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modernComment_121_DA6EAD2B.xml" ContentType="application/vnd.ms-powerpoint.comments+xml"/>
  <Override PartName="/ppt/notesSlides/notesSlide2.xml" ContentType="application/vnd.openxmlformats-officedocument.presentationml.notesSlide+xml"/>
  <Override PartName="/ppt/comments/modernComment_DC1_3202BD78.xml" ContentType="application/vnd.ms-powerpoint.comments+xml"/>
  <Override PartName="/ppt/comments/modernComment_DD2_8BAD1B23.xml" ContentType="application/vnd.ms-powerpoint.comments+xml"/>
  <Override PartName="/ppt/comments/modernComment_DC5_CDA3B504.xml" ContentType="application/vnd.ms-powerpoint.comments+xml"/>
  <Override PartName="/ppt/comments/modernComment_DD6_E70E0D55.xml" ContentType="application/vnd.ms-powerpoint.comments+xml"/>
  <Override PartName="/ppt/notesSlides/notesSlide3.xml" ContentType="application/vnd.openxmlformats-officedocument.presentationml.notesSlide+xml"/>
  <Override PartName="/ppt/comments/modernComment_DD0_76218DEF.xml" ContentType="application/vnd.ms-powerpoint.comments+xml"/>
  <Override PartName="/ppt/notesSlides/notesSlide4.xml" ContentType="application/vnd.openxmlformats-officedocument.presentationml.notesSlide+xml"/>
  <Override PartName="/ppt/comments/modernComment_DC2_5A06C029.xml" ContentType="application/vnd.ms-powerpoint.comments+xml"/>
  <Override PartName="/ppt/notesSlides/notesSlide5.xml" ContentType="application/vnd.openxmlformats-officedocument.presentationml.notesSlide+xml"/>
  <Override PartName="/ppt/comments/modernComment_DC4_CBFE3208.xml" ContentType="application/vnd.ms-powerpoint.comments+xml"/>
  <Override PartName="/ppt/comments/modernComment_DC3_85B71367.xml" ContentType="application/vnd.ms-powerpoint.comments+xml"/>
  <Override PartName="/ppt/comments/modernComment_171_27418EAF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4"/>
  </p:sldMasterIdLst>
  <p:notesMasterIdLst>
    <p:notesMasterId r:id="rId22"/>
  </p:notesMasterIdLst>
  <p:handoutMasterIdLst>
    <p:handoutMasterId r:id="rId23"/>
  </p:handoutMasterIdLst>
  <p:sldIdLst>
    <p:sldId id="289" r:id="rId5"/>
    <p:sldId id="3521" r:id="rId6"/>
    <p:sldId id="3538" r:id="rId7"/>
    <p:sldId id="3537" r:id="rId8"/>
    <p:sldId id="3539" r:id="rId9"/>
    <p:sldId id="3541" r:id="rId10"/>
    <p:sldId id="3525" r:id="rId11"/>
    <p:sldId id="256" r:id="rId12"/>
    <p:sldId id="371" r:id="rId13"/>
    <p:sldId id="3542" r:id="rId14"/>
    <p:sldId id="368" r:id="rId15"/>
    <p:sldId id="3536" r:id="rId16"/>
    <p:sldId id="3543" r:id="rId17"/>
    <p:sldId id="3522" r:id="rId18"/>
    <p:sldId id="3524" r:id="rId19"/>
    <p:sldId id="3523" r:id="rId20"/>
    <p:sldId id="369" r:id="rId21"/>
  </p:sldIdLst>
  <p:sldSz cx="12192000" cy="6858000"/>
  <p:notesSz cx="6858000" cy="9029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charset="0"/>
        <a:ea typeface="+mn-ea"/>
        <a:cs typeface="+mn-cs"/>
      </a:defRPr>
    </a:lvl1pPr>
    <a:lvl2pPr marL="609585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charset="0"/>
        <a:ea typeface="+mn-ea"/>
        <a:cs typeface="+mn-cs"/>
      </a:defRPr>
    </a:lvl2pPr>
    <a:lvl3pPr marL="121917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charset="0"/>
        <a:ea typeface="+mn-ea"/>
        <a:cs typeface="+mn-cs"/>
      </a:defRPr>
    </a:lvl3pPr>
    <a:lvl4pPr marL="1828754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charset="0"/>
        <a:ea typeface="+mn-ea"/>
        <a:cs typeface="+mn-cs"/>
      </a:defRPr>
    </a:lvl4pPr>
    <a:lvl5pPr marL="2438339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charset="0"/>
        <a:ea typeface="+mn-ea"/>
        <a:cs typeface="+mn-cs"/>
      </a:defRPr>
    </a:lvl5pPr>
    <a:lvl6pPr marL="3047924" algn="l" defTabSz="1219170" rtl="0" eaLnBrk="1" latinLnBrk="0" hangingPunct="1">
      <a:defRPr sz="3200" kern="1200">
        <a:solidFill>
          <a:schemeClr val="tx1"/>
        </a:solidFill>
        <a:latin typeface="Tahoma" charset="0"/>
        <a:ea typeface="+mn-ea"/>
        <a:cs typeface="+mn-cs"/>
      </a:defRPr>
    </a:lvl6pPr>
    <a:lvl7pPr marL="3657509" algn="l" defTabSz="1219170" rtl="0" eaLnBrk="1" latinLnBrk="0" hangingPunct="1">
      <a:defRPr sz="3200" kern="1200">
        <a:solidFill>
          <a:schemeClr val="tx1"/>
        </a:solidFill>
        <a:latin typeface="Tahoma" charset="0"/>
        <a:ea typeface="+mn-ea"/>
        <a:cs typeface="+mn-cs"/>
      </a:defRPr>
    </a:lvl7pPr>
    <a:lvl8pPr marL="4267093" algn="l" defTabSz="1219170" rtl="0" eaLnBrk="1" latinLnBrk="0" hangingPunct="1">
      <a:defRPr sz="3200" kern="1200">
        <a:solidFill>
          <a:schemeClr val="tx1"/>
        </a:solidFill>
        <a:latin typeface="Tahoma" charset="0"/>
        <a:ea typeface="+mn-ea"/>
        <a:cs typeface="+mn-cs"/>
      </a:defRPr>
    </a:lvl8pPr>
    <a:lvl9pPr marL="4876678" algn="l" defTabSz="1219170" rtl="0" eaLnBrk="1" latinLnBrk="0" hangingPunct="1">
      <a:defRPr sz="3200"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4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04F1D5B-FC07-AC39-8357-F1B9889BED54}" name="Joseph Cohn" initials="JC" userId="S::joseph.cohn@soartech.com::d8ffdbeb-8b06-4749-a51c-b4424b15781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22458A"/>
    <a:srgbClr val="2B56AB"/>
    <a:srgbClr val="0033CC"/>
    <a:srgbClr val="3366CC"/>
    <a:srgbClr val="0066CC"/>
    <a:srgbClr val="F77B0B"/>
    <a:srgbClr val="B2F50B"/>
    <a:srgbClr val="F88C2A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434" autoAdjust="0"/>
    <p:restoredTop sz="94634" autoAdjust="0"/>
  </p:normalViewPr>
  <p:slideViewPr>
    <p:cSldViewPr snapToGrid="0">
      <p:cViewPr varScale="1">
        <p:scale>
          <a:sx n="101" d="100"/>
          <a:sy n="101" d="100"/>
        </p:scale>
        <p:origin x="198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-2814" y="-102"/>
      </p:cViewPr>
      <p:guideLst>
        <p:guide orient="horz" pos="2844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omments/modernComment_121_DA6EAD2B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D0F8DD0B-9F57-4141-80D9-7F16133F8B83}" authorId="{904F1D5B-FC07-AC39-8357-F1B9889BED54}" created="2024-10-02T11:35:13.096">
    <pc:sldMkLst xmlns:pc="http://schemas.microsoft.com/office/powerpoint/2013/main/command">
      <pc:docMk/>
      <pc:sldMk cId="3664686379" sldId="289"/>
    </pc:sldMkLst>
    <p188:txBody>
      <a:bodyPr/>
      <a:lstStyle/>
      <a:p>
        <a:r>
          <a:rPr lang="en-US"/>
          <a:t>With so many co authors recommend mirriroing how we did this on the paper to save space</a:t>
        </a:r>
      </a:p>
    </p188:txBody>
  </p188:cm>
</p188:cmLst>
</file>

<file path=ppt/comments/modernComment_171_27418EAF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D39D5E1-893C-42AA-974F-B2D28D515DA8}" authorId="{904F1D5B-FC07-AC39-8357-F1B9889BED54}" created="2024-10-02T11:32:52.889">
    <pc:sldMkLst xmlns:pc="http://schemas.microsoft.com/office/powerpoint/2013/main/command">
      <pc:docMk/>
      <pc:sldMk cId="658607791" sldId="369"/>
    </pc:sldMkLst>
    <p188:txBody>
      <a:bodyPr/>
      <a:lstStyle/>
      <a:p>
        <a:r>
          <a:rPr lang="en-US"/>
          <a:t>There are two frameworks presented on this and the following slides "Sscoring…..Context" and a similar one "Context…..TFW Management" Suggest introducing this earlier in the talk around the point where we discuss BE scoring functions so that this is a concept already understood</a:t>
        </a:r>
      </a:p>
    </p188:txBody>
  </p188:cm>
</p188:cmLst>
</file>

<file path=ppt/comments/modernComment_DC1_3202BD78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63C59D94-E821-4443-8617-613E592940B1}" authorId="{904F1D5B-FC07-AC39-8357-F1B9889BED54}" created="2024-10-02T11:23:05.841">
    <pc:sldMkLst xmlns:pc="http://schemas.microsoft.com/office/powerpoint/2013/main/command">
      <pc:docMk/>
      <pc:sldMk cId="839040376" sldId="3521"/>
    </pc:sldMkLst>
    <p188:pos x="10652125" y="1384299"/>
    <p188:txBody>
      <a:bodyPr/>
      <a:lstStyle/>
      <a:p>
        <a:r>
          <a:rPr lang="en-US"/>
          <a:t>Consider adding a point inside the envelope, with arrows extending from it to the surface of the envelopes….gets across the point that the behavior can be anywhere within the volume</a:t>
        </a:r>
      </a:p>
    </p188:txBody>
  </p188:cm>
  <p188:cm id="{A2A4BA62-2674-4655-A9BD-F1F394711777}" authorId="{904F1D5B-FC07-AC39-8357-F1B9889BED54}" created="2024-10-02T11:23:43.257">
    <pc:sldMkLst xmlns:pc="http://schemas.microsoft.com/office/powerpoint/2013/main/command">
      <pc:docMk/>
      <pc:sldMk cId="839040376" sldId="3521"/>
    </pc:sldMkLst>
    <p188:pos x="1235075" y="1063625"/>
    <p188:txBody>
      <a:bodyPr/>
      <a:lstStyle/>
      <a:p>
        <a:r>
          <a:rPr lang="en-US"/>
          <a:t>Might benefit from a short defintion of complex scenarios and entities….i am not sure if we are measuring human performance, or entity performance (what is an entitiy?)</a:t>
        </a:r>
      </a:p>
    </p188:txBody>
  </p188:cm>
</p188:cmLst>
</file>

<file path=ppt/comments/modernComment_DC2_5A06C029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22BEC193-C249-428E-82F4-47A85034FAD8}" authorId="{904F1D5B-FC07-AC39-8357-F1B9889BED54}" created="2024-10-02T11:25:20.004">
    <pc:sldMkLst xmlns:pc="http://schemas.microsoft.com/office/powerpoint/2013/main/command">
      <pc:docMk/>
      <pc:sldMk cId="3048910109" sldId="3522"/>
    </pc:sldMkLst>
    <p188:txBody>
      <a:bodyPr/>
      <a:lstStyle/>
      <a:p>
        <a:r>
          <a:rPr lang="en-US"/>
          <a:t>The image on the right doesn't map to the text on the left...is it providing additional details? A workflow? If so best to clarify</a:t>
        </a:r>
      </a:p>
    </p188:txBody>
  </p188:cm>
</p188:cmLst>
</file>

<file path=ppt/comments/modernComment_DC3_85B71367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4BAE444-9818-4B50-9BB8-931D5C827823}" authorId="{904F1D5B-FC07-AC39-8357-F1B9889BED54}" created="2024-10-02T11:28:04.732">
    <pc:sldMkLst xmlns:pc="http://schemas.microsoft.com/office/powerpoint/2013/main/command">
      <pc:docMk/>
      <pc:sldMk cId="4240291699" sldId="3523"/>
    </pc:sldMkLst>
    <p188:pos x="8528050" y="1562100"/>
    <p188:txBody>
      <a:bodyPr/>
      <a:lstStyle/>
      <a:p>
        <a:r>
          <a:rPr lang="en-US"/>
          <a:t>Not sure how this slide fits into the narrative...is it describing how to compose a BE?</a:t>
        </a:r>
      </a:p>
    </p188:txBody>
  </p188:cm>
</p188:cmLst>
</file>

<file path=ppt/comments/modernComment_DC4_CBFE3208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56BC6586-B2BF-4E06-88FB-6D2B011D2119}" authorId="{904F1D5B-FC07-AC39-8357-F1B9889BED54}" created="2024-10-02T11:29:08.909">
    <pc:sldMkLst xmlns:pc="http://schemas.microsoft.com/office/powerpoint/2013/main/command">
      <pc:docMk/>
      <pc:sldMk cId="79499930" sldId="3524"/>
    </pc:sldMkLst>
    <p188:txBody>
      <a:bodyPr/>
      <a:lstStyle/>
      <a:p>
        <a:r>
          <a:rPr lang="en-US"/>
          <a:t>Not sure how this slide fits into the narrative… we intoroduce Tactical Domain Scoring funtcions seemingly out of the blue? </a:t>
        </a:r>
      </a:p>
    </p188:txBody>
  </p188:cm>
</p188:cmLst>
</file>

<file path=ppt/comments/modernComment_DC5_CDA3B504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D3E0AEB6-589C-4868-BF58-B8A89F0BAF05}" authorId="{904F1D5B-FC07-AC39-8357-F1B9889BED54}" created="2024-10-02T11:31:00.615">
    <pc:sldMkLst xmlns:pc="http://schemas.microsoft.com/office/powerpoint/2013/main/command">
      <pc:docMk/>
      <pc:sldMk cId="3450057988" sldId="3525"/>
    </pc:sldMkLst>
    <p188:txBody>
      <a:bodyPr/>
      <a:lstStyle/>
      <a:p>
        <a:r>
          <a:rPr lang="en-US"/>
          <a:t>Consider placing a slide right before this one where you introduce the scenario to (a) explain what TFW is, (b) explain the top 3 issues that need to be measured (the ones noted here in blue boxes)  and © provide a conise advance organizer for what you will be discussing in the following slides </a:t>
        </a:r>
      </a:p>
    </p188:txBody>
  </p188:cm>
</p188:cmLst>
</file>

<file path=ppt/comments/modernComment_DD0_76218DEF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ABF8B74-FD20-481B-8796-0479C8D118ED}" authorId="{904F1D5B-FC07-AC39-8357-F1B9889BED54}" created="2024-10-02T11:33:32.276">
    <pc:sldMkLst xmlns:pc="http://schemas.microsoft.com/office/powerpoint/2013/main/command">
      <pc:docMk/>
      <pc:sldMk cId="1981910511" sldId="3536"/>
    </pc:sldMkLst>
    <p188:txBody>
      <a:bodyPr/>
      <a:lstStyle/>
      <a:p>
        <a:r>
          <a:rPr lang="en-US"/>
          <a:t>This is a very clear statement of the issue….should be pre saged in slide 4 </a:t>
        </a:r>
      </a:p>
    </p188:txBody>
  </p188:cm>
</p188:cmLst>
</file>

<file path=ppt/comments/modernComment_DD2_8BAD1B23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899CB6D-7962-4863-BD7D-C97DFAF9BA61}" authorId="{904F1D5B-FC07-AC39-8357-F1B9889BED54}" created="2024-10-02T11:26:18.423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343377699" sldId="3538"/>
      <ac:spMk id="4" creationId="{A5EA3D27-776C-CCDF-31E3-F19DBAE204A3}"/>
    </ac:deMkLst>
    <p188:txBody>
      <a:bodyPr/>
      <a:lstStyle/>
      <a:p>
        <a:r>
          <a:rPr lang="en-US"/>
          <a:t>Move a few items around here</a:t>
        </a:r>
      </a:p>
    </p188:txBody>
  </p188:cm>
</p188:cmLst>
</file>

<file path=ppt/comments/modernComment_DD6_E70E0D5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5442FE22-3506-4A30-8F75-59CEC6A8C771}" authorId="{904F1D5B-FC07-AC39-8357-F1B9889BED54}" created="2024-10-02T11:31:00.615">
    <pc:sldMkLst xmlns:pc="http://schemas.microsoft.com/office/powerpoint/2013/main/command">
      <pc:docMk/>
      <pc:sldMk cId="3450057988" sldId="3525"/>
    </pc:sldMkLst>
    <p188:txBody>
      <a:bodyPr/>
      <a:lstStyle/>
      <a:p>
        <a:r>
          <a:rPr lang="en-US"/>
          <a:t>Consider placing a slide right before this one where you introduce the scenario to (a) explain what TFW is, (b) explain the top 3 issues that need to be measured (the ones noted here in blue boxes)  and © provide a conise advance organizer for what you will be discussing in the following slides 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3" tIns="45387" rIns="90773" bIns="45387" numCol="1" anchor="t" anchorCtr="0" compatLnSpc="1">
            <a:prstTxWarp prst="textNoShape">
              <a:avLst/>
            </a:prstTxWarp>
          </a:bodyPr>
          <a:lstStyle>
            <a:lvl1pPr defTabSz="908050">
              <a:defRPr sz="1200"/>
            </a:lvl1pPr>
          </a:lstStyle>
          <a:p>
            <a:endParaRPr lang="en-US" dirty="0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3" tIns="45387" rIns="90773" bIns="45387" numCol="1" anchor="t" anchorCtr="0" compatLnSpc="1">
            <a:prstTxWarp prst="textNoShape">
              <a:avLst/>
            </a:prstTxWarp>
          </a:bodyPr>
          <a:lstStyle>
            <a:lvl1pPr algn="r" defTabSz="908050">
              <a:defRPr sz="1200"/>
            </a:lvl1pPr>
          </a:lstStyle>
          <a:p>
            <a:endParaRPr lang="en-US" dirty="0"/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77263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3" tIns="45387" rIns="90773" bIns="45387" numCol="1" anchor="b" anchorCtr="0" compatLnSpc="1">
            <a:prstTxWarp prst="textNoShape">
              <a:avLst/>
            </a:prstTxWarp>
          </a:bodyPr>
          <a:lstStyle>
            <a:lvl1pPr defTabSz="908050">
              <a:defRPr sz="1200"/>
            </a:lvl1pPr>
          </a:lstStyle>
          <a:p>
            <a:endParaRPr lang="en-US" dirty="0"/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577263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3" tIns="45387" rIns="90773" bIns="45387" numCol="1" anchor="b" anchorCtr="0" compatLnSpc="1">
            <a:prstTxWarp prst="textNoShape">
              <a:avLst/>
            </a:prstTxWarp>
          </a:bodyPr>
          <a:lstStyle>
            <a:lvl1pPr algn="r" defTabSz="908050">
              <a:defRPr sz="1200"/>
            </a:lvl1pPr>
          </a:lstStyle>
          <a:p>
            <a:fld id="{4F2942F5-6495-4924-A5BF-A11924438D2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1026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3" tIns="45387" rIns="90773" bIns="45387" numCol="1" anchor="t" anchorCtr="0" compatLnSpc="1">
            <a:prstTxWarp prst="textNoShape">
              <a:avLst/>
            </a:prstTxWarp>
          </a:bodyPr>
          <a:lstStyle>
            <a:lvl1pPr defTabSz="908050">
              <a:defRPr sz="1200"/>
            </a:lvl1pPr>
          </a:lstStyle>
          <a:p>
            <a:endParaRPr lang="en-US" dirty="0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3" tIns="45387" rIns="90773" bIns="45387" numCol="1" anchor="t" anchorCtr="0" compatLnSpc="1">
            <a:prstTxWarp prst="textNoShape">
              <a:avLst/>
            </a:prstTxWarp>
          </a:bodyPr>
          <a:lstStyle>
            <a:lvl1pPr algn="r" defTabSz="908050">
              <a:defRPr sz="1200"/>
            </a:lvl1pPr>
          </a:lstStyle>
          <a:p>
            <a:endParaRPr lang="en-US" dirty="0"/>
          </a:p>
        </p:txBody>
      </p:sp>
      <p:sp>
        <p:nvSpPr>
          <p:cNvPr id="1054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19100" y="676275"/>
            <a:ext cx="6019800" cy="33861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54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289425"/>
            <a:ext cx="5029200" cy="40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3" tIns="45387" rIns="90773" bIns="45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77263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3" tIns="45387" rIns="90773" bIns="45387" numCol="1" anchor="b" anchorCtr="0" compatLnSpc="1">
            <a:prstTxWarp prst="textNoShape">
              <a:avLst/>
            </a:prstTxWarp>
          </a:bodyPr>
          <a:lstStyle>
            <a:lvl1pPr defTabSz="908050">
              <a:defRPr sz="1200"/>
            </a:lvl1pPr>
          </a:lstStyle>
          <a:p>
            <a:endParaRPr lang="en-US" dirty="0"/>
          </a:p>
        </p:txBody>
      </p:sp>
      <p:sp>
        <p:nvSpPr>
          <p:cNvPr id="1054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77263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3" tIns="45387" rIns="90773" bIns="45387" numCol="1" anchor="b" anchorCtr="0" compatLnSpc="1">
            <a:prstTxWarp prst="textNoShape">
              <a:avLst/>
            </a:prstTxWarp>
          </a:bodyPr>
          <a:lstStyle>
            <a:lvl1pPr algn="r" defTabSz="908050">
              <a:defRPr sz="1200"/>
            </a:lvl1pPr>
          </a:lstStyle>
          <a:p>
            <a:fld id="{85D9B890-3B6E-417C-BD92-47816D5AB62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5614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86FA95-754A-4FEF-9130-0A7EC231E6A0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9100" y="676275"/>
            <a:ext cx="6019800" cy="3386138"/>
          </a:xfrm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9815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/>
              <a:t>Analogous to property-based validation in software engineering</a:t>
            </a:r>
          </a:p>
          <a:p>
            <a:pPr lvl="1"/>
            <a:r>
              <a:rPr lang="en-US" sz="1600" dirty="0"/>
              <a:t>“Assert: X should equal 5.0 at this point”</a:t>
            </a:r>
          </a:p>
          <a:p>
            <a:r>
              <a:rPr lang="en-US" sz="1800" dirty="0"/>
              <a:t>Key differences</a:t>
            </a:r>
          </a:p>
          <a:p>
            <a:pPr lvl="1"/>
            <a:r>
              <a:rPr lang="en-US" sz="1600" dirty="0"/>
              <a:t>Intelligent systems are parallel and distributed, so there is no fixed “at this point”</a:t>
            </a:r>
          </a:p>
          <a:p>
            <a:pPr lvl="1"/>
            <a:r>
              <a:rPr lang="en-US" sz="1600" dirty="0"/>
              <a:t>True/false evaluations are less useful. For intelligent systems, it is more realistic to evaluate “How close is the system coming to ideal behavior?”</a:t>
            </a:r>
          </a:p>
          <a:p>
            <a:pPr lvl="1"/>
            <a:r>
              <a:rPr lang="en-US" sz="1600" dirty="0"/>
              <a:t>In many cases, intelligent systems are dealing with conflicting tradeoffs, so there is no “ideal behavior”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7FC47D-DFE7-41D5-8327-D7E16202880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2250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close did we come to achieving the mission?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ADAD74-1AE7-4F44-A6E1-C33C06EA4B7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3261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7FC47D-DFE7-41D5-8327-D7E162028807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3152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When a bogey has been detected, a message reporting the bogey should be sent within N seconds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7FC47D-DFE7-41D5-8327-D7E162028807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147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16E1BF6-07C4-0FBC-B918-ABD0285632A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2730" y="-5151"/>
            <a:ext cx="12214730" cy="1364996"/>
          </a:xfrm>
          <a:prstGeom prst="rect">
            <a:avLst/>
          </a:prstGeom>
        </p:spPr>
      </p:pic>
      <p:cxnSp>
        <p:nvCxnSpPr>
          <p:cNvPr id="27" name="Straight Connector 26"/>
          <p:cNvCxnSpPr/>
          <p:nvPr/>
        </p:nvCxnSpPr>
        <p:spPr bwMode="auto">
          <a:xfrm>
            <a:off x="0" y="1384124"/>
            <a:ext cx="121920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9" name="Text Placeholder 38"/>
          <p:cNvSpPr>
            <a:spLocks noGrp="1"/>
          </p:cNvSpPr>
          <p:nvPr>
            <p:ph type="body" sz="quarter" idx="10"/>
          </p:nvPr>
        </p:nvSpPr>
        <p:spPr>
          <a:xfrm>
            <a:off x="871093" y="1858346"/>
            <a:ext cx="10449813" cy="1229411"/>
          </a:xfrm>
        </p:spPr>
        <p:txBody>
          <a:bodyPr/>
          <a:lstStyle>
            <a:lvl1pPr marL="0" indent="0" algn="ctr">
              <a:buNone/>
              <a:defRPr sz="2800" b="1">
                <a:solidFill>
                  <a:srgbClr val="CC3300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11"/>
          </p:nvPr>
        </p:nvSpPr>
        <p:spPr>
          <a:xfrm>
            <a:off x="2070100" y="3565525"/>
            <a:ext cx="8478838" cy="1934127"/>
          </a:xfrm>
        </p:spPr>
        <p:txBody>
          <a:bodyPr/>
          <a:lstStyle>
            <a:lvl1pPr marL="0" indent="0" algn="ctr">
              <a:buNone/>
              <a:defRPr sz="2400" b="1">
                <a:latin typeface="Arial Narrow" charset="0"/>
                <a:ea typeface="Arial Narrow" charset="0"/>
                <a:cs typeface="Arial Narrow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1305124" y="6512595"/>
            <a:ext cx="1338900" cy="276999"/>
            <a:chOff x="2207996" y="6472185"/>
            <a:chExt cx="1338900" cy="276999"/>
          </a:xfrm>
        </p:grpSpPr>
        <p:pic>
          <p:nvPicPr>
            <p:cNvPr id="21" name="Picture 20" descr="YouTube_icon_block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07996" y="6485179"/>
              <a:ext cx="334590" cy="250942"/>
            </a:xfrm>
            <a:prstGeom prst="rect">
              <a:avLst/>
            </a:prstGeom>
          </p:spPr>
        </p:pic>
        <p:sp>
          <p:nvSpPr>
            <p:cNvPr id="22" name="Rectangle 21"/>
            <p:cNvSpPr/>
            <p:nvPr/>
          </p:nvSpPr>
          <p:spPr>
            <a:xfrm>
              <a:off x="2513023" y="6472185"/>
              <a:ext cx="103387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dirty="0" err="1">
                  <a:latin typeface="Arial"/>
                  <a:cs typeface="Arial"/>
                </a:rPr>
                <a:t>NTSAToday</a:t>
              </a:r>
              <a:endParaRPr lang="en-US" sz="1200" b="1" dirty="0">
                <a:latin typeface="Arial"/>
                <a:cs typeface="Arial"/>
              </a:endParaRPr>
            </a:p>
          </p:txBody>
        </p:sp>
      </p:grpSp>
      <p:sp>
        <p:nvSpPr>
          <p:cNvPr id="25" name="Slide Number Placeholder 2">
            <a:extLst>
              <a:ext uri="{FF2B5EF4-FFF2-40B4-BE49-F238E27FC236}">
                <a16:creationId xmlns:a16="http://schemas.microsoft.com/office/drawing/2014/main" id="{CF395AD9-3B30-E84E-ADFF-A85DEA9A5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86876" y="6419966"/>
            <a:ext cx="821634" cy="340935"/>
          </a:xfrm>
        </p:spPr>
        <p:txBody>
          <a:bodyPr/>
          <a:lstStyle/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8" name="Picture 37" descr="Text, logo&#10;&#10;Description automatically generated">
            <a:extLst>
              <a:ext uri="{FF2B5EF4-FFF2-40B4-BE49-F238E27FC236}">
                <a16:creationId xmlns:a16="http://schemas.microsoft.com/office/drawing/2014/main" id="{DC8202BA-028E-E242-B824-C4B84406E00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8997" y="6352070"/>
            <a:ext cx="1094689" cy="438303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E68FCE43-A445-C22C-BCD5-7FBE06D7AD6A}"/>
              </a:ext>
            </a:extLst>
          </p:cNvPr>
          <p:cNvGrpSpPr/>
          <p:nvPr userDrawn="1"/>
        </p:nvGrpSpPr>
        <p:grpSpPr>
          <a:xfrm>
            <a:off x="260862" y="6503087"/>
            <a:ext cx="1044262" cy="282877"/>
            <a:chOff x="260862" y="6503087"/>
            <a:chExt cx="1044262" cy="282877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0BFF257-B0D7-4DC3-0743-448F338D0383}"/>
                </a:ext>
              </a:extLst>
            </p:cNvPr>
            <p:cNvSpPr/>
            <p:nvPr/>
          </p:nvSpPr>
          <p:spPr>
            <a:xfrm>
              <a:off x="468035" y="6508965"/>
              <a:ext cx="837089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dirty="0">
                  <a:latin typeface="Arial"/>
                  <a:cs typeface="Arial"/>
                </a:rPr>
                <a:t>@IITSEC</a:t>
              </a:r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1FB050F1-0DBD-216C-2FB3-021CBE46F42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60862" y="6503087"/>
              <a:ext cx="257814" cy="257814"/>
            </a:xfrm>
            <a:prstGeom prst="rect">
              <a:avLst/>
            </a:prstGeom>
          </p:spPr>
        </p:pic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851D3B32-716D-2758-508E-4514DD0BDD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80" t="14145" r="22571" b="14339"/>
          <a:stretch/>
        </p:blipFill>
        <p:spPr>
          <a:xfrm>
            <a:off x="11720949" y="6333477"/>
            <a:ext cx="473689" cy="47548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>
          <a:xfrm>
            <a:off x="480132" y="1046715"/>
            <a:ext cx="11250613" cy="5075237"/>
          </a:xfrm>
        </p:spPr>
        <p:txBody>
          <a:bodyPr/>
          <a:lstStyle>
            <a:lvl3pPr marL="1523962" indent="-304792">
              <a:buClr>
                <a:schemeClr val="tx1"/>
              </a:buClr>
              <a:buFont typeface="Wingdings" charset="2"/>
              <a:buChar char="v"/>
              <a:defRPr sz="2000">
                <a:latin typeface="Arial Narrow" charset="0"/>
                <a:ea typeface="Arial Narrow" charset="0"/>
                <a:cs typeface="Arial Narrow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981083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6105439" y="989946"/>
            <a:ext cx="5609483" cy="489667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410817" y="990774"/>
            <a:ext cx="5446091" cy="4895850"/>
          </a:xfrm>
        </p:spPr>
        <p:txBody>
          <a:bodyPr/>
          <a:lstStyle>
            <a:lvl3pPr marL="1523962" indent="-304792">
              <a:defRPr lang="en-US" sz="2000" dirty="0" smtClean="0">
                <a:solidFill>
                  <a:schemeClr val="tx1"/>
                </a:solidFill>
                <a:latin typeface="Arial Narrow" charset="0"/>
                <a:ea typeface="Arial Narrow" charset="0"/>
                <a:cs typeface="Arial Narrow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933213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5741" y="0"/>
            <a:ext cx="7416800" cy="84124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061" y="1053389"/>
            <a:ext cx="10928351" cy="4890211"/>
          </a:xfrm>
        </p:spPr>
        <p:txBody>
          <a:bodyPr/>
          <a:lstStyle>
            <a:lvl1pPr>
              <a:buClr>
                <a:schemeClr val="tx1"/>
              </a:buClr>
              <a:defRPr sz="2800">
                <a:solidFill>
                  <a:schemeClr val="tx1"/>
                </a:solidFill>
                <a:latin typeface="Arial Narrow" pitchFamily="34" charset="0"/>
              </a:defRPr>
            </a:lvl1pPr>
            <a:lvl2pPr>
              <a:buClr>
                <a:schemeClr val="tx1"/>
              </a:buClr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>
              <a:buClr>
                <a:schemeClr val="tx1"/>
              </a:buClr>
              <a:defRPr sz="2000">
                <a:solidFill>
                  <a:schemeClr val="tx1"/>
                </a:solidFill>
                <a:latin typeface="Arial Narrow" pitchFamily="34" charset="0"/>
              </a:defRPr>
            </a:lvl3pPr>
            <a:lvl4pPr>
              <a:buClr>
                <a:schemeClr val="tx1"/>
              </a:buClr>
              <a:defRPr sz="1800">
                <a:solidFill>
                  <a:schemeClr val="tx1"/>
                </a:solidFill>
                <a:latin typeface="Arial Narrow" pitchFamily="34" charset="0"/>
              </a:defRPr>
            </a:lvl4pPr>
            <a:lvl5pPr>
              <a:buClr>
                <a:schemeClr val="tx1"/>
              </a:buClr>
              <a:defRPr sz="1800">
                <a:solidFill>
                  <a:schemeClr val="tx1"/>
                </a:solidFill>
                <a:latin typeface="Arial Narrow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AAF4E44-D342-8F43-8501-E1FB4DA1840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10893288" y="6390502"/>
            <a:ext cx="821634" cy="340935"/>
          </a:xfrm>
          <a:prstGeom prst="rect">
            <a:avLst/>
          </a:prstGeom>
        </p:spPr>
        <p:txBody>
          <a:bodyPr/>
          <a:lstStyle>
            <a:lvl1pPr algn="r">
              <a:defRPr sz="1800"/>
            </a:lvl1pPr>
          </a:lstStyle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989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C0740-1838-EBBE-D6AF-E0DE7D0B2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C2E17-74B9-4AD2-8215-AE8D280E4207}" type="datetimeFigureOut">
              <a:rPr lang="en-US" smtClean="0"/>
              <a:t>10/6/2024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E10437-1C44-00E0-837D-AEEAA304F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DEDCC0-6A96-FA16-5B20-C895D09B4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A7C94-D1FA-4A7A-9C99-271A615EB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383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21DEBD9-CE34-B950-D0A1-9CE5CB7094B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" b="100"/>
          <a:stretch/>
        </p:blipFill>
        <p:spPr>
          <a:xfrm>
            <a:off x="0" y="1474"/>
            <a:ext cx="12212320" cy="823509"/>
          </a:xfrm>
          <a:prstGeom prst="rect">
            <a:avLst/>
          </a:prstGeom>
        </p:spPr>
      </p:pic>
      <p:sp>
        <p:nvSpPr>
          <p:cNvPr id="983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1963" y="989946"/>
            <a:ext cx="11006952" cy="4896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8324" name="Rectangle 20"/>
          <p:cNvSpPr>
            <a:spLocks noGrp="1" noChangeArrowheads="1"/>
          </p:cNvSpPr>
          <p:nvPr>
            <p:ph type="title"/>
          </p:nvPr>
        </p:nvSpPr>
        <p:spPr bwMode="auto">
          <a:xfrm>
            <a:off x="2397039" y="0"/>
            <a:ext cx="7416800" cy="795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0893288" y="6390502"/>
            <a:ext cx="821634" cy="340935"/>
          </a:xfrm>
          <a:prstGeom prst="rect">
            <a:avLst/>
          </a:prstGeom>
        </p:spPr>
        <p:txBody>
          <a:bodyPr/>
          <a:lstStyle>
            <a:lvl1pPr algn="r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260862" y="6503087"/>
            <a:ext cx="1044262" cy="282877"/>
            <a:chOff x="260862" y="6503087"/>
            <a:chExt cx="1044262" cy="282877"/>
          </a:xfrm>
        </p:grpSpPr>
        <p:sp>
          <p:nvSpPr>
            <p:cNvPr id="22" name="Rectangle 21"/>
            <p:cNvSpPr/>
            <p:nvPr/>
          </p:nvSpPr>
          <p:spPr>
            <a:xfrm>
              <a:off x="468035" y="6508965"/>
              <a:ext cx="837089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dirty="0">
                  <a:latin typeface="Arial"/>
                  <a:cs typeface="Arial"/>
                </a:rPr>
                <a:t>@IITSEC</a:t>
              </a: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60862" y="6503087"/>
              <a:ext cx="257814" cy="257814"/>
            </a:xfrm>
            <a:prstGeom prst="rect">
              <a:avLst/>
            </a:prstGeom>
          </p:spPr>
        </p:pic>
      </p:grpSp>
      <p:grpSp>
        <p:nvGrpSpPr>
          <p:cNvPr id="5" name="Group 4"/>
          <p:cNvGrpSpPr/>
          <p:nvPr userDrawn="1"/>
        </p:nvGrpSpPr>
        <p:grpSpPr>
          <a:xfrm>
            <a:off x="1305124" y="6512595"/>
            <a:ext cx="1338900" cy="276999"/>
            <a:chOff x="2207996" y="6472185"/>
            <a:chExt cx="1338900" cy="276999"/>
          </a:xfrm>
        </p:grpSpPr>
        <p:pic>
          <p:nvPicPr>
            <p:cNvPr id="25" name="Picture 24" descr="YouTube_icon_block.png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07996" y="6485179"/>
              <a:ext cx="334590" cy="250942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2513023" y="6472185"/>
              <a:ext cx="103387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dirty="0" err="1">
                  <a:latin typeface="Arial"/>
                  <a:cs typeface="Arial"/>
                </a:rPr>
                <a:t>NTSAToday</a:t>
              </a:r>
              <a:endParaRPr lang="en-US" sz="1200" b="1" dirty="0">
                <a:latin typeface="Arial"/>
                <a:cs typeface="Arial"/>
              </a:endParaRPr>
            </a:p>
          </p:txBody>
        </p:sp>
      </p:grpSp>
      <p:pic>
        <p:nvPicPr>
          <p:cNvPr id="21" name="Picture 20" descr="Text, logo&#10;&#10;Description automatically generated">
            <a:extLst>
              <a:ext uri="{FF2B5EF4-FFF2-40B4-BE49-F238E27FC236}">
                <a16:creationId xmlns:a16="http://schemas.microsoft.com/office/drawing/2014/main" id="{6863DC4E-89E6-B745-AEC7-DBE8802F6E31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7392" y="6352841"/>
            <a:ext cx="1094689" cy="43830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A0A8CAE-6BAB-EB7F-70F4-CA252F016C7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80" t="14145" r="22571" b="14339"/>
          <a:stretch/>
        </p:blipFill>
        <p:spPr>
          <a:xfrm>
            <a:off x="11720949" y="6333477"/>
            <a:ext cx="473689" cy="4754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76" r:id="rId4"/>
    <p:sldLayoutId id="2147483678" r:id="rId5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67" b="1">
          <a:solidFill>
            <a:srgbClr val="F77B0B"/>
          </a:solidFill>
          <a:latin typeface="Tahom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67" b="1">
          <a:solidFill>
            <a:srgbClr val="F77B0B"/>
          </a:solidFill>
          <a:latin typeface="Tahom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67" b="1">
          <a:solidFill>
            <a:srgbClr val="F77B0B"/>
          </a:solidFill>
          <a:latin typeface="Tahom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67" b="1">
          <a:solidFill>
            <a:srgbClr val="F77B0B"/>
          </a:solidFill>
          <a:latin typeface="Tahoma" charset="0"/>
        </a:defRPr>
      </a:lvl5pPr>
      <a:lvl6pPr marL="609585" algn="l" rtl="0" eaLnBrk="1" fontAlgn="base" hangingPunct="1">
        <a:spcBef>
          <a:spcPct val="0"/>
        </a:spcBef>
        <a:spcAft>
          <a:spcPct val="0"/>
        </a:spcAft>
        <a:defRPr sz="4267" b="1">
          <a:solidFill>
            <a:srgbClr val="F77B0B"/>
          </a:solidFill>
          <a:latin typeface="Tahoma" charset="0"/>
        </a:defRPr>
      </a:lvl6pPr>
      <a:lvl7pPr marL="1219170" algn="l" rtl="0" eaLnBrk="1" fontAlgn="base" hangingPunct="1">
        <a:spcBef>
          <a:spcPct val="0"/>
        </a:spcBef>
        <a:spcAft>
          <a:spcPct val="0"/>
        </a:spcAft>
        <a:defRPr sz="4267" b="1">
          <a:solidFill>
            <a:srgbClr val="F77B0B"/>
          </a:solidFill>
          <a:latin typeface="Tahoma" charset="0"/>
        </a:defRPr>
      </a:lvl7pPr>
      <a:lvl8pPr marL="1828754" algn="l" rtl="0" eaLnBrk="1" fontAlgn="base" hangingPunct="1">
        <a:spcBef>
          <a:spcPct val="0"/>
        </a:spcBef>
        <a:spcAft>
          <a:spcPct val="0"/>
        </a:spcAft>
        <a:defRPr sz="4267" b="1">
          <a:solidFill>
            <a:srgbClr val="F77B0B"/>
          </a:solidFill>
          <a:latin typeface="Tahoma" charset="0"/>
        </a:defRPr>
      </a:lvl8pPr>
      <a:lvl9pPr marL="2438339" algn="l" rtl="0" eaLnBrk="1" fontAlgn="base" hangingPunct="1">
        <a:spcBef>
          <a:spcPct val="0"/>
        </a:spcBef>
        <a:spcAft>
          <a:spcPct val="0"/>
        </a:spcAft>
        <a:defRPr sz="4267" b="1">
          <a:solidFill>
            <a:srgbClr val="F77B0B"/>
          </a:solidFill>
          <a:latin typeface="Tahoma" charset="0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Ø"/>
        <a:defRPr sz="2800">
          <a:solidFill>
            <a:schemeClr val="tx1"/>
          </a:solidFill>
          <a:latin typeface="Arial Narrow" charset="0"/>
          <a:ea typeface="Arial Narrow" charset="0"/>
          <a:cs typeface="Arial Narrow" charset="0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Arial Narrow" charset="0"/>
          <a:ea typeface="Arial Narrow" charset="0"/>
          <a:cs typeface="Arial Narrow" charset="0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3200">
          <a:solidFill>
            <a:schemeClr val="tx1"/>
          </a:solidFill>
          <a:latin typeface="+mn-lt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667">
          <a:solidFill>
            <a:schemeClr val="tx1"/>
          </a:solidFill>
          <a:latin typeface="+mn-lt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667">
          <a:solidFill>
            <a:schemeClr val="tx1"/>
          </a:solidFill>
          <a:latin typeface="+mn-lt"/>
        </a:defRPr>
      </a:lvl5pPr>
      <a:lvl6pPr marL="3352716" indent="-304792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667">
          <a:solidFill>
            <a:schemeClr val="tx1"/>
          </a:solidFill>
          <a:latin typeface="+mn-lt"/>
        </a:defRPr>
      </a:lvl6pPr>
      <a:lvl7pPr marL="3962301" indent="-304792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667">
          <a:solidFill>
            <a:schemeClr val="tx1"/>
          </a:solidFill>
          <a:latin typeface="+mn-lt"/>
        </a:defRPr>
      </a:lvl7pPr>
      <a:lvl8pPr marL="4571886" indent="-304792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667">
          <a:solidFill>
            <a:schemeClr val="tx1"/>
          </a:solidFill>
          <a:latin typeface="+mn-lt"/>
        </a:defRPr>
      </a:lvl8pPr>
      <a:lvl9pPr marL="5181470" indent="-304792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667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21_DA6EAD2B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DD6_E70E0D55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DD0_76218DEF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DC2_5A06C02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DC4_CBFE320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DC3_85B71367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71_27418EAF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DC1_3202BD7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DD2_8BAD1B2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DC5_CDA3B50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871093" y="1858346"/>
            <a:ext cx="10449813" cy="1824654"/>
          </a:xfrm>
        </p:spPr>
        <p:txBody>
          <a:bodyPr/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Behavior Envelopes for Defining Performance </a:t>
            </a:r>
            <a:br>
              <a:rPr lang="en-US" sz="32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</a:br>
            <a:r>
              <a:rPr lang="en-US" sz="32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Metrics in Complex Scenarios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1856580" y="3117355"/>
            <a:ext cx="8478838" cy="3479388"/>
          </a:xfrm>
        </p:spPr>
        <p:txBody>
          <a:bodyPr/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Henry Phillips</a:t>
            </a:r>
            <a:r>
              <a:rPr lang="en-US" b="1" baseline="300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1</a:t>
            </a:r>
            <a:r>
              <a:rPr lang="en-US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, Randolph Jones</a:t>
            </a:r>
            <a:r>
              <a:rPr lang="en-US" b="1" baseline="300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2</a:t>
            </a:r>
            <a:r>
              <a:rPr lang="en-US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, Jeff Craighead</a:t>
            </a:r>
            <a:r>
              <a:rPr lang="en-US" b="1" baseline="300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2</a:t>
            </a:r>
            <a:r>
              <a:rPr lang="en-US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, Michael Charlton</a:t>
            </a:r>
            <a:r>
              <a:rPr lang="en-US" b="1" baseline="300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3</a:t>
            </a:r>
            <a:r>
              <a:rPr lang="en-US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, </a:t>
            </a:r>
            <a:br>
              <a:rPr lang="en-US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</a:br>
            <a:r>
              <a:rPr lang="en-US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CDR Joseph Geeseman</a:t>
            </a:r>
            <a:r>
              <a:rPr lang="en-US" b="1" baseline="300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4</a:t>
            </a:r>
            <a:r>
              <a:rPr lang="en-US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, Joseph Cohn</a:t>
            </a:r>
            <a:r>
              <a:rPr lang="en-US" b="1" baseline="300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2</a:t>
            </a:r>
            <a:r>
              <a:rPr lang="en-US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, Lorraine Barghetti</a:t>
            </a:r>
            <a:r>
              <a:rPr lang="en-US" b="1" baseline="300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5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baseline="30000" dirty="0"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b="1" baseline="300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1</a:t>
            </a:r>
            <a:r>
              <a:rPr lang="en-US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Advanced Distributed Learning (ADL) Initiative </a:t>
            </a:r>
            <a:br>
              <a:rPr lang="en-US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</a:br>
            <a:r>
              <a:rPr lang="en-US" b="1" baseline="300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2</a:t>
            </a:r>
            <a:r>
              <a:rPr lang="en-US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Soar Technology LLC</a:t>
            </a:r>
            <a:br>
              <a:rPr lang="en-US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</a:br>
            <a:r>
              <a:rPr lang="en-US" b="1" baseline="300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3</a:t>
            </a:r>
            <a:r>
              <a:rPr lang="en-US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2 Circle, Inc</a:t>
            </a:r>
            <a:br>
              <a:rPr lang="en-US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</a:br>
            <a:r>
              <a:rPr lang="en-US" b="1" baseline="300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4</a:t>
            </a:r>
            <a:r>
              <a:rPr lang="en-US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Naval Air Systems Command</a:t>
            </a:r>
            <a:br>
              <a:rPr lang="en-US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</a:br>
            <a:r>
              <a:rPr lang="en-US" b="1" baseline="300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5</a:t>
            </a:r>
            <a:r>
              <a:rPr lang="en-US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Air Force Research Laboratory</a:t>
            </a:r>
          </a:p>
          <a:p>
            <a:pPr eaLnBrk="1" hangingPunct="1"/>
            <a:endParaRPr lang="en-US" sz="1400" dirty="0">
              <a:latin typeface="Arial Narrow" panose="020B0606020202030204" pitchFamily="34" charset="0"/>
            </a:endParaRPr>
          </a:p>
          <a:p>
            <a:pPr eaLnBrk="1" hangingPunct="1"/>
            <a:r>
              <a:rPr lang="en-US" sz="1400" dirty="0">
                <a:latin typeface="Arial Narrow" panose="020B0606020202030204" pitchFamily="34" charset="0"/>
              </a:rPr>
              <a:t>I/ITSEC Submission 24368</a:t>
            </a:r>
          </a:p>
          <a:p>
            <a:endParaRPr lang="en-US" sz="3200" dirty="0">
              <a:latin typeface="Arial Narrow" panose="020B060602020203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D826E2-E600-FF4F-9DB5-F14FB3F1D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68637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0" name="Group 1039"/>
          <p:cNvGrpSpPr/>
          <p:nvPr/>
        </p:nvGrpSpPr>
        <p:grpSpPr>
          <a:xfrm>
            <a:off x="8470663" y="2245186"/>
            <a:ext cx="600302" cy="418334"/>
            <a:chOff x="6593895" y="2282858"/>
            <a:chExt cx="800402" cy="557779"/>
          </a:xfrm>
        </p:grpSpPr>
        <p:sp>
          <p:nvSpPr>
            <p:cNvPr id="1030" name="Isosceles Triangle 1029"/>
            <p:cNvSpPr/>
            <p:nvPr/>
          </p:nvSpPr>
          <p:spPr>
            <a:xfrm>
              <a:off x="6698690" y="2282858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28" name="TextBox 427"/>
            <p:cNvSpPr txBox="1"/>
            <p:nvPr/>
          </p:nvSpPr>
          <p:spPr>
            <a:xfrm>
              <a:off x="6593895" y="2532861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SA-A</a:t>
              </a:r>
            </a:p>
          </p:txBody>
        </p:sp>
      </p:grpSp>
      <p:grpSp>
        <p:nvGrpSpPr>
          <p:cNvPr id="1038" name="Group 1037"/>
          <p:cNvGrpSpPr/>
          <p:nvPr/>
        </p:nvGrpSpPr>
        <p:grpSpPr>
          <a:xfrm>
            <a:off x="8470663" y="1742129"/>
            <a:ext cx="600302" cy="405159"/>
            <a:chOff x="6593613" y="3162057"/>
            <a:chExt cx="800402" cy="540212"/>
          </a:xfrm>
        </p:grpSpPr>
        <p:sp>
          <p:nvSpPr>
            <p:cNvPr id="252" name="Isosceles Triangle 251"/>
            <p:cNvSpPr/>
            <p:nvPr/>
          </p:nvSpPr>
          <p:spPr>
            <a:xfrm>
              <a:off x="6698689" y="3162057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29" name="TextBox 428"/>
            <p:cNvSpPr txBox="1"/>
            <p:nvPr/>
          </p:nvSpPr>
          <p:spPr>
            <a:xfrm>
              <a:off x="6593613" y="3394493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SA-B</a:t>
              </a:r>
            </a:p>
          </p:txBody>
        </p:sp>
      </p:grpSp>
      <p:grpSp>
        <p:nvGrpSpPr>
          <p:cNvPr id="1047" name="Group 1046"/>
          <p:cNvGrpSpPr/>
          <p:nvPr/>
        </p:nvGrpSpPr>
        <p:grpSpPr>
          <a:xfrm>
            <a:off x="5809615" y="1787087"/>
            <a:ext cx="600302" cy="464372"/>
            <a:chOff x="1801527" y="2001898"/>
            <a:chExt cx="800402" cy="619162"/>
          </a:xfrm>
        </p:grpSpPr>
        <p:grpSp>
          <p:nvGrpSpPr>
            <p:cNvPr id="188" name="Group 187"/>
            <p:cNvGrpSpPr/>
            <p:nvPr/>
          </p:nvGrpSpPr>
          <p:grpSpPr>
            <a:xfrm>
              <a:off x="1899648" y="2001898"/>
              <a:ext cx="512064" cy="365760"/>
              <a:chOff x="5656294" y="3136392"/>
              <a:chExt cx="822294" cy="585216"/>
            </a:xfrm>
            <a:effectLst>
              <a:glow>
                <a:schemeClr val="bg1"/>
              </a:glow>
            </a:effectLst>
          </p:grpSpPr>
          <p:cxnSp>
            <p:nvCxnSpPr>
              <p:cNvPr id="189" name="Straight Connector 188"/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Straight Connector 190"/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Straight Connector 191"/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Straight Connector 192"/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/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/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/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Straight Connector 201"/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Straight Connector 206"/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3" name="TextBox 432"/>
            <p:cNvSpPr txBox="1"/>
            <p:nvPr/>
          </p:nvSpPr>
          <p:spPr>
            <a:xfrm>
              <a:off x="1801527" y="2313284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1</a:t>
              </a:r>
            </a:p>
          </p:txBody>
        </p:sp>
      </p:grpSp>
      <p:grpSp>
        <p:nvGrpSpPr>
          <p:cNvPr id="1046" name="Group 1045"/>
          <p:cNvGrpSpPr/>
          <p:nvPr/>
        </p:nvGrpSpPr>
        <p:grpSpPr>
          <a:xfrm>
            <a:off x="5374187" y="1273488"/>
            <a:ext cx="600302" cy="465410"/>
            <a:chOff x="1793915" y="2844057"/>
            <a:chExt cx="800402" cy="620547"/>
          </a:xfrm>
        </p:grpSpPr>
        <p:grpSp>
          <p:nvGrpSpPr>
            <p:cNvPr id="208" name="Group 207"/>
            <p:cNvGrpSpPr/>
            <p:nvPr/>
          </p:nvGrpSpPr>
          <p:grpSpPr>
            <a:xfrm>
              <a:off x="1938342" y="2844057"/>
              <a:ext cx="512064" cy="365760"/>
              <a:chOff x="5656294" y="3136392"/>
              <a:chExt cx="822294" cy="585216"/>
            </a:xfrm>
          </p:grpSpPr>
          <p:cxnSp>
            <p:nvCxnSpPr>
              <p:cNvPr id="209" name="Straight Connector 208"/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0" name="Straight Connector 209"/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/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Straight Connector 211"/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/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Straight Connector 213"/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5" name="Straight Connector 214"/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6" name="Straight Connector 215"/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Straight Connector 216"/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Straight Connector 217"/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/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Connector 219"/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Straight Connector 220"/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2" name="Straight Connector 221"/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Straight Connector 222"/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/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Straight Connector 224"/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/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7" name="Straight Connector 226"/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4" name="TextBox 433"/>
            <p:cNvSpPr txBox="1"/>
            <p:nvPr/>
          </p:nvSpPr>
          <p:spPr>
            <a:xfrm>
              <a:off x="1793915" y="3156828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2</a:t>
              </a:r>
            </a:p>
          </p:txBody>
        </p:sp>
      </p:grpSp>
      <p:grpSp>
        <p:nvGrpSpPr>
          <p:cNvPr id="1045" name="Group 1044"/>
          <p:cNvGrpSpPr/>
          <p:nvPr/>
        </p:nvGrpSpPr>
        <p:grpSpPr>
          <a:xfrm>
            <a:off x="5286538" y="2225622"/>
            <a:ext cx="600302" cy="453044"/>
            <a:chOff x="1787630" y="3685224"/>
            <a:chExt cx="800402" cy="604059"/>
          </a:xfrm>
        </p:grpSpPr>
        <p:grpSp>
          <p:nvGrpSpPr>
            <p:cNvPr id="228" name="Group 227"/>
            <p:cNvGrpSpPr/>
            <p:nvPr/>
          </p:nvGrpSpPr>
          <p:grpSpPr>
            <a:xfrm>
              <a:off x="1926923" y="3685224"/>
              <a:ext cx="512064" cy="365760"/>
              <a:chOff x="5656294" y="3136392"/>
              <a:chExt cx="822294" cy="585216"/>
            </a:xfrm>
          </p:grpSpPr>
          <p:cxnSp>
            <p:nvCxnSpPr>
              <p:cNvPr id="229" name="Straight Connector 228"/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/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Straight Connector 230"/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Straight Connector 231"/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Straight Connector 232"/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4" name="Straight Connector 233"/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5" name="Straight Connector 234"/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Straight Connector 235"/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7" name="Straight Connector 236"/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" name="Straight Connector 237"/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" name="Straight Connector 238"/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/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Straight Connector 240"/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Straight Connector 241"/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" name="Straight Connector 242"/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/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" name="Straight Connector 244"/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" name="Straight Connector 245"/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" name="Straight Connector 246"/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5" name="TextBox 434"/>
            <p:cNvSpPr txBox="1"/>
            <p:nvPr/>
          </p:nvSpPr>
          <p:spPr>
            <a:xfrm>
              <a:off x="1787630" y="3981507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3</a:t>
              </a:r>
            </a:p>
          </p:txBody>
        </p:sp>
      </p:grpSp>
      <p:grpSp>
        <p:nvGrpSpPr>
          <p:cNvPr id="441" name="Group 440"/>
          <p:cNvGrpSpPr/>
          <p:nvPr/>
        </p:nvGrpSpPr>
        <p:grpSpPr>
          <a:xfrm>
            <a:off x="4629039" y="4262636"/>
            <a:ext cx="600302" cy="453044"/>
            <a:chOff x="1787630" y="3685224"/>
            <a:chExt cx="800402" cy="604059"/>
          </a:xfrm>
        </p:grpSpPr>
        <p:grpSp>
          <p:nvGrpSpPr>
            <p:cNvPr id="442" name="Group 441"/>
            <p:cNvGrpSpPr/>
            <p:nvPr/>
          </p:nvGrpSpPr>
          <p:grpSpPr>
            <a:xfrm>
              <a:off x="1926923" y="3685224"/>
              <a:ext cx="512064" cy="365760"/>
              <a:chOff x="5656294" y="3136392"/>
              <a:chExt cx="822294" cy="585216"/>
            </a:xfrm>
          </p:grpSpPr>
          <p:cxnSp>
            <p:nvCxnSpPr>
              <p:cNvPr id="444" name="Straight Connector 443"/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5" name="Straight Connector 444"/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Straight Connector 445"/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7" name="Straight Connector 446"/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8" name="Straight Connector 447"/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9" name="Straight Connector 448"/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0" name="Straight Connector 449"/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1" name="Straight Connector 450"/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2" name="Straight Connector 451"/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3" name="Straight Connector 452"/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4" name="Straight Connector 453"/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5" name="Straight Connector 454"/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6" name="Straight Connector 455"/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Straight Connector 456"/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8" name="Straight Connector 457"/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9" name="Straight Connector 458"/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0" name="Straight Connector 459"/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1" name="Straight Connector 460"/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2" name="Straight Connector 461"/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3" name="TextBox 442"/>
            <p:cNvSpPr txBox="1"/>
            <p:nvPr/>
          </p:nvSpPr>
          <p:spPr>
            <a:xfrm>
              <a:off x="1787630" y="3981507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4</a:t>
              </a:r>
            </a:p>
          </p:txBody>
        </p:sp>
      </p:grpSp>
      <p:sp>
        <p:nvSpPr>
          <p:cNvPr id="21" name="Flowchart: Summing Junction 20"/>
          <p:cNvSpPr/>
          <p:nvPr/>
        </p:nvSpPr>
        <p:spPr>
          <a:xfrm>
            <a:off x="8974950" y="1750935"/>
            <a:ext cx="336033" cy="265029"/>
          </a:xfrm>
          <a:prstGeom prst="flowChartSummingJunction">
            <a:avLst/>
          </a:prstGeom>
          <a:solidFill>
            <a:srgbClr val="FF000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6" name="Straight Connector 5"/>
          <p:cNvCxnSpPr>
            <a:cxnSpLocks/>
          </p:cNvCxnSpPr>
          <p:nvPr/>
        </p:nvCxnSpPr>
        <p:spPr>
          <a:xfrm>
            <a:off x="1623897" y="3273305"/>
            <a:ext cx="8936225" cy="34975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12495" y="2675700"/>
            <a:ext cx="2623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Timepoint A</a:t>
            </a:r>
          </a:p>
        </p:txBody>
      </p:sp>
      <p:sp>
        <p:nvSpPr>
          <p:cNvPr id="395" name="TextBox 394"/>
          <p:cNvSpPr txBox="1"/>
          <p:nvPr/>
        </p:nvSpPr>
        <p:spPr>
          <a:xfrm>
            <a:off x="935575" y="3348419"/>
            <a:ext cx="2435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Timepoint B</a:t>
            </a:r>
          </a:p>
        </p:txBody>
      </p:sp>
      <p:grpSp>
        <p:nvGrpSpPr>
          <p:cNvPr id="255" name="Group 254"/>
          <p:cNvGrpSpPr/>
          <p:nvPr/>
        </p:nvGrpSpPr>
        <p:grpSpPr>
          <a:xfrm>
            <a:off x="7940519" y="3936347"/>
            <a:ext cx="688636" cy="451947"/>
            <a:chOff x="5379509" y="1979574"/>
            <a:chExt cx="918181" cy="602596"/>
          </a:xfrm>
        </p:grpSpPr>
        <p:grpSp>
          <p:nvGrpSpPr>
            <p:cNvPr id="256" name="Group 255"/>
            <p:cNvGrpSpPr/>
            <p:nvPr/>
          </p:nvGrpSpPr>
          <p:grpSpPr>
            <a:xfrm rot="10800000">
              <a:off x="5379509" y="1979574"/>
              <a:ext cx="512064" cy="365760"/>
              <a:chOff x="5656294" y="3136392"/>
              <a:chExt cx="822294" cy="585216"/>
            </a:xfrm>
          </p:grpSpPr>
          <p:cxnSp>
            <p:nvCxnSpPr>
              <p:cNvPr id="258" name="Straight Connector 257"/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Straight Connector 258"/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Straight Connector 259"/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Straight Connector 260"/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Straight Connector 261"/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Straight Connector 262"/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Straight Connector 263"/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Straight Connector 264"/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Straight Connector 265"/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Straight Connector 266"/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Straight Connector 267"/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68"/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Straight Connector 269"/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1" name="Straight Connector 270"/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Straight Connector 271"/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272"/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/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Straight Connector 274"/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Straight Connector 275"/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7" name="TextBox 256"/>
            <p:cNvSpPr txBox="1"/>
            <p:nvPr/>
          </p:nvSpPr>
          <p:spPr>
            <a:xfrm>
              <a:off x="5497288" y="2274394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Red 1</a:t>
              </a:r>
            </a:p>
          </p:txBody>
        </p:sp>
      </p:grpSp>
      <p:grpSp>
        <p:nvGrpSpPr>
          <p:cNvPr id="277" name="Group 276"/>
          <p:cNvGrpSpPr/>
          <p:nvPr/>
        </p:nvGrpSpPr>
        <p:grpSpPr>
          <a:xfrm>
            <a:off x="8138780" y="4470060"/>
            <a:ext cx="682532" cy="462674"/>
            <a:chOff x="5378659" y="2810035"/>
            <a:chExt cx="910042" cy="616899"/>
          </a:xfrm>
        </p:grpSpPr>
        <p:grpSp>
          <p:nvGrpSpPr>
            <p:cNvPr id="278" name="Group 277"/>
            <p:cNvGrpSpPr/>
            <p:nvPr/>
          </p:nvGrpSpPr>
          <p:grpSpPr>
            <a:xfrm rot="10800000">
              <a:off x="5378659" y="2810035"/>
              <a:ext cx="512064" cy="365760"/>
              <a:chOff x="5656294" y="3136392"/>
              <a:chExt cx="822294" cy="585216"/>
            </a:xfrm>
          </p:grpSpPr>
          <p:cxnSp>
            <p:nvCxnSpPr>
              <p:cNvPr id="280" name="Straight Connector 279"/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Straight Connector 280"/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Straight Connector 281"/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" name="Straight Connector 282"/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/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" name="Straight Connector 284"/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" name="Straight Connector 285"/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7" name="Straight Connector 286"/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8" name="Straight Connector 287"/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9" name="Straight Connector 288"/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0" name="Straight Connector 289"/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" name="Straight Connector 290"/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Straight Connector 291"/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" name="Straight Connector 292"/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" name="Straight Connector 293"/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" name="Straight Connector 294"/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" name="Straight Connector 298"/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" name="Straight Connector 299"/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1" name="Straight Connector 300"/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9" name="TextBox 278"/>
            <p:cNvSpPr txBox="1"/>
            <p:nvPr/>
          </p:nvSpPr>
          <p:spPr>
            <a:xfrm>
              <a:off x="5488298" y="3119158"/>
              <a:ext cx="800403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Red 2</a:t>
              </a:r>
            </a:p>
          </p:txBody>
        </p:sp>
      </p:grpSp>
      <p:grpSp>
        <p:nvGrpSpPr>
          <p:cNvPr id="305" name="Group 304"/>
          <p:cNvGrpSpPr/>
          <p:nvPr/>
        </p:nvGrpSpPr>
        <p:grpSpPr>
          <a:xfrm>
            <a:off x="7901104" y="4912608"/>
            <a:ext cx="675356" cy="463563"/>
            <a:chOff x="5378659" y="3671492"/>
            <a:chExt cx="900474" cy="618084"/>
          </a:xfrm>
        </p:grpSpPr>
        <p:grpSp>
          <p:nvGrpSpPr>
            <p:cNvPr id="306" name="Group 305"/>
            <p:cNvGrpSpPr/>
            <p:nvPr/>
          </p:nvGrpSpPr>
          <p:grpSpPr>
            <a:xfrm rot="10800000">
              <a:off x="5378659" y="3671492"/>
              <a:ext cx="512064" cy="365760"/>
              <a:chOff x="5656294" y="3136392"/>
              <a:chExt cx="822294" cy="585216"/>
            </a:xfrm>
          </p:grpSpPr>
          <p:cxnSp>
            <p:nvCxnSpPr>
              <p:cNvPr id="396" name="Straight Connector 395"/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7" name="Straight Connector 396"/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Straight Connector 397"/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Straight Connector 398"/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Straight Connector 399"/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1" name="Straight Connector 400"/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2" name="Straight Connector 401"/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3" name="Straight Connector 402"/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4" name="Straight Connector 403"/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Straight Connector 404"/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6" name="Straight Connector 405"/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7" name="Straight Connector 406"/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8" name="Straight Connector 407"/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9" name="Straight Connector 408"/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0" name="Straight Connector 409"/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1" name="Straight Connector 410"/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2" name="Straight Connector 411"/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3" name="Straight Connector 412"/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4" name="Straight Connector 413"/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4" name="TextBox 393"/>
            <p:cNvSpPr txBox="1"/>
            <p:nvPr/>
          </p:nvSpPr>
          <p:spPr>
            <a:xfrm>
              <a:off x="5478731" y="3981800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Red 3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3C36ADCD-2DE6-762D-B606-B4851598632F}"/>
              </a:ext>
            </a:extLst>
          </p:cNvPr>
          <p:cNvGrpSpPr/>
          <p:nvPr/>
        </p:nvGrpSpPr>
        <p:grpSpPr>
          <a:xfrm rot="10800000">
            <a:off x="3283676" y="5186571"/>
            <a:ext cx="600302" cy="444982"/>
            <a:chOff x="1648847" y="1774349"/>
            <a:chExt cx="800402" cy="593309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98E0539D-FA43-6E9A-2B9C-09C0CCFF79D5}"/>
                </a:ext>
              </a:extLst>
            </p:cNvPr>
            <p:cNvGrpSpPr/>
            <p:nvPr/>
          </p:nvGrpSpPr>
          <p:grpSpPr>
            <a:xfrm>
              <a:off x="1899648" y="2001898"/>
              <a:ext cx="512064" cy="365760"/>
              <a:chOff x="5656294" y="3136392"/>
              <a:chExt cx="822294" cy="585216"/>
            </a:xfrm>
            <a:effectLst>
              <a:glow>
                <a:schemeClr val="bg1"/>
              </a:glow>
            </a:effectLst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774781A7-A0C0-243D-D2C5-C6096E6911BE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067F8E1-481E-8DA3-9537-F6388F6553F1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B305C81A-BD73-6235-409B-B85D4DA9EEE6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EF63C812-78B0-7BF9-A5F4-F92A2241A9AF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F26AD442-1E93-7D8B-D47A-9AFFABAC66C1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520D5511-CF71-AD8A-65F9-F4720813E677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7A6E851F-3706-BA05-0446-DA961C6AF3FF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6096BEEB-0CDB-E855-0C0B-98C0CB6AB702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F95BA18D-E28F-B080-CC51-55B313E15D56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257C7A64-E8AF-7CD1-4177-649D58E769E3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A05F15FB-4E0C-87DB-8476-3C25FB6EE032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B4506522-B1D2-263C-F8B8-DD91F0B2924B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AAE50CFC-19DA-E07C-FB57-82345F1537DB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D7D61BB4-24E8-72DA-B4DF-7750881EB0ED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D63FE36C-A69C-C5B5-42E2-AB4F65326CF5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BAC71912-2BAA-3C7C-D8CB-1F16BBCB2EBE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F60C5DA7-FBB4-75F4-0B64-92E540B6375A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0C758A7B-7CB9-7EAE-8E96-CBB72E9755B1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2C91E148-5CA2-BFED-9C8E-C5F86803608C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E67D78A-7009-5AC1-6E3D-FD92BB958553}"/>
                </a:ext>
              </a:extLst>
            </p:cNvPr>
            <p:cNvSpPr txBox="1"/>
            <p:nvPr/>
          </p:nvSpPr>
          <p:spPr>
            <a:xfrm rot="10800000">
              <a:off x="1648847" y="1774349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3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C25681F-E150-6EB7-150A-6C0646F84A50}"/>
              </a:ext>
            </a:extLst>
          </p:cNvPr>
          <p:cNvGrpSpPr/>
          <p:nvPr/>
        </p:nvGrpSpPr>
        <p:grpSpPr>
          <a:xfrm rot="10800000">
            <a:off x="2844087" y="5472978"/>
            <a:ext cx="600302" cy="471726"/>
            <a:chOff x="1721192" y="2580849"/>
            <a:chExt cx="800402" cy="628968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70CB0FB8-EA56-931E-EAE2-80696E1E55F3}"/>
                </a:ext>
              </a:extLst>
            </p:cNvPr>
            <p:cNvGrpSpPr/>
            <p:nvPr/>
          </p:nvGrpSpPr>
          <p:grpSpPr>
            <a:xfrm>
              <a:off x="1938342" y="2844057"/>
              <a:ext cx="512064" cy="365760"/>
              <a:chOff x="5656294" y="3136392"/>
              <a:chExt cx="822294" cy="585216"/>
            </a:xfrm>
          </p:grpSpPr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87D8B4AC-F430-F6AB-51CD-F97FA11C6DF5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F3006E04-353D-A77D-1E7C-FAF1293D2E26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CAFF0D51-51D3-CEDD-B994-65ECF5046CC4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35DEC328-72BE-A2CB-8F89-822B0324E2C1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BEA7523-8964-6941-E9DF-F6425A04F15B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723D1A7B-D899-6C5E-685E-55EAB7ABC096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70A40F5F-A47F-A0CB-7315-1A9562460342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DFEF370F-4AD9-703A-C15C-746019E97AB2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067928BC-1578-8C04-D96A-8CFB1CFFD3AA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497D3469-09F6-736B-C4AE-CD50FB7FEF89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B1543ED3-1673-27B5-85BA-C3E83387D992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236D8AC-A7B8-8327-1DF1-1B31E1BECBC9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F84B2CDC-E3CF-6553-D716-7829EED6A99D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3CD6A3D-863D-F01A-9947-D8341059FAC5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CAF97DAD-EB23-4B3D-7981-875FFB9E75B1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B31F0163-B344-BFA2-5A01-0E0306A5E164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C18C1875-A847-AB9A-FA06-00623E69E4AD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09B847AD-96AE-318B-4673-EC73591E8A40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401351A8-FCDE-262A-2034-82B6A4D53DA1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EB1E4005-E3F6-6261-7A10-1A6EEDF9D6FA}"/>
                </a:ext>
              </a:extLst>
            </p:cNvPr>
            <p:cNvSpPr txBox="1"/>
            <p:nvPr/>
          </p:nvSpPr>
          <p:spPr>
            <a:xfrm rot="10800000">
              <a:off x="1721192" y="2580849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2</a:t>
              </a: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6B1C4832-1C08-2660-91C3-57EAAA105CC3}"/>
              </a:ext>
            </a:extLst>
          </p:cNvPr>
          <p:cNvGrpSpPr/>
          <p:nvPr/>
        </p:nvGrpSpPr>
        <p:grpSpPr>
          <a:xfrm rot="10800000">
            <a:off x="2439936" y="5181918"/>
            <a:ext cx="600302" cy="487340"/>
            <a:chOff x="1735137" y="3401197"/>
            <a:chExt cx="800402" cy="649787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240B6FDB-5346-D2D5-1D7D-9A897130F04F}"/>
                </a:ext>
              </a:extLst>
            </p:cNvPr>
            <p:cNvGrpSpPr/>
            <p:nvPr/>
          </p:nvGrpSpPr>
          <p:grpSpPr>
            <a:xfrm>
              <a:off x="1926923" y="3685224"/>
              <a:ext cx="512064" cy="365760"/>
              <a:chOff x="5656294" y="3136392"/>
              <a:chExt cx="822294" cy="585216"/>
            </a:xfrm>
          </p:grpSpPr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11511F51-221A-B520-A8B0-2DC295683CEA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2B61F5B6-FC55-6A2A-FC00-ADC3E00FD8A8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5A53EA50-A1B9-7825-8EFF-C5D718036C6E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5E291505-4E08-2A1B-9DCB-563845524F81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990530A5-2C7D-BFB5-274E-BA6C78999BFB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ADFDD1A-C28F-0B26-882C-3145B4BD284D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B4C398AB-0004-7680-D9F7-104E57766446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2F5977B4-A2A8-A5EA-6B86-6C58F43F7908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3C39C15C-449F-ABD4-0B6D-1663B20E2DCC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68AA8AB1-75D3-FD1C-0E3E-BD7D42FC0E08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2F0F7429-7F3A-39A0-1E79-3EDD57937522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881600AD-AA1F-3AA9-E4E6-CA1ABCB664A9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3" name="Straight Connector 462">
                <a:extLst>
                  <a:ext uri="{FF2B5EF4-FFF2-40B4-BE49-F238E27FC236}">
                    <a16:creationId xmlns:a16="http://schemas.microsoft.com/office/drawing/2014/main" id="{18618B00-D95E-3A53-363D-197332947A8A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4" name="Straight Connector 463">
                <a:extLst>
                  <a:ext uri="{FF2B5EF4-FFF2-40B4-BE49-F238E27FC236}">
                    <a16:creationId xmlns:a16="http://schemas.microsoft.com/office/drawing/2014/main" id="{70365ABF-7D24-689F-FFDF-FFA0B5639A0A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5" name="Straight Connector 464">
                <a:extLst>
                  <a:ext uri="{FF2B5EF4-FFF2-40B4-BE49-F238E27FC236}">
                    <a16:creationId xmlns:a16="http://schemas.microsoft.com/office/drawing/2014/main" id="{6377B155-43F8-EE2D-9FB4-309352DFFD6F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6" name="Straight Connector 465">
                <a:extLst>
                  <a:ext uri="{FF2B5EF4-FFF2-40B4-BE49-F238E27FC236}">
                    <a16:creationId xmlns:a16="http://schemas.microsoft.com/office/drawing/2014/main" id="{86F65AF1-9E21-8640-DB09-92BBAA495CB7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7" name="Straight Connector 466">
                <a:extLst>
                  <a:ext uri="{FF2B5EF4-FFF2-40B4-BE49-F238E27FC236}">
                    <a16:creationId xmlns:a16="http://schemas.microsoft.com/office/drawing/2014/main" id="{A1CE0ADC-CE0F-BC16-4654-5B7B455F95ED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8" name="Straight Connector 467">
                <a:extLst>
                  <a:ext uri="{FF2B5EF4-FFF2-40B4-BE49-F238E27FC236}">
                    <a16:creationId xmlns:a16="http://schemas.microsoft.com/office/drawing/2014/main" id="{3B80B192-BE89-F94E-822C-E9D448F098B7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9" name="Straight Connector 468">
                <a:extLst>
                  <a:ext uri="{FF2B5EF4-FFF2-40B4-BE49-F238E27FC236}">
                    <a16:creationId xmlns:a16="http://schemas.microsoft.com/office/drawing/2014/main" id="{03950FB7-410D-E6DB-C795-B6CF5CCC7E59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6D070FBC-7714-1249-8C43-154CF7261F57}"/>
                </a:ext>
              </a:extLst>
            </p:cNvPr>
            <p:cNvSpPr txBox="1"/>
            <p:nvPr/>
          </p:nvSpPr>
          <p:spPr>
            <a:xfrm rot="10800000">
              <a:off x="1735137" y="3401197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1</a:t>
              </a:r>
            </a:p>
          </p:txBody>
        </p:sp>
      </p:grpSp>
      <p:sp>
        <p:nvSpPr>
          <p:cNvPr id="470" name="TextBox 469">
            <a:extLst>
              <a:ext uri="{FF2B5EF4-FFF2-40B4-BE49-F238E27FC236}">
                <a16:creationId xmlns:a16="http://schemas.microsoft.com/office/drawing/2014/main" id="{080698E8-E1AF-D350-97EB-A2067B3F2507}"/>
              </a:ext>
            </a:extLst>
          </p:cNvPr>
          <p:cNvSpPr txBox="1"/>
          <p:nvPr/>
        </p:nvSpPr>
        <p:spPr>
          <a:xfrm>
            <a:off x="2370576" y="5876790"/>
            <a:ext cx="154158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/>
              <a:t>Blue 1-3 weapons/fuel exhausted</a:t>
            </a:r>
          </a:p>
        </p:txBody>
      </p:sp>
      <p:sp>
        <p:nvSpPr>
          <p:cNvPr id="471" name="TextBox 470">
            <a:extLst>
              <a:ext uri="{FF2B5EF4-FFF2-40B4-BE49-F238E27FC236}">
                <a16:creationId xmlns:a16="http://schemas.microsoft.com/office/drawing/2014/main" id="{0BF34657-AB4C-D757-C63D-9A65BC286A56}"/>
              </a:ext>
            </a:extLst>
          </p:cNvPr>
          <p:cNvSpPr txBox="1"/>
          <p:nvPr/>
        </p:nvSpPr>
        <p:spPr>
          <a:xfrm>
            <a:off x="4121392" y="1552069"/>
            <a:ext cx="138929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/>
              <a:t>Blue 1-3 employ weapons against known SA threats</a:t>
            </a:r>
          </a:p>
        </p:txBody>
      </p:sp>
      <p:sp>
        <p:nvSpPr>
          <p:cNvPr id="472" name="TextBox 471">
            <a:extLst>
              <a:ext uri="{FF2B5EF4-FFF2-40B4-BE49-F238E27FC236}">
                <a16:creationId xmlns:a16="http://schemas.microsoft.com/office/drawing/2014/main" id="{475C141A-AB05-3BA9-8448-45547596FA1C}"/>
              </a:ext>
            </a:extLst>
          </p:cNvPr>
          <p:cNvSpPr txBox="1"/>
          <p:nvPr/>
        </p:nvSpPr>
        <p:spPr>
          <a:xfrm>
            <a:off x="7502382" y="5405115"/>
            <a:ext cx="138929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/>
              <a:t>Red 1-3 emerge after Timepoint A</a:t>
            </a:r>
          </a:p>
        </p:txBody>
      </p:sp>
      <p:sp>
        <p:nvSpPr>
          <p:cNvPr id="474" name="TextBox 473">
            <a:extLst>
              <a:ext uri="{FF2B5EF4-FFF2-40B4-BE49-F238E27FC236}">
                <a16:creationId xmlns:a16="http://schemas.microsoft.com/office/drawing/2014/main" id="{F81FAFAF-264F-7267-DD99-E780514899CD}"/>
              </a:ext>
            </a:extLst>
          </p:cNvPr>
          <p:cNvSpPr txBox="1"/>
          <p:nvPr/>
        </p:nvSpPr>
        <p:spPr>
          <a:xfrm>
            <a:off x="8881108" y="2043720"/>
            <a:ext cx="6610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FF0000"/>
                </a:solidFill>
              </a:rPr>
              <a:t>Target</a:t>
            </a:r>
          </a:p>
        </p:txBody>
      </p:sp>
      <p:sp>
        <p:nvSpPr>
          <p:cNvPr id="475" name="TextBox 474">
            <a:extLst>
              <a:ext uri="{FF2B5EF4-FFF2-40B4-BE49-F238E27FC236}">
                <a16:creationId xmlns:a16="http://schemas.microsoft.com/office/drawing/2014/main" id="{DCCDF0C8-A4F3-13BC-86F7-ACB2A41A65FF}"/>
              </a:ext>
            </a:extLst>
          </p:cNvPr>
          <p:cNvSpPr txBox="1"/>
          <p:nvPr/>
        </p:nvSpPr>
        <p:spPr>
          <a:xfrm>
            <a:off x="4171202" y="3802969"/>
            <a:ext cx="148037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/>
              <a:t>Blue 4 task is destruction of Target</a:t>
            </a:r>
          </a:p>
        </p:txBody>
      </p:sp>
      <p:grpSp>
        <p:nvGrpSpPr>
          <p:cNvPr id="476" name="Group 475">
            <a:extLst>
              <a:ext uri="{FF2B5EF4-FFF2-40B4-BE49-F238E27FC236}">
                <a16:creationId xmlns:a16="http://schemas.microsoft.com/office/drawing/2014/main" id="{EE967C30-BB40-3E41-BF10-910FEF85CC4A}"/>
              </a:ext>
            </a:extLst>
          </p:cNvPr>
          <p:cNvGrpSpPr/>
          <p:nvPr/>
        </p:nvGrpSpPr>
        <p:grpSpPr>
          <a:xfrm>
            <a:off x="8470663" y="1204951"/>
            <a:ext cx="600302" cy="405159"/>
            <a:chOff x="6593613" y="3162057"/>
            <a:chExt cx="800402" cy="540212"/>
          </a:xfrm>
        </p:grpSpPr>
        <p:sp>
          <p:nvSpPr>
            <p:cNvPr id="477" name="Isosceles Triangle 476">
              <a:extLst>
                <a:ext uri="{FF2B5EF4-FFF2-40B4-BE49-F238E27FC236}">
                  <a16:creationId xmlns:a16="http://schemas.microsoft.com/office/drawing/2014/main" id="{7A66071B-FB08-F4C5-FE66-C0670DABBC72}"/>
                </a:ext>
              </a:extLst>
            </p:cNvPr>
            <p:cNvSpPr/>
            <p:nvPr/>
          </p:nvSpPr>
          <p:spPr>
            <a:xfrm>
              <a:off x="6698689" y="3162057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78" name="TextBox 477">
              <a:extLst>
                <a:ext uri="{FF2B5EF4-FFF2-40B4-BE49-F238E27FC236}">
                  <a16:creationId xmlns:a16="http://schemas.microsoft.com/office/drawing/2014/main" id="{EADF27E8-DC54-68B2-9410-5156D59A9ED2}"/>
                </a:ext>
              </a:extLst>
            </p:cNvPr>
            <p:cNvSpPr txBox="1"/>
            <p:nvPr/>
          </p:nvSpPr>
          <p:spPr>
            <a:xfrm>
              <a:off x="6593613" y="3394493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SA-C</a:t>
              </a:r>
            </a:p>
          </p:txBody>
        </p:sp>
      </p:grpSp>
      <p:grpSp>
        <p:nvGrpSpPr>
          <p:cNvPr id="479" name="Group 478">
            <a:extLst>
              <a:ext uri="{FF2B5EF4-FFF2-40B4-BE49-F238E27FC236}">
                <a16:creationId xmlns:a16="http://schemas.microsoft.com/office/drawing/2014/main" id="{7A42DB24-4033-BCF0-0847-B289DC0E6998}"/>
              </a:ext>
            </a:extLst>
          </p:cNvPr>
          <p:cNvGrpSpPr/>
          <p:nvPr/>
        </p:nvGrpSpPr>
        <p:grpSpPr>
          <a:xfrm>
            <a:off x="8553543" y="4960145"/>
            <a:ext cx="600302" cy="418334"/>
            <a:chOff x="6593895" y="2282858"/>
            <a:chExt cx="800402" cy="557779"/>
          </a:xfrm>
        </p:grpSpPr>
        <p:sp>
          <p:nvSpPr>
            <p:cNvPr id="480" name="Isosceles Triangle 479">
              <a:extLst>
                <a:ext uri="{FF2B5EF4-FFF2-40B4-BE49-F238E27FC236}">
                  <a16:creationId xmlns:a16="http://schemas.microsoft.com/office/drawing/2014/main" id="{81A5B1EF-ADF0-5171-306C-2600064F7B30}"/>
                </a:ext>
              </a:extLst>
            </p:cNvPr>
            <p:cNvSpPr/>
            <p:nvPr/>
          </p:nvSpPr>
          <p:spPr>
            <a:xfrm>
              <a:off x="6698690" y="2282858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81" name="TextBox 480">
              <a:extLst>
                <a:ext uri="{FF2B5EF4-FFF2-40B4-BE49-F238E27FC236}">
                  <a16:creationId xmlns:a16="http://schemas.microsoft.com/office/drawing/2014/main" id="{B39D55BC-F467-C65B-4719-C4BDA5728CB4}"/>
                </a:ext>
              </a:extLst>
            </p:cNvPr>
            <p:cNvSpPr txBox="1"/>
            <p:nvPr/>
          </p:nvSpPr>
          <p:spPr>
            <a:xfrm>
              <a:off x="6593895" y="2532861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SA-A</a:t>
              </a:r>
            </a:p>
          </p:txBody>
        </p:sp>
      </p:grpSp>
      <p:grpSp>
        <p:nvGrpSpPr>
          <p:cNvPr id="482" name="Group 481">
            <a:extLst>
              <a:ext uri="{FF2B5EF4-FFF2-40B4-BE49-F238E27FC236}">
                <a16:creationId xmlns:a16="http://schemas.microsoft.com/office/drawing/2014/main" id="{22022A78-9E63-1B12-0A2E-B6F11AAC6275}"/>
              </a:ext>
            </a:extLst>
          </p:cNvPr>
          <p:cNvGrpSpPr/>
          <p:nvPr/>
        </p:nvGrpSpPr>
        <p:grpSpPr>
          <a:xfrm>
            <a:off x="8553543" y="4457088"/>
            <a:ext cx="600302" cy="405159"/>
            <a:chOff x="6593613" y="3162057"/>
            <a:chExt cx="800402" cy="540212"/>
          </a:xfrm>
        </p:grpSpPr>
        <p:sp>
          <p:nvSpPr>
            <p:cNvPr id="483" name="Isosceles Triangle 482">
              <a:extLst>
                <a:ext uri="{FF2B5EF4-FFF2-40B4-BE49-F238E27FC236}">
                  <a16:creationId xmlns:a16="http://schemas.microsoft.com/office/drawing/2014/main" id="{D3EC214B-0CC0-4C9A-B0F8-1DEFC125AFAC}"/>
                </a:ext>
              </a:extLst>
            </p:cNvPr>
            <p:cNvSpPr/>
            <p:nvPr/>
          </p:nvSpPr>
          <p:spPr>
            <a:xfrm>
              <a:off x="6698689" y="3162057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84" name="TextBox 483">
              <a:extLst>
                <a:ext uri="{FF2B5EF4-FFF2-40B4-BE49-F238E27FC236}">
                  <a16:creationId xmlns:a16="http://schemas.microsoft.com/office/drawing/2014/main" id="{F76E3C36-5621-9314-6E8B-6E7D66CD4328}"/>
                </a:ext>
              </a:extLst>
            </p:cNvPr>
            <p:cNvSpPr txBox="1"/>
            <p:nvPr/>
          </p:nvSpPr>
          <p:spPr>
            <a:xfrm>
              <a:off x="6593613" y="3394493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SA-B</a:t>
              </a:r>
            </a:p>
          </p:txBody>
        </p:sp>
      </p:grpSp>
      <p:sp>
        <p:nvSpPr>
          <p:cNvPr id="485" name="Flowchart: Summing Junction 484">
            <a:extLst>
              <a:ext uri="{FF2B5EF4-FFF2-40B4-BE49-F238E27FC236}">
                <a16:creationId xmlns:a16="http://schemas.microsoft.com/office/drawing/2014/main" id="{98717E4E-53A2-8432-5FF7-9A1A4FA853EE}"/>
              </a:ext>
            </a:extLst>
          </p:cNvPr>
          <p:cNvSpPr/>
          <p:nvPr/>
        </p:nvSpPr>
        <p:spPr>
          <a:xfrm>
            <a:off x="9057830" y="4465894"/>
            <a:ext cx="336033" cy="265029"/>
          </a:xfrm>
          <a:prstGeom prst="flowChartSummingJunction">
            <a:avLst/>
          </a:prstGeom>
          <a:solidFill>
            <a:srgbClr val="FF000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86" name="TextBox 485">
            <a:extLst>
              <a:ext uri="{FF2B5EF4-FFF2-40B4-BE49-F238E27FC236}">
                <a16:creationId xmlns:a16="http://schemas.microsoft.com/office/drawing/2014/main" id="{82D2B6DC-CA7A-3688-2D25-6AF9B99049FE}"/>
              </a:ext>
            </a:extLst>
          </p:cNvPr>
          <p:cNvSpPr txBox="1"/>
          <p:nvPr/>
        </p:nvSpPr>
        <p:spPr>
          <a:xfrm>
            <a:off x="8963988" y="4758679"/>
            <a:ext cx="6610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FF0000"/>
                </a:solidFill>
              </a:rPr>
              <a:t>Target</a:t>
            </a:r>
          </a:p>
        </p:txBody>
      </p:sp>
      <p:grpSp>
        <p:nvGrpSpPr>
          <p:cNvPr id="487" name="Group 486">
            <a:extLst>
              <a:ext uri="{FF2B5EF4-FFF2-40B4-BE49-F238E27FC236}">
                <a16:creationId xmlns:a16="http://schemas.microsoft.com/office/drawing/2014/main" id="{93BC2249-9B20-BB48-32E1-1DBF7E482744}"/>
              </a:ext>
            </a:extLst>
          </p:cNvPr>
          <p:cNvGrpSpPr/>
          <p:nvPr/>
        </p:nvGrpSpPr>
        <p:grpSpPr>
          <a:xfrm>
            <a:off x="8553543" y="3919910"/>
            <a:ext cx="600302" cy="405159"/>
            <a:chOff x="6593613" y="3162057"/>
            <a:chExt cx="800402" cy="540212"/>
          </a:xfrm>
        </p:grpSpPr>
        <p:sp>
          <p:nvSpPr>
            <p:cNvPr id="488" name="Isosceles Triangle 487">
              <a:extLst>
                <a:ext uri="{FF2B5EF4-FFF2-40B4-BE49-F238E27FC236}">
                  <a16:creationId xmlns:a16="http://schemas.microsoft.com/office/drawing/2014/main" id="{265C7884-4FEB-11CE-CEC7-A3C415F80FAF}"/>
                </a:ext>
              </a:extLst>
            </p:cNvPr>
            <p:cNvSpPr/>
            <p:nvPr/>
          </p:nvSpPr>
          <p:spPr>
            <a:xfrm>
              <a:off x="6698689" y="3162057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89" name="TextBox 488">
              <a:extLst>
                <a:ext uri="{FF2B5EF4-FFF2-40B4-BE49-F238E27FC236}">
                  <a16:creationId xmlns:a16="http://schemas.microsoft.com/office/drawing/2014/main" id="{B06677F8-6A7B-C9F9-E0EF-677BD231740F}"/>
                </a:ext>
              </a:extLst>
            </p:cNvPr>
            <p:cNvSpPr txBox="1"/>
            <p:nvPr/>
          </p:nvSpPr>
          <p:spPr>
            <a:xfrm>
              <a:off x="6593613" y="3394493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SA-C</a:t>
              </a:r>
            </a:p>
          </p:txBody>
        </p:sp>
      </p:grpSp>
      <p:grpSp>
        <p:nvGrpSpPr>
          <p:cNvPr id="495" name="Group 494">
            <a:extLst>
              <a:ext uri="{FF2B5EF4-FFF2-40B4-BE49-F238E27FC236}">
                <a16:creationId xmlns:a16="http://schemas.microsoft.com/office/drawing/2014/main" id="{1942C78B-8883-AFFF-EF33-134E09447E54}"/>
              </a:ext>
            </a:extLst>
          </p:cNvPr>
          <p:cNvGrpSpPr/>
          <p:nvPr/>
        </p:nvGrpSpPr>
        <p:grpSpPr>
          <a:xfrm>
            <a:off x="1623896" y="2195821"/>
            <a:ext cx="600302" cy="453044"/>
            <a:chOff x="1787630" y="3685224"/>
            <a:chExt cx="800402" cy="604059"/>
          </a:xfrm>
        </p:grpSpPr>
        <p:grpSp>
          <p:nvGrpSpPr>
            <p:cNvPr id="496" name="Group 495">
              <a:extLst>
                <a:ext uri="{FF2B5EF4-FFF2-40B4-BE49-F238E27FC236}">
                  <a16:creationId xmlns:a16="http://schemas.microsoft.com/office/drawing/2014/main" id="{ACF02720-B7BB-58E3-D170-061E37512064}"/>
                </a:ext>
              </a:extLst>
            </p:cNvPr>
            <p:cNvGrpSpPr/>
            <p:nvPr/>
          </p:nvGrpSpPr>
          <p:grpSpPr>
            <a:xfrm>
              <a:off x="1926923" y="3685224"/>
              <a:ext cx="512064" cy="365760"/>
              <a:chOff x="5656294" y="3136392"/>
              <a:chExt cx="822294" cy="585216"/>
            </a:xfrm>
          </p:grpSpPr>
          <p:cxnSp>
            <p:nvCxnSpPr>
              <p:cNvPr id="498" name="Straight Connector 497">
                <a:extLst>
                  <a:ext uri="{FF2B5EF4-FFF2-40B4-BE49-F238E27FC236}">
                    <a16:creationId xmlns:a16="http://schemas.microsoft.com/office/drawing/2014/main" id="{DFAC5629-2324-7F2F-4F04-4A5135F34862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9" name="Straight Connector 498">
                <a:extLst>
                  <a:ext uri="{FF2B5EF4-FFF2-40B4-BE49-F238E27FC236}">
                    <a16:creationId xmlns:a16="http://schemas.microsoft.com/office/drawing/2014/main" id="{90E8D787-2D77-588D-6FA5-AAB34B0722C9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0" name="Straight Connector 499">
                <a:extLst>
                  <a:ext uri="{FF2B5EF4-FFF2-40B4-BE49-F238E27FC236}">
                    <a16:creationId xmlns:a16="http://schemas.microsoft.com/office/drawing/2014/main" id="{53DDAB0E-E617-3AA6-8A2F-B8CDE9DCE1F3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1" name="Straight Connector 500">
                <a:extLst>
                  <a:ext uri="{FF2B5EF4-FFF2-40B4-BE49-F238E27FC236}">
                    <a16:creationId xmlns:a16="http://schemas.microsoft.com/office/drawing/2014/main" id="{83F69F5D-96B5-C797-1376-A4CE29804B87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2" name="Straight Connector 501">
                <a:extLst>
                  <a:ext uri="{FF2B5EF4-FFF2-40B4-BE49-F238E27FC236}">
                    <a16:creationId xmlns:a16="http://schemas.microsoft.com/office/drawing/2014/main" id="{124AE6F9-0514-3723-6136-9CB9EB066BBA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3" name="Straight Connector 502">
                <a:extLst>
                  <a:ext uri="{FF2B5EF4-FFF2-40B4-BE49-F238E27FC236}">
                    <a16:creationId xmlns:a16="http://schemas.microsoft.com/office/drawing/2014/main" id="{58FA9039-59B3-0649-A4BA-C267E8B87802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4" name="Straight Connector 503">
                <a:extLst>
                  <a:ext uri="{FF2B5EF4-FFF2-40B4-BE49-F238E27FC236}">
                    <a16:creationId xmlns:a16="http://schemas.microsoft.com/office/drawing/2014/main" id="{0EADF171-26CA-60EF-29DE-7AFD8223EF1B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5" name="Straight Connector 504">
                <a:extLst>
                  <a:ext uri="{FF2B5EF4-FFF2-40B4-BE49-F238E27FC236}">
                    <a16:creationId xmlns:a16="http://schemas.microsoft.com/office/drawing/2014/main" id="{F4D93BF1-52C8-F130-3470-DFF91D15717E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6" name="Straight Connector 505">
                <a:extLst>
                  <a:ext uri="{FF2B5EF4-FFF2-40B4-BE49-F238E27FC236}">
                    <a16:creationId xmlns:a16="http://schemas.microsoft.com/office/drawing/2014/main" id="{07D052C7-B8F8-25B2-4ED7-16FBD223E136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7" name="Straight Connector 506">
                <a:extLst>
                  <a:ext uri="{FF2B5EF4-FFF2-40B4-BE49-F238E27FC236}">
                    <a16:creationId xmlns:a16="http://schemas.microsoft.com/office/drawing/2014/main" id="{A00D0CA8-B299-0CDA-1887-47FE4EF5731B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8" name="Straight Connector 507">
                <a:extLst>
                  <a:ext uri="{FF2B5EF4-FFF2-40B4-BE49-F238E27FC236}">
                    <a16:creationId xmlns:a16="http://schemas.microsoft.com/office/drawing/2014/main" id="{5B71CBDE-90C4-0392-2A7F-A4D040CD7F05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9" name="Straight Connector 508">
                <a:extLst>
                  <a:ext uri="{FF2B5EF4-FFF2-40B4-BE49-F238E27FC236}">
                    <a16:creationId xmlns:a16="http://schemas.microsoft.com/office/drawing/2014/main" id="{7977214C-0918-9F14-416C-28CD11AF8EEF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0" name="Straight Connector 509">
                <a:extLst>
                  <a:ext uri="{FF2B5EF4-FFF2-40B4-BE49-F238E27FC236}">
                    <a16:creationId xmlns:a16="http://schemas.microsoft.com/office/drawing/2014/main" id="{27DE5763-2CE1-2F14-5581-BFCB09651285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1" name="Straight Connector 510">
                <a:extLst>
                  <a:ext uri="{FF2B5EF4-FFF2-40B4-BE49-F238E27FC236}">
                    <a16:creationId xmlns:a16="http://schemas.microsoft.com/office/drawing/2014/main" id="{1202636C-D46B-A182-DBE4-F698EDA8C34F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4" name="Straight Connector 1023">
                <a:extLst>
                  <a:ext uri="{FF2B5EF4-FFF2-40B4-BE49-F238E27FC236}">
                    <a16:creationId xmlns:a16="http://schemas.microsoft.com/office/drawing/2014/main" id="{152FCC0B-EE4D-9EC8-39E1-A0F7C0071801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5" name="Straight Connector 1024">
                <a:extLst>
                  <a:ext uri="{FF2B5EF4-FFF2-40B4-BE49-F238E27FC236}">
                    <a16:creationId xmlns:a16="http://schemas.microsoft.com/office/drawing/2014/main" id="{86AD9DEF-E7B0-487F-608B-AD4BF9A1E1C6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6" name="Straight Connector 1025">
                <a:extLst>
                  <a:ext uri="{FF2B5EF4-FFF2-40B4-BE49-F238E27FC236}">
                    <a16:creationId xmlns:a16="http://schemas.microsoft.com/office/drawing/2014/main" id="{34DE489A-BD6B-D6AB-3FED-B2A8EBF27E86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7" name="Straight Connector 1026">
                <a:extLst>
                  <a:ext uri="{FF2B5EF4-FFF2-40B4-BE49-F238E27FC236}">
                    <a16:creationId xmlns:a16="http://schemas.microsoft.com/office/drawing/2014/main" id="{70E5F45E-B972-2DC4-B082-0B487C2A1FA5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8" name="Straight Connector 1027">
                <a:extLst>
                  <a:ext uri="{FF2B5EF4-FFF2-40B4-BE49-F238E27FC236}">
                    <a16:creationId xmlns:a16="http://schemas.microsoft.com/office/drawing/2014/main" id="{151DA1CA-00F1-457C-5F49-3D421EC1F645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97" name="TextBox 496">
              <a:extLst>
                <a:ext uri="{FF2B5EF4-FFF2-40B4-BE49-F238E27FC236}">
                  <a16:creationId xmlns:a16="http://schemas.microsoft.com/office/drawing/2014/main" id="{6CC455E1-C0FC-D1FA-1313-CC5E0BE16B2A}"/>
                </a:ext>
              </a:extLst>
            </p:cNvPr>
            <p:cNvSpPr txBox="1"/>
            <p:nvPr/>
          </p:nvSpPr>
          <p:spPr>
            <a:xfrm>
              <a:off x="1787630" y="3981507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4</a:t>
              </a:r>
            </a:p>
          </p:txBody>
        </p:sp>
      </p:grpSp>
      <p:sp>
        <p:nvSpPr>
          <p:cNvPr id="1029" name="&quot;Not Allowed&quot; Symbol 1028">
            <a:extLst>
              <a:ext uri="{FF2B5EF4-FFF2-40B4-BE49-F238E27FC236}">
                <a16:creationId xmlns:a16="http://schemas.microsoft.com/office/drawing/2014/main" id="{C6159374-0750-7C2B-18F8-16A466E47A66}"/>
              </a:ext>
            </a:extLst>
          </p:cNvPr>
          <p:cNvSpPr/>
          <p:nvPr/>
        </p:nvSpPr>
        <p:spPr>
          <a:xfrm>
            <a:off x="8563075" y="3857867"/>
            <a:ext cx="369867" cy="368474"/>
          </a:xfrm>
          <a:prstGeom prst="noSmoking">
            <a:avLst>
              <a:gd name="adj" fmla="val 7574"/>
            </a:avLst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32" name="&quot;Not Allowed&quot; Symbol 1031">
            <a:extLst>
              <a:ext uri="{FF2B5EF4-FFF2-40B4-BE49-F238E27FC236}">
                <a16:creationId xmlns:a16="http://schemas.microsoft.com/office/drawing/2014/main" id="{6F3F28C0-28F1-5522-C042-F9DFBCA34321}"/>
              </a:ext>
            </a:extLst>
          </p:cNvPr>
          <p:cNvSpPr/>
          <p:nvPr/>
        </p:nvSpPr>
        <p:spPr>
          <a:xfrm>
            <a:off x="8548725" y="4395556"/>
            <a:ext cx="369867" cy="368474"/>
          </a:xfrm>
          <a:prstGeom prst="noSmoking">
            <a:avLst>
              <a:gd name="adj" fmla="val 7574"/>
            </a:avLst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34" name="&quot;Not Allowed&quot; Symbol 1033">
            <a:extLst>
              <a:ext uri="{FF2B5EF4-FFF2-40B4-BE49-F238E27FC236}">
                <a16:creationId xmlns:a16="http://schemas.microsoft.com/office/drawing/2014/main" id="{8475CD50-0422-F3EC-3720-FF0E8FDF7CA9}"/>
              </a:ext>
            </a:extLst>
          </p:cNvPr>
          <p:cNvSpPr/>
          <p:nvPr/>
        </p:nvSpPr>
        <p:spPr>
          <a:xfrm>
            <a:off x="8567913" y="4898158"/>
            <a:ext cx="369867" cy="368474"/>
          </a:xfrm>
          <a:prstGeom prst="noSmoking">
            <a:avLst>
              <a:gd name="adj" fmla="val 7574"/>
            </a:avLst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036" name="Straight Connector 1035">
            <a:extLst>
              <a:ext uri="{FF2B5EF4-FFF2-40B4-BE49-F238E27FC236}">
                <a16:creationId xmlns:a16="http://schemas.microsoft.com/office/drawing/2014/main" id="{98B0D146-5494-7F88-41C4-4B759C0763E0}"/>
              </a:ext>
            </a:extLst>
          </p:cNvPr>
          <p:cNvCxnSpPr>
            <a:cxnSpLocks/>
          </p:cNvCxnSpPr>
          <p:nvPr/>
        </p:nvCxnSpPr>
        <p:spPr>
          <a:xfrm flipH="1">
            <a:off x="5727952" y="1373386"/>
            <a:ext cx="2510830" cy="160514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4" name="Straight Connector 1043">
            <a:extLst>
              <a:ext uri="{FF2B5EF4-FFF2-40B4-BE49-F238E27FC236}">
                <a16:creationId xmlns:a16="http://schemas.microsoft.com/office/drawing/2014/main" id="{524C39C4-5B12-F25E-4E0F-5F3E196277CB}"/>
              </a:ext>
            </a:extLst>
          </p:cNvPr>
          <p:cNvCxnSpPr>
            <a:cxnSpLocks/>
          </p:cNvCxnSpPr>
          <p:nvPr/>
        </p:nvCxnSpPr>
        <p:spPr>
          <a:xfrm flipH="1" flipV="1">
            <a:off x="5766906" y="2297488"/>
            <a:ext cx="2437711" cy="172253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4" name="Straight Connector 1053">
            <a:extLst>
              <a:ext uri="{FF2B5EF4-FFF2-40B4-BE49-F238E27FC236}">
                <a16:creationId xmlns:a16="http://schemas.microsoft.com/office/drawing/2014/main" id="{1B356C8C-6A44-2013-2085-77DCDCB45C09}"/>
              </a:ext>
            </a:extLst>
          </p:cNvPr>
          <p:cNvCxnSpPr>
            <a:cxnSpLocks/>
          </p:cNvCxnSpPr>
          <p:nvPr/>
        </p:nvCxnSpPr>
        <p:spPr>
          <a:xfrm flipH="1">
            <a:off x="6353558" y="1922412"/>
            <a:ext cx="1928130" cy="13093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6" name="Rectangle: Rounded Corners 1055">
            <a:extLst>
              <a:ext uri="{FF2B5EF4-FFF2-40B4-BE49-F238E27FC236}">
                <a16:creationId xmlns:a16="http://schemas.microsoft.com/office/drawing/2014/main" id="{764639E9-F2A3-D057-1AB2-2C8C14DB0ECB}"/>
              </a:ext>
            </a:extLst>
          </p:cNvPr>
          <p:cNvSpPr/>
          <p:nvPr/>
        </p:nvSpPr>
        <p:spPr>
          <a:xfrm>
            <a:off x="3670659" y="2882790"/>
            <a:ext cx="4731843" cy="697459"/>
          </a:xfrm>
          <a:prstGeom prst="roundRect">
            <a:avLst>
              <a:gd name="adj" fmla="val 5540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Blue 1-4 can each execute perfectly in these circumstances and yet the mission can still fail due to the issue at Timepoint B where significant Red aircraft are now present after Blue 1-3 have retired.</a:t>
            </a:r>
          </a:p>
        </p:txBody>
      </p:sp>
      <p:sp>
        <p:nvSpPr>
          <p:cNvPr id="493" name="Title 492">
            <a:extLst>
              <a:ext uri="{FF2B5EF4-FFF2-40B4-BE49-F238E27FC236}">
                <a16:creationId xmlns:a16="http://schemas.microsoft.com/office/drawing/2014/main" id="{8AB215DC-C1EC-07D6-5286-BB2CFEE98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300" y="45674"/>
            <a:ext cx="9180263" cy="591200"/>
          </a:xfrm>
        </p:spPr>
        <p:txBody>
          <a:bodyPr/>
          <a:lstStyle/>
          <a:p>
            <a:r>
              <a:rPr lang="en-US" dirty="0"/>
              <a:t>Time-Fuel-Weapons (TFW) Management Scenario</a:t>
            </a:r>
          </a:p>
        </p:txBody>
      </p:sp>
      <p:sp>
        <p:nvSpPr>
          <p:cNvPr id="1033" name="Rectangle: Rounded Corners 1032">
            <a:extLst>
              <a:ext uri="{FF2B5EF4-FFF2-40B4-BE49-F238E27FC236}">
                <a16:creationId xmlns:a16="http://schemas.microsoft.com/office/drawing/2014/main" id="{381BBCC3-D757-9C4C-349A-C31DD97B6DDC}"/>
              </a:ext>
            </a:extLst>
          </p:cNvPr>
          <p:cNvSpPr/>
          <p:nvPr/>
        </p:nvSpPr>
        <p:spPr>
          <a:xfrm>
            <a:off x="1783663" y="748242"/>
            <a:ext cx="4466462" cy="41862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Failure to predict adversary behavior/intel failure can cause mission failure even with no individual TTP violations.  </a:t>
            </a:r>
          </a:p>
        </p:txBody>
      </p:sp>
      <p:sp>
        <p:nvSpPr>
          <p:cNvPr id="1035" name="Rectangle: Rounded Corners 1034">
            <a:extLst>
              <a:ext uri="{FF2B5EF4-FFF2-40B4-BE49-F238E27FC236}">
                <a16:creationId xmlns:a16="http://schemas.microsoft.com/office/drawing/2014/main" id="{3289A411-878C-8CF4-B023-65BC4195CF75}"/>
              </a:ext>
            </a:extLst>
          </p:cNvPr>
          <p:cNvSpPr/>
          <p:nvPr/>
        </p:nvSpPr>
        <p:spPr>
          <a:xfrm>
            <a:off x="5391009" y="5921644"/>
            <a:ext cx="4719635" cy="45311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Individual TTP cannot compensate for a bad game plan.</a:t>
            </a:r>
          </a:p>
        </p:txBody>
      </p:sp>
    </p:spTree>
    <p:extLst>
      <p:ext uri="{BB962C8B-B14F-4D97-AF65-F5344CB8AC3E}">
        <p14:creationId xmlns:p14="http://schemas.microsoft.com/office/powerpoint/2010/main" val="387645781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FA23106-9F01-EA97-DE85-C4FBE85B911F}"/>
              </a:ext>
            </a:extLst>
          </p:cNvPr>
          <p:cNvSpPr/>
          <p:nvPr/>
        </p:nvSpPr>
        <p:spPr>
          <a:xfrm>
            <a:off x="1138953" y="4143847"/>
            <a:ext cx="1669568" cy="236483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Route Selection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2BE342D-BC4E-275B-8FFC-7DE21964FABF}"/>
              </a:ext>
            </a:extLst>
          </p:cNvPr>
          <p:cNvSpPr/>
          <p:nvPr/>
        </p:nvSpPr>
        <p:spPr>
          <a:xfrm>
            <a:off x="989854" y="2996591"/>
            <a:ext cx="1813430" cy="48474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Time-Fuel-Weapons Management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A3E582A-167E-6585-1B6E-459A53F4BD40}"/>
              </a:ext>
            </a:extLst>
          </p:cNvPr>
          <p:cNvSpPr/>
          <p:nvPr/>
        </p:nvSpPr>
        <p:spPr>
          <a:xfrm>
            <a:off x="1172061" y="1939785"/>
            <a:ext cx="1636460" cy="48474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Power Management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AB6806A2-DCE4-93D9-A6BA-44E3ACF78F1C}"/>
              </a:ext>
            </a:extLst>
          </p:cNvPr>
          <p:cNvSpPr/>
          <p:nvPr/>
        </p:nvSpPr>
        <p:spPr>
          <a:xfrm>
            <a:off x="1138952" y="5185955"/>
            <a:ext cx="1636460" cy="48474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Coordination of Assets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64BD81-214F-8B2A-E32B-6865CBEE294F}"/>
              </a:ext>
            </a:extLst>
          </p:cNvPr>
          <p:cNvSpPr txBox="1"/>
          <p:nvPr/>
        </p:nvSpPr>
        <p:spPr>
          <a:xfrm>
            <a:off x="2907146" y="1778202"/>
            <a:ext cx="1882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Degree to which blue asset capabilities </a:t>
            </a:r>
            <a:r>
              <a:rPr lang="en-US" sz="900" i="1" dirty="0"/>
              <a:t>across timeline </a:t>
            </a:r>
            <a:r>
              <a:rPr lang="en-US" sz="900" dirty="0"/>
              <a:t>are </a:t>
            </a:r>
            <a:r>
              <a:rPr lang="en-US" sz="900" i="1" dirty="0"/>
              <a:t>deployed to match </a:t>
            </a:r>
            <a:r>
              <a:rPr lang="en-US" sz="900" dirty="0"/>
              <a:t>red threat across timeline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8F12E8D-4024-7BF6-7299-746490BEA426}"/>
              </a:ext>
            </a:extLst>
          </p:cNvPr>
          <p:cNvSpPr txBox="1"/>
          <p:nvPr/>
        </p:nvSpPr>
        <p:spPr>
          <a:xfrm>
            <a:off x="5570292" y="4850991"/>
            <a:ext cx="177506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Asset Plan Score</a:t>
            </a:r>
            <a:r>
              <a:rPr lang="en-US" sz="900" dirty="0"/>
              <a:t>: Were the blue assets equipped to handle threats expected on route?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B53231D-ABCE-853F-5BE3-40130713D912}"/>
              </a:ext>
            </a:extLst>
          </p:cNvPr>
          <p:cNvSpPr txBox="1"/>
          <p:nvPr/>
        </p:nvSpPr>
        <p:spPr>
          <a:xfrm>
            <a:off x="2907145" y="3941101"/>
            <a:ext cx="1813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Degree to which the POE and ingress route selected were matched to the threat and the environment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5C96C0E-08CD-CDF6-FEC0-6994D4821B84}"/>
              </a:ext>
            </a:extLst>
          </p:cNvPr>
          <p:cNvSpPr txBox="1"/>
          <p:nvPr/>
        </p:nvSpPr>
        <p:spPr>
          <a:xfrm>
            <a:off x="5590095" y="2448365"/>
            <a:ext cx="165732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Blue asset exposure </a:t>
            </a:r>
            <a:r>
              <a:rPr lang="en-US" sz="900" dirty="0"/>
              <a:t>score is proximity of blue assets to </a:t>
            </a:r>
            <a:r>
              <a:rPr lang="en-US" sz="900" i="1" dirty="0" err="1"/>
              <a:t>uncountered</a:t>
            </a:r>
            <a:r>
              <a:rPr lang="en-US" sz="900" dirty="0"/>
              <a:t> red assets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1EA641-DA44-74E6-53EA-33E77B5CFF82}"/>
              </a:ext>
            </a:extLst>
          </p:cNvPr>
          <p:cNvSpPr txBox="1"/>
          <p:nvPr/>
        </p:nvSpPr>
        <p:spPr>
          <a:xfrm>
            <a:off x="2889506" y="5173913"/>
            <a:ext cx="181343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Degree to which TFW assets are expended efficiently to maximize mission effectiveness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086537B-B302-169F-7B7B-4F6B8171885E}"/>
              </a:ext>
            </a:extLst>
          </p:cNvPr>
          <p:cNvSpPr txBox="1"/>
          <p:nvPr/>
        </p:nvSpPr>
        <p:spPr>
          <a:xfrm>
            <a:off x="2907146" y="2442638"/>
            <a:ext cx="181343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Blue NKE risk management </a:t>
            </a:r>
            <a:r>
              <a:rPr lang="en-US" sz="900" dirty="0"/>
              <a:t>score: degree to which blue NKE proximity to red assets is mitigated by proximity to blue escorts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1AEB0BD-6E4F-A087-3912-A6FF5B6E87F5}"/>
              </a:ext>
            </a:extLst>
          </p:cNvPr>
          <p:cNvSpPr txBox="1"/>
          <p:nvPr/>
        </p:nvSpPr>
        <p:spPr>
          <a:xfrm>
            <a:off x="7976125" y="1180900"/>
            <a:ext cx="165732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Antecedent Scores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DD99AE2-1D43-5583-3E0D-0E87FB255BBB}"/>
              </a:ext>
            </a:extLst>
          </p:cNvPr>
          <p:cNvSpPr txBox="1"/>
          <p:nvPr/>
        </p:nvSpPr>
        <p:spPr>
          <a:xfrm>
            <a:off x="7965109" y="1752722"/>
            <a:ext cx="15141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Blue NKE vulnerability </a:t>
            </a:r>
            <a:r>
              <a:rPr lang="en-US" sz="900" dirty="0"/>
              <a:t>score for every red threat based on proximity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A2B6384-3959-EF5B-C1D1-751C325A1741}"/>
              </a:ext>
            </a:extLst>
          </p:cNvPr>
          <p:cNvSpPr txBox="1"/>
          <p:nvPr/>
        </p:nvSpPr>
        <p:spPr>
          <a:xfrm>
            <a:off x="5640126" y="1180900"/>
            <a:ext cx="188240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Proximal Scores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77B1121-A578-4A74-AC29-7D3D12DC409C}"/>
              </a:ext>
            </a:extLst>
          </p:cNvPr>
          <p:cNvSpPr txBox="1"/>
          <p:nvPr/>
        </p:nvSpPr>
        <p:spPr>
          <a:xfrm>
            <a:off x="5552653" y="3521020"/>
            <a:ext cx="195885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Blue</a:t>
            </a:r>
            <a:r>
              <a:rPr lang="en-US" sz="900" dirty="0"/>
              <a:t> </a:t>
            </a:r>
            <a:r>
              <a:rPr lang="en-US" sz="900" b="1" dirty="0" err="1"/>
              <a:t>weap</a:t>
            </a:r>
            <a:r>
              <a:rPr lang="en-US" sz="900" b="1" dirty="0"/>
              <a:t> match </a:t>
            </a:r>
            <a:r>
              <a:rPr lang="en-US" sz="900" dirty="0"/>
              <a:t>score for all blue weapons ACROSS BLUE ASSETS against red threat library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B2CF405-46BA-1B61-F21C-12108D0B7655}"/>
              </a:ext>
            </a:extLst>
          </p:cNvPr>
          <p:cNvSpPr txBox="1"/>
          <p:nvPr/>
        </p:nvSpPr>
        <p:spPr>
          <a:xfrm>
            <a:off x="5601429" y="1742725"/>
            <a:ext cx="181376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Blue NKE exposure </a:t>
            </a:r>
            <a:r>
              <a:rPr lang="en-US" sz="900" dirty="0"/>
              <a:t>score is proximity of blue NKE assets to </a:t>
            </a:r>
            <a:r>
              <a:rPr lang="en-US" sz="900" i="1" dirty="0" err="1"/>
              <a:t>uncountered</a:t>
            </a:r>
            <a:r>
              <a:rPr lang="en-US" sz="900" dirty="0"/>
              <a:t> red assets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2299863-E682-EEA1-B878-F9B06324C58F}"/>
              </a:ext>
            </a:extLst>
          </p:cNvPr>
          <p:cNvSpPr txBox="1"/>
          <p:nvPr/>
        </p:nvSpPr>
        <p:spPr>
          <a:xfrm>
            <a:off x="2907145" y="3204386"/>
            <a:ext cx="1813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Blue </a:t>
            </a:r>
            <a:r>
              <a:rPr lang="en-US" sz="900" b="1" dirty="0" err="1"/>
              <a:t>weap</a:t>
            </a:r>
            <a:r>
              <a:rPr lang="en-US" sz="900" b="1" dirty="0"/>
              <a:t> utilization </a:t>
            </a:r>
            <a:r>
              <a:rPr lang="en-US" sz="900" dirty="0"/>
              <a:t>score is match of blue weapons fired </a:t>
            </a:r>
            <a:r>
              <a:rPr lang="en-US" sz="900" i="1" dirty="0"/>
              <a:t>ACROSS ALL BLUE ASSETS</a:t>
            </a:r>
            <a:r>
              <a:rPr lang="en-US" sz="900" dirty="0"/>
              <a:t> to red asset vulnerability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A776BE6-FD23-DBBB-1DA4-CAB1D7CB0C0F}"/>
              </a:ext>
            </a:extLst>
          </p:cNvPr>
          <p:cNvSpPr txBox="1"/>
          <p:nvPr/>
        </p:nvSpPr>
        <p:spPr>
          <a:xfrm>
            <a:off x="7965109" y="2488696"/>
            <a:ext cx="17609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Blue asset vulnerability </a:t>
            </a:r>
            <a:r>
              <a:rPr lang="en-US" sz="900" dirty="0"/>
              <a:t>score for every red threat based on proximity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16B0626-DE96-97C9-4FE2-0BC5E8CD4C07}"/>
              </a:ext>
            </a:extLst>
          </p:cNvPr>
          <p:cNvSpPr txBox="1"/>
          <p:nvPr/>
        </p:nvSpPr>
        <p:spPr>
          <a:xfrm>
            <a:off x="5570292" y="2909084"/>
            <a:ext cx="19588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Red threat coverage </a:t>
            </a:r>
            <a:r>
              <a:rPr lang="en-US" sz="900" dirty="0"/>
              <a:t>score is match of proximity of blue </a:t>
            </a:r>
            <a:r>
              <a:rPr lang="en-US" sz="900" dirty="0" err="1"/>
              <a:t>weaps</a:t>
            </a:r>
            <a:r>
              <a:rPr lang="en-US" sz="900" dirty="0"/>
              <a:t> fired </a:t>
            </a:r>
            <a:r>
              <a:rPr lang="en-US" sz="900" i="1" dirty="0"/>
              <a:t>ACROSS ALL BLUE ASSETS</a:t>
            </a:r>
            <a:r>
              <a:rPr lang="en-US" sz="900" dirty="0"/>
              <a:t> to red asset vulnerability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8629817-5892-DA43-5AF0-1327E988E6B5}"/>
              </a:ext>
            </a:extLst>
          </p:cNvPr>
          <p:cNvSpPr txBox="1"/>
          <p:nvPr/>
        </p:nvSpPr>
        <p:spPr>
          <a:xfrm>
            <a:off x="7994870" y="3169525"/>
            <a:ext cx="175541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Red asset vulnerability </a:t>
            </a:r>
            <a:r>
              <a:rPr lang="en-US" sz="900" dirty="0"/>
              <a:t>score for every blue asset based on proximity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C9675B9-FA77-C03B-9F5D-90CC772B958D}"/>
              </a:ext>
            </a:extLst>
          </p:cNvPr>
          <p:cNvSpPr txBox="1"/>
          <p:nvPr/>
        </p:nvSpPr>
        <p:spPr>
          <a:xfrm>
            <a:off x="3015767" y="1180900"/>
            <a:ext cx="126987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Definition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E6BDF5BA-8341-1A0D-75A1-AE2E4E1122EF}"/>
              </a:ext>
            </a:extLst>
          </p:cNvPr>
          <p:cNvSpPr/>
          <p:nvPr/>
        </p:nvSpPr>
        <p:spPr>
          <a:xfrm>
            <a:off x="1138953" y="4574520"/>
            <a:ext cx="1636460" cy="48474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Use TFW Shaping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8EB073A-9BE7-45C6-2D0E-BB622024F533}"/>
              </a:ext>
            </a:extLst>
          </p:cNvPr>
          <p:cNvSpPr txBox="1"/>
          <p:nvPr/>
        </p:nvSpPr>
        <p:spPr>
          <a:xfrm>
            <a:off x="2889507" y="4532096"/>
            <a:ext cx="1813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Degree to which blue assets are deployed in an optimal order and timeline to neutralize threats as encountered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E4F9D76-1C09-8A92-6A32-973FA4774124}"/>
              </a:ext>
            </a:extLst>
          </p:cNvPr>
          <p:cNvSpPr txBox="1"/>
          <p:nvPr/>
        </p:nvSpPr>
        <p:spPr>
          <a:xfrm>
            <a:off x="5570292" y="4066689"/>
            <a:ext cx="161891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Route Plan: </a:t>
            </a:r>
            <a:r>
              <a:rPr lang="en-US" sz="900" dirty="0"/>
              <a:t>Did the planned route minimize net risk to blue assets?</a:t>
            </a:r>
          </a:p>
        </p:txBody>
      </p:sp>
      <p:sp>
        <p:nvSpPr>
          <p:cNvPr id="48" name="Arrow: Right 47">
            <a:extLst>
              <a:ext uri="{FF2B5EF4-FFF2-40B4-BE49-F238E27FC236}">
                <a16:creationId xmlns:a16="http://schemas.microsoft.com/office/drawing/2014/main" id="{F21AC9A1-1345-59AE-1065-672E85DA8324}"/>
              </a:ext>
            </a:extLst>
          </p:cNvPr>
          <p:cNvSpPr/>
          <p:nvPr/>
        </p:nvSpPr>
        <p:spPr>
          <a:xfrm rot="10800000">
            <a:off x="4954366" y="1892140"/>
            <a:ext cx="385103" cy="335333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9" name="Arrow: Right 48">
            <a:extLst>
              <a:ext uri="{FF2B5EF4-FFF2-40B4-BE49-F238E27FC236}">
                <a16:creationId xmlns:a16="http://schemas.microsoft.com/office/drawing/2014/main" id="{6F6EEE96-FCF3-7210-400B-0400054D43D8}"/>
              </a:ext>
            </a:extLst>
          </p:cNvPr>
          <p:cNvSpPr/>
          <p:nvPr/>
        </p:nvSpPr>
        <p:spPr>
          <a:xfrm rot="10800000">
            <a:off x="4977467" y="2570875"/>
            <a:ext cx="385103" cy="335333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0" name="Arrow: Right 49">
            <a:extLst>
              <a:ext uri="{FF2B5EF4-FFF2-40B4-BE49-F238E27FC236}">
                <a16:creationId xmlns:a16="http://schemas.microsoft.com/office/drawing/2014/main" id="{F1D0E915-D147-DF91-D588-A01069FEC8CB}"/>
              </a:ext>
            </a:extLst>
          </p:cNvPr>
          <p:cNvSpPr/>
          <p:nvPr/>
        </p:nvSpPr>
        <p:spPr>
          <a:xfrm rot="12243091">
            <a:off x="4776392" y="3509690"/>
            <a:ext cx="713198" cy="335333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1" name="Arrow: Right 50">
            <a:extLst>
              <a:ext uri="{FF2B5EF4-FFF2-40B4-BE49-F238E27FC236}">
                <a16:creationId xmlns:a16="http://schemas.microsoft.com/office/drawing/2014/main" id="{4DF7509D-A674-9A1D-301F-96017B294968}"/>
              </a:ext>
            </a:extLst>
          </p:cNvPr>
          <p:cNvSpPr/>
          <p:nvPr/>
        </p:nvSpPr>
        <p:spPr>
          <a:xfrm rot="8957040">
            <a:off x="4727074" y="3159851"/>
            <a:ext cx="731355" cy="335333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2" name="Arrow: Right 51">
            <a:extLst>
              <a:ext uri="{FF2B5EF4-FFF2-40B4-BE49-F238E27FC236}">
                <a16:creationId xmlns:a16="http://schemas.microsoft.com/office/drawing/2014/main" id="{C08D420B-1912-E7D3-51B7-705A123B3B49}"/>
              </a:ext>
            </a:extLst>
          </p:cNvPr>
          <p:cNvSpPr/>
          <p:nvPr/>
        </p:nvSpPr>
        <p:spPr>
          <a:xfrm rot="12186021">
            <a:off x="4804526" y="4767073"/>
            <a:ext cx="598119" cy="335333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3" name="Arrow: Right 52">
            <a:extLst>
              <a:ext uri="{FF2B5EF4-FFF2-40B4-BE49-F238E27FC236}">
                <a16:creationId xmlns:a16="http://schemas.microsoft.com/office/drawing/2014/main" id="{BE790A2C-2D64-EFBE-EA7A-024BFD81A226}"/>
              </a:ext>
            </a:extLst>
          </p:cNvPr>
          <p:cNvSpPr/>
          <p:nvPr/>
        </p:nvSpPr>
        <p:spPr>
          <a:xfrm rot="9027811">
            <a:off x="7306004" y="3463424"/>
            <a:ext cx="684368" cy="335333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4" name="Arrow: Right 53">
            <a:extLst>
              <a:ext uri="{FF2B5EF4-FFF2-40B4-BE49-F238E27FC236}">
                <a16:creationId xmlns:a16="http://schemas.microsoft.com/office/drawing/2014/main" id="{8BE2D3ED-D88B-AADD-0220-578CF20226A2}"/>
              </a:ext>
            </a:extLst>
          </p:cNvPr>
          <p:cNvSpPr/>
          <p:nvPr/>
        </p:nvSpPr>
        <p:spPr>
          <a:xfrm rot="10800000">
            <a:off x="4940439" y="4151825"/>
            <a:ext cx="385103" cy="335333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5" name="Arrow: Right 54">
            <a:extLst>
              <a:ext uri="{FF2B5EF4-FFF2-40B4-BE49-F238E27FC236}">
                <a16:creationId xmlns:a16="http://schemas.microsoft.com/office/drawing/2014/main" id="{3CDE5041-6B43-A230-7AF3-79FAA131A8D6}"/>
              </a:ext>
            </a:extLst>
          </p:cNvPr>
          <p:cNvSpPr/>
          <p:nvPr/>
        </p:nvSpPr>
        <p:spPr>
          <a:xfrm rot="10800000">
            <a:off x="7483843" y="1805377"/>
            <a:ext cx="385103" cy="335333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6" name="Arrow: Right 55">
            <a:extLst>
              <a:ext uri="{FF2B5EF4-FFF2-40B4-BE49-F238E27FC236}">
                <a16:creationId xmlns:a16="http://schemas.microsoft.com/office/drawing/2014/main" id="{3216FE49-C461-EC0A-EED9-5432FA324709}"/>
              </a:ext>
            </a:extLst>
          </p:cNvPr>
          <p:cNvSpPr/>
          <p:nvPr/>
        </p:nvSpPr>
        <p:spPr>
          <a:xfrm rot="10800000">
            <a:off x="7474948" y="2560951"/>
            <a:ext cx="385103" cy="335333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8" name="Arrow: Right 57">
            <a:extLst>
              <a:ext uri="{FF2B5EF4-FFF2-40B4-BE49-F238E27FC236}">
                <a16:creationId xmlns:a16="http://schemas.microsoft.com/office/drawing/2014/main" id="{9A7C4B45-3571-6302-6133-9F5189DFE3D2}"/>
              </a:ext>
            </a:extLst>
          </p:cNvPr>
          <p:cNvSpPr/>
          <p:nvPr/>
        </p:nvSpPr>
        <p:spPr>
          <a:xfrm rot="12186021">
            <a:off x="7349130" y="3048435"/>
            <a:ext cx="598119" cy="335333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9" name="Arrow: Right 58">
            <a:extLst>
              <a:ext uri="{FF2B5EF4-FFF2-40B4-BE49-F238E27FC236}">
                <a16:creationId xmlns:a16="http://schemas.microsoft.com/office/drawing/2014/main" id="{F7B6EE76-5F7D-4150-E50B-62F466B49DB6}"/>
              </a:ext>
            </a:extLst>
          </p:cNvPr>
          <p:cNvSpPr/>
          <p:nvPr/>
        </p:nvSpPr>
        <p:spPr>
          <a:xfrm rot="9818361">
            <a:off x="4754507" y="5155432"/>
            <a:ext cx="621564" cy="335333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27E598-2C00-0E10-606A-3CD0AEC71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300" y="0"/>
            <a:ext cx="8799384" cy="841248"/>
          </a:xfrm>
        </p:spPr>
        <p:txBody>
          <a:bodyPr/>
          <a:lstStyle/>
          <a:p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Sample Criteria for Defining Broadly Applicable Scoring Conditions</a:t>
            </a:r>
            <a:endParaRPr lang="en-US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8E10AB-1838-4EEB-6098-749882856FAD}"/>
              </a:ext>
            </a:extLst>
          </p:cNvPr>
          <p:cNvSpPr txBox="1"/>
          <p:nvPr/>
        </p:nvSpPr>
        <p:spPr>
          <a:xfrm>
            <a:off x="8259907" y="4103990"/>
            <a:ext cx="36314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Course of Action C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911B373-75E4-7948-192B-FB2687DBB20D}"/>
              </a:ext>
            </a:extLst>
          </p:cNvPr>
          <p:cNvGrpSpPr/>
          <p:nvPr/>
        </p:nvGrpSpPr>
        <p:grpSpPr>
          <a:xfrm>
            <a:off x="10206780" y="4777182"/>
            <a:ext cx="688636" cy="451947"/>
            <a:chOff x="5379509" y="1979574"/>
            <a:chExt cx="918181" cy="60259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E79BBC94-1518-5C66-07B2-76062F69F539}"/>
                </a:ext>
              </a:extLst>
            </p:cNvPr>
            <p:cNvGrpSpPr/>
            <p:nvPr/>
          </p:nvGrpSpPr>
          <p:grpSpPr>
            <a:xfrm rot="10800000">
              <a:off x="5379509" y="1979574"/>
              <a:ext cx="512064" cy="365760"/>
              <a:chOff x="5656294" y="3136392"/>
              <a:chExt cx="822294" cy="585216"/>
            </a:xfrm>
          </p:grpSpPr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FA0F5794-80A3-1128-1289-F9E2C48D0BA5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1A2BCDC4-5AF9-49C5-1B86-8F82BC672FB3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F924EF14-6067-52DD-AC22-AE913FE7F83B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9A1ABD83-5E08-E3A5-AF36-8E5C99CE73E1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0C47729F-679E-BA0D-2366-FFA31EF3663A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EDC21B40-EF52-F374-1D45-36895722749C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28F284D3-6780-8592-589E-C2DC7B995911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5C87805F-456C-51A3-37B7-3209A6B456E9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FF575545-0F56-0E02-83FF-2430331EB17E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40102E71-0543-047D-913E-A15C8AEA9A15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2D49B833-54C6-D3E0-365E-2C6D2C68D8FA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76DFB13A-21AB-8626-0612-55363B3EC7D2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3210980-A365-12FB-F457-A3A09ABF2FCA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7F13F19E-4A75-829F-9261-D4033305E96E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9D4F9453-5381-9F2C-BCF4-A8B1F5B87A8B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835298C9-7649-772A-2402-5EF77B8DAFDC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91D6A2EF-7C18-4A84-E289-81A15B1FD82B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D9621C1A-3DB9-E681-66A9-638498011DD2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28629032-C57C-0F19-E7DB-91D916538391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E26B355-A90D-89C7-8A11-8A99ED4E889C}"/>
                </a:ext>
              </a:extLst>
            </p:cNvPr>
            <p:cNvSpPr txBox="1"/>
            <p:nvPr/>
          </p:nvSpPr>
          <p:spPr>
            <a:xfrm>
              <a:off x="5497288" y="2274394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Red 1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4BD3E2EE-7369-255A-C0C4-D7559E10037F}"/>
              </a:ext>
            </a:extLst>
          </p:cNvPr>
          <p:cNvGrpSpPr/>
          <p:nvPr/>
        </p:nvGrpSpPr>
        <p:grpSpPr>
          <a:xfrm>
            <a:off x="10405041" y="5310895"/>
            <a:ext cx="682532" cy="462674"/>
            <a:chOff x="5378659" y="2810035"/>
            <a:chExt cx="910042" cy="616899"/>
          </a:xfrm>
        </p:grpSpPr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0E399144-59E1-F4F5-31FD-4DD9B6943D27}"/>
                </a:ext>
              </a:extLst>
            </p:cNvPr>
            <p:cNvGrpSpPr/>
            <p:nvPr/>
          </p:nvGrpSpPr>
          <p:grpSpPr>
            <a:xfrm rot="10800000">
              <a:off x="5378659" y="2810035"/>
              <a:ext cx="512064" cy="365760"/>
              <a:chOff x="5656294" y="3136392"/>
              <a:chExt cx="822294" cy="585216"/>
            </a:xfrm>
          </p:grpSpPr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8BBA715B-31B9-05CA-95D1-3BB7017609E7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F1E04D3B-914F-E572-6A80-47BC016EB1BC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EC371FF9-8629-F443-41ED-C22C1FA5031E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D74575B1-6201-CA92-5443-2B8AC4234522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C212E8A2-B461-58CD-E7DB-6EB4D1D4CC74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97F17D5B-4CB5-9C59-E512-4CAE77C6CCEC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3EBCE7F3-4C72-C569-24C0-817A52E4A5AD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B8D7573B-5546-EE15-DEF1-9F7027B25482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855FE628-EB29-A6ED-BB55-0A7466613396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5291E944-19C7-6C27-B9EE-8311DEDD0C1C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E46F6FFE-1DC2-066C-28DF-2D6F759ED157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3785B562-EB49-4AF2-ACDF-D758123C5DAA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DB2090C3-A761-2F87-555C-C43F0CD0B696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F6BFD3-31A6-0EE3-0B02-823A7C279462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99958074-117F-C3F5-201C-C31F2553C0B9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FE8A89B3-9D3B-2E5C-CC16-1747824F3B59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45310FE7-06C3-F09B-4CB2-2865E8CC7C92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DA942BD-37DE-FED3-E470-6165C09ADDFB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5A4E9184-EE7A-A537-8378-95FAC4AF7A78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980D90FE-17CC-B69F-DEA3-ED3A558C69C6}"/>
                </a:ext>
              </a:extLst>
            </p:cNvPr>
            <p:cNvSpPr txBox="1"/>
            <p:nvPr/>
          </p:nvSpPr>
          <p:spPr>
            <a:xfrm>
              <a:off x="5488298" y="3119158"/>
              <a:ext cx="800403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Red 2</a:t>
              </a: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167B11DC-7E9D-D20F-798D-7F25D2C83249}"/>
              </a:ext>
            </a:extLst>
          </p:cNvPr>
          <p:cNvGrpSpPr/>
          <p:nvPr/>
        </p:nvGrpSpPr>
        <p:grpSpPr>
          <a:xfrm>
            <a:off x="10167365" y="5753443"/>
            <a:ext cx="675356" cy="463563"/>
            <a:chOff x="5378659" y="3671492"/>
            <a:chExt cx="900474" cy="618084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DAA5CE5B-DF85-2A68-5549-7F195F7B457D}"/>
                </a:ext>
              </a:extLst>
            </p:cNvPr>
            <p:cNvGrpSpPr/>
            <p:nvPr/>
          </p:nvGrpSpPr>
          <p:grpSpPr>
            <a:xfrm rot="10800000">
              <a:off x="5378659" y="3671492"/>
              <a:ext cx="512064" cy="365760"/>
              <a:chOff x="5656294" y="3136392"/>
              <a:chExt cx="822294" cy="585216"/>
            </a:xfrm>
          </p:grpSpPr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410A63D6-8190-B96C-C1EA-725C8A529197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2D954C31-EC94-4118-E63B-0B9D24EDFAB2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D068EA7-5BE3-1A9C-7173-ED06304AC22E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C6D1020-89E4-6070-2521-0ADE4888CBD0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B55918C5-245B-2986-9C4D-F4B7736E6057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2A73F360-CD2B-404B-6F60-26FD7A461566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047ACC38-BC26-7381-F2E0-503C1914678B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9A9D0C84-60E3-E843-58F1-D5E06803F332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7364E76A-4FBE-B128-1648-387968448FF4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191971B0-4AE4-C82A-A35F-7D40C2904E02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ED0A4D5D-AF79-C2F7-783A-3D291B9D0AA3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9E1DA159-CF14-270E-4F50-1412157EBBD1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1810529F-0660-422D-A7A9-D9281E6AEF70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63410DFF-28A8-2979-B7D0-C235BC484C1D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7FD81CC8-65B5-620B-05F9-6C175C9F07F8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085FFFA2-8931-E568-2A56-9E25637541FF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187D5140-4CB8-ED5A-FE5C-66EAB05112ED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A4A4CCD1-8222-5717-8C24-DA8C336E59A1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F3641942-8FEB-5573-775F-77ADDDD556CB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550F8256-B9A1-08AF-2C3A-EC1298B4A91F}"/>
                </a:ext>
              </a:extLst>
            </p:cNvPr>
            <p:cNvSpPr txBox="1"/>
            <p:nvPr/>
          </p:nvSpPr>
          <p:spPr>
            <a:xfrm>
              <a:off x="5478731" y="3981800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Red 3</a:t>
              </a: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4C3029E2-DFEE-F0A3-642C-46182998DCDE}"/>
              </a:ext>
            </a:extLst>
          </p:cNvPr>
          <p:cNvGrpSpPr/>
          <p:nvPr/>
        </p:nvGrpSpPr>
        <p:grpSpPr>
          <a:xfrm>
            <a:off x="10819804" y="5800980"/>
            <a:ext cx="600302" cy="418334"/>
            <a:chOff x="6593895" y="2282858"/>
            <a:chExt cx="800402" cy="557779"/>
          </a:xfrm>
        </p:grpSpPr>
        <p:sp>
          <p:nvSpPr>
            <p:cNvPr id="105" name="Isosceles Triangle 104">
              <a:extLst>
                <a:ext uri="{FF2B5EF4-FFF2-40B4-BE49-F238E27FC236}">
                  <a16:creationId xmlns:a16="http://schemas.microsoft.com/office/drawing/2014/main" id="{CCBB08FF-CDB9-6B84-66C6-A4B99D32CE3C}"/>
                </a:ext>
              </a:extLst>
            </p:cNvPr>
            <p:cNvSpPr/>
            <p:nvPr/>
          </p:nvSpPr>
          <p:spPr>
            <a:xfrm>
              <a:off x="6698690" y="2282858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37DE642F-2F5B-676B-DA3E-892A621283E2}"/>
                </a:ext>
              </a:extLst>
            </p:cNvPr>
            <p:cNvSpPr txBox="1"/>
            <p:nvPr/>
          </p:nvSpPr>
          <p:spPr>
            <a:xfrm>
              <a:off x="6593895" y="2532861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SA-A</a:t>
              </a: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793F8E49-8C46-1EF1-00F2-AE8B7E7195DD}"/>
              </a:ext>
            </a:extLst>
          </p:cNvPr>
          <p:cNvGrpSpPr/>
          <p:nvPr/>
        </p:nvGrpSpPr>
        <p:grpSpPr>
          <a:xfrm>
            <a:off x="10819804" y="5297923"/>
            <a:ext cx="600302" cy="405159"/>
            <a:chOff x="6593613" y="3162057"/>
            <a:chExt cx="800402" cy="540212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FBC69F26-91C6-2F81-F4BD-E9719A29FBEA}"/>
                </a:ext>
              </a:extLst>
            </p:cNvPr>
            <p:cNvSpPr/>
            <p:nvPr/>
          </p:nvSpPr>
          <p:spPr>
            <a:xfrm>
              <a:off x="6698689" y="3162057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20B01C0B-CF53-606E-A34E-63410B6160EB}"/>
                </a:ext>
              </a:extLst>
            </p:cNvPr>
            <p:cNvSpPr txBox="1"/>
            <p:nvPr/>
          </p:nvSpPr>
          <p:spPr>
            <a:xfrm>
              <a:off x="6593613" y="3394493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SA-B</a:t>
              </a:r>
            </a:p>
          </p:txBody>
        </p:sp>
      </p:grpSp>
      <p:sp>
        <p:nvSpPr>
          <p:cNvPr id="110" name="Flowchart: Summing Junction 109">
            <a:extLst>
              <a:ext uri="{FF2B5EF4-FFF2-40B4-BE49-F238E27FC236}">
                <a16:creationId xmlns:a16="http://schemas.microsoft.com/office/drawing/2014/main" id="{095C2560-8AF2-1261-A84D-54D41928DC50}"/>
              </a:ext>
            </a:extLst>
          </p:cNvPr>
          <p:cNvSpPr/>
          <p:nvPr/>
        </p:nvSpPr>
        <p:spPr>
          <a:xfrm>
            <a:off x="11324091" y="5306729"/>
            <a:ext cx="336033" cy="265029"/>
          </a:xfrm>
          <a:prstGeom prst="flowChartSummingJunction">
            <a:avLst/>
          </a:prstGeom>
          <a:solidFill>
            <a:srgbClr val="FF000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0DADC587-2641-FC62-7721-BDF1A89A1F1D}"/>
              </a:ext>
            </a:extLst>
          </p:cNvPr>
          <p:cNvSpPr txBox="1"/>
          <p:nvPr/>
        </p:nvSpPr>
        <p:spPr>
          <a:xfrm>
            <a:off x="11230249" y="5599514"/>
            <a:ext cx="6610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FF0000"/>
                </a:solidFill>
              </a:rPr>
              <a:t>Target</a:t>
            </a:r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38BFC7D5-A051-E950-E7D8-3BB1D34BC41B}"/>
              </a:ext>
            </a:extLst>
          </p:cNvPr>
          <p:cNvGrpSpPr/>
          <p:nvPr/>
        </p:nvGrpSpPr>
        <p:grpSpPr>
          <a:xfrm>
            <a:off x="10819804" y="4760745"/>
            <a:ext cx="600302" cy="405159"/>
            <a:chOff x="6593613" y="3162057"/>
            <a:chExt cx="800402" cy="540212"/>
          </a:xfrm>
        </p:grpSpPr>
        <p:sp>
          <p:nvSpPr>
            <p:cNvPr id="113" name="Isosceles Triangle 112">
              <a:extLst>
                <a:ext uri="{FF2B5EF4-FFF2-40B4-BE49-F238E27FC236}">
                  <a16:creationId xmlns:a16="http://schemas.microsoft.com/office/drawing/2014/main" id="{7B63DCFE-E123-B379-61BB-F4929779DE15}"/>
                </a:ext>
              </a:extLst>
            </p:cNvPr>
            <p:cNvSpPr/>
            <p:nvPr/>
          </p:nvSpPr>
          <p:spPr>
            <a:xfrm>
              <a:off x="6698689" y="3162057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1B9DB5A5-B9D5-8C13-0C16-5A13CF437283}"/>
                </a:ext>
              </a:extLst>
            </p:cNvPr>
            <p:cNvSpPr txBox="1"/>
            <p:nvPr/>
          </p:nvSpPr>
          <p:spPr>
            <a:xfrm>
              <a:off x="6593613" y="3394493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SA-C</a:t>
              </a:r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14CC0582-1EDE-D8D1-8FCF-82131809778C}"/>
              </a:ext>
            </a:extLst>
          </p:cNvPr>
          <p:cNvGrpSpPr/>
          <p:nvPr/>
        </p:nvGrpSpPr>
        <p:grpSpPr>
          <a:xfrm rot="775526">
            <a:off x="8901724" y="5420146"/>
            <a:ext cx="600302" cy="453044"/>
            <a:chOff x="1787630" y="3685224"/>
            <a:chExt cx="800402" cy="604059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63C2DDEE-447D-76E3-436D-439C5545304C}"/>
                </a:ext>
              </a:extLst>
            </p:cNvPr>
            <p:cNvGrpSpPr/>
            <p:nvPr/>
          </p:nvGrpSpPr>
          <p:grpSpPr>
            <a:xfrm>
              <a:off x="1926923" y="3685224"/>
              <a:ext cx="512064" cy="365760"/>
              <a:chOff x="5656294" y="3136392"/>
              <a:chExt cx="822294" cy="585216"/>
            </a:xfrm>
          </p:grpSpPr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0A4E92EE-D199-4400-82E8-5F5906DBF0B2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4800F4C7-F250-9D69-32C8-1F166EDE906E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3415D132-21AF-8DA3-CFF5-119B91ECF7E3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F6FFC622-7B74-60EC-C6E6-BD9EE19B8704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322E080A-728F-5722-B64B-F66080246E35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174F2AF5-C006-8D14-E9A9-701C4D198B04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949F316A-A736-E478-9747-85C96C17DAB6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35150910-1244-8D49-76E8-431DA699E75A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9DD37CD6-81BA-DEAB-05D1-58179F118454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AC542663-1B7F-05B0-2CC6-DF2FE524E386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265E41DE-AB70-9CBB-4E89-77213464F623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C52298FF-F061-B69E-52CF-51896A1A6FB5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12DF2A3E-DFFE-C4CB-D415-042E74272B7C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12E61C8F-5959-882F-B817-1DBE6E918E3B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CE5C8BCC-DBAC-BF79-455F-0ACF135D12F9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E3F2AEA1-2019-1924-45B6-4A95175E2B0B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85E1F301-D4FE-366C-22C4-C1471A790E28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EC5B3FBE-4074-C45E-F3B5-7C6EF6BD9DE3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220D61C9-5954-A266-D4E1-13AA84133AF1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55C5C4DF-DADA-C072-BFD6-4BCA1CCE4A8C}"/>
                </a:ext>
              </a:extLst>
            </p:cNvPr>
            <p:cNvSpPr txBox="1"/>
            <p:nvPr/>
          </p:nvSpPr>
          <p:spPr>
            <a:xfrm>
              <a:off x="1787630" y="3981507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3</a:t>
              </a:r>
            </a:p>
          </p:txBody>
        </p:sp>
      </p:grp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4CDC1FA6-4C75-61A1-C098-2CF1D0676BDC}"/>
              </a:ext>
            </a:extLst>
          </p:cNvPr>
          <p:cNvCxnSpPr>
            <a:cxnSpLocks/>
          </p:cNvCxnSpPr>
          <p:nvPr/>
        </p:nvCxnSpPr>
        <p:spPr>
          <a:xfrm flipH="1" flipV="1">
            <a:off x="9454605" y="5622323"/>
            <a:ext cx="684792" cy="214436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EDB36C7B-2726-6729-54EF-447BA0ADFB74}"/>
              </a:ext>
            </a:extLst>
          </p:cNvPr>
          <p:cNvGrpSpPr/>
          <p:nvPr/>
        </p:nvGrpSpPr>
        <p:grpSpPr>
          <a:xfrm rot="19161212">
            <a:off x="8272635" y="5194306"/>
            <a:ext cx="600302" cy="453044"/>
            <a:chOff x="1787630" y="3685224"/>
            <a:chExt cx="800402" cy="604059"/>
          </a:xfrm>
        </p:grpSpPr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11D6B072-565A-6AA5-B4C8-F4658723BBA0}"/>
                </a:ext>
              </a:extLst>
            </p:cNvPr>
            <p:cNvGrpSpPr/>
            <p:nvPr/>
          </p:nvGrpSpPr>
          <p:grpSpPr>
            <a:xfrm>
              <a:off x="1926923" y="3685224"/>
              <a:ext cx="512064" cy="365760"/>
              <a:chOff x="5656294" y="3136392"/>
              <a:chExt cx="822294" cy="585216"/>
            </a:xfrm>
          </p:grpSpPr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EC07C701-C320-267B-3EA7-C224512D6FAD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C7ECBF8A-B431-4A12-0381-D26089CB1749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8BA3BDDE-9F76-5B59-572D-AF1D92A59954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7FE52D88-9308-7A9F-542A-5A8C6D091473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82926C5C-65B3-BFFD-277A-B94055B6345E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A998C29D-8E0A-D2D7-DD80-1D9745C41111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556C611E-6C62-66BC-325D-A95A050BD528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C989C238-1582-FD68-EA5E-A91BF4604828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F3CCC8BB-0633-F0D6-213F-83FF9D9A4CE5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9792B378-5339-0E7D-C3CB-37247C967F09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337D7B7B-E6B4-1A16-F380-07C14AC82655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269FBBA3-C4A1-7B3A-C753-276C36C1C05A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568FF8F4-363D-4E6C-5F82-7C3B6CD58D09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EC59876B-7AFE-CC7F-7203-90C11ED0E753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D65CA764-3864-1307-F616-D786351B004D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360D6222-AFCF-637B-06C5-D82189B4C5C2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32A06837-52C8-FFD3-DE21-778B9CBA98E0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B386E1AF-3E5E-90DE-180F-A1BCF03E75D4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EFDE82ED-883C-E7FC-5509-6F549DD80751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F51C0E92-1560-2FFA-D68F-F5338D90FDEA}"/>
                </a:ext>
              </a:extLst>
            </p:cNvPr>
            <p:cNvSpPr txBox="1"/>
            <p:nvPr/>
          </p:nvSpPr>
          <p:spPr>
            <a:xfrm>
              <a:off x="1787630" y="3981507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4</a:t>
              </a:r>
            </a:p>
          </p:txBody>
        </p: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1373F932-34A3-0869-EF19-DE732721C4B3}"/>
              </a:ext>
            </a:extLst>
          </p:cNvPr>
          <p:cNvGrpSpPr/>
          <p:nvPr/>
        </p:nvGrpSpPr>
        <p:grpSpPr>
          <a:xfrm rot="10800000">
            <a:off x="8177398" y="6272016"/>
            <a:ext cx="600302" cy="471726"/>
            <a:chOff x="1721192" y="2580849"/>
            <a:chExt cx="800402" cy="628968"/>
          </a:xfrm>
        </p:grpSpPr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0A836880-C22A-F28E-513B-007E6733E687}"/>
                </a:ext>
              </a:extLst>
            </p:cNvPr>
            <p:cNvGrpSpPr/>
            <p:nvPr/>
          </p:nvGrpSpPr>
          <p:grpSpPr>
            <a:xfrm>
              <a:off x="1938342" y="2844057"/>
              <a:ext cx="512064" cy="365760"/>
              <a:chOff x="5656294" y="3136392"/>
              <a:chExt cx="822294" cy="585216"/>
            </a:xfrm>
          </p:grpSpPr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84C92889-4C8B-C6B0-9D15-601EF3D0ECEC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CC81FA1D-1E5C-FBD0-E161-296B25BEB840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21E1846C-062C-2A22-C73C-33BE6BB70E3D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C61B7A49-4F47-933B-B811-33AB3AEEF2C2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>
                <a:extLst>
                  <a:ext uri="{FF2B5EF4-FFF2-40B4-BE49-F238E27FC236}">
                    <a16:creationId xmlns:a16="http://schemas.microsoft.com/office/drawing/2014/main" id="{EDE43983-AD79-4F4B-77AF-EB4BD1B49E01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Connector 167">
                <a:extLst>
                  <a:ext uri="{FF2B5EF4-FFF2-40B4-BE49-F238E27FC236}">
                    <a16:creationId xmlns:a16="http://schemas.microsoft.com/office/drawing/2014/main" id="{EDA4862B-FC87-0E4C-F15D-FA0DD17334BF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157EA80F-D192-1213-3136-3AC6B646E87F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>
                <a:extLst>
                  <a:ext uri="{FF2B5EF4-FFF2-40B4-BE49-F238E27FC236}">
                    <a16:creationId xmlns:a16="http://schemas.microsoft.com/office/drawing/2014/main" id="{DFC999EF-A481-714C-D73F-3DE85A5C1CDE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>
                <a:extLst>
                  <a:ext uri="{FF2B5EF4-FFF2-40B4-BE49-F238E27FC236}">
                    <a16:creationId xmlns:a16="http://schemas.microsoft.com/office/drawing/2014/main" id="{B61583A4-4E21-032F-B3C3-58ACCA8797A5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38B4D669-47AC-449E-DA3F-99B54E2D643B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>
                <a:extLst>
                  <a:ext uri="{FF2B5EF4-FFF2-40B4-BE49-F238E27FC236}">
                    <a16:creationId xmlns:a16="http://schemas.microsoft.com/office/drawing/2014/main" id="{A28AB9D1-311F-9F9C-5819-1489DC400D87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AB70853C-6B25-971C-903D-0860D3CED742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Connector 174">
                <a:extLst>
                  <a:ext uri="{FF2B5EF4-FFF2-40B4-BE49-F238E27FC236}">
                    <a16:creationId xmlns:a16="http://schemas.microsoft.com/office/drawing/2014/main" id="{7BDB8D4F-F054-1C56-6D39-70C87B4515C6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>
                <a:extLst>
                  <a:ext uri="{FF2B5EF4-FFF2-40B4-BE49-F238E27FC236}">
                    <a16:creationId xmlns:a16="http://schemas.microsoft.com/office/drawing/2014/main" id="{8A51970B-E8E8-48DE-ECB2-D9944B6B7FC3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>
                <a:extLst>
                  <a:ext uri="{FF2B5EF4-FFF2-40B4-BE49-F238E27FC236}">
                    <a16:creationId xmlns:a16="http://schemas.microsoft.com/office/drawing/2014/main" id="{F761295A-0C58-A759-5D48-CBAB0003F7C9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D5433611-BB66-6323-8A25-F02C639BF182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FC64CA1-0F32-CDCE-EA4A-DE02B61C59A0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675896DC-8C59-C64A-E042-BA70A1F4BA25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0853A4DC-0C0B-2EFE-D589-18AE131EE933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A2E44B0A-3A96-9DC2-5B6A-8ABEB001DAFC}"/>
                </a:ext>
              </a:extLst>
            </p:cNvPr>
            <p:cNvSpPr txBox="1"/>
            <p:nvPr/>
          </p:nvSpPr>
          <p:spPr>
            <a:xfrm rot="10800000">
              <a:off x="1721192" y="2580849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2</a:t>
              </a:r>
            </a:p>
          </p:txBody>
        </p:sp>
      </p:grp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8CBE90DB-CFEF-3248-5F64-74379214BBC3}"/>
              </a:ext>
            </a:extLst>
          </p:cNvPr>
          <p:cNvGrpSpPr/>
          <p:nvPr/>
        </p:nvGrpSpPr>
        <p:grpSpPr>
          <a:xfrm rot="10800000">
            <a:off x="7773247" y="5980956"/>
            <a:ext cx="600302" cy="487340"/>
            <a:chOff x="1735137" y="3401197"/>
            <a:chExt cx="800402" cy="649787"/>
          </a:xfrm>
        </p:grpSpPr>
        <p:grpSp>
          <p:nvGrpSpPr>
            <p:cNvPr id="183" name="Group 182">
              <a:extLst>
                <a:ext uri="{FF2B5EF4-FFF2-40B4-BE49-F238E27FC236}">
                  <a16:creationId xmlns:a16="http://schemas.microsoft.com/office/drawing/2014/main" id="{294A885B-772F-E071-A20D-6408677E57D8}"/>
                </a:ext>
              </a:extLst>
            </p:cNvPr>
            <p:cNvGrpSpPr/>
            <p:nvPr/>
          </p:nvGrpSpPr>
          <p:grpSpPr>
            <a:xfrm>
              <a:off x="1926923" y="3685224"/>
              <a:ext cx="512064" cy="365760"/>
              <a:chOff x="5656294" y="3136392"/>
              <a:chExt cx="822294" cy="585216"/>
            </a:xfrm>
          </p:grpSpPr>
          <p:cxnSp>
            <p:nvCxnSpPr>
              <p:cNvPr id="185" name="Straight Connector 184">
                <a:extLst>
                  <a:ext uri="{FF2B5EF4-FFF2-40B4-BE49-F238E27FC236}">
                    <a16:creationId xmlns:a16="http://schemas.microsoft.com/office/drawing/2014/main" id="{7943A5F3-9F74-76CA-7E02-706E2AE369F0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Straight Connector 185">
                <a:extLst>
                  <a:ext uri="{FF2B5EF4-FFF2-40B4-BE49-F238E27FC236}">
                    <a16:creationId xmlns:a16="http://schemas.microsoft.com/office/drawing/2014/main" id="{7B9BDC68-EED2-CA91-D3A8-C868B1D01087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>
                <a:extLst>
                  <a:ext uri="{FF2B5EF4-FFF2-40B4-BE49-F238E27FC236}">
                    <a16:creationId xmlns:a16="http://schemas.microsoft.com/office/drawing/2014/main" id="{8C20B53B-5D45-83B9-D738-D5BD4AA807AA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>
                <a:extLst>
                  <a:ext uri="{FF2B5EF4-FFF2-40B4-BE49-F238E27FC236}">
                    <a16:creationId xmlns:a16="http://schemas.microsoft.com/office/drawing/2014/main" id="{C5A0EB68-F4A2-1F90-0672-DA6D90C320BE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>
                <a:extLst>
                  <a:ext uri="{FF2B5EF4-FFF2-40B4-BE49-F238E27FC236}">
                    <a16:creationId xmlns:a16="http://schemas.microsoft.com/office/drawing/2014/main" id="{A2E27FC4-5906-260B-5F76-0B99AD9BC1CB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>
                <a:extLst>
                  <a:ext uri="{FF2B5EF4-FFF2-40B4-BE49-F238E27FC236}">
                    <a16:creationId xmlns:a16="http://schemas.microsoft.com/office/drawing/2014/main" id="{2C553400-7EB8-E6C6-8DBD-1FAAC69F3ED4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Straight Connector 190">
                <a:extLst>
                  <a:ext uri="{FF2B5EF4-FFF2-40B4-BE49-F238E27FC236}">
                    <a16:creationId xmlns:a16="http://schemas.microsoft.com/office/drawing/2014/main" id="{C375852B-8EF6-2F98-465E-6323F39C310E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Straight Connector 191">
                <a:extLst>
                  <a:ext uri="{FF2B5EF4-FFF2-40B4-BE49-F238E27FC236}">
                    <a16:creationId xmlns:a16="http://schemas.microsoft.com/office/drawing/2014/main" id="{1E9AF2D6-88F9-EA98-EF4F-792266CA9BAD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Straight Connector 192">
                <a:extLst>
                  <a:ext uri="{FF2B5EF4-FFF2-40B4-BE49-F238E27FC236}">
                    <a16:creationId xmlns:a16="http://schemas.microsoft.com/office/drawing/2014/main" id="{CD3BB877-FC71-D00B-D971-F85ED70973E7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>
                <a:extLst>
                  <a:ext uri="{FF2B5EF4-FFF2-40B4-BE49-F238E27FC236}">
                    <a16:creationId xmlns:a16="http://schemas.microsoft.com/office/drawing/2014/main" id="{96B3D991-E375-BEE0-DC1E-ED312FDA9B91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>
                <a:extLst>
                  <a:ext uri="{FF2B5EF4-FFF2-40B4-BE49-F238E27FC236}">
                    <a16:creationId xmlns:a16="http://schemas.microsoft.com/office/drawing/2014/main" id="{5EED06EC-456E-F178-8FA2-7859E99FD575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>
                <a:extLst>
                  <a:ext uri="{FF2B5EF4-FFF2-40B4-BE49-F238E27FC236}">
                    <a16:creationId xmlns:a16="http://schemas.microsoft.com/office/drawing/2014/main" id="{4AF2BC1E-2FCD-7F26-D480-96B7A2ABD24B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>
                <a:extLst>
                  <a:ext uri="{FF2B5EF4-FFF2-40B4-BE49-F238E27FC236}">
                    <a16:creationId xmlns:a16="http://schemas.microsoft.com/office/drawing/2014/main" id="{F93F89FE-FCDC-1939-5581-5BFE6232546F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>
                <a:extLst>
                  <a:ext uri="{FF2B5EF4-FFF2-40B4-BE49-F238E27FC236}">
                    <a16:creationId xmlns:a16="http://schemas.microsoft.com/office/drawing/2014/main" id="{9309BF5A-E8D7-093B-16F8-5D235D448F95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>
                <a:extLst>
                  <a:ext uri="{FF2B5EF4-FFF2-40B4-BE49-F238E27FC236}">
                    <a16:creationId xmlns:a16="http://schemas.microsoft.com/office/drawing/2014/main" id="{DA4773FA-A0FE-12DB-9CCC-B43C8305A65F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>
                <a:extLst>
                  <a:ext uri="{FF2B5EF4-FFF2-40B4-BE49-F238E27FC236}">
                    <a16:creationId xmlns:a16="http://schemas.microsoft.com/office/drawing/2014/main" id="{9C6182AD-CEE4-8311-65B8-EB44AD74936E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>
                <a:extLst>
                  <a:ext uri="{FF2B5EF4-FFF2-40B4-BE49-F238E27FC236}">
                    <a16:creationId xmlns:a16="http://schemas.microsoft.com/office/drawing/2014/main" id="{9CCC7F44-BEC2-AB77-8DA1-142C037066E4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Straight Connector 201">
                <a:extLst>
                  <a:ext uri="{FF2B5EF4-FFF2-40B4-BE49-F238E27FC236}">
                    <a16:creationId xmlns:a16="http://schemas.microsoft.com/office/drawing/2014/main" id="{962A4A06-5273-5986-4EF1-FA60943233D6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>
                <a:extLst>
                  <a:ext uri="{FF2B5EF4-FFF2-40B4-BE49-F238E27FC236}">
                    <a16:creationId xmlns:a16="http://schemas.microsoft.com/office/drawing/2014/main" id="{249F45E7-4C01-5EA7-0D1A-2754857BAD54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73445268-FB7F-A0EC-2059-BD19830EB6EC}"/>
                </a:ext>
              </a:extLst>
            </p:cNvPr>
            <p:cNvSpPr txBox="1"/>
            <p:nvPr/>
          </p:nvSpPr>
          <p:spPr>
            <a:xfrm rot="10800000">
              <a:off x="1735137" y="3401197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1</a:t>
              </a:r>
            </a:p>
          </p:txBody>
        </p:sp>
      </p:grpSp>
      <p:sp>
        <p:nvSpPr>
          <p:cNvPr id="204" name="&quot;Not Allowed&quot; Symbol 203">
            <a:extLst>
              <a:ext uri="{FF2B5EF4-FFF2-40B4-BE49-F238E27FC236}">
                <a16:creationId xmlns:a16="http://schemas.microsoft.com/office/drawing/2014/main" id="{30C00CCB-5F59-3932-13CA-6BDBA3FFB7CB}"/>
              </a:ext>
            </a:extLst>
          </p:cNvPr>
          <p:cNvSpPr/>
          <p:nvPr/>
        </p:nvSpPr>
        <p:spPr>
          <a:xfrm>
            <a:off x="10240691" y="4762626"/>
            <a:ext cx="369867" cy="368474"/>
          </a:xfrm>
          <a:prstGeom prst="noSmoking">
            <a:avLst>
              <a:gd name="adj" fmla="val 7574"/>
            </a:avLst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5" name="&quot;Not Allowed&quot; Symbol 204">
            <a:extLst>
              <a:ext uri="{FF2B5EF4-FFF2-40B4-BE49-F238E27FC236}">
                <a16:creationId xmlns:a16="http://schemas.microsoft.com/office/drawing/2014/main" id="{94D7FB0B-FF1D-7E71-B802-9DB60286485D}"/>
              </a:ext>
            </a:extLst>
          </p:cNvPr>
          <p:cNvSpPr/>
          <p:nvPr/>
        </p:nvSpPr>
        <p:spPr>
          <a:xfrm>
            <a:off x="10392963" y="5288211"/>
            <a:ext cx="369867" cy="368474"/>
          </a:xfrm>
          <a:prstGeom prst="noSmoking">
            <a:avLst>
              <a:gd name="adj" fmla="val 7574"/>
            </a:avLst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6" name="&quot;Not Allowed&quot; Symbol 205">
            <a:extLst>
              <a:ext uri="{FF2B5EF4-FFF2-40B4-BE49-F238E27FC236}">
                <a16:creationId xmlns:a16="http://schemas.microsoft.com/office/drawing/2014/main" id="{CD4CA4D9-09DB-4A83-721C-2290502BA01A}"/>
              </a:ext>
            </a:extLst>
          </p:cNvPr>
          <p:cNvSpPr/>
          <p:nvPr/>
        </p:nvSpPr>
        <p:spPr>
          <a:xfrm>
            <a:off x="10791164" y="4743573"/>
            <a:ext cx="369867" cy="368474"/>
          </a:xfrm>
          <a:prstGeom prst="noSmoking">
            <a:avLst>
              <a:gd name="adj" fmla="val 7574"/>
            </a:avLst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7" name="Freeform: Shape 206">
            <a:extLst>
              <a:ext uri="{FF2B5EF4-FFF2-40B4-BE49-F238E27FC236}">
                <a16:creationId xmlns:a16="http://schemas.microsoft.com/office/drawing/2014/main" id="{3C8262CF-E714-4AFE-7B90-286FFB832837}"/>
              </a:ext>
            </a:extLst>
          </p:cNvPr>
          <p:cNvSpPr/>
          <p:nvPr/>
        </p:nvSpPr>
        <p:spPr bwMode="auto">
          <a:xfrm>
            <a:off x="8754304" y="4615180"/>
            <a:ext cx="1914525" cy="495953"/>
          </a:xfrm>
          <a:custGeom>
            <a:avLst/>
            <a:gdLst>
              <a:gd name="connsiteX0" fmla="*/ 0 w 1914525"/>
              <a:gd name="connsiteY0" fmla="*/ 495953 h 495953"/>
              <a:gd name="connsiteX1" fmla="*/ 590550 w 1914525"/>
              <a:gd name="connsiteY1" fmla="*/ 105428 h 495953"/>
              <a:gd name="connsiteX2" fmla="*/ 1466850 w 1914525"/>
              <a:gd name="connsiteY2" fmla="*/ 653 h 495953"/>
              <a:gd name="connsiteX3" fmla="*/ 1914525 w 1914525"/>
              <a:gd name="connsiteY3" fmla="*/ 67328 h 495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14525" h="495953">
                <a:moveTo>
                  <a:pt x="0" y="495953"/>
                </a:moveTo>
                <a:cubicBezTo>
                  <a:pt x="173037" y="341965"/>
                  <a:pt x="346075" y="187978"/>
                  <a:pt x="590550" y="105428"/>
                </a:cubicBezTo>
                <a:cubicBezTo>
                  <a:pt x="835025" y="22878"/>
                  <a:pt x="1246188" y="7003"/>
                  <a:pt x="1466850" y="653"/>
                </a:cubicBezTo>
                <a:cubicBezTo>
                  <a:pt x="1687512" y="-5697"/>
                  <a:pt x="1808163" y="35578"/>
                  <a:pt x="1914525" y="67328"/>
                </a:cubicBezTo>
              </a:path>
            </a:pathLst>
          </a:custGeom>
          <a:noFill/>
          <a:ln w="22225" cap="flat" cmpd="sng" algn="ctr">
            <a:solidFill>
              <a:schemeClr val="tx2">
                <a:lumMod val="60000"/>
                <a:lumOff val="40000"/>
              </a:schemeClr>
            </a:solidFill>
            <a:prstDash val="dash"/>
            <a:miter lim="800000"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414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BB76148-6404-F00C-8401-D6DC1280B2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7022" y="1104515"/>
            <a:ext cx="9014237" cy="2838152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b="1" dirty="0"/>
              <a:t>Capturing </a:t>
            </a:r>
            <a:r>
              <a: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what</a:t>
            </a:r>
            <a:r>
              <a:rPr lang="en-US" sz="3200" b="1" dirty="0"/>
              <a:t> happened is increasingly  insufficient as scenario complexity increases</a:t>
            </a:r>
          </a:p>
          <a:p>
            <a:pPr marL="0" indent="0" algn="ctr">
              <a:buNone/>
            </a:pPr>
            <a:endParaRPr lang="en-US" sz="3200" b="1" dirty="0"/>
          </a:p>
          <a:p>
            <a:pPr marL="0" indent="0" algn="ctr">
              <a:buNone/>
            </a:pPr>
            <a:r>
              <a:rPr lang="en-US" sz="3200" b="1" dirty="0"/>
              <a:t>BEs providing insight as to </a:t>
            </a:r>
            <a:r>
              <a: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why</a:t>
            </a:r>
            <a:r>
              <a:rPr lang="en-US" sz="3200" b="1" dirty="0"/>
              <a:t> it happened enables:</a:t>
            </a:r>
          </a:p>
          <a:p>
            <a:pPr marL="0" indent="0" algn="ctr">
              <a:buNone/>
            </a:pPr>
            <a:endParaRPr lang="en-US" sz="3200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119EF92-3E64-BBF1-5639-CE017121B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dirty="0"/>
              <a:t>The Point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0D1A07-ABF1-2583-01F3-CDDF116E5E5B}"/>
              </a:ext>
            </a:extLst>
          </p:cNvPr>
          <p:cNvSpPr txBox="1"/>
          <p:nvPr/>
        </p:nvSpPr>
        <p:spPr>
          <a:xfrm>
            <a:off x="2574087" y="4890259"/>
            <a:ext cx="30381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Root Cause Analysis as the driver of AAR for Complex Missions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279C11-7D5E-3CC3-340A-FF3E4F73DE11}"/>
              </a:ext>
            </a:extLst>
          </p:cNvPr>
          <p:cNvSpPr txBox="1"/>
          <p:nvPr/>
        </p:nvSpPr>
        <p:spPr>
          <a:xfrm>
            <a:off x="6497157" y="4890259"/>
            <a:ext cx="2642911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Algorithmic Scoring or Contribution to Mission Evaluation</a:t>
            </a:r>
          </a:p>
          <a:p>
            <a:endParaRPr lang="en-US" dirty="0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9BAD9348-9D51-8D6A-6214-549D779249B8}"/>
              </a:ext>
            </a:extLst>
          </p:cNvPr>
          <p:cNvSpPr/>
          <p:nvPr/>
        </p:nvSpPr>
        <p:spPr>
          <a:xfrm>
            <a:off x="3913239" y="4205934"/>
            <a:ext cx="525042" cy="560438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42157447-4815-F4D1-1211-1C2D5CFFA72E}"/>
              </a:ext>
            </a:extLst>
          </p:cNvPr>
          <p:cNvSpPr/>
          <p:nvPr/>
        </p:nvSpPr>
        <p:spPr>
          <a:xfrm>
            <a:off x="7556090" y="4205934"/>
            <a:ext cx="525042" cy="560438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10511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A817B7-F1C2-67A7-9537-751DF9B67CB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BACKUP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0BF579-6E2D-2071-D3CF-C0EC6D1FA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0846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08DE5-9D29-518C-B82B-8C64FFFB56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1686" y="1268712"/>
            <a:ext cx="6488935" cy="4515143"/>
          </a:xfrm>
        </p:spPr>
        <p:txBody>
          <a:bodyPr/>
          <a:lstStyle/>
          <a:p>
            <a:pPr lvl="0"/>
            <a:r>
              <a:rPr lang="en-US" sz="2000" b="1" dirty="0"/>
              <a:t>Planning</a:t>
            </a:r>
            <a:r>
              <a:rPr lang="en-US" sz="2000" dirty="0"/>
              <a:t> – Describe boundary of acceptable goals and generated plans so that the plans stay within the given bounds.</a:t>
            </a:r>
          </a:p>
          <a:p>
            <a:r>
              <a:rPr lang="en-US" sz="2000" b="1" dirty="0"/>
              <a:t>Pedagogy</a:t>
            </a:r>
            <a:r>
              <a:rPr lang="en-US" sz="2000" dirty="0"/>
              <a:t> – Describe boundary of acceptable to optimal learning for students and/or synthetic forces.</a:t>
            </a:r>
          </a:p>
          <a:p>
            <a:pPr lvl="0"/>
            <a:r>
              <a:rPr lang="en-US" sz="2000" b="1" dirty="0"/>
              <a:t>Execution</a:t>
            </a:r>
            <a:r>
              <a:rPr lang="en-US" sz="2000" dirty="0"/>
              <a:t> – Execute plans or generate behavior within the scope of specific priorities and tradeoffs.</a:t>
            </a:r>
          </a:p>
          <a:p>
            <a:pPr lvl="0"/>
            <a:r>
              <a:rPr lang="en-US" sz="2000" b="1" dirty="0"/>
              <a:t>Prediction</a:t>
            </a:r>
            <a:r>
              <a:rPr lang="en-US" sz="2000" dirty="0"/>
              <a:t> – Compute bounds of possible/probable future behavior with respect to current situation assessment (context).</a:t>
            </a:r>
          </a:p>
          <a:p>
            <a:r>
              <a:rPr lang="en-US" sz="2000" b="1" dirty="0"/>
              <a:t>Characterization</a:t>
            </a:r>
            <a:r>
              <a:rPr lang="en-US" sz="2000" dirty="0"/>
              <a:t> – Assess in which contexts a human or synthetic performer operates well or poorly</a:t>
            </a:r>
          </a:p>
          <a:p>
            <a:pPr lvl="0"/>
            <a:r>
              <a:rPr lang="en-US" sz="2000" b="1" dirty="0"/>
              <a:t>Evaluation</a:t>
            </a:r>
            <a:r>
              <a:rPr lang="en-US" sz="2000" dirty="0"/>
              <a:t> – Assess how well observed behavior falls within or close to optimal/acceptable paths through behavior envelopes over time.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099359-CF99-42B6-9545-DA84226D7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Behavior Envelope Use Cases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2F4A3C-A071-20CB-EC71-D81BEA28DB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2621" y="2022741"/>
            <a:ext cx="2929705" cy="2812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39184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163C7-FB3A-A7A7-E048-2CA88C11A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348" y="1113303"/>
            <a:ext cx="10485152" cy="52027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Individual Assets</a:t>
            </a:r>
            <a:r>
              <a:rPr lang="en-US" sz="1800" dirty="0"/>
              <a:t>:</a:t>
            </a:r>
          </a:p>
          <a:p>
            <a:r>
              <a:rPr lang="en-US" sz="1800" dirty="0"/>
              <a:t>When achieving racetrack point, aircraft should come to outbound racetrack heading within N seconds</a:t>
            </a:r>
          </a:p>
          <a:p>
            <a:r>
              <a:rPr lang="en-US" sz="1800" dirty="0"/>
              <a:t>Closing velocity to the current route waypoint should be between V1 and V2</a:t>
            </a:r>
          </a:p>
          <a:p>
            <a:r>
              <a:rPr lang="en-US" sz="1800" dirty="0"/>
              <a:t>After being given a directive to deliver ordnance on a target, closing velocity to the target should be between V1 and V2 within N1 seconds, and ordnance should be released with N2 seconds</a:t>
            </a:r>
          </a:p>
          <a:p>
            <a:r>
              <a:rPr lang="en-US" sz="1800" dirty="0"/>
              <a:t>When climbing after takeoff, velocity should be between V1 and V2, climb rate should be between R1 and R2, and altitude should be within A1 and A2 within N seconds</a:t>
            </a:r>
          </a:p>
          <a:p>
            <a:r>
              <a:rPr lang="en-US" sz="1800" dirty="0"/>
              <a:t>When commit criteria for a target have been achieved, aircraft should be within D degrees of collision course within N seconds</a:t>
            </a:r>
          </a:p>
          <a:p>
            <a:r>
              <a:rPr lang="en-US" sz="1800" dirty="0"/>
              <a:t>When intercepting a target, missile launch should occur within N seconds of achieving launch acceptability region</a:t>
            </a:r>
          </a:p>
          <a:p>
            <a:r>
              <a:rPr lang="en-US" sz="1800" dirty="0"/>
              <a:t>After missile launch, aircraft heading should hold a target aspect between T1 and T2 for a duration of N seconds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DC596B-D123-2221-AA6B-E888C5AE8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Examples of Tactical Domain Scoring Functions</a:t>
            </a:r>
          </a:p>
        </p:txBody>
      </p:sp>
    </p:spTree>
    <p:extLst>
      <p:ext uri="{BB962C8B-B14F-4D97-AF65-F5344CB8AC3E}">
        <p14:creationId xmlns:p14="http://schemas.microsoft.com/office/powerpoint/2010/main" val="342243380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163C7-FB3A-A7A7-E048-2CA88C11A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4737" y="1226345"/>
            <a:ext cx="10488058" cy="4405310"/>
          </a:xfrm>
        </p:spPr>
        <p:txBody>
          <a:bodyPr/>
          <a:lstStyle/>
          <a:p>
            <a:r>
              <a:rPr lang="en-US" sz="2000" dirty="0"/>
              <a:t>Correlation coefficient between context and expectation values</a:t>
            </a:r>
          </a:p>
          <a:p>
            <a:r>
              <a:rPr lang="en-US" sz="2000" dirty="0"/>
              <a:t>Nearness of an expectation value to a mean or median value</a:t>
            </a:r>
          </a:p>
          <a:p>
            <a:r>
              <a:rPr lang="en-US" sz="2000" dirty="0"/>
              <a:t>Statistical tests on expectation values (T-test, ANOVA, etc.)</a:t>
            </a:r>
          </a:p>
          <a:p>
            <a:r>
              <a:rPr lang="en-US" sz="2000" dirty="0"/>
              <a:t>Bayesian/conditional relationships between context and expectations</a:t>
            </a:r>
          </a:p>
          <a:p>
            <a:pPr lvl="1"/>
            <a:r>
              <a:rPr lang="en-US" sz="2000" dirty="0"/>
              <a:t>“Odds we should see Expectation E given we are in Context C?”</a:t>
            </a:r>
          </a:p>
          <a:p>
            <a:pPr lvl="1"/>
            <a:r>
              <a:rPr lang="en-US" sz="2000" dirty="0"/>
              <a:t>“Odds we should NOT see Expectation E given we are in Context C?”</a:t>
            </a:r>
          </a:p>
          <a:p>
            <a:r>
              <a:rPr lang="en-US" sz="2000" dirty="0"/>
              <a:t>Timing/duration functions</a:t>
            </a:r>
          </a:p>
          <a:p>
            <a:pPr lvl="1"/>
            <a:r>
              <a:rPr lang="en-US" sz="2000" dirty="0"/>
              <a:t>“Never stay in a particular context for an unreasonably long time.” (e.g., Time &gt; X given Context Y)</a:t>
            </a:r>
          </a:p>
          <a:p>
            <a:r>
              <a:rPr lang="en-US" sz="2000" dirty="0"/>
              <a:t>Complex functions from Deep Learning Networks trained on observed data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DC596B-D123-2221-AA6B-E888C5AE8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Domain-Independent Scoring Functions</a:t>
            </a:r>
          </a:p>
        </p:txBody>
      </p:sp>
    </p:spTree>
    <p:extLst>
      <p:ext uri="{BB962C8B-B14F-4D97-AF65-F5344CB8AC3E}">
        <p14:creationId xmlns:p14="http://schemas.microsoft.com/office/powerpoint/2010/main" val="224336778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FBA97-FD71-604B-EF70-0D9B45901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0769" y="740694"/>
            <a:ext cx="9136195" cy="864317"/>
          </a:xfrm>
          <a:solidFill>
            <a:schemeClr val="tx2">
              <a:lumMod val="40000"/>
              <a:lumOff val="6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/>
              <a:t>This approach works even when we only have a tiny proportion of the possible event context library defined</a:t>
            </a:r>
          </a:p>
          <a:p>
            <a:pPr marL="0" indent="0">
              <a:buNone/>
            </a:pPr>
            <a:r>
              <a:rPr lang="en-US" sz="1600" dirty="0"/>
              <a:t>Simple examples listed here deal with a </a:t>
            </a:r>
            <a:r>
              <a:rPr lang="en-US" sz="1600" b="1" dirty="0"/>
              <a:t>single decision </a:t>
            </a:r>
            <a:r>
              <a:rPr lang="en-US" sz="1600" dirty="0"/>
              <a:t>by a </a:t>
            </a:r>
            <a:r>
              <a:rPr lang="en-US" sz="1600" b="1" dirty="0"/>
              <a:t>single non-kinetic entity (Blue 4) </a:t>
            </a:r>
            <a:r>
              <a:rPr lang="en-US" sz="1600" dirty="0"/>
              <a:t>under different </a:t>
            </a:r>
            <a:r>
              <a:rPr lang="en-US" sz="1600" i="1" dirty="0"/>
              <a:t>context</a:t>
            </a:r>
            <a:r>
              <a:rPr lang="en-US" sz="1600" dirty="0"/>
              <a:t> and </a:t>
            </a:r>
            <a:r>
              <a:rPr lang="en-US" sz="1600" i="1" dirty="0"/>
              <a:t>expectation</a:t>
            </a:r>
            <a:r>
              <a:rPr lang="en-US" sz="1600" dirty="0"/>
              <a:t> levels, along with possible </a:t>
            </a:r>
            <a:r>
              <a:rPr lang="en-US" sz="1600" i="1" dirty="0"/>
              <a:t>scoring criteria </a:t>
            </a:r>
            <a:r>
              <a:rPr lang="en-US" sz="1600" dirty="0"/>
              <a:t>for the individual decision and the relevant mission outcome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439D99-2D9F-E2B1-6120-053819562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300" y="45674"/>
            <a:ext cx="9136195" cy="591200"/>
          </a:xfrm>
        </p:spPr>
        <p:txBody>
          <a:bodyPr>
            <a:noAutofit/>
          </a:bodyPr>
          <a:lstStyle/>
          <a:p>
            <a:r>
              <a:rPr lang="en-US" sz="2000" dirty="0"/>
              <a:t>BE for Evaluation of a Continuation Decision by a Single Entity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826626A-27BF-B740-6016-252E93C9230E}"/>
              </a:ext>
            </a:extLst>
          </p:cNvPr>
          <p:cNvSpPr/>
          <p:nvPr/>
        </p:nvSpPr>
        <p:spPr>
          <a:xfrm>
            <a:off x="7863830" y="1879772"/>
            <a:ext cx="869558" cy="40202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Context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4C9E825-59F2-69E0-2F87-34A588E88993}"/>
              </a:ext>
            </a:extLst>
          </p:cNvPr>
          <p:cNvSpPr/>
          <p:nvPr/>
        </p:nvSpPr>
        <p:spPr>
          <a:xfrm>
            <a:off x="5565051" y="1879772"/>
            <a:ext cx="1111469" cy="40202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Expectation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CBFC0ED-F910-A176-9FE9-1B17DE91F4FD}"/>
              </a:ext>
            </a:extLst>
          </p:cNvPr>
          <p:cNvSpPr/>
          <p:nvPr/>
        </p:nvSpPr>
        <p:spPr>
          <a:xfrm>
            <a:off x="2282822" y="1879772"/>
            <a:ext cx="1111469" cy="40202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Scenario scoring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03615E-4B2B-E1F3-1826-EA6ECBB42A4E}"/>
              </a:ext>
            </a:extLst>
          </p:cNvPr>
          <p:cNvSpPr txBox="1"/>
          <p:nvPr/>
        </p:nvSpPr>
        <p:spPr>
          <a:xfrm>
            <a:off x="7755984" y="2421086"/>
            <a:ext cx="18491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Blue 4 exposure to red threat SAM-B </a:t>
            </a:r>
            <a:r>
              <a:rPr lang="en-US" sz="1000" b="1" dirty="0"/>
              <a:t>under</a:t>
            </a:r>
            <a:r>
              <a:rPr lang="en-US" sz="1000" dirty="0"/>
              <a:t> escort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DF9AFEC-149D-56E4-A569-EA8406A01273}"/>
              </a:ext>
            </a:extLst>
          </p:cNvPr>
          <p:cNvSpPr txBox="1"/>
          <p:nvPr/>
        </p:nvSpPr>
        <p:spPr>
          <a:xfrm>
            <a:off x="5491034" y="3073700"/>
            <a:ext cx="22331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Blue 4 take evasive maneuvers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00436FC-A209-F1CF-FA4F-10765D689F7B}"/>
              </a:ext>
            </a:extLst>
          </p:cNvPr>
          <p:cNvSpPr txBox="1"/>
          <p:nvPr/>
        </p:nvSpPr>
        <p:spPr>
          <a:xfrm>
            <a:off x="7755983" y="3077313"/>
            <a:ext cx="19548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Blue 4 exposure to red threat SAM-B </a:t>
            </a:r>
            <a:r>
              <a:rPr lang="en-US" sz="1000" b="1" dirty="0"/>
              <a:t>without</a:t>
            </a:r>
            <a:r>
              <a:rPr lang="en-US" sz="1000" dirty="0"/>
              <a:t> escort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3B3B2C1-62DD-9C2E-0CB2-0C677ABD8237}"/>
              </a:ext>
            </a:extLst>
          </p:cNvPr>
          <p:cNvSpPr txBox="1"/>
          <p:nvPr/>
        </p:nvSpPr>
        <p:spPr>
          <a:xfrm>
            <a:off x="7783991" y="3963817"/>
            <a:ext cx="22791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Red threat danger is catastrophic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8A1F9C-4AB8-8BFF-FC4C-66E4FBBA8B20}"/>
              </a:ext>
            </a:extLst>
          </p:cNvPr>
          <p:cNvSpPr txBox="1"/>
          <p:nvPr/>
        </p:nvSpPr>
        <p:spPr>
          <a:xfrm>
            <a:off x="5496917" y="2376540"/>
            <a:ext cx="20886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Blue 4 continue to target</a:t>
            </a:r>
          </a:p>
          <a:p>
            <a:r>
              <a:rPr lang="en-US" sz="1000" dirty="0"/>
              <a:t>Escorts act to protect NKE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D4536B6-5344-44C0-9D80-24E49135B885}"/>
              </a:ext>
            </a:extLst>
          </p:cNvPr>
          <p:cNvSpPr txBox="1"/>
          <p:nvPr/>
        </p:nvSpPr>
        <p:spPr>
          <a:xfrm>
            <a:off x="7783992" y="3673223"/>
            <a:ext cx="1990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Blue 4 exposure to red threat SAM-B </a:t>
            </a:r>
            <a:r>
              <a:rPr lang="en-US" sz="1000" b="1" dirty="0"/>
              <a:t>under</a:t>
            </a:r>
            <a:r>
              <a:rPr lang="en-US" sz="1000" dirty="0"/>
              <a:t> escort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3335E17-DA0B-D07F-BB16-7C53F2480250}"/>
              </a:ext>
            </a:extLst>
          </p:cNvPr>
          <p:cNvSpPr txBox="1"/>
          <p:nvPr/>
        </p:nvSpPr>
        <p:spPr>
          <a:xfrm>
            <a:off x="5496917" y="3720223"/>
            <a:ext cx="19713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Blue 4 continue to target</a:t>
            </a:r>
            <a:br>
              <a:rPr lang="en-US" sz="1000" dirty="0"/>
            </a:br>
            <a:r>
              <a:rPr lang="en-US" sz="1000" dirty="0"/>
              <a:t>Escorts act to protect NKE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C7FC9D9-F828-101F-F53A-DCA55192F7C2}"/>
              </a:ext>
            </a:extLst>
          </p:cNvPr>
          <p:cNvSpPr txBox="1"/>
          <p:nvPr/>
        </p:nvSpPr>
        <p:spPr>
          <a:xfrm>
            <a:off x="2237495" y="3706089"/>
            <a:ext cx="1495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NKE attrition -5</a:t>
            </a:r>
          </a:p>
          <a:p>
            <a:r>
              <a:rPr lang="en-US" sz="1000" dirty="0"/>
              <a:t>Target destroyed + 20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DD3925E-8073-FFCA-5410-64BC06C4F804}"/>
              </a:ext>
            </a:extLst>
          </p:cNvPr>
          <p:cNvSpPr txBox="1"/>
          <p:nvPr/>
        </p:nvSpPr>
        <p:spPr>
          <a:xfrm>
            <a:off x="7783991" y="4497646"/>
            <a:ext cx="282473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Red threat danger is catastrophic</a:t>
            </a:r>
          </a:p>
          <a:p>
            <a:r>
              <a:rPr lang="en-US" sz="1000" dirty="0"/>
              <a:t>Alternative ingress available that reduces threats to blue 4 but increases time to target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0B1CCCB-5C8C-74F0-F6EA-955D7E8749D9}"/>
              </a:ext>
            </a:extLst>
          </p:cNvPr>
          <p:cNvSpPr txBox="1"/>
          <p:nvPr/>
        </p:nvSpPr>
        <p:spPr>
          <a:xfrm>
            <a:off x="7778596" y="4236338"/>
            <a:ext cx="39543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Blue 4 exposure to red threat SAM-B </a:t>
            </a:r>
            <a:r>
              <a:rPr lang="en-US" sz="1000" b="1" dirty="0"/>
              <a:t>without</a:t>
            </a:r>
            <a:r>
              <a:rPr lang="en-US" sz="1000" dirty="0"/>
              <a:t> escort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FC32C74-0B06-0E54-EB85-23C5E37D9AA3}"/>
              </a:ext>
            </a:extLst>
          </p:cNvPr>
          <p:cNvSpPr txBox="1"/>
          <p:nvPr/>
        </p:nvSpPr>
        <p:spPr>
          <a:xfrm>
            <a:off x="5496917" y="4399702"/>
            <a:ext cx="20574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Blue 4 continue to target on original ingress route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33A68D9-363C-0F20-5CBB-308B74763F57}"/>
              </a:ext>
            </a:extLst>
          </p:cNvPr>
          <p:cNvSpPr txBox="1"/>
          <p:nvPr/>
        </p:nvSpPr>
        <p:spPr>
          <a:xfrm>
            <a:off x="2271026" y="4451676"/>
            <a:ext cx="1517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NKE attrition -5</a:t>
            </a:r>
          </a:p>
          <a:p>
            <a:r>
              <a:rPr lang="en-US" sz="1000" dirty="0"/>
              <a:t>Target destroyed + 20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42463CB-FCC3-E3C0-5E94-F3F63CFD8B9C}"/>
              </a:ext>
            </a:extLst>
          </p:cNvPr>
          <p:cNvSpPr txBox="1"/>
          <p:nvPr/>
        </p:nvSpPr>
        <p:spPr>
          <a:xfrm>
            <a:off x="2271026" y="2556931"/>
            <a:ext cx="1517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NKE attrition -15</a:t>
            </a:r>
          </a:p>
          <a:p>
            <a:r>
              <a:rPr lang="en-US" sz="1000" dirty="0"/>
              <a:t>Target destroyed + 20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D8AB70C-6227-43EF-E342-D807B8A051C1}"/>
              </a:ext>
            </a:extLst>
          </p:cNvPr>
          <p:cNvSpPr txBox="1"/>
          <p:nvPr/>
        </p:nvSpPr>
        <p:spPr>
          <a:xfrm>
            <a:off x="2237494" y="3077313"/>
            <a:ext cx="16514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NKE attrition -15</a:t>
            </a:r>
          </a:p>
          <a:p>
            <a:r>
              <a:rPr lang="en-US" sz="1000" dirty="0"/>
              <a:t>Target destroyed + 20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F5DA8E1-BC91-81BD-5046-E77177BE9B43}"/>
              </a:ext>
            </a:extLst>
          </p:cNvPr>
          <p:cNvSpPr txBox="1"/>
          <p:nvPr/>
        </p:nvSpPr>
        <p:spPr>
          <a:xfrm>
            <a:off x="5496918" y="3222992"/>
            <a:ext cx="20121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NKE survival priority 95/100</a:t>
            </a:r>
          </a:p>
          <a:p>
            <a:r>
              <a:rPr lang="en-US" sz="1000" dirty="0"/>
              <a:t>Mission success priority 75/100 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80372FE2-EE63-0031-5A41-BA9216011C88}"/>
              </a:ext>
            </a:extLst>
          </p:cNvPr>
          <p:cNvSpPr/>
          <p:nvPr/>
        </p:nvSpPr>
        <p:spPr>
          <a:xfrm>
            <a:off x="3732808" y="1879772"/>
            <a:ext cx="1111469" cy="40202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Decision scoring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DA0F44B-FE18-0AEF-0A52-E57756054FA9}"/>
              </a:ext>
            </a:extLst>
          </p:cNvPr>
          <p:cNvSpPr txBox="1"/>
          <p:nvPr/>
        </p:nvSpPr>
        <p:spPr>
          <a:xfrm>
            <a:off x="5496917" y="4009857"/>
            <a:ext cx="19347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NKE survival priority 25/100</a:t>
            </a:r>
          </a:p>
          <a:p>
            <a:r>
              <a:rPr lang="en-US" sz="1000" dirty="0"/>
              <a:t>Mission success priority 95/100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B31B887-7220-8EEA-4A80-55FD36EBDD06}"/>
              </a:ext>
            </a:extLst>
          </p:cNvPr>
          <p:cNvSpPr txBox="1"/>
          <p:nvPr/>
        </p:nvSpPr>
        <p:spPr>
          <a:xfrm>
            <a:off x="5496918" y="2653991"/>
            <a:ext cx="20574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NKE survival priority 95/100</a:t>
            </a:r>
          </a:p>
          <a:p>
            <a:r>
              <a:rPr lang="en-US" sz="1000" dirty="0"/>
              <a:t>Mission success priority 75/100 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0F29151-141A-0B58-7A55-6C98706763E5}"/>
              </a:ext>
            </a:extLst>
          </p:cNvPr>
          <p:cNvSpPr txBox="1"/>
          <p:nvPr/>
        </p:nvSpPr>
        <p:spPr>
          <a:xfrm>
            <a:off x="7783991" y="5572635"/>
            <a:ext cx="22791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Strike package includes 2 NKEs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DC714E3-85D1-25F8-A946-ECC77FB6B08D}"/>
              </a:ext>
            </a:extLst>
          </p:cNvPr>
          <p:cNvSpPr txBox="1"/>
          <p:nvPr/>
        </p:nvSpPr>
        <p:spPr>
          <a:xfrm>
            <a:off x="7778596" y="5233072"/>
            <a:ext cx="299589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Red threat danger is catastrophic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FB11560-E2BF-B393-2B6B-01E71011072C}"/>
              </a:ext>
            </a:extLst>
          </p:cNvPr>
          <p:cNvSpPr txBox="1"/>
          <p:nvPr/>
        </p:nvSpPr>
        <p:spPr>
          <a:xfrm>
            <a:off x="7783991" y="5049233"/>
            <a:ext cx="38167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Blue 4 exposure to red threat SAM-B </a:t>
            </a:r>
            <a:r>
              <a:rPr lang="en-US" sz="1000" b="1" dirty="0"/>
              <a:t>without</a:t>
            </a:r>
            <a:r>
              <a:rPr lang="en-US" sz="1000" dirty="0"/>
              <a:t> escort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C44C386-1C73-FA83-E215-DDA3A1B7E1E2}"/>
              </a:ext>
            </a:extLst>
          </p:cNvPr>
          <p:cNvSpPr txBox="1"/>
          <p:nvPr/>
        </p:nvSpPr>
        <p:spPr>
          <a:xfrm>
            <a:off x="5492078" y="5109962"/>
            <a:ext cx="22331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Blue 4 continue to target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884B634-672D-FD76-FD48-567178AFD19D}"/>
              </a:ext>
            </a:extLst>
          </p:cNvPr>
          <p:cNvSpPr txBox="1"/>
          <p:nvPr/>
        </p:nvSpPr>
        <p:spPr>
          <a:xfrm>
            <a:off x="2271728" y="5024580"/>
            <a:ext cx="1517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NKE attrition -5</a:t>
            </a:r>
          </a:p>
          <a:p>
            <a:r>
              <a:rPr lang="en-US" sz="1000" dirty="0"/>
              <a:t>Target destroyed + 20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E67ED9D-9C06-D731-0D4B-971C8AB40FDA}"/>
              </a:ext>
            </a:extLst>
          </p:cNvPr>
          <p:cNvSpPr txBox="1"/>
          <p:nvPr/>
        </p:nvSpPr>
        <p:spPr>
          <a:xfrm>
            <a:off x="5495756" y="5245291"/>
            <a:ext cx="22791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Priority that at least one NKE survive</a:t>
            </a:r>
          </a:p>
          <a:p>
            <a:r>
              <a:rPr lang="en-US" sz="1000" dirty="0"/>
              <a:t>NKE 2 survival priority 10/100</a:t>
            </a:r>
          </a:p>
          <a:p>
            <a:r>
              <a:rPr lang="en-US" sz="1000" dirty="0"/>
              <a:t>Mission success priority 75/100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042DE4C-990B-E44F-C2FC-1A578AC1B537}"/>
              </a:ext>
            </a:extLst>
          </p:cNvPr>
          <p:cNvSpPr txBox="1"/>
          <p:nvPr/>
        </p:nvSpPr>
        <p:spPr>
          <a:xfrm>
            <a:off x="5496916" y="4688617"/>
            <a:ext cx="19700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NKE survival priority 25/100</a:t>
            </a:r>
          </a:p>
          <a:p>
            <a:r>
              <a:rPr lang="en-US" sz="1000" dirty="0"/>
              <a:t>Mission success priority 95/100 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7D7C378-9A30-9EEA-87FB-F3338B043927}"/>
              </a:ext>
            </a:extLst>
          </p:cNvPr>
          <p:cNvSpPr txBox="1"/>
          <p:nvPr/>
        </p:nvSpPr>
        <p:spPr>
          <a:xfrm>
            <a:off x="7783991" y="5409376"/>
            <a:ext cx="22791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Only one ingress route available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97D16C9-A95F-A12F-DEAE-43846198DD1A}"/>
              </a:ext>
            </a:extLst>
          </p:cNvPr>
          <p:cNvSpPr txBox="1"/>
          <p:nvPr/>
        </p:nvSpPr>
        <p:spPr>
          <a:xfrm>
            <a:off x="388848" y="1884808"/>
            <a:ext cx="1724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Scoring scales listed here are continuous and arbitrary 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92E3578-AE25-16E2-9328-15C0FE0CA57B}"/>
              </a:ext>
            </a:extLst>
          </p:cNvPr>
          <p:cNvSpPr txBox="1"/>
          <p:nvPr/>
        </p:nvSpPr>
        <p:spPr>
          <a:xfrm>
            <a:off x="3732808" y="2549102"/>
            <a:ext cx="12819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Continue +10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1B23BF2-7A5C-FBBE-9785-F9C8378865ED}"/>
              </a:ext>
            </a:extLst>
          </p:cNvPr>
          <p:cNvSpPr txBox="1"/>
          <p:nvPr/>
        </p:nvSpPr>
        <p:spPr>
          <a:xfrm>
            <a:off x="3714273" y="3224323"/>
            <a:ext cx="12819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Continue +10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1500A02-64B0-ED4C-021B-85191D77C66F}"/>
              </a:ext>
            </a:extLst>
          </p:cNvPr>
          <p:cNvSpPr txBox="1"/>
          <p:nvPr/>
        </p:nvSpPr>
        <p:spPr>
          <a:xfrm>
            <a:off x="3705419" y="3890944"/>
            <a:ext cx="12819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Continue +20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02AE65F-E795-C5BF-AE6F-4A4076449D30}"/>
              </a:ext>
            </a:extLst>
          </p:cNvPr>
          <p:cNvSpPr txBox="1"/>
          <p:nvPr/>
        </p:nvSpPr>
        <p:spPr>
          <a:xfrm>
            <a:off x="3705418" y="4572981"/>
            <a:ext cx="12819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Continue -10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C41E69F-7C9E-2E11-4547-253D8C44B8C1}"/>
              </a:ext>
            </a:extLst>
          </p:cNvPr>
          <p:cNvSpPr txBox="1"/>
          <p:nvPr/>
        </p:nvSpPr>
        <p:spPr>
          <a:xfrm>
            <a:off x="3698109" y="5182213"/>
            <a:ext cx="12819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Continue +20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7219A76-6795-48BF-14F4-0EF6C6538942}"/>
              </a:ext>
            </a:extLst>
          </p:cNvPr>
          <p:cNvSpPr txBox="1"/>
          <p:nvPr/>
        </p:nvSpPr>
        <p:spPr>
          <a:xfrm>
            <a:off x="1606241" y="6015742"/>
            <a:ext cx="9385250" cy="27699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As BE models become more complex (more assets, more context and expectation constraints), their diagnostic value increases</a:t>
            </a:r>
          </a:p>
        </p:txBody>
      </p:sp>
    </p:spTree>
    <p:extLst>
      <p:ext uri="{BB962C8B-B14F-4D97-AF65-F5344CB8AC3E}">
        <p14:creationId xmlns:p14="http://schemas.microsoft.com/office/powerpoint/2010/main" val="658607791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FF4B2-F2FC-CC82-209C-18682F94D0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944" y="3851244"/>
            <a:ext cx="11068048" cy="20195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Behavioral Envelope (BE) Components</a:t>
            </a:r>
            <a:r>
              <a:rPr lang="en-US" sz="1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Situational context</a:t>
            </a:r>
            <a:r>
              <a:rPr lang="en-US" sz="1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defining observable features of a situation, as well as unobservable features describing the internal state of the target being evaluated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Expectation constraints</a:t>
            </a:r>
            <a:r>
              <a:rPr lang="en-US" sz="1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the behavior should meet in situations where the behavior context applies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Scoring/fit function</a:t>
            </a:r>
            <a:r>
              <a:rPr lang="en-US" sz="1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that evaluates how well the behavior being observed conforms to the expectation constraints (non-binary)</a:t>
            </a:r>
            <a:endParaRPr lang="en-US" sz="1800" dirty="0">
              <a:latin typeface="+mn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6A9B73-9C48-F4AD-64DE-176497096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2535" y="0"/>
            <a:ext cx="10377889" cy="841248"/>
          </a:xfrm>
        </p:spPr>
        <p:txBody>
          <a:bodyPr/>
          <a:lstStyle/>
          <a:p>
            <a:r>
              <a:rPr lang="en-US" dirty="0"/>
              <a:t>Complex Missions Make Metrics and Causal Attribution Difficult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4206A6-AC31-33A3-E9D5-55719C259C0D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616944" y="987175"/>
            <a:ext cx="7544276" cy="238468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b="1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Problem</a:t>
            </a:r>
            <a:r>
              <a:rPr lang="en-US" sz="1800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: Evaluation of decisions made in complex, multi-entity scenarios is extremely difficult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Defining the goals and metrics for evaluation of an entity/entities’ decisions and actions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Not always clear right or wrong classification for any decision or even chain of decisions</a:t>
            </a:r>
            <a:endParaRPr lang="en-US" sz="1800" b="1" dirty="0"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Solution</a:t>
            </a:r>
            <a:r>
              <a:rPr lang="en-US" sz="1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800" i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Behavior envelopes (BEs) </a:t>
            </a:r>
            <a:r>
              <a:rPr lang="en-US" sz="1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are a tool that can be used to define the window of variation around which a set of goals or behaviors can be interpreted to have been met or to have occurred</a:t>
            </a:r>
            <a:endParaRPr lang="en-US" sz="1800" dirty="0">
              <a:latin typeface="+mn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3149A2-5DB2-749D-CACA-ABE69F7718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9477" y="1169724"/>
            <a:ext cx="3405515" cy="20195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ED8CCED-2108-39AB-15B7-770A0A4E6C16}"/>
              </a:ext>
            </a:extLst>
          </p:cNvPr>
          <p:cNvSpPr txBox="1"/>
          <p:nvPr/>
        </p:nvSpPr>
        <p:spPr>
          <a:xfrm>
            <a:off x="1382551" y="5939879"/>
            <a:ext cx="8880898" cy="50783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350" b="1" dirty="0"/>
              <a:t>Jones, R. M. et al. (2015). Automated monitoring and validation of synthetic intelligent behavior. </a:t>
            </a:r>
            <a:r>
              <a:rPr lang="en-US" sz="1350" b="1" i="1" dirty="0"/>
              <a:t>International Conference on Artificial Intelligence (ICAI ’15).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D5C898B-AC1A-BE78-D82E-8670D9B22E77}"/>
              </a:ext>
            </a:extLst>
          </p:cNvPr>
          <p:cNvGrpSpPr/>
          <p:nvPr/>
        </p:nvGrpSpPr>
        <p:grpSpPr>
          <a:xfrm rot="20338135">
            <a:off x="9896483" y="1960257"/>
            <a:ext cx="384048" cy="274320"/>
            <a:chOff x="5656294" y="3136392"/>
            <a:chExt cx="822294" cy="585216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C89F0D6-EA96-2C46-A31D-A3D0843BA1FC}"/>
                </a:ext>
              </a:extLst>
            </p:cNvPr>
            <p:cNvCxnSpPr/>
            <p:nvPr/>
          </p:nvCxnSpPr>
          <p:spPr>
            <a:xfrm flipH="1" flipV="1">
              <a:off x="6097588" y="3355976"/>
              <a:ext cx="381000" cy="74612"/>
            </a:xfrm>
            <a:prstGeom prst="line">
              <a:avLst/>
            </a:prstGeom>
            <a:ln w="19050" cap="rnd">
              <a:solidFill>
                <a:srgbClr val="0070C0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FA210DA-B9ED-62B7-2C9B-3F848F474E2F}"/>
                </a:ext>
              </a:extLst>
            </p:cNvPr>
            <p:cNvCxnSpPr/>
            <p:nvPr/>
          </p:nvCxnSpPr>
          <p:spPr>
            <a:xfrm flipH="1">
              <a:off x="6097588" y="3430588"/>
              <a:ext cx="381000" cy="73025"/>
            </a:xfrm>
            <a:prstGeom prst="line">
              <a:avLst/>
            </a:prstGeom>
            <a:ln w="19050" cap="rnd">
              <a:solidFill>
                <a:srgbClr val="0070C0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C759BD9-6630-A425-333F-B4FC915C4FE7}"/>
                </a:ext>
              </a:extLst>
            </p:cNvPr>
            <p:cNvCxnSpPr/>
            <p:nvPr/>
          </p:nvCxnSpPr>
          <p:spPr>
            <a:xfrm flipH="1" flipV="1">
              <a:off x="5949696" y="3136392"/>
              <a:ext cx="147893" cy="219585"/>
            </a:xfrm>
            <a:prstGeom prst="line">
              <a:avLst/>
            </a:prstGeom>
            <a:ln w="19050" cap="rnd">
              <a:solidFill>
                <a:srgbClr val="0070C0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29D01DB-9B02-DBB5-8FEB-0616C424C513}"/>
                </a:ext>
              </a:extLst>
            </p:cNvPr>
            <p:cNvCxnSpPr/>
            <p:nvPr/>
          </p:nvCxnSpPr>
          <p:spPr>
            <a:xfrm flipH="1">
              <a:off x="5949696" y="3503613"/>
              <a:ext cx="147893" cy="217995"/>
            </a:xfrm>
            <a:prstGeom prst="line">
              <a:avLst/>
            </a:prstGeom>
            <a:ln w="19050" cap="rnd">
              <a:solidFill>
                <a:srgbClr val="0070C0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939FBAE-1C1E-A459-FAF4-E920CCABD9C5}"/>
                </a:ext>
              </a:extLst>
            </p:cNvPr>
            <p:cNvCxnSpPr/>
            <p:nvPr/>
          </p:nvCxnSpPr>
          <p:spPr>
            <a:xfrm flipH="1">
              <a:off x="5876544" y="3136392"/>
              <a:ext cx="73152" cy="0"/>
            </a:xfrm>
            <a:prstGeom prst="line">
              <a:avLst/>
            </a:prstGeom>
            <a:ln w="19050" cap="rnd">
              <a:solidFill>
                <a:srgbClr val="0070C0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AD1A9069-A873-4562-D962-A390DCF39485}"/>
                </a:ext>
              </a:extLst>
            </p:cNvPr>
            <p:cNvCxnSpPr/>
            <p:nvPr/>
          </p:nvCxnSpPr>
          <p:spPr>
            <a:xfrm flipH="1">
              <a:off x="5876544" y="3721608"/>
              <a:ext cx="73152" cy="0"/>
            </a:xfrm>
            <a:prstGeom prst="line">
              <a:avLst/>
            </a:prstGeom>
            <a:ln w="19050" cap="rnd">
              <a:solidFill>
                <a:srgbClr val="0070C0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CD010D4-FA5E-BE28-2BAD-B5E2DC74E1D9}"/>
                </a:ext>
              </a:extLst>
            </p:cNvPr>
            <p:cNvCxnSpPr/>
            <p:nvPr/>
          </p:nvCxnSpPr>
          <p:spPr>
            <a:xfrm>
              <a:off x="5876544" y="3136392"/>
              <a:ext cx="0" cy="219584"/>
            </a:xfrm>
            <a:prstGeom prst="line">
              <a:avLst/>
            </a:prstGeom>
            <a:ln w="19050" cap="rnd">
              <a:solidFill>
                <a:srgbClr val="0070C0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F26C7F0-76FB-A11D-2CF7-BC195331C9D1}"/>
                </a:ext>
              </a:extLst>
            </p:cNvPr>
            <p:cNvCxnSpPr/>
            <p:nvPr/>
          </p:nvCxnSpPr>
          <p:spPr>
            <a:xfrm flipV="1">
              <a:off x="5876544" y="3503613"/>
              <a:ext cx="0" cy="217995"/>
            </a:xfrm>
            <a:prstGeom prst="line">
              <a:avLst/>
            </a:prstGeom>
            <a:ln w="19050" cap="rnd">
              <a:solidFill>
                <a:srgbClr val="0070C0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D5C28088-EE53-9225-4065-55C18DB2B97B}"/>
                </a:ext>
              </a:extLst>
            </p:cNvPr>
            <p:cNvCxnSpPr/>
            <p:nvPr/>
          </p:nvCxnSpPr>
          <p:spPr>
            <a:xfrm flipH="1">
              <a:off x="5803392" y="3355976"/>
              <a:ext cx="73152" cy="0"/>
            </a:xfrm>
            <a:prstGeom prst="line">
              <a:avLst/>
            </a:prstGeom>
            <a:ln w="19050" cap="rnd">
              <a:solidFill>
                <a:srgbClr val="0070C0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21A8AE3-37D6-8BF2-4477-8599189DF8DF}"/>
                </a:ext>
              </a:extLst>
            </p:cNvPr>
            <p:cNvCxnSpPr/>
            <p:nvPr/>
          </p:nvCxnSpPr>
          <p:spPr>
            <a:xfrm flipH="1">
              <a:off x="5803392" y="3502152"/>
              <a:ext cx="73152" cy="1461"/>
            </a:xfrm>
            <a:prstGeom prst="line">
              <a:avLst/>
            </a:prstGeom>
            <a:ln w="19050" cap="rnd">
              <a:solidFill>
                <a:srgbClr val="0070C0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DEEE5555-5F16-DC3C-9D01-0C6C1BAE2DD0}"/>
                </a:ext>
              </a:extLst>
            </p:cNvPr>
            <p:cNvCxnSpPr/>
            <p:nvPr/>
          </p:nvCxnSpPr>
          <p:spPr>
            <a:xfrm flipH="1" flipV="1">
              <a:off x="5730240" y="3282696"/>
              <a:ext cx="72359" cy="71692"/>
            </a:xfrm>
            <a:prstGeom prst="line">
              <a:avLst/>
            </a:prstGeom>
            <a:ln w="19050" cap="rnd">
              <a:solidFill>
                <a:srgbClr val="0070C0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7FCC6DE-3800-B8DE-6082-4E14A16BC723}"/>
                </a:ext>
              </a:extLst>
            </p:cNvPr>
            <p:cNvCxnSpPr/>
            <p:nvPr/>
          </p:nvCxnSpPr>
          <p:spPr>
            <a:xfrm flipH="1">
              <a:off x="5730240" y="3502152"/>
              <a:ext cx="72755" cy="73408"/>
            </a:xfrm>
            <a:prstGeom prst="line">
              <a:avLst/>
            </a:prstGeom>
            <a:ln w="19050" cap="rnd">
              <a:solidFill>
                <a:srgbClr val="0070C0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7CD951C5-7ABE-3FAC-718D-47A1D04DAB59}"/>
                </a:ext>
              </a:extLst>
            </p:cNvPr>
            <p:cNvCxnSpPr/>
            <p:nvPr/>
          </p:nvCxnSpPr>
          <p:spPr>
            <a:xfrm flipH="1">
              <a:off x="5657088" y="3573971"/>
              <a:ext cx="72557" cy="1333"/>
            </a:xfrm>
            <a:prstGeom prst="line">
              <a:avLst/>
            </a:prstGeom>
            <a:ln w="19050" cap="rnd">
              <a:solidFill>
                <a:srgbClr val="0070C0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4AFBF7E-6E94-1EA4-5D13-645A5445F5EB}"/>
                </a:ext>
              </a:extLst>
            </p:cNvPr>
            <p:cNvCxnSpPr/>
            <p:nvPr/>
          </p:nvCxnSpPr>
          <p:spPr>
            <a:xfrm flipV="1">
              <a:off x="5656691" y="3502152"/>
              <a:ext cx="0" cy="73408"/>
            </a:xfrm>
            <a:prstGeom prst="line">
              <a:avLst/>
            </a:prstGeom>
            <a:ln w="19050" cap="rnd">
              <a:solidFill>
                <a:srgbClr val="0070C0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1D00196-D22A-5428-72E3-CC9628973075}"/>
                </a:ext>
              </a:extLst>
            </p:cNvPr>
            <p:cNvCxnSpPr/>
            <p:nvPr/>
          </p:nvCxnSpPr>
          <p:spPr>
            <a:xfrm flipV="1">
              <a:off x="5657088" y="3467100"/>
              <a:ext cx="36278" cy="35052"/>
            </a:xfrm>
            <a:prstGeom prst="line">
              <a:avLst/>
            </a:prstGeom>
            <a:ln w="19050" cap="rnd">
              <a:solidFill>
                <a:srgbClr val="0070C0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831A96B-121F-C213-0F17-69C98482B810}"/>
                </a:ext>
              </a:extLst>
            </p:cNvPr>
            <p:cNvCxnSpPr/>
            <p:nvPr/>
          </p:nvCxnSpPr>
          <p:spPr>
            <a:xfrm flipH="1">
              <a:off x="5656294" y="3282696"/>
              <a:ext cx="73351" cy="0"/>
            </a:xfrm>
            <a:prstGeom prst="line">
              <a:avLst/>
            </a:prstGeom>
            <a:ln w="19050" cap="rnd">
              <a:solidFill>
                <a:srgbClr val="0070C0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56B3C00-5D00-6A25-4025-A19F36527759}"/>
                </a:ext>
              </a:extLst>
            </p:cNvPr>
            <p:cNvCxnSpPr/>
            <p:nvPr/>
          </p:nvCxnSpPr>
          <p:spPr>
            <a:xfrm>
              <a:off x="5656691" y="3282696"/>
              <a:ext cx="0" cy="73152"/>
            </a:xfrm>
            <a:prstGeom prst="line">
              <a:avLst/>
            </a:prstGeom>
            <a:ln w="19050" cap="rnd">
              <a:solidFill>
                <a:srgbClr val="0070C0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1C5A77BB-369A-65B3-E773-5B31CF469921}"/>
                </a:ext>
              </a:extLst>
            </p:cNvPr>
            <p:cNvCxnSpPr/>
            <p:nvPr/>
          </p:nvCxnSpPr>
          <p:spPr>
            <a:xfrm>
              <a:off x="5656294" y="3355848"/>
              <a:ext cx="36675" cy="37434"/>
            </a:xfrm>
            <a:prstGeom prst="line">
              <a:avLst/>
            </a:prstGeom>
            <a:ln w="19050" cap="rnd">
              <a:solidFill>
                <a:srgbClr val="0070C0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3128DA9A-7707-3D2B-E2BF-AA5FEA2599AB}"/>
                </a:ext>
              </a:extLst>
            </p:cNvPr>
            <p:cNvCxnSpPr/>
            <p:nvPr/>
          </p:nvCxnSpPr>
          <p:spPr>
            <a:xfrm>
              <a:off x="5692969" y="3393282"/>
              <a:ext cx="0" cy="72627"/>
            </a:xfrm>
            <a:prstGeom prst="line">
              <a:avLst/>
            </a:prstGeom>
            <a:ln w="19050" cap="rnd">
              <a:solidFill>
                <a:srgbClr val="0070C0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9E1F027-DA48-1DA4-1C17-4DBBB249D98F}"/>
              </a:ext>
            </a:extLst>
          </p:cNvPr>
          <p:cNvCxnSpPr>
            <a:cxnSpLocks/>
          </p:cNvCxnSpPr>
          <p:nvPr/>
        </p:nvCxnSpPr>
        <p:spPr>
          <a:xfrm flipH="1">
            <a:off x="10280292" y="1431469"/>
            <a:ext cx="660008" cy="499435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A651413-574E-E18E-A524-8665442EB812}"/>
              </a:ext>
            </a:extLst>
          </p:cNvPr>
          <p:cNvCxnSpPr>
            <a:cxnSpLocks/>
          </p:cNvCxnSpPr>
          <p:nvPr/>
        </p:nvCxnSpPr>
        <p:spPr>
          <a:xfrm flipH="1">
            <a:off x="10371099" y="1996555"/>
            <a:ext cx="848513" cy="56922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060B427-F91C-E48C-F10E-61488776EB1D}"/>
              </a:ext>
            </a:extLst>
          </p:cNvPr>
          <p:cNvCxnSpPr>
            <a:cxnSpLocks/>
          </p:cNvCxnSpPr>
          <p:nvPr/>
        </p:nvCxnSpPr>
        <p:spPr>
          <a:xfrm flipH="1">
            <a:off x="10371099" y="1626776"/>
            <a:ext cx="818872" cy="354870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9040376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978FC31-0468-2C05-F3A1-21DB4E6F49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39022FB-993F-5729-DB5A-37CC52D62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need BEs for evaluation?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EA3D27-776C-CCDF-31E3-F19DBAE204A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98956" y="1196346"/>
            <a:ext cx="11250613" cy="5075237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>
                <a:latin typeface="+mn-lt"/>
                <a:ea typeface="Times New Roman" panose="02020603050405020304" pitchFamily="18" charset="0"/>
              </a:rPr>
              <a:t>Need</a:t>
            </a:r>
            <a:r>
              <a:rPr lang="en-US" sz="1800" dirty="0">
                <a:latin typeface="+mn-lt"/>
                <a:ea typeface="Times New Roman" panose="02020603050405020304" pitchFamily="18" charset="0"/>
              </a:rPr>
              <a:t>: </a:t>
            </a:r>
            <a:r>
              <a:rPr lang="en-US" sz="1800" dirty="0">
                <a:effectLst/>
                <a:latin typeface="+mn-lt"/>
                <a:ea typeface="Times New Roman" panose="02020603050405020304" pitchFamily="18" charset="0"/>
              </a:rPr>
              <a:t>A debrief system that captures and annotates such occurrences can automate a portion of the root cause analysis (RCA) process for SMEs, reducing the time and workload required to generate these insights. </a:t>
            </a:r>
          </a:p>
          <a:p>
            <a:pPr marL="0" indent="0">
              <a:buNone/>
            </a:pPr>
            <a:r>
              <a:rPr lang="en-US" sz="1800" b="1" dirty="0">
                <a:effectLst/>
                <a:latin typeface="+mn-lt"/>
                <a:ea typeface="Times New Roman" panose="02020603050405020304" pitchFamily="18" charset="0"/>
              </a:rPr>
              <a:t>Solution</a:t>
            </a:r>
            <a:r>
              <a:rPr lang="en-US" sz="1800" dirty="0">
                <a:effectLst/>
                <a:latin typeface="+mn-lt"/>
                <a:ea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+mn-lt"/>
                <a:ea typeface="Times New Roman" panose="02020603050405020304" pitchFamily="18" charset="0"/>
              </a:rPr>
              <a:t>Apply BEs to the use case of multi-entity performance and decision evaluation in complex aviation scenarios,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+mn-lt"/>
                <a:ea typeface="Times New Roman" panose="02020603050405020304" pitchFamily="18" charset="0"/>
              </a:rPr>
              <a:t>corpus of non-deterministic, high iteration count synthetic, labeled SAF mission iterations</a:t>
            </a:r>
            <a:endParaRPr lang="en-US" sz="1800" dirty="0">
              <a:latin typeface="+mn-lt"/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+mn-lt"/>
                <a:ea typeface="Times New Roman" panose="02020603050405020304" pitchFamily="18" charset="0"/>
              </a:rPr>
              <a:t>BEs serve as the basis for understanding the causes of collective mission success or failure, beyond what TTP adherence can tell 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  <a:ea typeface="Times New Roman" panose="02020603050405020304" pitchFamily="18" charset="0"/>
              </a:rPr>
              <a:t>BEs can help explain causal antecedents, in conjunction with expert analysis</a:t>
            </a:r>
            <a:endParaRPr lang="en-US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b="1" dirty="0">
                <a:effectLst/>
                <a:latin typeface="+mn-lt"/>
                <a:ea typeface="Times New Roman" panose="02020603050405020304" pitchFamily="18" charset="0"/>
              </a:rPr>
              <a:t>Benefit</a:t>
            </a:r>
            <a:r>
              <a:rPr lang="en-US" sz="1800" dirty="0">
                <a:effectLst/>
                <a:latin typeface="+mn-lt"/>
                <a:ea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+mn-lt"/>
                <a:ea typeface="Times New Roman" panose="02020603050405020304" pitchFamily="18" charset="0"/>
              </a:rPr>
              <a:t>Behavior envelopes can improve consistency and objectivity of evaluations across groups of evaluators.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+mn-lt"/>
                <a:ea typeface="Times New Roman" panose="02020603050405020304" pitchFamily="18" charset="0"/>
              </a:rPr>
              <a:t>Critical task for debriefs/AAR is the development of root cause analyses (RCA) of mission outcomes.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+mn-lt"/>
                <a:ea typeface="Times New Roman" panose="02020603050405020304" pitchFamily="18" charset="0"/>
              </a:rPr>
              <a:t>Building these RCAs requires SMEs or systems to implicitly use and rely on the information captured in multi-entity BEs. </a:t>
            </a:r>
          </a:p>
          <a:p>
            <a:endParaRPr lang="en-US" sz="2000" dirty="0"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4337769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F740089-5A45-ECF4-8814-F1B16AEB88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F312A7D-3758-B1DA-5109-21C0D5620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200" y="0"/>
            <a:ext cx="9309100" cy="795130"/>
          </a:xfrm>
        </p:spPr>
        <p:txBody>
          <a:bodyPr/>
          <a:lstStyle/>
          <a:p>
            <a:r>
              <a:rPr lang="en-US" dirty="0"/>
              <a:t>What makes BEs appropriate for evaluation?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13DF42-26C5-DBA3-D5E9-5A36F47ADC6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80132" y="1046716"/>
            <a:ext cx="11250613" cy="374922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+mn-lt"/>
                <a:ea typeface="Times New Roman" panose="02020603050405020304" pitchFamily="18" charset="0"/>
              </a:rPr>
              <a:t>Useful when “incomplete”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+mn-lt"/>
                <a:ea typeface="Times New Roman" panose="02020603050405020304" pitchFamily="18" charset="0"/>
              </a:rPr>
              <a:t>BEs can be specified as precisely as they need to be, and no further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+mn-lt"/>
                <a:ea typeface="Times New Roman" panose="02020603050405020304" pitchFamily="18" charset="0"/>
              </a:rPr>
              <a:t>Reduce the workload associated with defining </a:t>
            </a:r>
            <a:r>
              <a:rPr lang="en-US" sz="2000" i="1" dirty="0">
                <a:effectLst/>
                <a:latin typeface="+mn-lt"/>
                <a:ea typeface="Times New Roman" panose="02020603050405020304" pitchFamily="18" charset="0"/>
              </a:rPr>
              <a:t>requirements </a:t>
            </a:r>
            <a:r>
              <a:rPr lang="en-US" sz="2000" dirty="0">
                <a:effectLst/>
                <a:latin typeface="+mn-lt"/>
                <a:ea typeface="Times New Roman" panose="02020603050405020304" pitchFamily="18" charset="0"/>
              </a:rPr>
              <a:t>and </a:t>
            </a:r>
            <a:r>
              <a:rPr lang="en-US" sz="2000" i="1" dirty="0">
                <a:effectLst/>
                <a:latin typeface="+mn-lt"/>
                <a:ea typeface="Times New Roman" panose="02020603050405020304" pitchFamily="18" charset="0"/>
              </a:rPr>
              <a:t>metrics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+mn-lt"/>
                <a:ea typeface="Times New Roman" panose="02020603050405020304" pitchFamily="18" charset="0"/>
              </a:rPr>
              <a:t>BE metric libraries </a:t>
            </a:r>
            <a:r>
              <a:rPr lang="en-US" sz="2000" i="1" dirty="0">
                <a:effectLst/>
                <a:latin typeface="+mn-lt"/>
                <a:ea typeface="Times New Roman" panose="02020603050405020304" pitchFamily="18" charset="0"/>
              </a:rPr>
              <a:t>do not need to be complete to be useful</a:t>
            </a:r>
            <a:endParaRPr lang="en-US" sz="2000" dirty="0">
              <a:effectLst/>
              <a:latin typeface="+mn-lt"/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+mn-lt"/>
                <a:ea typeface="Times New Roman" panose="02020603050405020304" pitchFamily="18" charset="0"/>
              </a:rPr>
              <a:t>requirements-definition work required to improve them can be focused where needed to yield </a:t>
            </a:r>
            <a:r>
              <a:rPr lang="en-US" sz="2000" i="1" dirty="0">
                <a:effectLst/>
                <a:latin typeface="+mn-lt"/>
                <a:ea typeface="Times New Roman" panose="02020603050405020304" pitchFamily="18" charset="0"/>
              </a:rPr>
              <a:t>improved evaluations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Scalable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+mn-lt"/>
                <a:ea typeface="Times New Roman" panose="02020603050405020304" pitchFamily="18" charset="0"/>
              </a:rPr>
              <a:t>Mission complexity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  <a:ea typeface="Times New Roman" panose="02020603050405020304" pitchFamily="18" charset="0"/>
              </a:rPr>
              <a:t>Number </a:t>
            </a:r>
            <a:r>
              <a:rPr lang="en-US" sz="2000" dirty="0">
                <a:effectLst/>
                <a:latin typeface="+mn-lt"/>
                <a:ea typeface="Times New Roman" panose="02020603050405020304" pitchFamily="18" charset="0"/>
              </a:rPr>
              <a:t>of targets being evaluated</a:t>
            </a:r>
            <a:endParaRPr lang="en-US" sz="3600" dirty="0">
              <a:latin typeface="+mn-lt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6C2A916-E40B-2AA7-4A13-C72F30CB9D2B}"/>
              </a:ext>
            </a:extLst>
          </p:cNvPr>
          <p:cNvSpPr/>
          <p:nvPr/>
        </p:nvSpPr>
        <p:spPr>
          <a:xfrm>
            <a:off x="7662759" y="4124322"/>
            <a:ext cx="862672" cy="40838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Context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3A81DCB-766C-FF62-3C76-2AFEC5F3F4D6}"/>
              </a:ext>
            </a:extLst>
          </p:cNvPr>
          <p:cNvSpPr/>
          <p:nvPr/>
        </p:nvSpPr>
        <p:spPr>
          <a:xfrm>
            <a:off x="7324169" y="4905802"/>
            <a:ext cx="1201262" cy="40202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Expectation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D274F27-B871-7868-BBD2-A67EC5A28C1B}"/>
              </a:ext>
            </a:extLst>
          </p:cNvPr>
          <p:cNvSpPr/>
          <p:nvPr/>
        </p:nvSpPr>
        <p:spPr>
          <a:xfrm>
            <a:off x="7080632" y="5679134"/>
            <a:ext cx="1460906" cy="40838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Outcome Score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BDCE7B-BB7F-8CC4-8D46-0F441190B87F}"/>
              </a:ext>
            </a:extLst>
          </p:cNvPr>
          <p:cNvSpPr txBox="1"/>
          <p:nvPr/>
        </p:nvSpPr>
        <p:spPr>
          <a:xfrm>
            <a:off x="8605392" y="3984996"/>
            <a:ext cx="3167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Bingo defined as sufficient fuel at any point to RTB with &gt;350 </a:t>
            </a:r>
            <a:r>
              <a:rPr lang="en-US" sz="1200" dirty="0" err="1"/>
              <a:t>lbs</a:t>
            </a:r>
            <a:r>
              <a:rPr lang="en-US" sz="1200" dirty="0"/>
              <a:t> fuel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Blue 1 fuel reaches Bingo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9C7043-2C19-3CBC-EAC7-46B53F01E3D5}"/>
              </a:ext>
            </a:extLst>
          </p:cNvPr>
          <p:cNvSpPr txBox="1"/>
          <p:nvPr/>
        </p:nvSpPr>
        <p:spPr>
          <a:xfrm>
            <a:off x="8584193" y="4738507"/>
            <a:ext cx="33971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If Blue 1 fuel reaches Bingo prior to mission objectives, RTB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If Blue 1 fuel reaches Bingo after achieving mission objectives, RTB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FA1D34B-39BD-D5F2-89FB-0274D5512F51}"/>
              </a:ext>
            </a:extLst>
          </p:cNvPr>
          <p:cNvSpPr txBox="1"/>
          <p:nvPr/>
        </p:nvSpPr>
        <p:spPr>
          <a:xfrm>
            <a:off x="8555756" y="5626666"/>
            <a:ext cx="33971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Blue 1 turns back at Bingo prior to MO + 10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Blue 1 turns back at Bingo post MO + 10</a:t>
            </a:r>
          </a:p>
        </p:txBody>
      </p:sp>
    </p:spTree>
    <p:extLst>
      <p:ext uri="{BB962C8B-B14F-4D97-AF65-F5344CB8AC3E}">
        <p14:creationId xmlns:p14="http://schemas.microsoft.com/office/powerpoint/2010/main" val="4138971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BB76148-6404-F00C-8401-D6DC1280B2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7022" y="1104515"/>
            <a:ext cx="9014237" cy="2838152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b="1" dirty="0"/>
              <a:t>Capturing </a:t>
            </a:r>
            <a:r>
              <a: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what</a:t>
            </a:r>
            <a:r>
              <a:rPr lang="en-US" sz="3200" b="1" dirty="0"/>
              <a:t> happened is increasingly  insufficient as scenario complexity increases</a:t>
            </a:r>
          </a:p>
          <a:p>
            <a:pPr marL="0" indent="0" algn="ctr">
              <a:buNone/>
            </a:pPr>
            <a:endParaRPr lang="en-US" sz="3200" b="1" dirty="0"/>
          </a:p>
          <a:p>
            <a:pPr marL="0" indent="0" algn="ctr">
              <a:buNone/>
            </a:pPr>
            <a:r>
              <a:rPr lang="en-US" sz="3200" b="1" dirty="0"/>
              <a:t>BEs providing insight as to </a:t>
            </a:r>
            <a:r>
              <a: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why</a:t>
            </a:r>
            <a:r>
              <a:rPr lang="en-US" sz="3200" b="1" dirty="0"/>
              <a:t> it happened enables:</a:t>
            </a:r>
          </a:p>
          <a:p>
            <a:pPr marL="0" indent="0" algn="ctr">
              <a:buNone/>
            </a:pPr>
            <a:endParaRPr lang="en-US" sz="3200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119EF92-3E64-BBF1-5639-CE017121B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dirty="0"/>
              <a:t>The Point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0D1A07-ABF1-2583-01F3-CDDF116E5E5B}"/>
              </a:ext>
            </a:extLst>
          </p:cNvPr>
          <p:cNvSpPr txBox="1"/>
          <p:nvPr/>
        </p:nvSpPr>
        <p:spPr>
          <a:xfrm>
            <a:off x="2574087" y="4890259"/>
            <a:ext cx="30381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Root Cause Analysis as the driver of AAR for Complex Missions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279C11-7D5E-3CC3-340A-FF3E4F73DE11}"/>
              </a:ext>
            </a:extLst>
          </p:cNvPr>
          <p:cNvSpPr txBox="1"/>
          <p:nvPr/>
        </p:nvSpPr>
        <p:spPr>
          <a:xfrm>
            <a:off x="6497157" y="4890259"/>
            <a:ext cx="2642911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Algorithmic Scoring or Contribution to Mission Evaluation</a:t>
            </a:r>
          </a:p>
          <a:p>
            <a:endParaRPr lang="en-US" dirty="0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9BAD9348-9D51-8D6A-6214-549D779249B8}"/>
              </a:ext>
            </a:extLst>
          </p:cNvPr>
          <p:cNvSpPr/>
          <p:nvPr/>
        </p:nvSpPr>
        <p:spPr>
          <a:xfrm>
            <a:off x="3913239" y="4205934"/>
            <a:ext cx="525042" cy="560438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42157447-4815-F4D1-1211-1C2D5CFFA72E}"/>
              </a:ext>
            </a:extLst>
          </p:cNvPr>
          <p:cNvSpPr/>
          <p:nvPr/>
        </p:nvSpPr>
        <p:spPr>
          <a:xfrm>
            <a:off x="7556090" y="4205934"/>
            <a:ext cx="525042" cy="560438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678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43FCA4-4137-D20B-D346-F73D9A41FF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B406F4E-0B06-73A0-BAB4-5E7833466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488" y="0"/>
            <a:ext cx="10905067" cy="795130"/>
          </a:xfrm>
        </p:spPr>
        <p:txBody>
          <a:bodyPr/>
          <a:lstStyle/>
          <a:p>
            <a:r>
              <a:rPr lang="en-US" dirty="0"/>
              <a:t>Sample Scenario: Time-Fuel-Weapons (TFW) Management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FFE33F-895C-DE95-2479-4AAF332DDDC5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914467" y="1216021"/>
            <a:ext cx="5427162" cy="2330133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>
                <a:latin typeface="+mn-lt"/>
              </a:rPr>
              <a:t>TFW Definition</a:t>
            </a:r>
          </a:p>
          <a:p>
            <a:pPr marL="231775" indent="-231775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TFW management important for effective operation, mission sustainment, and ability to respond to changing conditions</a:t>
            </a:r>
          </a:p>
          <a:p>
            <a:pPr marL="231775" indent="-231775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Time: operational efficiency </a:t>
            </a:r>
          </a:p>
          <a:p>
            <a:pPr marL="231775" indent="-231775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Fuel: logistics and consumption</a:t>
            </a:r>
          </a:p>
          <a:p>
            <a:pPr marL="231775" indent="-231775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Weapons: weapons systems and ammunition </a:t>
            </a:r>
          </a:p>
          <a:p>
            <a:pPr marL="231775" indent="-231775">
              <a:buFont typeface="Arial" panose="020B0604020202020204" pitchFamily="34" charset="0"/>
              <a:buChar char="•"/>
            </a:pPr>
            <a:endParaRPr lang="en-US" sz="1800" dirty="0">
              <a:latin typeface="+mn-lt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18C1E39-FD35-E7AE-A081-DAA090A94D4C}"/>
              </a:ext>
            </a:extLst>
          </p:cNvPr>
          <p:cNvGrpSpPr/>
          <p:nvPr/>
        </p:nvGrpSpPr>
        <p:grpSpPr>
          <a:xfrm>
            <a:off x="8799757" y="5085890"/>
            <a:ext cx="600302" cy="418334"/>
            <a:chOff x="6593895" y="2282858"/>
            <a:chExt cx="800402" cy="557779"/>
          </a:xfrm>
        </p:grpSpPr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13A85E04-D056-2041-7A46-431C3D9D4E58}"/>
                </a:ext>
              </a:extLst>
            </p:cNvPr>
            <p:cNvSpPr/>
            <p:nvPr/>
          </p:nvSpPr>
          <p:spPr>
            <a:xfrm>
              <a:off x="6698690" y="2282858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88E3E48-81DB-A4EB-F93E-6EBC767FBD54}"/>
                </a:ext>
              </a:extLst>
            </p:cNvPr>
            <p:cNvSpPr txBox="1"/>
            <p:nvPr/>
          </p:nvSpPr>
          <p:spPr>
            <a:xfrm>
              <a:off x="6593895" y="2532861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SA-A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7E8E21A0-12A9-8A67-7901-095FA64B8BB7}"/>
              </a:ext>
            </a:extLst>
          </p:cNvPr>
          <p:cNvGrpSpPr/>
          <p:nvPr/>
        </p:nvGrpSpPr>
        <p:grpSpPr>
          <a:xfrm>
            <a:off x="8799757" y="4582833"/>
            <a:ext cx="600302" cy="405159"/>
            <a:chOff x="6593613" y="3162057"/>
            <a:chExt cx="800402" cy="540212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673E9FBF-52E8-E437-204D-84661B39EC53}"/>
                </a:ext>
              </a:extLst>
            </p:cNvPr>
            <p:cNvSpPr/>
            <p:nvPr/>
          </p:nvSpPr>
          <p:spPr>
            <a:xfrm>
              <a:off x="6698689" y="3162057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DBEE8C8-2E36-A58B-104D-4AC44F8C9DC4}"/>
                </a:ext>
              </a:extLst>
            </p:cNvPr>
            <p:cNvSpPr txBox="1"/>
            <p:nvPr/>
          </p:nvSpPr>
          <p:spPr>
            <a:xfrm>
              <a:off x="6593613" y="3394493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SA-B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063C49C-2F45-CC8F-9B9C-FD2D5AC5C095}"/>
              </a:ext>
            </a:extLst>
          </p:cNvPr>
          <p:cNvGrpSpPr/>
          <p:nvPr/>
        </p:nvGrpSpPr>
        <p:grpSpPr>
          <a:xfrm>
            <a:off x="6138709" y="4627791"/>
            <a:ext cx="600302" cy="464372"/>
            <a:chOff x="1801527" y="2001898"/>
            <a:chExt cx="800402" cy="619162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C4B1AE3-EC94-B660-139C-405CE0C65EBB}"/>
                </a:ext>
              </a:extLst>
            </p:cNvPr>
            <p:cNvGrpSpPr/>
            <p:nvPr/>
          </p:nvGrpSpPr>
          <p:grpSpPr>
            <a:xfrm>
              <a:off x="1899648" y="2001898"/>
              <a:ext cx="512064" cy="365760"/>
              <a:chOff x="5656294" y="3136392"/>
              <a:chExt cx="822294" cy="585216"/>
            </a:xfrm>
            <a:effectLst>
              <a:glow>
                <a:schemeClr val="bg1"/>
              </a:glow>
            </a:effectLst>
          </p:grpSpPr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98D339A-3FA9-8EA9-7371-4CF8D7C1E57D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28B191EC-3380-FB5F-44CC-0666AF1E320F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EA3F4E80-D0DB-7AC9-7222-EE78531FF268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68C8987F-85B6-067D-0968-3E981BEA06AB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92DA9D83-115B-CB47-96B9-DBAF06543DBE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38BA5B73-163A-2DEA-BDA1-BA278EDA015F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8883302C-A00B-EE39-6D0A-511DB8647E88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10574396-27B6-C3D5-96C8-5BAD2968ACAE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CB47F2FC-DBD2-0F92-72A9-CA789F43D026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8C97CDEC-B260-5CE2-C5EA-D7C5FAA70246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9507814E-B3E7-2C34-E763-318F5305715C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E9D6CB21-191B-2365-1825-4F468D94324E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D88F70DC-B465-105D-FB5D-D75747D76645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5E39BB08-51E6-3DBE-B07D-67BC0115F81C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B6CD66F0-E3B9-970D-7735-B6E0BC1D3E52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272334D7-C005-2192-EBD2-64FEC334ECAF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44D402A7-3B20-5396-EA56-88B15B2A0B14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844E5EC4-9D22-1E70-16F7-092CCE5891C9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E7B4F781-37EB-4464-5D5F-62D97D1B7717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D54A424-4031-6878-5B8C-207689850A1E}"/>
                </a:ext>
              </a:extLst>
            </p:cNvPr>
            <p:cNvSpPr txBox="1"/>
            <p:nvPr/>
          </p:nvSpPr>
          <p:spPr>
            <a:xfrm>
              <a:off x="1801527" y="2313284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1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7A56AC9-CB88-4A91-9743-48ED494D2B56}"/>
              </a:ext>
            </a:extLst>
          </p:cNvPr>
          <p:cNvGrpSpPr/>
          <p:nvPr/>
        </p:nvGrpSpPr>
        <p:grpSpPr>
          <a:xfrm>
            <a:off x="5703281" y="4114192"/>
            <a:ext cx="600302" cy="465410"/>
            <a:chOff x="1793915" y="2844057"/>
            <a:chExt cx="800402" cy="620547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16AC57B5-3A64-F9EA-1764-DBA81CFDD944}"/>
                </a:ext>
              </a:extLst>
            </p:cNvPr>
            <p:cNvGrpSpPr/>
            <p:nvPr/>
          </p:nvGrpSpPr>
          <p:grpSpPr>
            <a:xfrm>
              <a:off x="1938342" y="2844057"/>
              <a:ext cx="512064" cy="365760"/>
              <a:chOff x="5656294" y="3136392"/>
              <a:chExt cx="822294" cy="585216"/>
            </a:xfrm>
          </p:grpSpPr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8C1ADBEE-50E5-B415-5980-4A0B6D14004C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7F6AD271-9757-C8ED-2D5D-E28274807F69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C098E29A-26E8-37DC-E7FF-E228E97D6041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E5097F1B-FEB3-F2F8-3DAD-15B55336AB82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4E734FD-2EE0-4A9E-3B6D-96C95ABE2F80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A47ACD0D-C533-50B0-DA1D-E77668F4C40D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1E84DA03-9D5D-5C41-F8A1-8BBFFB279D48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82D7CB5F-44F8-75D5-9281-E04EA3D92566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6CB5D5B5-CFC4-1D64-2C1C-CDA3E0970724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31A6B23F-1CA0-F46F-0139-39F813402C4C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0472230-430F-67B0-EFCA-30731E997A49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1231F0B0-92B9-BDE9-C2EB-FCF7B46E57A3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E3D0CF35-AD5C-DB9A-6C02-DD7E942B22FC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7F79DEBE-F464-E2D7-06EA-A9ACE6197F6B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53A15302-0447-BC06-CDD4-AAF9B192BE94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860412A5-8318-3471-0F53-C61E7401F35D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CBD8712D-2148-94A4-1244-9A23FD6D38E6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EDF20B2E-613E-91FA-7554-02E246E4B58B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A7417BDC-9C01-FD86-EACD-F4C272948B6D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A11675D-1045-FBBC-9B08-54449BD74B1A}"/>
                </a:ext>
              </a:extLst>
            </p:cNvPr>
            <p:cNvSpPr txBox="1"/>
            <p:nvPr/>
          </p:nvSpPr>
          <p:spPr>
            <a:xfrm>
              <a:off x="1793915" y="3156828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2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8EA22BCD-D595-EC6A-9F83-B9BB15B1A056}"/>
              </a:ext>
            </a:extLst>
          </p:cNvPr>
          <p:cNvGrpSpPr/>
          <p:nvPr/>
        </p:nvGrpSpPr>
        <p:grpSpPr>
          <a:xfrm>
            <a:off x="5615632" y="5066326"/>
            <a:ext cx="600302" cy="453044"/>
            <a:chOff x="1787630" y="3685224"/>
            <a:chExt cx="800402" cy="604059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02618326-3381-3915-0F4C-9B6FECBAC06E}"/>
                </a:ext>
              </a:extLst>
            </p:cNvPr>
            <p:cNvGrpSpPr/>
            <p:nvPr/>
          </p:nvGrpSpPr>
          <p:grpSpPr>
            <a:xfrm>
              <a:off x="1926923" y="3685224"/>
              <a:ext cx="512064" cy="365760"/>
              <a:chOff x="5656294" y="3136392"/>
              <a:chExt cx="822294" cy="585216"/>
            </a:xfrm>
          </p:grpSpPr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7ABF26CB-221F-2C22-54ED-A48CE0996EC1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56BF6F1C-CC3B-771E-12C5-8846158213EF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C28AF474-663F-1641-15E8-B85837489F5A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DF848866-9E71-D6FE-08E0-0F6B655E6219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E3C75347-D30A-509A-1714-F51F14B68CA8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40D3C886-3F55-B9F1-5DBA-CF86602A0075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F59C3C7C-68B2-4371-05F7-DEDF8DBCF996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632E7621-6249-2D06-3CD5-D7E17D217430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EEA56287-A820-DFE0-FA79-EF56CD38E19C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EDB14363-4F25-7F15-EB55-8D9375950D3D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7592A550-19D1-05D3-6FFE-E92AB2E1AAB4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D4D86CA8-68C0-67E2-5CD0-EABB6E293D0F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FBAFA24C-7DE0-A04F-B721-0D62A7899ED6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16B891CB-9FCB-799A-45E9-50F37CB3DDC0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06767FEA-3241-846D-FFE0-D75D4F217F8D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7DDA1D66-E50D-298C-4997-B7A7C2A071EF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382D0D29-BE88-F127-561B-38255B3FB1AA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92D52FB1-1D02-D260-9C0A-DFDE6A6F302E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640ED184-B21C-B56A-0CD0-BB4AFCA3C743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AC4F799F-8DE8-2455-6FD9-E3BC63F4DC38}"/>
                </a:ext>
              </a:extLst>
            </p:cNvPr>
            <p:cNvSpPr txBox="1"/>
            <p:nvPr/>
          </p:nvSpPr>
          <p:spPr>
            <a:xfrm>
              <a:off x="1787630" y="3981507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3</a:t>
              </a:r>
            </a:p>
          </p:txBody>
        </p:sp>
      </p:grpSp>
      <p:sp>
        <p:nvSpPr>
          <p:cNvPr id="77" name="Flowchart: Summing Junction 76">
            <a:extLst>
              <a:ext uri="{FF2B5EF4-FFF2-40B4-BE49-F238E27FC236}">
                <a16:creationId xmlns:a16="http://schemas.microsoft.com/office/drawing/2014/main" id="{35EB754F-95D8-5EAE-7AD3-C0AFFFE508E3}"/>
              </a:ext>
            </a:extLst>
          </p:cNvPr>
          <p:cNvSpPr/>
          <p:nvPr/>
        </p:nvSpPr>
        <p:spPr>
          <a:xfrm>
            <a:off x="9304044" y="4591639"/>
            <a:ext cx="336033" cy="265029"/>
          </a:xfrm>
          <a:prstGeom prst="flowChartSummingJunction">
            <a:avLst/>
          </a:prstGeom>
          <a:solidFill>
            <a:srgbClr val="FF000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07D02295-F548-6FED-82D4-65DA6B865442}"/>
              </a:ext>
            </a:extLst>
          </p:cNvPr>
          <p:cNvGrpSpPr/>
          <p:nvPr/>
        </p:nvGrpSpPr>
        <p:grpSpPr>
          <a:xfrm>
            <a:off x="8799757" y="4045655"/>
            <a:ext cx="600302" cy="405159"/>
            <a:chOff x="6593613" y="3162057"/>
            <a:chExt cx="800402" cy="540212"/>
          </a:xfrm>
        </p:grpSpPr>
        <p:sp>
          <p:nvSpPr>
            <p:cNvPr id="80" name="Isosceles Triangle 79">
              <a:extLst>
                <a:ext uri="{FF2B5EF4-FFF2-40B4-BE49-F238E27FC236}">
                  <a16:creationId xmlns:a16="http://schemas.microsoft.com/office/drawing/2014/main" id="{C0108A00-2109-983D-7803-0496F615E270}"/>
                </a:ext>
              </a:extLst>
            </p:cNvPr>
            <p:cNvSpPr/>
            <p:nvPr/>
          </p:nvSpPr>
          <p:spPr>
            <a:xfrm>
              <a:off x="6698689" y="3162057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7B116681-C2D0-87F6-F400-D7B7603808F9}"/>
                </a:ext>
              </a:extLst>
            </p:cNvPr>
            <p:cNvSpPr txBox="1"/>
            <p:nvPr/>
          </p:nvSpPr>
          <p:spPr>
            <a:xfrm>
              <a:off x="6593613" y="3394493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SA-C</a:t>
              </a: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0E976A0F-6B37-ADC8-32AA-2015D79A735E}"/>
              </a:ext>
            </a:extLst>
          </p:cNvPr>
          <p:cNvGrpSpPr/>
          <p:nvPr/>
        </p:nvGrpSpPr>
        <p:grpSpPr>
          <a:xfrm>
            <a:off x="3302675" y="4560166"/>
            <a:ext cx="679334" cy="487418"/>
            <a:chOff x="1794274" y="3685224"/>
            <a:chExt cx="905778" cy="649891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8D0E5379-9039-85D1-8619-C00795C2B6C9}"/>
                </a:ext>
              </a:extLst>
            </p:cNvPr>
            <p:cNvGrpSpPr/>
            <p:nvPr/>
          </p:nvGrpSpPr>
          <p:grpSpPr>
            <a:xfrm>
              <a:off x="1926923" y="3685224"/>
              <a:ext cx="512064" cy="365760"/>
              <a:chOff x="5656294" y="3136392"/>
              <a:chExt cx="822294" cy="585216"/>
            </a:xfrm>
          </p:grpSpPr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88AA5358-38DD-E2A9-67B2-4108110B26A5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79BFB9D-CF44-4111-E91D-59E2828F3341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AEC8D88E-CC99-0E9B-EBA2-0B8EB6A80E27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C99C77F6-71D4-D142-290F-915FDA28DCF8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4845816E-F453-3ACA-862F-FA51C1F2E90C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A58104C4-7582-388A-9A83-E6CE04E4809F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C93674B6-0627-23F8-4773-0BEA8B3F9692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D177FA48-B234-C94B-2819-25CC5761AD27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22394459-5FEC-DFE7-6CEC-A1DF2B65E20F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9A7CC660-6C01-4815-A061-8711851D13F0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DEBEFE9F-C8D0-DC0F-3D76-948849EDD4EC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0ADBFF86-12E2-6B78-5FC8-A3669FF1E3CA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A495FD73-F4D6-D2D7-4F4F-8453D2C8F99A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6F630A60-8F58-BD1C-40E1-9743A38401F0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5C86847F-4123-298A-30ED-9C9332400570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E430F016-07E4-7CEA-6655-3169B051B389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5DC8F926-DABB-791C-6F02-8384CF72540F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BEA8F9C4-C134-D390-7128-285101ACAA18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679026B0-5E4C-F686-4C0B-203AE18CE27B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9A8FEA1C-516A-9EB2-2A4B-16A951CE9A53}"/>
                </a:ext>
              </a:extLst>
            </p:cNvPr>
            <p:cNvSpPr txBox="1"/>
            <p:nvPr/>
          </p:nvSpPr>
          <p:spPr>
            <a:xfrm>
              <a:off x="1794274" y="4027339"/>
              <a:ext cx="905778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4</a:t>
              </a:r>
            </a:p>
          </p:txBody>
        </p:sp>
      </p:grp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2E56DB81-5985-315D-6C5D-B0651C106BFF}"/>
              </a:ext>
            </a:extLst>
          </p:cNvPr>
          <p:cNvCxnSpPr>
            <a:cxnSpLocks/>
          </p:cNvCxnSpPr>
          <p:nvPr/>
        </p:nvCxnSpPr>
        <p:spPr>
          <a:xfrm flipH="1">
            <a:off x="6057046" y="4214090"/>
            <a:ext cx="2510830" cy="160514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302F6A3E-F806-EDAD-EEAD-D4AE468148CC}"/>
              </a:ext>
            </a:extLst>
          </p:cNvPr>
          <p:cNvCxnSpPr>
            <a:cxnSpLocks/>
          </p:cNvCxnSpPr>
          <p:nvPr/>
        </p:nvCxnSpPr>
        <p:spPr>
          <a:xfrm flipH="1" flipV="1">
            <a:off x="6096000" y="5138192"/>
            <a:ext cx="2437711" cy="172253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3E740EEE-26F5-2AD7-BDB6-1AFADB09996A}"/>
              </a:ext>
            </a:extLst>
          </p:cNvPr>
          <p:cNvCxnSpPr>
            <a:cxnSpLocks/>
          </p:cNvCxnSpPr>
          <p:nvPr/>
        </p:nvCxnSpPr>
        <p:spPr>
          <a:xfrm flipH="1">
            <a:off x="6682652" y="4763116"/>
            <a:ext cx="1928130" cy="13093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>
            <a:extLst>
              <a:ext uri="{FF2B5EF4-FFF2-40B4-BE49-F238E27FC236}">
                <a16:creationId xmlns:a16="http://schemas.microsoft.com/office/drawing/2014/main" id="{A939DA58-780D-714B-BAC1-A71E0A95527D}"/>
              </a:ext>
            </a:extLst>
          </p:cNvPr>
          <p:cNvSpPr txBox="1"/>
          <p:nvPr/>
        </p:nvSpPr>
        <p:spPr>
          <a:xfrm>
            <a:off x="283311" y="1200385"/>
            <a:ext cx="491230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/>
              <a:t>Narrative/Brief:</a:t>
            </a:r>
          </a:p>
          <a:p>
            <a:pPr marL="231775" indent="-231775">
              <a:buFont typeface="Arial" panose="020B0604020202020204" pitchFamily="34" charset="0"/>
              <a:buChar char="•"/>
            </a:pPr>
            <a:r>
              <a:rPr lang="en-US" sz="1800" dirty="0"/>
              <a:t>Blue 1-3 are to employ weapons against known SA threats</a:t>
            </a:r>
          </a:p>
          <a:p>
            <a:pPr marL="231775" indent="-231775">
              <a:buFont typeface="Arial" panose="020B0604020202020204" pitchFamily="34" charset="0"/>
              <a:buChar char="•"/>
            </a:pPr>
            <a:r>
              <a:rPr lang="en-US" sz="1800" dirty="0"/>
              <a:t>Blue 4 expected to engage Target after the SA threats have been neutralized</a:t>
            </a:r>
          </a:p>
          <a:p>
            <a:pPr marL="231775" indent="-231775">
              <a:buFont typeface="Arial" panose="020B0604020202020204" pitchFamily="34" charset="0"/>
              <a:buChar char="•"/>
            </a:pPr>
            <a:r>
              <a:rPr lang="en-US" sz="1800" dirty="0"/>
              <a:t>When Blue 1-3 expend weapons and/or reach Bingo fuel, they should retire</a:t>
            </a:r>
          </a:p>
          <a:p>
            <a:pPr marL="231775" indent="-231775">
              <a:buFont typeface="Arial" panose="020B0604020202020204" pitchFamily="34" charset="0"/>
              <a:buChar char="•"/>
            </a:pPr>
            <a:r>
              <a:rPr lang="en-US" sz="1800" dirty="0"/>
              <a:t>Blue 4 expected to have sufficient weapons and fuel to neutralize the target and RTB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189CC459-18AA-304A-7B6A-591ACB2176E3}"/>
              </a:ext>
            </a:extLst>
          </p:cNvPr>
          <p:cNvSpPr txBox="1"/>
          <p:nvPr/>
        </p:nvSpPr>
        <p:spPr>
          <a:xfrm>
            <a:off x="9233550" y="4902111"/>
            <a:ext cx="6610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FF0000"/>
                </a:solidFill>
              </a:rPr>
              <a:t>Target</a:t>
            </a:r>
          </a:p>
        </p:txBody>
      </p:sp>
    </p:spTree>
    <p:extLst>
      <p:ext uri="{BB962C8B-B14F-4D97-AF65-F5344CB8AC3E}">
        <p14:creationId xmlns:p14="http://schemas.microsoft.com/office/powerpoint/2010/main" val="2410113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0" name="Group 1039"/>
          <p:cNvGrpSpPr/>
          <p:nvPr/>
        </p:nvGrpSpPr>
        <p:grpSpPr>
          <a:xfrm>
            <a:off x="8470663" y="2245186"/>
            <a:ext cx="600302" cy="418334"/>
            <a:chOff x="6593895" y="2282858"/>
            <a:chExt cx="800402" cy="557779"/>
          </a:xfrm>
        </p:grpSpPr>
        <p:sp>
          <p:nvSpPr>
            <p:cNvPr id="1030" name="Isosceles Triangle 1029"/>
            <p:cNvSpPr/>
            <p:nvPr/>
          </p:nvSpPr>
          <p:spPr>
            <a:xfrm>
              <a:off x="6698690" y="2282858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28" name="TextBox 427"/>
            <p:cNvSpPr txBox="1"/>
            <p:nvPr/>
          </p:nvSpPr>
          <p:spPr>
            <a:xfrm>
              <a:off x="6593895" y="2532861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SA-A</a:t>
              </a:r>
            </a:p>
          </p:txBody>
        </p:sp>
      </p:grpSp>
      <p:grpSp>
        <p:nvGrpSpPr>
          <p:cNvPr id="1038" name="Group 1037"/>
          <p:cNvGrpSpPr/>
          <p:nvPr/>
        </p:nvGrpSpPr>
        <p:grpSpPr>
          <a:xfrm>
            <a:off x="8470663" y="1742129"/>
            <a:ext cx="600302" cy="405159"/>
            <a:chOff x="6593613" y="3162057"/>
            <a:chExt cx="800402" cy="540212"/>
          </a:xfrm>
        </p:grpSpPr>
        <p:sp>
          <p:nvSpPr>
            <p:cNvPr id="252" name="Isosceles Triangle 251"/>
            <p:cNvSpPr/>
            <p:nvPr/>
          </p:nvSpPr>
          <p:spPr>
            <a:xfrm>
              <a:off x="6698689" y="3162057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29" name="TextBox 428"/>
            <p:cNvSpPr txBox="1"/>
            <p:nvPr/>
          </p:nvSpPr>
          <p:spPr>
            <a:xfrm>
              <a:off x="6593613" y="3394493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SA-B</a:t>
              </a:r>
            </a:p>
          </p:txBody>
        </p:sp>
      </p:grpSp>
      <p:grpSp>
        <p:nvGrpSpPr>
          <p:cNvPr id="1047" name="Group 1046"/>
          <p:cNvGrpSpPr/>
          <p:nvPr/>
        </p:nvGrpSpPr>
        <p:grpSpPr>
          <a:xfrm>
            <a:off x="5809615" y="1787087"/>
            <a:ext cx="600302" cy="464372"/>
            <a:chOff x="1801527" y="2001898"/>
            <a:chExt cx="800402" cy="619162"/>
          </a:xfrm>
        </p:grpSpPr>
        <p:grpSp>
          <p:nvGrpSpPr>
            <p:cNvPr id="188" name="Group 187"/>
            <p:cNvGrpSpPr/>
            <p:nvPr/>
          </p:nvGrpSpPr>
          <p:grpSpPr>
            <a:xfrm>
              <a:off x="1899648" y="2001898"/>
              <a:ext cx="512064" cy="365760"/>
              <a:chOff x="5656294" y="3136392"/>
              <a:chExt cx="822294" cy="585216"/>
            </a:xfrm>
            <a:effectLst>
              <a:glow>
                <a:schemeClr val="bg1"/>
              </a:glow>
            </a:effectLst>
          </p:grpSpPr>
          <p:cxnSp>
            <p:nvCxnSpPr>
              <p:cNvPr id="189" name="Straight Connector 188"/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Straight Connector 190"/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Straight Connector 191"/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Straight Connector 192"/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/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/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/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Straight Connector 201"/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Straight Connector 206"/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3" name="TextBox 432"/>
            <p:cNvSpPr txBox="1"/>
            <p:nvPr/>
          </p:nvSpPr>
          <p:spPr>
            <a:xfrm>
              <a:off x="1801527" y="2313284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1</a:t>
              </a:r>
            </a:p>
          </p:txBody>
        </p:sp>
      </p:grpSp>
      <p:grpSp>
        <p:nvGrpSpPr>
          <p:cNvPr id="1046" name="Group 1045"/>
          <p:cNvGrpSpPr/>
          <p:nvPr/>
        </p:nvGrpSpPr>
        <p:grpSpPr>
          <a:xfrm>
            <a:off x="5374187" y="1273488"/>
            <a:ext cx="600302" cy="465410"/>
            <a:chOff x="1793915" y="2844057"/>
            <a:chExt cx="800402" cy="620547"/>
          </a:xfrm>
        </p:grpSpPr>
        <p:grpSp>
          <p:nvGrpSpPr>
            <p:cNvPr id="208" name="Group 207"/>
            <p:cNvGrpSpPr/>
            <p:nvPr/>
          </p:nvGrpSpPr>
          <p:grpSpPr>
            <a:xfrm>
              <a:off x="1938342" y="2844057"/>
              <a:ext cx="512064" cy="365760"/>
              <a:chOff x="5656294" y="3136392"/>
              <a:chExt cx="822294" cy="585216"/>
            </a:xfrm>
          </p:grpSpPr>
          <p:cxnSp>
            <p:nvCxnSpPr>
              <p:cNvPr id="209" name="Straight Connector 208"/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0" name="Straight Connector 209"/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/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Straight Connector 211"/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/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Straight Connector 213"/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5" name="Straight Connector 214"/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6" name="Straight Connector 215"/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Straight Connector 216"/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Straight Connector 217"/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/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Connector 219"/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Straight Connector 220"/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2" name="Straight Connector 221"/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Straight Connector 222"/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/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Straight Connector 224"/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/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7" name="Straight Connector 226"/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4" name="TextBox 433"/>
            <p:cNvSpPr txBox="1"/>
            <p:nvPr/>
          </p:nvSpPr>
          <p:spPr>
            <a:xfrm>
              <a:off x="1793915" y="3156828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2</a:t>
              </a:r>
            </a:p>
          </p:txBody>
        </p:sp>
      </p:grpSp>
      <p:grpSp>
        <p:nvGrpSpPr>
          <p:cNvPr id="1045" name="Group 1044"/>
          <p:cNvGrpSpPr/>
          <p:nvPr/>
        </p:nvGrpSpPr>
        <p:grpSpPr>
          <a:xfrm>
            <a:off x="5286538" y="2225622"/>
            <a:ext cx="600302" cy="453044"/>
            <a:chOff x="1787630" y="3685224"/>
            <a:chExt cx="800402" cy="604059"/>
          </a:xfrm>
        </p:grpSpPr>
        <p:grpSp>
          <p:nvGrpSpPr>
            <p:cNvPr id="228" name="Group 227"/>
            <p:cNvGrpSpPr/>
            <p:nvPr/>
          </p:nvGrpSpPr>
          <p:grpSpPr>
            <a:xfrm>
              <a:off x="1926923" y="3685224"/>
              <a:ext cx="512064" cy="365760"/>
              <a:chOff x="5656294" y="3136392"/>
              <a:chExt cx="822294" cy="585216"/>
            </a:xfrm>
          </p:grpSpPr>
          <p:cxnSp>
            <p:nvCxnSpPr>
              <p:cNvPr id="229" name="Straight Connector 228"/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/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Straight Connector 230"/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Straight Connector 231"/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Straight Connector 232"/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4" name="Straight Connector 233"/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5" name="Straight Connector 234"/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Straight Connector 235"/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7" name="Straight Connector 236"/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" name="Straight Connector 237"/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" name="Straight Connector 238"/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/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Straight Connector 240"/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Straight Connector 241"/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" name="Straight Connector 242"/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/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" name="Straight Connector 244"/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" name="Straight Connector 245"/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" name="Straight Connector 246"/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5" name="TextBox 434"/>
            <p:cNvSpPr txBox="1"/>
            <p:nvPr/>
          </p:nvSpPr>
          <p:spPr>
            <a:xfrm>
              <a:off x="1787630" y="3981507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3</a:t>
              </a:r>
            </a:p>
          </p:txBody>
        </p:sp>
      </p:grpSp>
      <p:grpSp>
        <p:nvGrpSpPr>
          <p:cNvPr id="441" name="Group 440"/>
          <p:cNvGrpSpPr/>
          <p:nvPr/>
        </p:nvGrpSpPr>
        <p:grpSpPr>
          <a:xfrm>
            <a:off x="4629039" y="4262636"/>
            <a:ext cx="600302" cy="453044"/>
            <a:chOff x="1787630" y="3685224"/>
            <a:chExt cx="800402" cy="604059"/>
          </a:xfrm>
        </p:grpSpPr>
        <p:grpSp>
          <p:nvGrpSpPr>
            <p:cNvPr id="442" name="Group 441"/>
            <p:cNvGrpSpPr/>
            <p:nvPr/>
          </p:nvGrpSpPr>
          <p:grpSpPr>
            <a:xfrm>
              <a:off x="1926923" y="3685224"/>
              <a:ext cx="512064" cy="365760"/>
              <a:chOff x="5656294" y="3136392"/>
              <a:chExt cx="822294" cy="585216"/>
            </a:xfrm>
          </p:grpSpPr>
          <p:cxnSp>
            <p:nvCxnSpPr>
              <p:cNvPr id="444" name="Straight Connector 443"/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5" name="Straight Connector 444"/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Straight Connector 445"/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7" name="Straight Connector 446"/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8" name="Straight Connector 447"/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9" name="Straight Connector 448"/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0" name="Straight Connector 449"/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1" name="Straight Connector 450"/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2" name="Straight Connector 451"/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3" name="Straight Connector 452"/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4" name="Straight Connector 453"/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5" name="Straight Connector 454"/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6" name="Straight Connector 455"/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Straight Connector 456"/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8" name="Straight Connector 457"/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9" name="Straight Connector 458"/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0" name="Straight Connector 459"/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1" name="Straight Connector 460"/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2" name="Straight Connector 461"/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3" name="TextBox 442"/>
            <p:cNvSpPr txBox="1"/>
            <p:nvPr/>
          </p:nvSpPr>
          <p:spPr>
            <a:xfrm>
              <a:off x="1787630" y="3981507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4</a:t>
              </a:r>
            </a:p>
          </p:txBody>
        </p:sp>
      </p:grpSp>
      <p:sp>
        <p:nvSpPr>
          <p:cNvPr id="21" name="Flowchart: Summing Junction 20"/>
          <p:cNvSpPr/>
          <p:nvPr/>
        </p:nvSpPr>
        <p:spPr>
          <a:xfrm>
            <a:off x="8974950" y="1750935"/>
            <a:ext cx="336033" cy="265029"/>
          </a:xfrm>
          <a:prstGeom prst="flowChartSummingJunction">
            <a:avLst/>
          </a:prstGeom>
          <a:solidFill>
            <a:srgbClr val="FF000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6" name="Straight Connector 5"/>
          <p:cNvCxnSpPr>
            <a:cxnSpLocks/>
          </p:cNvCxnSpPr>
          <p:nvPr/>
        </p:nvCxnSpPr>
        <p:spPr>
          <a:xfrm>
            <a:off x="1623897" y="3273305"/>
            <a:ext cx="8936225" cy="34975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12495" y="2675700"/>
            <a:ext cx="2623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Timepoint A</a:t>
            </a:r>
          </a:p>
        </p:txBody>
      </p:sp>
      <p:sp>
        <p:nvSpPr>
          <p:cNvPr id="395" name="TextBox 394"/>
          <p:cNvSpPr txBox="1"/>
          <p:nvPr/>
        </p:nvSpPr>
        <p:spPr>
          <a:xfrm>
            <a:off x="935575" y="3348419"/>
            <a:ext cx="2435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Timepoint B</a:t>
            </a:r>
          </a:p>
        </p:txBody>
      </p:sp>
      <p:grpSp>
        <p:nvGrpSpPr>
          <p:cNvPr id="255" name="Group 254"/>
          <p:cNvGrpSpPr/>
          <p:nvPr/>
        </p:nvGrpSpPr>
        <p:grpSpPr>
          <a:xfrm>
            <a:off x="7940519" y="3936347"/>
            <a:ext cx="688636" cy="451947"/>
            <a:chOff x="5379509" y="1979574"/>
            <a:chExt cx="918181" cy="602596"/>
          </a:xfrm>
        </p:grpSpPr>
        <p:grpSp>
          <p:nvGrpSpPr>
            <p:cNvPr id="256" name="Group 255"/>
            <p:cNvGrpSpPr/>
            <p:nvPr/>
          </p:nvGrpSpPr>
          <p:grpSpPr>
            <a:xfrm rot="10800000">
              <a:off x="5379509" y="1979574"/>
              <a:ext cx="512064" cy="365760"/>
              <a:chOff x="5656294" y="3136392"/>
              <a:chExt cx="822294" cy="585216"/>
            </a:xfrm>
          </p:grpSpPr>
          <p:cxnSp>
            <p:nvCxnSpPr>
              <p:cNvPr id="258" name="Straight Connector 257"/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Straight Connector 258"/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Straight Connector 259"/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Straight Connector 260"/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Straight Connector 261"/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Straight Connector 262"/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Straight Connector 263"/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Straight Connector 264"/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Straight Connector 265"/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Straight Connector 266"/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Straight Connector 267"/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68"/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Straight Connector 269"/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1" name="Straight Connector 270"/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Straight Connector 271"/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272"/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/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Straight Connector 274"/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Straight Connector 275"/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7" name="TextBox 256"/>
            <p:cNvSpPr txBox="1"/>
            <p:nvPr/>
          </p:nvSpPr>
          <p:spPr>
            <a:xfrm>
              <a:off x="5497288" y="2274394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Red 1</a:t>
              </a:r>
            </a:p>
          </p:txBody>
        </p:sp>
      </p:grpSp>
      <p:grpSp>
        <p:nvGrpSpPr>
          <p:cNvPr id="277" name="Group 276"/>
          <p:cNvGrpSpPr/>
          <p:nvPr/>
        </p:nvGrpSpPr>
        <p:grpSpPr>
          <a:xfrm>
            <a:off x="8138780" y="4470060"/>
            <a:ext cx="682532" cy="462674"/>
            <a:chOff x="5378659" y="2810035"/>
            <a:chExt cx="910042" cy="616899"/>
          </a:xfrm>
        </p:grpSpPr>
        <p:grpSp>
          <p:nvGrpSpPr>
            <p:cNvPr id="278" name="Group 277"/>
            <p:cNvGrpSpPr/>
            <p:nvPr/>
          </p:nvGrpSpPr>
          <p:grpSpPr>
            <a:xfrm rot="10800000">
              <a:off x="5378659" y="2810035"/>
              <a:ext cx="512064" cy="365760"/>
              <a:chOff x="5656294" y="3136392"/>
              <a:chExt cx="822294" cy="585216"/>
            </a:xfrm>
          </p:grpSpPr>
          <p:cxnSp>
            <p:nvCxnSpPr>
              <p:cNvPr id="280" name="Straight Connector 279"/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Straight Connector 280"/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Straight Connector 281"/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" name="Straight Connector 282"/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/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" name="Straight Connector 284"/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" name="Straight Connector 285"/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7" name="Straight Connector 286"/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8" name="Straight Connector 287"/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9" name="Straight Connector 288"/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0" name="Straight Connector 289"/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" name="Straight Connector 290"/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Straight Connector 291"/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" name="Straight Connector 292"/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" name="Straight Connector 293"/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" name="Straight Connector 294"/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" name="Straight Connector 298"/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" name="Straight Connector 299"/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1" name="Straight Connector 300"/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9" name="TextBox 278"/>
            <p:cNvSpPr txBox="1"/>
            <p:nvPr/>
          </p:nvSpPr>
          <p:spPr>
            <a:xfrm>
              <a:off x="5488298" y="3119158"/>
              <a:ext cx="800403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Red 2</a:t>
              </a:r>
            </a:p>
          </p:txBody>
        </p:sp>
      </p:grpSp>
      <p:grpSp>
        <p:nvGrpSpPr>
          <p:cNvPr id="305" name="Group 304"/>
          <p:cNvGrpSpPr/>
          <p:nvPr/>
        </p:nvGrpSpPr>
        <p:grpSpPr>
          <a:xfrm>
            <a:off x="7901104" y="4912608"/>
            <a:ext cx="675356" cy="463563"/>
            <a:chOff x="5378659" y="3671492"/>
            <a:chExt cx="900474" cy="618084"/>
          </a:xfrm>
        </p:grpSpPr>
        <p:grpSp>
          <p:nvGrpSpPr>
            <p:cNvPr id="306" name="Group 305"/>
            <p:cNvGrpSpPr/>
            <p:nvPr/>
          </p:nvGrpSpPr>
          <p:grpSpPr>
            <a:xfrm rot="10800000">
              <a:off x="5378659" y="3671492"/>
              <a:ext cx="512064" cy="365760"/>
              <a:chOff x="5656294" y="3136392"/>
              <a:chExt cx="822294" cy="585216"/>
            </a:xfrm>
          </p:grpSpPr>
          <p:cxnSp>
            <p:nvCxnSpPr>
              <p:cNvPr id="396" name="Straight Connector 395"/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7" name="Straight Connector 396"/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Straight Connector 397"/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Straight Connector 398"/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Straight Connector 399"/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1" name="Straight Connector 400"/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2" name="Straight Connector 401"/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3" name="Straight Connector 402"/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4" name="Straight Connector 403"/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Straight Connector 404"/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6" name="Straight Connector 405"/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7" name="Straight Connector 406"/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8" name="Straight Connector 407"/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9" name="Straight Connector 408"/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0" name="Straight Connector 409"/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1" name="Straight Connector 410"/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2" name="Straight Connector 411"/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3" name="Straight Connector 412"/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4" name="Straight Connector 413"/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4" name="TextBox 393"/>
            <p:cNvSpPr txBox="1"/>
            <p:nvPr/>
          </p:nvSpPr>
          <p:spPr>
            <a:xfrm>
              <a:off x="5478731" y="3981800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Red 3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3C36ADCD-2DE6-762D-B606-B4851598632F}"/>
              </a:ext>
            </a:extLst>
          </p:cNvPr>
          <p:cNvGrpSpPr/>
          <p:nvPr/>
        </p:nvGrpSpPr>
        <p:grpSpPr>
          <a:xfrm rot="10800000">
            <a:off x="3283676" y="5186571"/>
            <a:ext cx="600302" cy="444982"/>
            <a:chOff x="1648847" y="1774349"/>
            <a:chExt cx="800402" cy="593309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98E0539D-FA43-6E9A-2B9C-09C0CCFF79D5}"/>
                </a:ext>
              </a:extLst>
            </p:cNvPr>
            <p:cNvGrpSpPr/>
            <p:nvPr/>
          </p:nvGrpSpPr>
          <p:grpSpPr>
            <a:xfrm>
              <a:off x="1899648" y="2001898"/>
              <a:ext cx="512064" cy="365760"/>
              <a:chOff x="5656294" y="3136392"/>
              <a:chExt cx="822294" cy="585216"/>
            </a:xfrm>
            <a:effectLst>
              <a:glow>
                <a:schemeClr val="bg1"/>
              </a:glow>
            </a:effectLst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774781A7-A0C0-243D-D2C5-C6096E6911BE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067F8E1-481E-8DA3-9537-F6388F6553F1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B305C81A-BD73-6235-409B-B85D4DA9EEE6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EF63C812-78B0-7BF9-A5F4-F92A2241A9AF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F26AD442-1E93-7D8B-D47A-9AFFABAC66C1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520D5511-CF71-AD8A-65F9-F4720813E677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7A6E851F-3706-BA05-0446-DA961C6AF3FF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6096BEEB-0CDB-E855-0C0B-98C0CB6AB702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F95BA18D-E28F-B080-CC51-55B313E15D56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257C7A64-E8AF-7CD1-4177-649D58E769E3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A05F15FB-4E0C-87DB-8476-3C25FB6EE032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B4506522-B1D2-263C-F8B8-DD91F0B2924B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AAE50CFC-19DA-E07C-FB57-82345F1537DB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D7D61BB4-24E8-72DA-B4DF-7750881EB0ED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D63FE36C-A69C-C5B5-42E2-AB4F65326CF5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BAC71912-2BAA-3C7C-D8CB-1F16BBCB2EBE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F60C5DA7-FBB4-75F4-0B64-92E540B6375A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0C758A7B-7CB9-7EAE-8E96-CBB72E9755B1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2C91E148-5CA2-BFED-9C8E-C5F86803608C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E67D78A-7009-5AC1-6E3D-FD92BB958553}"/>
                </a:ext>
              </a:extLst>
            </p:cNvPr>
            <p:cNvSpPr txBox="1"/>
            <p:nvPr/>
          </p:nvSpPr>
          <p:spPr>
            <a:xfrm rot="10800000">
              <a:off x="1648847" y="1774349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3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C25681F-E150-6EB7-150A-6C0646F84A50}"/>
              </a:ext>
            </a:extLst>
          </p:cNvPr>
          <p:cNvGrpSpPr/>
          <p:nvPr/>
        </p:nvGrpSpPr>
        <p:grpSpPr>
          <a:xfrm rot="10800000">
            <a:off x="2844087" y="5472978"/>
            <a:ext cx="600302" cy="471726"/>
            <a:chOff x="1721192" y="2580849"/>
            <a:chExt cx="800402" cy="628968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70CB0FB8-EA56-931E-EAE2-80696E1E55F3}"/>
                </a:ext>
              </a:extLst>
            </p:cNvPr>
            <p:cNvGrpSpPr/>
            <p:nvPr/>
          </p:nvGrpSpPr>
          <p:grpSpPr>
            <a:xfrm>
              <a:off x="1938342" y="2844057"/>
              <a:ext cx="512064" cy="365760"/>
              <a:chOff x="5656294" y="3136392"/>
              <a:chExt cx="822294" cy="585216"/>
            </a:xfrm>
          </p:grpSpPr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87D8B4AC-F430-F6AB-51CD-F97FA11C6DF5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F3006E04-353D-A77D-1E7C-FAF1293D2E26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CAFF0D51-51D3-CEDD-B994-65ECF5046CC4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35DEC328-72BE-A2CB-8F89-822B0324E2C1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BEA7523-8964-6941-E9DF-F6425A04F15B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723D1A7B-D899-6C5E-685E-55EAB7ABC096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70A40F5F-A47F-A0CB-7315-1A9562460342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DFEF370F-4AD9-703A-C15C-746019E97AB2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067928BC-1578-8C04-D96A-8CFB1CFFD3AA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497D3469-09F6-736B-C4AE-CD50FB7FEF89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B1543ED3-1673-27B5-85BA-C3E83387D992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236D8AC-A7B8-8327-1DF1-1B31E1BECBC9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F84B2CDC-E3CF-6553-D716-7829EED6A99D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33CD6A3D-863D-F01A-9947-D8341059FAC5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CAF97DAD-EB23-4B3D-7981-875FFB9E75B1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B31F0163-B344-BFA2-5A01-0E0306A5E164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C18C1875-A847-AB9A-FA06-00623E69E4AD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09B847AD-96AE-318B-4673-EC73591E8A40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401351A8-FCDE-262A-2034-82B6A4D53DA1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EB1E4005-E3F6-6261-7A10-1A6EEDF9D6FA}"/>
                </a:ext>
              </a:extLst>
            </p:cNvPr>
            <p:cNvSpPr txBox="1"/>
            <p:nvPr/>
          </p:nvSpPr>
          <p:spPr>
            <a:xfrm rot="10800000">
              <a:off x="1721192" y="2580849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2</a:t>
              </a: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6B1C4832-1C08-2660-91C3-57EAAA105CC3}"/>
              </a:ext>
            </a:extLst>
          </p:cNvPr>
          <p:cNvGrpSpPr/>
          <p:nvPr/>
        </p:nvGrpSpPr>
        <p:grpSpPr>
          <a:xfrm rot="10800000">
            <a:off x="2439936" y="5181918"/>
            <a:ext cx="600302" cy="487340"/>
            <a:chOff x="1735137" y="3401197"/>
            <a:chExt cx="800402" cy="649787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240B6FDB-5346-D2D5-1D7D-9A897130F04F}"/>
                </a:ext>
              </a:extLst>
            </p:cNvPr>
            <p:cNvGrpSpPr/>
            <p:nvPr/>
          </p:nvGrpSpPr>
          <p:grpSpPr>
            <a:xfrm>
              <a:off x="1926923" y="3685224"/>
              <a:ext cx="512064" cy="365760"/>
              <a:chOff x="5656294" y="3136392"/>
              <a:chExt cx="822294" cy="585216"/>
            </a:xfrm>
          </p:grpSpPr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11511F51-221A-B520-A8B0-2DC295683CEA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2B61F5B6-FC55-6A2A-FC00-ADC3E00FD8A8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5A53EA50-A1B9-7825-8EFF-C5D718036C6E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5E291505-4E08-2A1B-9DCB-563845524F81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990530A5-2C7D-BFB5-274E-BA6C78999BFB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ADFDD1A-C28F-0B26-882C-3145B4BD284D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B4C398AB-0004-7680-D9F7-104E57766446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2F5977B4-A2A8-A5EA-6B86-6C58F43F7908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3C39C15C-449F-ABD4-0B6D-1663B20E2DCC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68AA8AB1-75D3-FD1C-0E3E-BD7D42FC0E08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2F0F7429-7F3A-39A0-1E79-3EDD57937522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881600AD-AA1F-3AA9-E4E6-CA1ABCB664A9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3" name="Straight Connector 462">
                <a:extLst>
                  <a:ext uri="{FF2B5EF4-FFF2-40B4-BE49-F238E27FC236}">
                    <a16:creationId xmlns:a16="http://schemas.microsoft.com/office/drawing/2014/main" id="{18618B00-D95E-3A53-363D-197332947A8A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4" name="Straight Connector 463">
                <a:extLst>
                  <a:ext uri="{FF2B5EF4-FFF2-40B4-BE49-F238E27FC236}">
                    <a16:creationId xmlns:a16="http://schemas.microsoft.com/office/drawing/2014/main" id="{70365ABF-7D24-689F-FFDF-FFA0B5639A0A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5" name="Straight Connector 464">
                <a:extLst>
                  <a:ext uri="{FF2B5EF4-FFF2-40B4-BE49-F238E27FC236}">
                    <a16:creationId xmlns:a16="http://schemas.microsoft.com/office/drawing/2014/main" id="{6377B155-43F8-EE2D-9FB4-309352DFFD6F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6" name="Straight Connector 465">
                <a:extLst>
                  <a:ext uri="{FF2B5EF4-FFF2-40B4-BE49-F238E27FC236}">
                    <a16:creationId xmlns:a16="http://schemas.microsoft.com/office/drawing/2014/main" id="{86F65AF1-9E21-8640-DB09-92BBAA495CB7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7" name="Straight Connector 466">
                <a:extLst>
                  <a:ext uri="{FF2B5EF4-FFF2-40B4-BE49-F238E27FC236}">
                    <a16:creationId xmlns:a16="http://schemas.microsoft.com/office/drawing/2014/main" id="{A1CE0ADC-CE0F-BC16-4654-5B7B455F95ED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8" name="Straight Connector 467">
                <a:extLst>
                  <a:ext uri="{FF2B5EF4-FFF2-40B4-BE49-F238E27FC236}">
                    <a16:creationId xmlns:a16="http://schemas.microsoft.com/office/drawing/2014/main" id="{3B80B192-BE89-F94E-822C-E9D448F098B7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9" name="Straight Connector 468">
                <a:extLst>
                  <a:ext uri="{FF2B5EF4-FFF2-40B4-BE49-F238E27FC236}">
                    <a16:creationId xmlns:a16="http://schemas.microsoft.com/office/drawing/2014/main" id="{03950FB7-410D-E6DB-C795-B6CF5CCC7E59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6D070FBC-7714-1249-8C43-154CF7261F57}"/>
                </a:ext>
              </a:extLst>
            </p:cNvPr>
            <p:cNvSpPr txBox="1"/>
            <p:nvPr/>
          </p:nvSpPr>
          <p:spPr>
            <a:xfrm rot="10800000">
              <a:off x="1735137" y="3401197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1</a:t>
              </a:r>
            </a:p>
          </p:txBody>
        </p:sp>
      </p:grpSp>
      <p:sp>
        <p:nvSpPr>
          <p:cNvPr id="470" name="TextBox 469">
            <a:extLst>
              <a:ext uri="{FF2B5EF4-FFF2-40B4-BE49-F238E27FC236}">
                <a16:creationId xmlns:a16="http://schemas.microsoft.com/office/drawing/2014/main" id="{080698E8-E1AF-D350-97EB-A2067B3F2507}"/>
              </a:ext>
            </a:extLst>
          </p:cNvPr>
          <p:cNvSpPr txBox="1"/>
          <p:nvPr/>
        </p:nvSpPr>
        <p:spPr>
          <a:xfrm>
            <a:off x="2370576" y="5876790"/>
            <a:ext cx="154158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/>
              <a:t>Blue 1-3 weapons/fuel exhausted</a:t>
            </a:r>
          </a:p>
        </p:txBody>
      </p:sp>
      <p:sp>
        <p:nvSpPr>
          <p:cNvPr id="471" name="TextBox 470">
            <a:extLst>
              <a:ext uri="{FF2B5EF4-FFF2-40B4-BE49-F238E27FC236}">
                <a16:creationId xmlns:a16="http://schemas.microsoft.com/office/drawing/2014/main" id="{0BF34657-AB4C-D757-C63D-9A65BC286A56}"/>
              </a:ext>
            </a:extLst>
          </p:cNvPr>
          <p:cNvSpPr txBox="1"/>
          <p:nvPr/>
        </p:nvSpPr>
        <p:spPr>
          <a:xfrm>
            <a:off x="4121392" y="1552069"/>
            <a:ext cx="138929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/>
              <a:t>Blue 1-3 employ weapons against known SA threats</a:t>
            </a:r>
          </a:p>
        </p:txBody>
      </p:sp>
      <p:sp>
        <p:nvSpPr>
          <p:cNvPr id="472" name="TextBox 471">
            <a:extLst>
              <a:ext uri="{FF2B5EF4-FFF2-40B4-BE49-F238E27FC236}">
                <a16:creationId xmlns:a16="http://schemas.microsoft.com/office/drawing/2014/main" id="{475C141A-AB05-3BA9-8448-45547596FA1C}"/>
              </a:ext>
            </a:extLst>
          </p:cNvPr>
          <p:cNvSpPr txBox="1"/>
          <p:nvPr/>
        </p:nvSpPr>
        <p:spPr>
          <a:xfrm>
            <a:off x="7502382" y="5405115"/>
            <a:ext cx="138929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/>
              <a:t>Red 1-3 emerge after Timepoint A</a:t>
            </a:r>
          </a:p>
        </p:txBody>
      </p:sp>
      <p:sp>
        <p:nvSpPr>
          <p:cNvPr id="474" name="TextBox 473">
            <a:extLst>
              <a:ext uri="{FF2B5EF4-FFF2-40B4-BE49-F238E27FC236}">
                <a16:creationId xmlns:a16="http://schemas.microsoft.com/office/drawing/2014/main" id="{F81FAFAF-264F-7267-DD99-E780514899CD}"/>
              </a:ext>
            </a:extLst>
          </p:cNvPr>
          <p:cNvSpPr txBox="1"/>
          <p:nvPr/>
        </p:nvSpPr>
        <p:spPr>
          <a:xfrm>
            <a:off x="8881108" y="2043720"/>
            <a:ext cx="6610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FF0000"/>
                </a:solidFill>
              </a:rPr>
              <a:t>Target</a:t>
            </a:r>
          </a:p>
        </p:txBody>
      </p:sp>
      <p:sp>
        <p:nvSpPr>
          <p:cNvPr id="475" name="TextBox 474">
            <a:extLst>
              <a:ext uri="{FF2B5EF4-FFF2-40B4-BE49-F238E27FC236}">
                <a16:creationId xmlns:a16="http://schemas.microsoft.com/office/drawing/2014/main" id="{DCCDF0C8-A4F3-13BC-86F7-ACB2A41A65FF}"/>
              </a:ext>
            </a:extLst>
          </p:cNvPr>
          <p:cNvSpPr txBox="1"/>
          <p:nvPr/>
        </p:nvSpPr>
        <p:spPr>
          <a:xfrm>
            <a:off x="4171202" y="3802969"/>
            <a:ext cx="148037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/>
              <a:t>Blue 4 task is destruction of Target</a:t>
            </a:r>
          </a:p>
        </p:txBody>
      </p:sp>
      <p:grpSp>
        <p:nvGrpSpPr>
          <p:cNvPr id="476" name="Group 475">
            <a:extLst>
              <a:ext uri="{FF2B5EF4-FFF2-40B4-BE49-F238E27FC236}">
                <a16:creationId xmlns:a16="http://schemas.microsoft.com/office/drawing/2014/main" id="{EE967C30-BB40-3E41-BF10-910FEF85CC4A}"/>
              </a:ext>
            </a:extLst>
          </p:cNvPr>
          <p:cNvGrpSpPr/>
          <p:nvPr/>
        </p:nvGrpSpPr>
        <p:grpSpPr>
          <a:xfrm>
            <a:off x="8470663" y="1204951"/>
            <a:ext cx="600302" cy="405159"/>
            <a:chOff x="6593613" y="3162057"/>
            <a:chExt cx="800402" cy="540212"/>
          </a:xfrm>
        </p:grpSpPr>
        <p:sp>
          <p:nvSpPr>
            <p:cNvPr id="477" name="Isosceles Triangle 476">
              <a:extLst>
                <a:ext uri="{FF2B5EF4-FFF2-40B4-BE49-F238E27FC236}">
                  <a16:creationId xmlns:a16="http://schemas.microsoft.com/office/drawing/2014/main" id="{7A66071B-FB08-F4C5-FE66-C0670DABBC72}"/>
                </a:ext>
              </a:extLst>
            </p:cNvPr>
            <p:cNvSpPr/>
            <p:nvPr/>
          </p:nvSpPr>
          <p:spPr>
            <a:xfrm>
              <a:off x="6698689" y="3162057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78" name="TextBox 477">
              <a:extLst>
                <a:ext uri="{FF2B5EF4-FFF2-40B4-BE49-F238E27FC236}">
                  <a16:creationId xmlns:a16="http://schemas.microsoft.com/office/drawing/2014/main" id="{EADF27E8-DC54-68B2-9410-5156D59A9ED2}"/>
                </a:ext>
              </a:extLst>
            </p:cNvPr>
            <p:cNvSpPr txBox="1"/>
            <p:nvPr/>
          </p:nvSpPr>
          <p:spPr>
            <a:xfrm>
              <a:off x="6593613" y="3394493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SA-C</a:t>
              </a:r>
            </a:p>
          </p:txBody>
        </p:sp>
      </p:grpSp>
      <p:grpSp>
        <p:nvGrpSpPr>
          <p:cNvPr id="479" name="Group 478">
            <a:extLst>
              <a:ext uri="{FF2B5EF4-FFF2-40B4-BE49-F238E27FC236}">
                <a16:creationId xmlns:a16="http://schemas.microsoft.com/office/drawing/2014/main" id="{7A42DB24-4033-BCF0-0847-B289DC0E6998}"/>
              </a:ext>
            </a:extLst>
          </p:cNvPr>
          <p:cNvGrpSpPr/>
          <p:nvPr/>
        </p:nvGrpSpPr>
        <p:grpSpPr>
          <a:xfrm>
            <a:off x="8553543" y="4960145"/>
            <a:ext cx="600302" cy="418334"/>
            <a:chOff x="6593895" y="2282858"/>
            <a:chExt cx="800402" cy="557779"/>
          </a:xfrm>
        </p:grpSpPr>
        <p:sp>
          <p:nvSpPr>
            <p:cNvPr id="480" name="Isosceles Triangle 479">
              <a:extLst>
                <a:ext uri="{FF2B5EF4-FFF2-40B4-BE49-F238E27FC236}">
                  <a16:creationId xmlns:a16="http://schemas.microsoft.com/office/drawing/2014/main" id="{81A5B1EF-ADF0-5171-306C-2600064F7B30}"/>
                </a:ext>
              </a:extLst>
            </p:cNvPr>
            <p:cNvSpPr/>
            <p:nvPr/>
          </p:nvSpPr>
          <p:spPr>
            <a:xfrm>
              <a:off x="6698690" y="2282858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81" name="TextBox 480">
              <a:extLst>
                <a:ext uri="{FF2B5EF4-FFF2-40B4-BE49-F238E27FC236}">
                  <a16:creationId xmlns:a16="http://schemas.microsoft.com/office/drawing/2014/main" id="{B39D55BC-F467-C65B-4719-C4BDA5728CB4}"/>
                </a:ext>
              </a:extLst>
            </p:cNvPr>
            <p:cNvSpPr txBox="1"/>
            <p:nvPr/>
          </p:nvSpPr>
          <p:spPr>
            <a:xfrm>
              <a:off x="6593895" y="2532861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SA-A</a:t>
              </a:r>
            </a:p>
          </p:txBody>
        </p:sp>
      </p:grpSp>
      <p:grpSp>
        <p:nvGrpSpPr>
          <p:cNvPr id="482" name="Group 481">
            <a:extLst>
              <a:ext uri="{FF2B5EF4-FFF2-40B4-BE49-F238E27FC236}">
                <a16:creationId xmlns:a16="http://schemas.microsoft.com/office/drawing/2014/main" id="{22022A78-9E63-1B12-0A2E-B6F11AAC6275}"/>
              </a:ext>
            </a:extLst>
          </p:cNvPr>
          <p:cNvGrpSpPr/>
          <p:nvPr/>
        </p:nvGrpSpPr>
        <p:grpSpPr>
          <a:xfrm>
            <a:off x="8553543" y="4457088"/>
            <a:ext cx="600302" cy="405159"/>
            <a:chOff x="6593613" y="3162057"/>
            <a:chExt cx="800402" cy="540212"/>
          </a:xfrm>
        </p:grpSpPr>
        <p:sp>
          <p:nvSpPr>
            <p:cNvPr id="483" name="Isosceles Triangle 482">
              <a:extLst>
                <a:ext uri="{FF2B5EF4-FFF2-40B4-BE49-F238E27FC236}">
                  <a16:creationId xmlns:a16="http://schemas.microsoft.com/office/drawing/2014/main" id="{D3EC214B-0CC0-4C9A-B0F8-1DEFC125AFAC}"/>
                </a:ext>
              </a:extLst>
            </p:cNvPr>
            <p:cNvSpPr/>
            <p:nvPr/>
          </p:nvSpPr>
          <p:spPr>
            <a:xfrm>
              <a:off x="6698689" y="3162057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84" name="TextBox 483">
              <a:extLst>
                <a:ext uri="{FF2B5EF4-FFF2-40B4-BE49-F238E27FC236}">
                  <a16:creationId xmlns:a16="http://schemas.microsoft.com/office/drawing/2014/main" id="{F76E3C36-5621-9314-6E8B-6E7D66CD4328}"/>
                </a:ext>
              </a:extLst>
            </p:cNvPr>
            <p:cNvSpPr txBox="1"/>
            <p:nvPr/>
          </p:nvSpPr>
          <p:spPr>
            <a:xfrm>
              <a:off x="6593613" y="3394493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SA-B</a:t>
              </a:r>
            </a:p>
          </p:txBody>
        </p:sp>
      </p:grpSp>
      <p:sp>
        <p:nvSpPr>
          <p:cNvPr id="485" name="Flowchart: Summing Junction 484">
            <a:extLst>
              <a:ext uri="{FF2B5EF4-FFF2-40B4-BE49-F238E27FC236}">
                <a16:creationId xmlns:a16="http://schemas.microsoft.com/office/drawing/2014/main" id="{98717E4E-53A2-8432-5FF7-9A1A4FA853EE}"/>
              </a:ext>
            </a:extLst>
          </p:cNvPr>
          <p:cNvSpPr/>
          <p:nvPr/>
        </p:nvSpPr>
        <p:spPr>
          <a:xfrm>
            <a:off x="9057830" y="4465894"/>
            <a:ext cx="336033" cy="265029"/>
          </a:xfrm>
          <a:prstGeom prst="flowChartSummingJunction">
            <a:avLst/>
          </a:prstGeom>
          <a:solidFill>
            <a:srgbClr val="FF000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86" name="TextBox 485">
            <a:extLst>
              <a:ext uri="{FF2B5EF4-FFF2-40B4-BE49-F238E27FC236}">
                <a16:creationId xmlns:a16="http://schemas.microsoft.com/office/drawing/2014/main" id="{82D2B6DC-CA7A-3688-2D25-6AF9B99049FE}"/>
              </a:ext>
            </a:extLst>
          </p:cNvPr>
          <p:cNvSpPr txBox="1"/>
          <p:nvPr/>
        </p:nvSpPr>
        <p:spPr>
          <a:xfrm>
            <a:off x="8963988" y="4758679"/>
            <a:ext cx="6610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FF0000"/>
                </a:solidFill>
              </a:rPr>
              <a:t>Target</a:t>
            </a:r>
          </a:p>
        </p:txBody>
      </p:sp>
      <p:grpSp>
        <p:nvGrpSpPr>
          <p:cNvPr id="487" name="Group 486">
            <a:extLst>
              <a:ext uri="{FF2B5EF4-FFF2-40B4-BE49-F238E27FC236}">
                <a16:creationId xmlns:a16="http://schemas.microsoft.com/office/drawing/2014/main" id="{93BC2249-9B20-BB48-32E1-1DBF7E482744}"/>
              </a:ext>
            </a:extLst>
          </p:cNvPr>
          <p:cNvGrpSpPr/>
          <p:nvPr/>
        </p:nvGrpSpPr>
        <p:grpSpPr>
          <a:xfrm>
            <a:off x="8553543" y="3919910"/>
            <a:ext cx="600302" cy="405159"/>
            <a:chOff x="6593613" y="3162057"/>
            <a:chExt cx="800402" cy="540212"/>
          </a:xfrm>
        </p:grpSpPr>
        <p:sp>
          <p:nvSpPr>
            <p:cNvPr id="488" name="Isosceles Triangle 487">
              <a:extLst>
                <a:ext uri="{FF2B5EF4-FFF2-40B4-BE49-F238E27FC236}">
                  <a16:creationId xmlns:a16="http://schemas.microsoft.com/office/drawing/2014/main" id="{265C7884-4FEB-11CE-CEC7-A3C415F80FAF}"/>
                </a:ext>
              </a:extLst>
            </p:cNvPr>
            <p:cNvSpPr/>
            <p:nvPr/>
          </p:nvSpPr>
          <p:spPr>
            <a:xfrm>
              <a:off x="6698689" y="3162057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89" name="TextBox 488">
              <a:extLst>
                <a:ext uri="{FF2B5EF4-FFF2-40B4-BE49-F238E27FC236}">
                  <a16:creationId xmlns:a16="http://schemas.microsoft.com/office/drawing/2014/main" id="{B06677F8-6A7B-C9F9-E0EF-677BD231740F}"/>
                </a:ext>
              </a:extLst>
            </p:cNvPr>
            <p:cNvSpPr txBox="1"/>
            <p:nvPr/>
          </p:nvSpPr>
          <p:spPr>
            <a:xfrm>
              <a:off x="6593613" y="3394493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SA-C</a:t>
              </a:r>
            </a:p>
          </p:txBody>
        </p:sp>
      </p:grpSp>
      <p:grpSp>
        <p:nvGrpSpPr>
          <p:cNvPr id="495" name="Group 494">
            <a:extLst>
              <a:ext uri="{FF2B5EF4-FFF2-40B4-BE49-F238E27FC236}">
                <a16:creationId xmlns:a16="http://schemas.microsoft.com/office/drawing/2014/main" id="{1942C78B-8883-AFFF-EF33-134E09447E54}"/>
              </a:ext>
            </a:extLst>
          </p:cNvPr>
          <p:cNvGrpSpPr/>
          <p:nvPr/>
        </p:nvGrpSpPr>
        <p:grpSpPr>
          <a:xfrm>
            <a:off x="1623896" y="2195821"/>
            <a:ext cx="600302" cy="453044"/>
            <a:chOff x="1787630" y="3685224"/>
            <a:chExt cx="800402" cy="604059"/>
          </a:xfrm>
        </p:grpSpPr>
        <p:grpSp>
          <p:nvGrpSpPr>
            <p:cNvPr id="496" name="Group 495">
              <a:extLst>
                <a:ext uri="{FF2B5EF4-FFF2-40B4-BE49-F238E27FC236}">
                  <a16:creationId xmlns:a16="http://schemas.microsoft.com/office/drawing/2014/main" id="{ACF02720-B7BB-58E3-D170-061E37512064}"/>
                </a:ext>
              </a:extLst>
            </p:cNvPr>
            <p:cNvGrpSpPr/>
            <p:nvPr/>
          </p:nvGrpSpPr>
          <p:grpSpPr>
            <a:xfrm>
              <a:off x="1926923" y="3685224"/>
              <a:ext cx="512064" cy="365760"/>
              <a:chOff x="5656294" y="3136392"/>
              <a:chExt cx="822294" cy="585216"/>
            </a:xfrm>
          </p:grpSpPr>
          <p:cxnSp>
            <p:nvCxnSpPr>
              <p:cNvPr id="498" name="Straight Connector 497">
                <a:extLst>
                  <a:ext uri="{FF2B5EF4-FFF2-40B4-BE49-F238E27FC236}">
                    <a16:creationId xmlns:a16="http://schemas.microsoft.com/office/drawing/2014/main" id="{DFAC5629-2324-7F2F-4F04-4A5135F34862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9" name="Straight Connector 498">
                <a:extLst>
                  <a:ext uri="{FF2B5EF4-FFF2-40B4-BE49-F238E27FC236}">
                    <a16:creationId xmlns:a16="http://schemas.microsoft.com/office/drawing/2014/main" id="{90E8D787-2D77-588D-6FA5-AAB34B0722C9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0" name="Straight Connector 499">
                <a:extLst>
                  <a:ext uri="{FF2B5EF4-FFF2-40B4-BE49-F238E27FC236}">
                    <a16:creationId xmlns:a16="http://schemas.microsoft.com/office/drawing/2014/main" id="{53DDAB0E-E617-3AA6-8A2F-B8CDE9DCE1F3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1" name="Straight Connector 500">
                <a:extLst>
                  <a:ext uri="{FF2B5EF4-FFF2-40B4-BE49-F238E27FC236}">
                    <a16:creationId xmlns:a16="http://schemas.microsoft.com/office/drawing/2014/main" id="{83F69F5D-96B5-C797-1376-A4CE29804B87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2" name="Straight Connector 501">
                <a:extLst>
                  <a:ext uri="{FF2B5EF4-FFF2-40B4-BE49-F238E27FC236}">
                    <a16:creationId xmlns:a16="http://schemas.microsoft.com/office/drawing/2014/main" id="{124AE6F9-0514-3723-6136-9CB9EB066BBA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3" name="Straight Connector 502">
                <a:extLst>
                  <a:ext uri="{FF2B5EF4-FFF2-40B4-BE49-F238E27FC236}">
                    <a16:creationId xmlns:a16="http://schemas.microsoft.com/office/drawing/2014/main" id="{58FA9039-59B3-0649-A4BA-C267E8B87802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4" name="Straight Connector 503">
                <a:extLst>
                  <a:ext uri="{FF2B5EF4-FFF2-40B4-BE49-F238E27FC236}">
                    <a16:creationId xmlns:a16="http://schemas.microsoft.com/office/drawing/2014/main" id="{0EADF171-26CA-60EF-29DE-7AFD8223EF1B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5" name="Straight Connector 504">
                <a:extLst>
                  <a:ext uri="{FF2B5EF4-FFF2-40B4-BE49-F238E27FC236}">
                    <a16:creationId xmlns:a16="http://schemas.microsoft.com/office/drawing/2014/main" id="{F4D93BF1-52C8-F130-3470-DFF91D15717E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6" name="Straight Connector 505">
                <a:extLst>
                  <a:ext uri="{FF2B5EF4-FFF2-40B4-BE49-F238E27FC236}">
                    <a16:creationId xmlns:a16="http://schemas.microsoft.com/office/drawing/2014/main" id="{07D052C7-B8F8-25B2-4ED7-16FBD223E136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7" name="Straight Connector 506">
                <a:extLst>
                  <a:ext uri="{FF2B5EF4-FFF2-40B4-BE49-F238E27FC236}">
                    <a16:creationId xmlns:a16="http://schemas.microsoft.com/office/drawing/2014/main" id="{A00D0CA8-B299-0CDA-1887-47FE4EF5731B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8" name="Straight Connector 507">
                <a:extLst>
                  <a:ext uri="{FF2B5EF4-FFF2-40B4-BE49-F238E27FC236}">
                    <a16:creationId xmlns:a16="http://schemas.microsoft.com/office/drawing/2014/main" id="{5B71CBDE-90C4-0392-2A7F-A4D040CD7F05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9" name="Straight Connector 508">
                <a:extLst>
                  <a:ext uri="{FF2B5EF4-FFF2-40B4-BE49-F238E27FC236}">
                    <a16:creationId xmlns:a16="http://schemas.microsoft.com/office/drawing/2014/main" id="{7977214C-0918-9F14-416C-28CD11AF8EEF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0" name="Straight Connector 509">
                <a:extLst>
                  <a:ext uri="{FF2B5EF4-FFF2-40B4-BE49-F238E27FC236}">
                    <a16:creationId xmlns:a16="http://schemas.microsoft.com/office/drawing/2014/main" id="{27DE5763-2CE1-2F14-5581-BFCB09651285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1" name="Straight Connector 510">
                <a:extLst>
                  <a:ext uri="{FF2B5EF4-FFF2-40B4-BE49-F238E27FC236}">
                    <a16:creationId xmlns:a16="http://schemas.microsoft.com/office/drawing/2014/main" id="{1202636C-D46B-A182-DBE4-F698EDA8C34F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4" name="Straight Connector 1023">
                <a:extLst>
                  <a:ext uri="{FF2B5EF4-FFF2-40B4-BE49-F238E27FC236}">
                    <a16:creationId xmlns:a16="http://schemas.microsoft.com/office/drawing/2014/main" id="{152FCC0B-EE4D-9EC8-39E1-A0F7C0071801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5" name="Straight Connector 1024">
                <a:extLst>
                  <a:ext uri="{FF2B5EF4-FFF2-40B4-BE49-F238E27FC236}">
                    <a16:creationId xmlns:a16="http://schemas.microsoft.com/office/drawing/2014/main" id="{86AD9DEF-E7B0-487F-608B-AD4BF9A1E1C6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6" name="Straight Connector 1025">
                <a:extLst>
                  <a:ext uri="{FF2B5EF4-FFF2-40B4-BE49-F238E27FC236}">
                    <a16:creationId xmlns:a16="http://schemas.microsoft.com/office/drawing/2014/main" id="{34DE489A-BD6B-D6AB-3FED-B2A8EBF27E86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7" name="Straight Connector 1026">
                <a:extLst>
                  <a:ext uri="{FF2B5EF4-FFF2-40B4-BE49-F238E27FC236}">
                    <a16:creationId xmlns:a16="http://schemas.microsoft.com/office/drawing/2014/main" id="{70E5F45E-B972-2DC4-B082-0B487C2A1FA5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8" name="Straight Connector 1027">
                <a:extLst>
                  <a:ext uri="{FF2B5EF4-FFF2-40B4-BE49-F238E27FC236}">
                    <a16:creationId xmlns:a16="http://schemas.microsoft.com/office/drawing/2014/main" id="{151DA1CA-00F1-457C-5F49-3D421EC1F645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97" name="TextBox 496">
              <a:extLst>
                <a:ext uri="{FF2B5EF4-FFF2-40B4-BE49-F238E27FC236}">
                  <a16:creationId xmlns:a16="http://schemas.microsoft.com/office/drawing/2014/main" id="{6CC455E1-C0FC-D1FA-1313-CC5E0BE16B2A}"/>
                </a:ext>
              </a:extLst>
            </p:cNvPr>
            <p:cNvSpPr txBox="1"/>
            <p:nvPr/>
          </p:nvSpPr>
          <p:spPr>
            <a:xfrm>
              <a:off x="1787630" y="3981507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4</a:t>
              </a:r>
            </a:p>
          </p:txBody>
        </p:sp>
      </p:grpSp>
      <p:sp>
        <p:nvSpPr>
          <p:cNvPr id="1029" name="&quot;Not Allowed&quot; Symbol 1028">
            <a:extLst>
              <a:ext uri="{FF2B5EF4-FFF2-40B4-BE49-F238E27FC236}">
                <a16:creationId xmlns:a16="http://schemas.microsoft.com/office/drawing/2014/main" id="{C6159374-0750-7C2B-18F8-16A466E47A66}"/>
              </a:ext>
            </a:extLst>
          </p:cNvPr>
          <p:cNvSpPr/>
          <p:nvPr/>
        </p:nvSpPr>
        <p:spPr>
          <a:xfrm>
            <a:off x="8563075" y="3857867"/>
            <a:ext cx="369867" cy="368474"/>
          </a:xfrm>
          <a:prstGeom prst="noSmoking">
            <a:avLst>
              <a:gd name="adj" fmla="val 7574"/>
            </a:avLst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32" name="&quot;Not Allowed&quot; Symbol 1031">
            <a:extLst>
              <a:ext uri="{FF2B5EF4-FFF2-40B4-BE49-F238E27FC236}">
                <a16:creationId xmlns:a16="http://schemas.microsoft.com/office/drawing/2014/main" id="{6F3F28C0-28F1-5522-C042-F9DFBCA34321}"/>
              </a:ext>
            </a:extLst>
          </p:cNvPr>
          <p:cNvSpPr/>
          <p:nvPr/>
        </p:nvSpPr>
        <p:spPr>
          <a:xfrm>
            <a:off x="8548725" y="4395556"/>
            <a:ext cx="369867" cy="368474"/>
          </a:xfrm>
          <a:prstGeom prst="noSmoking">
            <a:avLst>
              <a:gd name="adj" fmla="val 7574"/>
            </a:avLst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34" name="&quot;Not Allowed&quot; Symbol 1033">
            <a:extLst>
              <a:ext uri="{FF2B5EF4-FFF2-40B4-BE49-F238E27FC236}">
                <a16:creationId xmlns:a16="http://schemas.microsoft.com/office/drawing/2014/main" id="{8475CD50-0422-F3EC-3720-FF0E8FDF7CA9}"/>
              </a:ext>
            </a:extLst>
          </p:cNvPr>
          <p:cNvSpPr/>
          <p:nvPr/>
        </p:nvSpPr>
        <p:spPr>
          <a:xfrm>
            <a:off x="8567913" y="4898158"/>
            <a:ext cx="369867" cy="368474"/>
          </a:xfrm>
          <a:prstGeom prst="noSmoking">
            <a:avLst>
              <a:gd name="adj" fmla="val 7574"/>
            </a:avLst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036" name="Straight Connector 1035">
            <a:extLst>
              <a:ext uri="{FF2B5EF4-FFF2-40B4-BE49-F238E27FC236}">
                <a16:creationId xmlns:a16="http://schemas.microsoft.com/office/drawing/2014/main" id="{98B0D146-5494-7F88-41C4-4B759C0763E0}"/>
              </a:ext>
            </a:extLst>
          </p:cNvPr>
          <p:cNvCxnSpPr>
            <a:cxnSpLocks/>
          </p:cNvCxnSpPr>
          <p:nvPr/>
        </p:nvCxnSpPr>
        <p:spPr>
          <a:xfrm flipH="1">
            <a:off x="5727952" y="1373386"/>
            <a:ext cx="2510830" cy="160514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4" name="Straight Connector 1043">
            <a:extLst>
              <a:ext uri="{FF2B5EF4-FFF2-40B4-BE49-F238E27FC236}">
                <a16:creationId xmlns:a16="http://schemas.microsoft.com/office/drawing/2014/main" id="{524C39C4-5B12-F25E-4E0F-5F3E196277CB}"/>
              </a:ext>
            </a:extLst>
          </p:cNvPr>
          <p:cNvCxnSpPr>
            <a:cxnSpLocks/>
          </p:cNvCxnSpPr>
          <p:nvPr/>
        </p:nvCxnSpPr>
        <p:spPr>
          <a:xfrm flipH="1" flipV="1">
            <a:off x="5766906" y="2297488"/>
            <a:ext cx="2437711" cy="172253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4" name="Straight Connector 1053">
            <a:extLst>
              <a:ext uri="{FF2B5EF4-FFF2-40B4-BE49-F238E27FC236}">
                <a16:creationId xmlns:a16="http://schemas.microsoft.com/office/drawing/2014/main" id="{1B356C8C-6A44-2013-2085-77DCDCB45C09}"/>
              </a:ext>
            </a:extLst>
          </p:cNvPr>
          <p:cNvCxnSpPr>
            <a:cxnSpLocks/>
          </p:cNvCxnSpPr>
          <p:nvPr/>
        </p:nvCxnSpPr>
        <p:spPr>
          <a:xfrm flipH="1">
            <a:off x="6353558" y="1922412"/>
            <a:ext cx="1928130" cy="13093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6" name="Rectangle: Rounded Corners 1055">
            <a:extLst>
              <a:ext uri="{FF2B5EF4-FFF2-40B4-BE49-F238E27FC236}">
                <a16:creationId xmlns:a16="http://schemas.microsoft.com/office/drawing/2014/main" id="{764639E9-F2A3-D057-1AB2-2C8C14DB0ECB}"/>
              </a:ext>
            </a:extLst>
          </p:cNvPr>
          <p:cNvSpPr/>
          <p:nvPr/>
        </p:nvSpPr>
        <p:spPr>
          <a:xfrm>
            <a:off x="3670659" y="2882790"/>
            <a:ext cx="4731843" cy="697459"/>
          </a:xfrm>
          <a:prstGeom prst="roundRect">
            <a:avLst>
              <a:gd name="adj" fmla="val 5540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Blue 1-4 can each execute perfectly in these circumstances and yet the mission can still fail due to the issue at Timepoint B where significant Red aircraft are now present after Blue 1-3 have retired.</a:t>
            </a:r>
          </a:p>
        </p:txBody>
      </p:sp>
      <p:sp>
        <p:nvSpPr>
          <p:cNvPr id="493" name="Title 492">
            <a:extLst>
              <a:ext uri="{FF2B5EF4-FFF2-40B4-BE49-F238E27FC236}">
                <a16:creationId xmlns:a16="http://schemas.microsoft.com/office/drawing/2014/main" id="{8AB215DC-C1EC-07D6-5286-BB2CFEE98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300" y="45674"/>
            <a:ext cx="9180263" cy="591200"/>
          </a:xfrm>
        </p:spPr>
        <p:txBody>
          <a:bodyPr/>
          <a:lstStyle/>
          <a:p>
            <a:r>
              <a:rPr lang="en-US" dirty="0"/>
              <a:t>Time-Fuel-Weapons (TFW) Management Scenario</a:t>
            </a:r>
          </a:p>
        </p:txBody>
      </p:sp>
      <p:sp>
        <p:nvSpPr>
          <p:cNvPr id="1033" name="Rectangle: Rounded Corners 1032">
            <a:extLst>
              <a:ext uri="{FF2B5EF4-FFF2-40B4-BE49-F238E27FC236}">
                <a16:creationId xmlns:a16="http://schemas.microsoft.com/office/drawing/2014/main" id="{381BBCC3-D757-9C4C-349A-C31DD97B6DDC}"/>
              </a:ext>
            </a:extLst>
          </p:cNvPr>
          <p:cNvSpPr/>
          <p:nvPr/>
        </p:nvSpPr>
        <p:spPr>
          <a:xfrm>
            <a:off x="1783663" y="748242"/>
            <a:ext cx="4466462" cy="41862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Failure to predict adversary behavior/intel failure can cause mission failure even with no individual TTP violations.  </a:t>
            </a:r>
          </a:p>
        </p:txBody>
      </p:sp>
      <p:sp>
        <p:nvSpPr>
          <p:cNvPr id="1035" name="Rectangle: Rounded Corners 1034">
            <a:extLst>
              <a:ext uri="{FF2B5EF4-FFF2-40B4-BE49-F238E27FC236}">
                <a16:creationId xmlns:a16="http://schemas.microsoft.com/office/drawing/2014/main" id="{3289A411-878C-8CF4-B023-65BC4195CF75}"/>
              </a:ext>
            </a:extLst>
          </p:cNvPr>
          <p:cNvSpPr/>
          <p:nvPr/>
        </p:nvSpPr>
        <p:spPr>
          <a:xfrm>
            <a:off x="5391009" y="5921644"/>
            <a:ext cx="4719635" cy="45311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Individual TTP cannot compensate for a bad game plan.</a:t>
            </a:r>
          </a:p>
        </p:txBody>
      </p:sp>
    </p:spTree>
    <p:extLst>
      <p:ext uri="{BB962C8B-B14F-4D97-AF65-F5344CB8AC3E}">
        <p14:creationId xmlns:p14="http://schemas.microsoft.com/office/powerpoint/2010/main" val="3450057988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8C7B45A-3D98-E2C6-0919-225F2BC600A4}"/>
              </a:ext>
            </a:extLst>
          </p:cNvPr>
          <p:cNvSpPr/>
          <p:nvPr/>
        </p:nvSpPr>
        <p:spPr>
          <a:xfrm>
            <a:off x="3381602" y="1341223"/>
            <a:ext cx="1385179" cy="40202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Context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D46E97-3FF4-2BC0-6D65-248D69977BED}"/>
              </a:ext>
            </a:extLst>
          </p:cNvPr>
          <p:cNvSpPr txBox="1"/>
          <p:nvPr/>
        </p:nvSpPr>
        <p:spPr>
          <a:xfrm>
            <a:off x="1177116" y="2407990"/>
            <a:ext cx="36883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One subset of blue (1-3) engages known SA threats</a:t>
            </a:r>
          </a:p>
          <a:p>
            <a:r>
              <a:rPr lang="en-US" sz="1200" dirty="0"/>
              <a:t>One subset of blue (4) in reserve to engage Target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2CFA5D1-8D66-3C00-84BC-2D7FC579B8BA}"/>
              </a:ext>
            </a:extLst>
          </p:cNvPr>
          <p:cNvSpPr txBox="1"/>
          <p:nvPr/>
        </p:nvSpPr>
        <p:spPr>
          <a:xfrm>
            <a:off x="1179870" y="2173151"/>
            <a:ext cx="39037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Blue force pursues red SA threats and ground target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F8FCDB-937D-5926-51E7-D716BE22DBEA}"/>
              </a:ext>
            </a:extLst>
          </p:cNvPr>
          <p:cNvSpPr txBox="1"/>
          <p:nvPr/>
        </p:nvSpPr>
        <p:spPr>
          <a:xfrm>
            <a:off x="1188717" y="1947884"/>
            <a:ext cx="35256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Mission briefing accounted for all known threats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5F4FF6-3DB9-5297-99AA-424F4AAE2527}"/>
              </a:ext>
            </a:extLst>
          </p:cNvPr>
          <p:cNvSpPr txBox="1"/>
          <p:nvPr/>
        </p:nvSpPr>
        <p:spPr>
          <a:xfrm>
            <a:off x="1197832" y="3256730"/>
            <a:ext cx="35489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 additional threats emerge during the mission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9809B7-846B-468B-99B5-B83C21ADE453}"/>
              </a:ext>
            </a:extLst>
          </p:cNvPr>
          <p:cNvSpPr txBox="1"/>
          <p:nvPr/>
        </p:nvSpPr>
        <p:spPr>
          <a:xfrm>
            <a:off x="1184123" y="2769895"/>
            <a:ext cx="3903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Blue 1-3 threat picture has not changed between continuation assessment and decision points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D01292-E4D1-CB34-BC9B-6BB0F5E747CC}"/>
              </a:ext>
            </a:extLst>
          </p:cNvPr>
          <p:cNvSpPr txBox="1"/>
          <p:nvPr/>
        </p:nvSpPr>
        <p:spPr>
          <a:xfrm>
            <a:off x="1208189" y="3739709"/>
            <a:ext cx="3406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Additional threats emerge during the mission </a:t>
            </a:r>
            <a:r>
              <a:rPr lang="en-US" sz="1200" b="1" dirty="0"/>
              <a:t>after</a:t>
            </a:r>
            <a:r>
              <a:rPr lang="en-US" sz="1200" dirty="0"/>
              <a:t> Blue 1-3 decision points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B3DFCF3-790C-0AF5-03A2-37F62AC5ED5F}"/>
              </a:ext>
            </a:extLst>
          </p:cNvPr>
          <p:cNvSpPr txBox="1"/>
          <p:nvPr/>
        </p:nvSpPr>
        <p:spPr>
          <a:xfrm>
            <a:off x="1197832" y="4568824"/>
            <a:ext cx="256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Remaining capable blue assets (Blue 4) face superior red force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54D1332-D79C-7954-8A4E-C25408D22268}"/>
              </a:ext>
            </a:extLst>
          </p:cNvPr>
          <p:cNvSpPr/>
          <p:nvPr/>
        </p:nvSpPr>
        <p:spPr>
          <a:xfrm>
            <a:off x="5456828" y="1319066"/>
            <a:ext cx="1340269" cy="40202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Expectation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A2EB7B5-3165-FE86-7A2E-EB8B22FD6DC4}"/>
              </a:ext>
            </a:extLst>
          </p:cNvPr>
          <p:cNvSpPr txBox="1"/>
          <p:nvPr/>
        </p:nvSpPr>
        <p:spPr>
          <a:xfrm>
            <a:off x="5000237" y="2807606"/>
            <a:ext cx="2855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Blue 1-3 evade or neutralize SA threats</a:t>
            </a:r>
          </a:p>
          <a:p>
            <a:r>
              <a:rPr lang="en-US" sz="1200" dirty="0"/>
              <a:t>Blue 4 destroys mission target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C4B4B4B-1233-5565-6F73-A01FD4174D33}"/>
              </a:ext>
            </a:extLst>
          </p:cNvPr>
          <p:cNvSpPr txBox="1"/>
          <p:nvPr/>
        </p:nvSpPr>
        <p:spPr>
          <a:xfrm>
            <a:off x="5000238" y="2289863"/>
            <a:ext cx="2855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Blue 1-3 expend all fuel and weapons necessary to accomplish objectives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480B6CB-4A0D-2D2E-AB25-E0500610A2B9}"/>
              </a:ext>
            </a:extLst>
          </p:cNvPr>
          <p:cNvSpPr txBox="1"/>
          <p:nvPr/>
        </p:nvSpPr>
        <p:spPr>
          <a:xfrm>
            <a:off x="4990712" y="4239395"/>
            <a:ext cx="25454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Blue 1-3 neutralize SA threats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9BDBFAB-A3FF-D43F-9874-8C5F2F56C340}"/>
              </a:ext>
            </a:extLst>
          </p:cNvPr>
          <p:cNvSpPr txBox="1"/>
          <p:nvPr/>
        </p:nvSpPr>
        <p:spPr>
          <a:xfrm>
            <a:off x="4982679" y="3661899"/>
            <a:ext cx="30214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Blue 1-3 expend all fuel and weapons necessary to accomplish objectives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ECD6756-67CD-AE4C-9974-352642773568}"/>
              </a:ext>
            </a:extLst>
          </p:cNvPr>
          <p:cNvSpPr txBox="1"/>
          <p:nvPr/>
        </p:nvSpPr>
        <p:spPr>
          <a:xfrm>
            <a:off x="4982678" y="4005335"/>
            <a:ext cx="32278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Blue 1-3 maintain original route and timing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080A8E7-4B0C-F86C-9765-8D668C7DB1EB}"/>
              </a:ext>
            </a:extLst>
          </p:cNvPr>
          <p:cNvSpPr txBox="1"/>
          <p:nvPr/>
        </p:nvSpPr>
        <p:spPr>
          <a:xfrm>
            <a:off x="5000237" y="5184392"/>
            <a:ext cx="25454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Blue 4 engages red force and is destroyed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75FEAA7-0BAA-B741-CB12-9D67AA320822}"/>
              </a:ext>
            </a:extLst>
          </p:cNvPr>
          <p:cNvSpPr txBox="1"/>
          <p:nvPr/>
        </p:nvSpPr>
        <p:spPr>
          <a:xfrm>
            <a:off x="5000237" y="4657474"/>
            <a:ext cx="25454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Blue 4 retires from engagement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59468D0-BEF3-831F-1D4C-314CEBE6DFD5}"/>
              </a:ext>
            </a:extLst>
          </p:cNvPr>
          <p:cNvCxnSpPr>
            <a:cxnSpLocks/>
          </p:cNvCxnSpPr>
          <p:nvPr/>
        </p:nvCxnSpPr>
        <p:spPr>
          <a:xfrm flipV="1">
            <a:off x="1304531" y="3583506"/>
            <a:ext cx="8123445" cy="19794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7DD03A62-BA7B-7F87-A478-A82AE0D7334E}"/>
              </a:ext>
            </a:extLst>
          </p:cNvPr>
          <p:cNvSpPr txBox="1"/>
          <p:nvPr/>
        </p:nvSpPr>
        <p:spPr>
          <a:xfrm>
            <a:off x="152341" y="3077840"/>
            <a:ext cx="12645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Alt 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ADFB179-757C-33E5-CF77-28631F998728}"/>
              </a:ext>
            </a:extLst>
          </p:cNvPr>
          <p:cNvSpPr txBox="1"/>
          <p:nvPr/>
        </p:nvSpPr>
        <p:spPr>
          <a:xfrm>
            <a:off x="131164" y="3626625"/>
            <a:ext cx="1217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Alt 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83D8F16-2F8C-83E4-3F1E-9D497BE32799}"/>
              </a:ext>
            </a:extLst>
          </p:cNvPr>
          <p:cNvSpPr txBox="1"/>
          <p:nvPr/>
        </p:nvSpPr>
        <p:spPr>
          <a:xfrm>
            <a:off x="3865386" y="4495838"/>
            <a:ext cx="1303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Alt 2A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6FE8B5B-6A98-3885-0E59-6B295A567FB8}"/>
              </a:ext>
            </a:extLst>
          </p:cNvPr>
          <p:cNvSpPr txBox="1"/>
          <p:nvPr/>
        </p:nvSpPr>
        <p:spPr>
          <a:xfrm>
            <a:off x="3841186" y="5090792"/>
            <a:ext cx="13711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Alt 2B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09E0061-83C2-C058-A655-AA5BCB15C7B7}"/>
              </a:ext>
            </a:extLst>
          </p:cNvPr>
          <p:cNvCxnSpPr>
            <a:cxnSpLocks/>
          </p:cNvCxnSpPr>
          <p:nvPr/>
        </p:nvCxnSpPr>
        <p:spPr>
          <a:xfrm>
            <a:off x="5089533" y="5051342"/>
            <a:ext cx="4247793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BE82754D-FC8A-A5C7-92D0-138B56D5345E}"/>
              </a:ext>
            </a:extLst>
          </p:cNvPr>
          <p:cNvSpPr/>
          <p:nvPr/>
        </p:nvSpPr>
        <p:spPr>
          <a:xfrm>
            <a:off x="9589476" y="1319066"/>
            <a:ext cx="1311617" cy="434653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TFW Mgt Implications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480C2801-C66A-E879-5166-0807CEC787A5}"/>
              </a:ext>
            </a:extLst>
          </p:cNvPr>
          <p:cNvSpPr/>
          <p:nvPr/>
        </p:nvSpPr>
        <p:spPr>
          <a:xfrm>
            <a:off x="7960614" y="1319066"/>
            <a:ext cx="1013206" cy="40838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Outcome Score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FC204EA-6E6D-5094-17E8-543E44B80302}"/>
              </a:ext>
            </a:extLst>
          </p:cNvPr>
          <p:cNvSpPr txBox="1"/>
          <p:nvPr/>
        </p:nvSpPr>
        <p:spPr>
          <a:xfrm>
            <a:off x="7797437" y="3010558"/>
            <a:ext cx="17683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Target Destruction +10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38EA6D4-1484-9117-9CC5-1E7C72C29F7D}"/>
              </a:ext>
            </a:extLst>
          </p:cNvPr>
          <p:cNvSpPr txBox="1"/>
          <p:nvPr/>
        </p:nvSpPr>
        <p:spPr>
          <a:xfrm>
            <a:off x="7842380" y="2286330"/>
            <a:ext cx="17683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Continue route +10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2DA2490-D287-F2C6-764A-15427C7C0F18}"/>
              </a:ext>
            </a:extLst>
          </p:cNvPr>
          <p:cNvSpPr txBox="1"/>
          <p:nvPr/>
        </p:nvSpPr>
        <p:spPr>
          <a:xfrm>
            <a:off x="7842380" y="5532119"/>
            <a:ext cx="22080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Continue original plan -30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D9187F6-C472-6C0D-7618-EAD402ABC4DA}"/>
              </a:ext>
            </a:extLst>
          </p:cNvPr>
          <p:cNvSpPr txBox="1"/>
          <p:nvPr/>
        </p:nvSpPr>
        <p:spPr>
          <a:xfrm>
            <a:off x="7842380" y="4218839"/>
            <a:ext cx="19626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Threat Destruction +10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3E0D06D-16B9-3624-08B1-31DF35E53DC1}"/>
              </a:ext>
            </a:extLst>
          </p:cNvPr>
          <p:cNvSpPr txBox="1"/>
          <p:nvPr/>
        </p:nvSpPr>
        <p:spPr>
          <a:xfrm>
            <a:off x="7842380" y="5210202"/>
            <a:ext cx="17579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Decision to engage -10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4302424-9F97-FB19-8FF6-12E4403C275B}"/>
              </a:ext>
            </a:extLst>
          </p:cNvPr>
          <p:cNvSpPr txBox="1"/>
          <p:nvPr/>
        </p:nvSpPr>
        <p:spPr>
          <a:xfrm>
            <a:off x="7842380" y="4634553"/>
            <a:ext cx="17579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Decision to retire +10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1777D26-831A-166B-8BA4-60C385E2E6A1}"/>
              </a:ext>
            </a:extLst>
          </p:cNvPr>
          <p:cNvSpPr txBox="1"/>
          <p:nvPr/>
        </p:nvSpPr>
        <p:spPr>
          <a:xfrm>
            <a:off x="7799005" y="2817379"/>
            <a:ext cx="17683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Threat Destruction +10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128F6BD-D737-18BB-D468-1F2943023E3B}"/>
              </a:ext>
            </a:extLst>
          </p:cNvPr>
          <p:cNvSpPr txBox="1"/>
          <p:nvPr/>
        </p:nvSpPr>
        <p:spPr>
          <a:xfrm>
            <a:off x="7380937" y="897820"/>
            <a:ext cx="436962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/>
              <a:t>Scoring scales listed here are continuous and arbitrary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3781A7F-3858-905E-561F-F53A30CBBEF3}"/>
              </a:ext>
            </a:extLst>
          </p:cNvPr>
          <p:cNvSpPr txBox="1"/>
          <p:nvPr/>
        </p:nvSpPr>
        <p:spPr>
          <a:xfrm>
            <a:off x="9906809" y="2464755"/>
            <a:ext cx="1399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TFW mgt a contributor to mission success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69D5851-4D17-58C7-3531-28F6A2BE350F}"/>
              </a:ext>
            </a:extLst>
          </p:cNvPr>
          <p:cNvSpPr txBox="1"/>
          <p:nvPr/>
        </p:nvSpPr>
        <p:spPr>
          <a:xfrm>
            <a:off x="9909569" y="4449453"/>
            <a:ext cx="1336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TFW mgt a contributor to mission failure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878029-0975-FF64-0A6F-590584F7CDCF}"/>
              </a:ext>
            </a:extLst>
          </p:cNvPr>
          <p:cNvSpPr txBox="1">
            <a:spLocks/>
          </p:cNvSpPr>
          <p:nvPr/>
        </p:nvSpPr>
        <p:spPr>
          <a:xfrm>
            <a:off x="2345741" y="0"/>
            <a:ext cx="7416800" cy="841248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267" b="1">
                <a:solidFill>
                  <a:srgbClr val="F77B0B"/>
                </a:solidFill>
                <a:latin typeface="Tahoma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267" b="1">
                <a:solidFill>
                  <a:srgbClr val="F77B0B"/>
                </a:solidFill>
                <a:latin typeface="Tahoma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267" b="1">
                <a:solidFill>
                  <a:srgbClr val="F77B0B"/>
                </a:solidFill>
                <a:latin typeface="Tahoma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267" b="1">
                <a:solidFill>
                  <a:srgbClr val="F77B0B"/>
                </a:solidFill>
                <a:latin typeface="Tahoma" charset="0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4267" b="1">
                <a:solidFill>
                  <a:srgbClr val="F77B0B"/>
                </a:solidFill>
                <a:latin typeface="Tahoma" charset="0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4267" b="1">
                <a:solidFill>
                  <a:srgbClr val="F77B0B"/>
                </a:solidFill>
                <a:latin typeface="Tahoma" charset="0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4267" b="1">
                <a:solidFill>
                  <a:srgbClr val="F77B0B"/>
                </a:solidFill>
                <a:latin typeface="Tahoma" charset="0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4267" b="1">
                <a:solidFill>
                  <a:srgbClr val="F77B0B"/>
                </a:solidFill>
                <a:latin typeface="Tahoma" charset="0"/>
              </a:defRPr>
            </a:lvl9pPr>
          </a:lstStyle>
          <a:p>
            <a:r>
              <a:rPr lang="en-US" kern="0" dirty="0"/>
              <a:t>Envelope for Evaluation of TFW Management:</a:t>
            </a:r>
            <a:br>
              <a:rPr lang="en-US" kern="0" dirty="0"/>
            </a:br>
            <a:r>
              <a:rPr lang="en-US" kern="0" dirty="0"/>
              <a:t>Individual Example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AAC9729-9BEA-FDDA-460F-A6A74C987225}"/>
              </a:ext>
            </a:extLst>
          </p:cNvPr>
          <p:cNvGrpSpPr/>
          <p:nvPr/>
        </p:nvGrpSpPr>
        <p:grpSpPr>
          <a:xfrm>
            <a:off x="2420996" y="1625296"/>
            <a:ext cx="600302" cy="418334"/>
            <a:chOff x="6593895" y="2282858"/>
            <a:chExt cx="800402" cy="557779"/>
          </a:xfrm>
        </p:grpSpPr>
        <p:sp>
          <p:nvSpPr>
            <p:cNvPr id="38" name="Isosceles Triangle 37">
              <a:extLst>
                <a:ext uri="{FF2B5EF4-FFF2-40B4-BE49-F238E27FC236}">
                  <a16:creationId xmlns:a16="http://schemas.microsoft.com/office/drawing/2014/main" id="{EAB09C6E-81BF-17D1-E073-1E7BFB142324}"/>
                </a:ext>
              </a:extLst>
            </p:cNvPr>
            <p:cNvSpPr/>
            <p:nvPr/>
          </p:nvSpPr>
          <p:spPr>
            <a:xfrm>
              <a:off x="6698690" y="2282858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7A77A48D-77C2-7A9A-13E9-CE1E775FB36A}"/>
                </a:ext>
              </a:extLst>
            </p:cNvPr>
            <p:cNvSpPr txBox="1"/>
            <p:nvPr/>
          </p:nvSpPr>
          <p:spPr>
            <a:xfrm>
              <a:off x="6593895" y="2532861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SA-A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60B38708-BBD7-6A33-9832-60AED943D1DC}"/>
              </a:ext>
            </a:extLst>
          </p:cNvPr>
          <p:cNvGrpSpPr/>
          <p:nvPr/>
        </p:nvGrpSpPr>
        <p:grpSpPr>
          <a:xfrm>
            <a:off x="2434264" y="1281023"/>
            <a:ext cx="600302" cy="405159"/>
            <a:chOff x="6593613" y="3162057"/>
            <a:chExt cx="800402" cy="540212"/>
          </a:xfrm>
        </p:grpSpPr>
        <p:sp>
          <p:nvSpPr>
            <p:cNvPr id="41" name="Isosceles Triangle 40">
              <a:extLst>
                <a:ext uri="{FF2B5EF4-FFF2-40B4-BE49-F238E27FC236}">
                  <a16:creationId xmlns:a16="http://schemas.microsoft.com/office/drawing/2014/main" id="{DB24151F-D084-6888-7F96-250C59BD8F4E}"/>
                </a:ext>
              </a:extLst>
            </p:cNvPr>
            <p:cNvSpPr/>
            <p:nvPr/>
          </p:nvSpPr>
          <p:spPr>
            <a:xfrm>
              <a:off x="6698689" y="3162057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71CBEF0-CF2F-942E-5AB8-14D9BFF21107}"/>
                </a:ext>
              </a:extLst>
            </p:cNvPr>
            <p:cNvSpPr txBox="1"/>
            <p:nvPr/>
          </p:nvSpPr>
          <p:spPr>
            <a:xfrm>
              <a:off x="6593613" y="3394493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SA-B</a:t>
              </a: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F3E24886-A1B6-D71D-8BF2-2F74391AA963}"/>
              </a:ext>
            </a:extLst>
          </p:cNvPr>
          <p:cNvGrpSpPr/>
          <p:nvPr/>
        </p:nvGrpSpPr>
        <p:grpSpPr>
          <a:xfrm>
            <a:off x="1274981" y="1279120"/>
            <a:ext cx="600302" cy="464372"/>
            <a:chOff x="1801527" y="2001898"/>
            <a:chExt cx="800402" cy="619162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C2570FF0-D749-2096-57CC-E24054B9BA00}"/>
                </a:ext>
              </a:extLst>
            </p:cNvPr>
            <p:cNvGrpSpPr/>
            <p:nvPr/>
          </p:nvGrpSpPr>
          <p:grpSpPr>
            <a:xfrm>
              <a:off x="1899648" y="2001898"/>
              <a:ext cx="512064" cy="365760"/>
              <a:chOff x="5656294" y="3136392"/>
              <a:chExt cx="822294" cy="585216"/>
            </a:xfrm>
            <a:effectLst>
              <a:glow>
                <a:schemeClr val="bg1"/>
              </a:glow>
            </a:effectLst>
          </p:grpSpPr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18A06D2F-9B1B-99FD-8126-0E8014A6640D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E09A4654-D415-6549-E197-5A460DC9120C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FCB1FA41-57F5-504E-3D5F-40BDB5FFEF65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EBFEE97D-C23D-1F60-4FB1-1176BE1BFF8E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79B25F0F-D35D-724E-55CE-31748B35EB6E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74E1EDF9-2CC6-5FFA-764E-3E1EAE6EEDA1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C8E91080-CEA2-BA1A-B626-C8320C44EFF0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6EE7FFE5-5C5C-C8C6-572A-5D78AED25524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E86DFBFA-3D77-1FD6-5489-FFC92A7CA763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E54DB184-82BE-D585-3102-863B2FD915DE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741A35D5-5B77-21D0-F11A-E5C61E6478C9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30EEE87D-ADBE-ACFD-2D50-51E28EBBDD13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D8589435-28FF-6180-179D-7D35A2C8E0F5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919A4A58-605D-2246-59F8-59BC6EFEC584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2D45A81F-2939-7211-B1A7-F54CA6D80D0E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276D0A0E-AB35-B9D0-9DD9-10A276F17DAB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D417AE33-2449-621F-97A7-B4532625BC00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0B701B61-6216-11EA-0923-E69E1828159A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D12F79C6-451F-AF7F-6E37-1ED0B82AE9DA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4DD9563E-46D5-7ABC-D154-5C0C874A974B}"/>
                </a:ext>
              </a:extLst>
            </p:cNvPr>
            <p:cNvSpPr txBox="1"/>
            <p:nvPr/>
          </p:nvSpPr>
          <p:spPr>
            <a:xfrm>
              <a:off x="1801527" y="2313284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1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A1FE4959-5184-8D01-51E0-57CBBBA4ABEB}"/>
              </a:ext>
            </a:extLst>
          </p:cNvPr>
          <p:cNvGrpSpPr/>
          <p:nvPr/>
        </p:nvGrpSpPr>
        <p:grpSpPr>
          <a:xfrm>
            <a:off x="921919" y="933483"/>
            <a:ext cx="600302" cy="465410"/>
            <a:chOff x="1793915" y="2844057"/>
            <a:chExt cx="800402" cy="620547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3AA43421-DB67-FE7D-3A5B-130DE87C5DD3}"/>
                </a:ext>
              </a:extLst>
            </p:cNvPr>
            <p:cNvGrpSpPr/>
            <p:nvPr/>
          </p:nvGrpSpPr>
          <p:grpSpPr>
            <a:xfrm>
              <a:off x="1938342" y="2844057"/>
              <a:ext cx="512064" cy="365760"/>
              <a:chOff x="5656294" y="3136392"/>
              <a:chExt cx="822294" cy="585216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8F67569-CA11-314B-C8BA-5D5F882DD3A0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F4FA42A6-C0C8-295C-32C9-F1ABB6B1140D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9642E0A8-E006-0A16-3077-47744B65C302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791C00DE-59C9-8FCC-0F10-87AAB069B100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72A1CC31-D55B-3D45-977F-0CA6916A6C9E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42AE8048-1779-EF25-D27E-DE502DD397A8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206FB889-438E-1084-415F-6051DFDFB76E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73D94B82-F938-FD6E-B276-4C9381382968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BE1ADD2B-32C7-43FC-4E43-4BC78D6D846D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4CE4DE44-07EE-D028-3281-B46A1CFEA1A0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C0352A36-131A-7020-7D11-7BDE83886189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653FD24E-3B51-5EF3-9BE7-7B41E1A428D9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731B1280-6D98-0451-59CD-510C88C52B79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A35B678D-0595-DE07-C2B3-0570481D5142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6F0F5680-880A-9338-71E2-679CB0350B92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A43A2D4E-DA68-E172-7187-BE3469292696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91548790-B06C-51EB-1F3D-729737AD5C72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C9DA5D41-BEEF-DA92-8877-8F9C26A19357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C62B326B-664E-FEEF-2620-21842D27C100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C714F0AB-107A-FE9E-662B-02EBB0FD7EC7}"/>
                </a:ext>
              </a:extLst>
            </p:cNvPr>
            <p:cNvSpPr txBox="1"/>
            <p:nvPr/>
          </p:nvSpPr>
          <p:spPr>
            <a:xfrm>
              <a:off x="1793915" y="3156828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2</a:t>
              </a: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DAF6F3EB-E01D-21DF-82EC-32DABDF853EB}"/>
              </a:ext>
            </a:extLst>
          </p:cNvPr>
          <p:cNvGrpSpPr/>
          <p:nvPr/>
        </p:nvGrpSpPr>
        <p:grpSpPr>
          <a:xfrm>
            <a:off x="921919" y="1560460"/>
            <a:ext cx="600302" cy="453044"/>
            <a:chOff x="1787630" y="3685224"/>
            <a:chExt cx="800402" cy="604059"/>
          </a:xfrm>
        </p:grpSpPr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E585C8E9-F4DC-4875-B7A9-71C504E92BAE}"/>
                </a:ext>
              </a:extLst>
            </p:cNvPr>
            <p:cNvGrpSpPr/>
            <p:nvPr/>
          </p:nvGrpSpPr>
          <p:grpSpPr>
            <a:xfrm>
              <a:off x="1926923" y="3685224"/>
              <a:ext cx="512064" cy="365760"/>
              <a:chOff x="5656294" y="3136392"/>
              <a:chExt cx="822294" cy="585216"/>
            </a:xfrm>
          </p:grpSpPr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57AB244D-0F34-45EF-755F-974C53AAE598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0291754C-F794-30FE-BC22-C4D84EFA724C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1E7D0391-EA4D-4FDD-DC64-82DD80509286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D648B8A9-0D9B-9449-8D9A-ED6A51686EE3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4015A684-10EF-3847-A027-49C3D7ECEB8D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EEA7166E-18A1-5DEE-7944-A4CEE795A9FD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9C9F2F22-4796-4E1F-7A13-1D8620C1F489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A7FA1C6B-CA31-25FC-B0BE-53B0FDED0561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10E4FA90-221E-E3E0-E479-8A94B624A874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CCE16EC0-2A89-E3AF-95A1-6B8D6B016118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FAA8AC28-714C-726D-D609-9BADC71DCD58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DCA6F85C-7946-1963-908C-E862EF691075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0431D6BD-6B33-A7B2-DA48-A5C1DF8BCA1F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3890D829-EC21-EAB5-049E-F8456BFC1A88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7EE5B07B-1462-358E-4001-2F983B057B7D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63FCF8F0-D35A-6272-50BC-F38FAC3A28AC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B9C9BCB5-E589-7547-6FEA-EBC153A5CE17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743EB063-45E0-8DFD-84B9-90990F26496D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73123BD1-609F-FA88-CF49-788188C5232D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8DD427C6-35D3-9FF3-E7D7-1D65CF4EA661}"/>
                </a:ext>
              </a:extLst>
            </p:cNvPr>
            <p:cNvSpPr txBox="1"/>
            <p:nvPr/>
          </p:nvSpPr>
          <p:spPr>
            <a:xfrm>
              <a:off x="1787630" y="3981507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3</a:t>
              </a:r>
            </a:p>
          </p:txBody>
        </p:sp>
      </p:grpSp>
      <p:sp>
        <p:nvSpPr>
          <p:cNvPr id="109" name="Flowchart: Summing Junction 108">
            <a:extLst>
              <a:ext uri="{FF2B5EF4-FFF2-40B4-BE49-F238E27FC236}">
                <a16:creationId xmlns:a16="http://schemas.microsoft.com/office/drawing/2014/main" id="{8F4F07C9-0038-66AC-DB3D-72805A42B334}"/>
              </a:ext>
            </a:extLst>
          </p:cNvPr>
          <p:cNvSpPr/>
          <p:nvPr/>
        </p:nvSpPr>
        <p:spPr>
          <a:xfrm>
            <a:off x="2880886" y="1154131"/>
            <a:ext cx="336033" cy="265029"/>
          </a:xfrm>
          <a:prstGeom prst="flowChartSummingJunction">
            <a:avLst/>
          </a:prstGeom>
          <a:solidFill>
            <a:srgbClr val="FF000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C1291D39-BC13-8D20-CEB3-470BBC2FC9C4}"/>
              </a:ext>
            </a:extLst>
          </p:cNvPr>
          <p:cNvGrpSpPr/>
          <p:nvPr/>
        </p:nvGrpSpPr>
        <p:grpSpPr>
          <a:xfrm>
            <a:off x="2434264" y="879631"/>
            <a:ext cx="600302" cy="405159"/>
            <a:chOff x="6593613" y="3162057"/>
            <a:chExt cx="800402" cy="540212"/>
          </a:xfrm>
        </p:grpSpPr>
        <p:sp>
          <p:nvSpPr>
            <p:cNvPr id="111" name="Isosceles Triangle 110">
              <a:extLst>
                <a:ext uri="{FF2B5EF4-FFF2-40B4-BE49-F238E27FC236}">
                  <a16:creationId xmlns:a16="http://schemas.microsoft.com/office/drawing/2014/main" id="{648DDB86-3A5A-3EB3-B86D-D223770F3953}"/>
                </a:ext>
              </a:extLst>
            </p:cNvPr>
            <p:cNvSpPr/>
            <p:nvPr/>
          </p:nvSpPr>
          <p:spPr>
            <a:xfrm>
              <a:off x="6698689" y="3162057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F80D4E6E-55E7-7230-1B43-BF9B2ADFD181}"/>
                </a:ext>
              </a:extLst>
            </p:cNvPr>
            <p:cNvSpPr txBox="1"/>
            <p:nvPr/>
          </p:nvSpPr>
          <p:spPr>
            <a:xfrm>
              <a:off x="6593613" y="3394493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SA-C</a:t>
              </a:r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CE841767-7811-8D01-D1D7-DD2C496EA9C2}"/>
              </a:ext>
            </a:extLst>
          </p:cNvPr>
          <p:cNvGrpSpPr/>
          <p:nvPr/>
        </p:nvGrpSpPr>
        <p:grpSpPr>
          <a:xfrm>
            <a:off x="195556" y="1224048"/>
            <a:ext cx="600302" cy="453044"/>
            <a:chOff x="1787630" y="3685224"/>
            <a:chExt cx="800402" cy="604059"/>
          </a:xfrm>
        </p:grpSpPr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4BE55B21-AFCF-0323-C8DC-47BB27187BAA}"/>
                </a:ext>
              </a:extLst>
            </p:cNvPr>
            <p:cNvGrpSpPr/>
            <p:nvPr/>
          </p:nvGrpSpPr>
          <p:grpSpPr>
            <a:xfrm>
              <a:off x="1926923" y="3685224"/>
              <a:ext cx="512064" cy="365760"/>
              <a:chOff x="5656294" y="3136392"/>
              <a:chExt cx="822294" cy="585216"/>
            </a:xfrm>
          </p:grpSpPr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A6B40253-1AC8-F394-8971-CB058402805E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A55BB58F-343D-994B-F8C4-6CEC1CB33EF2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83F4E694-89DF-7164-545C-350EB88A77CC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B1B7695B-829E-9168-6BF6-B67DE63BB198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D42A6156-4F02-5422-885D-34D873FD20EB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662E7358-E20C-9A85-3204-F1B4FBFF9C1F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4E92F074-0AF0-2B07-B6BE-CC0E36524F45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6F461858-629A-E853-4B23-74C0F5A94E45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1AA7C083-D0FA-8441-E6D7-6F7E01E5DC9D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D092580C-D89D-A735-38E5-980672F926CA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B37C22B8-6354-A5D7-E4E2-AC85DA85446F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B1EE3010-90FB-F8A8-48FE-AC54C801F37A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12A7DCC7-8D1E-D674-CDE8-F1E90F02ADFC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9B767443-6F62-ABAE-F59D-37B5AB211B4F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09E275BF-E964-7D2E-371E-74BDBD71A5D7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90C7E924-6357-40E2-F5CB-68F070153F33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A5F1D340-C68E-E7C4-FEAD-BF598E473E2F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E1B2FAA1-BAE0-EF40-ED7F-3C072504241D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31946BFB-8AF9-D51B-B155-B312E56C9D02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D90391EE-6311-5BB8-1E22-8CDA51E6B748}"/>
                </a:ext>
              </a:extLst>
            </p:cNvPr>
            <p:cNvSpPr txBox="1"/>
            <p:nvPr/>
          </p:nvSpPr>
          <p:spPr>
            <a:xfrm>
              <a:off x="1787630" y="3981507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4</a:t>
              </a:r>
            </a:p>
          </p:txBody>
        </p:sp>
      </p:grp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8686C1AD-4B6F-AF91-784A-B5DA52A10937}"/>
              </a:ext>
            </a:extLst>
          </p:cNvPr>
          <p:cNvCxnSpPr>
            <a:cxnSpLocks/>
          </p:cNvCxnSpPr>
          <p:nvPr/>
        </p:nvCxnSpPr>
        <p:spPr>
          <a:xfrm flipH="1">
            <a:off x="1446034" y="1069777"/>
            <a:ext cx="999678" cy="24815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87D7E534-998C-74AD-B99E-F1945D2FAC0D}"/>
              </a:ext>
            </a:extLst>
          </p:cNvPr>
          <p:cNvCxnSpPr>
            <a:cxnSpLocks/>
          </p:cNvCxnSpPr>
          <p:nvPr/>
        </p:nvCxnSpPr>
        <p:spPr>
          <a:xfrm flipH="1" flipV="1">
            <a:off x="1520140" y="1725986"/>
            <a:ext cx="911337" cy="49365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1A4C1574-AD14-6A29-E55D-452CA45BD3FB}"/>
              </a:ext>
            </a:extLst>
          </p:cNvPr>
          <p:cNvCxnSpPr>
            <a:cxnSpLocks/>
          </p:cNvCxnSpPr>
          <p:nvPr/>
        </p:nvCxnSpPr>
        <p:spPr>
          <a:xfrm flipH="1" flipV="1">
            <a:off x="1818160" y="1435733"/>
            <a:ext cx="609371" cy="5612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FAC73DA3-C132-1997-BF2A-8754875972D9}"/>
              </a:ext>
            </a:extLst>
          </p:cNvPr>
          <p:cNvGrpSpPr/>
          <p:nvPr/>
        </p:nvGrpSpPr>
        <p:grpSpPr>
          <a:xfrm>
            <a:off x="1600120" y="5646057"/>
            <a:ext cx="600302" cy="453044"/>
            <a:chOff x="1787630" y="3685224"/>
            <a:chExt cx="800402" cy="604059"/>
          </a:xfrm>
        </p:grpSpPr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10673524-449A-014A-E2CF-97FE9B9FE120}"/>
                </a:ext>
              </a:extLst>
            </p:cNvPr>
            <p:cNvGrpSpPr/>
            <p:nvPr/>
          </p:nvGrpSpPr>
          <p:grpSpPr>
            <a:xfrm>
              <a:off x="1926923" y="3685224"/>
              <a:ext cx="512064" cy="365760"/>
              <a:chOff x="5656294" y="3136392"/>
              <a:chExt cx="822294" cy="585216"/>
            </a:xfrm>
          </p:grpSpPr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666D9439-586D-8A82-17E3-4E138775E84E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F8D4ED58-25D8-2603-F4EB-A0CFCB509FB9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986254C5-3863-EA49-84ED-82B71EF94FD1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B1CA0F06-31DB-B44E-FDD8-C136EAEEE969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BC089301-4D67-FC3D-4FA9-128B13A1875B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DD549502-C1B3-B1DC-D9BE-CB5D7DF442E1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6EB279A8-A62E-AFD1-CF26-1CD3DD867EE5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5193EC22-07A4-3075-AA6B-280D281FCDDA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0D0EA227-13B9-6EF4-CEE9-BBD1F0C2BF8B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F0DE9711-6AAB-85AB-6318-66300E1B58FE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>
                <a:extLst>
                  <a:ext uri="{FF2B5EF4-FFF2-40B4-BE49-F238E27FC236}">
                    <a16:creationId xmlns:a16="http://schemas.microsoft.com/office/drawing/2014/main" id="{B8EF3EF2-18B4-077C-E994-5023B81816BC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64D81177-43D5-E911-14AD-0DE003BAEE44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854776AE-B8CA-6D05-1275-804067F18E8D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D3A3CD1D-2E69-20C7-2206-09041322ABC3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C938A663-65C1-4BAA-C081-A5C1C85DC058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3074151B-8091-5660-2452-3CB2FDC938C1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1524186B-7C6D-4632-983B-5D8F41A3FB95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>
                <a:extLst>
                  <a:ext uri="{FF2B5EF4-FFF2-40B4-BE49-F238E27FC236}">
                    <a16:creationId xmlns:a16="http://schemas.microsoft.com/office/drawing/2014/main" id="{5DDDB7F2-5188-20AF-06FB-F4BA47CC429F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Connector 167">
                <a:extLst>
                  <a:ext uri="{FF2B5EF4-FFF2-40B4-BE49-F238E27FC236}">
                    <a16:creationId xmlns:a16="http://schemas.microsoft.com/office/drawing/2014/main" id="{DBC1D836-FE5B-9EB2-0538-69F724E14071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3BC0AEC4-631D-8BDC-15CE-F5419A2DC274}"/>
                </a:ext>
              </a:extLst>
            </p:cNvPr>
            <p:cNvSpPr txBox="1"/>
            <p:nvPr/>
          </p:nvSpPr>
          <p:spPr>
            <a:xfrm>
              <a:off x="1787630" y="3981507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4</a:t>
              </a:r>
            </a:p>
          </p:txBody>
        </p:sp>
      </p:grp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A0289888-F004-82AB-7C1A-BE8FA20AD781}"/>
              </a:ext>
            </a:extLst>
          </p:cNvPr>
          <p:cNvGrpSpPr/>
          <p:nvPr/>
        </p:nvGrpSpPr>
        <p:grpSpPr>
          <a:xfrm>
            <a:off x="2584151" y="5200061"/>
            <a:ext cx="688636" cy="451947"/>
            <a:chOff x="5379509" y="1979574"/>
            <a:chExt cx="918181" cy="602596"/>
          </a:xfrm>
        </p:grpSpPr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DE006B46-072B-B95F-EC9F-8174B519562E}"/>
                </a:ext>
              </a:extLst>
            </p:cNvPr>
            <p:cNvGrpSpPr/>
            <p:nvPr/>
          </p:nvGrpSpPr>
          <p:grpSpPr>
            <a:xfrm rot="10800000">
              <a:off x="5379509" y="1979574"/>
              <a:ext cx="512064" cy="365760"/>
              <a:chOff x="5656294" y="3136392"/>
              <a:chExt cx="822294" cy="585216"/>
            </a:xfrm>
          </p:grpSpPr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5F1D994E-DD82-C9EC-CAB4-0B42C57BF837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>
                <a:extLst>
                  <a:ext uri="{FF2B5EF4-FFF2-40B4-BE49-F238E27FC236}">
                    <a16:creationId xmlns:a16="http://schemas.microsoft.com/office/drawing/2014/main" id="{53A770B0-3BD4-35E3-B26A-9429E92D1A39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C55FF48B-3A1C-F406-B989-A4D5FD913099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Connector 174">
                <a:extLst>
                  <a:ext uri="{FF2B5EF4-FFF2-40B4-BE49-F238E27FC236}">
                    <a16:creationId xmlns:a16="http://schemas.microsoft.com/office/drawing/2014/main" id="{2AFB18AB-17C9-804A-3A14-D89881684F04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>
                <a:extLst>
                  <a:ext uri="{FF2B5EF4-FFF2-40B4-BE49-F238E27FC236}">
                    <a16:creationId xmlns:a16="http://schemas.microsoft.com/office/drawing/2014/main" id="{3E006774-7404-C2F5-3CDD-5EFBEDEA48FF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>
                <a:extLst>
                  <a:ext uri="{FF2B5EF4-FFF2-40B4-BE49-F238E27FC236}">
                    <a16:creationId xmlns:a16="http://schemas.microsoft.com/office/drawing/2014/main" id="{5EC57C20-AC37-0963-890B-EB3232147E4F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9206E6A7-5C8D-74B6-68D6-EC5CE09B3D86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DE0A2DAD-AF15-9F33-54C7-D2750847AC7A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2F78D138-11C7-8018-23C9-AB1718400B4F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08FCF88E-4763-7E0B-23F9-55A9E688E744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DD2C7F6A-558B-3D11-BA10-64B4AFB0DDC2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>
                <a:extLst>
                  <a:ext uri="{FF2B5EF4-FFF2-40B4-BE49-F238E27FC236}">
                    <a16:creationId xmlns:a16="http://schemas.microsoft.com/office/drawing/2014/main" id="{028F51E6-A838-80BF-D91B-0B77AA57A465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>
                <a:extLst>
                  <a:ext uri="{FF2B5EF4-FFF2-40B4-BE49-F238E27FC236}">
                    <a16:creationId xmlns:a16="http://schemas.microsoft.com/office/drawing/2014/main" id="{605507A4-F9DD-71CA-1DA7-0898280137B4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Straight Connector 184">
                <a:extLst>
                  <a:ext uri="{FF2B5EF4-FFF2-40B4-BE49-F238E27FC236}">
                    <a16:creationId xmlns:a16="http://schemas.microsoft.com/office/drawing/2014/main" id="{CED96DBA-1061-6E4C-1356-C0B868E284D8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Straight Connector 185">
                <a:extLst>
                  <a:ext uri="{FF2B5EF4-FFF2-40B4-BE49-F238E27FC236}">
                    <a16:creationId xmlns:a16="http://schemas.microsoft.com/office/drawing/2014/main" id="{92216D1E-11A3-2195-CF10-3B600FF7D499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>
                <a:extLst>
                  <a:ext uri="{FF2B5EF4-FFF2-40B4-BE49-F238E27FC236}">
                    <a16:creationId xmlns:a16="http://schemas.microsoft.com/office/drawing/2014/main" id="{920330B7-CFC7-679D-CACD-41799E16D0C8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>
                <a:extLst>
                  <a:ext uri="{FF2B5EF4-FFF2-40B4-BE49-F238E27FC236}">
                    <a16:creationId xmlns:a16="http://schemas.microsoft.com/office/drawing/2014/main" id="{86C542E7-0E46-3DE0-B7EB-786EDCC8049E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>
                <a:extLst>
                  <a:ext uri="{FF2B5EF4-FFF2-40B4-BE49-F238E27FC236}">
                    <a16:creationId xmlns:a16="http://schemas.microsoft.com/office/drawing/2014/main" id="{BC9B8D09-4D43-B777-449F-04A2B52CAC5C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>
                <a:extLst>
                  <a:ext uri="{FF2B5EF4-FFF2-40B4-BE49-F238E27FC236}">
                    <a16:creationId xmlns:a16="http://schemas.microsoft.com/office/drawing/2014/main" id="{9F528EFD-76C6-B6C9-46CC-889B37852E6B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9B4020D7-3021-F2AC-A2D4-8F7D49FD61C6}"/>
                </a:ext>
              </a:extLst>
            </p:cNvPr>
            <p:cNvSpPr txBox="1"/>
            <p:nvPr/>
          </p:nvSpPr>
          <p:spPr>
            <a:xfrm>
              <a:off x="5497288" y="2274394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Red 1</a:t>
              </a:r>
            </a:p>
          </p:txBody>
        </p:sp>
      </p:grpSp>
      <p:grpSp>
        <p:nvGrpSpPr>
          <p:cNvPr id="191" name="Group 190">
            <a:extLst>
              <a:ext uri="{FF2B5EF4-FFF2-40B4-BE49-F238E27FC236}">
                <a16:creationId xmlns:a16="http://schemas.microsoft.com/office/drawing/2014/main" id="{DA4BB727-86B5-35FE-81E8-87EE31B5639C}"/>
              </a:ext>
            </a:extLst>
          </p:cNvPr>
          <p:cNvGrpSpPr/>
          <p:nvPr/>
        </p:nvGrpSpPr>
        <p:grpSpPr>
          <a:xfrm>
            <a:off x="2782412" y="5733774"/>
            <a:ext cx="682532" cy="462674"/>
            <a:chOff x="5378659" y="2810035"/>
            <a:chExt cx="910042" cy="616899"/>
          </a:xfrm>
        </p:grpSpPr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76EEFEB7-5A39-1B42-0980-C0B31D70BEBD}"/>
                </a:ext>
              </a:extLst>
            </p:cNvPr>
            <p:cNvGrpSpPr/>
            <p:nvPr/>
          </p:nvGrpSpPr>
          <p:grpSpPr>
            <a:xfrm rot="10800000">
              <a:off x="5378659" y="2810035"/>
              <a:ext cx="512064" cy="365760"/>
              <a:chOff x="5656294" y="3136392"/>
              <a:chExt cx="822294" cy="585216"/>
            </a:xfrm>
          </p:grpSpPr>
          <p:cxnSp>
            <p:nvCxnSpPr>
              <p:cNvPr id="194" name="Straight Connector 193">
                <a:extLst>
                  <a:ext uri="{FF2B5EF4-FFF2-40B4-BE49-F238E27FC236}">
                    <a16:creationId xmlns:a16="http://schemas.microsoft.com/office/drawing/2014/main" id="{5736EE94-CDAB-8071-F0BD-C870F72ECBEF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>
                <a:extLst>
                  <a:ext uri="{FF2B5EF4-FFF2-40B4-BE49-F238E27FC236}">
                    <a16:creationId xmlns:a16="http://schemas.microsoft.com/office/drawing/2014/main" id="{60F8AC2B-A582-0C74-9AAE-993BE8EFEA7D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>
                <a:extLst>
                  <a:ext uri="{FF2B5EF4-FFF2-40B4-BE49-F238E27FC236}">
                    <a16:creationId xmlns:a16="http://schemas.microsoft.com/office/drawing/2014/main" id="{EB81030C-BBE1-A2B7-E581-61713D4EA340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>
                <a:extLst>
                  <a:ext uri="{FF2B5EF4-FFF2-40B4-BE49-F238E27FC236}">
                    <a16:creationId xmlns:a16="http://schemas.microsoft.com/office/drawing/2014/main" id="{6ACC785A-D9EC-62E3-78F6-AADC5AB456C3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>
                <a:extLst>
                  <a:ext uri="{FF2B5EF4-FFF2-40B4-BE49-F238E27FC236}">
                    <a16:creationId xmlns:a16="http://schemas.microsoft.com/office/drawing/2014/main" id="{84DEDBDE-7627-E3A8-9F79-F9E29A7DFF0F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>
                <a:extLst>
                  <a:ext uri="{FF2B5EF4-FFF2-40B4-BE49-F238E27FC236}">
                    <a16:creationId xmlns:a16="http://schemas.microsoft.com/office/drawing/2014/main" id="{9D776666-92B1-01B3-BD54-BC8E30F4F6E6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>
                <a:extLst>
                  <a:ext uri="{FF2B5EF4-FFF2-40B4-BE49-F238E27FC236}">
                    <a16:creationId xmlns:a16="http://schemas.microsoft.com/office/drawing/2014/main" id="{37D11965-5E3C-97FF-B7DC-512CA4CF51DF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>
                <a:extLst>
                  <a:ext uri="{FF2B5EF4-FFF2-40B4-BE49-F238E27FC236}">
                    <a16:creationId xmlns:a16="http://schemas.microsoft.com/office/drawing/2014/main" id="{0FCA7948-8DC3-0B98-2908-BFEBB4D24266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Straight Connector 201">
                <a:extLst>
                  <a:ext uri="{FF2B5EF4-FFF2-40B4-BE49-F238E27FC236}">
                    <a16:creationId xmlns:a16="http://schemas.microsoft.com/office/drawing/2014/main" id="{91216D92-2D44-FF5D-C755-5D86648180F3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>
                <a:extLst>
                  <a:ext uri="{FF2B5EF4-FFF2-40B4-BE49-F238E27FC236}">
                    <a16:creationId xmlns:a16="http://schemas.microsoft.com/office/drawing/2014/main" id="{A01B526D-BE0E-1784-74CF-CE5EC59EC455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>
                <a:extLst>
                  <a:ext uri="{FF2B5EF4-FFF2-40B4-BE49-F238E27FC236}">
                    <a16:creationId xmlns:a16="http://schemas.microsoft.com/office/drawing/2014/main" id="{3204AE53-51C9-D747-2AE2-FB32A7A733BE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>
                <a:extLst>
                  <a:ext uri="{FF2B5EF4-FFF2-40B4-BE49-F238E27FC236}">
                    <a16:creationId xmlns:a16="http://schemas.microsoft.com/office/drawing/2014/main" id="{0C6A5EBA-14CA-7F26-CD4F-73190279401E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>
                <a:extLst>
                  <a:ext uri="{FF2B5EF4-FFF2-40B4-BE49-F238E27FC236}">
                    <a16:creationId xmlns:a16="http://schemas.microsoft.com/office/drawing/2014/main" id="{F3C610ED-2FC2-1A8F-13D8-69A8094B23BE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Straight Connector 206">
                <a:extLst>
                  <a:ext uri="{FF2B5EF4-FFF2-40B4-BE49-F238E27FC236}">
                    <a16:creationId xmlns:a16="http://schemas.microsoft.com/office/drawing/2014/main" id="{9A8F3DBF-1F53-D244-FCD8-C4B166C51106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Straight Connector 207">
                <a:extLst>
                  <a:ext uri="{FF2B5EF4-FFF2-40B4-BE49-F238E27FC236}">
                    <a16:creationId xmlns:a16="http://schemas.microsoft.com/office/drawing/2014/main" id="{323359E9-75E8-646D-7AD1-AF9FF30EFD4F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9" name="Straight Connector 208">
                <a:extLst>
                  <a:ext uri="{FF2B5EF4-FFF2-40B4-BE49-F238E27FC236}">
                    <a16:creationId xmlns:a16="http://schemas.microsoft.com/office/drawing/2014/main" id="{371B44EF-3B42-3599-252C-C3336E169930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0" name="Straight Connector 209">
                <a:extLst>
                  <a:ext uri="{FF2B5EF4-FFF2-40B4-BE49-F238E27FC236}">
                    <a16:creationId xmlns:a16="http://schemas.microsoft.com/office/drawing/2014/main" id="{7C7D9BBE-C961-027C-4D35-EB9591D8DC9E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>
                <a:extLst>
                  <a:ext uri="{FF2B5EF4-FFF2-40B4-BE49-F238E27FC236}">
                    <a16:creationId xmlns:a16="http://schemas.microsoft.com/office/drawing/2014/main" id="{DBE376D2-716D-FFC2-D822-5E1C08726EA7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Straight Connector 211">
                <a:extLst>
                  <a:ext uri="{FF2B5EF4-FFF2-40B4-BE49-F238E27FC236}">
                    <a16:creationId xmlns:a16="http://schemas.microsoft.com/office/drawing/2014/main" id="{36AF03E7-528F-D5DC-3A91-6064ABD60865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697019CD-2CF0-DCC7-4033-756B363F963C}"/>
                </a:ext>
              </a:extLst>
            </p:cNvPr>
            <p:cNvSpPr txBox="1"/>
            <p:nvPr/>
          </p:nvSpPr>
          <p:spPr>
            <a:xfrm>
              <a:off x="5488298" y="3119158"/>
              <a:ext cx="800403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Red 2</a:t>
              </a:r>
            </a:p>
          </p:txBody>
        </p:sp>
      </p:grpSp>
      <p:grpSp>
        <p:nvGrpSpPr>
          <p:cNvPr id="213" name="Group 212">
            <a:extLst>
              <a:ext uri="{FF2B5EF4-FFF2-40B4-BE49-F238E27FC236}">
                <a16:creationId xmlns:a16="http://schemas.microsoft.com/office/drawing/2014/main" id="{BAABAEB4-164C-A68D-D127-EF990FD2FBF4}"/>
              </a:ext>
            </a:extLst>
          </p:cNvPr>
          <p:cNvGrpSpPr/>
          <p:nvPr/>
        </p:nvGrpSpPr>
        <p:grpSpPr>
          <a:xfrm>
            <a:off x="2544736" y="6176322"/>
            <a:ext cx="675356" cy="463563"/>
            <a:chOff x="5378659" y="3671492"/>
            <a:chExt cx="900474" cy="618084"/>
          </a:xfrm>
        </p:grpSpPr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C6733E4B-EB56-C0A7-8675-BEB9BB9008D5}"/>
                </a:ext>
              </a:extLst>
            </p:cNvPr>
            <p:cNvGrpSpPr/>
            <p:nvPr/>
          </p:nvGrpSpPr>
          <p:grpSpPr>
            <a:xfrm rot="10800000">
              <a:off x="5378659" y="3671492"/>
              <a:ext cx="512064" cy="365760"/>
              <a:chOff x="5656294" y="3136392"/>
              <a:chExt cx="822294" cy="585216"/>
            </a:xfrm>
          </p:grpSpPr>
          <p:cxnSp>
            <p:nvCxnSpPr>
              <p:cNvPr id="216" name="Straight Connector 215">
                <a:extLst>
                  <a:ext uri="{FF2B5EF4-FFF2-40B4-BE49-F238E27FC236}">
                    <a16:creationId xmlns:a16="http://schemas.microsoft.com/office/drawing/2014/main" id="{23C529D5-9567-0F61-AD1E-594D88393D7C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Straight Connector 216">
                <a:extLst>
                  <a:ext uri="{FF2B5EF4-FFF2-40B4-BE49-F238E27FC236}">
                    <a16:creationId xmlns:a16="http://schemas.microsoft.com/office/drawing/2014/main" id="{ACCB3BC3-7F19-62CE-BA0B-016D2F09B7FF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Straight Connector 217">
                <a:extLst>
                  <a:ext uri="{FF2B5EF4-FFF2-40B4-BE49-F238E27FC236}">
                    <a16:creationId xmlns:a16="http://schemas.microsoft.com/office/drawing/2014/main" id="{F7DB5727-936B-E8AB-39B2-A25C8E9C58E5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>
                <a:extLst>
                  <a:ext uri="{FF2B5EF4-FFF2-40B4-BE49-F238E27FC236}">
                    <a16:creationId xmlns:a16="http://schemas.microsoft.com/office/drawing/2014/main" id="{F8CB0899-4A31-F84D-8C46-D7FDAF03B5D6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Connector 219">
                <a:extLst>
                  <a:ext uri="{FF2B5EF4-FFF2-40B4-BE49-F238E27FC236}">
                    <a16:creationId xmlns:a16="http://schemas.microsoft.com/office/drawing/2014/main" id="{BE98FA29-F213-96DB-D7C1-C58C8736ADAC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Straight Connector 220">
                <a:extLst>
                  <a:ext uri="{FF2B5EF4-FFF2-40B4-BE49-F238E27FC236}">
                    <a16:creationId xmlns:a16="http://schemas.microsoft.com/office/drawing/2014/main" id="{80C58BDC-21E9-A49F-C34B-A32C2B466039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2" name="Straight Connector 221">
                <a:extLst>
                  <a:ext uri="{FF2B5EF4-FFF2-40B4-BE49-F238E27FC236}">
                    <a16:creationId xmlns:a16="http://schemas.microsoft.com/office/drawing/2014/main" id="{4F86D6F0-17AD-A422-4509-DC33321A0EED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Straight Connector 222">
                <a:extLst>
                  <a:ext uri="{FF2B5EF4-FFF2-40B4-BE49-F238E27FC236}">
                    <a16:creationId xmlns:a16="http://schemas.microsoft.com/office/drawing/2014/main" id="{77FF2CCB-5117-7394-85A0-D63F794C16E2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>
                <a:extLst>
                  <a:ext uri="{FF2B5EF4-FFF2-40B4-BE49-F238E27FC236}">
                    <a16:creationId xmlns:a16="http://schemas.microsoft.com/office/drawing/2014/main" id="{DC72A2BA-E2DC-DA18-553C-CBCC25ABF13D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Straight Connector 224">
                <a:extLst>
                  <a:ext uri="{FF2B5EF4-FFF2-40B4-BE49-F238E27FC236}">
                    <a16:creationId xmlns:a16="http://schemas.microsoft.com/office/drawing/2014/main" id="{C6269A48-C03A-E974-AFA7-309DECB9580E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>
                <a:extLst>
                  <a:ext uri="{FF2B5EF4-FFF2-40B4-BE49-F238E27FC236}">
                    <a16:creationId xmlns:a16="http://schemas.microsoft.com/office/drawing/2014/main" id="{756F7DF0-B483-192B-4589-4F0AB38CAAE8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7" name="Straight Connector 226">
                <a:extLst>
                  <a:ext uri="{FF2B5EF4-FFF2-40B4-BE49-F238E27FC236}">
                    <a16:creationId xmlns:a16="http://schemas.microsoft.com/office/drawing/2014/main" id="{3622A0E0-8E30-DCD2-7684-1BA4EC8077B4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8" name="Straight Connector 227">
                <a:extLst>
                  <a:ext uri="{FF2B5EF4-FFF2-40B4-BE49-F238E27FC236}">
                    <a16:creationId xmlns:a16="http://schemas.microsoft.com/office/drawing/2014/main" id="{8C767655-B867-4F34-CD49-E0A4DE47DA1C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Straight Connector 228">
                <a:extLst>
                  <a:ext uri="{FF2B5EF4-FFF2-40B4-BE49-F238E27FC236}">
                    <a16:creationId xmlns:a16="http://schemas.microsoft.com/office/drawing/2014/main" id="{283DC833-606D-AAB1-CCE1-37DB4F6F5994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>
                <a:extLst>
                  <a:ext uri="{FF2B5EF4-FFF2-40B4-BE49-F238E27FC236}">
                    <a16:creationId xmlns:a16="http://schemas.microsoft.com/office/drawing/2014/main" id="{B9DF6140-77CD-61D2-01F1-8A681A9E8625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Straight Connector 230">
                <a:extLst>
                  <a:ext uri="{FF2B5EF4-FFF2-40B4-BE49-F238E27FC236}">
                    <a16:creationId xmlns:a16="http://schemas.microsoft.com/office/drawing/2014/main" id="{3BEA2F6E-4B97-1EF8-ED1D-0E78BC4722B8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Straight Connector 231">
                <a:extLst>
                  <a:ext uri="{FF2B5EF4-FFF2-40B4-BE49-F238E27FC236}">
                    <a16:creationId xmlns:a16="http://schemas.microsoft.com/office/drawing/2014/main" id="{D0BDF20F-0CC3-12B7-C587-2576F78E9AA3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Straight Connector 232">
                <a:extLst>
                  <a:ext uri="{FF2B5EF4-FFF2-40B4-BE49-F238E27FC236}">
                    <a16:creationId xmlns:a16="http://schemas.microsoft.com/office/drawing/2014/main" id="{95FC9EF4-18BE-BF78-3FB8-98080C510D2D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4" name="Straight Connector 233">
                <a:extLst>
                  <a:ext uri="{FF2B5EF4-FFF2-40B4-BE49-F238E27FC236}">
                    <a16:creationId xmlns:a16="http://schemas.microsoft.com/office/drawing/2014/main" id="{7C79169A-B6C3-4C69-277E-B251682479DF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42341EF6-60A2-A6B7-B2E8-1D94D6D1CAFA}"/>
                </a:ext>
              </a:extLst>
            </p:cNvPr>
            <p:cNvSpPr txBox="1"/>
            <p:nvPr/>
          </p:nvSpPr>
          <p:spPr>
            <a:xfrm>
              <a:off x="5478731" y="3981800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Red 3</a:t>
              </a:r>
            </a:p>
          </p:txBody>
        </p:sp>
      </p:grpSp>
      <p:grpSp>
        <p:nvGrpSpPr>
          <p:cNvPr id="235" name="Group 234">
            <a:extLst>
              <a:ext uri="{FF2B5EF4-FFF2-40B4-BE49-F238E27FC236}">
                <a16:creationId xmlns:a16="http://schemas.microsoft.com/office/drawing/2014/main" id="{815FFD6F-D432-48F6-566A-7A1213358328}"/>
              </a:ext>
            </a:extLst>
          </p:cNvPr>
          <p:cNvGrpSpPr/>
          <p:nvPr/>
        </p:nvGrpSpPr>
        <p:grpSpPr>
          <a:xfrm>
            <a:off x="3197175" y="6223859"/>
            <a:ext cx="600302" cy="418334"/>
            <a:chOff x="6593895" y="2282858"/>
            <a:chExt cx="800402" cy="557779"/>
          </a:xfrm>
        </p:grpSpPr>
        <p:sp>
          <p:nvSpPr>
            <p:cNvPr id="236" name="Isosceles Triangle 235">
              <a:extLst>
                <a:ext uri="{FF2B5EF4-FFF2-40B4-BE49-F238E27FC236}">
                  <a16:creationId xmlns:a16="http://schemas.microsoft.com/office/drawing/2014/main" id="{36EB0830-B175-BD32-95FC-538DF399CA7B}"/>
                </a:ext>
              </a:extLst>
            </p:cNvPr>
            <p:cNvSpPr/>
            <p:nvPr/>
          </p:nvSpPr>
          <p:spPr>
            <a:xfrm>
              <a:off x="6698690" y="2282858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E74E1631-9FD7-8B36-9C06-C5320578E2CD}"/>
                </a:ext>
              </a:extLst>
            </p:cNvPr>
            <p:cNvSpPr txBox="1"/>
            <p:nvPr/>
          </p:nvSpPr>
          <p:spPr>
            <a:xfrm>
              <a:off x="6593895" y="2532861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SA-A</a:t>
              </a:r>
            </a:p>
          </p:txBody>
        </p:sp>
      </p:grpSp>
      <p:grpSp>
        <p:nvGrpSpPr>
          <p:cNvPr id="238" name="Group 237">
            <a:extLst>
              <a:ext uri="{FF2B5EF4-FFF2-40B4-BE49-F238E27FC236}">
                <a16:creationId xmlns:a16="http://schemas.microsoft.com/office/drawing/2014/main" id="{3E2F89F2-3050-DB25-3798-7B799423C628}"/>
              </a:ext>
            </a:extLst>
          </p:cNvPr>
          <p:cNvGrpSpPr/>
          <p:nvPr/>
        </p:nvGrpSpPr>
        <p:grpSpPr>
          <a:xfrm>
            <a:off x="3197175" y="5720802"/>
            <a:ext cx="600302" cy="405159"/>
            <a:chOff x="6593613" y="3162057"/>
            <a:chExt cx="800402" cy="540212"/>
          </a:xfrm>
        </p:grpSpPr>
        <p:sp>
          <p:nvSpPr>
            <p:cNvPr id="239" name="Isosceles Triangle 238">
              <a:extLst>
                <a:ext uri="{FF2B5EF4-FFF2-40B4-BE49-F238E27FC236}">
                  <a16:creationId xmlns:a16="http://schemas.microsoft.com/office/drawing/2014/main" id="{222F2722-797B-9618-F001-0A6670EE60FF}"/>
                </a:ext>
              </a:extLst>
            </p:cNvPr>
            <p:cNvSpPr/>
            <p:nvPr/>
          </p:nvSpPr>
          <p:spPr>
            <a:xfrm>
              <a:off x="6698689" y="3162057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40" name="TextBox 239">
              <a:extLst>
                <a:ext uri="{FF2B5EF4-FFF2-40B4-BE49-F238E27FC236}">
                  <a16:creationId xmlns:a16="http://schemas.microsoft.com/office/drawing/2014/main" id="{62C617D7-5E84-EA8A-0AB7-8357199BB106}"/>
                </a:ext>
              </a:extLst>
            </p:cNvPr>
            <p:cNvSpPr txBox="1"/>
            <p:nvPr/>
          </p:nvSpPr>
          <p:spPr>
            <a:xfrm>
              <a:off x="6593613" y="3394493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SA-B</a:t>
              </a:r>
            </a:p>
          </p:txBody>
        </p:sp>
      </p:grpSp>
      <p:sp>
        <p:nvSpPr>
          <p:cNvPr id="241" name="Flowchart: Summing Junction 240">
            <a:extLst>
              <a:ext uri="{FF2B5EF4-FFF2-40B4-BE49-F238E27FC236}">
                <a16:creationId xmlns:a16="http://schemas.microsoft.com/office/drawing/2014/main" id="{8392310A-20EF-E152-3525-3861FEABE85C}"/>
              </a:ext>
            </a:extLst>
          </p:cNvPr>
          <p:cNvSpPr/>
          <p:nvPr/>
        </p:nvSpPr>
        <p:spPr>
          <a:xfrm>
            <a:off x="3701462" y="5729608"/>
            <a:ext cx="336033" cy="265029"/>
          </a:xfrm>
          <a:prstGeom prst="flowChartSummingJunction">
            <a:avLst/>
          </a:prstGeom>
          <a:solidFill>
            <a:srgbClr val="FF000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A137DA01-644A-1CFA-510E-C473E2B9B7B2}"/>
              </a:ext>
            </a:extLst>
          </p:cNvPr>
          <p:cNvSpPr txBox="1"/>
          <p:nvPr/>
        </p:nvSpPr>
        <p:spPr>
          <a:xfrm>
            <a:off x="3607620" y="6022393"/>
            <a:ext cx="6610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FF0000"/>
                </a:solidFill>
              </a:rPr>
              <a:t>Target</a:t>
            </a:r>
          </a:p>
        </p:txBody>
      </p:sp>
      <p:grpSp>
        <p:nvGrpSpPr>
          <p:cNvPr id="243" name="Group 242">
            <a:extLst>
              <a:ext uri="{FF2B5EF4-FFF2-40B4-BE49-F238E27FC236}">
                <a16:creationId xmlns:a16="http://schemas.microsoft.com/office/drawing/2014/main" id="{B9D31CC1-3B16-86AC-8EE5-940635790BC1}"/>
              </a:ext>
            </a:extLst>
          </p:cNvPr>
          <p:cNvGrpSpPr/>
          <p:nvPr/>
        </p:nvGrpSpPr>
        <p:grpSpPr>
          <a:xfrm>
            <a:off x="3197175" y="5183624"/>
            <a:ext cx="600302" cy="405159"/>
            <a:chOff x="6593613" y="3162057"/>
            <a:chExt cx="800402" cy="540212"/>
          </a:xfrm>
        </p:grpSpPr>
        <p:sp>
          <p:nvSpPr>
            <p:cNvPr id="244" name="Isosceles Triangle 243">
              <a:extLst>
                <a:ext uri="{FF2B5EF4-FFF2-40B4-BE49-F238E27FC236}">
                  <a16:creationId xmlns:a16="http://schemas.microsoft.com/office/drawing/2014/main" id="{83E6F774-CBE2-8997-6E4E-CC0D95334DFD}"/>
                </a:ext>
              </a:extLst>
            </p:cNvPr>
            <p:cNvSpPr/>
            <p:nvPr/>
          </p:nvSpPr>
          <p:spPr>
            <a:xfrm>
              <a:off x="6698689" y="3162057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45" name="TextBox 244">
              <a:extLst>
                <a:ext uri="{FF2B5EF4-FFF2-40B4-BE49-F238E27FC236}">
                  <a16:creationId xmlns:a16="http://schemas.microsoft.com/office/drawing/2014/main" id="{61B20A0F-DF43-6A19-BEE4-82DBD28F40D7}"/>
                </a:ext>
              </a:extLst>
            </p:cNvPr>
            <p:cNvSpPr txBox="1"/>
            <p:nvPr/>
          </p:nvSpPr>
          <p:spPr>
            <a:xfrm>
              <a:off x="6593613" y="3394493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SA-C</a:t>
              </a:r>
            </a:p>
          </p:txBody>
        </p:sp>
      </p:grpSp>
      <p:sp>
        <p:nvSpPr>
          <p:cNvPr id="246" name="&quot;Not Allowed&quot; Symbol 245">
            <a:extLst>
              <a:ext uri="{FF2B5EF4-FFF2-40B4-BE49-F238E27FC236}">
                <a16:creationId xmlns:a16="http://schemas.microsoft.com/office/drawing/2014/main" id="{201B836B-2580-58C8-D527-C6A93DDF68B9}"/>
              </a:ext>
            </a:extLst>
          </p:cNvPr>
          <p:cNvSpPr/>
          <p:nvPr/>
        </p:nvSpPr>
        <p:spPr>
          <a:xfrm>
            <a:off x="3206707" y="5121581"/>
            <a:ext cx="369867" cy="368474"/>
          </a:xfrm>
          <a:prstGeom prst="noSmoking">
            <a:avLst>
              <a:gd name="adj" fmla="val 7574"/>
            </a:avLst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7" name="&quot;Not Allowed&quot; Symbol 246">
            <a:extLst>
              <a:ext uri="{FF2B5EF4-FFF2-40B4-BE49-F238E27FC236}">
                <a16:creationId xmlns:a16="http://schemas.microsoft.com/office/drawing/2014/main" id="{16CE5BCF-F09E-48D5-585E-0459C2F90800}"/>
              </a:ext>
            </a:extLst>
          </p:cNvPr>
          <p:cNvSpPr/>
          <p:nvPr/>
        </p:nvSpPr>
        <p:spPr>
          <a:xfrm>
            <a:off x="3192357" y="5659270"/>
            <a:ext cx="369867" cy="368474"/>
          </a:xfrm>
          <a:prstGeom prst="noSmoking">
            <a:avLst>
              <a:gd name="adj" fmla="val 7574"/>
            </a:avLst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8" name="&quot;Not Allowed&quot; Symbol 247">
            <a:extLst>
              <a:ext uri="{FF2B5EF4-FFF2-40B4-BE49-F238E27FC236}">
                <a16:creationId xmlns:a16="http://schemas.microsoft.com/office/drawing/2014/main" id="{99F9029B-0074-FB78-687C-E84C741EF69F}"/>
              </a:ext>
            </a:extLst>
          </p:cNvPr>
          <p:cNvSpPr/>
          <p:nvPr/>
        </p:nvSpPr>
        <p:spPr>
          <a:xfrm>
            <a:off x="3211545" y="6161872"/>
            <a:ext cx="369867" cy="368474"/>
          </a:xfrm>
          <a:prstGeom prst="noSmoking">
            <a:avLst>
              <a:gd name="adj" fmla="val 7574"/>
            </a:avLst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52" name="Group 251">
            <a:extLst>
              <a:ext uri="{FF2B5EF4-FFF2-40B4-BE49-F238E27FC236}">
                <a16:creationId xmlns:a16="http://schemas.microsoft.com/office/drawing/2014/main" id="{74CFCC8E-C695-3B43-B7F0-AC454C478FAA}"/>
              </a:ext>
            </a:extLst>
          </p:cNvPr>
          <p:cNvGrpSpPr/>
          <p:nvPr/>
        </p:nvGrpSpPr>
        <p:grpSpPr>
          <a:xfrm rot="10800000">
            <a:off x="495486" y="6101974"/>
            <a:ext cx="600302" cy="444982"/>
            <a:chOff x="1648847" y="1774349"/>
            <a:chExt cx="800402" cy="593309"/>
          </a:xfrm>
        </p:grpSpPr>
        <p:grpSp>
          <p:nvGrpSpPr>
            <p:cNvPr id="253" name="Group 252">
              <a:extLst>
                <a:ext uri="{FF2B5EF4-FFF2-40B4-BE49-F238E27FC236}">
                  <a16:creationId xmlns:a16="http://schemas.microsoft.com/office/drawing/2014/main" id="{C4602945-CD28-8FBD-853E-A5F3BEC0EBAA}"/>
                </a:ext>
              </a:extLst>
            </p:cNvPr>
            <p:cNvGrpSpPr/>
            <p:nvPr/>
          </p:nvGrpSpPr>
          <p:grpSpPr>
            <a:xfrm>
              <a:off x="1899648" y="2001898"/>
              <a:ext cx="512064" cy="365760"/>
              <a:chOff x="5656294" y="3136392"/>
              <a:chExt cx="822294" cy="585216"/>
            </a:xfrm>
            <a:effectLst>
              <a:glow>
                <a:schemeClr val="bg1"/>
              </a:glow>
            </a:effectLst>
          </p:grpSpPr>
          <p:cxnSp>
            <p:nvCxnSpPr>
              <p:cNvPr id="255" name="Straight Connector 254">
                <a:extLst>
                  <a:ext uri="{FF2B5EF4-FFF2-40B4-BE49-F238E27FC236}">
                    <a16:creationId xmlns:a16="http://schemas.microsoft.com/office/drawing/2014/main" id="{A39BAB2F-0BE7-4A97-7015-3FE7B354957E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" name="Straight Connector 255">
                <a:extLst>
                  <a:ext uri="{FF2B5EF4-FFF2-40B4-BE49-F238E27FC236}">
                    <a16:creationId xmlns:a16="http://schemas.microsoft.com/office/drawing/2014/main" id="{21FE2DCC-A925-92E1-2E3E-90AEE8840500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Straight Connector 256">
                <a:extLst>
                  <a:ext uri="{FF2B5EF4-FFF2-40B4-BE49-F238E27FC236}">
                    <a16:creationId xmlns:a16="http://schemas.microsoft.com/office/drawing/2014/main" id="{751D741E-B63F-CAA1-4F60-2DC572363DF0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Straight Connector 257">
                <a:extLst>
                  <a:ext uri="{FF2B5EF4-FFF2-40B4-BE49-F238E27FC236}">
                    <a16:creationId xmlns:a16="http://schemas.microsoft.com/office/drawing/2014/main" id="{5495E5ED-2E5A-6D60-DCB2-ED722B81BD9F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Straight Connector 258">
                <a:extLst>
                  <a:ext uri="{FF2B5EF4-FFF2-40B4-BE49-F238E27FC236}">
                    <a16:creationId xmlns:a16="http://schemas.microsoft.com/office/drawing/2014/main" id="{C4CE1DA5-95E3-DBF1-4657-AE425530EC79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Straight Connector 259">
                <a:extLst>
                  <a:ext uri="{FF2B5EF4-FFF2-40B4-BE49-F238E27FC236}">
                    <a16:creationId xmlns:a16="http://schemas.microsoft.com/office/drawing/2014/main" id="{C2F9675D-2BFC-F3BC-AB68-BFC92BDCC9BD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Straight Connector 260">
                <a:extLst>
                  <a:ext uri="{FF2B5EF4-FFF2-40B4-BE49-F238E27FC236}">
                    <a16:creationId xmlns:a16="http://schemas.microsoft.com/office/drawing/2014/main" id="{F359DDF4-2FF4-53CE-B500-6E7AF4AD8F57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Straight Connector 261">
                <a:extLst>
                  <a:ext uri="{FF2B5EF4-FFF2-40B4-BE49-F238E27FC236}">
                    <a16:creationId xmlns:a16="http://schemas.microsoft.com/office/drawing/2014/main" id="{9CC857AE-A28C-2055-2BE4-1150AEA1A1A4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Straight Connector 262">
                <a:extLst>
                  <a:ext uri="{FF2B5EF4-FFF2-40B4-BE49-F238E27FC236}">
                    <a16:creationId xmlns:a16="http://schemas.microsoft.com/office/drawing/2014/main" id="{48EF1ADA-1E0E-EBFD-B957-873C26CA99C8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Straight Connector 263">
                <a:extLst>
                  <a:ext uri="{FF2B5EF4-FFF2-40B4-BE49-F238E27FC236}">
                    <a16:creationId xmlns:a16="http://schemas.microsoft.com/office/drawing/2014/main" id="{72613FDE-F981-C0D1-F695-5C1118E8E195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Straight Connector 264">
                <a:extLst>
                  <a:ext uri="{FF2B5EF4-FFF2-40B4-BE49-F238E27FC236}">
                    <a16:creationId xmlns:a16="http://schemas.microsoft.com/office/drawing/2014/main" id="{0C39F1A8-4824-EBE6-7EAA-BB035D65064F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Straight Connector 265">
                <a:extLst>
                  <a:ext uri="{FF2B5EF4-FFF2-40B4-BE49-F238E27FC236}">
                    <a16:creationId xmlns:a16="http://schemas.microsoft.com/office/drawing/2014/main" id="{21B7050E-7905-548D-72C6-57CAAED65797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Straight Connector 266">
                <a:extLst>
                  <a:ext uri="{FF2B5EF4-FFF2-40B4-BE49-F238E27FC236}">
                    <a16:creationId xmlns:a16="http://schemas.microsoft.com/office/drawing/2014/main" id="{630AA33B-D804-DB2E-C97A-E01161E8B955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Straight Connector 267">
                <a:extLst>
                  <a:ext uri="{FF2B5EF4-FFF2-40B4-BE49-F238E27FC236}">
                    <a16:creationId xmlns:a16="http://schemas.microsoft.com/office/drawing/2014/main" id="{F61EB241-A3C4-AB76-32F5-26569864F21E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68">
                <a:extLst>
                  <a:ext uri="{FF2B5EF4-FFF2-40B4-BE49-F238E27FC236}">
                    <a16:creationId xmlns:a16="http://schemas.microsoft.com/office/drawing/2014/main" id="{45CE3FAC-92D5-2934-63D5-FD1AF4945FBE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Straight Connector 269">
                <a:extLst>
                  <a:ext uri="{FF2B5EF4-FFF2-40B4-BE49-F238E27FC236}">
                    <a16:creationId xmlns:a16="http://schemas.microsoft.com/office/drawing/2014/main" id="{E6EA4CF8-9DAA-2BFE-6228-BE30876ABDDB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1" name="Straight Connector 270">
                <a:extLst>
                  <a:ext uri="{FF2B5EF4-FFF2-40B4-BE49-F238E27FC236}">
                    <a16:creationId xmlns:a16="http://schemas.microsoft.com/office/drawing/2014/main" id="{AD635963-0924-A7E2-5ECA-F3F3805C6479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Straight Connector 271">
                <a:extLst>
                  <a:ext uri="{FF2B5EF4-FFF2-40B4-BE49-F238E27FC236}">
                    <a16:creationId xmlns:a16="http://schemas.microsoft.com/office/drawing/2014/main" id="{4D9BF1B8-D80B-548D-48DD-7EDE73FB9F1C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272">
                <a:extLst>
                  <a:ext uri="{FF2B5EF4-FFF2-40B4-BE49-F238E27FC236}">
                    <a16:creationId xmlns:a16="http://schemas.microsoft.com/office/drawing/2014/main" id="{19785BCD-E6BC-F4BE-44B4-FB4FD7BF6ACE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4" name="TextBox 253">
              <a:extLst>
                <a:ext uri="{FF2B5EF4-FFF2-40B4-BE49-F238E27FC236}">
                  <a16:creationId xmlns:a16="http://schemas.microsoft.com/office/drawing/2014/main" id="{A07F5348-7E6B-8BFD-4FB9-49505149AE8C}"/>
                </a:ext>
              </a:extLst>
            </p:cNvPr>
            <p:cNvSpPr txBox="1"/>
            <p:nvPr/>
          </p:nvSpPr>
          <p:spPr>
            <a:xfrm rot="10800000">
              <a:off x="1648847" y="1774349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3</a:t>
              </a:r>
            </a:p>
          </p:txBody>
        </p:sp>
      </p:grpSp>
      <p:grpSp>
        <p:nvGrpSpPr>
          <p:cNvPr id="274" name="Group 273">
            <a:extLst>
              <a:ext uri="{FF2B5EF4-FFF2-40B4-BE49-F238E27FC236}">
                <a16:creationId xmlns:a16="http://schemas.microsoft.com/office/drawing/2014/main" id="{CD0CB30D-8E8C-03B1-93CB-4230DD3204E9}"/>
              </a:ext>
            </a:extLst>
          </p:cNvPr>
          <p:cNvGrpSpPr/>
          <p:nvPr/>
        </p:nvGrpSpPr>
        <p:grpSpPr>
          <a:xfrm rot="10800000">
            <a:off x="461227" y="5632591"/>
            <a:ext cx="600302" cy="471726"/>
            <a:chOff x="1721192" y="2580849"/>
            <a:chExt cx="800402" cy="628968"/>
          </a:xfrm>
        </p:grpSpPr>
        <p:grpSp>
          <p:nvGrpSpPr>
            <p:cNvPr id="275" name="Group 274">
              <a:extLst>
                <a:ext uri="{FF2B5EF4-FFF2-40B4-BE49-F238E27FC236}">
                  <a16:creationId xmlns:a16="http://schemas.microsoft.com/office/drawing/2014/main" id="{97935F1E-833C-741A-9A98-479B53ED9213}"/>
                </a:ext>
              </a:extLst>
            </p:cNvPr>
            <p:cNvGrpSpPr/>
            <p:nvPr/>
          </p:nvGrpSpPr>
          <p:grpSpPr>
            <a:xfrm>
              <a:off x="1938342" y="2844057"/>
              <a:ext cx="512064" cy="365760"/>
              <a:chOff x="5656294" y="3136392"/>
              <a:chExt cx="822294" cy="585216"/>
            </a:xfrm>
          </p:grpSpPr>
          <p:cxnSp>
            <p:nvCxnSpPr>
              <p:cNvPr id="277" name="Straight Connector 276">
                <a:extLst>
                  <a:ext uri="{FF2B5EF4-FFF2-40B4-BE49-F238E27FC236}">
                    <a16:creationId xmlns:a16="http://schemas.microsoft.com/office/drawing/2014/main" id="{F20E0C42-159C-E4FE-590A-E5F6F4D7486C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Straight Connector 277">
                <a:extLst>
                  <a:ext uri="{FF2B5EF4-FFF2-40B4-BE49-F238E27FC236}">
                    <a16:creationId xmlns:a16="http://schemas.microsoft.com/office/drawing/2014/main" id="{B87A176C-9085-00E8-6862-D659D2422217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>
                <a:extLst>
                  <a:ext uri="{FF2B5EF4-FFF2-40B4-BE49-F238E27FC236}">
                    <a16:creationId xmlns:a16="http://schemas.microsoft.com/office/drawing/2014/main" id="{62343C2C-6B99-4409-0B47-B69BFD739F12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Straight Connector 279">
                <a:extLst>
                  <a:ext uri="{FF2B5EF4-FFF2-40B4-BE49-F238E27FC236}">
                    <a16:creationId xmlns:a16="http://schemas.microsoft.com/office/drawing/2014/main" id="{A9C54C43-4383-73E3-F5F0-2CCCA51027B9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Straight Connector 280">
                <a:extLst>
                  <a:ext uri="{FF2B5EF4-FFF2-40B4-BE49-F238E27FC236}">
                    <a16:creationId xmlns:a16="http://schemas.microsoft.com/office/drawing/2014/main" id="{2DF51DA6-B59B-4122-48DC-92ECB9E9C14A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Straight Connector 281">
                <a:extLst>
                  <a:ext uri="{FF2B5EF4-FFF2-40B4-BE49-F238E27FC236}">
                    <a16:creationId xmlns:a16="http://schemas.microsoft.com/office/drawing/2014/main" id="{82EF4283-D7C8-85B1-D168-A4B50F69B0FA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" name="Straight Connector 282">
                <a:extLst>
                  <a:ext uri="{FF2B5EF4-FFF2-40B4-BE49-F238E27FC236}">
                    <a16:creationId xmlns:a16="http://schemas.microsoft.com/office/drawing/2014/main" id="{90CF9421-65B7-65F2-477E-FBCA8A7E3650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>
                <a:extLst>
                  <a:ext uri="{FF2B5EF4-FFF2-40B4-BE49-F238E27FC236}">
                    <a16:creationId xmlns:a16="http://schemas.microsoft.com/office/drawing/2014/main" id="{C229948C-1FAA-A005-67D0-C741A0A73897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" name="Straight Connector 284">
                <a:extLst>
                  <a:ext uri="{FF2B5EF4-FFF2-40B4-BE49-F238E27FC236}">
                    <a16:creationId xmlns:a16="http://schemas.microsoft.com/office/drawing/2014/main" id="{18270CC5-5DB9-03EB-228A-1DD1C169FCB2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" name="Straight Connector 285">
                <a:extLst>
                  <a:ext uri="{FF2B5EF4-FFF2-40B4-BE49-F238E27FC236}">
                    <a16:creationId xmlns:a16="http://schemas.microsoft.com/office/drawing/2014/main" id="{C50689E5-B326-FFC4-81DE-D07E50553D02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7" name="Straight Connector 286">
                <a:extLst>
                  <a:ext uri="{FF2B5EF4-FFF2-40B4-BE49-F238E27FC236}">
                    <a16:creationId xmlns:a16="http://schemas.microsoft.com/office/drawing/2014/main" id="{56FC8FF8-E22C-742E-E15E-4F88925B98DE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8" name="Straight Connector 287">
                <a:extLst>
                  <a:ext uri="{FF2B5EF4-FFF2-40B4-BE49-F238E27FC236}">
                    <a16:creationId xmlns:a16="http://schemas.microsoft.com/office/drawing/2014/main" id="{909EA974-FFD1-0AF3-73BC-911C1B47CBA3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9" name="Straight Connector 288">
                <a:extLst>
                  <a:ext uri="{FF2B5EF4-FFF2-40B4-BE49-F238E27FC236}">
                    <a16:creationId xmlns:a16="http://schemas.microsoft.com/office/drawing/2014/main" id="{0082DBB4-6081-0D50-EFEC-4F7DA123E24E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0" name="Straight Connector 289">
                <a:extLst>
                  <a:ext uri="{FF2B5EF4-FFF2-40B4-BE49-F238E27FC236}">
                    <a16:creationId xmlns:a16="http://schemas.microsoft.com/office/drawing/2014/main" id="{765837E1-3895-6D11-5EA7-19DB0C6533A3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" name="Straight Connector 290">
                <a:extLst>
                  <a:ext uri="{FF2B5EF4-FFF2-40B4-BE49-F238E27FC236}">
                    <a16:creationId xmlns:a16="http://schemas.microsoft.com/office/drawing/2014/main" id="{BC6288AC-2DCC-92C4-A629-737DE572EF15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Straight Connector 291">
                <a:extLst>
                  <a:ext uri="{FF2B5EF4-FFF2-40B4-BE49-F238E27FC236}">
                    <a16:creationId xmlns:a16="http://schemas.microsoft.com/office/drawing/2014/main" id="{A3E9F79A-3CCF-FD35-79DB-72E845FBE131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" name="Straight Connector 292">
                <a:extLst>
                  <a:ext uri="{FF2B5EF4-FFF2-40B4-BE49-F238E27FC236}">
                    <a16:creationId xmlns:a16="http://schemas.microsoft.com/office/drawing/2014/main" id="{300B8F25-7A2C-C631-F59E-E83D3B5CA1A0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" name="Straight Connector 293">
                <a:extLst>
                  <a:ext uri="{FF2B5EF4-FFF2-40B4-BE49-F238E27FC236}">
                    <a16:creationId xmlns:a16="http://schemas.microsoft.com/office/drawing/2014/main" id="{A8565E97-2CDA-D3BB-AFCF-B8E8F6815EC3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" name="Straight Connector 294">
                <a:extLst>
                  <a:ext uri="{FF2B5EF4-FFF2-40B4-BE49-F238E27FC236}">
                    <a16:creationId xmlns:a16="http://schemas.microsoft.com/office/drawing/2014/main" id="{982EA833-EEC3-26A3-29C0-92029218CEFC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E671CCBB-4228-CB98-B2A9-BB86562C1124}"/>
                </a:ext>
              </a:extLst>
            </p:cNvPr>
            <p:cNvSpPr txBox="1"/>
            <p:nvPr/>
          </p:nvSpPr>
          <p:spPr>
            <a:xfrm rot="10800000">
              <a:off x="1721192" y="2580849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2</a:t>
              </a:r>
            </a:p>
          </p:txBody>
        </p:sp>
      </p:grpSp>
      <p:grpSp>
        <p:nvGrpSpPr>
          <p:cNvPr id="296" name="Group 295">
            <a:extLst>
              <a:ext uri="{FF2B5EF4-FFF2-40B4-BE49-F238E27FC236}">
                <a16:creationId xmlns:a16="http://schemas.microsoft.com/office/drawing/2014/main" id="{D26C4F82-9EC4-8BC1-D50C-73017A975D74}"/>
              </a:ext>
            </a:extLst>
          </p:cNvPr>
          <p:cNvGrpSpPr/>
          <p:nvPr/>
        </p:nvGrpSpPr>
        <p:grpSpPr>
          <a:xfrm rot="10800000">
            <a:off x="2684" y="5882174"/>
            <a:ext cx="600302" cy="487340"/>
            <a:chOff x="1735137" y="3401197"/>
            <a:chExt cx="800402" cy="649787"/>
          </a:xfrm>
        </p:grpSpPr>
        <p:grpSp>
          <p:nvGrpSpPr>
            <p:cNvPr id="297" name="Group 296">
              <a:extLst>
                <a:ext uri="{FF2B5EF4-FFF2-40B4-BE49-F238E27FC236}">
                  <a16:creationId xmlns:a16="http://schemas.microsoft.com/office/drawing/2014/main" id="{6D5E2A11-E787-DEF2-09C4-2C95F453BF5B}"/>
                </a:ext>
              </a:extLst>
            </p:cNvPr>
            <p:cNvGrpSpPr/>
            <p:nvPr/>
          </p:nvGrpSpPr>
          <p:grpSpPr>
            <a:xfrm>
              <a:off x="1926923" y="3685224"/>
              <a:ext cx="512064" cy="365760"/>
              <a:chOff x="5656294" y="3136392"/>
              <a:chExt cx="822294" cy="585216"/>
            </a:xfrm>
          </p:grpSpPr>
          <p:cxnSp>
            <p:nvCxnSpPr>
              <p:cNvPr id="299" name="Straight Connector 298">
                <a:extLst>
                  <a:ext uri="{FF2B5EF4-FFF2-40B4-BE49-F238E27FC236}">
                    <a16:creationId xmlns:a16="http://schemas.microsoft.com/office/drawing/2014/main" id="{9160DD87-E971-F864-271C-DF69A71BE581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" name="Straight Connector 299">
                <a:extLst>
                  <a:ext uri="{FF2B5EF4-FFF2-40B4-BE49-F238E27FC236}">
                    <a16:creationId xmlns:a16="http://schemas.microsoft.com/office/drawing/2014/main" id="{16C77F36-8A4F-3928-4BB4-C489BF049548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1" name="Straight Connector 300">
                <a:extLst>
                  <a:ext uri="{FF2B5EF4-FFF2-40B4-BE49-F238E27FC236}">
                    <a16:creationId xmlns:a16="http://schemas.microsoft.com/office/drawing/2014/main" id="{C080660F-235F-7B18-50FD-666C767A8F7E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2" name="Straight Connector 301">
                <a:extLst>
                  <a:ext uri="{FF2B5EF4-FFF2-40B4-BE49-F238E27FC236}">
                    <a16:creationId xmlns:a16="http://schemas.microsoft.com/office/drawing/2014/main" id="{D7DB4894-3AAA-DB00-B258-4F4B3D4B2874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3" name="Straight Connector 302">
                <a:extLst>
                  <a:ext uri="{FF2B5EF4-FFF2-40B4-BE49-F238E27FC236}">
                    <a16:creationId xmlns:a16="http://schemas.microsoft.com/office/drawing/2014/main" id="{2FF6CCD6-7961-AB2E-6CED-FDA22C217946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4" name="Straight Connector 303">
                <a:extLst>
                  <a:ext uri="{FF2B5EF4-FFF2-40B4-BE49-F238E27FC236}">
                    <a16:creationId xmlns:a16="http://schemas.microsoft.com/office/drawing/2014/main" id="{C25A76A8-1459-9148-D8BE-039DF922D78F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5" name="Straight Connector 304">
                <a:extLst>
                  <a:ext uri="{FF2B5EF4-FFF2-40B4-BE49-F238E27FC236}">
                    <a16:creationId xmlns:a16="http://schemas.microsoft.com/office/drawing/2014/main" id="{88F5B213-F034-8B4A-ECFE-8FB18E481E8E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6" name="Straight Connector 305">
                <a:extLst>
                  <a:ext uri="{FF2B5EF4-FFF2-40B4-BE49-F238E27FC236}">
                    <a16:creationId xmlns:a16="http://schemas.microsoft.com/office/drawing/2014/main" id="{FC431EC8-0AEF-0ECB-90DF-310761CD5324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7" name="Straight Connector 306">
                <a:extLst>
                  <a:ext uri="{FF2B5EF4-FFF2-40B4-BE49-F238E27FC236}">
                    <a16:creationId xmlns:a16="http://schemas.microsoft.com/office/drawing/2014/main" id="{DDD16D21-4C53-8C84-D9B4-98D39EBBBF2C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8" name="Straight Connector 307">
                <a:extLst>
                  <a:ext uri="{FF2B5EF4-FFF2-40B4-BE49-F238E27FC236}">
                    <a16:creationId xmlns:a16="http://schemas.microsoft.com/office/drawing/2014/main" id="{2C193941-641D-9097-A61A-DDDF391E1FB3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9" name="Straight Connector 308">
                <a:extLst>
                  <a:ext uri="{FF2B5EF4-FFF2-40B4-BE49-F238E27FC236}">
                    <a16:creationId xmlns:a16="http://schemas.microsoft.com/office/drawing/2014/main" id="{CDD4C579-371F-6462-5C45-AE14CE345308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0" name="Straight Connector 309">
                <a:extLst>
                  <a:ext uri="{FF2B5EF4-FFF2-40B4-BE49-F238E27FC236}">
                    <a16:creationId xmlns:a16="http://schemas.microsoft.com/office/drawing/2014/main" id="{31EEC90A-1EAC-59A2-0296-F822F8F404D1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1" name="Straight Connector 310">
                <a:extLst>
                  <a:ext uri="{FF2B5EF4-FFF2-40B4-BE49-F238E27FC236}">
                    <a16:creationId xmlns:a16="http://schemas.microsoft.com/office/drawing/2014/main" id="{0E761083-ACFF-9715-BBFE-57DF05F9D885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2" name="Straight Connector 311">
                <a:extLst>
                  <a:ext uri="{FF2B5EF4-FFF2-40B4-BE49-F238E27FC236}">
                    <a16:creationId xmlns:a16="http://schemas.microsoft.com/office/drawing/2014/main" id="{3E6311BE-B644-6156-0B62-3B5D900F9C06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3" name="Straight Connector 312">
                <a:extLst>
                  <a:ext uri="{FF2B5EF4-FFF2-40B4-BE49-F238E27FC236}">
                    <a16:creationId xmlns:a16="http://schemas.microsoft.com/office/drawing/2014/main" id="{635CBDFD-FA67-79BC-224C-7A05C0E6464A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" name="Straight Connector 313">
                <a:extLst>
                  <a:ext uri="{FF2B5EF4-FFF2-40B4-BE49-F238E27FC236}">
                    <a16:creationId xmlns:a16="http://schemas.microsoft.com/office/drawing/2014/main" id="{26CFBDA1-2562-DC24-3E26-4558B136D4B1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5" name="Straight Connector 314">
                <a:extLst>
                  <a:ext uri="{FF2B5EF4-FFF2-40B4-BE49-F238E27FC236}">
                    <a16:creationId xmlns:a16="http://schemas.microsoft.com/office/drawing/2014/main" id="{D2905A63-F227-B4BE-B699-871369F7229E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6" name="Straight Connector 315">
                <a:extLst>
                  <a:ext uri="{FF2B5EF4-FFF2-40B4-BE49-F238E27FC236}">
                    <a16:creationId xmlns:a16="http://schemas.microsoft.com/office/drawing/2014/main" id="{B271FA66-4076-F0F1-8CAF-7854AE9A3D4C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7" name="Straight Connector 316">
                <a:extLst>
                  <a:ext uri="{FF2B5EF4-FFF2-40B4-BE49-F238E27FC236}">
                    <a16:creationId xmlns:a16="http://schemas.microsoft.com/office/drawing/2014/main" id="{CA9AA6A1-EB74-FD05-CE83-AB145FB16C91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FAABBFB8-FEE6-8925-F816-E1198F3AC8EF}"/>
                </a:ext>
              </a:extLst>
            </p:cNvPr>
            <p:cNvSpPr txBox="1"/>
            <p:nvPr/>
          </p:nvSpPr>
          <p:spPr>
            <a:xfrm rot="10800000">
              <a:off x="1735137" y="3401197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1</a:t>
              </a:r>
            </a:p>
          </p:txBody>
        </p:sp>
      </p:grpSp>
      <p:sp>
        <p:nvSpPr>
          <p:cNvPr id="318" name="TextBox 317">
            <a:extLst>
              <a:ext uri="{FF2B5EF4-FFF2-40B4-BE49-F238E27FC236}">
                <a16:creationId xmlns:a16="http://schemas.microsoft.com/office/drawing/2014/main" id="{AF79C373-D5B7-2FBF-AC25-2A4CE27177E7}"/>
              </a:ext>
            </a:extLst>
          </p:cNvPr>
          <p:cNvSpPr txBox="1"/>
          <p:nvPr/>
        </p:nvSpPr>
        <p:spPr>
          <a:xfrm>
            <a:off x="33381" y="6791305"/>
            <a:ext cx="154158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/>
              <a:t>Blue 1-3 weapons/fuel exhausted</a:t>
            </a:r>
          </a:p>
        </p:txBody>
      </p:sp>
      <p:sp>
        <p:nvSpPr>
          <p:cNvPr id="319" name="TextBox 318">
            <a:extLst>
              <a:ext uri="{FF2B5EF4-FFF2-40B4-BE49-F238E27FC236}">
                <a16:creationId xmlns:a16="http://schemas.microsoft.com/office/drawing/2014/main" id="{76B19B06-86E4-C5E5-6679-871B70CD6059}"/>
              </a:ext>
            </a:extLst>
          </p:cNvPr>
          <p:cNvSpPr txBox="1"/>
          <p:nvPr/>
        </p:nvSpPr>
        <p:spPr>
          <a:xfrm>
            <a:off x="1662865" y="5239055"/>
            <a:ext cx="446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0070C0"/>
                </a:solidFill>
              </a:rPr>
              <a:t>!?</a:t>
            </a:r>
          </a:p>
        </p:txBody>
      </p:sp>
      <p:sp>
        <p:nvSpPr>
          <p:cNvPr id="320" name="Right Brace 319">
            <a:extLst>
              <a:ext uri="{FF2B5EF4-FFF2-40B4-BE49-F238E27FC236}">
                <a16:creationId xmlns:a16="http://schemas.microsoft.com/office/drawing/2014/main" id="{F654708F-B4EB-30F8-A166-90F7E6109055}"/>
              </a:ext>
            </a:extLst>
          </p:cNvPr>
          <p:cNvSpPr/>
          <p:nvPr/>
        </p:nvSpPr>
        <p:spPr bwMode="auto">
          <a:xfrm>
            <a:off x="9708719" y="2043630"/>
            <a:ext cx="239317" cy="1447624"/>
          </a:xfrm>
          <a:prstGeom prst="rightBrace">
            <a:avLst>
              <a:gd name="adj1" fmla="val 8333"/>
              <a:gd name="adj2" fmla="val 50761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321" name="Right Brace 320">
            <a:extLst>
              <a:ext uri="{FF2B5EF4-FFF2-40B4-BE49-F238E27FC236}">
                <a16:creationId xmlns:a16="http://schemas.microsoft.com/office/drawing/2014/main" id="{52C9DD02-BFE3-2618-FBCE-95AA9C0EF3CF}"/>
              </a:ext>
            </a:extLst>
          </p:cNvPr>
          <p:cNvSpPr/>
          <p:nvPr/>
        </p:nvSpPr>
        <p:spPr bwMode="auto">
          <a:xfrm>
            <a:off x="9737661" y="3731710"/>
            <a:ext cx="181434" cy="2119461"/>
          </a:xfrm>
          <a:prstGeom prst="rightBrace">
            <a:avLst>
              <a:gd name="adj1" fmla="val 8333"/>
              <a:gd name="adj2" fmla="val 50761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grpSp>
        <p:nvGrpSpPr>
          <p:cNvPr id="322" name="Group 321">
            <a:extLst>
              <a:ext uri="{FF2B5EF4-FFF2-40B4-BE49-F238E27FC236}">
                <a16:creationId xmlns:a16="http://schemas.microsoft.com/office/drawing/2014/main" id="{FE47F4D3-8FFA-36D3-4EFD-4EF2DA9A2073}"/>
              </a:ext>
            </a:extLst>
          </p:cNvPr>
          <p:cNvGrpSpPr/>
          <p:nvPr/>
        </p:nvGrpSpPr>
        <p:grpSpPr>
          <a:xfrm>
            <a:off x="5821627" y="5905164"/>
            <a:ext cx="600302" cy="453044"/>
            <a:chOff x="1787630" y="3685224"/>
            <a:chExt cx="800402" cy="604059"/>
          </a:xfrm>
        </p:grpSpPr>
        <p:grpSp>
          <p:nvGrpSpPr>
            <p:cNvPr id="323" name="Group 322">
              <a:extLst>
                <a:ext uri="{FF2B5EF4-FFF2-40B4-BE49-F238E27FC236}">
                  <a16:creationId xmlns:a16="http://schemas.microsoft.com/office/drawing/2014/main" id="{AE6C2CFE-94A4-EF2E-2DB2-A1AE81E8553C}"/>
                </a:ext>
              </a:extLst>
            </p:cNvPr>
            <p:cNvGrpSpPr/>
            <p:nvPr/>
          </p:nvGrpSpPr>
          <p:grpSpPr>
            <a:xfrm>
              <a:off x="1926923" y="3685224"/>
              <a:ext cx="512064" cy="365760"/>
              <a:chOff x="5656294" y="3136392"/>
              <a:chExt cx="822294" cy="585216"/>
            </a:xfrm>
          </p:grpSpPr>
          <p:cxnSp>
            <p:nvCxnSpPr>
              <p:cNvPr id="325" name="Straight Connector 324">
                <a:extLst>
                  <a:ext uri="{FF2B5EF4-FFF2-40B4-BE49-F238E27FC236}">
                    <a16:creationId xmlns:a16="http://schemas.microsoft.com/office/drawing/2014/main" id="{49CC0A37-18A2-B09E-F15B-6EF96714BFF9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Straight Connector 325">
                <a:extLst>
                  <a:ext uri="{FF2B5EF4-FFF2-40B4-BE49-F238E27FC236}">
                    <a16:creationId xmlns:a16="http://schemas.microsoft.com/office/drawing/2014/main" id="{D9663ABF-7F73-3F5C-5E1F-246AAA9AA231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>
                <a:extLst>
                  <a:ext uri="{FF2B5EF4-FFF2-40B4-BE49-F238E27FC236}">
                    <a16:creationId xmlns:a16="http://schemas.microsoft.com/office/drawing/2014/main" id="{2A9B2E24-275A-6BAF-651F-5464E7B83976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>
                <a:extLst>
                  <a:ext uri="{FF2B5EF4-FFF2-40B4-BE49-F238E27FC236}">
                    <a16:creationId xmlns:a16="http://schemas.microsoft.com/office/drawing/2014/main" id="{545D5322-1B8F-FB54-54E5-277F716FBB6F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" name="Straight Connector 328">
                <a:extLst>
                  <a:ext uri="{FF2B5EF4-FFF2-40B4-BE49-F238E27FC236}">
                    <a16:creationId xmlns:a16="http://schemas.microsoft.com/office/drawing/2014/main" id="{513EEF19-D415-C676-7575-3432164EB719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" name="Straight Connector 329">
                <a:extLst>
                  <a:ext uri="{FF2B5EF4-FFF2-40B4-BE49-F238E27FC236}">
                    <a16:creationId xmlns:a16="http://schemas.microsoft.com/office/drawing/2014/main" id="{4322EE52-C683-4345-D438-35561AFC3A62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" name="Straight Connector 330">
                <a:extLst>
                  <a:ext uri="{FF2B5EF4-FFF2-40B4-BE49-F238E27FC236}">
                    <a16:creationId xmlns:a16="http://schemas.microsoft.com/office/drawing/2014/main" id="{317D9C63-5024-B832-50C3-3E901AE97B3F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Connector 331">
                <a:extLst>
                  <a:ext uri="{FF2B5EF4-FFF2-40B4-BE49-F238E27FC236}">
                    <a16:creationId xmlns:a16="http://schemas.microsoft.com/office/drawing/2014/main" id="{7FC88B4C-AE34-9F89-F3EE-565B135CD92E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>
                <a:extLst>
                  <a:ext uri="{FF2B5EF4-FFF2-40B4-BE49-F238E27FC236}">
                    <a16:creationId xmlns:a16="http://schemas.microsoft.com/office/drawing/2014/main" id="{1B2EF0BC-A3B7-EEBD-11C6-3A3E54489E67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" name="Straight Connector 333">
                <a:extLst>
                  <a:ext uri="{FF2B5EF4-FFF2-40B4-BE49-F238E27FC236}">
                    <a16:creationId xmlns:a16="http://schemas.microsoft.com/office/drawing/2014/main" id="{C65346B4-4CB5-EA3C-BAD7-08A1B18DCAC4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5" name="Straight Connector 334">
                <a:extLst>
                  <a:ext uri="{FF2B5EF4-FFF2-40B4-BE49-F238E27FC236}">
                    <a16:creationId xmlns:a16="http://schemas.microsoft.com/office/drawing/2014/main" id="{E2105676-3C4C-EE19-A3BE-4659B1009F4C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6" name="Straight Connector 335">
                <a:extLst>
                  <a:ext uri="{FF2B5EF4-FFF2-40B4-BE49-F238E27FC236}">
                    <a16:creationId xmlns:a16="http://schemas.microsoft.com/office/drawing/2014/main" id="{E0CEAAC6-EBB1-D5E3-5F7B-4669636613A2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7" name="Straight Connector 336">
                <a:extLst>
                  <a:ext uri="{FF2B5EF4-FFF2-40B4-BE49-F238E27FC236}">
                    <a16:creationId xmlns:a16="http://schemas.microsoft.com/office/drawing/2014/main" id="{8F933915-7D06-DFC0-5278-A8690B917E08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>
                <a:extLst>
                  <a:ext uri="{FF2B5EF4-FFF2-40B4-BE49-F238E27FC236}">
                    <a16:creationId xmlns:a16="http://schemas.microsoft.com/office/drawing/2014/main" id="{8EFDF413-BB91-CD14-85E5-EB3D9F06B5DB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" name="Straight Connector 338">
                <a:extLst>
                  <a:ext uri="{FF2B5EF4-FFF2-40B4-BE49-F238E27FC236}">
                    <a16:creationId xmlns:a16="http://schemas.microsoft.com/office/drawing/2014/main" id="{651DFAEC-4A1D-9CC2-F403-96EACD1DC2A0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" name="Straight Connector 339">
                <a:extLst>
                  <a:ext uri="{FF2B5EF4-FFF2-40B4-BE49-F238E27FC236}">
                    <a16:creationId xmlns:a16="http://schemas.microsoft.com/office/drawing/2014/main" id="{5F70BA9C-02A6-05AB-F745-9AD1B947012C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" name="Straight Connector 340">
                <a:extLst>
                  <a:ext uri="{FF2B5EF4-FFF2-40B4-BE49-F238E27FC236}">
                    <a16:creationId xmlns:a16="http://schemas.microsoft.com/office/drawing/2014/main" id="{F9E45BCC-91E9-8D5E-47A5-0354247BA5A6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" name="Straight Connector 341">
                <a:extLst>
                  <a:ext uri="{FF2B5EF4-FFF2-40B4-BE49-F238E27FC236}">
                    <a16:creationId xmlns:a16="http://schemas.microsoft.com/office/drawing/2014/main" id="{23F8751D-344B-C670-9E36-C80F7AEFC7E1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" name="Straight Connector 342">
                <a:extLst>
                  <a:ext uri="{FF2B5EF4-FFF2-40B4-BE49-F238E27FC236}">
                    <a16:creationId xmlns:a16="http://schemas.microsoft.com/office/drawing/2014/main" id="{76FA80BB-7D82-AEC8-5F4F-A406A0591930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4" name="TextBox 323">
              <a:extLst>
                <a:ext uri="{FF2B5EF4-FFF2-40B4-BE49-F238E27FC236}">
                  <a16:creationId xmlns:a16="http://schemas.microsoft.com/office/drawing/2014/main" id="{16EB4185-4553-C5E6-51C4-3D2DC9466E88}"/>
                </a:ext>
              </a:extLst>
            </p:cNvPr>
            <p:cNvSpPr txBox="1"/>
            <p:nvPr/>
          </p:nvSpPr>
          <p:spPr>
            <a:xfrm>
              <a:off x="1787630" y="3981507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4</a:t>
              </a:r>
            </a:p>
          </p:txBody>
        </p:sp>
      </p:grpSp>
      <p:sp>
        <p:nvSpPr>
          <p:cNvPr id="344" name="TextBox 343">
            <a:extLst>
              <a:ext uri="{FF2B5EF4-FFF2-40B4-BE49-F238E27FC236}">
                <a16:creationId xmlns:a16="http://schemas.microsoft.com/office/drawing/2014/main" id="{0D74138E-3523-711A-3320-67570E101979}"/>
              </a:ext>
            </a:extLst>
          </p:cNvPr>
          <p:cNvSpPr txBox="1"/>
          <p:nvPr/>
        </p:nvSpPr>
        <p:spPr>
          <a:xfrm>
            <a:off x="5884372" y="5498162"/>
            <a:ext cx="446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0070C0"/>
                </a:solidFill>
              </a:rPr>
              <a:t>!?</a:t>
            </a:r>
          </a:p>
        </p:txBody>
      </p:sp>
    </p:spTree>
    <p:extLst>
      <p:ext uri="{BB962C8B-B14F-4D97-AF65-F5344CB8AC3E}">
        <p14:creationId xmlns:p14="http://schemas.microsoft.com/office/powerpoint/2010/main" val="910206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C72E5A9-B3ED-BB11-17AB-67C9F76AEFA7}"/>
              </a:ext>
            </a:extLst>
          </p:cNvPr>
          <p:cNvSpPr/>
          <p:nvPr/>
        </p:nvSpPr>
        <p:spPr>
          <a:xfrm>
            <a:off x="1536200" y="1201619"/>
            <a:ext cx="1551621" cy="40202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Context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6214508A-7C33-7A39-7946-9BAF8D777159}"/>
              </a:ext>
            </a:extLst>
          </p:cNvPr>
          <p:cNvSpPr/>
          <p:nvPr/>
        </p:nvSpPr>
        <p:spPr>
          <a:xfrm>
            <a:off x="3896668" y="1201619"/>
            <a:ext cx="1340269" cy="40202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Expectation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40D84C8-79E4-A48B-5D14-D0EB5C16E476}"/>
              </a:ext>
            </a:extLst>
          </p:cNvPr>
          <p:cNvSpPr/>
          <p:nvPr/>
        </p:nvSpPr>
        <p:spPr>
          <a:xfrm>
            <a:off x="8871590" y="1168986"/>
            <a:ext cx="1311617" cy="434653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TFW Mgt Implications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8BFE530-A79E-8573-0ED3-833714BB5590}"/>
              </a:ext>
            </a:extLst>
          </p:cNvPr>
          <p:cNvSpPr/>
          <p:nvPr/>
        </p:nvSpPr>
        <p:spPr>
          <a:xfrm>
            <a:off x="6491861" y="1201619"/>
            <a:ext cx="1013206" cy="40838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Outcome Score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0F77D2-5A77-1D0F-6E0E-CF620A6A4BD3}"/>
              </a:ext>
            </a:extLst>
          </p:cNvPr>
          <p:cNvSpPr txBox="1"/>
          <p:nvPr/>
        </p:nvSpPr>
        <p:spPr>
          <a:xfrm>
            <a:off x="9112149" y="2000886"/>
            <a:ext cx="13913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TFW mgt a contributor to mission failure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49A852-C24E-775F-86E1-EAA4C4A7B99C}"/>
              </a:ext>
            </a:extLst>
          </p:cNvPr>
          <p:cNvSpPr txBox="1"/>
          <p:nvPr/>
        </p:nvSpPr>
        <p:spPr>
          <a:xfrm>
            <a:off x="1229994" y="2300387"/>
            <a:ext cx="2361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Mismatch of blue force capability against red force capability at different timepoints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BD1441-EE07-62FD-B8F5-848F3574FF26}"/>
              </a:ext>
            </a:extLst>
          </p:cNvPr>
          <p:cNvSpPr txBox="1"/>
          <p:nvPr/>
        </p:nvSpPr>
        <p:spPr>
          <a:xfrm>
            <a:off x="6343137" y="1836356"/>
            <a:ext cx="24345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Blue decisions to expend TFW </a:t>
            </a:r>
            <a:r>
              <a:rPr lang="en-US" sz="1200" b="1" dirty="0"/>
              <a:t>early</a:t>
            </a:r>
            <a:r>
              <a:rPr lang="en-US" sz="1200" dirty="0"/>
              <a:t> result in remaining threats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6A599A-C899-F4E7-1E24-787726DE1D7E}"/>
              </a:ext>
            </a:extLst>
          </p:cNvPr>
          <p:cNvSpPr txBox="1"/>
          <p:nvPr/>
        </p:nvSpPr>
        <p:spPr>
          <a:xfrm>
            <a:off x="6343137" y="2470148"/>
            <a:ext cx="2340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Blue decisions to expend TFW </a:t>
            </a:r>
            <a:r>
              <a:rPr lang="en-US" sz="1200" b="1" dirty="0"/>
              <a:t>late</a:t>
            </a:r>
            <a:r>
              <a:rPr lang="en-US" sz="1200" dirty="0"/>
              <a:t> allow penetrating threats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C394550-F64F-7780-C4AB-FF61591016E2}"/>
              </a:ext>
            </a:extLst>
          </p:cNvPr>
          <p:cNvSpPr txBox="1"/>
          <p:nvPr/>
        </p:nvSpPr>
        <p:spPr>
          <a:xfrm>
            <a:off x="6342947" y="3207389"/>
            <a:ext cx="21991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Blue decisions to expend TFW </a:t>
            </a:r>
            <a:r>
              <a:rPr lang="en-US" sz="1200" b="1" dirty="0"/>
              <a:t>at correct increments</a:t>
            </a:r>
            <a:r>
              <a:rPr lang="en-US" sz="1200" dirty="0"/>
              <a:t> yields good results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1019A45-9F5F-1D5D-9AC2-D74EDDB0887D}"/>
              </a:ext>
            </a:extLst>
          </p:cNvPr>
          <p:cNvSpPr txBox="1"/>
          <p:nvPr/>
        </p:nvSpPr>
        <p:spPr>
          <a:xfrm>
            <a:off x="9162080" y="3204443"/>
            <a:ext cx="13913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TFW mgt a contributor to mission success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1393F73-4786-A6F2-47AE-180932175000}"/>
              </a:ext>
            </a:extLst>
          </p:cNvPr>
          <p:cNvSpPr txBox="1"/>
          <p:nvPr/>
        </p:nvSpPr>
        <p:spPr>
          <a:xfrm>
            <a:off x="3591242" y="1829750"/>
            <a:ext cx="26580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At timepoint A, available blue assets are engaged against a specific subset of red threats/targets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9A29505-4FC0-FCE6-770B-A38E0553FB75}"/>
              </a:ext>
            </a:extLst>
          </p:cNvPr>
          <p:cNvSpPr txBox="1"/>
          <p:nvPr/>
        </p:nvSpPr>
        <p:spPr>
          <a:xfrm>
            <a:off x="3591242" y="2828108"/>
            <a:ext cx="27053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At timepoint B, the ideal subset and positioning of committed blue assets matched to targets may look different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F72AA7-78B5-E1F9-CC03-77EBD1F4B2AD}"/>
              </a:ext>
            </a:extLst>
          </p:cNvPr>
          <p:cNvSpPr txBox="1">
            <a:spLocks/>
          </p:cNvSpPr>
          <p:nvPr/>
        </p:nvSpPr>
        <p:spPr>
          <a:xfrm>
            <a:off x="2345741" y="0"/>
            <a:ext cx="7416800" cy="841248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267" b="1">
                <a:solidFill>
                  <a:srgbClr val="F77B0B"/>
                </a:solidFill>
                <a:latin typeface="Tahoma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267" b="1">
                <a:solidFill>
                  <a:srgbClr val="F77B0B"/>
                </a:solidFill>
                <a:latin typeface="Tahoma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267" b="1">
                <a:solidFill>
                  <a:srgbClr val="F77B0B"/>
                </a:solidFill>
                <a:latin typeface="Tahoma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267" b="1">
                <a:solidFill>
                  <a:srgbClr val="F77B0B"/>
                </a:solidFill>
                <a:latin typeface="Tahoma" charset="0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4267" b="1">
                <a:solidFill>
                  <a:srgbClr val="F77B0B"/>
                </a:solidFill>
                <a:latin typeface="Tahoma" charset="0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4267" b="1">
                <a:solidFill>
                  <a:srgbClr val="F77B0B"/>
                </a:solidFill>
                <a:latin typeface="Tahoma" charset="0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4267" b="1">
                <a:solidFill>
                  <a:srgbClr val="F77B0B"/>
                </a:solidFill>
                <a:latin typeface="Tahoma" charset="0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4267" b="1">
                <a:solidFill>
                  <a:srgbClr val="F77B0B"/>
                </a:solidFill>
                <a:latin typeface="Tahoma" charset="0"/>
              </a:defRPr>
            </a:lvl9pPr>
          </a:lstStyle>
          <a:p>
            <a:r>
              <a:rPr lang="en-US" kern="0" dirty="0"/>
              <a:t>Envelope for Evaluation of TFW Management:</a:t>
            </a:r>
            <a:br>
              <a:rPr lang="en-US" kern="0" dirty="0"/>
            </a:br>
            <a:r>
              <a:rPr lang="en-US" kern="0" dirty="0"/>
              <a:t>Collective Example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2958B7F-B39E-DF7D-33F1-C1006B84E022}"/>
              </a:ext>
            </a:extLst>
          </p:cNvPr>
          <p:cNvGrpSpPr/>
          <p:nvPr/>
        </p:nvGrpSpPr>
        <p:grpSpPr>
          <a:xfrm>
            <a:off x="2454665" y="5855501"/>
            <a:ext cx="600302" cy="418334"/>
            <a:chOff x="6593895" y="2282858"/>
            <a:chExt cx="800402" cy="557779"/>
          </a:xfrm>
        </p:grpSpPr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6A0B4F7C-DD6E-119B-6853-7A97FDFC50E0}"/>
                </a:ext>
              </a:extLst>
            </p:cNvPr>
            <p:cNvSpPr/>
            <p:nvPr/>
          </p:nvSpPr>
          <p:spPr>
            <a:xfrm>
              <a:off x="6698690" y="2282858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078D07D-64AF-7028-D9A9-D6A686CDB9BD}"/>
                </a:ext>
              </a:extLst>
            </p:cNvPr>
            <p:cNvSpPr txBox="1"/>
            <p:nvPr/>
          </p:nvSpPr>
          <p:spPr>
            <a:xfrm>
              <a:off x="6593895" y="2532861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SA-A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5943ABA-7AD0-CAB9-F9B3-C3FC0A3D334E}"/>
              </a:ext>
            </a:extLst>
          </p:cNvPr>
          <p:cNvGrpSpPr/>
          <p:nvPr/>
        </p:nvGrpSpPr>
        <p:grpSpPr>
          <a:xfrm>
            <a:off x="2454665" y="5352444"/>
            <a:ext cx="600302" cy="405159"/>
            <a:chOff x="6593613" y="3162057"/>
            <a:chExt cx="800402" cy="540212"/>
          </a:xfrm>
        </p:grpSpPr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F6714AE1-977C-2226-8399-9A99C494334A}"/>
                </a:ext>
              </a:extLst>
            </p:cNvPr>
            <p:cNvSpPr/>
            <p:nvPr/>
          </p:nvSpPr>
          <p:spPr>
            <a:xfrm>
              <a:off x="6698689" y="3162057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E54FFBD-69BF-6624-2196-16B2F14F73CE}"/>
                </a:ext>
              </a:extLst>
            </p:cNvPr>
            <p:cNvSpPr txBox="1"/>
            <p:nvPr/>
          </p:nvSpPr>
          <p:spPr>
            <a:xfrm>
              <a:off x="6593613" y="3394493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SA-B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C0CC669-F04B-05A9-1150-9505F458B191}"/>
              </a:ext>
            </a:extLst>
          </p:cNvPr>
          <p:cNvGrpSpPr/>
          <p:nvPr/>
        </p:nvGrpSpPr>
        <p:grpSpPr>
          <a:xfrm>
            <a:off x="965201" y="5326330"/>
            <a:ext cx="600302" cy="464372"/>
            <a:chOff x="1801527" y="2001898"/>
            <a:chExt cx="800402" cy="619162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D0465671-3334-3DA7-C813-D0F1D459BE1A}"/>
                </a:ext>
              </a:extLst>
            </p:cNvPr>
            <p:cNvGrpSpPr/>
            <p:nvPr/>
          </p:nvGrpSpPr>
          <p:grpSpPr>
            <a:xfrm>
              <a:off x="1899648" y="2001898"/>
              <a:ext cx="512064" cy="365760"/>
              <a:chOff x="5656294" y="3136392"/>
              <a:chExt cx="822294" cy="585216"/>
            </a:xfrm>
            <a:effectLst>
              <a:glow>
                <a:schemeClr val="bg1"/>
              </a:glow>
            </a:effectLst>
          </p:grpSpPr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3B83D5F7-93C0-D5FA-1268-AFD77ECE7466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2029E0D-1557-FD18-9EF6-4E536D67B712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382F255E-CB0E-4161-E2D9-FCA01B953CE6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F9EA7AC1-40CB-5BF5-61E7-96E180401E04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9549C4B3-979C-BF11-2B01-931C9D5D68C7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5F37B79A-C182-2377-50D2-8A193E62A4D6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19A3F586-2843-5D37-9A18-CB30B384F360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F895D8B2-7A97-AED5-5483-0F5D44C23467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DB8832AC-4F40-76DE-68AA-B86737ADA7D4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B001240E-90D3-5A34-A793-8A0F0BC45E4B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2DADC08E-E72E-13F1-01D3-24820329F1AF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71820FB9-ABF5-5E20-98C3-308DC2151E35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BEF977A4-3E72-3372-9E33-7AD0ACD2ED61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02A819AD-9458-6BB2-608B-643380442BCA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38251076-8A72-D74E-88CA-BB28C11FF1C6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8EDFEB8B-A677-9241-4F5F-85E714812328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C165A321-7685-403B-FB4E-A97A61EC8A23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70518473-270C-70E1-1DD5-C6581A043C32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7571F0FA-4DEE-DAC3-C521-5CD66D56CE9C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66B525E-0406-54CF-C4DC-BF2363B11F0D}"/>
                </a:ext>
              </a:extLst>
            </p:cNvPr>
            <p:cNvSpPr txBox="1"/>
            <p:nvPr/>
          </p:nvSpPr>
          <p:spPr>
            <a:xfrm>
              <a:off x="1801527" y="2313284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1</a:t>
              </a: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35AEAA49-068A-70CE-36A6-EAF3DA0365A1}"/>
              </a:ext>
            </a:extLst>
          </p:cNvPr>
          <p:cNvGrpSpPr/>
          <p:nvPr/>
        </p:nvGrpSpPr>
        <p:grpSpPr>
          <a:xfrm>
            <a:off x="529773" y="4812731"/>
            <a:ext cx="600302" cy="465410"/>
            <a:chOff x="1793915" y="2844057"/>
            <a:chExt cx="800402" cy="620547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5E434999-1ED1-4844-8676-AF134405BC62}"/>
                </a:ext>
              </a:extLst>
            </p:cNvPr>
            <p:cNvGrpSpPr/>
            <p:nvPr/>
          </p:nvGrpSpPr>
          <p:grpSpPr>
            <a:xfrm>
              <a:off x="1938342" y="2844057"/>
              <a:ext cx="512064" cy="365760"/>
              <a:chOff x="5656294" y="3136392"/>
              <a:chExt cx="822294" cy="585216"/>
            </a:xfrm>
          </p:grpSpPr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6FC7137C-C083-5696-ED79-5953B2BBC9D1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721CC5F6-7BC4-33C0-F07E-BA5FBDE0CB7D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EE59BFC6-DBC5-DC53-708A-B4070ABE2CD9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D47ED773-056A-816A-7483-AB015EFEF711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08702FE8-42DD-B787-83BE-8D65C9CC068C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DE50B312-D4F8-FA6A-56FE-0993E4FE5FA2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7475DD68-AF02-61A7-9B49-6B39EBC2A2B5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218350F8-65CC-0CEE-BA95-BE08E5478951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27BF017B-A8B3-5F2B-B6E1-E386B597163F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FD5E26B0-69CC-3574-A884-D838A7CA2BA6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37BC3EB1-9126-BA28-B554-FF7ACAD92131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2494C82E-88EE-667C-11AB-F00037737410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427CA80E-662D-E518-8AD8-213A1FDDA298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0E63F2E6-AD45-33A9-62CF-86ABD60C5664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6BD26EFD-8AB3-67CF-A291-162AE324A5A6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74AE2798-C8E7-F739-F245-1C8BBA6C0994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F5A77CD6-2C89-D05B-1D94-8439889538D4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5938A01D-AFEC-BFA8-B09C-C40E11FE8181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825795C-15C4-18E4-E90A-6F5BE2F4552C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BB619659-1900-E1F1-0714-1C06695B1B0F}"/>
                </a:ext>
              </a:extLst>
            </p:cNvPr>
            <p:cNvSpPr txBox="1"/>
            <p:nvPr/>
          </p:nvSpPr>
          <p:spPr>
            <a:xfrm>
              <a:off x="1793915" y="3156828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2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61D9083F-543B-9670-4311-3350B9ED8D8F}"/>
              </a:ext>
            </a:extLst>
          </p:cNvPr>
          <p:cNvGrpSpPr/>
          <p:nvPr/>
        </p:nvGrpSpPr>
        <p:grpSpPr>
          <a:xfrm>
            <a:off x="442124" y="5764865"/>
            <a:ext cx="600302" cy="453044"/>
            <a:chOff x="1787630" y="3685224"/>
            <a:chExt cx="800402" cy="604059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3B052D81-05F6-83A6-E2D2-4A4B6592409E}"/>
                </a:ext>
              </a:extLst>
            </p:cNvPr>
            <p:cNvGrpSpPr/>
            <p:nvPr/>
          </p:nvGrpSpPr>
          <p:grpSpPr>
            <a:xfrm>
              <a:off x="1926923" y="3685224"/>
              <a:ext cx="512064" cy="365760"/>
              <a:chOff x="5656294" y="3136392"/>
              <a:chExt cx="822294" cy="585216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65AF7FA8-102C-74CE-9A53-3586A349C808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BE4018C1-C422-11CF-8B23-CBA152F30CFD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8DD33EB0-8A81-3A3C-1F69-145B9A63D2B9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800674F0-C800-CBDA-78DA-8905FF08D937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7A7F323D-8B72-4BFE-A0D8-13A4E87D959D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5765E8FF-A28A-4689-4053-70F247DB6679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DFE85F8D-58E2-578B-1EE2-8B517C2B768F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A7BFD74D-33AC-95C0-2138-B29CE8B0F833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B3329D6F-7DE4-E608-8F41-C5086FA4A8D2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82E3E958-6508-0684-0635-E2180984CF63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5C70BAB6-9EB7-BBAB-BF5C-D73B59DBF111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48D7FB74-D10D-6A55-C57F-9D055EA6E710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6683F5C4-AB4C-3E67-189E-E9F278CE8B6C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DA3BD31C-76D3-DAF8-F281-2BFFD4968176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FE18E942-B52E-33AF-3670-3694E6F84633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61B55FA4-9FB9-32DA-6EEE-69FD6FBA2F89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9FD38D4D-1F3F-D55D-1F68-E41C0BC13B80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DF7659A0-5D72-0CFB-BC61-D11B7E0C5B9C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C99D3186-E3B1-DEA4-D0A6-BBE5224A421E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6CED2F10-36E3-D1BB-4FF0-D503AFB669CB}"/>
                </a:ext>
              </a:extLst>
            </p:cNvPr>
            <p:cNvSpPr txBox="1"/>
            <p:nvPr/>
          </p:nvSpPr>
          <p:spPr>
            <a:xfrm>
              <a:off x="1787630" y="3981507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3</a:t>
              </a:r>
            </a:p>
          </p:txBody>
        </p:sp>
      </p:grpSp>
      <p:sp>
        <p:nvSpPr>
          <p:cNvPr id="87" name="Flowchart: Summing Junction 86">
            <a:extLst>
              <a:ext uri="{FF2B5EF4-FFF2-40B4-BE49-F238E27FC236}">
                <a16:creationId xmlns:a16="http://schemas.microsoft.com/office/drawing/2014/main" id="{45E0478F-656E-AB7C-18DD-E7D565E149F9}"/>
              </a:ext>
            </a:extLst>
          </p:cNvPr>
          <p:cNvSpPr/>
          <p:nvPr/>
        </p:nvSpPr>
        <p:spPr>
          <a:xfrm>
            <a:off x="2958952" y="5361250"/>
            <a:ext cx="336033" cy="265029"/>
          </a:xfrm>
          <a:prstGeom prst="flowChartSummingJunction">
            <a:avLst/>
          </a:prstGeom>
          <a:solidFill>
            <a:srgbClr val="FF000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09813761-CDEB-15DD-33EA-7642C36DB05E}"/>
              </a:ext>
            </a:extLst>
          </p:cNvPr>
          <p:cNvSpPr txBox="1"/>
          <p:nvPr/>
        </p:nvSpPr>
        <p:spPr>
          <a:xfrm>
            <a:off x="2865110" y="5654035"/>
            <a:ext cx="6610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FF0000"/>
                </a:solidFill>
              </a:rPr>
              <a:t>Target</a:t>
            </a:r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CA62430C-E42A-BA86-1EEC-BDFC170FAE25}"/>
              </a:ext>
            </a:extLst>
          </p:cNvPr>
          <p:cNvGrpSpPr/>
          <p:nvPr/>
        </p:nvGrpSpPr>
        <p:grpSpPr>
          <a:xfrm>
            <a:off x="2454665" y="4815266"/>
            <a:ext cx="600302" cy="405159"/>
            <a:chOff x="6593613" y="3162057"/>
            <a:chExt cx="800402" cy="540212"/>
          </a:xfrm>
        </p:grpSpPr>
        <p:sp>
          <p:nvSpPr>
            <p:cNvPr id="90" name="Isosceles Triangle 89">
              <a:extLst>
                <a:ext uri="{FF2B5EF4-FFF2-40B4-BE49-F238E27FC236}">
                  <a16:creationId xmlns:a16="http://schemas.microsoft.com/office/drawing/2014/main" id="{F75D22AD-64A4-B7A4-9772-4359721A06F7}"/>
                </a:ext>
              </a:extLst>
            </p:cNvPr>
            <p:cNvSpPr/>
            <p:nvPr/>
          </p:nvSpPr>
          <p:spPr>
            <a:xfrm>
              <a:off x="6698689" y="3162057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89F09A32-66B5-C4AB-B75A-14D204D1F88C}"/>
                </a:ext>
              </a:extLst>
            </p:cNvPr>
            <p:cNvSpPr txBox="1"/>
            <p:nvPr/>
          </p:nvSpPr>
          <p:spPr>
            <a:xfrm>
              <a:off x="6593613" y="3394493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SA-C</a:t>
              </a:r>
            </a:p>
          </p:txBody>
        </p:sp>
      </p:grp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40C31DB8-A904-0C82-ABAF-F006EEF0F0F3}"/>
              </a:ext>
            </a:extLst>
          </p:cNvPr>
          <p:cNvCxnSpPr>
            <a:cxnSpLocks/>
          </p:cNvCxnSpPr>
          <p:nvPr/>
        </p:nvCxnSpPr>
        <p:spPr>
          <a:xfrm flipH="1">
            <a:off x="883538" y="4958279"/>
            <a:ext cx="1369585" cy="114864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F375B749-4BA6-854F-A3B8-58747227B37C}"/>
              </a:ext>
            </a:extLst>
          </p:cNvPr>
          <p:cNvCxnSpPr>
            <a:cxnSpLocks/>
          </p:cNvCxnSpPr>
          <p:nvPr/>
        </p:nvCxnSpPr>
        <p:spPr>
          <a:xfrm flipH="1" flipV="1">
            <a:off x="922492" y="5836731"/>
            <a:ext cx="1330631" cy="160914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2D1CB6DB-30FE-6E2B-D8A4-80EEB1A59BD1}"/>
              </a:ext>
            </a:extLst>
          </p:cNvPr>
          <p:cNvCxnSpPr>
            <a:cxnSpLocks/>
          </p:cNvCxnSpPr>
          <p:nvPr/>
        </p:nvCxnSpPr>
        <p:spPr>
          <a:xfrm flipH="1" flipV="1">
            <a:off x="1509144" y="5474748"/>
            <a:ext cx="879129" cy="12899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28E0BD2B-58AD-2154-CF77-D6B2B120587F}"/>
              </a:ext>
            </a:extLst>
          </p:cNvPr>
          <p:cNvSpPr txBox="1"/>
          <p:nvPr/>
        </p:nvSpPr>
        <p:spPr>
          <a:xfrm>
            <a:off x="591108" y="4137877"/>
            <a:ext cx="2623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Timepoint A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D17D081A-8AF3-35D7-1F19-46F7E8BE2B82}"/>
              </a:ext>
            </a:extLst>
          </p:cNvPr>
          <p:cNvGrpSpPr/>
          <p:nvPr/>
        </p:nvGrpSpPr>
        <p:grpSpPr>
          <a:xfrm>
            <a:off x="85620" y="5285767"/>
            <a:ext cx="600302" cy="453044"/>
            <a:chOff x="1787630" y="3685224"/>
            <a:chExt cx="800402" cy="604059"/>
          </a:xfrm>
        </p:grpSpPr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64EE436B-711D-3C34-04AC-71C9F846E130}"/>
                </a:ext>
              </a:extLst>
            </p:cNvPr>
            <p:cNvGrpSpPr/>
            <p:nvPr/>
          </p:nvGrpSpPr>
          <p:grpSpPr>
            <a:xfrm>
              <a:off x="1926923" y="3685224"/>
              <a:ext cx="512064" cy="365760"/>
              <a:chOff x="5656294" y="3136392"/>
              <a:chExt cx="822294" cy="585216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1F051514-2111-16F4-1296-1AC5BF9BDCC5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0DD7376D-24D8-033C-59D2-B434FBE2500A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18E3A2D7-D233-62A6-C96D-3ABEFC61696D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DB2717FF-DF20-F07D-1567-6924BFDC7EA6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559B72AA-06E4-D276-F986-72F41366EF88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25EB2398-1F75-1DC0-1875-A359D7F37E6E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5B04A93B-1A5D-4CD6-764A-171E3CD41C75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F2B5E687-2D21-BE88-D01E-352625405164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77292F00-8A84-1ADB-0964-56D33B0164E7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46E5DC39-F8F3-8345-07F0-304DDC6F80C8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6705792B-6B7D-464B-0DAA-CEC85CEBD90F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1D232572-0112-8C07-5563-5282DCE21513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5B1BB5E9-B80B-550A-A603-6893E23B0C98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09F08C46-22B2-E471-7CBD-AB2DC8FABCC0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DD5D1964-30EF-107B-3737-907C8FB55A67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40DAF93A-68AD-4FE2-B28A-2A623E6517EE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FB0CA893-4DE6-1C85-0163-F93DCE979956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72BBCDEF-6333-BB08-CC62-8000FEEF358A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9507FE7C-E4B6-40BB-837C-5E6F49ACED38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22900653-7EB4-FF0B-FBD3-BA1EA509F7F4}"/>
                </a:ext>
              </a:extLst>
            </p:cNvPr>
            <p:cNvSpPr txBox="1"/>
            <p:nvPr/>
          </p:nvSpPr>
          <p:spPr>
            <a:xfrm>
              <a:off x="1787630" y="3981507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4</a:t>
              </a:r>
            </a:p>
          </p:txBody>
        </p:sp>
      </p:grpSp>
      <p:sp>
        <p:nvSpPr>
          <p:cNvPr id="121" name="TextBox 120">
            <a:extLst>
              <a:ext uri="{FF2B5EF4-FFF2-40B4-BE49-F238E27FC236}">
                <a16:creationId xmlns:a16="http://schemas.microsoft.com/office/drawing/2014/main" id="{4D5F0AFA-398D-9611-6890-37968E65DD53}"/>
              </a:ext>
            </a:extLst>
          </p:cNvPr>
          <p:cNvSpPr txBox="1"/>
          <p:nvPr/>
        </p:nvSpPr>
        <p:spPr>
          <a:xfrm>
            <a:off x="4617623" y="4115173"/>
            <a:ext cx="2623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Timepoint B</a:t>
            </a:r>
          </a:p>
        </p:txBody>
      </p: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A84B8D72-E070-8319-4D76-0ECEC4744AB6}"/>
              </a:ext>
            </a:extLst>
          </p:cNvPr>
          <p:cNvGrpSpPr/>
          <p:nvPr/>
        </p:nvGrpSpPr>
        <p:grpSpPr>
          <a:xfrm>
            <a:off x="6008574" y="4834011"/>
            <a:ext cx="688636" cy="451947"/>
            <a:chOff x="5379509" y="1979574"/>
            <a:chExt cx="918181" cy="602596"/>
          </a:xfrm>
        </p:grpSpPr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A39C9396-A01A-6362-E90C-31EEE77841D1}"/>
                </a:ext>
              </a:extLst>
            </p:cNvPr>
            <p:cNvGrpSpPr/>
            <p:nvPr/>
          </p:nvGrpSpPr>
          <p:grpSpPr>
            <a:xfrm rot="10800000">
              <a:off x="5379509" y="1979574"/>
              <a:ext cx="512064" cy="365760"/>
              <a:chOff x="5656294" y="3136392"/>
              <a:chExt cx="822294" cy="585216"/>
            </a:xfrm>
          </p:grpSpPr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58BF75D4-33EC-B18E-9A1F-760B08503CF3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61AB2B7F-D9E4-B852-8020-FE01C9965867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1536F874-07A1-E615-F324-252938DC3CD8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A49DD790-72A3-8BB9-DF4B-37A7AE4CB686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BAD491BE-8BC7-6CF4-FCE6-8D2F8AF2EA4E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DF9E920A-B3D1-60B8-3A8D-CFF5E9E6F47E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49BDFE49-1313-1EFD-A3AB-EA71E73EECC2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44593BD9-BB40-90A7-1528-990AB22FBC7A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8DDC6CAC-36C6-8677-D596-8D0B8A28A51D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B05B21AA-71B6-A8BA-E320-247503B92880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A914C3C5-2592-22C1-204D-94710930C260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A6063EC0-C98E-BB79-8827-BB334A8D4888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4DCCFBF4-6544-569B-2CBF-FFC5ECC4CCDC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A7B8E4B8-06DC-22B3-7CA8-E24FF58B7326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14B258A3-B2F4-E8C4-3732-C61C2A465898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8BB2A0A9-FB52-CCB1-C65F-B7A32FB8A360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B8D724D6-7A68-B0DD-85DD-42A8A3EBB8AC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4ECA8BE7-AF08-808F-E018-0F7B11FE881D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C8034940-4D1D-35A0-54E7-780B11BE4FE4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F110D4F7-E362-85B3-6980-39F872BA0579}"/>
                </a:ext>
              </a:extLst>
            </p:cNvPr>
            <p:cNvSpPr txBox="1"/>
            <p:nvPr/>
          </p:nvSpPr>
          <p:spPr>
            <a:xfrm>
              <a:off x="5497288" y="2274394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Red 1</a:t>
              </a:r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1AB9DD51-2DE9-E3AD-B315-00BAC1773CFA}"/>
              </a:ext>
            </a:extLst>
          </p:cNvPr>
          <p:cNvGrpSpPr/>
          <p:nvPr/>
        </p:nvGrpSpPr>
        <p:grpSpPr>
          <a:xfrm>
            <a:off x="6206835" y="5367724"/>
            <a:ext cx="682532" cy="462674"/>
            <a:chOff x="5378659" y="2810035"/>
            <a:chExt cx="910042" cy="616899"/>
          </a:xfrm>
        </p:grpSpPr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E1B11275-A524-7527-DD7D-09A1C26F7574}"/>
                </a:ext>
              </a:extLst>
            </p:cNvPr>
            <p:cNvGrpSpPr/>
            <p:nvPr/>
          </p:nvGrpSpPr>
          <p:grpSpPr>
            <a:xfrm rot="10800000">
              <a:off x="5378659" y="2810035"/>
              <a:ext cx="512064" cy="365760"/>
              <a:chOff x="5656294" y="3136392"/>
              <a:chExt cx="822294" cy="585216"/>
            </a:xfrm>
          </p:grpSpPr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63EE09F1-C569-9D76-901F-19EFF3812400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3FFB8FF6-7CC9-E886-690D-819CF2A3BCC1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531CE0DE-DF0C-139A-A09A-8618B848A5FA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ED660D50-4672-636D-6098-157D891F3823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4230917E-079E-EB43-86A4-D90DBBE35EF2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669A22AC-A42B-428F-FD1F-88F8CA2453E7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16B78101-F29B-A4D8-979E-F9529A02EBF7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8CC7A9F3-B1FD-112B-0044-BF0D80052E67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EE14032F-FEED-6175-C977-462078B6D215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B7E106DE-CB38-9717-321C-50992434FA91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97173A72-3A02-A798-FBFC-24DBE25E3B25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624325C0-5431-3AE4-D809-46509D2FD16B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F6D99EE8-FCF7-EB82-3270-D3D41444F61F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>
                <a:extLst>
                  <a:ext uri="{FF2B5EF4-FFF2-40B4-BE49-F238E27FC236}">
                    <a16:creationId xmlns:a16="http://schemas.microsoft.com/office/drawing/2014/main" id="{9A18E62E-3F03-949A-8D5C-EBA1B12C167F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D2EA7FE9-B8AA-F19E-7D32-88CAA85EF8AF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1F4A6D2D-3C3F-0B3A-23EA-9A260CDCA717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ECB07C9C-0A28-A0F8-D347-DAF50E81DD25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09B70264-E984-B2F4-7406-B0DCC4FC1256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8D434999-F556-D229-85A6-32135F7BB86D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8648D2EB-FE33-5160-2151-6866FB6B5925}"/>
                </a:ext>
              </a:extLst>
            </p:cNvPr>
            <p:cNvSpPr txBox="1"/>
            <p:nvPr/>
          </p:nvSpPr>
          <p:spPr>
            <a:xfrm>
              <a:off x="5488298" y="3119158"/>
              <a:ext cx="800403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Red 2</a:t>
              </a:r>
            </a:p>
          </p:txBody>
        </p:sp>
      </p:grp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CEEE8D89-0253-9E82-5C47-53BCFAC1BC53}"/>
              </a:ext>
            </a:extLst>
          </p:cNvPr>
          <p:cNvGrpSpPr/>
          <p:nvPr/>
        </p:nvGrpSpPr>
        <p:grpSpPr>
          <a:xfrm>
            <a:off x="5969159" y="5810272"/>
            <a:ext cx="675356" cy="463563"/>
            <a:chOff x="5378659" y="3671492"/>
            <a:chExt cx="900474" cy="618084"/>
          </a:xfrm>
        </p:grpSpPr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EFD2F513-81A0-89AB-2C65-ACCDE49898D5}"/>
                </a:ext>
              </a:extLst>
            </p:cNvPr>
            <p:cNvGrpSpPr/>
            <p:nvPr/>
          </p:nvGrpSpPr>
          <p:grpSpPr>
            <a:xfrm rot="10800000">
              <a:off x="5378659" y="3671492"/>
              <a:ext cx="512064" cy="365760"/>
              <a:chOff x="5656294" y="3136392"/>
              <a:chExt cx="822294" cy="585216"/>
            </a:xfrm>
          </p:grpSpPr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442E701B-2F14-A02D-C75B-CF12E29A491E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>
                <a:extLst>
                  <a:ext uri="{FF2B5EF4-FFF2-40B4-BE49-F238E27FC236}">
                    <a16:creationId xmlns:a16="http://schemas.microsoft.com/office/drawing/2014/main" id="{34622FEA-B351-34F8-DF77-BEFE75F2BFA0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>
                <a:extLst>
                  <a:ext uri="{FF2B5EF4-FFF2-40B4-BE49-F238E27FC236}">
                    <a16:creationId xmlns:a16="http://schemas.microsoft.com/office/drawing/2014/main" id="{BCADE515-E8AC-679B-0521-BF169E36AE75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5C0BD79C-6282-AD5A-F611-E41A084F7C42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>
                <a:extLst>
                  <a:ext uri="{FF2B5EF4-FFF2-40B4-BE49-F238E27FC236}">
                    <a16:creationId xmlns:a16="http://schemas.microsoft.com/office/drawing/2014/main" id="{9782C9A2-C471-B65F-8B88-E6063C7B9C9F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0B450611-A6F2-2E9F-AAFA-27AE21E7431A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Connector 174">
                <a:extLst>
                  <a:ext uri="{FF2B5EF4-FFF2-40B4-BE49-F238E27FC236}">
                    <a16:creationId xmlns:a16="http://schemas.microsoft.com/office/drawing/2014/main" id="{3A511F20-B529-BC49-7DBD-4141E9E9EAA1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>
                <a:extLst>
                  <a:ext uri="{FF2B5EF4-FFF2-40B4-BE49-F238E27FC236}">
                    <a16:creationId xmlns:a16="http://schemas.microsoft.com/office/drawing/2014/main" id="{15C7662F-F68D-D103-DAEF-00C818F2312F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>
                <a:extLst>
                  <a:ext uri="{FF2B5EF4-FFF2-40B4-BE49-F238E27FC236}">
                    <a16:creationId xmlns:a16="http://schemas.microsoft.com/office/drawing/2014/main" id="{5578684E-2D45-0A4E-12B9-6DCD278F521B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D8A8999B-8298-8F65-3DF1-FECB9D6F7AB1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61859420-6F65-2FAE-6E25-2195700A8D40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2B901268-2C75-F4B8-8392-B9059A0A7FE6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32ED6FFF-CA94-4F5A-EEEC-8C835DBAFF93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507F1CEE-78E1-2BF8-A210-28A624941454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>
                <a:extLst>
                  <a:ext uri="{FF2B5EF4-FFF2-40B4-BE49-F238E27FC236}">
                    <a16:creationId xmlns:a16="http://schemas.microsoft.com/office/drawing/2014/main" id="{9B9CCC84-D7EE-4A3F-D554-107A73E7626B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>
                <a:extLst>
                  <a:ext uri="{FF2B5EF4-FFF2-40B4-BE49-F238E27FC236}">
                    <a16:creationId xmlns:a16="http://schemas.microsoft.com/office/drawing/2014/main" id="{708618CA-8D0C-36F9-3597-901B3F9A24BF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Straight Connector 184">
                <a:extLst>
                  <a:ext uri="{FF2B5EF4-FFF2-40B4-BE49-F238E27FC236}">
                    <a16:creationId xmlns:a16="http://schemas.microsoft.com/office/drawing/2014/main" id="{93CF9F5C-F002-1087-112F-7228947F3EC9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Straight Connector 185">
                <a:extLst>
                  <a:ext uri="{FF2B5EF4-FFF2-40B4-BE49-F238E27FC236}">
                    <a16:creationId xmlns:a16="http://schemas.microsoft.com/office/drawing/2014/main" id="{6A13F23E-0742-8088-7E21-6D7360B430E0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>
                <a:extLst>
                  <a:ext uri="{FF2B5EF4-FFF2-40B4-BE49-F238E27FC236}">
                    <a16:creationId xmlns:a16="http://schemas.microsoft.com/office/drawing/2014/main" id="{105B74CF-569B-583F-B939-B7521B156A92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01294D99-E50C-41FE-D606-0427878B1468}"/>
                </a:ext>
              </a:extLst>
            </p:cNvPr>
            <p:cNvSpPr txBox="1"/>
            <p:nvPr/>
          </p:nvSpPr>
          <p:spPr>
            <a:xfrm>
              <a:off x="5478731" y="3981800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Red 3</a:t>
              </a:r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07D15E94-CAD6-60AA-BE71-CDD416179924}"/>
              </a:ext>
            </a:extLst>
          </p:cNvPr>
          <p:cNvGrpSpPr/>
          <p:nvPr/>
        </p:nvGrpSpPr>
        <p:grpSpPr>
          <a:xfrm>
            <a:off x="6621598" y="5857809"/>
            <a:ext cx="600302" cy="418334"/>
            <a:chOff x="6593895" y="2282858"/>
            <a:chExt cx="800402" cy="557779"/>
          </a:xfrm>
        </p:grpSpPr>
        <p:sp>
          <p:nvSpPr>
            <p:cNvPr id="189" name="Isosceles Triangle 188">
              <a:extLst>
                <a:ext uri="{FF2B5EF4-FFF2-40B4-BE49-F238E27FC236}">
                  <a16:creationId xmlns:a16="http://schemas.microsoft.com/office/drawing/2014/main" id="{808897AD-BA94-6C30-9E71-C3804830ACBD}"/>
                </a:ext>
              </a:extLst>
            </p:cNvPr>
            <p:cNvSpPr/>
            <p:nvPr/>
          </p:nvSpPr>
          <p:spPr>
            <a:xfrm>
              <a:off x="6698690" y="2282858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9579E44C-D2E5-0062-1393-4730A929C194}"/>
                </a:ext>
              </a:extLst>
            </p:cNvPr>
            <p:cNvSpPr txBox="1"/>
            <p:nvPr/>
          </p:nvSpPr>
          <p:spPr>
            <a:xfrm>
              <a:off x="6593895" y="2532861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SA-A</a:t>
              </a:r>
            </a:p>
          </p:txBody>
        </p:sp>
      </p:grpSp>
      <p:grpSp>
        <p:nvGrpSpPr>
          <p:cNvPr id="191" name="Group 190">
            <a:extLst>
              <a:ext uri="{FF2B5EF4-FFF2-40B4-BE49-F238E27FC236}">
                <a16:creationId xmlns:a16="http://schemas.microsoft.com/office/drawing/2014/main" id="{E3453430-8096-3704-7208-53D93DC82DD5}"/>
              </a:ext>
            </a:extLst>
          </p:cNvPr>
          <p:cNvGrpSpPr/>
          <p:nvPr/>
        </p:nvGrpSpPr>
        <p:grpSpPr>
          <a:xfrm>
            <a:off x="6621598" y="5354752"/>
            <a:ext cx="600302" cy="405159"/>
            <a:chOff x="6593613" y="3162057"/>
            <a:chExt cx="800402" cy="540212"/>
          </a:xfrm>
        </p:grpSpPr>
        <p:sp>
          <p:nvSpPr>
            <p:cNvPr id="192" name="Isosceles Triangle 191">
              <a:extLst>
                <a:ext uri="{FF2B5EF4-FFF2-40B4-BE49-F238E27FC236}">
                  <a16:creationId xmlns:a16="http://schemas.microsoft.com/office/drawing/2014/main" id="{231DC35C-2104-1B9E-551B-D220409FDC96}"/>
                </a:ext>
              </a:extLst>
            </p:cNvPr>
            <p:cNvSpPr/>
            <p:nvPr/>
          </p:nvSpPr>
          <p:spPr>
            <a:xfrm>
              <a:off x="6698689" y="3162057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39AABD50-0009-D0A1-9971-F253E551B81A}"/>
                </a:ext>
              </a:extLst>
            </p:cNvPr>
            <p:cNvSpPr txBox="1"/>
            <p:nvPr/>
          </p:nvSpPr>
          <p:spPr>
            <a:xfrm>
              <a:off x="6593613" y="3394493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SA-B</a:t>
              </a:r>
            </a:p>
          </p:txBody>
        </p:sp>
      </p:grpSp>
      <p:sp>
        <p:nvSpPr>
          <p:cNvPr id="194" name="Flowchart: Summing Junction 193">
            <a:extLst>
              <a:ext uri="{FF2B5EF4-FFF2-40B4-BE49-F238E27FC236}">
                <a16:creationId xmlns:a16="http://schemas.microsoft.com/office/drawing/2014/main" id="{5B866C86-DE53-8F74-790B-A7E4922424C1}"/>
              </a:ext>
            </a:extLst>
          </p:cNvPr>
          <p:cNvSpPr/>
          <p:nvPr/>
        </p:nvSpPr>
        <p:spPr>
          <a:xfrm>
            <a:off x="7125885" y="5363558"/>
            <a:ext cx="336033" cy="265029"/>
          </a:xfrm>
          <a:prstGeom prst="flowChartSummingJunction">
            <a:avLst/>
          </a:prstGeom>
          <a:solidFill>
            <a:srgbClr val="FF000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62139C91-4E80-CF4C-A88D-4565D20C52AA}"/>
              </a:ext>
            </a:extLst>
          </p:cNvPr>
          <p:cNvSpPr txBox="1"/>
          <p:nvPr/>
        </p:nvSpPr>
        <p:spPr>
          <a:xfrm>
            <a:off x="7032043" y="5656343"/>
            <a:ext cx="6610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FF0000"/>
                </a:solidFill>
              </a:rPr>
              <a:t>Target</a:t>
            </a:r>
          </a:p>
        </p:txBody>
      </p: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BB9F8D72-7E45-5F91-4F1B-B398D2C4BE88}"/>
              </a:ext>
            </a:extLst>
          </p:cNvPr>
          <p:cNvGrpSpPr/>
          <p:nvPr/>
        </p:nvGrpSpPr>
        <p:grpSpPr>
          <a:xfrm>
            <a:off x="6621598" y="4817574"/>
            <a:ext cx="600302" cy="405159"/>
            <a:chOff x="6593613" y="3162057"/>
            <a:chExt cx="800402" cy="540212"/>
          </a:xfrm>
        </p:grpSpPr>
        <p:sp>
          <p:nvSpPr>
            <p:cNvPr id="197" name="Isosceles Triangle 196">
              <a:extLst>
                <a:ext uri="{FF2B5EF4-FFF2-40B4-BE49-F238E27FC236}">
                  <a16:creationId xmlns:a16="http://schemas.microsoft.com/office/drawing/2014/main" id="{79477340-B584-C979-744F-BC67F0426CAB}"/>
                </a:ext>
              </a:extLst>
            </p:cNvPr>
            <p:cNvSpPr/>
            <p:nvPr/>
          </p:nvSpPr>
          <p:spPr>
            <a:xfrm>
              <a:off x="6698689" y="3162057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98" name="TextBox 197">
              <a:extLst>
                <a:ext uri="{FF2B5EF4-FFF2-40B4-BE49-F238E27FC236}">
                  <a16:creationId xmlns:a16="http://schemas.microsoft.com/office/drawing/2014/main" id="{48560A6C-234A-A465-B7C9-F0F74BE029F5}"/>
                </a:ext>
              </a:extLst>
            </p:cNvPr>
            <p:cNvSpPr txBox="1"/>
            <p:nvPr/>
          </p:nvSpPr>
          <p:spPr>
            <a:xfrm>
              <a:off x="6593613" y="3394493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SA-C</a:t>
              </a:r>
            </a:p>
          </p:txBody>
        </p:sp>
      </p:grpSp>
      <p:grpSp>
        <p:nvGrpSpPr>
          <p:cNvPr id="293" name="Group 292">
            <a:extLst>
              <a:ext uri="{FF2B5EF4-FFF2-40B4-BE49-F238E27FC236}">
                <a16:creationId xmlns:a16="http://schemas.microsoft.com/office/drawing/2014/main" id="{F11EC512-9DC7-86C3-F047-0A196EE542AD}"/>
              </a:ext>
            </a:extLst>
          </p:cNvPr>
          <p:cNvGrpSpPr/>
          <p:nvPr/>
        </p:nvGrpSpPr>
        <p:grpSpPr>
          <a:xfrm>
            <a:off x="4634140" y="5367724"/>
            <a:ext cx="600302" cy="464372"/>
            <a:chOff x="1801527" y="2001898"/>
            <a:chExt cx="800402" cy="619162"/>
          </a:xfrm>
        </p:grpSpPr>
        <p:grpSp>
          <p:nvGrpSpPr>
            <p:cNvPr id="294" name="Group 293">
              <a:extLst>
                <a:ext uri="{FF2B5EF4-FFF2-40B4-BE49-F238E27FC236}">
                  <a16:creationId xmlns:a16="http://schemas.microsoft.com/office/drawing/2014/main" id="{2DF4DAE7-4012-A9D6-00DB-A14F96C5B68D}"/>
                </a:ext>
              </a:extLst>
            </p:cNvPr>
            <p:cNvGrpSpPr/>
            <p:nvPr/>
          </p:nvGrpSpPr>
          <p:grpSpPr>
            <a:xfrm>
              <a:off x="1899648" y="2001898"/>
              <a:ext cx="512064" cy="365760"/>
              <a:chOff x="5656294" y="3136392"/>
              <a:chExt cx="822294" cy="585216"/>
            </a:xfrm>
            <a:effectLst>
              <a:glow>
                <a:schemeClr val="bg1"/>
              </a:glow>
            </a:effectLst>
          </p:grpSpPr>
          <p:cxnSp>
            <p:nvCxnSpPr>
              <p:cNvPr id="296" name="Straight Connector 295">
                <a:extLst>
                  <a:ext uri="{FF2B5EF4-FFF2-40B4-BE49-F238E27FC236}">
                    <a16:creationId xmlns:a16="http://schemas.microsoft.com/office/drawing/2014/main" id="{183636B7-650A-B1F9-4AF5-F3C303A02A8F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7" name="Straight Connector 296">
                <a:extLst>
                  <a:ext uri="{FF2B5EF4-FFF2-40B4-BE49-F238E27FC236}">
                    <a16:creationId xmlns:a16="http://schemas.microsoft.com/office/drawing/2014/main" id="{FCBC529F-ECCF-767D-8F70-9BDA419F8017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" name="Straight Connector 297">
                <a:extLst>
                  <a:ext uri="{FF2B5EF4-FFF2-40B4-BE49-F238E27FC236}">
                    <a16:creationId xmlns:a16="http://schemas.microsoft.com/office/drawing/2014/main" id="{9E81A16D-A0BC-7AAF-01DD-588FB5EA8634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" name="Straight Connector 298">
                <a:extLst>
                  <a:ext uri="{FF2B5EF4-FFF2-40B4-BE49-F238E27FC236}">
                    <a16:creationId xmlns:a16="http://schemas.microsoft.com/office/drawing/2014/main" id="{5A5BD038-1B2F-1E53-3157-67E1D47B3517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" name="Straight Connector 299">
                <a:extLst>
                  <a:ext uri="{FF2B5EF4-FFF2-40B4-BE49-F238E27FC236}">
                    <a16:creationId xmlns:a16="http://schemas.microsoft.com/office/drawing/2014/main" id="{B5AFF1FE-241B-AC06-5851-E0F532C9DC4F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1" name="Straight Connector 300">
                <a:extLst>
                  <a:ext uri="{FF2B5EF4-FFF2-40B4-BE49-F238E27FC236}">
                    <a16:creationId xmlns:a16="http://schemas.microsoft.com/office/drawing/2014/main" id="{9EF379DA-1681-4AA9-F47C-EE68AC2DD015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2" name="Straight Connector 301">
                <a:extLst>
                  <a:ext uri="{FF2B5EF4-FFF2-40B4-BE49-F238E27FC236}">
                    <a16:creationId xmlns:a16="http://schemas.microsoft.com/office/drawing/2014/main" id="{AFA3E157-9B89-230D-3A23-4FB224728576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3" name="Straight Connector 302">
                <a:extLst>
                  <a:ext uri="{FF2B5EF4-FFF2-40B4-BE49-F238E27FC236}">
                    <a16:creationId xmlns:a16="http://schemas.microsoft.com/office/drawing/2014/main" id="{51A82B0C-9D94-71FF-122A-E85E50B4B9B5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4" name="Straight Connector 303">
                <a:extLst>
                  <a:ext uri="{FF2B5EF4-FFF2-40B4-BE49-F238E27FC236}">
                    <a16:creationId xmlns:a16="http://schemas.microsoft.com/office/drawing/2014/main" id="{9F5D4750-88E5-C8B7-5780-6DABDAD0E122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5" name="Straight Connector 304">
                <a:extLst>
                  <a:ext uri="{FF2B5EF4-FFF2-40B4-BE49-F238E27FC236}">
                    <a16:creationId xmlns:a16="http://schemas.microsoft.com/office/drawing/2014/main" id="{7298F42A-2059-DABF-BFA2-DCF6E67AC2D1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6" name="Straight Connector 305">
                <a:extLst>
                  <a:ext uri="{FF2B5EF4-FFF2-40B4-BE49-F238E27FC236}">
                    <a16:creationId xmlns:a16="http://schemas.microsoft.com/office/drawing/2014/main" id="{947A95E5-05F2-7283-D067-6F9C02120F04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7" name="Straight Connector 306">
                <a:extLst>
                  <a:ext uri="{FF2B5EF4-FFF2-40B4-BE49-F238E27FC236}">
                    <a16:creationId xmlns:a16="http://schemas.microsoft.com/office/drawing/2014/main" id="{84B70E71-E8AA-FF6A-568E-C94AB279E0FD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8" name="Straight Connector 307">
                <a:extLst>
                  <a:ext uri="{FF2B5EF4-FFF2-40B4-BE49-F238E27FC236}">
                    <a16:creationId xmlns:a16="http://schemas.microsoft.com/office/drawing/2014/main" id="{0DB0A4B4-4206-391F-ADA7-9EE282DDDFC7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9" name="Straight Connector 308">
                <a:extLst>
                  <a:ext uri="{FF2B5EF4-FFF2-40B4-BE49-F238E27FC236}">
                    <a16:creationId xmlns:a16="http://schemas.microsoft.com/office/drawing/2014/main" id="{47A69EAA-4586-2ACF-9401-DB0C172A7EDD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0" name="Straight Connector 309">
                <a:extLst>
                  <a:ext uri="{FF2B5EF4-FFF2-40B4-BE49-F238E27FC236}">
                    <a16:creationId xmlns:a16="http://schemas.microsoft.com/office/drawing/2014/main" id="{57D939B0-1226-7EFA-1905-FF14D8923BDA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1" name="Straight Connector 310">
                <a:extLst>
                  <a:ext uri="{FF2B5EF4-FFF2-40B4-BE49-F238E27FC236}">
                    <a16:creationId xmlns:a16="http://schemas.microsoft.com/office/drawing/2014/main" id="{3E5B6CAE-9572-58C1-96D3-E60211931787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2" name="Straight Connector 311">
                <a:extLst>
                  <a:ext uri="{FF2B5EF4-FFF2-40B4-BE49-F238E27FC236}">
                    <a16:creationId xmlns:a16="http://schemas.microsoft.com/office/drawing/2014/main" id="{A75EA200-593B-9170-549F-5FF3A3E01930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3" name="Straight Connector 312">
                <a:extLst>
                  <a:ext uri="{FF2B5EF4-FFF2-40B4-BE49-F238E27FC236}">
                    <a16:creationId xmlns:a16="http://schemas.microsoft.com/office/drawing/2014/main" id="{AB811688-B2AB-A17D-F791-2C680955980E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" name="Straight Connector 313">
                <a:extLst>
                  <a:ext uri="{FF2B5EF4-FFF2-40B4-BE49-F238E27FC236}">
                    <a16:creationId xmlns:a16="http://schemas.microsoft.com/office/drawing/2014/main" id="{D272BA1B-7901-3EBA-7F54-B18308417397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5" name="TextBox 294">
              <a:extLst>
                <a:ext uri="{FF2B5EF4-FFF2-40B4-BE49-F238E27FC236}">
                  <a16:creationId xmlns:a16="http://schemas.microsoft.com/office/drawing/2014/main" id="{90A7A268-184A-D832-D93F-A4B7FCDF6323}"/>
                </a:ext>
              </a:extLst>
            </p:cNvPr>
            <p:cNvSpPr txBox="1"/>
            <p:nvPr/>
          </p:nvSpPr>
          <p:spPr>
            <a:xfrm>
              <a:off x="1801527" y="2313284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1</a:t>
              </a:r>
            </a:p>
          </p:txBody>
        </p:sp>
      </p:grpSp>
      <p:grpSp>
        <p:nvGrpSpPr>
          <p:cNvPr id="315" name="Group 314">
            <a:extLst>
              <a:ext uri="{FF2B5EF4-FFF2-40B4-BE49-F238E27FC236}">
                <a16:creationId xmlns:a16="http://schemas.microsoft.com/office/drawing/2014/main" id="{7F0D27EF-77EC-E57D-61A7-7E33058AE7CE}"/>
              </a:ext>
            </a:extLst>
          </p:cNvPr>
          <p:cNvGrpSpPr/>
          <p:nvPr/>
        </p:nvGrpSpPr>
        <p:grpSpPr>
          <a:xfrm>
            <a:off x="4198712" y="4854125"/>
            <a:ext cx="600302" cy="465410"/>
            <a:chOff x="1793915" y="2844057"/>
            <a:chExt cx="800402" cy="620547"/>
          </a:xfrm>
        </p:grpSpPr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9160291E-1FC5-D487-47F3-06D1D1AD33B0}"/>
                </a:ext>
              </a:extLst>
            </p:cNvPr>
            <p:cNvGrpSpPr/>
            <p:nvPr/>
          </p:nvGrpSpPr>
          <p:grpSpPr>
            <a:xfrm>
              <a:off x="1938342" y="2844057"/>
              <a:ext cx="512064" cy="365760"/>
              <a:chOff x="5656294" y="3136392"/>
              <a:chExt cx="822294" cy="585216"/>
            </a:xfrm>
          </p:grpSpPr>
          <p:cxnSp>
            <p:nvCxnSpPr>
              <p:cNvPr id="318" name="Straight Connector 317">
                <a:extLst>
                  <a:ext uri="{FF2B5EF4-FFF2-40B4-BE49-F238E27FC236}">
                    <a16:creationId xmlns:a16="http://schemas.microsoft.com/office/drawing/2014/main" id="{D9F2E0A1-6EB1-28E4-9A3E-A3639084212A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9" name="Straight Connector 318">
                <a:extLst>
                  <a:ext uri="{FF2B5EF4-FFF2-40B4-BE49-F238E27FC236}">
                    <a16:creationId xmlns:a16="http://schemas.microsoft.com/office/drawing/2014/main" id="{ACD11E5E-12C7-9AE8-B2EE-8601B96DF81E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0" name="Straight Connector 319">
                <a:extLst>
                  <a:ext uri="{FF2B5EF4-FFF2-40B4-BE49-F238E27FC236}">
                    <a16:creationId xmlns:a16="http://schemas.microsoft.com/office/drawing/2014/main" id="{44D2BC96-2EB2-B0A7-1CB7-340088CEDA18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1" name="Straight Connector 320">
                <a:extLst>
                  <a:ext uri="{FF2B5EF4-FFF2-40B4-BE49-F238E27FC236}">
                    <a16:creationId xmlns:a16="http://schemas.microsoft.com/office/drawing/2014/main" id="{AA6E030E-9650-B647-00F5-3CB7D4FAE819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2" name="Straight Connector 321">
                <a:extLst>
                  <a:ext uri="{FF2B5EF4-FFF2-40B4-BE49-F238E27FC236}">
                    <a16:creationId xmlns:a16="http://schemas.microsoft.com/office/drawing/2014/main" id="{F86BBAE7-2FB8-C841-5102-31EB4B4394F7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3" name="Straight Connector 322">
                <a:extLst>
                  <a:ext uri="{FF2B5EF4-FFF2-40B4-BE49-F238E27FC236}">
                    <a16:creationId xmlns:a16="http://schemas.microsoft.com/office/drawing/2014/main" id="{545EF639-53C7-A95C-D838-C2E440EAB485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4" name="Straight Connector 323">
                <a:extLst>
                  <a:ext uri="{FF2B5EF4-FFF2-40B4-BE49-F238E27FC236}">
                    <a16:creationId xmlns:a16="http://schemas.microsoft.com/office/drawing/2014/main" id="{2C34F603-AB19-0978-5919-B5BB28CC4A03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5" name="Straight Connector 324">
                <a:extLst>
                  <a:ext uri="{FF2B5EF4-FFF2-40B4-BE49-F238E27FC236}">
                    <a16:creationId xmlns:a16="http://schemas.microsoft.com/office/drawing/2014/main" id="{F3992475-793F-738D-E3DD-F375F953683A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Straight Connector 325">
                <a:extLst>
                  <a:ext uri="{FF2B5EF4-FFF2-40B4-BE49-F238E27FC236}">
                    <a16:creationId xmlns:a16="http://schemas.microsoft.com/office/drawing/2014/main" id="{C274F49D-4FC3-3C1A-A83F-8C30FFB750AD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>
                <a:extLst>
                  <a:ext uri="{FF2B5EF4-FFF2-40B4-BE49-F238E27FC236}">
                    <a16:creationId xmlns:a16="http://schemas.microsoft.com/office/drawing/2014/main" id="{3A73B91D-112E-2DD8-3695-60DB17485B51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>
                <a:extLst>
                  <a:ext uri="{FF2B5EF4-FFF2-40B4-BE49-F238E27FC236}">
                    <a16:creationId xmlns:a16="http://schemas.microsoft.com/office/drawing/2014/main" id="{41FF19B1-248E-9260-8E76-86F71BA3B0BB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9" name="Straight Connector 328">
                <a:extLst>
                  <a:ext uri="{FF2B5EF4-FFF2-40B4-BE49-F238E27FC236}">
                    <a16:creationId xmlns:a16="http://schemas.microsoft.com/office/drawing/2014/main" id="{DDBCB3FD-74A7-0A49-202A-A0B32DEBE1C4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" name="Straight Connector 329">
                <a:extLst>
                  <a:ext uri="{FF2B5EF4-FFF2-40B4-BE49-F238E27FC236}">
                    <a16:creationId xmlns:a16="http://schemas.microsoft.com/office/drawing/2014/main" id="{6601B0EE-A666-C741-D55B-63185B1281FF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" name="Straight Connector 330">
                <a:extLst>
                  <a:ext uri="{FF2B5EF4-FFF2-40B4-BE49-F238E27FC236}">
                    <a16:creationId xmlns:a16="http://schemas.microsoft.com/office/drawing/2014/main" id="{99C93CB9-4F19-078D-B254-380CF800E9D8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Connector 331">
                <a:extLst>
                  <a:ext uri="{FF2B5EF4-FFF2-40B4-BE49-F238E27FC236}">
                    <a16:creationId xmlns:a16="http://schemas.microsoft.com/office/drawing/2014/main" id="{53050CED-8615-FA00-465A-9BF4D5FB05CE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>
                <a:extLst>
                  <a:ext uri="{FF2B5EF4-FFF2-40B4-BE49-F238E27FC236}">
                    <a16:creationId xmlns:a16="http://schemas.microsoft.com/office/drawing/2014/main" id="{67B98B0A-F50F-D012-5646-9D0F857BFF37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" name="Straight Connector 333">
                <a:extLst>
                  <a:ext uri="{FF2B5EF4-FFF2-40B4-BE49-F238E27FC236}">
                    <a16:creationId xmlns:a16="http://schemas.microsoft.com/office/drawing/2014/main" id="{F12F1DD9-DF6B-F6D8-EB88-75EF8D311115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5" name="Straight Connector 334">
                <a:extLst>
                  <a:ext uri="{FF2B5EF4-FFF2-40B4-BE49-F238E27FC236}">
                    <a16:creationId xmlns:a16="http://schemas.microsoft.com/office/drawing/2014/main" id="{0114767B-E74D-FD57-53F9-57FB8D15A649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6" name="Straight Connector 335">
                <a:extLst>
                  <a:ext uri="{FF2B5EF4-FFF2-40B4-BE49-F238E27FC236}">
                    <a16:creationId xmlns:a16="http://schemas.microsoft.com/office/drawing/2014/main" id="{F02692B4-C7CF-A850-2902-15728A3EA749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7" name="TextBox 316">
              <a:extLst>
                <a:ext uri="{FF2B5EF4-FFF2-40B4-BE49-F238E27FC236}">
                  <a16:creationId xmlns:a16="http://schemas.microsoft.com/office/drawing/2014/main" id="{5B18E515-D2F8-6987-7222-DA32DCD22340}"/>
                </a:ext>
              </a:extLst>
            </p:cNvPr>
            <p:cNvSpPr txBox="1"/>
            <p:nvPr/>
          </p:nvSpPr>
          <p:spPr>
            <a:xfrm>
              <a:off x="1793915" y="3156828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2</a:t>
              </a:r>
            </a:p>
          </p:txBody>
        </p:sp>
      </p:grpSp>
      <p:grpSp>
        <p:nvGrpSpPr>
          <p:cNvPr id="337" name="Group 336">
            <a:extLst>
              <a:ext uri="{FF2B5EF4-FFF2-40B4-BE49-F238E27FC236}">
                <a16:creationId xmlns:a16="http://schemas.microsoft.com/office/drawing/2014/main" id="{A073A565-8318-B0C8-CF23-D9D4325BD646}"/>
              </a:ext>
            </a:extLst>
          </p:cNvPr>
          <p:cNvGrpSpPr/>
          <p:nvPr/>
        </p:nvGrpSpPr>
        <p:grpSpPr>
          <a:xfrm>
            <a:off x="4111063" y="5806259"/>
            <a:ext cx="600302" cy="453044"/>
            <a:chOff x="1787630" y="3685224"/>
            <a:chExt cx="800402" cy="604059"/>
          </a:xfrm>
        </p:grpSpPr>
        <p:grpSp>
          <p:nvGrpSpPr>
            <p:cNvPr id="338" name="Group 337">
              <a:extLst>
                <a:ext uri="{FF2B5EF4-FFF2-40B4-BE49-F238E27FC236}">
                  <a16:creationId xmlns:a16="http://schemas.microsoft.com/office/drawing/2014/main" id="{A1B88E1A-D4A5-6391-978B-8330272F6244}"/>
                </a:ext>
              </a:extLst>
            </p:cNvPr>
            <p:cNvGrpSpPr/>
            <p:nvPr/>
          </p:nvGrpSpPr>
          <p:grpSpPr>
            <a:xfrm>
              <a:off x="1926923" y="3685224"/>
              <a:ext cx="512064" cy="365760"/>
              <a:chOff x="5656294" y="3136392"/>
              <a:chExt cx="822294" cy="585216"/>
            </a:xfrm>
          </p:grpSpPr>
          <p:cxnSp>
            <p:nvCxnSpPr>
              <p:cNvPr id="340" name="Straight Connector 339">
                <a:extLst>
                  <a:ext uri="{FF2B5EF4-FFF2-40B4-BE49-F238E27FC236}">
                    <a16:creationId xmlns:a16="http://schemas.microsoft.com/office/drawing/2014/main" id="{60B55AEB-9819-A198-9869-1ADAB1946BFF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" name="Straight Connector 340">
                <a:extLst>
                  <a:ext uri="{FF2B5EF4-FFF2-40B4-BE49-F238E27FC236}">
                    <a16:creationId xmlns:a16="http://schemas.microsoft.com/office/drawing/2014/main" id="{A7F844BD-DBFF-8217-3046-595AF5C12136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" name="Straight Connector 341">
                <a:extLst>
                  <a:ext uri="{FF2B5EF4-FFF2-40B4-BE49-F238E27FC236}">
                    <a16:creationId xmlns:a16="http://schemas.microsoft.com/office/drawing/2014/main" id="{D68B0E2C-540D-A384-7609-EB599240A54B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" name="Straight Connector 342">
                <a:extLst>
                  <a:ext uri="{FF2B5EF4-FFF2-40B4-BE49-F238E27FC236}">
                    <a16:creationId xmlns:a16="http://schemas.microsoft.com/office/drawing/2014/main" id="{831CD6BD-0372-4A38-610B-1514C01A2D86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" name="Straight Connector 343">
                <a:extLst>
                  <a:ext uri="{FF2B5EF4-FFF2-40B4-BE49-F238E27FC236}">
                    <a16:creationId xmlns:a16="http://schemas.microsoft.com/office/drawing/2014/main" id="{5C9E1ED3-65A3-CCE5-087D-65D3988BF906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" name="Straight Connector 344">
                <a:extLst>
                  <a:ext uri="{FF2B5EF4-FFF2-40B4-BE49-F238E27FC236}">
                    <a16:creationId xmlns:a16="http://schemas.microsoft.com/office/drawing/2014/main" id="{16088130-4257-9984-B632-3C6900A17F6C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" name="Straight Connector 345">
                <a:extLst>
                  <a:ext uri="{FF2B5EF4-FFF2-40B4-BE49-F238E27FC236}">
                    <a16:creationId xmlns:a16="http://schemas.microsoft.com/office/drawing/2014/main" id="{3FB6DF20-9ED8-D317-3113-32D4E1161AFF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7" name="Straight Connector 346">
                <a:extLst>
                  <a:ext uri="{FF2B5EF4-FFF2-40B4-BE49-F238E27FC236}">
                    <a16:creationId xmlns:a16="http://schemas.microsoft.com/office/drawing/2014/main" id="{0E62C55D-E693-1B2C-27FE-465D748D9421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8" name="Straight Connector 347">
                <a:extLst>
                  <a:ext uri="{FF2B5EF4-FFF2-40B4-BE49-F238E27FC236}">
                    <a16:creationId xmlns:a16="http://schemas.microsoft.com/office/drawing/2014/main" id="{00A0B71A-C3C7-D105-9B12-3023D8046DDF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Straight Connector 348">
                <a:extLst>
                  <a:ext uri="{FF2B5EF4-FFF2-40B4-BE49-F238E27FC236}">
                    <a16:creationId xmlns:a16="http://schemas.microsoft.com/office/drawing/2014/main" id="{718DCB70-3A01-F4EA-F885-2B372841DEA9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Connector 349">
                <a:extLst>
                  <a:ext uri="{FF2B5EF4-FFF2-40B4-BE49-F238E27FC236}">
                    <a16:creationId xmlns:a16="http://schemas.microsoft.com/office/drawing/2014/main" id="{37BC0958-61B3-5184-6974-37573D7510DF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Straight Connector 350">
                <a:extLst>
                  <a:ext uri="{FF2B5EF4-FFF2-40B4-BE49-F238E27FC236}">
                    <a16:creationId xmlns:a16="http://schemas.microsoft.com/office/drawing/2014/main" id="{C0494B40-FF3A-8C42-89D8-B9B34A3BFE31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Connector 351">
                <a:extLst>
                  <a:ext uri="{FF2B5EF4-FFF2-40B4-BE49-F238E27FC236}">
                    <a16:creationId xmlns:a16="http://schemas.microsoft.com/office/drawing/2014/main" id="{7239EB4A-379F-F92A-20B6-B740BE5E61D6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3" name="Straight Connector 352">
                <a:extLst>
                  <a:ext uri="{FF2B5EF4-FFF2-40B4-BE49-F238E27FC236}">
                    <a16:creationId xmlns:a16="http://schemas.microsoft.com/office/drawing/2014/main" id="{6404D5F6-1ABB-6E34-C0FD-DA9F28E66B13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Straight Connector 353">
                <a:extLst>
                  <a:ext uri="{FF2B5EF4-FFF2-40B4-BE49-F238E27FC236}">
                    <a16:creationId xmlns:a16="http://schemas.microsoft.com/office/drawing/2014/main" id="{4280B35E-D486-EC02-D22B-B646E4890D53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5" name="Straight Connector 354">
                <a:extLst>
                  <a:ext uri="{FF2B5EF4-FFF2-40B4-BE49-F238E27FC236}">
                    <a16:creationId xmlns:a16="http://schemas.microsoft.com/office/drawing/2014/main" id="{7EF8C00B-2D07-6BB1-A975-B47A2482354C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Straight Connector 355">
                <a:extLst>
                  <a:ext uri="{FF2B5EF4-FFF2-40B4-BE49-F238E27FC236}">
                    <a16:creationId xmlns:a16="http://schemas.microsoft.com/office/drawing/2014/main" id="{0750C788-BD18-9F71-AF50-3F3F08F14A95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7" name="Straight Connector 356">
                <a:extLst>
                  <a:ext uri="{FF2B5EF4-FFF2-40B4-BE49-F238E27FC236}">
                    <a16:creationId xmlns:a16="http://schemas.microsoft.com/office/drawing/2014/main" id="{2074B5C0-CE69-73F2-BA11-AE4A0A73DF80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8" name="Straight Connector 357">
                <a:extLst>
                  <a:ext uri="{FF2B5EF4-FFF2-40B4-BE49-F238E27FC236}">
                    <a16:creationId xmlns:a16="http://schemas.microsoft.com/office/drawing/2014/main" id="{FAFC7451-D300-8AC4-F62B-DD5A7BDC6A11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9" name="TextBox 338">
              <a:extLst>
                <a:ext uri="{FF2B5EF4-FFF2-40B4-BE49-F238E27FC236}">
                  <a16:creationId xmlns:a16="http://schemas.microsoft.com/office/drawing/2014/main" id="{14726E19-37F0-4EE3-DA0A-3D4FE0C8E064}"/>
                </a:ext>
              </a:extLst>
            </p:cNvPr>
            <p:cNvSpPr txBox="1"/>
            <p:nvPr/>
          </p:nvSpPr>
          <p:spPr>
            <a:xfrm>
              <a:off x="1787630" y="3981507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3</a:t>
              </a:r>
            </a:p>
          </p:txBody>
        </p:sp>
      </p:grpSp>
      <p:cxnSp>
        <p:nvCxnSpPr>
          <p:cNvPr id="359" name="Straight Connector 358">
            <a:extLst>
              <a:ext uri="{FF2B5EF4-FFF2-40B4-BE49-F238E27FC236}">
                <a16:creationId xmlns:a16="http://schemas.microsoft.com/office/drawing/2014/main" id="{B3051EFC-1129-78A8-1790-7A3F4A6BBA34}"/>
              </a:ext>
            </a:extLst>
          </p:cNvPr>
          <p:cNvCxnSpPr>
            <a:cxnSpLocks/>
          </p:cNvCxnSpPr>
          <p:nvPr/>
        </p:nvCxnSpPr>
        <p:spPr>
          <a:xfrm flipH="1">
            <a:off x="4552477" y="4999673"/>
            <a:ext cx="1369585" cy="114864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Straight Connector 359">
            <a:extLst>
              <a:ext uri="{FF2B5EF4-FFF2-40B4-BE49-F238E27FC236}">
                <a16:creationId xmlns:a16="http://schemas.microsoft.com/office/drawing/2014/main" id="{0527E403-3979-B333-B310-38B8626236E0}"/>
              </a:ext>
            </a:extLst>
          </p:cNvPr>
          <p:cNvCxnSpPr>
            <a:cxnSpLocks/>
          </p:cNvCxnSpPr>
          <p:nvPr/>
        </p:nvCxnSpPr>
        <p:spPr>
          <a:xfrm flipH="1" flipV="1">
            <a:off x="4591431" y="5878125"/>
            <a:ext cx="1330631" cy="160914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1" name="Straight Connector 360">
            <a:extLst>
              <a:ext uri="{FF2B5EF4-FFF2-40B4-BE49-F238E27FC236}">
                <a16:creationId xmlns:a16="http://schemas.microsoft.com/office/drawing/2014/main" id="{4C34D7B6-12AC-5FC9-28FB-5A14B3410D1D}"/>
              </a:ext>
            </a:extLst>
          </p:cNvPr>
          <p:cNvCxnSpPr>
            <a:cxnSpLocks/>
          </p:cNvCxnSpPr>
          <p:nvPr/>
        </p:nvCxnSpPr>
        <p:spPr>
          <a:xfrm flipH="1" flipV="1">
            <a:off x="5178083" y="5516142"/>
            <a:ext cx="879129" cy="12899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2" name="Group 361">
            <a:extLst>
              <a:ext uri="{FF2B5EF4-FFF2-40B4-BE49-F238E27FC236}">
                <a16:creationId xmlns:a16="http://schemas.microsoft.com/office/drawing/2014/main" id="{2EF39BF1-5F9E-E322-018A-F2ED37348179}"/>
              </a:ext>
            </a:extLst>
          </p:cNvPr>
          <p:cNvGrpSpPr/>
          <p:nvPr/>
        </p:nvGrpSpPr>
        <p:grpSpPr>
          <a:xfrm>
            <a:off x="3754559" y="5327161"/>
            <a:ext cx="600302" cy="453044"/>
            <a:chOff x="1787630" y="3685224"/>
            <a:chExt cx="800402" cy="604059"/>
          </a:xfrm>
        </p:grpSpPr>
        <p:grpSp>
          <p:nvGrpSpPr>
            <p:cNvPr id="363" name="Group 362">
              <a:extLst>
                <a:ext uri="{FF2B5EF4-FFF2-40B4-BE49-F238E27FC236}">
                  <a16:creationId xmlns:a16="http://schemas.microsoft.com/office/drawing/2014/main" id="{73826534-4447-0332-93EC-80A2AF1AC651}"/>
                </a:ext>
              </a:extLst>
            </p:cNvPr>
            <p:cNvGrpSpPr/>
            <p:nvPr/>
          </p:nvGrpSpPr>
          <p:grpSpPr>
            <a:xfrm>
              <a:off x="1926923" y="3685224"/>
              <a:ext cx="512064" cy="365760"/>
              <a:chOff x="5656294" y="3136392"/>
              <a:chExt cx="822294" cy="585216"/>
            </a:xfrm>
          </p:grpSpPr>
          <p:cxnSp>
            <p:nvCxnSpPr>
              <p:cNvPr id="365" name="Straight Connector 364">
                <a:extLst>
                  <a:ext uri="{FF2B5EF4-FFF2-40B4-BE49-F238E27FC236}">
                    <a16:creationId xmlns:a16="http://schemas.microsoft.com/office/drawing/2014/main" id="{5F685D01-44BC-CD50-387A-8DB7598492BB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6" name="Straight Connector 365">
                <a:extLst>
                  <a:ext uri="{FF2B5EF4-FFF2-40B4-BE49-F238E27FC236}">
                    <a16:creationId xmlns:a16="http://schemas.microsoft.com/office/drawing/2014/main" id="{BADF3EA3-91CA-ECD9-FBC4-30B0C8860007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7" name="Straight Connector 366">
                <a:extLst>
                  <a:ext uri="{FF2B5EF4-FFF2-40B4-BE49-F238E27FC236}">
                    <a16:creationId xmlns:a16="http://schemas.microsoft.com/office/drawing/2014/main" id="{ACF1B4BD-BF3E-F91C-B886-84258C792FFF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8" name="Straight Connector 367">
                <a:extLst>
                  <a:ext uri="{FF2B5EF4-FFF2-40B4-BE49-F238E27FC236}">
                    <a16:creationId xmlns:a16="http://schemas.microsoft.com/office/drawing/2014/main" id="{6F10013C-0326-340C-AE3E-F334C6831F15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9" name="Straight Connector 368">
                <a:extLst>
                  <a:ext uri="{FF2B5EF4-FFF2-40B4-BE49-F238E27FC236}">
                    <a16:creationId xmlns:a16="http://schemas.microsoft.com/office/drawing/2014/main" id="{43BA205B-38A4-4CA5-54C9-3D957153E475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Straight Connector 369">
                <a:extLst>
                  <a:ext uri="{FF2B5EF4-FFF2-40B4-BE49-F238E27FC236}">
                    <a16:creationId xmlns:a16="http://schemas.microsoft.com/office/drawing/2014/main" id="{38983727-585F-AEC6-E775-01BB4D58C8AC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1" name="Straight Connector 370">
                <a:extLst>
                  <a:ext uri="{FF2B5EF4-FFF2-40B4-BE49-F238E27FC236}">
                    <a16:creationId xmlns:a16="http://schemas.microsoft.com/office/drawing/2014/main" id="{47D2FBCD-8514-A0B8-E8E2-FEE6B66F074E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2" name="Straight Connector 371">
                <a:extLst>
                  <a:ext uri="{FF2B5EF4-FFF2-40B4-BE49-F238E27FC236}">
                    <a16:creationId xmlns:a16="http://schemas.microsoft.com/office/drawing/2014/main" id="{206BBB93-4AC8-F509-6549-5F46A3367A9E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3" name="Straight Connector 372">
                <a:extLst>
                  <a:ext uri="{FF2B5EF4-FFF2-40B4-BE49-F238E27FC236}">
                    <a16:creationId xmlns:a16="http://schemas.microsoft.com/office/drawing/2014/main" id="{33E76265-7125-A446-4CDE-EBB1606C4B5A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4" name="Straight Connector 373">
                <a:extLst>
                  <a:ext uri="{FF2B5EF4-FFF2-40B4-BE49-F238E27FC236}">
                    <a16:creationId xmlns:a16="http://schemas.microsoft.com/office/drawing/2014/main" id="{CC5CC24D-70A0-FAF0-EEDE-D6651C92FAD0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5" name="Straight Connector 374">
                <a:extLst>
                  <a:ext uri="{FF2B5EF4-FFF2-40B4-BE49-F238E27FC236}">
                    <a16:creationId xmlns:a16="http://schemas.microsoft.com/office/drawing/2014/main" id="{2392C6C5-3A74-0CAD-E5AD-CDB3E832D87D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6" name="Straight Connector 375">
                <a:extLst>
                  <a:ext uri="{FF2B5EF4-FFF2-40B4-BE49-F238E27FC236}">
                    <a16:creationId xmlns:a16="http://schemas.microsoft.com/office/drawing/2014/main" id="{1F808F97-CF27-19A2-1602-2B14F4FDA9CB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7" name="Straight Connector 376">
                <a:extLst>
                  <a:ext uri="{FF2B5EF4-FFF2-40B4-BE49-F238E27FC236}">
                    <a16:creationId xmlns:a16="http://schemas.microsoft.com/office/drawing/2014/main" id="{EF909645-9459-94DF-62F4-C3AD94DE3402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8" name="Straight Connector 377">
                <a:extLst>
                  <a:ext uri="{FF2B5EF4-FFF2-40B4-BE49-F238E27FC236}">
                    <a16:creationId xmlns:a16="http://schemas.microsoft.com/office/drawing/2014/main" id="{7F94E409-E07D-8346-5112-99580956EA13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9" name="Straight Connector 378">
                <a:extLst>
                  <a:ext uri="{FF2B5EF4-FFF2-40B4-BE49-F238E27FC236}">
                    <a16:creationId xmlns:a16="http://schemas.microsoft.com/office/drawing/2014/main" id="{0226A957-E680-49C5-5135-43C5A939F9F9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0" name="Straight Connector 379">
                <a:extLst>
                  <a:ext uri="{FF2B5EF4-FFF2-40B4-BE49-F238E27FC236}">
                    <a16:creationId xmlns:a16="http://schemas.microsoft.com/office/drawing/2014/main" id="{C2E57932-9DC2-A393-0AC8-C6E597C37690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1" name="Straight Connector 380">
                <a:extLst>
                  <a:ext uri="{FF2B5EF4-FFF2-40B4-BE49-F238E27FC236}">
                    <a16:creationId xmlns:a16="http://schemas.microsoft.com/office/drawing/2014/main" id="{23FECA20-0F6A-5767-95B0-8F98FDCE8A87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2" name="Straight Connector 381">
                <a:extLst>
                  <a:ext uri="{FF2B5EF4-FFF2-40B4-BE49-F238E27FC236}">
                    <a16:creationId xmlns:a16="http://schemas.microsoft.com/office/drawing/2014/main" id="{413FFE56-9E43-CF9C-CE54-3FED3A5EBA27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3" name="Straight Connector 382">
                <a:extLst>
                  <a:ext uri="{FF2B5EF4-FFF2-40B4-BE49-F238E27FC236}">
                    <a16:creationId xmlns:a16="http://schemas.microsoft.com/office/drawing/2014/main" id="{7AEAF2A2-5C34-ECCA-EA77-EBCE1CF31834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4" name="TextBox 363">
              <a:extLst>
                <a:ext uri="{FF2B5EF4-FFF2-40B4-BE49-F238E27FC236}">
                  <a16:creationId xmlns:a16="http://schemas.microsoft.com/office/drawing/2014/main" id="{150FA425-B3A3-559D-BADE-1DF409706C63}"/>
                </a:ext>
              </a:extLst>
            </p:cNvPr>
            <p:cNvSpPr txBox="1"/>
            <p:nvPr/>
          </p:nvSpPr>
          <p:spPr>
            <a:xfrm>
              <a:off x="1787630" y="3981507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4</a:t>
              </a:r>
            </a:p>
          </p:txBody>
        </p:sp>
      </p:grpSp>
      <p:sp>
        <p:nvSpPr>
          <p:cNvPr id="384" name="TextBox 383">
            <a:extLst>
              <a:ext uri="{FF2B5EF4-FFF2-40B4-BE49-F238E27FC236}">
                <a16:creationId xmlns:a16="http://schemas.microsoft.com/office/drawing/2014/main" id="{3416309D-5974-F6AF-04D7-FCE60E504B26}"/>
              </a:ext>
            </a:extLst>
          </p:cNvPr>
          <p:cNvSpPr txBox="1"/>
          <p:nvPr/>
        </p:nvSpPr>
        <p:spPr>
          <a:xfrm>
            <a:off x="8259907" y="4103990"/>
            <a:ext cx="36314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Course of Action C</a:t>
            </a:r>
          </a:p>
        </p:txBody>
      </p:sp>
      <p:grpSp>
        <p:nvGrpSpPr>
          <p:cNvPr id="385" name="Group 384">
            <a:extLst>
              <a:ext uri="{FF2B5EF4-FFF2-40B4-BE49-F238E27FC236}">
                <a16:creationId xmlns:a16="http://schemas.microsoft.com/office/drawing/2014/main" id="{53AAF14F-A55F-28CB-D4EB-42BC439DF5D3}"/>
              </a:ext>
            </a:extLst>
          </p:cNvPr>
          <p:cNvGrpSpPr/>
          <p:nvPr/>
        </p:nvGrpSpPr>
        <p:grpSpPr>
          <a:xfrm>
            <a:off x="10206780" y="4777182"/>
            <a:ext cx="688636" cy="451947"/>
            <a:chOff x="5379509" y="1979574"/>
            <a:chExt cx="918181" cy="602596"/>
          </a:xfrm>
        </p:grpSpPr>
        <p:grpSp>
          <p:nvGrpSpPr>
            <p:cNvPr id="386" name="Group 385">
              <a:extLst>
                <a:ext uri="{FF2B5EF4-FFF2-40B4-BE49-F238E27FC236}">
                  <a16:creationId xmlns:a16="http://schemas.microsoft.com/office/drawing/2014/main" id="{1A0AC8B7-2685-D7F1-E1EE-1C581FE86304}"/>
                </a:ext>
              </a:extLst>
            </p:cNvPr>
            <p:cNvGrpSpPr/>
            <p:nvPr/>
          </p:nvGrpSpPr>
          <p:grpSpPr>
            <a:xfrm rot="10800000">
              <a:off x="5379509" y="1979574"/>
              <a:ext cx="512064" cy="365760"/>
              <a:chOff x="5656294" y="3136392"/>
              <a:chExt cx="822294" cy="585216"/>
            </a:xfrm>
          </p:grpSpPr>
          <p:cxnSp>
            <p:nvCxnSpPr>
              <p:cNvPr id="388" name="Straight Connector 387">
                <a:extLst>
                  <a:ext uri="{FF2B5EF4-FFF2-40B4-BE49-F238E27FC236}">
                    <a16:creationId xmlns:a16="http://schemas.microsoft.com/office/drawing/2014/main" id="{96288E7E-97CE-448F-F331-2714025E6A8D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9" name="Straight Connector 388">
                <a:extLst>
                  <a:ext uri="{FF2B5EF4-FFF2-40B4-BE49-F238E27FC236}">
                    <a16:creationId xmlns:a16="http://schemas.microsoft.com/office/drawing/2014/main" id="{8F376215-D4B1-340A-DB7D-E3E462995455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0" name="Straight Connector 389">
                <a:extLst>
                  <a:ext uri="{FF2B5EF4-FFF2-40B4-BE49-F238E27FC236}">
                    <a16:creationId xmlns:a16="http://schemas.microsoft.com/office/drawing/2014/main" id="{2DDA5CD3-598A-1067-86E1-B4B968CDF3FE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1" name="Straight Connector 390">
                <a:extLst>
                  <a:ext uri="{FF2B5EF4-FFF2-40B4-BE49-F238E27FC236}">
                    <a16:creationId xmlns:a16="http://schemas.microsoft.com/office/drawing/2014/main" id="{FF5F04ED-9ED6-9AED-FCE1-36EFEC476FBA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2" name="Straight Connector 391">
                <a:extLst>
                  <a:ext uri="{FF2B5EF4-FFF2-40B4-BE49-F238E27FC236}">
                    <a16:creationId xmlns:a16="http://schemas.microsoft.com/office/drawing/2014/main" id="{3C0B9C68-54EB-EB99-50ED-22FE382A40D3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3" name="Straight Connector 392">
                <a:extLst>
                  <a:ext uri="{FF2B5EF4-FFF2-40B4-BE49-F238E27FC236}">
                    <a16:creationId xmlns:a16="http://schemas.microsoft.com/office/drawing/2014/main" id="{6930CA10-1DBE-AA60-FE42-25302A64FA01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Straight Connector 393">
                <a:extLst>
                  <a:ext uri="{FF2B5EF4-FFF2-40B4-BE49-F238E27FC236}">
                    <a16:creationId xmlns:a16="http://schemas.microsoft.com/office/drawing/2014/main" id="{A4BC6C6A-BD54-7CE0-BB0C-0FC510717620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5" name="Straight Connector 394">
                <a:extLst>
                  <a:ext uri="{FF2B5EF4-FFF2-40B4-BE49-F238E27FC236}">
                    <a16:creationId xmlns:a16="http://schemas.microsoft.com/office/drawing/2014/main" id="{C003EA58-AF20-2F23-4EE9-0DFFB3EE78CA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6" name="Straight Connector 395">
                <a:extLst>
                  <a:ext uri="{FF2B5EF4-FFF2-40B4-BE49-F238E27FC236}">
                    <a16:creationId xmlns:a16="http://schemas.microsoft.com/office/drawing/2014/main" id="{B2494171-DE97-3CF8-F9B2-63AE6E331056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7" name="Straight Connector 396">
                <a:extLst>
                  <a:ext uri="{FF2B5EF4-FFF2-40B4-BE49-F238E27FC236}">
                    <a16:creationId xmlns:a16="http://schemas.microsoft.com/office/drawing/2014/main" id="{6C92A4C2-0EC1-E8F8-96F8-F6877A04E7AC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Straight Connector 397">
                <a:extLst>
                  <a:ext uri="{FF2B5EF4-FFF2-40B4-BE49-F238E27FC236}">
                    <a16:creationId xmlns:a16="http://schemas.microsoft.com/office/drawing/2014/main" id="{B6EA65BE-6EAF-1171-2891-1B1F7C778026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Straight Connector 398">
                <a:extLst>
                  <a:ext uri="{FF2B5EF4-FFF2-40B4-BE49-F238E27FC236}">
                    <a16:creationId xmlns:a16="http://schemas.microsoft.com/office/drawing/2014/main" id="{CEA6B5C8-0A6F-FD10-E796-BB730B362FF7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Straight Connector 399">
                <a:extLst>
                  <a:ext uri="{FF2B5EF4-FFF2-40B4-BE49-F238E27FC236}">
                    <a16:creationId xmlns:a16="http://schemas.microsoft.com/office/drawing/2014/main" id="{1FF878D6-1E37-9F5E-6F39-ED87D267681A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1" name="Straight Connector 400">
                <a:extLst>
                  <a:ext uri="{FF2B5EF4-FFF2-40B4-BE49-F238E27FC236}">
                    <a16:creationId xmlns:a16="http://schemas.microsoft.com/office/drawing/2014/main" id="{549B7EF1-D254-7686-D882-DF7C4D5CFCFA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2" name="Straight Connector 401">
                <a:extLst>
                  <a:ext uri="{FF2B5EF4-FFF2-40B4-BE49-F238E27FC236}">
                    <a16:creationId xmlns:a16="http://schemas.microsoft.com/office/drawing/2014/main" id="{DA2F41A0-5250-DC45-78F2-F1F4EC2E97D6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3" name="Straight Connector 402">
                <a:extLst>
                  <a:ext uri="{FF2B5EF4-FFF2-40B4-BE49-F238E27FC236}">
                    <a16:creationId xmlns:a16="http://schemas.microsoft.com/office/drawing/2014/main" id="{60B0DE97-6DEC-EAE4-7ECD-C94147225713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4" name="Straight Connector 403">
                <a:extLst>
                  <a:ext uri="{FF2B5EF4-FFF2-40B4-BE49-F238E27FC236}">
                    <a16:creationId xmlns:a16="http://schemas.microsoft.com/office/drawing/2014/main" id="{D90783BC-D720-0928-DEF9-656CF99E294F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Straight Connector 404">
                <a:extLst>
                  <a:ext uri="{FF2B5EF4-FFF2-40B4-BE49-F238E27FC236}">
                    <a16:creationId xmlns:a16="http://schemas.microsoft.com/office/drawing/2014/main" id="{CACBCD41-EF57-3EE9-7754-E20C2D483816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6" name="Straight Connector 405">
                <a:extLst>
                  <a:ext uri="{FF2B5EF4-FFF2-40B4-BE49-F238E27FC236}">
                    <a16:creationId xmlns:a16="http://schemas.microsoft.com/office/drawing/2014/main" id="{8A767602-8C5D-47D1-527D-FA936DE27855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7" name="TextBox 386">
              <a:extLst>
                <a:ext uri="{FF2B5EF4-FFF2-40B4-BE49-F238E27FC236}">
                  <a16:creationId xmlns:a16="http://schemas.microsoft.com/office/drawing/2014/main" id="{2C1907A8-D144-C48A-D673-25DD03D0B5F5}"/>
                </a:ext>
              </a:extLst>
            </p:cNvPr>
            <p:cNvSpPr txBox="1"/>
            <p:nvPr/>
          </p:nvSpPr>
          <p:spPr>
            <a:xfrm>
              <a:off x="5497288" y="2274394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Red 1</a:t>
              </a:r>
            </a:p>
          </p:txBody>
        </p:sp>
      </p:grpSp>
      <p:grpSp>
        <p:nvGrpSpPr>
          <p:cNvPr id="407" name="Group 406">
            <a:extLst>
              <a:ext uri="{FF2B5EF4-FFF2-40B4-BE49-F238E27FC236}">
                <a16:creationId xmlns:a16="http://schemas.microsoft.com/office/drawing/2014/main" id="{B8FD8B7D-EF47-44B7-8781-305254DEC710}"/>
              </a:ext>
            </a:extLst>
          </p:cNvPr>
          <p:cNvGrpSpPr/>
          <p:nvPr/>
        </p:nvGrpSpPr>
        <p:grpSpPr>
          <a:xfrm>
            <a:off x="10405041" y="5310895"/>
            <a:ext cx="682532" cy="462674"/>
            <a:chOff x="5378659" y="2810035"/>
            <a:chExt cx="910042" cy="616899"/>
          </a:xfrm>
        </p:grpSpPr>
        <p:grpSp>
          <p:nvGrpSpPr>
            <p:cNvPr id="408" name="Group 407">
              <a:extLst>
                <a:ext uri="{FF2B5EF4-FFF2-40B4-BE49-F238E27FC236}">
                  <a16:creationId xmlns:a16="http://schemas.microsoft.com/office/drawing/2014/main" id="{8889FF30-38AC-54C1-D450-AA93FC70EF69}"/>
                </a:ext>
              </a:extLst>
            </p:cNvPr>
            <p:cNvGrpSpPr/>
            <p:nvPr/>
          </p:nvGrpSpPr>
          <p:grpSpPr>
            <a:xfrm rot="10800000">
              <a:off x="5378659" y="2810035"/>
              <a:ext cx="512064" cy="365760"/>
              <a:chOff x="5656294" y="3136392"/>
              <a:chExt cx="822294" cy="585216"/>
            </a:xfrm>
          </p:grpSpPr>
          <p:cxnSp>
            <p:nvCxnSpPr>
              <p:cNvPr id="410" name="Straight Connector 409">
                <a:extLst>
                  <a:ext uri="{FF2B5EF4-FFF2-40B4-BE49-F238E27FC236}">
                    <a16:creationId xmlns:a16="http://schemas.microsoft.com/office/drawing/2014/main" id="{4E8636EF-7DD9-8EC3-82CA-91D8587BC3D3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1" name="Straight Connector 410">
                <a:extLst>
                  <a:ext uri="{FF2B5EF4-FFF2-40B4-BE49-F238E27FC236}">
                    <a16:creationId xmlns:a16="http://schemas.microsoft.com/office/drawing/2014/main" id="{67BBB7CD-8608-94F6-2D6E-64B706FBF69F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2" name="Straight Connector 411">
                <a:extLst>
                  <a:ext uri="{FF2B5EF4-FFF2-40B4-BE49-F238E27FC236}">
                    <a16:creationId xmlns:a16="http://schemas.microsoft.com/office/drawing/2014/main" id="{C80253AF-6E8C-6D82-FB9F-4748855698B8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3" name="Straight Connector 412">
                <a:extLst>
                  <a:ext uri="{FF2B5EF4-FFF2-40B4-BE49-F238E27FC236}">
                    <a16:creationId xmlns:a16="http://schemas.microsoft.com/office/drawing/2014/main" id="{283B8922-874E-7107-9CAB-D9B532C3F625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4" name="Straight Connector 413">
                <a:extLst>
                  <a:ext uri="{FF2B5EF4-FFF2-40B4-BE49-F238E27FC236}">
                    <a16:creationId xmlns:a16="http://schemas.microsoft.com/office/drawing/2014/main" id="{36C6ADF4-3986-0021-D2BF-C3C535C4B817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5" name="Straight Connector 414">
                <a:extLst>
                  <a:ext uri="{FF2B5EF4-FFF2-40B4-BE49-F238E27FC236}">
                    <a16:creationId xmlns:a16="http://schemas.microsoft.com/office/drawing/2014/main" id="{277E688F-E83B-21F7-1D52-FDAF98AAB8A1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6" name="Straight Connector 415">
                <a:extLst>
                  <a:ext uri="{FF2B5EF4-FFF2-40B4-BE49-F238E27FC236}">
                    <a16:creationId xmlns:a16="http://schemas.microsoft.com/office/drawing/2014/main" id="{E8534340-F6FC-5977-1047-20AA5AB4EE51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7" name="Straight Connector 416">
                <a:extLst>
                  <a:ext uri="{FF2B5EF4-FFF2-40B4-BE49-F238E27FC236}">
                    <a16:creationId xmlns:a16="http://schemas.microsoft.com/office/drawing/2014/main" id="{D3034EFF-163C-1FD9-1C29-F6957FE29CC7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8" name="Straight Connector 417">
                <a:extLst>
                  <a:ext uri="{FF2B5EF4-FFF2-40B4-BE49-F238E27FC236}">
                    <a16:creationId xmlns:a16="http://schemas.microsoft.com/office/drawing/2014/main" id="{F6D6994A-95B1-CD65-AAEE-9828AEB1F761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9" name="Straight Connector 418">
                <a:extLst>
                  <a:ext uri="{FF2B5EF4-FFF2-40B4-BE49-F238E27FC236}">
                    <a16:creationId xmlns:a16="http://schemas.microsoft.com/office/drawing/2014/main" id="{B8D91DB0-37BB-4CA1-66BA-48ADFF74A990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0" name="Straight Connector 419">
                <a:extLst>
                  <a:ext uri="{FF2B5EF4-FFF2-40B4-BE49-F238E27FC236}">
                    <a16:creationId xmlns:a16="http://schemas.microsoft.com/office/drawing/2014/main" id="{8EBFCBC4-BCE8-C1BF-62CE-C672CE4F68FC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1" name="Straight Connector 420">
                <a:extLst>
                  <a:ext uri="{FF2B5EF4-FFF2-40B4-BE49-F238E27FC236}">
                    <a16:creationId xmlns:a16="http://schemas.microsoft.com/office/drawing/2014/main" id="{C116F7B4-063C-9264-34D9-DAC10D614D94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Straight Connector 421">
                <a:extLst>
                  <a:ext uri="{FF2B5EF4-FFF2-40B4-BE49-F238E27FC236}">
                    <a16:creationId xmlns:a16="http://schemas.microsoft.com/office/drawing/2014/main" id="{D1C14FC4-A56A-1E3B-E5DC-9E14FA9FCB55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3" name="Straight Connector 422">
                <a:extLst>
                  <a:ext uri="{FF2B5EF4-FFF2-40B4-BE49-F238E27FC236}">
                    <a16:creationId xmlns:a16="http://schemas.microsoft.com/office/drawing/2014/main" id="{454B4403-BA0C-F008-6807-0F2E20533E9D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4" name="Straight Connector 423">
                <a:extLst>
                  <a:ext uri="{FF2B5EF4-FFF2-40B4-BE49-F238E27FC236}">
                    <a16:creationId xmlns:a16="http://schemas.microsoft.com/office/drawing/2014/main" id="{4ADFCFFF-BFE8-C595-DD82-68F4ACCF7330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5" name="Straight Connector 424">
                <a:extLst>
                  <a:ext uri="{FF2B5EF4-FFF2-40B4-BE49-F238E27FC236}">
                    <a16:creationId xmlns:a16="http://schemas.microsoft.com/office/drawing/2014/main" id="{FFCCB900-AA1B-2C95-4268-213CB60544FB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6" name="Straight Connector 425">
                <a:extLst>
                  <a:ext uri="{FF2B5EF4-FFF2-40B4-BE49-F238E27FC236}">
                    <a16:creationId xmlns:a16="http://schemas.microsoft.com/office/drawing/2014/main" id="{DCB2F736-6126-157A-BA15-0A17AB71228D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7" name="Straight Connector 426">
                <a:extLst>
                  <a:ext uri="{FF2B5EF4-FFF2-40B4-BE49-F238E27FC236}">
                    <a16:creationId xmlns:a16="http://schemas.microsoft.com/office/drawing/2014/main" id="{B638381E-E449-39A4-BD5B-25BAACF361C0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8" name="Straight Connector 427">
                <a:extLst>
                  <a:ext uri="{FF2B5EF4-FFF2-40B4-BE49-F238E27FC236}">
                    <a16:creationId xmlns:a16="http://schemas.microsoft.com/office/drawing/2014/main" id="{0609442A-8677-30A3-4BE0-60CD0832000F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9" name="TextBox 408">
              <a:extLst>
                <a:ext uri="{FF2B5EF4-FFF2-40B4-BE49-F238E27FC236}">
                  <a16:creationId xmlns:a16="http://schemas.microsoft.com/office/drawing/2014/main" id="{56B4F9FE-6B04-6CE4-FC6F-6AFD545F293B}"/>
                </a:ext>
              </a:extLst>
            </p:cNvPr>
            <p:cNvSpPr txBox="1"/>
            <p:nvPr/>
          </p:nvSpPr>
          <p:spPr>
            <a:xfrm>
              <a:off x="5488298" y="3119158"/>
              <a:ext cx="800403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Red 2</a:t>
              </a:r>
            </a:p>
          </p:txBody>
        </p:sp>
      </p:grpSp>
      <p:grpSp>
        <p:nvGrpSpPr>
          <p:cNvPr id="429" name="Group 428">
            <a:extLst>
              <a:ext uri="{FF2B5EF4-FFF2-40B4-BE49-F238E27FC236}">
                <a16:creationId xmlns:a16="http://schemas.microsoft.com/office/drawing/2014/main" id="{3ADFE467-71D5-264B-8094-BE6EC520ADC2}"/>
              </a:ext>
            </a:extLst>
          </p:cNvPr>
          <p:cNvGrpSpPr/>
          <p:nvPr/>
        </p:nvGrpSpPr>
        <p:grpSpPr>
          <a:xfrm>
            <a:off x="10167365" y="5753443"/>
            <a:ext cx="675356" cy="463563"/>
            <a:chOff x="5378659" y="3671492"/>
            <a:chExt cx="900474" cy="618084"/>
          </a:xfrm>
        </p:grpSpPr>
        <p:grpSp>
          <p:nvGrpSpPr>
            <p:cNvPr id="430" name="Group 429">
              <a:extLst>
                <a:ext uri="{FF2B5EF4-FFF2-40B4-BE49-F238E27FC236}">
                  <a16:creationId xmlns:a16="http://schemas.microsoft.com/office/drawing/2014/main" id="{90C197FA-EF35-5D21-A404-CD0D1231A44A}"/>
                </a:ext>
              </a:extLst>
            </p:cNvPr>
            <p:cNvGrpSpPr/>
            <p:nvPr/>
          </p:nvGrpSpPr>
          <p:grpSpPr>
            <a:xfrm rot="10800000">
              <a:off x="5378659" y="3671492"/>
              <a:ext cx="512064" cy="365760"/>
              <a:chOff x="5656294" y="3136392"/>
              <a:chExt cx="822294" cy="585216"/>
            </a:xfrm>
          </p:grpSpPr>
          <p:cxnSp>
            <p:nvCxnSpPr>
              <p:cNvPr id="432" name="Straight Connector 431">
                <a:extLst>
                  <a:ext uri="{FF2B5EF4-FFF2-40B4-BE49-F238E27FC236}">
                    <a16:creationId xmlns:a16="http://schemas.microsoft.com/office/drawing/2014/main" id="{CB50A543-9D59-7BBA-D69E-F4B4A5AE3F74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3" name="Straight Connector 432">
                <a:extLst>
                  <a:ext uri="{FF2B5EF4-FFF2-40B4-BE49-F238E27FC236}">
                    <a16:creationId xmlns:a16="http://schemas.microsoft.com/office/drawing/2014/main" id="{C29138BA-A1AA-9B39-76EC-7E519E90CD7D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4" name="Straight Connector 433">
                <a:extLst>
                  <a:ext uri="{FF2B5EF4-FFF2-40B4-BE49-F238E27FC236}">
                    <a16:creationId xmlns:a16="http://schemas.microsoft.com/office/drawing/2014/main" id="{EE967693-A52C-7883-4FA7-E9753089B0F6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5" name="Straight Connector 434">
                <a:extLst>
                  <a:ext uri="{FF2B5EF4-FFF2-40B4-BE49-F238E27FC236}">
                    <a16:creationId xmlns:a16="http://schemas.microsoft.com/office/drawing/2014/main" id="{E098BD58-79D2-4F77-B643-17B956890581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6" name="Straight Connector 435">
                <a:extLst>
                  <a:ext uri="{FF2B5EF4-FFF2-40B4-BE49-F238E27FC236}">
                    <a16:creationId xmlns:a16="http://schemas.microsoft.com/office/drawing/2014/main" id="{D55899C5-3A1B-8520-1E8C-B556F99FF472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7" name="Straight Connector 436">
                <a:extLst>
                  <a:ext uri="{FF2B5EF4-FFF2-40B4-BE49-F238E27FC236}">
                    <a16:creationId xmlns:a16="http://schemas.microsoft.com/office/drawing/2014/main" id="{B72D855E-6D57-011B-E61D-17BF83076720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8" name="Straight Connector 437">
                <a:extLst>
                  <a:ext uri="{FF2B5EF4-FFF2-40B4-BE49-F238E27FC236}">
                    <a16:creationId xmlns:a16="http://schemas.microsoft.com/office/drawing/2014/main" id="{8606E997-6018-8963-796D-9B25309ECC35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9" name="Straight Connector 438">
                <a:extLst>
                  <a:ext uri="{FF2B5EF4-FFF2-40B4-BE49-F238E27FC236}">
                    <a16:creationId xmlns:a16="http://schemas.microsoft.com/office/drawing/2014/main" id="{A4570F2C-17BF-3B21-6732-035F4D03824E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0" name="Straight Connector 439">
                <a:extLst>
                  <a:ext uri="{FF2B5EF4-FFF2-40B4-BE49-F238E27FC236}">
                    <a16:creationId xmlns:a16="http://schemas.microsoft.com/office/drawing/2014/main" id="{46277B1B-22B7-43C9-D096-BC6BBB5328B9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1" name="Straight Connector 440">
                <a:extLst>
                  <a:ext uri="{FF2B5EF4-FFF2-40B4-BE49-F238E27FC236}">
                    <a16:creationId xmlns:a16="http://schemas.microsoft.com/office/drawing/2014/main" id="{2CE4B384-4AA6-45B2-6B9A-BD33A4FAAC91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2" name="Straight Connector 441">
                <a:extLst>
                  <a:ext uri="{FF2B5EF4-FFF2-40B4-BE49-F238E27FC236}">
                    <a16:creationId xmlns:a16="http://schemas.microsoft.com/office/drawing/2014/main" id="{4057AAE1-8FA4-04B9-E9D2-4406AFD90789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3" name="Straight Connector 442">
                <a:extLst>
                  <a:ext uri="{FF2B5EF4-FFF2-40B4-BE49-F238E27FC236}">
                    <a16:creationId xmlns:a16="http://schemas.microsoft.com/office/drawing/2014/main" id="{EF6039AB-0219-AAB2-A5CD-FC035EAD468E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4" name="Straight Connector 443">
                <a:extLst>
                  <a:ext uri="{FF2B5EF4-FFF2-40B4-BE49-F238E27FC236}">
                    <a16:creationId xmlns:a16="http://schemas.microsoft.com/office/drawing/2014/main" id="{264059D8-5EC5-D498-F5FE-23169CC56991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5" name="Straight Connector 444">
                <a:extLst>
                  <a:ext uri="{FF2B5EF4-FFF2-40B4-BE49-F238E27FC236}">
                    <a16:creationId xmlns:a16="http://schemas.microsoft.com/office/drawing/2014/main" id="{8B336512-AC5B-D621-7A37-5CFB2A3DF45A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Straight Connector 445">
                <a:extLst>
                  <a:ext uri="{FF2B5EF4-FFF2-40B4-BE49-F238E27FC236}">
                    <a16:creationId xmlns:a16="http://schemas.microsoft.com/office/drawing/2014/main" id="{84CEE244-9A5A-6225-BFD1-784A29C5970D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7" name="Straight Connector 446">
                <a:extLst>
                  <a:ext uri="{FF2B5EF4-FFF2-40B4-BE49-F238E27FC236}">
                    <a16:creationId xmlns:a16="http://schemas.microsoft.com/office/drawing/2014/main" id="{6B603AC7-A79C-9732-D269-9E16947590F5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8" name="Straight Connector 447">
                <a:extLst>
                  <a:ext uri="{FF2B5EF4-FFF2-40B4-BE49-F238E27FC236}">
                    <a16:creationId xmlns:a16="http://schemas.microsoft.com/office/drawing/2014/main" id="{59320980-B21C-21DE-C020-6732FEB0DCA4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9" name="Straight Connector 448">
                <a:extLst>
                  <a:ext uri="{FF2B5EF4-FFF2-40B4-BE49-F238E27FC236}">
                    <a16:creationId xmlns:a16="http://schemas.microsoft.com/office/drawing/2014/main" id="{9A80D4C5-29E5-1C40-1D12-15F32CB70520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0" name="Straight Connector 449">
                <a:extLst>
                  <a:ext uri="{FF2B5EF4-FFF2-40B4-BE49-F238E27FC236}">
                    <a16:creationId xmlns:a16="http://schemas.microsoft.com/office/drawing/2014/main" id="{3EBABB1D-3E86-0BC5-1072-F6DE677B0A9D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FF000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1" name="TextBox 430">
              <a:extLst>
                <a:ext uri="{FF2B5EF4-FFF2-40B4-BE49-F238E27FC236}">
                  <a16:creationId xmlns:a16="http://schemas.microsoft.com/office/drawing/2014/main" id="{40411820-562D-15A1-E6E4-17F54C7B5F04}"/>
                </a:ext>
              </a:extLst>
            </p:cNvPr>
            <p:cNvSpPr txBox="1"/>
            <p:nvPr/>
          </p:nvSpPr>
          <p:spPr>
            <a:xfrm>
              <a:off x="5478731" y="3981800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Red 3</a:t>
              </a:r>
            </a:p>
          </p:txBody>
        </p:sp>
      </p:grpSp>
      <p:grpSp>
        <p:nvGrpSpPr>
          <p:cNvPr id="451" name="Group 450">
            <a:extLst>
              <a:ext uri="{FF2B5EF4-FFF2-40B4-BE49-F238E27FC236}">
                <a16:creationId xmlns:a16="http://schemas.microsoft.com/office/drawing/2014/main" id="{3F39CB7D-B063-8CE9-08D9-85B31DA2ACAE}"/>
              </a:ext>
            </a:extLst>
          </p:cNvPr>
          <p:cNvGrpSpPr/>
          <p:nvPr/>
        </p:nvGrpSpPr>
        <p:grpSpPr>
          <a:xfrm>
            <a:off x="10819804" y="5800980"/>
            <a:ext cx="600302" cy="418334"/>
            <a:chOff x="6593895" y="2282858"/>
            <a:chExt cx="800402" cy="557779"/>
          </a:xfrm>
        </p:grpSpPr>
        <p:sp>
          <p:nvSpPr>
            <p:cNvPr id="452" name="Isosceles Triangle 451">
              <a:extLst>
                <a:ext uri="{FF2B5EF4-FFF2-40B4-BE49-F238E27FC236}">
                  <a16:creationId xmlns:a16="http://schemas.microsoft.com/office/drawing/2014/main" id="{2530F9A1-A485-B360-6718-E29261ACA1D6}"/>
                </a:ext>
              </a:extLst>
            </p:cNvPr>
            <p:cNvSpPr/>
            <p:nvPr/>
          </p:nvSpPr>
          <p:spPr>
            <a:xfrm>
              <a:off x="6698690" y="2282858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53" name="TextBox 452">
              <a:extLst>
                <a:ext uri="{FF2B5EF4-FFF2-40B4-BE49-F238E27FC236}">
                  <a16:creationId xmlns:a16="http://schemas.microsoft.com/office/drawing/2014/main" id="{0623443F-AE09-07AD-6382-6168486BEB2F}"/>
                </a:ext>
              </a:extLst>
            </p:cNvPr>
            <p:cNvSpPr txBox="1"/>
            <p:nvPr/>
          </p:nvSpPr>
          <p:spPr>
            <a:xfrm>
              <a:off x="6593895" y="2532861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SA-A</a:t>
              </a:r>
            </a:p>
          </p:txBody>
        </p:sp>
      </p:grpSp>
      <p:grpSp>
        <p:nvGrpSpPr>
          <p:cNvPr id="454" name="Group 453">
            <a:extLst>
              <a:ext uri="{FF2B5EF4-FFF2-40B4-BE49-F238E27FC236}">
                <a16:creationId xmlns:a16="http://schemas.microsoft.com/office/drawing/2014/main" id="{276C1194-BA71-B386-450C-A793A842F101}"/>
              </a:ext>
            </a:extLst>
          </p:cNvPr>
          <p:cNvGrpSpPr/>
          <p:nvPr/>
        </p:nvGrpSpPr>
        <p:grpSpPr>
          <a:xfrm>
            <a:off x="10819804" y="5297923"/>
            <a:ext cx="600302" cy="405159"/>
            <a:chOff x="6593613" y="3162057"/>
            <a:chExt cx="800402" cy="540212"/>
          </a:xfrm>
        </p:grpSpPr>
        <p:sp>
          <p:nvSpPr>
            <p:cNvPr id="455" name="Isosceles Triangle 454">
              <a:extLst>
                <a:ext uri="{FF2B5EF4-FFF2-40B4-BE49-F238E27FC236}">
                  <a16:creationId xmlns:a16="http://schemas.microsoft.com/office/drawing/2014/main" id="{709BB485-14F7-D5BB-765C-B3664781C411}"/>
                </a:ext>
              </a:extLst>
            </p:cNvPr>
            <p:cNvSpPr/>
            <p:nvPr/>
          </p:nvSpPr>
          <p:spPr>
            <a:xfrm>
              <a:off x="6698689" y="3162057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56" name="TextBox 455">
              <a:extLst>
                <a:ext uri="{FF2B5EF4-FFF2-40B4-BE49-F238E27FC236}">
                  <a16:creationId xmlns:a16="http://schemas.microsoft.com/office/drawing/2014/main" id="{472A2E11-0B23-65E2-E9B6-C594BFBDE8E1}"/>
                </a:ext>
              </a:extLst>
            </p:cNvPr>
            <p:cNvSpPr txBox="1"/>
            <p:nvPr/>
          </p:nvSpPr>
          <p:spPr>
            <a:xfrm>
              <a:off x="6593613" y="3394493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SA-B</a:t>
              </a:r>
            </a:p>
          </p:txBody>
        </p:sp>
      </p:grpSp>
      <p:sp>
        <p:nvSpPr>
          <p:cNvPr id="457" name="Flowchart: Summing Junction 456">
            <a:extLst>
              <a:ext uri="{FF2B5EF4-FFF2-40B4-BE49-F238E27FC236}">
                <a16:creationId xmlns:a16="http://schemas.microsoft.com/office/drawing/2014/main" id="{216922D5-B1C7-DDB2-6557-EE9F2AC640FB}"/>
              </a:ext>
            </a:extLst>
          </p:cNvPr>
          <p:cNvSpPr/>
          <p:nvPr/>
        </p:nvSpPr>
        <p:spPr>
          <a:xfrm>
            <a:off x="11324091" y="5306729"/>
            <a:ext cx="336033" cy="265029"/>
          </a:xfrm>
          <a:prstGeom prst="flowChartSummingJunction">
            <a:avLst/>
          </a:prstGeom>
          <a:solidFill>
            <a:srgbClr val="FF0000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58" name="TextBox 457">
            <a:extLst>
              <a:ext uri="{FF2B5EF4-FFF2-40B4-BE49-F238E27FC236}">
                <a16:creationId xmlns:a16="http://schemas.microsoft.com/office/drawing/2014/main" id="{AD06B53B-6EAB-0FA6-AB88-17D3D74DFA16}"/>
              </a:ext>
            </a:extLst>
          </p:cNvPr>
          <p:cNvSpPr txBox="1"/>
          <p:nvPr/>
        </p:nvSpPr>
        <p:spPr>
          <a:xfrm>
            <a:off x="11230249" y="5599514"/>
            <a:ext cx="6610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FF0000"/>
                </a:solidFill>
              </a:rPr>
              <a:t>Target</a:t>
            </a:r>
          </a:p>
        </p:txBody>
      </p:sp>
      <p:grpSp>
        <p:nvGrpSpPr>
          <p:cNvPr id="459" name="Group 458">
            <a:extLst>
              <a:ext uri="{FF2B5EF4-FFF2-40B4-BE49-F238E27FC236}">
                <a16:creationId xmlns:a16="http://schemas.microsoft.com/office/drawing/2014/main" id="{AACE219F-C0FC-25E0-7C3C-7F5B997E62B9}"/>
              </a:ext>
            </a:extLst>
          </p:cNvPr>
          <p:cNvGrpSpPr/>
          <p:nvPr/>
        </p:nvGrpSpPr>
        <p:grpSpPr>
          <a:xfrm>
            <a:off x="10819804" y="4760745"/>
            <a:ext cx="600302" cy="405159"/>
            <a:chOff x="6593613" y="3162057"/>
            <a:chExt cx="800402" cy="540212"/>
          </a:xfrm>
        </p:grpSpPr>
        <p:sp>
          <p:nvSpPr>
            <p:cNvPr id="460" name="Isosceles Triangle 459">
              <a:extLst>
                <a:ext uri="{FF2B5EF4-FFF2-40B4-BE49-F238E27FC236}">
                  <a16:creationId xmlns:a16="http://schemas.microsoft.com/office/drawing/2014/main" id="{1D78D544-53D6-DC6B-91BF-D1F5299F37B2}"/>
                </a:ext>
              </a:extLst>
            </p:cNvPr>
            <p:cNvSpPr/>
            <p:nvPr/>
          </p:nvSpPr>
          <p:spPr>
            <a:xfrm>
              <a:off x="6698689" y="3162057"/>
              <a:ext cx="256203" cy="256224"/>
            </a:xfrm>
            <a:prstGeom prst="triangle">
              <a:avLst/>
            </a:prstGeom>
            <a:solidFill>
              <a:srgbClr val="FF0000">
                <a:alpha val="50000"/>
              </a:srgbClr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61" name="TextBox 460">
              <a:extLst>
                <a:ext uri="{FF2B5EF4-FFF2-40B4-BE49-F238E27FC236}">
                  <a16:creationId xmlns:a16="http://schemas.microsoft.com/office/drawing/2014/main" id="{8A4A70C6-828D-67AB-DD09-18DBD72F898F}"/>
                </a:ext>
              </a:extLst>
            </p:cNvPr>
            <p:cNvSpPr txBox="1"/>
            <p:nvPr/>
          </p:nvSpPr>
          <p:spPr>
            <a:xfrm>
              <a:off x="6593613" y="3394493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FF0000"/>
                  </a:solidFill>
                </a:rPr>
                <a:t>SA-C</a:t>
              </a:r>
            </a:p>
          </p:txBody>
        </p:sp>
      </p:grpSp>
      <p:grpSp>
        <p:nvGrpSpPr>
          <p:cNvPr id="506" name="Group 505">
            <a:extLst>
              <a:ext uri="{FF2B5EF4-FFF2-40B4-BE49-F238E27FC236}">
                <a16:creationId xmlns:a16="http://schemas.microsoft.com/office/drawing/2014/main" id="{B0B5D854-3193-0D76-5E50-0CE02EFBA217}"/>
              </a:ext>
            </a:extLst>
          </p:cNvPr>
          <p:cNvGrpSpPr/>
          <p:nvPr/>
        </p:nvGrpSpPr>
        <p:grpSpPr>
          <a:xfrm rot="775526">
            <a:off x="8901724" y="5420146"/>
            <a:ext cx="600302" cy="453044"/>
            <a:chOff x="1787630" y="3685224"/>
            <a:chExt cx="800402" cy="604059"/>
          </a:xfrm>
        </p:grpSpPr>
        <p:grpSp>
          <p:nvGrpSpPr>
            <p:cNvPr id="507" name="Group 506">
              <a:extLst>
                <a:ext uri="{FF2B5EF4-FFF2-40B4-BE49-F238E27FC236}">
                  <a16:creationId xmlns:a16="http://schemas.microsoft.com/office/drawing/2014/main" id="{99A720E8-651F-4474-5500-628B3458D893}"/>
                </a:ext>
              </a:extLst>
            </p:cNvPr>
            <p:cNvGrpSpPr/>
            <p:nvPr/>
          </p:nvGrpSpPr>
          <p:grpSpPr>
            <a:xfrm>
              <a:off x="1926923" y="3685224"/>
              <a:ext cx="512064" cy="365760"/>
              <a:chOff x="5656294" y="3136392"/>
              <a:chExt cx="822294" cy="585216"/>
            </a:xfrm>
          </p:grpSpPr>
          <p:cxnSp>
            <p:nvCxnSpPr>
              <p:cNvPr id="509" name="Straight Connector 508">
                <a:extLst>
                  <a:ext uri="{FF2B5EF4-FFF2-40B4-BE49-F238E27FC236}">
                    <a16:creationId xmlns:a16="http://schemas.microsoft.com/office/drawing/2014/main" id="{64AFF48A-08FE-9DF9-819C-3D3F7CE1B0FF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0" name="Straight Connector 509">
                <a:extLst>
                  <a:ext uri="{FF2B5EF4-FFF2-40B4-BE49-F238E27FC236}">
                    <a16:creationId xmlns:a16="http://schemas.microsoft.com/office/drawing/2014/main" id="{DD919C66-5D23-D969-12AD-31B22246FC32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1" name="Straight Connector 510">
                <a:extLst>
                  <a:ext uri="{FF2B5EF4-FFF2-40B4-BE49-F238E27FC236}">
                    <a16:creationId xmlns:a16="http://schemas.microsoft.com/office/drawing/2014/main" id="{DDFB1B01-9986-1708-0EE9-D302D63F99C9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2" name="Straight Connector 511">
                <a:extLst>
                  <a:ext uri="{FF2B5EF4-FFF2-40B4-BE49-F238E27FC236}">
                    <a16:creationId xmlns:a16="http://schemas.microsoft.com/office/drawing/2014/main" id="{B9C97237-EE07-8E9C-A94C-2A3CE67872C1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3" name="Straight Connector 512">
                <a:extLst>
                  <a:ext uri="{FF2B5EF4-FFF2-40B4-BE49-F238E27FC236}">
                    <a16:creationId xmlns:a16="http://schemas.microsoft.com/office/drawing/2014/main" id="{FA93D579-0901-4A68-FAC2-DF7FB162C6EF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4" name="Straight Connector 513">
                <a:extLst>
                  <a:ext uri="{FF2B5EF4-FFF2-40B4-BE49-F238E27FC236}">
                    <a16:creationId xmlns:a16="http://schemas.microsoft.com/office/drawing/2014/main" id="{FC315D9A-3521-7D2A-F0B6-3BE681A158DB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5" name="Straight Connector 514">
                <a:extLst>
                  <a:ext uri="{FF2B5EF4-FFF2-40B4-BE49-F238E27FC236}">
                    <a16:creationId xmlns:a16="http://schemas.microsoft.com/office/drawing/2014/main" id="{544F0AB8-0961-8906-3E29-C09391C69F5C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6" name="Straight Connector 515">
                <a:extLst>
                  <a:ext uri="{FF2B5EF4-FFF2-40B4-BE49-F238E27FC236}">
                    <a16:creationId xmlns:a16="http://schemas.microsoft.com/office/drawing/2014/main" id="{917E6D31-3FC1-7E40-E713-DB3899E1A8BE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7" name="Straight Connector 516">
                <a:extLst>
                  <a:ext uri="{FF2B5EF4-FFF2-40B4-BE49-F238E27FC236}">
                    <a16:creationId xmlns:a16="http://schemas.microsoft.com/office/drawing/2014/main" id="{7DDA5547-BEA1-1E01-1828-87DA9998A523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8" name="Straight Connector 517">
                <a:extLst>
                  <a:ext uri="{FF2B5EF4-FFF2-40B4-BE49-F238E27FC236}">
                    <a16:creationId xmlns:a16="http://schemas.microsoft.com/office/drawing/2014/main" id="{098A183E-857D-3F99-69AE-39754E191C43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9" name="Straight Connector 518">
                <a:extLst>
                  <a:ext uri="{FF2B5EF4-FFF2-40B4-BE49-F238E27FC236}">
                    <a16:creationId xmlns:a16="http://schemas.microsoft.com/office/drawing/2014/main" id="{EE60F88A-7E70-42D4-18C2-2079B91AF2AE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0" name="Straight Connector 519">
                <a:extLst>
                  <a:ext uri="{FF2B5EF4-FFF2-40B4-BE49-F238E27FC236}">
                    <a16:creationId xmlns:a16="http://schemas.microsoft.com/office/drawing/2014/main" id="{8C6030E4-49AD-C0B0-785C-15384F4C725F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1" name="Straight Connector 520">
                <a:extLst>
                  <a:ext uri="{FF2B5EF4-FFF2-40B4-BE49-F238E27FC236}">
                    <a16:creationId xmlns:a16="http://schemas.microsoft.com/office/drawing/2014/main" id="{29F5A253-C6EE-000D-567E-5E030639D810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2" name="Straight Connector 521">
                <a:extLst>
                  <a:ext uri="{FF2B5EF4-FFF2-40B4-BE49-F238E27FC236}">
                    <a16:creationId xmlns:a16="http://schemas.microsoft.com/office/drawing/2014/main" id="{9920FAB4-8E0E-A598-B89F-B4A11B48E339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3" name="Straight Connector 522">
                <a:extLst>
                  <a:ext uri="{FF2B5EF4-FFF2-40B4-BE49-F238E27FC236}">
                    <a16:creationId xmlns:a16="http://schemas.microsoft.com/office/drawing/2014/main" id="{E178745C-BCF5-7F2E-7C57-2F4BE9650CBE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4" name="Straight Connector 523">
                <a:extLst>
                  <a:ext uri="{FF2B5EF4-FFF2-40B4-BE49-F238E27FC236}">
                    <a16:creationId xmlns:a16="http://schemas.microsoft.com/office/drawing/2014/main" id="{09B0BF95-3FE6-5A52-95FE-55FE23153B59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5" name="Straight Connector 524">
                <a:extLst>
                  <a:ext uri="{FF2B5EF4-FFF2-40B4-BE49-F238E27FC236}">
                    <a16:creationId xmlns:a16="http://schemas.microsoft.com/office/drawing/2014/main" id="{9E86827A-7561-A735-7B79-3F0CEC2FB7F8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6" name="Straight Connector 525">
                <a:extLst>
                  <a:ext uri="{FF2B5EF4-FFF2-40B4-BE49-F238E27FC236}">
                    <a16:creationId xmlns:a16="http://schemas.microsoft.com/office/drawing/2014/main" id="{B4B9A663-7822-7241-48B9-7959AB9DD55D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7" name="Straight Connector 526">
                <a:extLst>
                  <a:ext uri="{FF2B5EF4-FFF2-40B4-BE49-F238E27FC236}">
                    <a16:creationId xmlns:a16="http://schemas.microsoft.com/office/drawing/2014/main" id="{2D96A2E3-FF9D-1E57-1CC3-90FEF1F736E2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8" name="TextBox 507">
              <a:extLst>
                <a:ext uri="{FF2B5EF4-FFF2-40B4-BE49-F238E27FC236}">
                  <a16:creationId xmlns:a16="http://schemas.microsoft.com/office/drawing/2014/main" id="{B3CF9A6E-F56F-688D-1B72-C4362AEF8F96}"/>
                </a:ext>
              </a:extLst>
            </p:cNvPr>
            <p:cNvSpPr txBox="1"/>
            <p:nvPr/>
          </p:nvSpPr>
          <p:spPr>
            <a:xfrm>
              <a:off x="1787630" y="3981507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3</a:t>
              </a:r>
            </a:p>
          </p:txBody>
        </p:sp>
      </p:grpSp>
      <p:cxnSp>
        <p:nvCxnSpPr>
          <p:cNvPr id="528" name="Straight Connector 527">
            <a:extLst>
              <a:ext uri="{FF2B5EF4-FFF2-40B4-BE49-F238E27FC236}">
                <a16:creationId xmlns:a16="http://schemas.microsoft.com/office/drawing/2014/main" id="{D01DA59C-F896-735F-C388-913EAE75F98E}"/>
              </a:ext>
            </a:extLst>
          </p:cNvPr>
          <p:cNvCxnSpPr>
            <a:cxnSpLocks/>
          </p:cNvCxnSpPr>
          <p:nvPr/>
        </p:nvCxnSpPr>
        <p:spPr>
          <a:xfrm flipH="1" flipV="1">
            <a:off x="9454605" y="5622323"/>
            <a:ext cx="684792" cy="214436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1" name="Group 530">
            <a:extLst>
              <a:ext uri="{FF2B5EF4-FFF2-40B4-BE49-F238E27FC236}">
                <a16:creationId xmlns:a16="http://schemas.microsoft.com/office/drawing/2014/main" id="{683C396D-AC8A-A20F-6902-78CD8D76C8E2}"/>
              </a:ext>
            </a:extLst>
          </p:cNvPr>
          <p:cNvGrpSpPr/>
          <p:nvPr/>
        </p:nvGrpSpPr>
        <p:grpSpPr>
          <a:xfrm rot="19161212">
            <a:off x="8272635" y="5194306"/>
            <a:ext cx="600302" cy="453044"/>
            <a:chOff x="1787630" y="3685224"/>
            <a:chExt cx="800402" cy="604059"/>
          </a:xfrm>
        </p:grpSpPr>
        <p:grpSp>
          <p:nvGrpSpPr>
            <p:cNvPr id="532" name="Group 531">
              <a:extLst>
                <a:ext uri="{FF2B5EF4-FFF2-40B4-BE49-F238E27FC236}">
                  <a16:creationId xmlns:a16="http://schemas.microsoft.com/office/drawing/2014/main" id="{BFF5694A-AC6D-A3E1-3431-DE836886835A}"/>
                </a:ext>
              </a:extLst>
            </p:cNvPr>
            <p:cNvGrpSpPr/>
            <p:nvPr/>
          </p:nvGrpSpPr>
          <p:grpSpPr>
            <a:xfrm>
              <a:off x="1926923" y="3685224"/>
              <a:ext cx="512064" cy="365760"/>
              <a:chOff x="5656294" y="3136392"/>
              <a:chExt cx="822294" cy="585216"/>
            </a:xfrm>
          </p:grpSpPr>
          <p:cxnSp>
            <p:nvCxnSpPr>
              <p:cNvPr id="534" name="Straight Connector 533">
                <a:extLst>
                  <a:ext uri="{FF2B5EF4-FFF2-40B4-BE49-F238E27FC236}">
                    <a16:creationId xmlns:a16="http://schemas.microsoft.com/office/drawing/2014/main" id="{C93F4027-56B6-D182-982F-16B41234D141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5" name="Straight Connector 534">
                <a:extLst>
                  <a:ext uri="{FF2B5EF4-FFF2-40B4-BE49-F238E27FC236}">
                    <a16:creationId xmlns:a16="http://schemas.microsoft.com/office/drawing/2014/main" id="{B30D6899-F50B-0DC2-283D-748B5520A635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6" name="Straight Connector 535">
                <a:extLst>
                  <a:ext uri="{FF2B5EF4-FFF2-40B4-BE49-F238E27FC236}">
                    <a16:creationId xmlns:a16="http://schemas.microsoft.com/office/drawing/2014/main" id="{8032B4F4-D8D2-CEB4-7FB2-954389BE26F0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7" name="Straight Connector 536">
                <a:extLst>
                  <a:ext uri="{FF2B5EF4-FFF2-40B4-BE49-F238E27FC236}">
                    <a16:creationId xmlns:a16="http://schemas.microsoft.com/office/drawing/2014/main" id="{DAAAAEB2-54C3-8172-9EA1-7517F1A390DC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8" name="Straight Connector 537">
                <a:extLst>
                  <a:ext uri="{FF2B5EF4-FFF2-40B4-BE49-F238E27FC236}">
                    <a16:creationId xmlns:a16="http://schemas.microsoft.com/office/drawing/2014/main" id="{9205E42C-A08F-B493-66C4-FC53C6583464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9" name="Straight Connector 538">
                <a:extLst>
                  <a:ext uri="{FF2B5EF4-FFF2-40B4-BE49-F238E27FC236}">
                    <a16:creationId xmlns:a16="http://schemas.microsoft.com/office/drawing/2014/main" id="{FC7D32F8-5A11-E8D4-26F4-A818D0EACA9C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0" name="Straight Connector 539">
                <a:extLst>
                  <a:ext uri="{FF2B5EF4-FFF2-40B4-BE49-F238E27FC236}">
                    <a16:creationId xmlns:a16="http://schemas.microsoft.com/office/drawing/2014/main" id="{09FBDEC7-0BAA-6E83-9E0C-4D6A221A5BAB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1" name="Straight Connector 540">
                <a:extLst>
                  <a:ext uri="{FF2B5EF4-FFF2-40B4-BE49-F238E27FC236}">
                    <a16:creationId xmlns:a16="http://schemas.microsoft.com/office/drawing/2014/main" id="{FAFFF4D8-C6B3-1C17-CEF6-89FE8E469AC6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2" name="Straight Connector 541">
                <a:extLst>
                  <a:ext uri="{FF2B5EF4-FFF2-40B4-BE49-F238E27FC236}">
                    <a16:creationId xmlns:a16="http://schemas.microsoft.com/office/drawing/2014/main" id="{259F9377-3BED-0EB5-FA2B-E7D95906F90A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3" name="Straight Connector 542">
                <a:extLst>
                  <a:ext uri="{FF2B5EF4-FFF2-40B4-BE49-F238E27FC236}">
                    <a16:creationId xmlns:a16="http://schemas.microsoft.com/office/drawing/2014/main" id="{E4D117D9-C501-17F9-CB83-D82E3CB5AA89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4" name="Straight Connector 543">
                <a:extLst>
                  <a:ext uri="{FF2B5EF4-FFF2-40B4-BE49-F238E27FC236}">
                    <a16:creationId xmlns:a16="http://schemas.microsoft.com/office/drawing/2014/main" id="{3E4B91C6-A6FE-DD75-D107-F7D289884319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5" name="Straight Connector 544">
                <a:extLst>
                  <a:ext uri="{FF2B5EF4-FFF2-40B4-BE49-F238E27FC236}">
                    <a16:creationId xmlns:a16="http://schemas.microsoft.com/office/drawing/2014/main" id="{7A4CF1BB-67F4-64FF-528A-395DE7ADEB07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6" name="Straight Connector 545">
                <a:extLst>
                  <a:ext uri="{FF2B5EF4-FFF2-40B4-BE49-F238E27FC236}">
                    <a16:creationId xmlns:a16="http://schemas.microsoft.com/office/drawing/2014/main" id="{E9921D6C-7DFB-22D9-1045-30821BDC2167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7" name="Straight Connector 546">
                <a:extLst>
                  <a:ext uri="{FF2B5EF4-FFF2-40B4-BE49-F238E27FC236}">
                    <a16:creationId xmlns:a16="http://schemas.microsoft.com/office/drawing/2014/main" id="{E5D414F5-6574-2F85-78F9-5F1251A71A38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8" name="Straight Connector 547">
                <a:extLst>
                  <a:ext uri="{FF2B5EF4-FFF2-40B4-BE49-F238E27FC236}">
                    <a16:creationId xmlns:a16="http://schemas.microsoft.com/office/drawing/2014/main" id="{C2B3C1F8-08F2-90B7-4E5F-537E410600FE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9" name="Straight Connector 548">
                <a:extLst>
                  <a:ext uri="{FF2B5EF4-FFF2-40B4-BE49-F238E27FC236}">
                    <a16:creationId xmlns:a16="http://schemas.microsoft.com/office/drawing/2014/main" id="{7068653D-DA94-011E-D059-EA314E9393BC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0" name="Straight Connector 549">
                <a:extLst>
                  <a:ext uri="{FF2B5EF4-FFF2-40B4-BE49-F238E27FC236}">
                    <a16:creationId xmlns:a16="http://schemas.microsoft.com/office/drawing/2014/main" id="{58BC10DF-384B-D9FA-7708-26124B2BF6B4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1" name="Straight Connector 550">
                <a:extLst>
                  <a:ext uri="{FF2B5EF4-FFF2-40B4-BE49-F238E27FC236}">
                    <a16:creationId xmlns:a16="http://schemas.microsoft.com/office/drawing/2014/main" id="{7056B543-86F8-653D-84CC-3B536B1BB7EF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2" name="Straight Connector 551">
                <a:extLst>
                  <a:ext uri="{FF2B5EF4-FFF2-40B4-BE49-F238E27FC236}">
                    <a16:creationId xmlns:a16="http://schemas.microsoft.com/office/drawing/2014/main" id="{92D34957-6856-B372-8E1E-810EBE391DA8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3" name="TextBox 532">
              <a:extLst>
                <a:ext uri="{FF2B5EF4-FFF2-40B4-BE49-F238E27FC236}">
                  <a16:creationId xmlns:a16="http://schemas.microsoft.com/office/drawing/2014/main" id="{3530FFD4-A721-5C51-B455-F3A1428EB023}"/>
                </a:ext>
              </a:extLst>
            </p:cNvPr>
            <p:cNvSpPr txBox="1"/>
            <p:nvPr/>
          </p:nvSpPr>
          <p:spPr>
            <a:xfrm>
              <a:off x="1787630" y="3981507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4</a:t>
              </a:r>
            </a:p>
          </p:txBody>
        </p:sp>
      </p:grpSp>
      <p:grpSp>
        <p:nvGrpSpPr>
          <p:cNvPr id="553" name="Group 552">
            <a:extLst>
              <a:ext uri="{FF2B5EF4-FFF2-40B4-BE49-F238E27FC236}">
                <a16:creationId xmlns:a16="http://schemas.microsoft.com/office/drawing/2014/main" id="{7FB83526-37FC-D8A5-75BA-FCC48BF4C591}"/>
              </a:ext>
            </a:extLst>
          </p:cNvPr>
          <p:cNvGrpSpPr/>
          <p:nvPr/>
        </p:nvGrpSpPr>
        <p:grpSpPr>
          <a:xfrm rot="10800000">
            <a:off x="8177398" y="6272016"/>
            <a:ext cx="600302" cy="471726"/>
            <a:chOff x="1721192" y="2580849"/>
            <a:chExt cx="800402" cy="628968"/>
          </a:xfrm>
        </p:grpSpPr>
        <p:grpSp>
          <p:nvGrpSpPr>
            <p:cNvPr id="554" name="Group 553">
              <a:extLst>
                <a:ext uri="{FF2B5EF4-FFF2-40B4-BE49-F238E27FC236}">
                  <a16:creationId xmlns:a16="http://schemas.microsoft.com/office/drawing/2014/main" id="{4DF0B796-130A-F7BF-0DCD-9C31B0659210}"/>
                </a:ext>
              </a:extLst>
            </p:cNvPr>
            <p:cNvGrpSpPr/>
            <p:nvPr/>
          </p:nvGrpSpPr>
          <p:grpSpPr>
            <a:xfrm>
              <a:off x="1938342" y="2844057"/>
              <a:ext cx="512064" cy="365760"/>
              <a:chOff x="5656294" y="3136392"/>
              <a:chExt cx="822294" cy="585216"/>
            </a:xfrm>
          </p:grpSpPr>
          <p:cxnSp>
            <p:nvCxnSpPr>
              <p:cNvPr id="556" name="Straight Connector 555">
                <a:extLst>
                  <a:ext uri="{FF2B5EF4-FFF2-40B4-BE49-F238E27FC236}">
                    <a16:creationId xmlns:a16="http://schemas.microsoft.com/office/drawing/2014/main" id="{62ED418F-13E5-A961-6FEF-31D6241FF8CB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7" name="Straight Connector 556">
                <a:extLst>
                  <a:ext uri="{FF2B5EF4-FFF2-40B4-BE49-F238E27FC236}">
                    <a16:creationId xmlns:a16="http://schemas.microsoft.com/office/drawing/2014/main" id="{85CF6032-B790-6E5D-8978-0D5203E29150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8" name="Straight Connector 557">
                <a:extLst>
                  <a:ext uri="{FF2B5EF4-FFF2-40B4-BE49-F238E27FC236}">
                    <a16:creationId xmlns:a16="http://schemas.microsoft.com/office/drawing/2014/main" id="{7E6249F2-4F38-C0BF-FCC3-3E52453D4D65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9" name="Straight Connector 558">
                <a:extLst>
                  <a:ext uri="{FF2B5EF4-FFF2-40B4-BE49-F238E27FC236}">
                    <a16:creationId xmlns:a16="http://schemas.microsoft.com/office/drawing/2014/main" id="{FFCC89FE-C6DA-BADB-950B-DC96BAADC8B6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0" name="Straight Connector 559">
                <a:extLst>
                  <a:ext uri="{FF2B5EF4-FFF2-40B4-BE49-F238E27FC236}">
                    <a16:creationId xmlns:a16="http://schemas.microsoft.com/office/drawing/2014/main" id="{D9885CA2-A071-C1E6-E82E-C226A5267F06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1" name="Straight Connector 560">
                <a:extLst>
                  <a:ext uri="{FF2B5EF4-FFF2-40B4-BE49-F238E27FC236}">
                    <a16:creationId xmlns:a16="http://schemas.microsoft.com/office/drawing/2014/main" id="{3560A733-55F5-FD9B-4368-4CE6271CD0C9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2" name="Straight Connector 561">
                <a:extLst>
                  <a:ext uri="{FF2B5EF4-FFF2-40B4-BE49-F238E27FC236}">
                    <a16:creationId xmlns:a16="http://schemas.microsoft.com/office/drawing/2014/main" id="{480B0D0F-7BCC-2259-A49E-7237C00A901B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3" name="Straight Connector 562">
                <a:extLst>
                  <a:ext uri="{FF2B5EF4-FFF2-40B4-BE49-F238E27FC236}">
                    <a16:creationId xmlns:a16="http://schemas.microsoft.com/office/drawing/2014/main" id="{4B7E624E-FA0B-C71E-4A2D-305FA189B656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4" name="Straight Connector 563">
                <a:extLst>
                  <a:ext uri="{FF2B5EF4-FFF2-40B4-BE49-F238E27FC236}">
                    <a16:creationId xmlns:a16="http://schemas.microsoft.com/office/drawing/2014/main" id="{1BE6613A-E23B-1422-5F0A-AE90C1791799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5" name="Straight Connector 564">
                <a:extLst>
                  <a:ext uri="{FF2B5EF4-FFF2-40B4-BE49-F238E27FC236}">
                    <a16:creationId xmlns:a16="http://schemas.microsoft.com/office/drawing/2014/main" id="{701756FB-A27C-5931-5A85-5F28E2742E06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6" name="Straight Connector 565">
                <a:extLst>
                  <a:ext uri="{FF2B5EF4-FFF2-40B4-BE49-F238E27FC236}">
                    <a16:creationId xmlns:a16="http://schemas.microsoft.com/office/drawing/2014/main" id="{237505AC-74A7-686E-20B9-7DB877A497EE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7" name="Straight Connector 566">
                <a:extLst>
                  <a:ext uri="{FF2B5EF4-FFF2-40B4-BE49-F238E27FC236}">
                    <a16:creationId xmlns:a16="http://schemas.microsoft.com/office/drawing/2014/main" id="{F6072C40-7BC4-C60A-E40E-4BDD37130CDF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8" name="Straight Connector 567">
                <a:extLst>
                  <a:ext uri="{FF2B5EF4-FFF2-40B4-BE49-F238E27FC236}">
                    <a16:creationId xmlns:a16="http://schemas.microsoft.com/office/drawing/2014/main" id="{1C872068-8F8B-0DE2-F984-0FF0FC8FA03F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9" name="Straight Connector 568">
                <a:extLst>
                  <a:ext uri="{FF2B5EF4-FFF2-40B4-BE49-F238E27FC236}">
                    <a16:creationId xmlns:a16="http://schemas.microsoft.com/office/drawing/2014/main" id="{58BA0E31-7368-BE04-F83C-EECD9964A9F5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0" name="Straight Connector 569">
                <a:extLst>
                  <a:ext uri="{FF2B5EF4-FFF2-40B4-BE49-F238E27FC236}">
                    <a16:creationId xmlns:a16="http://schemas.microsoft.com/office/drawing/2014/main" id="{BAE12835-F7C4-4C9D-7B2A-1024B3B034FF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1" name="Straight Connector 570">
                <a:extLst>
                  <a:ext uri="{FF2B5EF4-FFF2-40B4-BE49-F238E27FC236}">
                    <a16:creationId xmlns:a16="http://schemas.microsoft.com/office/drawing/2014/main" id="{91AB4638-BC68-A78B-0231-0E4037F88C96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2" name="Straight Connector 571">
                <a:extLst>
                  <a:ext uri="{FF2B5EF4-FFF2-40B4-BE49-F238E27FC236}">
                    <a16:creationId xmlns:a16="http://schemas.microsoft.com/office/drawing/2014/main" id="{D2BC0897-B1F1-159F-F6B2-9FE8B9158F4E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3" name="Straight Connector 572">
                <a:extLst>
                  <a:ext uri="{FF2B5EF4-FFF2-40B4-BE49-F238E27FC236}">
                    <a16:creationId xmlns:a16="http://schemas.microsoft.com/office/drawing/2014/main" id="{82894384-C6B2-9E55-7554-99120472D4D2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4" name="Straight Connector 573">
                <a:extLst>
                  <a:ext uri="{FF2B5EF4-FFF2-40B4-BE49-F238E27FC236}">
                    <a16:creationId xmlns:a16="http://schemas.microsoft.com/office/drawing/2014/main" id="{E0F4631F-DB3F-B5B5-7E60-1DCD5339E9BC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5" name="TextBox 554">
              <a:extLst>
                <a:ext uri="{FF2B5EF4-FFF2-40B4-BE49-F238E27FC236}">
                  <a16:creationId xmlns:a16="http://schemas.microsoft.com/office/drawing/2014/main" id="{E5164978-6AD6-A722-ED27-5B6CEC1F9118}"/>
                </a:ext>
              </a:extLst>
            </p:cNvPr>
            <p:cNvSpPr txBox="1"/>
            <p:nvPr/>
          </p:nvSpPr>
          <p:spPr>
            <a:xfrm rot="10800000">
              <a:off x="1721192" y="2580849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2</a:t>
              </a:r>
            </a:p>
          </p:txBody>
        </p:sp>
      </p:grpSp>
      <p:grpSp>
        <p:nvGrpSpPr>
          <p:cNvPr id="575" name="Group 574">
            <a:extLst>
              <a:ext uri="{FF2B5EF4-FFF2-40B4-BE49-F238E27FC236}">
                <a16:creationId xmlns:a16="http://schemas.microsoft.com/office/drawing/2014/main" id="{6F7FF2F3-EDB8-113D-7520-6F7C7449283D}"/>
              </a:ext>
            </a:extLst>
          </p:cNvPr>
          <p:cNvGrpSpPr/>
          <p:nvPr/>
        </p:nvGrpSpPr>
        <p:grpSpPr>
          <a:xfrm rot="10800000">
            <a:off x="7773247" y="5980956"/>
            <a:ext cx="600302" cy="487340"/>
            <a:chOff x="1735137" y="3401197"/>
            <a:chExt cx="800402" cy="649787"/>
          </a:xfrm>
        </p:grpSpPr>
        <p:grpSp>
          <p:nvGrpSpPr>
            <p:cNvPr id="576" name="Group 575">
              <a:extLst>
                <a:ext uri="{FF2B5EF4-FFF2-40B4-BE49-F238E27FC236}">
                  <a16:creationId xmlns:a16="http://schemas.microsoft.com/office/drawing/2014/main" id="{06B65593-48B4-E431-1AF0-D2FBB5FD62B5}"/>
                </a:ext>
              </a:extLst>
            </p:cNvPr>
            <p:cNvGrpSpPr/>
            <p:nvPr/>
          </p:nvGrpSpPr>
          <p:grpSpPr>
            <a:xfrm>
              <a:off x="1926923" y="3685224"/>
              <a:ext cx="512064" cy="365760"/>
              <a:chOff x="5656294" y="3136392"/>
              <a:chExt cx="822294" cy="585216"/>
            </a:xfrm>
          </p:grpSpPr>
          <p:cxnSp>
            <p:nvCxnSpPr>
              <p:cNvPr id="578" name="Straight Connector 577">
                <a:extLst>
                  <a:ext uri="{FF2B5EF4-FFF2-40B4-BE49-F238E27FC236}">
                    <a16:creationId xmlns:a16="http://schemas.microsoft.com/office/drawing/2014/main" id="{2C785976-93C0-9D5B-2D43-DB747D8C66E7}"/>
                  </a:ext>
                </a:extLst>
              </p:cNvPr>
              <p:cNvCxnSpPr/>
              <p:nvPr/>
            </p:nvCxnSpPr>
            <p:spPr>
              <a:xfrm flipH="1" flipV="1">
                <a:off x="6097588" y="3355976"/>
                <a:ext cx="381000" cy="7461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9" name="Straight Connector 578">
                <a:extLst>
                  <a:ext uri="{FF2B5EF4-FFF2-40B4-BE49-F238E27FC236}">
                    <a16:creationId xmlns:a16="http://schemas.microsoft.com/office/drawing/2014/main" id="{92C659AE-35E0-DDF2-72DA-F45E0DEB6C74}"/>
                  </a:ext>
                </a:extLst>
              </p:cNvPr>
              <p:cNvCxnSpPr/>
              <p:nvPr/>
            </p:nvCxnSpPr>
            <p:spPr>
              <a:xfrm flipH="1">
                <a:off x="6097588" y="3430588"/>
                <a:ext cx="381000" cy="7302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0" name="Straight Connector 579">
                <a:extLst>
                  <a:ext uri="{FF2B5EF4-FFF2-40B4-BE49-F238E27FC236}">
                    <a16:creationId xmlns:a16="http://schemas.microsoft.com/office/drawing/2014/main" id="{3E05F0DA-5E65-B543-04A1-37A539397F7A}"/>
                  </a:ext>
                </a:extLst>
              </p:cNvPr>
              <p:cNvCxnSpPr/>
              <p:nvPr/>
            </p:nvCxnSpPr>
            <p:spPr>
              <a:xfrm flipH="1" flipV="1">
                <a:off x="5949696" y="3136392"/>
                <a:ext cx="147893" cy="21958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1" name="Straight Connector 580">
                <a:extLst>
                  <a:ext uri="{FF2B5EF4-FFF2-40B4-BE49-F238E27FC236}">
                    <a16:creationId xmlns:a16="http://schemas.microsoft.com/office/drawing/2014/main" id="{71E9A14F-027F-7AA4-B3FC-3BC31CD13C3E}"/>
                  </a:ext>
                </a:extLst>
              </p:cNvPr>
              <p:cNvCxnSpPr/>
              <p:nvPr/>
            </p:nvCxnSpPr>
            <p:spPr>
              <a:xfrm flipH="1">
                <a:off x="5949696" y="3503613"/>
                <a:ext cx="147893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2" name="Straight Connector 581">
                <a:extLst>
                  <a:ext uri="{FF2B5EF4-FFF2-40B4-BE49-F238E27FC236}">
                    <a16:creationId xmlns:a16="http://schemas.microsoft.com/office/drawing/2014/main" id="{991E1E85-F180-A29B-EA5C-40BD18CCEC5A}"/>
                  </a:ext>
                </a:extLst>
              </p:cNvPr>
              <p:cNvCxnSpPr/>
              <p:nvPr/>
            </p:nvCxnSpPr>
            <p:spPr>
              <a:xfrm flipH="1">
                <a:off x="5876544" y="3136392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3" name="Straight Connector 582">
                <a:extLst>
                  <a:ext uri="{FF2B5EF4-FFF2-40B4-BE49-F238E27FC236}">
                    <a16:creationId xmlns:a16="http://schemas.microsoft.com/office/drawing/2014/main" id="{10849305-13B1-3B5C-922B-E400E147C9CE}"/>
                  </a:ext>
                </a:extLst>
              </p:cNvPr>
              <p:cNvCxnSpPr/>
              <p:nvPr/>
            </p:nvCxnSpPr>
            <p:spPr>
              <a:xfrm flipH="1">
                <a:off x="5876544" y="3721608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4" name="Straight Connector 583">
                <a:extLst>
                  <a:ext uri="{FF2B5EF4-FFF2-40B4-BE49-F238E27FC236}">
                    <a16:creationId xmlns:a16="http://schemas.microsoft.com/office/drawing/2014/main" id="{43B8294D-599F-9996-9DB0-48B0CF3A305D}"/>
                  </a:ext>
                </a:extLst>
              </p:cNvPr>
              <p:cNvCxnSpPr/>
              <p:nvPr/>
            </p:nvCxnSpPr>
            <p:spPr>
              <a:xfrm>
                <a:off x="5876544" y="3136392"/>
                <a:ext cx="0" cy="21958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5" name="Straight Connector 584">
                <a:extLst>
                  <a:ext uri="{FF2B5EF4-FFF2-40B4-BE49-F238E27FC236}">
                    <a16:creationId xmlns:a16="http://schemas.microsoft.com/office/drawing/2014/main" id="{905EB9B8-E4FC-2D91-03D2-A07768BE2B08}"/>
                  </a:ext>
                </a:extLst>
              </p:cNvPr>
              <p:cNvCxnSpPr/>
              <p:nvPr/>
            </p:nvCxnSpPr>
            <p:spPr>
              <a:xfrm flipV="1">
                <a:off x="5876544" y="3503613"/>
                <a:ext cx="0" cy="217995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6" name="Straight Connector 585">
                <a:extLst>
                  <a:ext uri="{FF2B5EF4-FFF2-40B4-BE49-F238E27FC236}">
                    <a16:creationId xmlns:a16="http://schemas.microsoft.com/office/drawing/2014/main" id="{11DA5CA5-FBED-6914-A174-A47CC10A9EA8}"/>
                  </a:ext>
                </a:extLst>
              </p:cNvPr>
              <p:cNvCxnSpPr/>
              <p:nvPr/>
            </p:nvCxnSpPr>
            <p:spPr>
              <a:xfrm flipH="1">
                <a:off x="5803392" y="3355976"/>
                <a:ext cx="73152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7" name="Straight Connector 586">
                <a:extLst>
                  <a:ext uri="{FF2B5EF4-FFF2-40B4-BE49-F238E27FC236}">
                    <a16:creationId xmlns:a16="http://schemas.microsoft.com/office/drawing/2014/main" id="{FC0E57D9-A4A2-D98E-3CA8-E23C1F6E39C8}"/>
                  </a:ext>
                </a:extLst>
              </p:cNvPr>
              <p:cNvCxnSpPr/>
              <p:nvPr/>
            </p:nvCxnSpPr>
            <p:spPr>
              <a:xfrm flipH="1">
                <a:off x="5803392" y="3502152"/>
                <a:ext cx="73152" cy="1461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8" name="Straight Connector 587">
                <a:extLst>
                  <a:ext uri="{FF2B5EF4-FFF2-40B4-BE49-F238E27FC236}">
                    <a16:creationId xmlns:a16="http://schemas.microsoft.com/office/drawing/2014/main" id="{6DB1D40F-861D-FE0A-668C-0B66D953E7F3}"/>
                  </a:ext>
                </a:extLst>
              </p:cNvPr>
              <p:cNvCxnSpPr/>
              <p:nvPr/>
            </p:nvCxnSpPr>
            <p:spPr>
              <a:xfrm flipH="1" flipV="1">
                <a:off x="5730240" y="3282696"/>
                <a:ext cx="72359" cy="7169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9" name="Straight Connector 588">
                <a:extLst>
                  <a:ext uri="{FF2B5EF4-FFF2-40B4-BE49-F238E27FC236}">
                    <a16:creationId xmlns:a16="http://schemas.microsoft.com/office/drawing/2014/main" id="{391E700E-84E5-65DA-7E8E-5C9CBC5A410A}"/>
                  </a:ext>
                </a:extLst>
              </p:cNvPr>
              <p:cNvCxnSpPr/>
              <p:nvPr/>
            </p:nvCxnSpPr>
            <p:spPr>
              <a:xfrm flipH="1">
                <a:off x="5730240" y="3502152"/>
                <a:ext cx="72755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0" name="Straight Connector 589">
                <a:extLst>
                  <a:ext uri="{FF2B5EF4-FFF2-40B4-BE49-F238E27FC236}">
                    <a16:creationId xmlns:a16="http://schemas.microsoft.com/office/drawing/2014/main" id="{AE335EC6-407B-4EAA-7662-1FB7B69432E6}"/>
                  </a:ext>
                </a:extLst>
              </p:cNvPr>
              <p:cNvCxnSpPr/>
              <p:nvPr/>
            </p:nvCxnSpPr>
            <p:spPr>
              <a:xfrm flipH="1">
                <a:off x="5657088" y="3573971"/>
                <a:ext cx="72557" cy="1333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1" name="Straight Connector 590">
                <a:extLst>
                  <a:ext uri="{FF2B5EF4-FFF2-40B4-BE49-F238E27FC236}">
                    <a16:creationId xmlns:a16="http://schemas.microsoft.com/office/drawing/2014/main" id="{A98E5C94-7A75-A53F-2B6C-CC3984FA1A39}"/>
                  </a:ext>
                </a:extLst>
              </p:cNvPr>
              <p:cNvCxnSpPr/>
              <p:nvPr/>
            </p:nvCxnSpPr>
            <p:spPr>
              <a:xfrm flipV="1">
                <a:off x="5656691" y="3502152"/>
                <a:ext cx="0" cy="73408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2" name="Straight Connector 591">
                <a:extLst>
                  <a:ext uri="{FF2B5EF4-FFF2-40B4-BE49-F238E27FC236}">
                    <a16:creationId xmlns:a16="http://schemas.microsoft.com/office/drawing/2014/main" id="{3FAEB0DC-E644-7443-B6C8-AF3905364E16}"/>
                  </a:ext>
                </a:extLst>
              </p:cNvPr>
              <p:cNvCxnSpPr/>
              <p:nvPr/>
            </p:nvCxnSpPr>
            <p:spPr>
              <a:xfrm flipV="1">
                <a:off x="5657088" y="3467100"/>
                <a:ext cx="36278" cy="350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3" name="Straight Connector 592">
                <a:extLst>
                  <a:ext uri="{FF2B5EF4-FFF2-40B4-BE49-F238E27FC236}">
                    <a16:creationId xmlns:a16="http://schemas.microsoft.com/office/drawing/2014/main" id="{181D69DD-5B7F-5D45-0809-1A8B7AFB372D}"/>
                  </a:ext>
                </a:extLst>
              </p:cNvPr>
              <p:cNvCxnSpPr/>
              <p:nvPr/>
            </p:nvCxnSpPr>
            <p:spPr>
              <a:xfrm flipH="1">
                <a:off x="5656294" y="3282696"/>
                <a:ext cx="73351" cy="0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4" name="Straight Connector 593">
                <a:extLst>
                  <a:ext uri="{FF2B5EF4-FFF2-40B4-BE49-F238E27FC236}">
                    <a16:creationId xmlns:a16="http://schemas.microsoft.com/office/drawing/2014/main" id="{65CDA193-F644-600C-197C-210430A07BF7}"/>
                  </a:ext>
                </a:extLst>
              </p:cNvPr>
              <p:cNvCxnSpPr/>
              <p:nvPr/>
            </p:nvCxnSpPr>
            <p:spPr>
              <a:xfrm>
                <a:off x="5656691" y="3282696"/>
                <a:ext cx="0" cy="73152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5" name="Straight Connector 594">
                <a:extLst>
                  <a:ext uri="{FF2B5EF4-FFF2-40B4-BE49-F238E27FC236}">
                    <a16:creationId xmlns:a16="http://schemas.microsoft.com/office/drawing/2014/main" id="{C638094C-07E7-C6B0-1D17-B721738A43DF}"/>
                  </a:ext>
                </a:extLst>
              </p:cNvPr>
              <p:cNvCxnSpPr/>
              <p:nvPr/>
            </p:nvCxnSpPr>
            <p:spPr>
              <a:xfrm>
                <a:off x="5656294" y="3355848"/>
                <a:ext cx="36675" cy="37434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6" name="Straight Connector 595">
                <a:extLst>
                  <a:ext uri="{FF2B5EF4-FFF2-40B4-BE49-F238E27FC236}">
                    <a16:creationId xmlns:a16="http://schemas.microsoft.com/office/drawing/2014/main" id="{0987F227-6B48-182D-0682-F9D04651E164}"/>
                  </a:ext>
                </a:extLst>
              </p:cNvPr>
              <p:cNvCxnSpPr/>
              <p:nvPr/>
            </p:nvCxnSpPr>
            <p:spPr>
              <a:xfrm>
                <a:off x="5692969" y="3393282"/>
                <a:ext cx="0" cy="72627"/>
              </a:xfrm>
              <a:prstGeom prst="line">
                <a:avLst/>
              </a:prstGeom>
              <a:ln w="19050" cap="rnd">
                <a:solidFill>
                  <a:srgbClr val="0070C0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77" name="TextBox 576">
              <a:extLst>
                <a:ext uri="{FF2B5EF4-FFF2-40B4-BE49-F238E27FC236}">
                  <a16:creationId xmlns:a16="http://schemas.microsoft.com/office/drawing/2014/main" id="{15407289-F6D4-A9E3-DE82-0A3D66458AFB}"/>
                </a:ext>
              </a:extLst>
            </p:cNvPr>
            <p:cNvSpPr txBox="1"/>
            <p:nvPr/>
          </p:nvSpPr>
          <p:spPr>
            <a:xfrm rot="10800000">
              <a:off x="1735137" y="3401197"/>
              <a:ext cx="80040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0070C0"/>
                  </a:solidFill>
                </a:rPr>
                <a:t>Blue 1</a:t>
              </a:r>
            </a:p>
          </p:txBody>
        </p:sp>
      </p:grpSp>
      <p:sp>
        <p:nvSpPr>
          <p:cNvPr id="597" name="&quot;Not Allowed&quot; Symbol 596">
            <a:extLst>
              <a:ext uri="{FF2B5EF4-FFF2-40B4-BE49-F238E27FC236}">
                <a16:creationId xmlns:a16="http://schemas.microsoft.com/office/drawing/2014/main" id="{84B417DC-93EE-C790-CF25-642988E86E96}"/>
              </a:ext>
            </a:extLst>
          </p:cNvPr>
          <p:cNvSpPr/>
          <p:nvPr/>
        </p:nvSpPr>
        <p:spPr>
          <a:xfrm>
            <a:off x="10240691" y="4762626"/>
            <a:ext cx="369867" cy="368474"/>
          </a:xfrm>
          <a:prstGeom prst="noSmoking">
            <a:avLst>
              <a:gd name="adj" fmla="val 7574"/>
            </a:avLst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8" name="&quot;Not Allowed&quot; Symbol 597">
            <a:extLst>
              <a:ext uri="{FF2B5EF4-FFF2-40B4-BE49-F238E27FC236}">
                <a16:creationId xmlns:a16="http://schemas.microsoft.com/office/drawing/2014/main" id="{ABBCF7FA-B000-10E3-782C-1BC7F2565E52}"/>
              </a:ext>
            </a:extLst>
          </p:cNvPr>
          <p:cNvSpPr/>
          <p:nvPr/>
        </p:nvSpPr>
        <p:spPr>
          <a:xfrm>
            <a:off x="10392963" y="5288211"/>
            <a:ext cx="369867" cy="368474"/>
          </a:xfrm>
          <a:prstGeom prst="noSmoking">
            <a:avLst>
              <a:gd name="adj" fmla="val 7574"/>
            </a:avLst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9" name="&quot;Not Allowed&quot; Symbol 598">
            <a:extLst>
              <a:ext uri="{FF2B5EF4-FFF2-40B4-BE49-F238E27FC236}">
                <a16:creationId xmlns:a16="http://schemas.microsoft.com/office/drawing/2014/main" id="{8CF601A4-8191-5252-8886-EA15AFC31F2D}"/>
              </a:ext>
            </a:extLst>
          </p:cNvPr>
          <p:cNvSpPr/>
          <p:nvPr/>
        </p:nvSpPr>
        <p:spPr>
          <a:xfrm>
            <a:off x="10791164" y="4743573"/>
            <a:ext cx="369867" cy="368474"/>
          </a:xfrm>
          <a:prstGeom prst="noSmoking">
            <a:avLst>
              <a:gd name="adj" fmla="val 7574"/>
            </a:avLst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01" name="Freeform: Shape 600">
            <a:extLst>
              <a:ext uri="{FF2B5EF4-FFF2-40B4-BE49-F238E27FC236}">
                <a16:creationId xmlns:a16="http://schemas.microsoft.com/office/drawing/2014/main" id="{AD2661AF-1F8F-D139-60FF-84481BE77AAD}"/>
              </a:ext>
            </a:extLst>
          </p:cNvPr>
          <p:cNvSpPr/>
          <p:nvPr/>
        </p:nvSpPr>
        <p:spPr bwMode="auto">
          <a:xfrm>
            <a:off x="8754304" y="4615180"/>
            <a:ext cx="1914525" cy="495953"/>
          </a:xfrm>
          <a:custGeom>
            <a:avLst/>
            <a:gdLst>
              <a:gd name="connsiteX0" fmla="*/ 0 w 1914525"/>
              <a:gd name="connsiteY0" fmla="*/ 495953 h 495953"/>
              <a:gd name="connsiteX1" fmla="*/ 590550 w 1914525"/>
              <a:gd name="connsiteY1" fmla="*/ 105428 h 495953"/>
              <a:gd name="connsiteX2" fmla="*/ 1466850 w 1914525"/>
              <a:gd name="connsiteY2" fmla="*/ 653 h 495953"/>
              <a:gd name="connsiteX3" fmla="*/ 1914525 w 1914525"/>
              <a:gd name="connsiteY3" fmla="*/ 67328 h 495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14525" h="495953">
                <a:moveTo>
                  <a:pt x="0" y="495953"/>
                </a:moveTo>
                <a:cubicBezTo>
                  <a:pt x="173037" y="341965"/>
                  <a:pt x="346075" y="187978"/>
                  <a:pt x="590550" y="105428"/>
                </a:cubicBezTo>
                <a:cubicBezTo>
                  <a:pt x="835025" y="22878"/>
                  <a:pt x="1246188" y="7003"/>
                  <a:pt x="1466850" y="653"/>
                </a:cubicBezTo>
                <a:cubicBezTo>
                  <a:pt x="1687512" y="-5697"/>
                  <a:pt x="1808163" y="35578"/>
                  <a:pt x="1914525" y="67328"/>
                </a:cubicBezTo>
              </a:path>
            </a:pathLst>
          </a:custGeom>
          <a:noFill/>
          <a:ln w="22225" cap="flat" cmpd="sng" algn="ctr">
            <a:solidFill>
              <a:schemeClr val="tx2">
                <a:lumMod val="60000"/>
                <a:lumOff val="40000"/>
              </a:schemeClr>
            </a:solidFill>
            <a:prstDash val="dash"/>
            <a:miter lim="800000"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603" name="Right Brace 602">
            <a:extLst>
              <a:ext uri="{FF2B5EF4-FFF2-40B4-BE49-F238E27FC236}">
                <a16:creationId xmlns:a16="http://schemas.microsoft.com/office/drawing/2014/main" id="{39A36C00-2004-3100-EF08-710A7A0C3539}"/>
              </a:ext>
            </a:extLst>
          </p:cNvPr>
          <p:cNvSpPr/>
          <p:nvPr/>
        </p:nvSpPr>
        <p:spPr bwMode="auto">
          <a:xfrm>
            <a:off x="8871590" y="1782434"/>
            <a:ext cx="229130" cy="1054641"/>
          </a:xfrm>
          <a:prstGeom prst="rightBrace">
            <a:avLst>
              <a:gd name="adj1" fmla="val 8333"/>
              <a:gd name="adj2" fmla="val 50761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604" name="Right Brace 603">
            <a:extLst>
              <a:ext uri="{FF2B5EF4-FFF2-40B4-BE49-F238E27FC236}">
                <a16:creationId xmlns:a16="http://schemas.microsoft.com/office/drawing/2014/main" id="{5A2A1BD1-764D-0DF6-C2D0-A7DA40CB8235}"/>
              </a:ext>
            </a:extLst>
          </p:cNvPr>
          <p:cNvSpPr/>
          <p:nvPr/>
        </p:nvSpPr>
        <p:spPr bwMode="auto">
          <a:xfrm>
            <a:off x="8893410" y="3072677"/>
            <a:ext cx="218739" cy="941461"/>
          </a:xfrm>
          <a:prstGeom prst="rightBrace">
            <a:avLst>
              <a:gd name="adj1" fmla="val 8333"/>
              <a:gd name="adj2" fmla="val 50761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81349"/>
      </p:ext>
    </p:extLst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6PresentationTemplate_Tutorials.potx" id="{703545D4-36F8-4318-AC29-1855C3CD0935}" vid="{711C829B-536F-4794-9833-7F96502517E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7E50F16932FA4DA740AD241DCC42DC" ma:contentTypeVersion="1" ma:contentTypeDescription="Create a new document." ma:contentTypeScope="" ma:versionID="cf3becb063dad1cc8b49e034e445ab8d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ddb0c952b897a810c8a4e377cff6bff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8C709B06-5FA7-40B8-A752-7128AA94FE0C}">
  <ds:schemaRefs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http://purl.org/dc/terms/"/>
    <ds:schemaRef ds:uri="http://schemas.microsoft.com/sharepoint/v3"/>
    <ds:schemaRef ds:uri="http://schemas.microsoft.com/office/2006/metadata/propertie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2F04B76F-4E2B-4E86-86C5-9CCB38AF7D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5F1E05-96DA-4377-A6E4-484D5E715A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Metadata/LabelInfo.xml><?xml version="1.0" encoding="utf-8"?>
<clbl:labelList xmlns:clbl="http://schemas.microsoft.com/office/2020/mipLabelMetadata">
  <clbl:label id="{3f0ebe55-f3ec-4242-809c-f668fcb02eee}" enabled="1" method="Privileged" siteId="{e8520b93-4e79-4c54-9a70-feb96b1116e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15844</TotalTime>
  <Words>2552</Words>
  <Application>Microsoft Office PowerPoint</Application>
  <PresentationFormat>Widescreen</PresentationFormat>
  <Paragraphs>370</Paragraphs>
  <Slides>17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Arial Narrow</vt:lpstr>
      <vt:lpstr>Tahoma</vt:lpstr>
      <vt:lpstr>Times New Roman</vt:lpstr>
      <vt:lpstr>Wingdings</vt:lpstr>
      <vt:lpstr>Blends</vt:lpstr>
      <vt:lpstr>PowerPoint Presentation</vt:lpstr>
      <vt:lpstr>Complex Missions Make Metrics and Causal Attribution Difficult</vt:lpstr>
      <vt:lpstr>Why do we need BEs for evaluation?</vt:lpstr>
      <vt:lpstr>What makes BEs appropriate for evaluation? </vt:lpstr>
      <vt:lpstr>The Point </vt:lpstr>
      <vt:lpstr>Sample Scenario: Time-Fuel-Weapons (TFW) Management </vt:lpstr>
      <vt:lpstr>Time-Fuel-Weapons (TFW) Management Scenario</vt:lpstr>
      <vt:lpstr>PowerPoint Presentation</vt:lpstr>
      <vt:lpstr>PowerPoint Presentation</vt:lpstr>
      <vt:lpstr>Time-Fuel-Weapons (TFW) Management Scenario</vt:lpstr>
      <vt:lpstr>Sample Criteria for Defining Broadly Applicable Scoring Conditions</vt:lpstr>
      <vt:lpstr>The Point </vt:lpstr>
      <vt:lpstr>PowerPoint Presentation</vt:lpstr>
      <vt:lpstr>Behavior Envelope Use Cases</vt:lpstr>
      <vt:lpstr>Examples of Tactical Domain Scoring Functions</vt:lpstr>
      <vt:lpstr>Domain-Independent Scoring Functions</vt:lpstr>
      <vt:lpstr>BE for Evaluation of a Continuation Decision by a Single Entity</vt:lpstr>
    </vt:vector>
  </TitlesOfParts>
  <Company>The Boeing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Hamilton, Christopher A</dc:creator>
  <cp:lastModifiedBy>Hank Phillips</cp:lastModifiedBy>
  <cp:revision>46</cp:revision>
  <cp:lastPrinted>1601-01-01T00:00:00Z</cp:lastPrinted>
  <dcterms:created xsi:type="dcterms:W3CDTF">2016-03-29T15:29:36Z</dcterms:created>
  <dcterms:modified xsi:type="dcterms:W3CDTF">2024-10-07T01:23:35Z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0x010100767E50F16932FA4DA740AD241DCC42DC</vt:lpwstr>
  </property>
  <property fmtid="{D5CDD505-2E9C-101B-9397-08002B2CF9AE}" pid="3" name="DocumentDescription">
    <vt:lpwstr>&lt;div class=ExternalClass9DF5FD6F97034AAA9FF0AABB8157F05A&gt; &lt;/div&gt;</vt:lpwstr>
  </property>
</Properties>
</file>