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4"/>
  </p:sldMasterIdLst>
  <p:notesMasterIdLst>
    <p:notesMasterId r:id="rId24"/>
  </p:notesMasterIdLst>
  <p:handoutMasterIdLst>
    <p:handoutMasterId r:id="rId25"/>
  </p:handoutMasterIdLst>
  <p:sldIdLst>
    <p:sldId id="289" r:id="rId5"/>
    <p:sldId id="290" r:id="rId6"/>
    <p:sldId id="302" r:id="rId7"/>
    <p:sldId id="317" r:id="rId8"/>
    <p:sldId id="303" r:id="rId9"/>
    <p:sldId id="304" r:id="rId10"/>
    <p:sldId id="305" r:id="rId11"/>
    <p:sldId id="316" r:id="rId12"/>
    <p:sldId id="307" r:id="rId13"/>
    <p:sldId id="308" r:id="rId14"/>
    <p:sldId id="309" r:id="rId15"/>
    <p:sldId id="310" r:id="rId16"/>
    <p:sldId id="318" r:id="rId17"/>
    <p:sldId id="312" r:id="rId18"/>
    <p:sldId id="313" r:id="rId19"/>
    <p:sldId id="258" r:id="rId20"/>
    <p:sldId id="314" r:id="rId21"/>
    <p:sldId id="319" r:id="rId22"/>
    <p:sldId id="311" r:id="rId23"/>
  </p:sldIdLst>
  <p:sldSz cx="12192000" cy="6858000"/>
  <p:notesSz cx="6858000" cy="90297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Tahoma" charset="0"/>
        <a:ea typeface="+mn-ea"/>
        <a:cs typeface="+mn-cs"/>
      </a:defRPr>
    </a:lvl1pPr>
    <a:lvl2pPr marL="609585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Tahoma" charset="0"/>
        <a:ea typeface="+mn-ea"/>
        <a:cs typeface="+mn-cs"/>
      </a:defRPr>
    </a:lvl2pPr>
    <a:lvl3pPr marL="1219170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Tahoma" charset="0"/>
        <a:ea typeface="+mn-ea"/>
        <a:cs typeface="+mn-cs"/>
      </a:defRPr>
    </a:lvl3pPr>
    <a:lvl4pPr marL="1828754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Tahoma" charset="0"/>
        <a:ea typeface="+mn-ea"/>
        <a:cs typeface="+mn-cs"/>
      </a:defRPr>
    </a:lvl4pPr>
    <a:lvl5pPr marL="2438339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Tahoma" charset="0"/>
        <a:ea typeface="+mn-ea"/>
        <a:cs typeface="+mn-cs"/>
      </a:defRPr>
    </a:lvl5pPr>
    <a:lvl6pPr marL="3047924" algn="l" defTabSz="1219170" rtl="0" eaLnBrk="1" latinLnBrk="0" hangingPunct="1">
      <a:defRPr sz="3200" kern="1200">
        <a:solidFill>
          <a:schemeClr val="tx1"/>
        </a:solidFill>
        <a:latin typeface="Tahoma" charset="0"/>
        <a:ea typeface="+mn-ea"/>
        <a:cs typeface="+mn-cs"/>
      </a:defRPr>
    </a:lvl6pPr>
    <a:lvl7pPr marL="3657509" algn="l" defTabSz="1219170" rtl="0" eaLnBrk="1" latinLnBrk="0" hangingPunct="1">
      <a:defRPr sz="3200" kern="1200">
        <a:solidFill>
          <a:schemeClr val="tx1"/>
        </a:solidFill>
        <a:latin typeface="Tahoma" charset="0"/>
        <a:ea typeface="+mn-ea"/>
        <a:cs typeface="+mn-cs"/>
      </a:defRPr>
    </a:lvl7pPr>
    <a:lvl8pPr marL="4267093" algn="l" defTabSz="1219170" rtl="0" eaLnBrk="1" latinLnBrk="0" hangingPunct="1">
      <a:defRPr sz="3200" kern="1200">
        <a:solidFill>
          <a:schemeClr val="tx1"/>
        </a:solidFill>
        <a:latin typeface="Tahoma" charset="0"/>
        <a:ea typeface="+mn-ea"/>
        <a:cs typeface="+mn-cs"/>
      </a:defRPr>
    </a:lvl8pPr>
    <a:lvl9pPr marL="4876678" algn="l" defTabSz="1219170" rtl="0" eaLnBrk="1" latinLnBrk="0" hangingPunct="1">
      <a:defRPr sz="3200" kern="1200">
        <a:solidFill>
          <a:schemeClr val="tx1"/>
        </a:solidFill>
        <a:latin typeface="Tahoma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44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CC"/>
    <a:srgbClr val="22458A"/>
    <a:srgbClr val="8CA62C"/>
    <a:srgbClr val="AACA36"/>
    <a:srgbClr val="BD9A36"/>
    <a:srgbClr val="CC3300"/>
    <a:srgbClr val="F88C2A"/>
    <a:srgbClr val="2B56AB"/>
    <a:srgbClr val="3366CC"/>
    <a:srgbClr val="0066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6A6649F-0441-6A9E-298B-CB92174DFEB0}" v="864" dt="2024-10-01T22:12:19.106"/>
    <p1510:client id="{CA288BF6-8382-67A2-CCD0-475192BBE94B}" v="369" dt="2024-10-01T22:38:50.30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9" autoAdjust="0"/>
    <p:restoredTop sz="94660"/>
  </p:normalViewPr>
  <p:slideViewPr>
    <p:cSldViewPr snapToGrid="0">
      <p:cViewPr varScale="1">
        <p:scale>
          <a:sx n="102" d="100"/>
          <a:sy n="102" d="100"/>
        </p:scale>
        <p:origin x="54" y="125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2844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Relationship Id="rId30" Type="http://schemas.microsoft.com/office/2015/10/relationships/revisionInfo" Target="revisionInfo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2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73" tIns="45387" rIns="90773" bIns="45387" numCol="1" anchor="t" anchorCtr="0" compatLnSpc="1">
            <a:prstTxWarp prst="textNoShape">
              <a:avLst/>
            </a:prstTxWarp>
          </a:bodyPr>
          <a:lstStyle>
            <a:lvl1pPr defTabSz="908050">
              <a:defRPr sz="1200"/>
            </a:lvl1pPr>
          </a:lstStyle>
          <a:p>
            <a:endParaRPr lang="en-US"/>
          </a:p>
        </p:txBody>
      </p:sp>
      <p:sp>
        <p:nvSpPr>
          <p:cNvPr id="10854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2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73" tIns="45387" rIns="90773" bIns="45387" numCol="1" anchor="t" anchorCtr="0" compatLnSpc="1">
            <a:prstTxWarp prst="textNoShape">
              <a:avLst/>
            </a:prstTxWarp>
          </a:bodyPr>
          <a:lstStyle>
            <a:lvl1pPr algn="r" defTabSz="908050">
              <a:defRPr sz="1200"/>
            </a:lvl1pPr>
          </a:lstStyle>
          <a:p>
            <a:endParaRPr lang="en-US"/>
          </a:p>
        </p:txBody>
      </p:sp>
      <p:sp>
        <p:nvSpPr>
          <p:cNvPr id="10854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577263"/>
            <a:ext cx="2971800" cy="452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73" tIns="45387" rIns="90773" bIns="45387" numCol="1" anchor="b" anchorCtr="0" compatLnSpc="1">
            <a:prstTxWarp prst="textNoShape">
              <a:avLst/>
            </a:prstTxWarp>
          </a:bodyPr>
          <a:lstStyle>
            <a:lvl1pPr defTabSz="908050">
              <a:defRPr sz="1200"/>
            </a:lvl1pPr>
          </a:lstStyle>
          <a:p>
            <a:endParaRPr lang="en-US"/>
          </a:p>
        </p:txBody>
      </p:sp>
      <p:sp>
        <p:nvSpPr>
          <p:cNvPr id="10854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577263"/>
            <a:ext cx="2971800" cy="452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73" tIns="45387" rIns="90773" bIns="45387" numCol="1" anchor="b" anchorCtr="0" compatLnSpc="1">
            <a:prstTxWarp prst="textNoShape">
              <a:avLst/>
            </a:prstTxWarp>
          </a:bodyPr>
          <a:lstStyle>
            <a:lvl1pPr algn="r" defTabSz="908050">
              <a:defRPr sz="1200"/>
            </a:lvl1pPr>
          </a:lstStyle>
          <a:p>
            <a:fld id="{4F2942F5-6495-4924-A5BF-A11924438D2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710261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2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73" tIns="45387" rIns="90773" bIns="45387" numCol="1" anchor="t" anchorCtr="0" compatLnSpc="1">
            <a:prstTxWarp prst="textNoShape">
              <a:avLst/>
            </a:prstTxWarp>
          </a:bodyPr>
          <a:lstStyle>
            <a:lvl1pPr defTabSz="908050">
              <a:defRPr sz="1200"/>
            </a:lvl1pPr>
          </a:lstStyle>
          <a:p>
            <a:endParaRPr lang="en-US"/>
          </a:p>
        </p:txBody>
      </p:sp>
      <p:sp>
        <p:nvSpPr>
          <p:cNvPr id="1054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2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73" tIns="45387" rIns="90773" bIns="45387" numCol="1" anchor="t" anchorCtr="0" compatLnSpc="1">
            <a:prstTxWarp prst="textNoShape">
              <a:avLst/>
            </a:prstTxWarp>
          </a:bodyPr>
          <a:lstStyle>
            <a:lvl1pPr algn="r" defTabSz="908050">
              <a:defRPr sz="1200"/>
            </a:lvl1pPr>
          </a:lstStyle>
          <a:p>
            <a:endParaRPr lang="en-US"/>
          </a:p>
        </p:txBody>
      </p:sp>
      <p:sp>
        <p:nvSpPr>
          <p:cNvPr id="1054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419100" y="676275"/>
            <a:ext cx="6019800" cy="338613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1054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289425"/>
            <a:ext cx="5029200" cy="406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73" tIns="45387" rIns="90773" bIns="4538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54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577263"/>
            <a:ext cx="2971800" cy="452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73" tIns="45387" rIns="90773" bIns="45387" numCol="1" anchor="b" anchorCtr="0" compatLnSpc="1">
            <a:prstTxWarp prst="textNoShape">
              <a:avLst/>
            </a:prstTxWarp>
          </a:bodyPr>
          <a:lstStyle>
            <a:lvl1pPr defTabSz="908050">
              <a:defRPr sz="1200"/>
            </a:lvl1pPr>
          </a:lstStyle>
          <a:p>
            <a:endParaRPr lang="en-US"/>
          </a:p>
        </p:txBody>
      </p:sp>
      <p:sp>
        <p:nvSpPr>
          <p:cNvPr id="1054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577263"/>
            <a:ext cx="2971800" cy="452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73" tIns="45387" rIns="90773" bIns="45387" numCol="1" anchor="b" anchorCtr="0" compatLnSpc="1">
            <a:prstTxWarp prst="textNoShape">
              <a:avLst/>
            </a:prstTxWarp>
          </a:bodyPr>
          <a:lstStyle>
            <a:lvl1pPr algn="r" defTabSz="908050">
              <a:defRPr sz="1200"/>
            </a:lvl1pPr>
          </a:lstStyle>
          <a:p>
            <a:fld id="{85D9B890-3B6E-417C-BD92-47816D5AB62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056145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600" kern="1200">
        <a:solidFill>
          <a:schemeClr val="tx1"/>
        </a:solidFill>
        <a:latin typeface="Arial" charset="0"/>
        <a:ea typeface="+mn-ea"/>
        <a:cs typeface="+mn-cs"/>
      </a:defRPr>
    </a:lvl1pPr>
    <a:lvl2pPr marL="609585" algn="l" rtl="0" eaLnBrk="0" fontAlgn="base" hangingPunct="0">
      <a:spcBef>
        <a:spcPct val="30000"/>
      </a:spcBef>
      <a:spcAft>
        <a:spcPct val="0"/>
      </a:spcAft>
      <a:defRPr kumimoji="1" sz="1600" kern="1200">
        <a:solidFill>
          <a:schemeClr val="tx1"/>
        </a:solidFill>
        <a:latin typeface="Arial" charset="0"/>
        <a:ea typeface="+mn-ea"/>
        <a:cs typeface="+mn-cs"/>
      </a:defRPr>
    </a:lvl2pPr>
    <a:lvl3pPr marL="1219170" algn="l" rtl="0" eaLnBrk="0" fontAlgn="base" hangingPunct="0">
      <a:spcBef>
        <a:spcPct val="30000"/>
      </a:spcBef>
      <a:spcAft>
        <a:spcPct val="0"/>
      </a:spcAft>
      <a:defRPr kumimoji="1" sz="1600" kern="1200">
        <a:solidFill>
          <a:schemeClr val="tx1"/>
        </a:solidFill>
        <a:latin typeface="Arial" charset="0"/>
        <a:ea typeface="+mn-ea"/>
        <a:cs typeface="+mn-cs"/>
      </a:defRPr>
    </a:lvl3pPr>
    <a:lvl4pPr marL="1828754" algn="l" rtl="0" eaLnBrk="0" fontAlgn="base" hangingPunct="0">
      <a:spcBef>
        <a:spcPct val="30000"/>
      </a:spcBef>
      <a:spcAft>
        <a:spcPct val="0"/>
      </a:spcAft>
      <a:defRPr kumimoji="1" sz="1600" kern="1200">
        <a:solidFill>
          <a:schemeClr val="tx1"/>
        </a:solidFill>
        <a:latin typeface="Arial" charset="0"/>
        <a:ea typeface="+mn-ea"/>
        <a:cs typeface="+mn-cs"/>
      </a:defRPr>
    </a:lvl4pPr>
    <a:lvl5pPr marL="2438339" algn="l" rtl="0" eaLnBrk="0" fontAlgn="base" hangingPunct="0">
      <a:spcBef>
        <a:spcPct val="30000"/>
      </a:spcBef>
      <a:spcAft>
        <a:spcPct val="0"/>
      </a:spcAft>
      <a:defRPr kumimoji="1" sz="1600" kern="1200">
        <a:solidFill>
          <a:schemeClr val="tx1"/>
        </a:solidFill>
        <a:latin typeface="Arial" charset="0"/>
        <a:ea typeface="+mn-ea"/>
        <a:cs typeface="+mn-cs"/>
      </a:defRPr>
    </a:lvl5pPr>
    <a:lvl6pPr marL="3047924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7509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7093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6678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2303.18223" TargetMode="External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145/3613904.3642902" TargetMode="External"/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C86FA95-754A-4FEF-9130-0A7EC231E6A0}" type="slidenum">
              <a:rPr lang="en-US"/>
              <a:pPr/>
              <a:t>1</a:t>
            </a:fld>
            <a:endParaRPr lang="en-US"/>
          </a:p>
        </p:txBody>
      </p:sp>
      <p:sp>
        <p:nvSpPr>
          <p:cNvPr id="132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19100" y="676275"/>
            <a:ext cx="6019800" cy="3386138"/>
          </a:xfrm>
          <a:ln/>
        </p:spPr>
      </p:sp>
      <p:sp>
        <p:nvSpPr>
          <p:cNvPr id="132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598153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6565" indent="-456565">
              <a:spcBef>
                <a:spcPts val="20"/>
              </a:spcBef>
            </a:pPr>
            <a:r>
              <a:rPr lang="en-US" b="1" dirty="0">
                <a:latin typeface="Arial Narrow"/>
              </a:rPr>
              <a:t>Processing Times:</a:t>
            </a:r>
            <a:endParaRPr lang="en-US" dirty="0"/>
          </a:p>
          <a:p>
            <a:pPr marL="989965" lvl="1" indent="-380365">
              <a:spcBef>
                <a:spcPts val="20"/>
              </a:spcBef>
            </a:pPr>
            <a:r>
              <a:rPr lang="en-US" b="1" dirty="0">
                <a:latin typeface="Arial Narrow"/>
              </a:rPr>
              <a:t>Speech Recognition: </a:t>
            </a:r>
            <a:r>
              <a:rPr lang="en-US" dirty="0">
                <a:latin typeface="Arial Narrow"/>
              </a:rPr>
              <a:t>Avg. 1.3 seconds</a:t>
            </a:r>
            <a:endParaRPr lang="en-US" dirty="0"/>
          </a:p>
          <a:p>
            <a:pPr marL="989965" lvl="1" indent="-380365">
              <a:spcBef>
                <a:spcPts val="20"/>
              </a:spcBef>
            </a:pPr>
            <a:r>
              <a:rPr lang="en-US" b="1" dirty="0">
                <a:latin typeface="Arial Narrow"/>
              </a:rPr>
              <a:t>Image Capture: </a:t>
            </a:r>
            <a:r>
              <a:rPr lang="en-US" dirty="0">
                <a:latin typeface="Arial Narrow"/>
              </a:rPr>
              <a:t>Avg. 2.13 seconds</a:t>
            </a:r>
            <a:endParaRPr lang="en-US" dirty="0"/>
          </a:p>
          <a:p>
            <a:pPr marL="989965" lvl="1" indent="-380365">
              <a:spcBef>
                <a:spcPts val="20"/>
              </a:spcBef>
              <a:buFont typeface="Wingdings" charset="2"/>
            </a:pPr>
            <a:r>
              <a:rPr lang="en-US" b="1" dirty="0">
                <a:latin typeface="Arial Narrow"/>
              </a:rPr>
              <a:t>LLM Response: </a:t>
            </a:r>
            <a:r>
              <a:rPr lang="en-US" dirty="0">
                <a:latin typeface="Arial Narrow"/>
              </a:rPr>
              <a:t>Avg. 9.72 seconds, 99th percentile at 14.68 seconds</a:t>
            </a:r>
            <a:endParaRPr lang="en-US" dirty="0"/>
          </a:p>
          <a:p>
            <a:pPr marL="989965" lvl="1" indent="-380365">
              <a:spcBef>
                <a:spcPts val="20"/>
              </a:spcBef>
            </a:pPr>
            <a:r>
              <a:rPr lang="en-US" b="1" dirty="0">
                <a:latin typeface="Arial Narrow"/>
              </a:rPr>
              <a:t>Total Interaction Time: </a:t>
            </a:r>
            <a:r>
              <a:rPr lang="en-US" dirty="0">
                <a:latin typeface="Arial Narrow"/>
              </a:rPr>
              <a:t>Avg. 27.96 seconds, 99th percentile at 40.86 seconds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9B890-3B6E-417C-BD92-47816D5AB620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7711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6565" indent="-456565">
              <a:spcBef>
                <a:spcPts val="20"/>
              </a:spcBef>
            </a:pPr>
            <a:r>
              <a:rPr lang="en-US" b="1" dirty="0">
                <a:latin typeface="Arial Narrow"/>
              </a:rPr>
              <a:t>Phase 4: Emotional Support</a:t>
            </a:r>
            <a:endParaRPr lang="en-US" dirty="0"/>
          </a:p>
          <a:p>
            <a:pPr marL="989965" lvl="1" indent="-380365">
              <a:spcBef>
                <a:spcPts val="20"/>
              </a:spcBef>
            </a:pPr>
            <a:r>
              <a:rPr lang="en-US" dirty="0">
                <a:latin typeface="Arial Narrow"/>
              </a:rPr>
              <a:t>100% success in 11 scenarios, effectively managing user emotions</a:t>
            </a:r>
            <a:endParaRPr lang="en-US" dirty="0"/>
          </a:p>
          <a:p>
            <a:pPr marL="456565" indent="-456565">
              <a:spcBef>
                <a:spcPts val="20"/>
              </a:spcBef>
            </a:pPr>
            <a:r>
              <a:rPr lang="en-US" b="1" dirty="0">
                <a:latin typeface="Arial Narrow"/>
              </a:rPr>
              <a:t>Phase 5: Assembly Verification</a:t>
            </a:r>
            <a:endParaRPr lang="en-US" dirty="0"/>
          </a:p>
          <a:p>
            <a:pPr marL="989965" lvl="1" indent="-380365">
              <a:spcBef>
                <a:spcPts val="20"/>
              </a:spcBef>
            </a:pPr>
            <a:r>
              <a:rPr lang="en-US" dirty="0">
                <a:latin typeface="Arial Narrow"/>
              </a:rPr>
              <a:t>3 successes, 3 conditional successes; verified correct assembly with minimal feedback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9B890-3B6E-417C-BD92-47816D5AB620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99962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9B890-3B6E-417C-BD92-47816D5AB620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86846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Verbally mention that most applications are either for medical diagnosis and treatments and for manufacturing ergonomic analysis and human-centered design.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9B890-3B6E-417C-BD92-47816D5AB620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43388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9B890-3B6E-417C-BD92-47816D5AB620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47033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spcBef>
                <a:spcPts val="20"/>
              </a:spcBef>
              <a:buNone/>
            </a:pPr>
            <a:r>
              <a:rPr lang="en-US" sz="1600" kern="0" dirty="0">
                <a:latin typeface="Arial Narrow"/>
              </a:rPr>
              <a:t>Figure 3: Depicts the evolution of language models (LM) over four generations in terms of task solving capacity. (Zhao et al., 2023) </a:t>
            </a:r>
            <a:endParaRPr lang="en-US" sz="1600" kern="0" dirty="0"/>
          </a:p>
          <a:p>
            <a:pPr marL="0" indent="0">
              <a:spcBef>
                <a:spcPts val="20"/>
              </a:spcBef>
              <a:buNone/>
            </a:pPr>
            <a:r>
              <a:rPr lang="en-US" sz="1600" kern="0" dirty="0">
                <a:latin typeface="Arial Narrow"/>
                <a:hlinkClick r:id="rId3"/>
              </a:rPr>
              <a:t>https://arxiv.org/abs/2303.18223</a:t>
            </a:r>
            <a:endParaRPr lang="en-US" sz="1600" kern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9B890-3B6E-417C-BD92-47816D5AB620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5009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algn="ctr">
              <a:spcBef>
                <a:spcPts val="20"/>
              </a:spcBef>
              <a:buNone/>
            </a:pPr>
            <a:r>
              <a:rPr lang="en-US" sz="1600" kern="0" dirty="0">
                <a:latin typeface="Arial Narrow"/>
              </a:rPr>
              <a:t>Figure 4: Depicts a simplified descriptive framework for metacognition. (</a:t>
            </a:r>
            <a:r>
              <a:rPr lang="en-US" sz="1600" kern="0" dirty="0" err="1">
                <a:latin typeface="Arial Narrow"/>
              </a:rPr>
              <a:t>Tankelevitch</a:t>
            </a:r>
            <a:r>
              <a:rPr lang="en-US" sz="1600" kern="0" dirty="0">
                <a:latin typeface="Arial Narrow"/>
              </a:rPr>
              <a:t> et al., 2024) </a:t>
            </a:r>
            <a:endParaRPr lang="en-US" sz="1600" kern="0" dirty="0"/>
          </a:p>
          <a:p>
            <a:pPr marL="0" indent="0" algn="ctr">
              <a:spcBef>
                <a:spcPts val="20"/>
              </a:spcBef>
              <a:buNone/>
            </a:pPr>
            <a:r>
              <a:rPr lang="en-US" sz="1600" kern="0" dirty="0">
                <a:latin typeface="Arial Narrow"/>
                <a:hlinkClick r:id="rId3"/>
              </a:rPr>
              <a:t>https://doi.org/10.1145/3613904.3642902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9B890-3B6E-417C-BD92-47816D5AB620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81751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9B890-3B6E-417C-BD92-47816D5AB620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6149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6565" indent="-456565">
              <a:spcBef>
                <a:spcPts val="20"/>
              </a:spcBef>
            </a:pPr>
            <a:r>
              <a:rPr lang="en-US" b="1" dirty="0">
                <a:latin typeface="Arial Narrow"/>
              </a:rPr>
              <a:t>Phase 1: Pre-Assembly</a:t>
            </a:r>
            <a:endParaRPr lang="en-US" dirty="0">
              <a:latin typeface="Arial Narrow"/>
            </a:endParaRPr>
          </a:p>
          <a:p>
            <a:pPr marL="989965" lvl="1" indent="-380365">
              <a:spcBef>
                <a:spcPts val="20"/>
              </a:spcBef>
            </a:pPr>
            <a:r>
              <a:rPr lang="en-US" dirty="0">
                <a:latin typeface="Arial Narrow"/>
              </a:rPr>
              <a:t>Verified all parts; 5 successes, 5 conditional successes</a:t>
            </a:r>
            <a:endParaRPr lang="en-US" dirty="0"/>
          </a:p>
          <a:p>
            <a:pPr marL="989965" lvl="1" indent="-380365">
              <a:spcBef>
                <a:spcPts val="20"/>
              </a:spcBef>
            </a:pPr>
            <a:r>
              <a:rPr lang="en-US" dirty="0">
                <a:latin typeface="Arial Narrow"/>
              </a:rPr>
              <a:t>Required feedback for missing parts detection</a:t>
            </a:r>
            <a:endParaRPr lang="en-US" dirty="0"/>
          </a:p>
          <a:p>
            <a:pPr marL="456565" indent="-456565">
              <a:spcBef>
                <a:spcPts val="20"/>
              </a:spcBef>
            </a:pPr>
            <a:r>
              <a:rPr lang="en-US" b="1" dirty="0">
                <a:latin typeface="Arial Narrow"/>
              </a:rPr>
              <a:t>Phase 2: Instructional Guidance</a:t>
            </a:r>
            <a:endParaRPr lang="en-US" dirty="0"/>
          </a:p>
          <a:p>
            <a:pPr marL="989965" lvl="1" indent="-380365">
              <a:spcBef>
                <a:spcPts val="20"/>
              </a:spcBef>
            </a:pPr>
            <a:r>
              <a:rPr lang="en-US" dirty="0">
                <a:latin typeface="Arial Narrow"/>
              </a:rPr>
              <a:t>100% success in 7 scenarios, clear step-by-step instructions</a:t>
            </a:r>
            <a:endParaRPr lang="en-US" dirty="0"/>
          </a:p>
          <a:p>
            <a:pPr marL="456565" indent="-456565">
              <a:spcBef>
                <a:spcPts val="20"/>
              </a:spcBef>
            </a:pPr>
            <a:r>
              <a:rPr lang="en-US" b="1" dirty="0">
                <a:latin typeface="Arial Narrow"/>
              </a:rPr>
              <a:t>Phase 3: Recommendations &amp; Solutions</a:t>
            </a:r>
            <a:endParaRPr lang="en-US" dirty="0"/>
          </a:p>
          <a:p>
            <a:pPr marL="989965" lvl="1" indent="-380365">
              <a:spcBef>
                <a:spcPts val="20"/>
              </a:spcBef>
            </a:pPr>
            <a:r>
              <a:rPr lang="en-US" dirty="0">
                <a:latin typeface="Arial Narrow"/>
              </a:rPr>
              <a:t>100% success in providing corrective actions and alternatives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9B890-3B6E-417C-BD92-47816D5AB620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28440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6565" indent="-456565">
              <a:spcBef>
                <a:spcPts val="20"/>
              </a:spcBef>
            </a:pPr>
            <a:r>
              <a:rPr lang="en-US" b="1" dirty="0">
                <a:latin typeface="Arial Narrow"/>
              </a:rPr>
              <a:t>Phase 1: Pre-Assembly</a:t>
            </a:r>
            <a:endParaRPr lang="en-US" dirty="0">
              <a:latin typeface="Arial Narrow"/>
            </a:endParaRPr>
          </a:p>
          <a:p>
            <a:pPr marL="989965" lvl="1" indent="-380365">
              <a:spcBef>
                <a:spcPts val="20"/>
              </a:spcBef>
            </a:pPr>
            <a:r>
              <a:rPr lang="en-US" dirty="0">
                <a:latin typeface="Arial Narrow"/>
              </a:rPr>
              <a:t>Verified all parts; 5 successes, 5 conditional successes</a:t>
            </a:r>
            <a:endParaRPr lang="en-US" dirty="0"/>
          </a:p>
          <a:p>
            <a:pPr marL="989965" lvl="1" indent="-380365">
              <a:spcBef>
                <a:spcPts val="20"/>
              </a:spcBef>
            </a:pPr>
            <a:r>
              <a:rPr lang="en-US" dirty="0">
                <a:latin typeface="Arial Narrow"/>
              </a:rPr>
              <a:t>Required feedback for missing parts detection</a:t>
            </a:r>
            <a:endParaRPr lang="en-US" dirty="0"/>
          </a:p>
          <a:p>
            <a:pPr marL="456565" indent="-456565">
              <a:spcBef>
                <a:spcPts val="20"/>
              </a:spcBef>
            </a:pPr>
            <a:r>
              <a:rPr lang="en-US" b="1" dirty="0">
                <a:latin typeface="Arial Narrow"/>
              </a:rPr>
              <a:t>Phase 2: Instructional Guidance</a:t>
            </a:r>
            <a:endParaRPr lang="en-US" dirty="0"/>
          </a:p>
          <a:p>
            <a:pPr marL="989965" lvl="1" indent="-380365">
              <a:spcBef>
                <a:spcPts val="20"/>
              </a:spcBef>
            </a:pPr>
            <a:r>
              <a:rPr lang="en-US" dirty="0">
                <a:latin typeface="Arial Narrow"/>
              </a:rPr>
              <a:t>100% success in 7 scenarios, clear step-by-step instructions</a:t>
            </a:r>
            <a:endParaRPr lang="en-US" dirty="0"/>
          </a:p>
          <a:p>
            <a:pPr marL="456565" indent="-456565">
              <a:spcBef>
                <a:spcPts val="20"/>
              </a:spcBef>
            </a:pPr>
            <a:r>
              <a:rPr lang="en-US" b="1" dirty="0">
                <a:latin typeface="Arial Narrow"/>
              </a:rPr>
              <a:t>Phase 3: Recommendations &amp; Solutions</a:t>
            </a:r>
            <a:endParaRPr lang="en-US" dirty="0"/>
          </a:p>
          <a:p>
            <a:pPr marL="989965" lvl="1" indent="-380365">
              <a:spcBef>
                <a:spcPts val="20"/>
              </a:spcBef>
            </a:pPr>
            <a:r>
              <a:rPr lang="en-US" dirty="0">
                <a:latin typeface="Arial Narrow"/>
              </a:rPr>
              <a:t>100% success in providing corrective actions and alternatives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9B890-3B6E-417C-BD92-47816D5AB620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03238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ST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368A1ADB-AD13-4D44-8A56-FEB62F54C09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847" y="327528"/>
            <a:ext cx="5038259" cy="100764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AEA2292-A1CB-4B94-8235-B2AFDC330A7E}"/>
              </a:ext>
            </a:extLst>
          </p:cNvPr>
          <p:cNvSpPr/>
          <p:nvPr userDrawn="1"/>
        </p:nvSpPr>
        <p:spPr>
          <a:xfrm>
            <a:off x="0" y="5800437"/>
            <a:ext cx="12192000" cy="105756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267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2EA4E20-899C-4B27-9195-3AC497AB3D12}"/>
              </a:ext>
            </a:extLst>
          </p:cNvPr>
          <p:cNvSpPr/>
          <p:nvPr userDrawn="1"/>
        </p:nvSpPr>
        <p:spPr>
          <a:xfrm>
            <a:off x="0" y="5396990"/>
            <a:ext cx="12192000" cy="1037228"/>
          </a:xfrm>
          <a:prstGeom prst="rec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267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14037" y="5541820"/>
            <a:ext cx="7158184" cy="749185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3200" i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472222" y="5541820"/>
            <a:ext cx="4405741" cy="718872"/>
          </a:xfrm>
        </p:spPr>
        <p:txBody>
          <a:bodyPr anchor="ctr"/>
          <a:lstStyle>
            <a:lvl1pPr marL="0" indent="0" algn="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4800786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84485"/>
            <a:ext cx="10515600" cy="64576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7E65CFED-0EE2-4C84-83C0-576FB4C59BDC}" type="datetimeFigureOut">
              <a:rPr lang="en-US" smtClean="0"/>
              <a:pPr/>
              <a:t>10/6/2024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E4CB70A9-AC1A-4DB6-A71B-CC99665624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08200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02393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64243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>
            <a:normAutofit/>
          </a:bodyPr>
          <a:lstStyle>
            <a:lvl1pPr marL="342891" indent="-342891">
              <a:buFont typeface="+mj-lt"/>
              <a:buAutoNum type="arabicPeriod"/>
              <a:defRPr sz="18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7E65CFED-0EE2-4C84-83C0-576FB4C59BDC}" type="datetimeFigureOut">
              <a:rPr lang="en-US" smtClean="0"/>
              <a:pPr/>
              <a:t>10/6/2024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E4CB70A9-AC1A-4DB6-A71B-CC99665624C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4876800" y="304800"/>
            <a:ext cx="7010400" cy="57912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2347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98BDDA9-F111-5384-0BD1-9FAA376E7A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9114"/>
          <a:stretch/>
        </p:blipFill>
        <p:spPr>
          <a:xfrm>
            <a:off x="952500" y="0"/>
            <a:ext cx="9349434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16E1BF6-07C4-0FBC-B918-ABD0285632A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2730" y="-5151"/>
            <a:ext cx="12214730" cy="1364996"/>
          </a:xfrm>
          <a:prstGeom prst="rect">
            <a:avLst/>
          </a:prstGeom>
        </p:spPr>
      </p:pic>
      <p:cxnSp>
        <p:nvCxnSpPr>
          <p:cNvPr id="27" name="Straight Connector 26"/>
          <p:cNvCxnSpPr/>
          <p:nvPr/>
        </p:nvCxnSpPr>
        <p:spPr bwMode="auto">
          <a:xfrm>
            <a:off x="0" y="1384124"/>
            <a:ext cx="12192000" cy="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9" name="Text Placeholder 38"/>
          <p:cNvSpPr>
            <a:spLocks noGrp="1"/>
          </p:cNvSpPr>
          <p:nvPr>
            <p:ph type="body" sz="quarter" idx="10"/>
          </p:nvPr>
        </p:nvSpPr>
        <p:spPr>
          <a:xfrm>
            <a:off x="871093" y="1858346"/>
            <a:ext cx="10449813" cy="1229411"/>
          </a:xfrm>
        </p:spPr>
        <p:txBody>
          <a:bodyPr/>
          <a:lstStyle>
            <a:lvl1pPr marL="0" indent="0" algn="ctr">
              <a:buNone/>
              <a:defRPr sz="2800" b="1">
                <a:solidFill>
                  <a:srgbClr val="CC3300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1" name="Text Placeholder 40"/>
          <p:cNvSpPr>
            <a:spLocks noGrp="1"/>
          </p:cNvSpPr>
          <p:nvPr>
            <p:ph type="body" sz="quarter" idx="11"/>
          </p:nvPr>
        </p:nvSpPr>
        <p:spPr>
          <a:xfrm>
            <a:off x="2070100" y="3565525"/>
            <a:ext cx="8478838" cy="1934127"/>
          </a:xfrm>
        </p:spPr>
        <p:txBody>
          <a:bodyPr/>
          <a:lstStyle>
            <a:lvl1pPr marL="0" indent="0" algn="ctr">
              <a:buNone/>
              <a:defRPr sz="2400" b="1">
                <a:latin typeface="Arial Narrow" charset="0"/>
                <a:ea typeface="Arial Narrow" charset="0"/>
                <a:cs typeface="Arial Narrow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38" name="Picture 37" descr="Text, logo&#10;&#10;Description automatically generated">
            <a:extLst>
              <a:ext uri="{FF2B5EF4-FFF2-40B4-BE49-F238E27FC236}">
                <a16:creationId xmlns:a16="http://schemas.microsoft.com/office/drawing/2014/main" id="{DC8202BA-028E-E242-B824-C4B84406E00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1934" y="6333477"/>
            <a:ext cx="1094689" cy="43830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51D3B32-716D-2758-508E-4514DD0BDD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80" t="14145" r="22571" b="14339"/>
          <a:stretch/>
        </p:blipFill>
        <p:spPr>
          <a:xfrm>
            <a:off x="11720949" y="6333477"/>
            <a:ext cx="473689" cy="475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586737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ulleted xx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1"/>
          </p:nvPr>
        </p:nvSpPr>
        <p:spPr>
          <a:xfrm>
            <a:off x="480132" y="1046715"/>
            <a:ext cx="11250613" cy="5075237"/>
          </a:xfrm>
        </p:spPr>
        <p:txBody>
          <a:bodyPr/>
          <a:lstStyle>
            <a:lvl3pPr marL="1523962" indent="-304792">
              <a:buClr>
                <a:schemeClr val="tx1"/>
              </a:buClr>
              <a:buFont typeface="Wingdings" charset="2"/>
              <a:buChar char="v"/>
              <a:defRPr sz="20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C11A5D9-DEB9-6533-E211-5FBA085EAC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43271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ed Tex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0893288" y="6390502"/>
            <a:ext cx="821634" cy="34093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6105439" y="989946"/>
            <a:ext cx="5609483" cy="4896678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/>
          </p:nvPr>
        </p:nvSpPr>
        <p:spPr>
          <a:xfrm>
            <a:off x="410817" y="990774"/>
            <a:ext cx="5446091" cy="4895850"/>
          </a:xfrm>
        </p:spPr>
        <p:txBody>
          <a:bodyPr/>
          <a:lstStyle>
            <a:lvl3pPr marL="1523962" indent="-304792">
              <a:defRPr lang="en-US" sz="2000" dirty="0" smtClean="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9332139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4759991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09729"/>
            <a:ext cx="10515600" cy="731152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171720"/>
            <a:ext cx="10515600" cy="500524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770543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773957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449873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 userDrawn="1"/>
        </p:nvSpPr>
        <p:spPr>
          <a:xfrm>
            <a:off x="542109" y="365127"/>
            <a:ext cx="9462167" cy="142949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defRPr>
            </a:lvl1pPr>
          </a:lstStyle>
          <a:p>
            <a:endParaRPr lang="en-US" sz="440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63662AA3-2C30-4455-98DD-DF94EA93B9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9728"/>
            <a:ext cx="10515600" cy="67601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210579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20825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8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039322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394093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5D11CDF6-8049-475E-AC90-A894FD2D04A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/>
          <a:srcRect r="10454"/>
          <a:stretch/>
        </p:blipFill>
        <p:spPr>
          <a:xfrm>
            <a:off x="952500" y="0"/>
            <a:ext cx="9211584" cy="6858000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226859"/>
            <a:ext cx="10515600" cy="49501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ECA95C8-92EB-4DD0-8EBF-51B2A521FBD5}"/>
              </a:ext>
            </a:extLst>
          </p:cNvPr>
          <p:cNvSpPr/>
          <p:nvPr userDrawn="1"/>
        </p:nvSpPr>
        <p:spPr>
          <a:xfrm>
            <a:off x="0" y="6558013"/>
            <a:ext cx="12192000" cy="299988"/>
          </a:xfrm>
          <a:prstGeom prst="rect">
            <a:avLst/>
          </a:prstGeom>
          <a:solidFill>
            <a:srgbClr val="FFCA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267">
              <a:solidFill>
                <a:srgbClr val="FFCA29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9A625AB-6C74-4D80-9672-AFB2C54563EE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398" y="5857887"/>
            <a:ext cx="703699" cy="94956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FAC98CA-B4C1-9FFA-1522-542AC0F25C0C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" b="100"/>
          <a:stretch/>
        </p:blipFill>
        <p:spPr>
          <a:xfrm>
            <a:off x="0" y="1474"/>
            <a:ext cx="12212320" cy="823509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93159" y="45950"/>
            <a:ext cx="8805682" cy="7790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pic>
        <p:nvPicPr>
          <p:cNvPr id="9" name="Picture 8" descr="Text, logo&#10;&#10;Description automatically generated">
            <a:extLst>
              <a:ext uri="{FF2B5EF4-FFF2-40B4-BE49-F238E27FC236}">
                <a16:creationId xmlns:a16="http://schemas.microsoft.com/office/drawing/2014/main" id="{CF925D11-E605-9DF0-7C41-BD14DD2B7D47}"/>
              </a:ext>
            </a:extLst>
          </p:cNvPr>
          <p:cNvPicPr>
            <a:picLocks noChangeAspect="1"/>
          </p:cNvPicPr>
          <p:nvPr userDrawn="1"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0441" y="6510123"/>
            <a:ext cx="1094689" cy="38923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ACD5DA1-F1EA-E018-8639-A0FF1EBC880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80" t="14145" r="22571" b="14339"/>
          <a:stretch/>
        </p:blipFill>
        <p:spPr>
          <a:xfrm>
            <a:off x="11546913" y="6398859"/>
            <a:ext cx="473689" cy="475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59778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4" r:id="rId14"/>
    <p:sldLayoutId id="2147483695" r:id="rId15"/>
    <p:sldLayoutId id="2147483662" r:id="rId16"/>
  </p:sldLayoutIdLst>
  <p:txStyles>
    <p:titleStyle>
      <a:lvl1pPr algn="ctr" defTabSz="914377" rtl="0" eaLnBrk="1" latinLnBrk="0" hangingPunct="1">
        <a:lnSpc>
          <a:spcPct val="90000"/>
        </a:lnSpc>
        <a:spcBef>
          <a:spcPct val="0"/>
        </a:spcBef>
        <a:buNone/>
        <a:defRPr sz="4267" b="1" i="0" kern="1200">
          <a:solidFill>
            <a:schemeClr val="tx1"/>
          </a:solidFill>
          <a:latin typeface="+mn-lt"/>
          <a:ea typeface="Helvetica" panose="020B0604020202020204" pitchFamily="34" charset="0"/>
          <a:cs typeface="Helvetica" panose="020B0604020202020204" pitchFamily="34" charset="0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Font typeface="Wingdings" panose="05000000000000000000" pitchFamily="2" charset="2"/>
        <a:buChar char="§"/>
        <a:defRPr sz="2800" kern="1200">
          <a:solidFill>
            <a:schemeClr val="tx1"/>
          </a:solidFill>
          <a:latin typeface="+mn-lt"/>
          <a:ea typeface="Helvetica Neue" charset="0"/>
          <a:cs typeface="Helvetica Neue" charset="0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Tx/>
        <a:buChar char="–"/>
        <a:defRPr sz="2400" kern="1200">
          <a:solidFill>
            <a:schemeClr val="tx1"/>
          </a:solidFill>
          <a:latin typeface="+mn-lt"/>
          <a:ea typeface="Helvetica Neue" charset="0"/>
          <a:cs typeface="Helvetica Neue" charset="0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Helvetica Neue" charset="0"/>
          <a:cs typeface="Helvetica Neue" charset="0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Tx/>
        <a:buChar char="–"/>
        <a:defRPr sz="1800" kern="1200">
          <a:solidFill>
            <a:schemeClr val="tx1"/>
          </a:solidFill>
          <a:latin typeface="+mn-lt"/>
          <a:ea typeface="Helvetica Neue" charset="0"/>
          <a:cs typeface="Helvetica Neue" charset="0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Wingdings" panose="05000000000000000000" pitchFamily="2" charset="2"/>
        <a:buChar char="Ø"/>
        <a:defRPr sz="1800" kern="1200">
          <a:solidFill>
            <a:schemeClr val="tx1"/>
          </a:solidFill>
          <a:latin typeface="+mn-lt"/>
          <a:ea typeface="Helvetica Neue" charset="0"/>
          <a:cs typeface="Helvetica Neue" charset="0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5" Type="http://schemas.microsoft.com/office/2007/relationships/hdphoto" Target="../media/hdphoto1.wdp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3.xml"/><Relationship Id="rId1" Type="http://schemas.openxmlformats.org/officeDocument/2006/relationships/themeOverride" Target="../theme/themeOverride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5.png"/><Relationship Id="rId7" Type="http://schemas.microsoft.com/office/2007/relationships/hdphoto" Target="../media/hdphoto2.wdp"/><Relationship Id="rId12" Type="http://schemas.microsoft.com/office/2007/relationships/hdphoto" Target="../media/hdphoto4.wd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png"/><Relationship Id="rId11" Type="http://schemas.openxmlformats.org/officeDocument/2006/relationships/image" Target="../media/image21.png"/><Relationship Id="rId5" Type="http://schemas.openxmlformats.org/officeDocument/2006/relationships/image" Target="../media/image17.png"/><Relationship Id="rId10" Type="http://schemas.microsoft.com/office/2007/relationships/hdphoto" Target="../media/hdphoto3.wdp"/><Relationship Id="rId4" Type="http://schemas.openxmlformats.org/officeDocument/2006/relationships/image" Target="../media/image16.png"/><Relationship Id="rId9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68094" y="1494256"/>
            <a:ext cx="7592437" cy="3598174"/>
          </a:xfrm>
          <a:prstGeom prst="roundRect">
            <a:avLst/>
          </a:prstGeom>
          <a:solidFill>
            <a:srgbClr val="BD9A36">
              <a:alpha val="34902"/>
            </a:srgbClr>
          </a:solidFill>
          <a:effectLst>
            <a:softEdge rad="317500"/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4000" dirty="0">
                <a:solidFill>
                  <a:schemeClr val="tx1"/>
                </a:solidFill>
                <a:ea typeface="+mj-lt"/>
                <a:cs typeface="+mj-lt"/>
              </a:rPr>
              <a:t>A Human Digital Twin Architecture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4000" dirty="0">
                <a:solidFill>
                  <a:schemeClr val="tx1"/>
                </a:solidFill>
                <a:ea typeface="+mj-lt"/>
                <a:cs typeface="+mj-lt"/>
              </a:rPr>
              <a:t>for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4000" dirty="0">
                <a:solidFill>
                  <a:schemeClr val="tx1"/>
                </a:solidFill>
                <a:ea typeface="+mj-lt"/>
                <a:cs typeface="+mj-lt"/>
              </a:rPr>
              <a:t>Knowledge-based Interactions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4000" dirty="0">
                <a:solidFill>
                  <a:schemeClr val="tx1"/>
                </a:solidFill>
                <a:ea typeface="+mj-lt"/>
                <a:cs typeface="+mj-lt"/>
              </a:rPr>
              <a:t>and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4000" dirty="0">
                <a:solidFill>
                  <a:schemeClr val="tx1"/>
                </a:solidFill>
                <a:ea typeface="+mj-lt"/>
                <a:cs typeface="+mj-lt"/>
              </a:rPr>
              <a:t>Context-Aware Conversations</a:t>
            </a:r>
            <a:endParaRPr lang="en-US" sz="4000" b="0" dirty="0">
              <a:solidFill>
                <a:schemeClr val="tx1"/>
              </a:solidFill>
              <a:ea typeface="+mj-lt"/>
              <a:cs typeface="+mj-lt"/>
            </a:endParaRPr>
          </a:p>
          <a:p>
            <a:endParaRPr lang="en-US" sz="4000" dirty="0">
              <a:ea typeface="+mj-lt"/>
              <a:cs typeface="+mj-lt"/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2812234" y="5538710"/>
            <a:ext cx="6567532" cy="1158783"/>
          </a:xfrm>
        </p:spPr>
        <p:txBody>
          <a:bodyPr>
            <a:normAutofit/>
          </a:bodyPr>
          <a:lstStyle/>
          <a:p>
            <a:pPr>
              <a:spcBef>
                <a:spcPts val="20"/>
              </a:spcBef>
            </a:pPr>
            <a:r>
              <a:rPr lang="en-US" sz="1800" dirty="0">
                <a:latin typeface="Arial Narrow"/>
              </a:rPr>
              <a:t>Abdul Mannan Mohammed, Azhar Ali Mohammad, Jason A. Ortiz, Carsten Neumann, Grace Bochenek, Dirk Reiners, Carolina Cruz-Neira</a:t>
            </a:r>
            <a:endParaRPr lang="en-US" sz="1800" dirty="0"/>
          </a:p>
          <a:p>
            <a:pPr>
              <a:spcBef>
                <a:spcPts val="20"/>
              </a:spcBef>
            </a:pPr>
            <a:r>
              <a:rPr lang="en-US" sz="1800" dirty="0">
                <a:latin typeface="Arial Narrow"/>
              </a:rPr>
              <a:t>University of Central Florida</a:t>
            </a:r>
            <a:endParaRPr lang="en-US" sz="1800" dirty="0"/>
          </a:p>
          <a:p>
            <a:pPr>
              <a:spcBef>
                <a:spcPts val="20"/>
              </a:spcBef>
            </a:pPr>
            <a:r>
              <a:rPr lang="en-US" sz="1800" dirty="0">
                <a:latin typeface="Arial Narrow"/>
              </a:rPr>
              <a:t>Orlando, Florida</a:t>
            </a:r>
          </a:p>
          <a:p>
            <a:pPr>
              <a:spcBef>
                <a:spcPts val="20"/>
              </a:spcBef>
            </a:pPr>
            <a:endParaRPr lang="en-US" sz="1800" dirty="0"/>
          </a:p>
          <a:p>
            <a:endParaRPr lang="en-US" sz="18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9B5EB9F-1DDE-A1F6-7117-B65EC9EBFF7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950" y="5573444"/>
            <a:ext cx="902182" cy="1217401"/>
          </a:xfrm>
          <a:prstGeom prst="rect">
            <a:avLst/>
          </a:prstGeom>
        </p:spPr>
      </p:pic>
      <p:pic>
        <p:nvPicPr>
          <p:cNvPr id="5" name="Picture 4" descr="A person looking at a screen&#10;&#10;Description automatically generated">
            <a:extLst>
              <a:ext uri="{FF2B5EF4-FFF2-40B4-BE49-F238E27FC236}">
                <a16:creationId xmlns:a16="http://schemas.microsoft.com/office/drawing/2014/main" id="{5FE6F7E6-217A-B6DA-BE95-9A24224B381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9820" y="1854053"/>
            <a:ext cx="3670324" cy="2819152"/>
          </a:xfrm>
          <a:prstGeom prst="ellipse">
            <a:avLst/>
          </a:prstGeom>
          <a:ln w="63500" cap="rnd">
            <a:solidFill>
              <a:schemeClr val="accent3">
                <a:lumMod val="50000"/>
              </a:schemeClr>
            </a:solidFill>
          </a:ln>
          <a:effectLst>
            <a:outerShdw blurRad="457200" dist="215900" dir="2700000" sx="98000" sy="98000" algn="tl" rotWithShape="0">
              <a:schemeClr val="bg2">
                <a:lumMod val="50000"/>
                <a:alpha val="40000"/>
              </a:scheme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6646863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+mj-lt"/>
                <a:cs typeface="+mj-lt"/>
              </a:rPr>
              <a:t>HDT Assessment Phases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6565" indent="-456565">
              <a:spcBef>
                <a:spcPts val="20"/>
              </a:spcBef>
            </a:pPr>
            <a:r>
              <a:rPr lang="en-US" b="1">
                <a:latin typeface="Arial Narrow"/>
              </a:rPr>
              <a:t>Phase 1:</a:t>
            </a:r>
            <a:r>
              <a:rPr lang="en-US">
                <a:latin typeface="Arial Narrow"/>
              </a:rPr>
              <a:t> Verify parts and identify components</a:t>
            </a:r>
            <a:endParaRPr lang="en-US"/>
          </a:p>
          <a:p>
            <a:pPr marL="456565" indent="-456565">
              <a:spcBef>
                <a:spcPts val="20"/>
              </a:spcBef>
            </a:pPr>
            <a:r>
              <a:rPr lang="en-US" b="1">
                <a:latin typeface="Arial Narrow"/>
              </a:rPr>
              <a:t>Phase 2: </a:t>
            </a:r>
            <a:r>
              <a:rPr lang="en-US">
                <a:latin typeface="Arial Narrow"/>
              </a:rPr>
              <a:t>Provide step-by-step assembly guidance</a:t>
            </a:r>
            <a:endParaRPr lang="en-US"/>
          </a:p>
          <a:p>
            <a:pPr marL="456565" indent="-456565">
              <a:spcBef>
                <a:spcPts val="20"/>
              </a:spcBef>
            </a:pPr>
            <a:r>
              <a:rPr lang="en-US" b="1">
                <a:latin typeface="Arial Narrow"/>
              </a:rPr>
              <a:t>Phase 3: </a:t>
            </a:r>
            <a:r>
              <a:rPr lang="en-US">
                <a:latin typeface="Arial Narrow"/>
              </a:rPr>
              <a:t>Offer solutions for mistakes and issues</a:t>
            </a:r>
            <a:endParaRPr lang="en-US"/>
          </a:p>
          <a:p>
            <a:pPr marL="456565" indent="-456565">
              <a:spcBef>
                <a:spcPts val="20"/>
              </a:spcBef>
            </a:pPr>
            <a:r>
              <a:rPr lang="en-US" b="1">
                <a:latin typeface="Arial Narrow"/>
              </a:rPr>
              <a:t>Phase 4: </a:t>
            </a:r>
            <a:r>
              <a:rPr lang="en-US">
                <a:latin typeface="Arial Narrow"/>
              </a:rPr>
              <a:t>Detect emotions and offer encouragement</a:t>
            </a:r>
            <a:endParaRPr lang="en-US"/>
          </a:p>
          <a:p>
            <a:pPr marL="456565" indent="-456565">
              <a:spcBef>
                <a:spcPts val="20"/>
              </a:spcBef>
            </a:pPr>
            <a:r>
              <a:rPr lang="en-US" b="1">
                <a:latin typeface="Arial Narrow"/>
              </a:rPr>
              <a:t>Phase 5: </a:t>
            </a:r>
            <a:r>
              <a:rPr lang="en-US">
                <a:latin typeface="Arial Narrow"/>
              </a:rPr>
              <a:t>Verify correct assembly and completion</a:t>
            </a:r>
            <a:endParaRPr lang="en-US"/>
          </a:p>
          <a:p>
            <a:pPr marL="456565" indent="-456565">
              <a:spcBef>
                <a:spcPts val="20"/>
              </a:spcBef>
            </a:pPr>
            <a:endParaRPr lang="en-US" b="1"/>
          </a:p>
        </p:txBody>
      </p:sp>
      <p:pic>
        <p:nvPicPr>
          <p:cNvPr id="5" name="Picture 4" descr="A hand holding an object">
            <a:extLst>
              <a:ext uri="{FF2B5EF4-FFF2-40B4-BE49-F238E27FC236}">
                <a16:creationId xmlns:a16="http://schemas.microsoft.com/office/drawing/2014/main" id="{4F974B33-5F6F-0023-ED76-4A075371EB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5028" y="3673475"/>
            <a:ext cx="7931785" cy="2040890"/>
          </a:xfrm>
          <a:prstGeom prst="rect">
            <a:avLst/>
          </a:prstGeom>
          <a:ln w="28575" cap="sq">
            <a:solidFill>
              <a:schemeClr val="accent3">
                <a:lumMod val="75000"/>
              </a:schemeClr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2185819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+mj-lt"/>
                <a:cs typeface="+mj-lt"/>
              </a:rPr>
              <a:t>Results</a:t>
            </a:r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73C31D3-A7A5-60A4-12A5-A7DB6AFAED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Picture 8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2755E138-2C8A-7251-FCD7-AB3479D7CB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77836" y="1285961"/>
            <a:ext cx="3836328" cy="46736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775348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+mj-lt"/>
                <a:cs typeface="+mj-lt"/>
              </a:rPr>
              <a:t>Results - I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9AFCC46-D518-2468-D5FE-C8939289C7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C02DC3AA-8167-835D-1073-AF370D012E3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3090141"/>
              </p:ext>
            </p:extLst>
          </p:nvPr>
        </p:nvGraphicFramePr>
        <p:xfrm>
          <a:off x="570270" y="1852248"/>
          <a:ext cx="11051459" cy="340937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40659">
                  <a:extLst>
                    <a:ext uri="{9D8B030D-6E8A-4147-A177-3AD203B41FA5}">
                      <a16:colId xmlns:a16="http://schemas.microsoft.com/office/drawing/2014/main" val="2536128424"/>
                    </a:ext>
                  </a:extLst>
                </a:gridCol>
                <a:gridCol w="1852700">
                  <a:extLst>
                    <a:ext uri="{9D8B030D-6E8A-4147-A177-3AD203B41FA5}">
                      <a16:colId xmlns:a16="http://schemas.microsoft.com/office/drawing/2014/main" val="3934581226"/>
                    </a:ext>
                  </a:extLst>
                </a:gridCol>
                <a:gridCol w="1852700">
                  <a:extLst>
                    <a:ext uri="{9D8B030D-6E8A-4147-A177-3AD203B41FA5}">
                      <a16:colId xmlns:a16="http://schemas.microsoft.com/office/drawing/2014/main" val="2415531799"/>
                    </a:ext>
                  </a:extLst>
                </a:gridCol>
                <a:gridCol w="1852700">
                  <a:extLst>
                    <a:ext uri="{9D8B030D-6E8A-4147-A177-3AD203B41FA5}">
                      <a16:colId xmlns:a16="http://schemas.microsoft.com/office/drawing/2014/main" val="1744986088"/>
                    </a:ext>
                  </a:extLst>
                </a:gridCol>
                <a:gridCol w="1852700">
                  <a:extLst>
                    <a:ext uri="{9D8B030D-6E8A-4147-A177-3AD203B41FA5}">
                      <a16:colId xmlns:a16="http://schemas.microsoft.com/office/drawing/2014/main" val="97804092"/>
                    </a:ext>
                  </a:extLst>
                </a:gridCol>
              </a:tblGrid>
              <a:tr h="804459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PHASE</a:t>
                      </a:r>
                    </a:p>
                  </a:txBody>
                  <a:tcPr anchor="ctr">
                    <a:solidFill>
                      <a:srgbClr val="0033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# Scenarios</a:t>
                      </a:r>
                    </a:p>
                  </a:txBody>
                  <a:tcPr anchor="ctr">
                    <a:solidFill>
                      <a:srgbClr val="0033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Success</a:t>
                      </a:r>
                    </a:p>
                  </a:txBody>
                  <a:tcPr anchor="ctr">
                    <a:solidFill>
                      <a:srgbClr val="0033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Conditional</a:t>
                      </a:r>
                    </a:p>
                  </a:txBody>
                  <a:tcPr anchor="ctr">
                    <a:solidFill>
                      <a:srgbClr val="0033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Failure</a:t>
                      </a:r>
                    </a:p>
                  </a:txBody>
                  <a:tcPr anchor="ctr">
                    <a:solidFill>
                      <a:srgbClr val="0033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0812491"/>
                  </a:ext>
                </a:extLst>
              </a:tr>
              <a:tr h="651228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Berlin Sans FB Demi" panose="020E0802020502020306" pitchFamily="34" charset="0"/>
                        </a:rPr>
                        <a:t>1.1 Pre-Check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latin typeface="Berlin Sans FB Demi" panose="020E0802020502020306" pitchFamily="34" charset="0"/>
                        </a:rPr>
                        <a:t>10</a:t>
                      </a:r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ln>
                            <a:solidFill>
                              <a:srgbClr val="22458A"/>
                            </a:solidFill>
                          </a:ln>
                          <a:solidFill>
                            <a:srgbClr val="00B050"/>
                          </a:solidFill>
                          <a:latin typeface="Berlin Sans FB Demi" panose="020E0802020502020306" pitchFamily="34" charset="0"/>
                        </a:rPr>
                        <a:t>5</a:t>
                      </a:r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77" rtl="0" eaLnBrk="1" latinLnBrk="0" hangingPunct="1"/>
                      <a:r>
                        <a:rPr lang="en-US" sz="3600" b="1" kern="1200" dirty="0">
                          <a:ln>
                            <a:solidFill>
                              <a:srgbClr val="22458A"/>
                            </a:solidFill>
                          </a:ln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Berlin Sans FB Demi" panose="020E0802020502020306" pitchFamily="34" charset="0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77" rtl="0" eaLnBrk="1" latinLnBrk="0" hangingPunct="1"/>
                      <a:r>
                        <a:rPr lang="en-US" sz="3600" b="1" kern="1200" dirty="0">
                          <a:ln>
                            <a:solidFill>
                              <a:srgbClr val="22458A"/>
                            </a:solidFill>
                          </a:ln>
                          <a:solidFill>
                            <a:srgbClr val="FF0000"/>
                          </a:solidFill>
                          <a:latin typeface="Berlin Sans FB Demi" panose="020E0802020502020306" pitchFamily="34" charset="0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095897"/>
                  </a:ext>
                </a:extLst>
              </a:tr>
              <a:tr h="651228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Berlin Sans FB Demi" panose="020E0802020502020306" pitchFamily="34" charset="0"/>
                        </a:rPr>
                        <a:t>1.2 Identification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latin typeface="Berlin Sans FB Demi" panose="020E0802020502020306" pitchFamily="34" charset="0"/>
                        </a:rPr>
                        <a:t>10</a:t>
                      </a:r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ln>
                            <a:solidFill>
                              <a:srgbClr val="22458A"/>
                            </a:solidFill>
                          </a:ln>
                          <a:solidFill>
                            <a:srgbClr val="00B050"/>
                          </a:solidFill>
                          <a:latin typeface="Berlin Sans FB Demi" panose="020E0802020502020306" pitchFamily="34" charset="0"/>
                        </a:rPr>
                        <a:t>10</a:t>
                      </a:r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77" rtl="0" eaLnBrk="1" latinLnBrk="0" hangingPunct="1"/>
                      <a:r>
                        <a:rPr lang="en-US" sz="3600" b="1" kern="1200" dirty="0">
                          <a:ln>
                            <a:solidFill>
                              <a:srgbClr val="22458A"/>
                            </a:solidFill>
                          </a:ln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Berlin Sans FB Demi" panose="020E0802020502020306" pitchFamily="34" charset="0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77" rtl="0" eaLnBrk="1" latinLnBrk="0" hangingPunct="1"/>
                      <a:r>
                        <a:rPr lang="en-US" sz="3600" b="1" kern="1200" dirty="0">
                          <a:ln>
                            <a:solidFill>
                              <a:srgbClr val="22458A"/>
                            </a:solidFill>
                          </a:ln>
                          <a:solidFill>
                            <a:srgbClr val="FF0000"/>
                          </a:solidFill>
                          <a:latin typeface="Berlin Sans FB Demi" panose="020E0802020502020306" pitchFamily="34" charset="0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4105344"/>
                  </a:ext>
                </a:extLst>
              </a:tr>
              <a:tr h="651228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Berlin Sans FB Demi" panose="020E0802020502020306" pitchFamily="34" charset="0"/>
                        </a:rPr>
                        <a:t>2. Instructional Guidance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latin typeface="Berlin Sans FB Demi" panose="020E0802020502020306" pitchFamily="34" charset="0"/>
                        </a:rPr>
                        <a:t>7</a:t>
                      </a:r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ln>
                            <a:solidFill>
                              <a:srgbClr val="22458A"/>
                            </a:solidFill>
                          </a:ln>
                          <a:solidFill>
                            <a:srgbClr val="00B050"/>
                          </a:solidFill>
                          <a:latin typeface="Berlin Sans FB Demi" panose="020E0802020502020306" pitchFamily="34" charset="0"/>
                        </a:rPr>
                        <a:t>7</a:t>
                      </a:r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77" rtl="0" eaLnBrk="1" latinLnBrk="0" hangingPunct="1"/>
                      <a:r>
                        <a:rPr lang="en-US" sz="3600" b="1" kern="1200" dirty="0">
                          <a:ln>
                            <a:solidFill>
                              <a:srgbClr val="22458A"/>
                            </a:solidFill>
                          </a:ln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Berlin Sans FB Demi" panose="020E0802020502020306" pitchFamily="34" charset="0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77" rtl="0" eaLnBrk="1" latinLnBrk="0" hangingPunct="1"/>
                      <a:r>
                        <a:rPr lang="en-US" sz="3600" b="1" kern="1200" dirty="0">
                          <a:ln>
                            <a:solidFill>
                              <a:srgbClr val="22458A"/>
                            </a:solidFill>
                          </a:ln>
                          <a:solidFill>
                            <a:srgbClr val="FF0000"/>
                          </a:solidFill>
                          <a:latin typeface="Berlin Sans FB Demi" panose="020E0802020502020306" pitchFamily="34" charset="0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5941221"/>
                  </a:ext>
                </a:extLst>
              </a:tr>
              <a:tr h="651228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Berlin Sans FB Demi" panose="020E0802020502020306" pitchFamily="34" charset="0"/>
                        </a:rPr>
                        <a:t>3. Recommendations/Solutions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latin typeface="Berlin Sans FB Demi" panose="020E0802020502020306" pitchFamily="34" charset="0"/>
                        </a:rPr>
                        <a:t>10</a:t>
                      </a:r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ln>
                            <a:solidFill>
                              <a:srgbClr val="22458A"/>
                            </a:solidFill>
                          </a:ln>
                          <a:solidFill>
                            <a:srgbClr val="00B050"/>
                          </a:solidFill>
                          <a:latin typeface="Berlin Sans FB Demi" panose="020E0802020502020306" pitchFamily="34" charset="0"/>
                        </a:rPr>
                        <a:t>10</a:t>
                      </a:r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77" rtl="0" eaLnBrk="1" latinLnBrk="0" hangingPunct="1"/>
                      <a:r>
                        <a:rPr lang="en-US" sz="3600" b="1" kern="1200" dirty="0">
                          <a:ln>
                            <a:solidFill>
                              <a:srgbClr val="22458A"/>
                            </a:solidFill>
                          </a:ln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Berlin Sans FB Demi" panose="020E0802020502020306" pitchFamily="34" charset="0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77" rtl="0" eaLnBrk="1" latinLnBrk="0" hangingPunct="1"/>
                      <a:r>
                        <a:rPr lang="en-US" sz="3600" b="1" kern="1200" dirty="0">
                          <a:ln>
                            <a:solidFill>
                              <a:srgbClr val="22458A"/>
                            </a:solidFill>
                          </a:ln>
                          <a:solidFill>
                            <a:srgbClr val="FF0000"/>
                          </a:solidFill>
                          <a:latin typeface="Berlin Sans FB Demi" panose="020E0802020502020306" pitchFamily="34" charset="0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190692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477811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+mj-lt"/>
                <a:cs typeface="+mj-lt"/>
              </a:rPr>
              <a:t>Results - II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9AFCC46-D518-2468-D5FE-C8939289C7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C02DC3AA-8167-835D-1073-AF370D012E3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21503773"/>
              </p:ext>
            </p:extLst>
          </p:nvPr>
        </p:nvGraphicFramePr>
        <p:xfrm>
          <a:off x="514002" y="2527497"/>
          <a:ext cx="11051459" cy="210691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06195">
                  <a:extLst>
                    <a:ext uri="{9D8B030D-6E8A-4147-A177-3AD203B41FA5}">
                      <a16:colId xmlns:a16="http://schemas.microsoft.com/office/drawing/2014/main" val="2536128424"/>
                    </a:ext>
                  </a:extLst>
                </a:gridCol>
                <a:gridCol w="1911316">
                  <a:extLst>
                    <a:ext uri="{9D8B030D-6E8A-4147-A177-3AD203B41FA5}">
                      <a16:colId xmlns:a16="http://schemas.microsoft.com/office/drawing/2014/main" val="3934581226"/>
                    </a:ext>
                  </a:extLst>
                </a:gridCol>
                <a:gridCol w="1911316">
                  <a:extLst>
                    <a:ext uri="{9D8B030D-6E8A-4147-A177-3AD203B41FA5}">
                      <a16:colId xmlns:a16="http://schemas.microsoft.com/office/drawing/2014/main" val="2415531799"/>
                    </a:ext>
                  </a:extLst>
                </a:gridCol>
                <a:gridCol w="1911316">
                  <a:extLst>
                    <a:ext uri="{9D8B030D-6E8A-4147-A177-3AD203B41FA5}">
                      <a16:colId xmlns:a16="http://schemas.microsoft.com/office/drawing/2014/main" val="1744986088"/>
                    </a:ext>
                  </a:extLst>
                </a:gridCol>
                <a:gridCol w="1911316">
                  <a:extLst>
                    <a:ext uri="{9D8B030D-6E8A-4147-A177-3AD203B41FA5}">
                      <a16:colId xmlns:a16="http://schemas.microsoft.com/office/drawing/2014/main" val="97804092"/>
                    </a:ext>
                  </a:extLst>
                </a:gridCol>
              </a:tblGrid>
              <a:tr h="804459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PHASE</a:t>
                      </a:r>
                    </a:p>
                  </a:txBody>
                  <a:tcPr anchor="ctr">
                    <a:solidFill>
                      <a:srgbClr val="0033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# Scenarios</a:t>
                      </a:r>
                    </a:p>
                  </a:txBody>
                  <a:tcPr anchor="ctr">
                    <a:solidFill>
                      <a:srgbClr val="0033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Success</a:t>
                      </a:r>
                    </a:p>
                  </a:txBody>
                  <a:tcPr anchor="ctr">
                    <a:solidFill>
                      <a:srgbClr val="0033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Conditional</a:t>
                      </a:r>
                    </a:p>
                  </a:txBody>
                  <a:tcPr anchor="ctr">
                    <a:solidFill>
                      <a:srgbClr val="0033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Failure</a:t>
                      </a:r>
                    </a:p>
                  </a:txBody>
                  <a:tcPr anchor="ctr">
                    <a:solidFill>
                      <a:srgbClr val="0033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0812491"/>
                  </a:ext>
                </a:extLst>
              </a:tr>
              <a:tr h="651228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Berlin Sans FB Demi" panose="020E0802020502020306" pitchFamily="34" charset="0"/>
                        </a:rPr>
                        <a:t>4. Emotional Support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latin typeface="Berlin Sans FB Demi" panose="020E0802020502020306" pitchFamily="34" charset="0"/>
                        </a:rPr>
                        <a:t>11</a:t>
                      </a:r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ln>
                            <a:solidFill>
                              <a:srgbClr val="22458A"/>
                            </a:solidFill>
                          </a:ln>
                          <a:solidFill>
                            <a:srgbClr val="00B050"/>
                          </a:solidFill>
                          <a:latin typeface="Berlin Sans FB Demi" panose="020E0802020502020306" pitchFamily="34" charset="0"/>
                        </a:rPr>
                        <a:t>11</a:t>
                      </a:r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77" rtl="0" eaLnBrk="1" latinLnBrk="0" hangingPunct="1"/>
                      <a:r>
                        <a:rPr lang="en-US" sz="3600" b="1" kern="1200" dirty="0">
                          <a:ln>
                            <a:solidFill>
                              <a:srgbClr val="22458A"/>
                            </a:solidFill>
                          </a:ln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Berlin Sans FB Demi" panose="020E0802020502020306" pitchFamily="34" charset="0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77" rtl="0" eaLnBrk="1" latinLnBrk="0" hangingPunct="1"/>
                      <a:r>
                        <a:rPr lang="en-US" sz="3600" b="1" kern="1200" dirty="0">
                          <a:ln>
                            <a:solidFill>
                              <a:srgbClr val="22458A"/>
                            </a:solidFill>
                          </a:ln>
                          <a:solidFill>
                            <a:srgbClr val="FF0000"/>
                          </a:solidFill>
                          <a:latin typeface="Berlin Sans FB Demi" panose="020E0802020502020306" pitchFamily="34" charset="0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7495455"/>
                  </a:ext>
                </a:extLst>
              </a:tr>
              <a:tr h="651228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Berlin Sans FB Demi" panose="020E0802020502020306" pitchFamily="34" charset="0"/>
                        </a:rPr>
                        <a:t>5. Assembly Verification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latin typeface="Berlin Sans FB Demi" panose="020E0802020502020306" pitchFamily="34" charset="0"/>
                        </a:rPr>
                        <a:t>6</a:t>
                      </a:r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ln>
                            <a:solidFill>
                              <a:srgbClr val="22458A"/>
                            </a:solidFill>
                          </a:ln>
                          <a:solidFill>
                            <a:srgbClr val="00B050"/>
                          </a:solidFill>
                          <a:latin typeface="Berlin Sans FB Demi" panose="020E0802020502020306" pitchFamily="34" charset="0"/>
                        </a:rPr>
                        <a:t>3</a:t>
                      </a:r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77" rtl="0" eaLnBrk="1" latinLnBrk="0" hangingPunct="1"/>
                      <a:r>
                        <a:rPr lang="en-US" sz="3600" b="1" kern="1200" dirty="0">
                          <a:ln>
                            <a:solidFill>
                              <a:srgbClr val="22458A"/>
                            </a:solidFill>
                          </a:ln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Berlin Sans FB Demi" panose="020E0802020502020306" pitchFamily="34" charset="0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77" rtl="0" eaLnBrk="1" latinLnBrk="0" hangingPunct="1"/>
                      <a:r>
                        <a:rPr lang="en-US" sz="3600" b="1" kern="1200" dirty="0">
                          <a:ln>
                            <a:solidFill>
                              <a:srgbClr val="22458A"/>
                            </a:solidFill>
                          </a:ln>
                          <a:solidFill>
                            <a:srgbClr val="FF0000"/>
                          </a:solidFill>
                          <a:latin typeface="Berlin Sans FB Demi" panose="020E0802020502020306" pitchFamily="34" charset="0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636011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382161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Results - </a:t>
            </a:r>
            <a:r>
              <a:rPr lang="en-US">
                <a:ea typeface="+mj-lt"/>
                <a:cs typeface="+mj-lt"/>
              </a:rPr>
              <a:t>Performance Dynamics</a:t>
            </a:r>
            <a:endParaRPr lang="en-US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B2664409-5858-E0F3-A938-0DAFC19790F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2559088"/>
              </p:ext>
            </p:extLst>
          </p:nvPr>
        </p:nvGraphicFramePr>
        <p:xfrm>
          <a:off x="570269" y="1627552"/>
          <a:ext cx="11227834" cy="330825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26119">
                  <a:extLst>
                    <a:ext uri="{9D8B030D-6E8A-4147-A177-3AD203B41FA5}">
                      <a16:colId xmlns:a16="http://schemas.microsoft.com/office/drawing/2014/main" val="2536128424"/>
                    </a:ext>
                  </a:extLst>
                </a:gridCol>
                <a:gridCol w="2040343">
                  <a:extLst>
                    <a:ext uri="{9D8B030D-6E8A-4147-A177-3AD203B41FA5}">
                      <a16:colId xmlns:a16="http://schemas.microsoft.com/office/drawing/2014/main" val="3934581226"/>
                    </a:ext>
                  </a:extLst>
                </a:gridCol>
                <a:gridCol w="2040343">
                  <a:extLst>
                    <a:ext uri="{9D8B030D-6E8A-4147-A177-3AD203B41FA5}">
                      <a16:colId xmlns:a16="http://schemas.microsoft.com/office/drawing/2014/main" val="2415531799"/>
                    </a:ext>
                  </a:extLst>
                </a:gridCol>
                <a:gridCol w="2040343">
                  <a:extLst>
                    <a:ext uri="{9D8B030D-6E8A-4147-A177-3AD203B41FA5}">
                      <a16:colId xmlns:a16="http://schemas.microsoft.com/office/drawing/2014/main" val="1744986088"/>
                    </a:ext>
                  </a:extLst>
                </a:gridCol>
                <a:gridCol w="2040343">
                  <a:extLst>
                    <a:ext uri="{9D8B030D-6E8A-4147-A177-3AD203B41FA5}">
                      <a16:colId xmlns:a16="http://schemas.microsoft.com/office/drawing/2014/main" val="97804092"/>
                    </a:ext>
                  </a:extLst>
                </a:gridCol>
                <a:gridCol w="2040343">
                  <a:extLst>
                    <a:ext uri="{9D8B030D-6E8A-4147-A177-3AD203B41FA5}">
                      <a16:colId xmlns:a16="http://schemas.microsoft.com/office/drawing/2014/main" val="188833344"/>
                    </a:ext>
                  </a:extLst>
                </a:gridCol>
              </a:tblGrid>
              <a:tr h="0">
                <a:tc rowSpan="2"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3CC"/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Processing time (seconds)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3CC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>
                    <a:solidFill>
                      <a:srgbClr val="0033CC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>
                    <a:solidFill>
                      <a:srgbClr val="0033CC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>
                    <a:solidFill>
                      <a:srgbClr val="0033CC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>
                    <a:solidFill>
                      <a:srgbClr val="0033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2159274"/>
                  </a:ext>
                </a:extLst>
              </a:tr>
              <a:tr h="845014">
                <a:tc vMerge="1"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>
                    <a:solidFill>
                      <a:srgbClr val="0033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Speech Recognition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3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Image Capture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3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LLM Response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3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TTS Generation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3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Total Interaction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3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0812491"/>
                  </a:ext>
                </a:extLst>
              </a:tr>
              <a:tr h="66868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Berlin Sans FB Demi" panose="020E0802020502020306" pitchFamily="34" charset="0"/>
                        </a:rPr>
                        <a:t>Min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latin typeface="Berlin Sans FB Demi" panose="020E0802020502020306" pitchFamily="34" charset="0"/>
                        </a:rPr>
                        <a:t>0.9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77" rtl="0" eaLnBrk="1" latinLnBrk="0" hangingPunct="1"/>
                      <a:r>
                        <a:rPr lang="en-US" sz="3600" b="1" kern="1200" dirty="0">
                          <a:solidFill>
                            <a:schemeClr val="dk1"/>
                          </a:solidFill>
                          <a:latin typeface="Berlin Sans FB Demi" panose="020E0802020502020306" pitchFamily="34" charset="0"/>
                          <a:ea typeface="+mn-ea"/>
                          <a:cs typeface="+mn-cs"/>
                        </a:rPr>
                        <a:t>1.7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77" rtl="0" eaLnBrk="1" latinLnBrk="0" hangingPunct="1"/>
                      <a:r>
                        <a:rPr lang="en-US" sz="3600" b="1" kern="1200" dirty="0">
                          <a:solidFill>
                            <a:schemeClr val="dk1"/>
                          </a:solidFill>
                          <a:latin typeface="Berlin Sans FB Demi" panose="020E0802020502020306" pitchFamily="34" charset="0"/>
                          <a:ea typeface="+mn-ea"/>
                          <a:cs typeface="+mn-cs"/>
                        </a:rPr>
                        <a:t>4.7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77" rtl="0" eaLnBrk="1" latinLnBrk="0" hangingPunct="1"/>
                      <a:r>
                        <a:rPr lang="en-US" sz="3600" b="1" kern="1200" dirty="0">
                          <a:solidFill>
                            <a:schemeClr val="dk1"/>
                          </a:solidFill>
                          <a:latin typeface="Berlin Sans FB Demi" panose="020E0802020502020306" pitchFamily="34" charset="0"/>
                          <a:ea typeface="+mn-ea"/>
                          <a:cs typeface="+mn-cs"/>
                        </a:rPr>
                        <a:t>0.7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77" rtl="0" eaLnBrk="1" latinLnBrk="0" hangingPunct="1"/>
                      <a:r>
                        <a:rPr lang="en-US" sz="3600" b="1" kern="1200" dirty="0">
                          <a:solidFill>
                            <a:schemeClr val="dk1"/>
                          </a:solidFill>
                          <a:latin typeface="Berlin Sans FB Demi" panose="020E0802020502020306" pitchFamily="34" charset="0"/>
                          <a:ea typeface="+mn-ea"/>
                          <a:cs typeface="+mn-cs"/>
                        </a:rPr>
                        <a:t>20.2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095897"/>
                  </a:ext>
                </a:extLst>
              </a:tr>
              <a:tr h="66868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Berlin Sans FB Demi" panose="020E0802020502020306" pitchFamily="34" charset="0"/>
                        </a:rPr>
                        <a:t>Mean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latin typeface="Berlin Sans FB Demi" panose="020E0802020502020306" pitchFamily="34" charset="0"/>
                        </a:rPr>
                        <a:t>1.3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77" rtl="0" eaLnBrk="1" latinLnBrk="0" hangingPunct="1"/>
                      <a:r>
                        <a:rPr lang="en-US" sz="3600" b="1" kern="1200" dirty="0">
                          <a:solidFill>
                            <a:schemeClr val="dk1"/>
                          </a:solidFill>
                          <a:latin typeface="Berlin Sans FB Demi" panose="020E0802020502020306" pitchFamily="34" charset="0"/>
                          <a:ea typeface="+mn-ea"/>
                          <a:cs typeface="+mn-cs"/>
                        </a:rPr>
                        <a:t>2.1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77" rtl="0" eaLnBrk="1" latinLnBrk="0" hangingPunct="1"/>
                      <a:r>
                        <a:rPr lang="en-US" sz="3600" b="1" kern="1200" dirty="0">
                          <a:solidFill>
                            <a:schemeClr val="dk1"/>
                          </a:solidFill>
                          <a:latin typeface="Berlin Sans FB Demi" panose="020E0802020502020306" pitchFamily="34" charset="0"/>
                          <a:ea typeface="+mn-ea"/>
                          <a:cs typeface="+mn-cs"/>
                        </a:rPr>
                        <a:t>9.7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77" rtl="0" eaLnBrk="1" latinLnBrk="0" hangingPunct="1"/>
                      <a:r>
                        <a:rPr lang="en-US" sz="3600" b="1" kern="1200" dirty="0">
                          <a:solidFill>
                            <a:schemeClr val="dk1"/>
                          </a:solidFill>
                          <a:latin typeface="Berlin Sans FB Demi" panose="020E0802020502020306" pitchFamily="34" charset="0"/>
                          <a:ea typeface="+mn-ea"/>
                          <a:cs typeface="+mn-cs"/>
                        </a:rPr>
                        <a:t>0.9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77" rtl="0" eaLnBrk="1" latinLnBrk="0" hangingPunct="1"/>
                      <a:r>
                        <a:rPr lang="en-US" sz="3600" b="1" kern="1200" dirty="0">
                          <a:solidFill>
                            <a:schemeClr val="dk1"/>
                          </a:solidFill>
                          <a:latin typeface="Berlin Sans FB Demi" panose="020E0802020502020306" pitchFamily="34" charset="0"/>
                          <a:ea typeface="+mn-ea"/>
                          <a:cs typeface="+mn-cs"/>
                        </a:rPr>
                        <a:t>28.0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4105344"/>
                  </a:ext>
                </a:extLst>
              </a:tr>
              <a:tr h="66868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Berlin Sans FB Demi" panose="020E0802020502020306" pitchFamily="34" charset="0"/>
                        </a:rPr>
                        <a:t>Max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latin typeface="Berlin Sans FB Demi" panose="020E0802020502020306" pitchFamily="34" charset="0"/>
                        </a:rPr>
                        <a:t>1.9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77" rtl="0" eaLnBrk="1" latinLnBrk="0" hangingPunct="1"/>
                      <a:r>
                        <a:rPr lang="en-US" sz="3600" b="1" kern="1200" dirty="0">
                          <a:solidFill>
                            <a:schemeClr val="dk1"/>
                          </a:solidFill>
                          <a:latin typeface="Berlin Sans FB Demi" panose="020E0802020502020306" pitchFamily="34" charset="0"/>
                          <a:ea typeface="+mn-ea"/>
                          <a:cs typeface="+mn-cs"/>
                        </a:rPr>
                        <a:t>2.9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77" rtl="0" eaLnBrk="1" latinLnBrk="0" hangingPunct="1"/>
                      <a:r>
                        <a:rPr lang="en-US" sz="3600" b="1" kern="1200" dirty="0">
                          <a:solidFill>
                            <a:schemeClr val="dk1"/>
                          </a:solidFill>
                          <a:latin typeface="Berlin Sans FB Demi" panose="020E0802020502020306" pitchFamily="34" charset="0"/>
                          <a:ea typeface="+mn-ea"/>
                          <a:cs typeface="+mn-cs"/>
                        </a:rPr>
                        <a:t>14.7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77" rtl="0" eaLnBrk="1" latinLnBrk="0" hangingPunct="1"/>
                      <a:r>
                        <a:rPr lang="en-US" sz="3600" b="1" kern="1200" dirty="0">
                          <a:solidFill>
                            <a:schemeClr val="dk1"/>
                          </a:solidFill>
                          <a:latin typeface="Berlin Sans FB Demi" panose="020E0802020502020306" pitchFamily="34" charset="0"/>
                          <a:ea typeface="+mn-ea"/>
                          <a:cs typeface="+mn-cs"/>
                        </a:rPr>
                        <a:t>1.4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77" rtl="0" eaLnBrk="1" latinLnBrk="0" hangingPunct="1"/>
                      <a:r>
                        <a:rPr lang="en-US" sz="3600" b="1" kern="1200" dirty="0">
                          <a:solidFill>
                            <a:schemeClr val="dk1"/>
                          </a:solidFill>
                          <a:latin typeface="Berlin Sans FB Demi" panose="020E0802020502020306" pitchFamily="34" charset="0"/>
                          <a:ea typeface="+mn-ea"/>
                          <a:cs typeface="+mn-cs"/>
                        </a:rPr>
                        <a:t>40.9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594122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814967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Future</a:t>
            </a:r>
            <a:r>
              <a:rPr lang="en-US">
                <a:ea typeface="+mj-lt"/>
                <a:cs typeface="+mj-lt"/>
              </a:rPr>
              <a:t> Work</a:t>
            </a:r>
            <a:endParaRPr lang="en-US">
              <a:solidFill>
                <a:srgbClr val="FFFFFF"/>
              </a:solidFill>
              <a:ea typeface="+mj-lt"/>
              <a:cs typeface="+mj-lt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78068" y="1171720"/>
            <a:ext cx="7344076" cy="5005246"/>
          </a:xfrm>
        </p:spPr>
        <p:txBody>
          <a:bodyPr>
            <a:normAutofit/>
          </a:bodyPr>
          <a:lstStyle/>
          <a:p>
            <a:pPr marL="456565" indent="-456565">
              <a:spcBef>
                <a:spcPts val="20"/>
              </a:spcBef>
            </a:pPr>
            <a:r>
              <a:rPr lang="en-US" b="1" dirty="0">
                <a:latin typeface="Arial Narrow"/>
              </a:rPr>
              <a:t>System Optimization</a:t>
            </a:r>
            <a:endParaRPr lang="en-US" dirty="0">
              <a:latin typeface="Arial Narrow"/>
            </a:endParaRPr>
          </a:p>
          <a:p>
            <a:pPr marL="989965" lvl="1" indent="-380365">
              <a:spcBef>
                <a:spcPts val="20"/>
              </a:spcBef>
            </a:pPr>
            <a:r>
              <a:rPr lang="en-US" dirty="0">
                <a:latin typeface="Arial Narrow"/>
              </a:rPr>
              <a:t>Improve processing times and explore custom domain-specific LLMs</a:t>
            </a:r>
          </a:p>
          <a:p>
            <a:pPr marL="989965" lvl="1" indent="-380365">
              <a:spcBef>
                <a:spcPts val="20"/>
              </a:spcBef>
            </a:pPr>
            <a:r>
              <a:rPr lang="en-US" dirty="0">
                <a:latin typeface="Arial Narrow"/>
              </a:rPr>
              <a:t>Explore self-contained systems for classified/restricted domains</a:t>
            </a:r>
          </a:p>
          <a:p>
            <a:pPr marL="989965" lvl="1" indent="-380365">
              <a:spcBef>
                <a:spcPts val="20"/>
              </a:spcBef>
            </a:pPr>
            <a:r>
              <a:rPr lang="en-US" dirty="0">
                <a:latin typeface="Arial Narrow"/>
              </a:rPr>
              <a:t>Integrate Metacognition for personalized learning</a:t>
            </a:r>
            <a:endParaRPr lang="en-US" dirty="0"/>
          </a:p>
          <a:p>
            <a:pPr marL="456565" indent="-456565">
              <a:spcBef>
                <a:spcPts val="20"/>
              </a:spcBef>
            </a:pPr>
            <a:r>
              <a:rPr lang="en-US" b="1" dirty="0">
                <a:latin typeface="Arial Narrow"/>
              </a:rPr>
              <a:t>User Studies</a:t>
            </a:r>
            <a:endParaRPr lang="en-US" b="1" dirty="0"/>
          </a:p>
          <a:p>
            <a:pPr marL="913754" lvl="1" indent="-456565">
              <a:spcBef>
                <a:spcPts val="20"/>
              </a:spcBef>
            </a:pPr>
            <a:r>
              <a:rPr lang="en-US" dirty="0">
                <a:latin typeface="Arial Narrow"/>
              </a:rPr>
              <a:t>Test system usability and trust with diverse participants in HATs</a:t>
            </a:r>
            <a:endParaRPr lang="en-US" dirty="0"/>
          </a:p>
          <a:p>
            <a:pPr marL="456565" indent="-456565">
              <a:spcBef>
                <a:spcPts val="20"/>
              </a:spcBef>
            </a:pPr>
            <a:r>
              <a:rPr lang="en-US" b="1" dirty="0">
                <a:latin typeface="Arial Narrow"/>
              </a:rPr>
              <a:t>Data Privacy &amp; Security</a:t>
            </a:r>
            <a:endParaRPr lang="en-US" dirty="0"/>
          </a:p>
          <a:p>
            <a:pPr marL="989965" lvl="1" indent="-380365">
              <a:spcBef>
                <a:spcPts val="20"/>
              </a:spcBef>
            </a:pPr>
            <a:r>
              <a:rPr lang="en-US" dirty="0">
                <a:latin typeface="Arial Narrow"/>
              </a:rPr>
              <a:t>Implement privacy measures and content filtering</a:t>
            </a:r>
            <a:endParaRPr lang="en-US" dirty="0"/>
          </a:p>
          <a:p>
            <a:pPr marL="989965" lvl="1" indent="-380365">
              <a:spcBef>
                <a:spcPts val="20"/>
              </a:spcBef>
            </a:pPr>
            <a:r>
              <a:rPr lang="en-US" dirty="0">
                <a:latin typeface="Arial Narrow"/>
              </a:rPr>
              <a:t>Ensure compliance with data protection standards</a:t>
            </a:r>
            <a:endParaRPr lang="en-US" dirty="0"/>
          </a:p>
          <a:p>
            <a:pPr marL="456565" indent="-456565">
              <a:spcBef>
                <a:spcPts val="20"/>
              </a:spcBef>
            </a:pPr>
            <a:endParaRPr lang="en-US" b="1" dirty="0"/>
          </a:p>
        </p:txBody>
      </p:sp>
      <p:pic>
        <p:nvPicPr>
          <p:cNvPr id="12" name="Picture 11" descr="A group of soldiers running&#10;&#10;Description automatically generated">
            <a:extLst>
              <a:ext uri="{FF2B5EF4-FFF2-40B4-BE49-F238E27FC236}">
                <a16:creationId xmlns:a16="http://schemas.microsoft.com/office/drawing/2014/main" id="{A298029E-864F-D5E6-5BF8-8D9F5AC9798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1013" y="1347537"/>
            <a:ext cx="4162926" cy="4162926"/>
          </a:xfrm>
          <a:prstGeom prst="rect">
            <a:avLst/>
          </a:prstGeom>
          <a:ln w="28575" cap="sq">
            <a:solidFill>
              <a:schemeClr val="accent1">
                <a:lumMod val="60000"/>
                <a:lumOff val="40000"/>
              </a:schemeClr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237508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4325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7AB633E-4F98-3CB6-FEC6-3267892CA2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" b="100"/>
          <a:stretch/>
        </p:blipFill>
        <p:spPr>
          <a:xfrm>
            <a:off x="0" y="1474"/>
            <a:ext cx="12212320" cy="82350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98277" y="47652"/>
            <a:ext cx="3171092" cy="731152"/>
          </a:xfrm>
        </p:spPr>
        <p:txBody>
          <a:bodyPr>
            <a:noAutofit/>
          </a:bodyPr>
          <a:lstStyle/>
          <a:p>
            <a:pPr algn="r"/>
            <a:r>
              <a:rPr lang="en-US" sz="3600" dirty="0">
                <a:latin typeface="Helvetica" charset="0"/>
                <a:ea typeface="Helvetica" charset="0"/>
                <a:cs typeface="Helvetica" charset="0"/>
              </a:rPr>
              <a:t>Q&amp;A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643" y="5908432"/>
            <a:ext cx="703699" cy="94956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CA2368A-8240-4E98-A235-90546F330040}"/>
              </a:ext>
            </a:extLst>
          </p:cNvPr>
          <p:cNvSpPr txBox="1"/>
          <p:nvPr/>
        </p:nvSpPr>
        <p:spPr>
          <a:xfrm>
            <a:off x="5889673" y="4313246"/>
            <a:ext cx="5849665" cy="1259919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2800" b="1" dirty="0">
                <a:ln/>
                <a:solidFill>
                  <a:schemeClr val="accent4"/>
                </a:solidFill>
              </a:rPr>
              <a:t>abdulmannan.mohammed@ucf.edu</a:t>
            </a:r>
          </a:p>
          <a:p>
            <a:pPr algn="ctr"/>
            <a:endParaRPr lang="en-US" sz="800" b="1" dirty="0">
              <a:ln/>
              <a:solidFill>
                <a:schemeClr val="accent4"/>
              </a:solidFill>
            </a:endParaRPr>
          </a:p>
          <a:p>
            <a:pPr algn="ctr"/>
            <a:r>
              <a:rPr lang="en-US" sz="2800" b="1" dirty="0">
                <a:ln/>
                <a:solidFill>
                  <a:schemeClr val="accent4"/>
                </a:solidFill>
              </a:rPr>
              <a:t>carolina</a:t>
            </a:r>
            <a:r>
              <a:rPr lang="en-US" b="1" dirty="0">
                <a:ln/>
                <a:solidFill>
                  <a:schemeClr val="accent4"/>
                </a:solidFill>
              </a:rPr>
              <a:t>@ucf.edu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74F57E3-BEB0-26F2-E60C-739C841B30BF}"/>
              </a:ext>
            </a:extLst>
          </p:cNvPr>
          <p:cNvSpPr txBox="1"/>
          <p:nvPr/>
        </p:nvSpPr>
        <p:spPr>
          <a:xfrm>
            <a:off x="3615395" y="1491896"/>
            <a:ext cx="761531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Come to interact and chat with our HDT at the UCF Booth in the Exhibit Hall</a:t>
            </a:r>
          </a:p>
        </p:txBody>
      </p:sp>
    </p:spTree>
    <p:extLst>
      <p:ext uri="{BB962C8B-B14F-4D97-AF65-F5344CB8AC3E}">
        <p14:creationId xmlns:p14="http://schemas.microsoft.com/office/powerpoint/2010/main" val="13086404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6565" indent="-456565">
              <a:spcBef>
                <a:spcPts val="20"/>
              </a:spcBef>
            </a:pPr>
            <a:endParaRPr lang="en-US" b="1" dirty="0"/>
          </a:p>
          <a:p>
            <a:pPr marL="456565" indent="-456565">
              <a:spcBef>
                <a:spcPts val="20"/>
              </a:spcBef>
            </a:pP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1858532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6565" indent="-456565">
              <a:spcBef>
                <a:spcPts val="20"/>
              </a:spcBef>
            </a:pPr>
            <a:endParaRPr lang="en-US" b="1" dirty="0"/>
          </a:p>
          <a:p>
            <a:pPr marL="456565" indent="-456565">
              <a:spcBef>
                <a:spcPts val="20"/>
              </a:spcBef>
            </a:pP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0794353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ea typeface="+mj-lt"/>
                <a:cs typeface="+mj-lt"/>
              </a:rPr>
              <a:t>Results – II</a:t>
            </a:r>
            <a:endParaRPr lang="en-US" dirty="0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83405EEC-44C3-E47A-7E09-B050B7F088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CD7BB804-ED27-82E7-E533-1B07CE1CED0F}"/>
              </a:ext>
            </a:extLst>
          </p:cNvPr>
          <p:cNvSpPr txBox="1">
            <a:spLocks/>
          </p:cNvSpPr>
          <p:nvPr/>
        </p:nvSpPr>
        <p:spPr bwMode="auto">
          <a:xfrm>
            <a:off x="5089983" y="5896968"/>
            <a:ext cx="6875471" cy="8755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ahoma" charset="0"/>
                <a:ea typeface="+mn-ea"/>
                <a:cs typeface="+mn-cs"/>
              </a:defRPr>
            </a:lvl1pPr>
            <a:lvl2pPr marL="609585" algn="l" rtl="0" fontAlgn="base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ahoma" charset="0"/>
                <a:ea typeface="+mn-ea"/>
                <a:cs typeface="+mn-cs"/>
              </a:defRPr>
            </a:lvl2pPr>
            <a:lvl3pPr marL="1219170" algn="l" rtl="0" fontAlgn="base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ahoma" charset="0"/>
                <a:ea typeface="+mn-ea"/>
                <a:cs typeface="+mn-cs"/>
              </a:defRPr>
            </a:lvl3pPr>
            <a:lvl4pPr marL="1828754" algn="l" rtl="0" fontAlgn="base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ahoma" charset="0"/>
                <a:ea typeface="+mn-ea"/>
                <a:cs typeface="+mn-cs"/>
              </a:defRPr>
            </a:lvl4pPr>
            <a:lvl5pPr marL="2438339" algn="l" rtl="0" fontAlgn="base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ahoma" charset="0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3200" kern="1200">
                <a:solidFill>
                  <a:schemeClr val="tx1"/>
                </a:solidFill>
                <a:latin typeface="Tahoma" charset="0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3200" kern="1200">
                <a:solidFill>
                  <a:schemeClr val="tx1"/>
                </a:solidFill>
                <a:latin typeface="Tahoma" charset="0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3200" kern="1200">
                <a:solidFill>
                  <a:schemeClr val="tx1"/>
                </a:solidFill>
                <a:latin typeface="Tahoma" charset="0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3200" kern="1200">
                <a:solidFill>
                  <a:schemeClr val="tx1"/>
                </a:solidFill>
                <a:latin typeface="Tahoma" charset="0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20"/>
              </a:spcBef>
              <a:buNone/>
            </a:pPr>
            <a:r>
              <a:rPr lang="en-US" sz="1400" kern="0">
                <a:latin typeface="Arial Narrow"/>
              </a:rPr>
              <a:t>Table 1: Summary of HDT System Task Performance </a:t>
            </a:r>
            <a:endParaRPr lang="en-US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4F97AD69-7D35-0768-CEB2-50948F3EEBC6}"/>
              </a:ext>
            </a:extLst>
          </p:cNvPr>
          <p:cNvGraphicFramePr>
            <a:graphicFrameLocks noGrp="1"/>
          </p:cNvGraphicFramePr>
          <p:nvPr/>
        </p:nvGraphicFramePr>
        <p:xfrm>
          <a:off x="570273" y="1294229"/>
          <a:ext cx="11051459" cy="471182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06195">
                  <a:extLst>
                    <a:ext uri="{9D8B030D-6E8A-4147-A177-3AD203B41FA5}">
                      <a16:colId xmlns:a16="http://schemas.microsoft.com/office/drawing/2014/main" val="2536128424"/>
                    </a:ext>
                  </a:extLst>
                </a:gridCol>
                <a:gridCol w="1911316">
                  <a:extLst>
                    <a:ext uri="{9D8B030D-6E8A-4147-A177-3AD203B41FA5}">
                      <a16:colId xmlns:a16="http://schemas.microsoft.com/office/drawing/2014/main" val="3934581226"/>
                    </a:ext>
                  </a:extLst>
                </a:gridCol>
                <a:gridCol w="1911316">
                  <a:extLst>
                    <a:ext uri="{9D8B030D-6E8A-4147-A177-3AD203B41FA5}">
                      <a16:colId xmlns:a16="http://schemas.microsoft.com/office/drawing/2014/main" val="2415531799"/>
                    </a:ext>
                  </a:extLst>
                </a:gridCol>
                <a:gridCol w="1911316">
                  <a:extLst>
                    <a:ext uri="{9D8B030D-6E8A-4147-A177-3AD203B41FA5}">
                      <a16:colId xmlns:a16="http://schemas.microsoft.com/office/drawing/2014/main" val="1744986088"/>
                    </a:ext>
                  </a:extLst>
                </a:gridCol>
                <a:gridCol w="1911316">
                  <a:extLst>
                    <a:ext uri="{9D8B030D-6E8A-4147-A177-3AD203B41FA5}">
                      <a16:colId xmlns:a16="http://schemas.microsoft.com/office/drawing/2014/main" val="97804092"/>
                    </a:ext>
                  </a:extLst>
                </a:gridCol>
              </a:tblGrid>
              <a:tr h="804459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PHASE</a:t>
                      </a:r>
                    </a:p>
                  </a:txBody>
                  <a:tcPr anchor="ctr">
                    <a:solidFill>
                      <a:srgbClr val="0033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# Scenarios</a:t>
                      </a:r>
                    </a:p>
                  </a:txBody>
                  <a:tcPr anchor="ctr">
                    <a:solidFill>
                      <a:srgbClr val="0033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Success</a:t>
                      </a:r>
                    </a:p>
                  </a:txBody>
                  <a:tcPr anchor="ctr">
                    <a:solidFill>
                      <a:srgbClr val="0033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Conditional</a:t>
                      </a:r>
                    </a:p>
                  </a:txBody>
                  <a:tcPr anchor="ctr">
                    <a:solidFill>
                      <a:srgbClr val="0033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Failure</a:t>
                      </a:r>
                    </a:p>
                  </a:txBody>
                  <a:tcPr anchor="ctr">
                    <a:solidFill>
                      <a:srgbClr val="0033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0812491"/>
                  </a:ext>
                </a:extLst>
              </a:tr>
              <a:tr h="651228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Berlin Sans FB Demi" panose="020E0802020502020306" pitchFamily="34" charset="0"/>
                        </a:rPr>
                        <a:t>Pre-Check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latin typeface="Berlin Sans FB Demi" panose="020E0802020502020306" pitchFamily="34" charset="0"/>
                        </a:rPr>
                        <a:t>10</a:t>
                      </a:r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ln>
                            <a:solidFill>
                              <a:srgbClr val="22458A"/>
                            </a:solidFill>
                          </a:ln>
                          <a:solidFill>
                            <a:srgbClr val="00B050"/>
                          </a:solidFill>
                          <a:latin typeface="Berlin Sans FB Demi" panose="020E0802020502020306" pitchFamily="34" charset="0"/>
                        </a:rPr>
                        <a:t>5</a:t>
                      </a:r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77" rtl="0" eaLnBrk="1" latinLnBrk="0" hangingPunct="1"/>
                      <a:r>
                        <a:rPr lang="en-US" sz="3600" b="1" kern="1200" dirty="0">
                          <a:ln>
                            <a:solidFill>
                              <a:srgbClr val="22458A"/>
                            </a:solidFill>
                          </a:ln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Berlin Sans FB Demi" panose="020E0802020502020306" pitchFamily="34" charset="0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77" rtl="0" eaLnBrk="1" latinLnBrk="0" hangingPunct="1"/>
                      <a:r>
                        <a:rPr lang="en-US" sz="3600" b="1" kern="1200" dirty="0">
                          <a:ln>
                            <a:solidFill>
                              <a:srgbClr val="22458A"/>
                            </a:solidFill>
                          </a:ln>
                          <a:solidFill>
                            <a:srgbClr val="FF0000"/>
                          </a:solidFill>
                          <a:latin typeface="Berlin Sans FB Demi" panose="020E0802020502020306" pitchFamily="34" charset="0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095897"/>
                  </a:ext>
                </a:extLst>
              </a:tr>
              <a:tr h="651228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Berlin Sans FB Demi" panose="020E0802020502020306" pitchFamily="34" charset="0"/>
                        </a:rPr>
                        <a:t>Identification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latin typeface="Berlin Sans FB Demi" panose="020E0802020502020306" pitchFamily="34" charset="0"/>
                        </a:rPr>
                        <a:t>10</a:t>
                      </a:r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ln>
                            <a:solidFill>
                              <a:srgbClr val="22458A"/>
                            </a:solidFill>
                          </a:ln>
                          <a:solidFill>
                            <a:srgbClr val="00B050"/>
                          </a:solidFill>
                          <a:latin typeface="Berlin Sans FB Demi" panose="020E0802020502020306" pitchFamily="34" charset="0"/>
                        </a:rPr>
                        <a:t>10</a:t>
                      </a:r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77" rtl="0" eaLnBrk="1" latinLnBrk="0" hangingPunct="1"/>
                      <a:r>
                        <a:rPr lang="en-US" sz="3600" b="1" kern="1200" dirty="0">
                          <a:ln>
                            <a:solidFill>
                              <a:srgbClr val="22458A"/>
                            </a:solidFill>
                          </a:ln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Berlin Sans FB Demi" panose="020E0802020502020306" pitchFamily="34" charset="0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77" rtl="0" eaLnBrk="1" latinLnBrk="0" hangingPunct="1"/>
                      <a:r>
                        <a:rPr lang="en-US" sz="3600" b="1" kern="1200" dirty="0">
                          <a:ln>
                            <a:solidFill>
                              <a:srgbClr val="22458A"/>
                            </a:solidFill>
                          </a:ln>
                          <a:solidFill>
                            <a:srgbClr val="FF0000"/>
                          </a:solidFill>
                          <a:latin typeface="Berlin Sans FB Demi" panose="020E0802020502020306" pitchFamily="34" charset="0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4105344"/>
                  </a:ext>
                </a:extLst>
              </a:tr>
              <a:tr h="651228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Berlin Sans FB Demi" panose="020E0802020502020306" pitchFamily="34" charset="0"/>
                        </a:rPr>
                        <a:t>Instructional Guidance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latin typeface="Berlin Sans FB Demi" panose="020E0802020502020306" pitchFamily="34" charset="0"/>
                        </a:rPr>
                        <a:t>7</a:t>
                      </a:r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ln>
                            <a:solidFill>
                              <a:srgbClr val="22458A"/>
                            </a:solidFill>
                          </a:ln>
                          <a:solidFill>
                            <a:srgbClr val="00B050"/>
                          </a:solidFill>
                          <a:latin typeface="Berlin Sans FB Demi" panose="020E0802020502020306" pitchFamily="34" charset="0"/>
                        </a:rPr>
                        <a:t>7</a:t>
                      </a:r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77" rtl="0" eaLnBrk="1" latinLnBrk="0" hangingPunct="1"/>
                      <a:r>
                        <a:rPr lang="en-US" sz="3600" b="1" kern="1200" dirty="0">
                          <a:ln>
                            <a:solidFill>
                              <a:srgbClr val="22458A"/>
                            </a:solidFill>
                          </a:ln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Berlin Sans FB Demi" panose="020E0802020502020306" pitchFamily="34" charset="0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77" rtl="0" eaLnBrk="1" latinLnBrk="0" hangingPunct="1"/>
                      <a:r>
                        <a:rPr lang="en-US" sz="3600" b="1" kern="1200" dirty="0">
                          <a:ln>
                            <a:solidFill>
                              <a:srgbClr val="22458A"/>
                            </a:solidFill>
                          </a:ln>
                          <a:solidFill>
                            <a:srgbClr val="FF0000"/>
                          </a:solidFill>
                          <a:latin typeface="Berlin Sans FB Demi" panose="020E0802020502020306" pitchFamily="34" charset="0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5941221"/>
                  </a:ext>
                </a:extLst>
              </a:tr>
              <a:tr h="651228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Berlin Sans FB Demi" panose="020E0802020502020306" pitchFamily="34" charset="0"/>
                        </a:rPr>
                        <a:t>Recommendations/Solutions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latin typeface="Berlin Sans FB Demi" panose="020E0802020502020306" pitchFamily="34" charset="0"/>
                        </a:rPr>
                        <a:t>10</a:t>
                      </a:r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ln>
                            <a:solidFill>
                              <a:srgbClr val="22458A"/>
                            </a:solidFill>
                          </a:ln>
                          <a:solidFill>
                            <a:srgbClr val="00B050"/>
                          </a:solidFill>
                          <a:latin typeface="Berlin Sans FB Demi" panose="020E0802020502020306" pitchFamily="34" charset="0"/>
                        </a:rPr>
                        <a:t>10</a:t>
                      </a:r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77" rtl="0" eaLnBrk="1" latinLnBrk="0" hangingPunct="1"/>
                      <a:r>
                        <a:rPr lang="en-US" sz="3600" b="1" kern="1200" dirty="0">
                          <a:ln>
                            <a:solidFill>
                              <a:srgbClr val="22458A"/>
                            </a:solidFill>
                          </a:ln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Berlin Sans FB Demi" panose="020E0802020502020306" pitchFamily="34" charset="0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77" rtl="0" eaLnBrk="1" latinLnBrk="0" hangingPunct="1"/>
                      <a:r>
                        <a:rPr lang="en-US" sz="3600" b="1" kern="1200" dirty="0">
                          <a:ln>
                            <a:solidFill>
                              <a:srgbClr val="22458A"/>
                            </a:solidFill>
                          </a:ln>
                          <a:solidFill>
                            <a:srgbClr val="FF0000"/>
                          </a:solidFill>
                          <a:latin typeface="Berlin Sans FB Demi" panose="020E0802020502020306" pitchFamily="34" charset="0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1906923"/>
                  </a:ext>
                </a:extLst>
              </a:tr>
              <a:tr h="651228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Berlin Sans FB Demi" panose="020E0802020502020306" pitchFamily="34" charset="0"/>
                        </a:rPr>
                        <a:t>Emotional Support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latin typeface="Berlin Sans FB Demi" panose="020E0802020502020306" pitchFamily="34" charset="0"/>
                        </a:rPr>
                        <a:t>11</a:t>
                      </a:r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ln>
                            <a:solidFill>
                              <a:srgbClr val="22458A"/>
                            </a:solidFill>
                          </a:ln>
                          <a:solidFill>
                            <a:srgbClr val="00B050"/>
                          </a:solidFill>
                          <a:latin typeface="Berlin Sans FB Demi" panose="020E0802020502020306" pitchFamily="34" charset="0"/>
                        </a:rPr>
                        <a:t>11</a:t>
                      </a:r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77" rtl="0" eaLnBrk="1" latinLnBrk="0" hangingPunct="1"/>
                      <a:r>
                        <a:rPr lang="en-US" sz="3600" b="1" kern="1200" dirty="0">
                          <a:ln>
                            <a:solidFill>
                              <a:srgbClr val="22458A"/>
                            </a:solidFill>
                          </a:ln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Berlin Sans FB Demi" panose="020E0802020502020306" pitchFamily="34" charset="0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77" rtl="0" eaLnBrk="1" latinLnBrk="0" hangingPunct="1"/>
                      <a:r>
                        <a:rPr lang="en-US" sz="3600" b="1" kern="1200" dirty="0">
                          <a:ln>
                            <a:solidFill>
                              <a:srgbClr val="22458A"/>
                            </a:solidFill>
                          </a:ln>
                          <a:solidFill>
                            <a:srgbClr val="FF0000"/>
                          </a:solidFill>
                          <a:latin typeface="Berlin Sans FB Demi" panose="020E0802020502020306" pitchFamily="34" charset="0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7495455"/>
                  </a:ext>
                </a:extLst>
              </a:tr>
              <a:tr h="651228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Berlin Sans FB Demi" panose="020E0802020502020306" pitchFamily="34" charset="0"/>
                        </a:rPr>
                        <a:t>Assembly Verification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latin typeface="Berlin Sans FB Demi" panose="020E0802020502020306" pitchFamily="34" charset="0"/>
                        </a:rPr>
                        <a:t>6</a:t>
                      </a:r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ln>
                            <a:solidFill>
                              <a:srgbClr val="22458A"/>
                            </a:solidFill>
                          </a:ln>
                          <a:solidFill>
                            <a:srgbClr val="00B050"/>
                          </a:solidFill>
                          <a:latin typeface="Berlin Sans FB Demi" panose="020E0802020502020306" pitchFamily="34" charset="0"/>
                        </a:rPr>
                        <a:t>3</a:t>
                      </a:r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77" rtl="0" eaLnBrk="1" latinLnBrk="0" hangingPunct="1"/>
                      <a:r>
                        <a:rPr lang="en-US" sz="3600" b="1" kern="1200" dirty="0">
                          <a:ln>
                            <a:solidFill>
                              <a:srgbClr val="22458A"/>
                            </a:solidFill>
                          </a:ln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Berlin Sans FB Demi" panose="020E0802020502020306" pitchFamily="34" charset="0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77" rtl="0" eaLnBrk="1" latinLnBrk="0" hangingPunct="1"/>
                      <a:r>
                        <a:rPr lang="en-US" sz="3600" b="1" kern="1200" dirty="0">
                          <a:ln>
                            <a:solidFill>
                              <a:srgbClr val="22458A"/>
                            </a:solidFill>
                          </a:ln>
                          <a:solidFill>
                            <a:srgbClr val="FF0000"/>
                          </a:solidFill>
                          <a:latin typeface="Berlin Sans FB Demi" panose="020E0802020502020306" pitchFamily="34" charset="0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636011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306691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</a:t>
            </a:r>
            <a:endParaRPr lang="en-US" dirty="0">
              <a:solidFill>
                <a:srgbClr val="FFFFFF"/>
              </a:solidFill>
              <a:ea typeface="Tahoma"/>
              <a:cs typeface="Tahoma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838200" y="1171720"/>
            <a:ext cx="8972909" cy="5005246"/>
          </a:xfrm>
        </p:spPr>
        <p:txBody>
          <a:bodyPr>
            <a:normAutofit lnSpcReduction="10000"/>
          </a:bodyPr>
          <a:lstStyle/>
          <a:p>
            <a:pPr marL="456565" indent="-456565">
              <a:spcBef>
                <a:spcPts val="20"/>
              </a:spcBef>
            </a:pPr>
            <a:r>
              <a:rPr lang="en-US" b="1" dirty="0"/>
              <a:t>Human-Autonomy Teams (HATs):</a:t>
            </a:r>
          </a:p>
          <a:p>
            <a:pPr marL="989965" lvl="1" indent="-380365">
              <a:spcBef>
                <a:spcPts val="20"/>
              </a:spcBef>
              <a:buFont typeface="Courier New" charset="2"/>
              <a:buChar char="o"/>
            </a:pPr>
            <a:r>
              <a:rPr lang="en-US" dirty="0"/>
              <a:t>Collaboration between humans and intelligent autonomous agents</a:t>
            </a:r>
          </a:p>
          <a:p>
            <a:pPr marL="989965" lvl="1" indent="-380365">
              <a:spcBef>
                <a:spcPts val="20"/>
              </a:spcBef>
              <a:buFont typeface="Courier New" charset="2"/>
              <a:buChar char="o"/>
            </a:pPr>
            <a:r>
              <a:rPr lang="en-US" dirty="0"/>
              <a:t>Challenges: Trust, control, shared situational awareness:</a:t>
            </a:r>
          </a:p>
          <a:p>
            <a:pPr marL="1447153" lvl="2" indent="-380365">
              <a:spcBef>
                <a:spcPts val="20"/>
              </a:spcBef>
              <a:buFont typeface="Courier New" charset="2"/>
              <a:buChar char="o"/>
            </a:pPr>
            <a:r>
              <a:rPr lang="en-US" dirty="0"/>
              <a:t>AI systems obtain and analyze contextual data</a:t>
            </a:r>
          </a:p>
          <a:p>
            <a:pPr marL="1447153" lvl="2" indent="-380365">
              <a:spcBef>
                <a:spcPts val="20"/>
              </a:spcBef>
              <a:buFont typeface="Courier New" charset="2"/>
              <a:buChar char="o"/>
            </a:pPr>
            <a:r>
              <a:rPr lang="en-US" dirty="0"/>
              <a:t>Human interaction is key to verify and improve AI insights to ensure relevance and correctness</a:t>
            </a:r>
          </a:p>
          <a:p>
            <a:pPr marL="1066788" lvl="2" indent="0">
              <a:spcBef>
                <a:spcPts val="20"/>
              </a:spcBef>
              <a:buNone/>
            </a:pPr>
            <a:endParaRPr lang="en-US" dirty="0"/>
          </a:p>
          <a:p>
            <a:pPr marL="456565" indent="-456565">
              <a:spcBef>
                <a:spcPts val="20"/>
              </a:spcBef>
            </a:pPr>
            <a:r>
              <a:rPr lang="en-US" b="1" dirty="0"/>
              <a:t>Addressing human-AI and coordination:</a:t>
            </a:r>
            <a:endParaRPr lang="en-US" dirty="0"/>
          </a:p>
          <a:p>
            <a:pPr marL="989965" lvl="1" indent="-380365">
              <a:spcBef>
                <a:spcPts val="20"/>
              </a:spcBef>
              <a:buFont typeface="Courier New" charset="2"/>
              <a:buChar char="o"/>
            </a:pPr>
            <a:r>
              <a:rPr lang="en-US" dirty="0"/>
              <a:t>Interdependence through continuous learning and adaptation to enhance team performance </a:t>
            </a:r>
          </a:p>
          <a:p>
            <a:pPr marL="989965" lvl="1" indent="-380365">
              <a:spcBef>
                <a:spcPts val="20"/>
              </a:spcBef>
              <a:buFont typeface="Courier New" charset="2"/>
              <a:buChar char="o"/>
            </a:pPr>
            <a:r>
              <a:rPr lang="en-US" dirty="0"/>
              <a:t>AI can perform cognitive tasks: Learning, problem-solving, decision-making</a:t>
            </a:r>
          </a:p>
          <a:p>
            <a:pPr marL="989965" lvl="1" indent="-380365">
              <a:buFont typeface="Courier New" charset="2"/>
              <a:buChar char="o"/>
            </a:pPr>
            <a:r>
              <a:rPr lang="en-US" dirty="0"/>
              <a:t>In certain contexts, the autonomous assets need to provide a sense of physical presence with a look and feel resembling a real human for better acceptance, trust, and interactions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F871F247-68D4-3108-B545-DF643EEB8F38}"/>
              </a:ext>
            </a:extLst>
          </p:cNvPr>
          <p:cNvSpPr txBox="1">
            <a:spLocks/>
          </p:cNvSpPr>
          <p:nvPr/>
        </p:nvSpPr>
        <p:spPr bwMode="auto">
          <a:xfrm>
            <a:off x="7204782" y="5252531"/>
            <a:ext cx="4945732" cy="556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57189" indent="-4571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charset="2"/>
              <a:buChar char="Ø"/>
              <a:defRPr sz="28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1pPr>
            <a:lvl2pPr marL="990575" indent="-38099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2pPr>
            <a:lvl3pPr marL="1523962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50000"/>
              <a:buFont typeface="Wingdings" charset="2"/>
              <a:buChar char="v"/>
              <a:defRPr sz="20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3pPr>
            <a:lvl4pPr marL="2133547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4pPr>
            <a:lvl5pPr marL="2743131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5pPr>
            <a:lvl6pPr marL="335271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6pPr>
            <a:lvl7pPr marL="3962301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7pPr>
            <a:lvl8pPr marL="457188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8pPr>
            <a:lvl9pPr marL="5181470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spcBef>
                <a:spcPts val="20"/>
              </a:spcBef>
              <a:buNone/>
            </a:pPr>
            <a:endParaRPr lang="en-US" sz="1400" kern="0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AB24FED7-653B-E08C-9C2B-63234B02FB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rgbClr val="0070C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0480" y="4179588"/>
            <a:ext cx="2380034" cy="2380034"/>
          </a:xfrm>
          <a:prstGeom prst="ellipse">
            <a:avLst/>
          </a:prstGeom>
          <a:ln>
            <a:noFill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86676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Human Digital Twins (HDTs)</a:t>
            </a:r>
            <a:endParaRPr lang="en-US" dirty="0">
              <a:ea typeface="Tahoma"/>
              <a:cs typeface="Tahoma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32361" y="1239814"/>
            <a:ext cx="9628273" cy="5005246"/>
          </a:xfrm>
        </p:spPr>
        <p:txBody>
          <a:bodyPr>
            <a:normAutofit/>
          </a:bodyPr>
          <a:lstStyle/>
          <a:p>
            <a:pPr marL="456565" indent="-456565"/>
            <a:r>
              <a:rPr lang="en-US" b="1" dirty="0"/>
              <a:t>Human Digital Twins (HDTs)</a:t>
            </a:r>
          </a:p>
          <a:p>
            <a:pPr marL="989965" lvl="1" indent="-380365">
              <a:spcBef>
                <a:spcPts val="20"/>
              </a:spcBef>
              <a:buFont typeface="Wingdings" charset="2"/>
              <a:buChar char="§"/>
            </a:pPr>
            <a:r>
              <a:rPr lang="en-US" dirty="0"/>
              <a:t>Typically, HDT = a digital recreation of a human from a physical/ergonomic approach</a:t>
            </a:r>
          </a:p>
          <a:p>
            <a:pPr marL="609600" lvl="1" indent="0">
              <a:spcBef>
                <a:spcPts val="20"/>
              </a:spcBef>
              <a:buNone/>
            </a:pPr>
            <a:endParaRPr lang="en-US" dirty="0"/>
          </a:p>
          <a:p>
            <a:pPr marL="989965" lvl="1" indent="-380365">
              <a:spcBef>
                <a:spcPts val="20"/>
              </a:spcBef>
              <a:buFont typeface="Wingdings" charset="2"/>
              <a:buChar char="§"/>
            </a:pPr>
            <a:r>
              <a:rPr lang="en-US" dirty="0"/>
              <a:t>HDTs must also become cognitive and emotional beings:</a:t>
            </a:r>
          </a:p>
          <a:p>
            <a:pPr marL="1447153" lvl="2" indent="-380365">
              <a:spcBef>
                <a:spcPts val="20"/>
              </a:spcBef>
              <a:buFont typeface="Wingdings" charset="2"/>
              <a:buChar char="§"/>
            </a:pPr>
            <a:r>
              <a:rPr lang="en-US" dirty="0"/>
              <a:t>Interact with other HDTs, humans and their surrounding environment</a:t>
            </a:r>
          </a:p>
          <a:p>
            <a:pPr marL="1447153" lvl="2" indent="-380365">
              <a:spcBef>
                <a:spcPts val="20"/>
              </a:spcBef>
              <a:buFont typeface="Wingdings" charset="2"/>
              <a:buChar char="§"/>
            </a:pPr>
            <a:r>
              <a:rPr lang="en-US" dirty="0"/>
              <a:t>Have appealing personality traits to improve bonding and relationships</a:t>
            </a:r>
          </a:p>
          <a:p>
            <a:pPr marL="1447153" lvl="2" indent="-380365">
              <a:spcBef>
                <a:spcPts val="20"/>
              </a:spcBef>
              <a:buFont typeface="Wingdings" charset="2"/>
              <a:buChar char="§"/>
            </a:pPr>
            <a:r>
              <a:rPr lang="en-US" dirty="0"/>
              <a:t>Have roles in the different situations and contexts they encounter</a:t>
            </a:r>
          </a:p>
          <a:p>
            <a:pPr marL="1447153" lvl="2" indent="-380365">
              <a:spcBef>
                <a:spcPts val="20"/>
              </a:spcBef>
              <a:buFont typeface="Wingdings" charset="2"/>
              <a:buChar char="§"/>
            </a:pPr>
            <a:r>
              <a:rPr lang="en-US" dirty="0"/>
              <a:t>Communicate with other humans around them </a:t>
            </a:r>
          </a:p>
          <a:p>
            <a:pPr marL="1447153" lvl="2" indent="-380365">
              <a:spcBef>
                <a:spcPts val="20"/>
              </a:spcBef>
              <a:buFont typeface="Wingdings" charset="2"/>
              <a:buChar char="§"/>
            </a:pPr>
            <a:r>
              <a:rPr lang="en-US" dirty="0"/>
              <a:t>Develop many types of relationships</a:t>
            </a:r>
          </a:p>
          <a:p>
            <a:pPr marL="456565" indent="-456565">
              <a:spcBef>
                <a:spcPts val="20"/>
              </a:spcBef>
            </a:pPr>
            <a:endParaRPr lang="en-US" dirty="0"/>
          </a:p>
          <a:p>
            <a:pPr marL="456565" indent="-456565"/>
            <a:endParaRPr lang="en-US" dirty="0"/>
          </a:p>
          <a:p>
            <a:pPr marL="456565" indent="-456565"/>
            <a:endParaRPr lang="en-US" dirty="0"/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0701774E-BEEF-339B-C420-ECEE1804B0A4}"/>
              </a:ext>
            </a:extLst>
          </p:cNvPr>
          <p:cNvSpPr txBox="1">
            <a:spLocks/>
          </p:cNvSpPr>
          <p:nvPr/>
        </p:nvSpPr>
        <p:spPr bwMode="auto">
          <a:xfrm>
            <a:off x="7090294" y="4741931"/>
            <a:ext cx="4945732" cy="1413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57189" indent="-4571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charset="2"/>
              <a:buChar char="Ø"/>
              <a:defRPr sz="28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1pPr>
            <a:lvl2pPr marL="990575" indent="-38099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2pPr>
            <a:lvl3pPr marL="1523962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50000"/>
              <a:buFont typeface="Wingdings" charset="2"/>
              <a:buChar char="v"/>
              <a:defRPr sz="20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3pPr>
            <a:lvl4pPr marL="2133547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4pPr>
            <a:lvl5pPr marL="2743131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5pPr>
            <a:lvl6pPr marL="335271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6pPr>
            <a:lvl7pPr marL="3962301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7pPr>
            <a:lvl8pPr marL="457188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8pPr>
            <a:lvl9pPr marL="5181470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spcBef>
                <a:spcPts val="20"/>
              </a:spcBef>
              <a:buNone/>
            </a:pPr>
            <a:endParaRPr lang="en-US" sz="600" kern="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A9F0851-23B2-0E58-22DE-C4E2ED97084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8936"/>
          <a:stretch/>
        </p:blipFill>
        <p:spPr>
          <a:xfrm rot="630459">
            <a:off x="7317627" y="3829218"/>
            <a:ext cx="4710607" cy="2405416"/>
          </a:xfrm>
          <a:prstGeom prst="ellipse">
            <a:avLst/>
          </a:prstGeom>
          <a:ln>
            <a:noFill/>
          </a:ln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144530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Motivation</a:t>
            </a:r>
            <a:endParaRPr lang="en-US" dirty="0">
              <a:ea typeface="Tahoma"/>
              <a:cs typeface="Tahoma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32361" y="1239814"/>
            <a:ext cx="8340061" cy="5005246"/>
          </a:xfrm>
        </p:spPr>
        <p:txBody>
          <a:bodyPr>
            <a:normAutofit/>
          </a:bodyPr>
          <a:lstStyle/>
          <a:p>
            <a:pPr marL="532776" indent="-380365">
              <a:spcBef>
                <a:spcPts val="20"/>
              </a:spcBef>
              <a:buFont typeface="Wingdings" charset="2"/>
              <a:buChar char="§"/>
            </a:pPr>
            <a:r>
              <a:rPr lang="en-US" dirty="0">
                <a:latin typeface="Arial Narrow"/>
              </a:rPr>
              <a:t>Addressing growing demand for HDTs capable to acquire information, process it, and use it for problem solving</a:t>
            </a:r>
          </a:p>
          <a:p>
            <a:pPr marL="532776" indent="-380365">
              <a:spcBef>
                <a:spcPts val="20"/>
              </a:spcBef>
              <a:buFont typeface="Wingdings" charset="2"/>
              <a:buChar char="§"/>
            </a:pPr>
            <a:r>
              <a:rPr lang="en-US" dirty="0">
                <a:latin typeface="Arial Narrow"/>
              </a:rPr>
              <a:t>HDT incorporating cognitive, emotional, and mental capabilities</a:t>
            </a:r>
          </a:p>
          <a:p>
            <a:pPr marL="532776" indent="-380365">
              <a:spcBef>
                <a:spcPts val="20"/>
              </a:spcBef>
              <a:buFont typeface="Wingdings" charset="2"/>
              <a:buChar char="§"/>
            </a:pPr>
            <a:r>
              <a:rPr lang="en-US" dirty="0">
                <a:latin typeface="Arial Narrow"/>
              </a:rPr>
              <a:t>For defense and national security applications</a:t>
            </a:r>
          </a:p>
          <a:p>
            <a:pPr marL="152411" indent="0">
              <a:spcBef>
                <a:spcPts val="20"/>
              </a:spcBef>
              <a:buNone/>
            </a:pPr>
            <a:endParaRPr lang="en-US" dirty="0"/>
          </a:p>
          <a:p>
            <a:pPr marL="456565" indent="-456565">
              <a:spcBef>
                <a:spcPts val="20"/>
              </a:spcBef>
            </a:pPr>
            <a:r>
              <a:rPr lang="en-US" b="1" dirty="0">
                <a:latin typeface="Arial Narrow"/>
              </a:rPr>
              <a:t>Research Focus</a:t>
            </a:r>
            <a:endParaRPr lang="en-US" b="1" dirty="0"/>
          </a:p>
          <a:p>
            <a:pPr marL="989965" lvl="1" indent="-380365">
              <a:spcBef>
                <a:spcPts val="20"/>
              </a:spcBef>
              <a:buFont typeface="Wingdings" charset="2"/>
              <a:buChar char="§"/>
            </a:pPr>
            <a:r>
              <a:rPr lang="en-US" dirty="0">
                <a:latin typeface="Arial Narrow"/>
              </a:rPr>
              <a:t>Open software architecture</a:t>
            </a:r>
          </a:p>
          <a:p>
            <a:pPr marL="989965" lvl="1" indent="-380365">
              <a:spcBef>
                <a:spcPts val="20"/>
              </a:spcBef>
              <a:buFont typeface="Wingdings" charset="2"/>
              <a:buChar char="§"/>
            </a:pPr>
            <a:r>
              <a:rPr lang="en-US" dirty="0">
                <a:latin typeface="Arial Narrow"/>
              </a:rPr>
              <a:t>Integrates LLMs for conversational inter</a:t>
            </a:r>
            <a:endParaRPr lang="en-US" dirty="0"/>
          </a:p>
          <a:p>
            <a:pPr marL="989965" lvl="1" indent="-380365">
              <a:spcBef>
                <a:spcPts val="20"/>
              </a:spcBef>
              <a:buFont typeface="Wingdings" charset="2"/>
              <a:buChar char="§"/>
            </a:pPr>
            <a:r>
              <a:rPr lang="en-US" dirty="0">
                <a:latin typeface="Arial Narrow"/>
              </a:rPr>
              <a:t>Life-like human embodiment for improved trust and interaction</a:t>
            </a:r>
          </a:p>
          <a:p>
            <a:pPr marL="989965" lvl="1" indent="-380365">
              <a:spcBef>
                <a:spcPts val="20"/>
              </a:spcBef>
              <a:buFont typeface="Wingdings" charset="2"/>
              <a:buChar char="§"/>
            </a:pPr>
            <a:r>
              <a:rPr lang="en-US" dirty="0">
                <a:latin typeface="Arial Narrow"/>
              </a:rPr>
              <a:t>Cognitive and emotional aspects in HDTs</a:t>
            </a:r>
            <a:endParaRPr lang="en-US" dirty="0"/>
          </a:p>
          <a:p>
            <a:pPr marL="989965" lvl="1" indent="-380365">
              <a:spcBef>
                <a:spcPts val="20"/>
              </a:spcBef>
              <a:buFont typeface="Wingdings" charset="2"/>
              <a:buChar char="§"/>
            </a:pPr>
            <a:r>
              <a:rPr lang="en-US" dirty="0">
                <a:latin typeface="Arial Narrow"/>
              </a:rPr>
              <a:t>Metacognitive AI to understand mental states and needs</a:t>
            </a:r>
            <a:endParaRPr lang="en-US" dirty="0"/>
          </a:p>
          <a:p>
            <a:pPr marL="989965" lvl="1" indent="-380365">
              <a:spcBef>
                <a:spcPts val="20"/>
              </a:spcBef>
              <a:buFont typeface="Wingdings" charset="2"/>
              <a:buChar char="§"/>
            </a:pPr>
            <a:r>
              <a:rPr lang="en-US" dirty="0">
                <a:latin typeface="Arial Narrow"/>
              </a:rPr>
              <a:t>Multimodal data for real-time, context-aware interactions</a:t>
            </a:r>
            <a:endParaRPr lang="en-US" dirty="0"/>
          </a:p>
          <a:p>
            <a:pPr marL="456565" indent="-456565">
              <a:spcBef>
                <a:spcPts val="20"/>
              </a:spcBef>
            </a:pPr>
            <a:endParaRPr lang="en-US" dirty="0"/>
          </a:p>
          <a:p>
            <a:pPr marL="456565" indent="-456565"/>
            <a:endParaRPr lang="en-US" dirty="0"/>
          </a:p>
          <a:p>
            <a:pPr marL="456565" indent="-456565"/>
            <a:endParaRPr lang="en-US" dirty="0"/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0701774E-BEEF-339B-C420-ECEE1804B0A4}"/>
              </a:ext>
            </a:extLst>
          </p:cNvPr>
          <p:cNvSpPr txBox="1">
            <a:spLocks/>
          </p:cNvSpPr>
          <p:nvPr/>
        </p:nvSpPr>
        <p:spPr bwMode="auto">
          <a:xfrm>
            <a:off x="7090294" y="4741931"/>
            <a:ext cx="4945732" cy="1413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57189" indent="-4571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charset="2"/>
              <a:buChar char="Ø"/>
              <a:defRPr sz="28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1pPr>
            <a:lvl2pPr marL="990575" indent="-38099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2pPr>
            <a:lvl3pPr marL="1523962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50000"/>
              <a:buFont typeface="Wingdings" charset="2"/>
              <a:buChar char="v"/>
              <a:defRPr sz="20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3pPr>
            <a:lvl4pPr marL="2133547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4pPr>
            <a:lvl5pPr marL="2743131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5pPr>
            <a:lvl6pPr marL="335271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6pPr>
            <a:lvl7pPr marL="3962301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7pPr>
            <a:lvl8pPr marL="457188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8pPr>
            <a:lvl9pPr marL="5181470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spcBef>
                <a:spcPts val="20"/>
              </a:spcBef>
              <a:buNone/>
            </a:pPr>
            <a:endParaRPr lang="en-US" sz="600" kern="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5F207F1-D34C-CA87-8FC7-49EA1D015E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50826" y="1778755"/>
            <a:ext cx="3507658" cy="3507658"/>
          </a:xfrm>
          <a:prstGeom prst="rect">
            <a:avLst/>
          </a:prstGeom>
          <a:ln w="28575" cap="sq">
            <a:solidFill>
              <a:schemeClr val="accent3">
                <a:lumMod val="75000"/>
              </a:schemeClr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453803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Related Work</a:t>
            </a:r>
            <a:endParaRPr lang="en-US">
              <a:solidFill>
                <a:srgbClr val="FFFFFF"/>
              </a:solidFill>
              <a:ea typeface="Tahoma"/>
              <a:cs typeface="Tahoma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6565" indent="-456565">
              <a:spcBef>
                <a:spcPts val="20"/>
              </a:spcBef>
            </a:pPr>
            <a:r>
              <a:rPr lang="en-US" b="1" dirty="0">
                <a:latin typeface="Arial Narrow"/>
              </a:rPr>
              <a:t>Conversational Agents</a:t>
            </a:r>
            <a:endParaRPr lang="en-US" dirty="0">
              <a:latin typeface="Arial Narrow"/>
            </a:endParaRPr>
          </a:p>
          <a:p>
            <a:pPr marL="989965" lvl="1" indent="-380365">
              <a:spcBef>
                <a:spcPts val="20"/>
              </a:spcBef>
            </a:pPr>
            <a:r>
              <a:rPr lang="en-US" dirty="0">
                <a:latin typeface="Arial Narrow"/>
              </a:rPr>
              <a:t>Evolution from rule-based systems to LLMs (GPT-3, GPT-4)</a:t>
            </a:r>
            <a:endParaRPr lang="en-US" dirty="0"/>
          </a:p>
          <a:p>
            <a:pPr marL="989965" lvl="1" indent="-380365">
              <a:spcBef>
                <a:spcPts val="20"/>
              </a:spcBef>
            </a:pPr>
            <a:r>
              <a:rPr lang="en-US" dirty="0">
                <a:latin typeface="Arial Narrow"/>
              </a:rPr>
              <a:t>Virtual Humans (VHs) incorporating LLMs for realistic, emotional interactions</a:t>
            </a:r>
          </a:p>
          <a:p>
            <a:pPr marL="989965" lvl="1" indent="-380365"/>
            <a:r>
              <a:rPr lang="en-US" dirty="0">
                <a:latin typeface="Arial Narrow"/>
              </a:rPr>
              <a:t>Affective computing for human-like emotional recognition and responses</a:t>
            </a:r>
            <a:endParaRPr lang="en-US" dirty="0"/>
          </a:p>
          <a:p>
            <a:pPr marL="456565" indent="-456565">
              <a:spcBef>
                <a:spcPts val="20"/>
              </a:spcBef>
            </a:pPr>
            <a:r>
              <a:rPr lang="en-US" b="1" dirty="0">
                <a:latin typeface="Arial Narrow"/>
              </a:rPr>
              <a:t>Generative Pre-training Transformer (GPT)</a:t>
            </a:r>
            <a:endParaRPr lang="en-US" dirty="0">
              <a:latin typeface="Arial Narrow"/>
            </a:endParaRPr>
          </a:p>
          <a:p>
            <a:pPr marL="989965" lvl="1" indent="-380365"/>
            <a:r>
              <a:rPr lang="en-US" dirty="0">
                <a:latin typeface="Arial Narrow"/>
              </a:rPr>
              <a:t>GPT models outperform manual information searches in speed and accuracy</a:t>
            </a:r>
            <a:endParaRPr lang="en-US" dirty="0"/>
          </a:p>
          <a:p>
            <a:pPr marL="989965" lvl="1" indent="-380365"/>
            <a:r>
              <a:rPr lang="en-US" dirty="0">
                <a:latin typeface="Arial Narrow"/>
              </a:rPr>
              <a:t>GPT-4Vision: Multimodal capabilities for real-time visual input interpretation</a:t>
            </a:r>
            <a:endParaRPr lang="en-US" dirty="0"/>
          </a:p>
          <a:p>
            <a:pPr marL="456565" indent="-456565"/>
            <a:endParaRPr lang="en-US" b="1" dirty="0"/>
          </a:p>
          <a:p>
            <a:pPr marL="456565" indent="-456565">
              <a:spcBef>
                <a:spcPts val="20"/>
              </a:spcBef>
            </a:pPr>
            <a:endParaRPr lang="en-US" dirty="0"/>
          </a:p>
          <a:p>
            <a:pPr marL="456565" indent="-456565"/>
            <a:endParaRPr lang="en-US" dirty="0">
              <a:latin typeface="Arial Narrow"/>
            </a:endParaRPr>
          </a:p>
          <a:p>
            <a:pPr marL="456565" indent="-456565"/>
            <a:endParaRPr lang="en-US" dirty="0"/>
          </a:p>
        </p:txBody>
      </p:sp>
      <p:pic>
        <p:nvPicPr>
          <p:cNvPr id="5" name="Picture 4" descr="A diagram of a task&#10;&#10;Description automatically generated">
            <a:extLst>
              <a:ext uri="{FF2B5EF4-FFF2-40B4-BE49-F238E27FC236}">
                <a16:creationId xmlns:a16="http://schemas.microsoft.com/office/drawing/2014/main" id="{ADE9B20C-45AE-9C38-8654-3451774F68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1461" y="4037506"/>
            <a:ext cx="6827335" cy="23856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F572309B-0E96-5BD7-89AC-854BE6641E5D}"/>
              </a:ext>
            </a:extLst>
          </p:cNvPr>
          <p:cNvSpPr txBox="1">
            <a:spLocks/>
          </p:cNvSpPr>
          <p:nvPr/>
        </p:nvSpPr>
        <p:spPr bwMode="auto">
          <a:xfrm>
            <a:off x="9602293" y="4434774"/>
            <a:ext cx="2576098" cy="1406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57189" indent="-4571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charset="2"/>
              <a:buChar char="Ø"/>
              <a:defRPr sz="28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1pPr>
            <a:lvl2pPr marL="990575" indent="-38099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2pPr>
            <a:lvl3pPr marL="1523962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50000"/>
              <a:buFont typeface="Wingdings" charset="2"/>
              <a:buChar char="v"/>
              <a:defRPr sz="20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3pPr>
            <a:lvl4pPr marL="2133547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4pPr>
            <a:lvl5pPr marL="2743131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5pPr>
            <a:lvl6pPr marL="335271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6pPr>
            <a:lvl7pPr marL="3962301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7pPr>
            <a:lvl8pPr marL="457188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8pPr>
            <a:lvl9pPr marL="5181470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spcBef>
                <a:spcPts val="20"/>
              </a:spcBef>
              <a:buNone/>
            </a:pPr>
            <a:endParaRPr lang="en-US" sz="1400" kern="0" dirty="0"/>
          </a:p>
        </p:txBody>
      </p:sp>
    </p:spTree>
    <p:extLst>
      <p:ext uri="{BB962C8B-B14F-4D97-AF65-F5344CB8AC3E}">
        <p14:creationId xmlns:p14="http://schemas.microsoft.com/office/powerpoint/2010/main" val="32412160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Related Work</a:t>
            </a:r>
            <a:endParaRPr lang="en-US" dirty="0">
              <a:solidFill>
                <a:srgbClr val="FFFFFF"/>
              </a:solidFill>
              <a:ea typeface="Tahoma"/>
              <a:cs typeface="Tahoma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6565" indent="-456565">
              <a:spcBef>
                <a:spcPts val="20"/>
              </a:spcBef>
            </a:pPr>
            <a:r>
              <a:rPr lang="en-US" b="1">
                <a:latin typeface="Arial Narrow"/>
              </a:rPr>
              <a:t>Metacognitive AI</a:t>
            </a:r>
            <a:endParaRPr lang="en-US"/>
          </a:p>
          <a:p>
            <a:pPr marL="989965" lvl="1" indent="-380365">
              <a:spcBef>
                <a:spcPts val="20"/>
              </a:spcBef>
              <a:buFont typeface="Wingdings" charset="2"/>
            </a:pPr>
            <a:r>
              <a:rPr lang="en-US">
                <a:latin typeface="Arial Narrow"/>
              </a:rPr>
              <a:t>Metacognition enhances usability and trust in </a:t>
            </a:r>
            <a:r>
              <a:rPr lang="en-US" err="1">
                <a:latin typeface="Arial Narrow"/>
              </a:rPr>
              <a:t>GenAI</a:t>
            </a:r>
            <a:r>
              <a:rPr lang="en-US">
                <a:latin typeface="Arial Narrow"/>
              </a:rPr>
              <a:t> systems</a:t>
            </a:r>
            <a:endParaRPr lang="en-US"/>
          </a:p>
          <a:p>
            <a:pPr marL="989965" lvl="1" indent="-380365">
              <a:spcBef>
                <a:spcPts val="20"/>
              </a:spcBef>
            </a:pPr>
            <a:r>
              <a:rPr lang="en-US">
                <a:latin typeface="Arial Narrow"/>
              </a:rPr>
              <a:t>Supports better context-aware and emotionally sensitive interactions</a:t>
            </a:r>
            <a:endParaRPr lang="en-US"/>
          </a:p>
          <a:p>
            <a:pPr marL="456565" indent="-456565">
              <a:spcBef>
                <a:spcPts val="20"/>
              </a:spcBef>
            </a:pPr>
            <a:r>
              <a:rPr lang="en-US" b="1">
                <a:latin typeface="Arial Narrow"/>
              </a:rPr>
              <a:t>Personality, Memory, and Behavior in HDTs</a:t>
            </a:r>
            <a:endParaRPr lang="en-US"/>
          </a:p>
          <a:p>
            <a:pPr marL="989965" lvl="1" indent="-380365">
              <a:spcBef>
                <a:spcPts val="20"/>
              </a:spcBef>
              <a:buFont typeface="Wingdings" charset="2"/>
              <a:buChar char="n"/>
            </a:pPr>
            <a:r>
              <a:rPr lang="en-US">
                <a:latin typeface="Arial Narrow"/>
              </a:rPr>
              <a:t>LLMs programmed with personality traits for relatable interactions</a:t>
            </a:r>
            <a:endParaRPr lang="en-US"/>
          </a:p>
          <a:p>
            <a:pPr marL="989965" lvl="1" indent="-380365">
              <a:spcBef>
                <a:spcPts val="20"/>
              </a:spcBef>
            </a:pPr>
            <a:r>
              <a:rPr lang="en-US">
                <a:latin typeface="Arial Narrow"/>
              </a:rPr>
              <a:t>Memory retention to maintain consistent personality across sessions</a:t>
            </a:r>
            <a:endParaRPr lang="en-US"/>
          </a:p>
          <a:p>
            <a:pPr marL="456565" indent="-456565">
              <a:spcBef>
                <a:spcPts val="20"/>
              </a:spcBef>
            </a:pPr>
            <a:endParaRPr lang="en-US" b="1"/>
          </a:p>
          <a:p>
            <a:pPr marL="456565" indent="-456565"/>
            <a:endParaRPr lang="en-US" b="1"/>
          </a:p>
          <a:p>
            <a:pPr marL="456565" indent="-456565">
              <a:spcBef>
                <a:spcPts val="20"/>
              </a:spcBef>
            </a:pPr>
            <a:endParaRPr lang="en-US"/>
          </a:p>
          <a:p>
            <a:pPr marL="456565" indent="-456565"/>
            <a:endParaRPr lang="en-US">
              <a:latin typeface="Arial Narrow"/>
            </a:endParaRPr>
          </a:p>
          <a:p>
            <a:pPr marL="456565" indent="-456565"/>
            <a:endParaRPr lang="en-US"/>
          </a:p>
        </p:txBody>
      </p:sp>
      <p:pic>
        <p:nvPicPr>
          <p:cNvPr id="5" name="Picture 4" descr="A diagram of metacognitive and mental disorders&#10;&#10;Description automatically generated">
            <a:extLst>
              <a:ext uri="{FF2B5EF4-FFF2-40B4-BE49-F238E27FC236}">
                <a16:creationId xmlns:a16="http://schemas.microsoft.com/office/drawing/2014/main" id="{5840D141-AF2E-9D14-CCD4-1C915BD324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7556" y="4034348"/>
            <a:ext cx="6004429" cy="19454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670824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HDT System Design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6565" indent="-456565">
              <a:spcBef>
                <a:spcPts val="20"/>
              </a:spcBef>
            </a:pPr>
            <a:r>
              <a:rPr lang="en-US" b="1">
                <a:latin typeface="Arial Narrow"/>
              </a:rPr>
              <a:t>Main Components</a:t>
            </a:r>
          </a:p>
          <a:p>
            <a:pPr marL="989965" lvl="1" indent="-380365">
              <a:spcBef>
                <a:spcPts val="20"/>
              </a:spcBef>
              <a:buFont typeface="Courier New" charset="2"/>
              <a:buChar char="o"/>
            </a:pPr>
            <a:r>
              <a:rPr lang="en-US">
                <a:latin typeface="Arial Narrow"/>
              </a:rPr>
              <a:t>Visual Interface</a:t>
            </a:r>
          </a:p>
          <a:p>
            <a:pPr marL="989965" lvl="1" indent="-380365">
              <a:spcBef>
                <a:spcPts val="20"/>
              </a:spcBef>
              <a:buFont typeface="Courier New" charset="2"/>
              <a:buChar char="o"/>
            </a:pPr>
            <a:r>
              <a:rPr lang="en-US">
                <a:latin typeface="Arial Narrow"/>
              </a:rPr>
              <a:t>AI Module</a:t>
            </a:r>
          </a:p>
          <a:p>
            <a:pPr marL="609600" lvl="1" indent="0">
              <a:spcBef>
                <a:spcPts val="20"/>
              </a:spcBef>
              <a:buNone/>
            </a:pPr>
            <a:endParaRPr lang="en-US"/>
          </a:p>
          <a:p>
            <a:pPr marL="456565" indent="-456565">
              <a:spcBef>
                <a:spcPts val="20"/>
              </a:spcBef>
              <a:buFont typeface="Wingdings"/>
              <a:buChar char="Ø"/>
            </a:pPr>
            <a:r>
              <a:rPr lang="en-US" b="1">
                <a:latin typeface="Arial Narrow"/>
              </a:rPr>
              <a:t>Visual Interface</a:t>
            </a:r>
            <a:endParaRPr lang="en-US">
              <a:latin typeface="Arial Narrow"/>
            </a:endParaRPr>
          </a:p>
          <a:p>
            <a:pPr marL="989965" lvl="1" indent="-380365">
              <a:spcBef>
                <a:spcPts val="20"/>
              </a:spcBef>
              <a:buFont typeface="Wingdings"/>
              <a:buChar char="n"/>
            </a:pPr>
            <a:r>
              <a:rPr lang="en-US" b="1">
                <a:latin typeface="Arial Narrow"/>
              </a:rPr>
              <a:t>Multiple modes: </a:t>
            </a:r>
            <a:r>
              <a:rPr lang="en-US">
                <a:latin typeface="Arial Narrow"/>
              </a:rPr>
              <a:t>monitor, VR, holographic display</a:t>
            </a:r>
          </a:p>
          <a:p>
            <a:pPr marL="989965" lvl="1" indent="-380365">
              <a:spcBef>
                <a:spcPts val="20"/>
              </a:spcBef>
              <a:buFont typeface="Wingdings"/>
              <a:buChar char="n"/>
            </a:pPr>
            <a:r>
              <a:rPr lang="en-US">
                <a:latin typeface="Arial Narrow"/>
              </a:rPr>
              <a:t>Real-time rendering of human form (expressions, lip sync, etc.)</a:t>
            </a:r>
          </a:p>
          <a:p>
            <a:pPr marL="989965" lvl="1" indent="-380365">
              <a:spcBef>
                <a:spcPts val="20"/>
              </a:spcBef>
              <a:buFont typeface="Wingdings"/>
              <a:buChar char="n"/>
            </a:pPr>
            <a:r>
              <a:rPr lang="en-US" b="1">
                <a:latin typeface="Arial Narrow"/>
              </a:rPr>
              <a:t>Prototype: </a:t>
            </a:r>
            <a:r>
              <a:rPr lang="en-US">
                <a:latin typeface="Arial Narrow"/>
              </a:rPr>
              <a:t>Unreal Engine 5.2.1 &amp; Metahuman personas</a:t>
            </a:r>
          </a:p>
          <a:p>
            <a:pPr marL="989965" lvl="1" indent="-380365">
              <a:spcBef>
                <a:spcPts val="20"/>
              </a:spcBef>
              <a:buFont typeface="Wingdings"/>
              <a:buChar char="n"/>
            </a:pPr>
            <a:r>
              <a:rPr lang="en-US" b="1">
                <a:latin typeface="Arial Narrow"/>
              </a:rPr>
              <a:t>Key Modules:</a:t>
            </a:r>
            <a:endParaRPr lang="en-US">
              <a:latin typeface="Arial Narrow"/>
            </a:endParaRPr>
          </a:p>
          <a:p>
            <a:pPr marL="1523365" lvl="2" indent="-304165">
              <a:spcBef>
                <a:spcPts val="20"/>
              </a:spcBef>
              <a:buFont typeface="Wingdings,Sans-Serif"/>
              <a:buChar char="§"/>
            </a:pPr>
            <a:r>
              <a:rPr lang="en-US" b="1">
                <a:latin typeface="Arial Narrow"/>
              </a:rPr>
              <a:t>Speech-to-Text: </a:t>
            </a:r>
            <a:r>
              <a:rPr lang="en-US">
                <a:latin typeface="Arial Narrow"/>
              </a:rPr>
              <a:t>Converts speech to text (Windows Speech API)</a:t>
            </a:r>
          </a:p>
          <a:p>
            <a:pPr marL="1523365" lvl="2" indent="-304165">
              <a:spcBef>
                <a:spcPts val="20"/>
              </a:spcBef>
              <a:buFont typeface="Wingdings,Sans-Serif"/>
              <a:buChar char="§"/>
            </a:pPr>
            <a:r>
              <a:rPr lang="en-US" b="1">
                <a:latin typeface="Arial Narrow"/>
              </a:rPr>
              <a:t>Animation: </a:t>
            </a:r>
            <a:r>
              <a:rPr lang="en-US">
                <a:latin typeface="Arial Narrow"/>
              </a:rPr>
              <a:t>Coordinates movements and lip sync</a:t>
            </a:r>
          </a:p>
          <a:p>
            <a:pPr marL="1523365" lvl="2" indent="-304165">
              <a:spcBef>
                <a:spcPts val="20"/>
              </a:spcBef>
              <a:buFont typeface="Wingdings,Sans-Serif"/>
              <a:buChar char="§"/>
            </a:pPr>
            <a:r>
              <a:rPr lang="en-US" b="1">
                <a:latin typeface="Arial Narrow"/>
              </a:rPr>
              <a:t>Text-to-Speech: </a:t>
            </a:r>
            <a:r>
              <a:rPr lang="en-US">
                <a:latin typeface="Arial Narrow"/>
              </a:rPr>
              <a:t>Converts text to voice</a:t>
            </a:r>
          </a:p>
          <a:p>
            <a:pPr marL="1523365" lvl="2" indent="-304165">
              <a:spcBef>
                <a:spcPts val="20"/>
              </a:spcBef>
              <a:buFont typeface="Wingdings,Sans-Serif"/>
              <a:buChar char="§"/>
            </a:pPr>
            <a:r>
              <a:rPr lang="en-US" b="1">
                <a:latin typeface="Arial Narrow"/>
              </a:rPr>
              <a:t>Visual Input: </a:t>
            </a:r>
            <a:r>
              <a:rPr lang="en-US">
                <a:latin typeface="Arial Narrow"/>
              </a:rPr>
              <a:t>Analyzes visual cues for context</a:t>
            </a:r>
          </a:p>
          <a:p>
            <a:pPr marL="456565" indent="-456565">
              <a:spcBef>
                <a:spcPts val="20"/>
              </a:spcBef>
              <a:buFont typeface="Wingdings,Sans-Serif"/>
              <a:buChar char="§"/>
            </a:pPr>
            <a:endParaRPr lang="en-US">
              <a:latin typeface="Arial Narrow"/>
            </a:endParaRPr>
          </a:p>
          <a:p>
            <a:pPr marL="609600" lvl="1" indent="0">
              <a:spcBef>
                <a:spcPts val="20"/>
              </a:spcBef>
              <a:buNone/>
            </a:pPr>
            <a:endParaRPr lang="en-US">
              <a:latin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16541157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81895F-C771-93EE-1650-68B160F931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HDT SYSTEM</a:t>
            </a: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6A38105E-1411-5A14-C815-D8BCC97F5C2F}"/>
              </a:ext>
            </a:extLst>
          </p:cNvPr>
          <p:cNvSpPr/>
          <p:nvPr/>
        </p:nvSpPr>
        <p:spPr>
          <a:xfrm>
            <a:off x="1745269" y="1742498"/>
            <a:ext cx="4351374" cy="2443712"/>
          </a:xfrm>
          <a:prstGeom prst="rect">
            <a:avLst/>
          </a:prstGeom>
          <a:solidFill>
            <a:srgbClr val="8CA62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1903BA99-05AF-FF8B-A62C-08EEE3B50F28}"/>
              </a:ext>
            </a:extLst>
          </p:cNvPr>
          <p:cNvSpPr/>
          <p:nvPr/>
        </p:nvSpPr>
        <p:spPr>
          <a:xfrm>
            <a:off x="6043439" y="4140505"/>
            <a:ext cx="3961483" cy="1679299"/>
          </a:xfrm>
          <a:prstGeom prst="rect">
            <a:avLst/>
          </a:prstGeom>
          <a:solidFill>
            <a:srgbClr val="8CA62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159A6340-A55A-49BC-0B44-43C7626AACA8}"/>
              </a:ext>
            </a:extLst>
          </p:cNvPr>
          <p:cNvSpPr/>
          <p:nvPr/>
        </p:nvSpPr>
        <p:spPr>
          <a:xfrm>
            <a:off x="6413694" y="1397206"/>
            <a:ext cx="4375834" cy="2642790"/>
          </a:xfrm>
          <a:prstGeom prst="rect">
            <a:avLst/>
          </a:prstGeom>
          <a:solidFill>
            <a:srgbClr val="8CA62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" name="Rectangle 114">
            <a:extLst>
              <a:ext uri="{FF2B5EF4-FFF2-40B4-BE49-F238E27FC236}">
                <a16:creationId xmlns:a16="http://schemas.microsoft.com/office/drawing/2014/main" id="{08E1ADFB-C77F-2A3F-7D0F-3B997C380C03}"/>
              </a:ext>
            </a:extLst>
          </p:cNvPr>
          <p:cNvSpPr/>
          <p:nvPr/>
        </p:nvSpPr>
        <p:spPr>
          <a:xfrm rot="3783063">
            <a:off x="3995444" y="3605827"/>
            <a:ext cx="461389" cy="518110"/>
          </a:xfrm>
          <a:prstGeom prst="rect">
            <a:avLst/>
          </a:prstGeom>
          <a:solidFill>
            <a:srgbClr val="8CA62C"/>
          </a:soli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" name="Picture 101">
            <a:extLst>
              <a:ext uri="{FF2B5EF4-FFF2-40B4-BE49-F238E27FC236}">
                <a16:creationId xmlns:a16="http://schemas.microsoft.com/office/drawing/2014/main" id="{4C3849AE-E796-366D-3EA3-47E1A0F2261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534" t="5000" r="2812" b="15462"/>
          <a:stretch/>
        </p:blipFill>
        <p:spPr>
          <a:xfrm>
            <a:off x="3101798" y="4337771"/>
            <a:ext cx="1189266" cy="728659"/>
          </a:xfrm>
          <a:prstGeom prst="rect">
            <a:avLst/>
          </a:prstGeom>
          <a:scene3d>
            <a:camera prst="isometricOffAxis1Top">
              <a:rot lat="19551291" lon="21517279" rev="21430094"/>
            </a:camera>
            <a:lightRig rig="threePt" dir="t"/>
          </a:scene3d>
          <a:sp3d extrusionH="114300">
            <a:bevelB w="25400"/>
          </a:sp3d>
        </p:spPr>
      </p:pic>
      <p:sp>
        <p:nvSpPr>
          <p:cNvPr id="106" name="Isosceles Triangle 105">
            <a:extLst>
              <a:ext uri="{FF2B5EF4-FFF2-40B4-BE49-F238E27FC236}">
                <a16:creationId xmlns:a16="http://schemas.microsoft.com/office/drawing/2014/main" id="{06CB4584-90DA-2A07-E5DC-B8B4CC2666B6}"/>
              </a:ext>
            </a:extLst>
          </p:cNvPr>
          <p:cNvSpPr/>
          <p:nvPr/>
        </p:nvSpPr>
        <p:spPr>
          <a:xfrm rot="20352062">
            <a:off x="2807136" y="3457292"/>
            <a:ext cx="1366486" cy="1274424"/>
          </a:xfrm>
          <a:prstGeom prst="triangle">
            <a:avLst/>
          </a:prstGeom>
          <a:gradFill>
            <a:gsLst>
              <a:gs pos="68000">
                <a:schemeClr val="accent1">
                  <a:lumMod val="60000"/>
                  <a:lumOff val="40000"/>
                </a:schemeClr>
              </a:gs>
              <a:gs pos="0">
                <a:schemeClr val="bg1">
                  <a:lumMod val="50000"/>
                  <a:lumOff val="50000"/>
                </a:schemeClr>
              </a:gs>
              <a:gs pos="100000">
                <a:schemeClr val="accent1">
                  <a:lumMod val="40000"/>
                  <a:lumOff val="60000"/>
                  <a:alpha val="37000"/>
                </a:schemeClr>
              </a:gs>
            </a:gsLst>
            <a:lin ang="5400000" scaled="1"/>
          </a:gra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7" name="Rectangle 106">
            <a:extLst>
              <a:ext uri="{FF2B5EF4-FFF2-40B4-BE49-F238E27FC236}">
                <a16:creationId xmlns:a16="http://schemas.microsoft.com/office/drawing/2014/main" id="{4989FBE1-D22B-4233-6AFB-42530538EA51}"/>
              </a:ext>
            </a:extLst>
          </p:cNvPr>
          <p:cNvSpPr/>
          <p:nvPr/>
        </p:nvSpPr>
        <p:spPr>
          <a:xfrm>
            <a:off x="3233805" y="3500905"/>
            <a:ext cx="546398" cy="284242"/>
          </a:xfrm>
          <a:prstGeom prst="rect">
            <a:avLst/>
          </a:prstGeom>
          <a:solidFill>
            <a:srgbClr val="8CA62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5" name="Picture 104">
            <a:extLst>
              <a:ext uri="{FF2B5EF4-FFF2-40B4-BE49-F238E27FC236}">
                <a16:creationId xmlns:a16="http://schemas.microsoft.com/office/drawing/2014/main" id="{CFD57CF1-E0EA-0C29-92E8-9473198CE9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4757367">
            <a:off x="3063464" y="3257293"/>
            <a:ext cx="546395" cy="546398"/>
          </a:xfrm>
          <a:prstGeom prst="rect">
            <a:avLst/>
          </a:prstGeom>
        </p:spPr>
      </p:pic>
      <p:pic>
        <p:nvPicPr>
          <p:cNvPr id="99" name="Picture 98">
            <a:extLst>
              <a:ext uri="{FF2B5EF4-FFF2-40B4-BE49-F238E27FC236}">
                <a16:creationId xmlns:a16="http://schemas.microsoft.com/office/drawing/2014/main" id="{C1AFDA03-4284-AB9E-7A00-915A64EA42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8715" y="3060802"/>
            <a:ext cx="604033" cy="851107"/>
          </a:xfrm>
          <a:prstGeom prst="rect">
            <a:avLst/>
          </a:prstGeom>
        </p:spPr>
      </p:pic>
      <p:sp>
        <p:nvSpPr>
          <p:cNvPr id="67" name="Rectangle: Rounded Corners 66">
            <a:extLst>
              <a:ext uri="{FF2B5EF4-FFF2-40B4-BE49-F238E27FC236}">
                <a16:creationId xmlns:a16="http://schemas.microsoft.com/office/drawing/2014/main" id="{B7E859B4-7DC6-CADE-7AFA-5205EC4C2771}"/>
              </a:ext>
            </a:extLst>
          </p:cNvPr>
          <p:cNvSpPr/>
          <p:nvPr/>
        </p:nvSpPr>
        <p:spPr>
          <a:xfrm>
            <a:off x="2249328" y="1938557"/>
            <a:ext cx="911786" cy="545651"/>
          </a:xfrm>
          <a:prstGeom prst="round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Speech to Text</a:t>
            </a:r>
          </a:p>
        </p:txBody>
      </p:sp>
      <p:cxnSp>
        <p:nvCxnSpPr>
          <p:cNvPr id="68" name="Connector: Elbow 67">
            <a:extLst>
              <a:ext uri="{FF2B5EF4-FFF2-40B4-BE49-F238E27FC236}">
                <a16:creationId xmlns:a16="http://schemas.microsoft.com/office/drawing/2014/main" id="{DFFDCA7E-35D0-11BF-1531-3E88AC7A1449}"/>
              </a:ext>
            </a:extLst>
          </p:cNvPr>
          <p:cNvCxnSpPr>
            <a:cxnSpLocks/>
            <a:stCxn id="99" idx="0"/>
            <a:endCxn id="67" idx="1"/>
          </p:cNvCxnSpPr>
          <p:nvPr/>
        </p:nvCxnSpPr>
        <p:spPr>
          <a:xfrm rot="5400000" flipH="1" flipV="1">
            <a:off x="1750321" y="2561795"/>
            <a:ext cx="849419" cy="148596"/>
          </a:xfrm>
          <a:prstGeom prst="bentConnector2">
            <a:avLst/>
          </a:prstGeom>
          <a:ln w="28575">
            <a:solidFill>
              <a:srgbClr val="FFFF00"/>
            </a:solidFill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69" name="Connector: Elbow 68">
            <a:extLst>
              <a:ext uri="{FF2B5EF4-FFF2-40B4-BE49-F238E27FC236}">
                <a16:creationId xmlns:a16="http://schemas.microsoft.com/office/drawing/2014/main" id="{A3C3F380-75AC-513F-B79F-CBE92324769A}"/>
              </a:ext>
            </a:extLst>
          </p:cNvPr>
          <p:cNvCxnSpPr>
            <a:cxnSpLocks/>
            <a:stCxn id="105" idx="1"/>
            <a:endCxn id="71" idx="1"/>
          </p:cNvCxnSpPr>
          <p:nvPr/>
        </p:nvCxnSpPr>
        <p:spPr>
          <a:xfrm rot="16200000" flipH="1">
            <a:off x="3961862" y="2586079"/>
            <a:ext cx="195237" cy="1547187"/>
          </a:xfrm>
          <a:prstGeom prst="bentConnector4">
            <a:avLst>
              <a:gd name="adj1" fmla="val -117088"/>
              <a:gd name="adj2" fmla="val 60470"/>
            </a:avLst>
          </a:prstGeom>
          <a:ln w="28575">
            <a:solidFill>
              <a:srgbClr val="FFFF00"/>
            </a:solidFill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70" name="Connector: Elbow 69">
            <a:extLst>
              <a:ext uri="{FF2B5EF4-FFF2-40B4-BE49-F238E27FC236}">
                <a16:creationId xmlns:a16="http://schemas.microsoft.com/office/drawing/2014/main" id="{9EF82897-6E2A-8ADD-55BF-4F5C23FB7C75}"/>
              </a:ext>
            </a:extLst>
          </p:cNvPr>
          <p:cNvCxnSpPr>
            <a:cxnSpLocks/>
            <a:stCxn id="116" idx="1"/>
            <a:endCxn id="71" idx="1"/>
          </p:cNvCxnSpPr>
          <p:nvPr/>
        </p:nvCxnSpPr>
        <p:spPr>
          <a:xfrm flipV="1">
            <a:off x="4553163" y="3457291"/>
            <a:ext cx="279912" cy="286346"/>
          </a:xfrm>
          <a:prstGeom prst="bentConnector3">
            <a:avLst>
              <a:gd name="adj1" fmla="val 50000"/>
            </a:avLst>
          </a:prstGeom>
          <a:ln w="28575">
            <a:solidFill>
              <a:srgbClr val="FFFF00"/>
            </a:solidFill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71" name="Rectangle: Rounded Corners 70">
            <a:extLst>
              <a:ext uri="{FF2B5EF4-FFF2-40B4-BE49-F238E27FC236}">
                <a16:creationId xmlns:a16="http://schemas.microsoft.com/office/drawing/2014/main" id="{EAEF49A7-078B-A273-DE5F-41C2600B94CD}"/>
              </a:ext>
            </a:extLst>
          </p:cNvPr>
          <p:cNvSpPr/>
          <p:nvPr/>
        </p:nvSpPr>
        <p:spPr>
          <a:xfrm>
            <a:off x="4833075" y="3036100"/>
            <a:ext cx="911786" cy="842382"/>
          </a:xfrm>
          <a:prstGeom prst="round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Process Visual Input</a:t>
            </a:r>
          </a:p>
        </p:txBody>
      </p:sp>
      <p:sp>
        <p:nvSpPr>
          <p:cNvPr id="72" name="Hexagon 71">
            <a:extLst>
              <a:ext uri="{FF2B5EF4-FFF2-40B4-BE49-F238E27FC236}">
                <a16:creationId xmlns:a16="http://schemas.microsoft.com/office/drawing/2014/main" id="{0F47FDD7-1711-1B9E-3E63-2CFF3C6FF4F9}"/>
              </a:ext>
            </a:extLst>
          </p:cNvPr>
          <p:cNvSpPr/>
          <p:nvPr/>
        </p:nvSpPr>
        <p:spPr>
          <a:xfrm>
            <a:off x="6533858" y="2621543"/>
            <a:ext cx="1325699" cy="637251"/>
          </a:xfrm>
          <a:prstGeom prst="hexagon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Construct Prompt</a:t>
            </a:r>
          </a:p>
        </p:txBody>
      </p:sp>
      <p:cxnSp>
        <p:nvCxnSpPr>
          <p:cNvPr id="73" name="Connector: Elbow 72">
            <a:extLst>
              <a:ext uri="{FF2B5EF4-FFF2-40B4-BE49-F238E27FC236}">
                <a16:creationId xmlns:a16="http://schemas.microsoft.com/office/drawing/2014/main" id="{62AEC7F8-85A4-A7AD-FD30-9394BC192626}"/>
              </a:ext>
            </a:extLst>
          </p:cNvPr>
          <p:cNvCxnSpPr>
            <a:cxnSpLocks/>
            <a:stCxn id="67" idx="3"/>
            <a:endCxn id="72" idx="3"/>
          </p:cNvCxnSpPr>
          <p:nvPr/>
        </p:nvCxnSpPr>
        <p:spPr>
          <a:xfrm>
            <a:off x="3161114" y="2211383"/>
            <a:ext cx="3372744" cy="728786"/>
          </a:xfrm>
          <a:prstGeom prst="bentConnector3">
            <a:avLst>
              <a:gd name="adj1" fmla="val 78493"/>
            </a:avLst>
          </a:prstGeom>
          <a:ln w="28575">
            <a:solidFill>
              <a:srgbClr val="FFFF00"/>
            </a:solidFill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74" name="Connector: Elbow 73">
            <a:extLst>
              <a:ext uri="{FF2B5EF4-FFF2-40B4-BE49-F238E27FC236}">
                <a16:creationId xmlns:a16="http://schemas.microsoft.com/office/drawing/2014/main" id="{8DC56966-8048-07B6-C81F-FCAE8349828E}"/>
              </a:ext>
            </a:extLst>
          </p:cNvPr>
          <p:cNvCxnSpPr>
            <a:cxnSpLocks/>
            <a:stCxn id="71" idx="3"/>
            <a:endCxn id="72" idx="3"/>
          </p:cNvCxnSpPr>
          <p:nvPr/>
        </p:nvCxnSpPr>
        <p:spPr>
          <a:xfrm flipV="1">
            <a:off x="5744861" y="2940169"/>
            <a:ext cx="788997" cy="517122"/>
          </a:xfrm>
          <a:prstGeom prst="bentConnector3">
            <a:avLst/>
          </a:prstGeom>
          <a:ln w="28575"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75" name="Rectangle: Rounded Corners 74">
            <a:extLst>
              <a:ext uri="{FF2B5EF4-FFF2-40B4-BE49-F238E27FC236}">
                <a16:creationId xmlns:a16="http://schemas.microsoft.com/office/drawing/2014/main" id="{B411A93A-3761-B509-3C0B-E9B716FBAD68}"/>
              </a:ext>
            </a:extLst>
          </p:cNvPr>
          <p:cNvSpPr/>
          <p:nvPr/>
        </p:nvSpPr>
        <p:spPr>
          <a:xfrm>
            <a:off x="9197484" y="2636093"/>
            <a:ext cx="1415845" cy="1115961"/>
          </a:xfrm>
          <a:prstGeom prst="round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dirty="0"/>
              <a:t>Response Generation:</a:t>
            </a:r>
          </a:p>
          <a:p>
            <a:pPr marL="91440" indent="-91440">
              <a:buFont typeface="Arial" panose="020B0604020202020204" pitchFamily="34" charset="0"/>
              <a:buChar char="•"/>
            </a:pPr>
            <a:r>
              <a:rPr lang="en-US" sz="1400" dirty="0"/>
              <a:t>Objects</a:t>
            </a:r>
          </a:p>
          <a:p>
            <a:pPr marL="91440" indent="-91440">
              <a:buFont typeface="Arial" panose="020B0604020202020204" pitchFamily="34" charset="0"/>
              <a:buChar char="•"/>
            </a:pPr>
            <a:r>
              <a:rPr lang="en-US" sz="1400" dirty="0"/>
              <a:t>In-context</a:t>
            </a:r>
          </a:p>
          <a:p>
            <a:pPr marL="91440" indent="-91440">
              <a:buFont typeface="Arial" panose="020B0604020202020204" pitchFamily="34" charset="0"/>
              <a:buChar char="•"/>
            </a:pPr>
            <a:r>
              <a:rPr lang="en-US" sz="1400" dirty="0"/>
              <a:t>Emotions</a:t>
            </a:r>
          </a:p>
        </p:txBody>
      </p:sp>
      <p:sp>
        <p:nvSpPr>
          <p:cNvPr id="76" name="Flowchart: Stored Data 75">
            <a:extLst>
              <a:ext uri="{FF2B5EF4-FFF2-40B4-BE49-F238E27FC236}">
                <a16:creationId xmlns:a16="http://schemas.microsoft.com/office/drawing/2014/main" id="{D01417F3-0754-79AA-6636-E8967BC190DE}"/>
              </a:ext>
            </a:extLst>
          </p:cNvPr>
          <p:cNvSpPr/>
          <p:nvPr/>
        </p:nvSpPr>
        <p:spPr>
          <a:xfrm>
            <a:off x="9392936" y="1501160"/>
            <a:ext cx="1325699" cy="637251"/>
          </a:xfrm>
          <a:prstGeom prst="flowChartOnlineStorage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System Prompt</a:t>
            </a:r>
          </a:p>
        </p:txBody>
      </p:sp>
      <p:sp>
        <p:nvSpPr>
          <p:cNvPr id="77" name="Flowchart: Stored Data 76">
            <a:extLst>
              <a:ext uri="{FF2B5EF4-FFF2-40B4-BE49-F238E27FC236}">
                <a16:creationId xmlns:a16="http://schemas.microsoft.com/office/drawing/2014/main" id="{4A55B085-6F01-B678-9434-2FFACD9B205E}"/>
              </a:ext>
            </a:extLst>
          </p:cNvPr>
          <p:cNvSpPr/>
          <p:nvPr/>
        </p:nvSpPr>
        <p:spPr>
          <a:xfrm>
            <a:off x="7225596" y="1754884"/>
            <a:ext cx="1739066" cy="637251"/>
          </a:xfrm>
          <a:prstGeom prst="flowChartOnlineStorage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dirty="0"/>
              <a:t>Conversation History</a:t>
            </a:r>
          </a:p>
        </p:txBody>
      </p:sp>
      <p:cxnSp>
        <p:nvCxnSpPr>
          <p:cNvPr id="78" name="Connector: Elbow 77">
            <a:extLst>
              <a:ext uri="{FF2B5EF4-FFF2-40B4-BE49-F238E27FC236}">
                <a16:creationId xmlns:a16="http://schemas.microsoft.com/office/drawing/2014/main" id="{FC919CC3-A4E6-2D7A-0DEB-86F84C62D270}"/>
              </a:ext>
            </a:extLst>
          </p:cNvPr>
          <p:cNvCxnSpPr>
            <a:cxnSpLocks/>
            <a:stCxn id="77" idx="1"/>
            <a:endCxn id="72" idx="4"/>
          </p:cNvCxnSpPr>
          <p:nvPr/>
        </p:nvCxnSpPr>
        <p:spPr>
          <a:xfrm rot="10800000" flipV="1">
            <a:off x="6693172" y="2073509"/>
            <a:ext cx="532425" cy="548033"/>
          </a:xfrm>
          <a:prstGeom prst="bentConnector2">
            <a:avLst/>
          </a:prstGeom>
          <a:ln w="28575">
            <a:solidFill>
              <a:srgbClr val="FFFF00"/>
            </a:solidFill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79" name="Connector: Elbow 78">
            <a:extLst>
              <a:ext uri="{FF2B5EF4-FFF2-40B4-BE49-F238E27FC236}">
                <a16:creationId xmlns:a16="http://schemas.microsoft.com/office/drawing/2014/main" id="{DE371E05-5D0B-96A0-1FFE-65C1C900ED13}"/>
              </a:ext>
            </a:extLst>
          </p:cNvPr>
          <p:cNvCxnSpPr>
            <a:cxnSpLocks/>
            <a:stCxn id="76" idx="1"/>
            <a:endCxn id="77" idx="3"/>
          </p:cNvCxnSpPr>
          <p:nvPr/>
        </p:nvCxnSpPr>
        <p:spPr>
          <a:xfrm rot="10800000" flipV="1">
            <a:off x="8674818" y="1819786"/>
            <a:ext cx="718118" cy="253724"/>
          </a:xfrm>
          <a:prstGeom prst="bentConnector3">
            <a:avLst>
              <a:gd name="adj1" fmla="val 50000"/>
            </a:avLst>
          </a:prstGeom>
          <a:ln w="28575">
            <a:solidFill>
              <a:srgbClr val="FFFF00"/>
            </a:solidFill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80" name="Connector: Elbow 79">
            <a:extLst>
              <a:ext uri="{FF2B5EF4-FFF2-40B4-BE49-F238E27FC236}">
                <a16:creationId xmlns:a16="http://schemas.microsoft.com/office/drawing/2014/main" id="{B453955B-E847-1194-E0EA-BB3765D41D1D}"/>
              </a:ext>
            </a:extLst>
          </p:cNvPr>
          <p:cNvCxnSpPr>
            <a:cxnSpLocks/>
            <a:stCxn id="72" idx="0"/>
            <a:endCxn id="75" idx="1"/>
          </p:cNvCxnSpPr>
          <p:nvPr/>
        </p:nvCxnSpPr>
        <p:spPr>
          <a:xfrm>
            <a:off x="7859557" y="2940169"/>
            <a:ext cx="1337927" cy="253905"/>
          </a:xfrm>
          <a:prstGeom prst="bentConnector3">
            <a:avLst/>
          </a:prstGeom>
          <a:ln w="28575">
            <a:solidFill>
              <a:srgbClr val="FFFF00"/>
            </a:solidFill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81" name="Rectangle: Rounded Corners 80">
            <a:extLst>
              <a:ext uri="{FF2B5EF4-FFF2-40B4-BE49-F238E27FC236}">
                <a16:creationId xmlns:a16="http://schemas.microsoft.com/office/drawing/2014/main" id="{2895FCE0-AFE4-59C2-9EF8-98FF4EC1BA9B}"/>
              </a:ext>
            </a:extLst>
          </p:cNvPr>
          <p:cNvSpPr/>
          <p:nvPr/>
        </p:nvSpPr>
        <p:spPr>
          <a:xfrm>
            <a:off x="8600694" y="4234716"/>
            <a:ext cx="911786" cy="545651"/>
          </a:xfrm>
          <a:prstGeom prst="round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Text to Speech</a:t>
            </a:r>
          </a:p>
        </p:txBody>
      </p:sp>
      <p:sp>
        <p:nvSpPr>
          <p:cNvPr id="82" name="Rectangle: Rounded Corners 81">
            <a:extLst>
              <a:ext uri="{FF2B5EF4-FFF2-40B4-BE49-F238E27FC236}">
                <a16:creationId xmlns:a16="http://schemas.microsoft.com/office/drawing/2014/main" id="{81BC499B-FF8A-718E-D250-6B78A49FED34}"/>
              </a:ext>
            </a:extLst>
          </p:cNvPr>
          <p:cNvSpPr/>
          <p:nvPr/>
        </p:nvSpPr>
        <p:spPr>
          <a:xfrm>
            <a:off x="6363045" y="4507541"/>
            <a:ext cx="1799965" cy="970495"/>
          </a:xfrm>
          <a:prstGeom prst="round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dirty="0"/>
              <a:t>Embodiment:</a:t>
            </a:r>
          </a:p>
          <a:p>
            <a:pPr marL="91440" indent="-91440">
              <a:buFont typeface="Arial" panose="020B0604020202020204" pitchFamily="34" charset="0"/>
              <a:buChar char="•"/>
            </a:pPr>
            <a:r>
              <a:rPr lang="en-US" sz="1400" dirty="0"/>
              <a:t>Lip Sync</a:t>
            </a:r>
          </a:p>
          <a:p>
            <a:pPr marL="91440" indent="-91440">
              <a:buFont typeface="Arial" panose="020B0604020202020204" pitchFamily="34" charset="0"/>
              <a:buChar char="•"/>
            </a:pPr>
            <a:r>
              <a:rPr lang="en-US" sz="1400" dirty="0"/>
              <a:t>3D body animation</a:t>
            </a:r>
          </a:p>
          <a:p>
            <a:pPr marL="91440" indent="-91440">
              <a:buFont typeface="Arial" panose="020B0604020202020204" pitchFamily="34" charset="0"/>
              <a:buChar char="•"/>
            </a:pPr>
            <a:r>
              <a:rPr lang="en-US" sz="1400" dirty="0"/>
              <a:t>Voice</a:t>
            </a:r>
          </a:p>
        </p:txBody>
      </p:sp>
      <p:cxnSp>
        <p:nvCxnSpPr>
          <p:cNvPr id="83" name="Connector: Elbow 82">
            <a:extLst>
              <a:ext uri="{FF2B5EF4-FFF2-40B4-BE49-F238E27FC236}">
                <a16:creationId xmlns:a16="http://schemas.microsoft.com/office/drawing/2014/main" id="{47A12D76-B836-783A-90D5-028D04CAAD17}"/>
              </a:ext>
            </a:extLst>
          </p:cNvPr>
          <p:cNvCxnSpPr>
            <a:cxnSpLocks/>
            <a:stCxn id="67" idx="2"/>
            <a:endCxn id="82" idx="2"/>
          </p:cNvCxnSpPr>
          <p:nvPr/>
        </p:nvCxnSpPr>
        <p:spPr>
          <a:xfrm rot="16200000" flipH="1">
            <a:off x="3487210" y="1702218"/>
            <a:ext cx="2993828" cy="4557807"/>
          </a:xfrm>
          <a:prstGeom prst="bentConnector3">
            <a:avLst>
              <a:gd name="adj1" fmla="val 107636"/>
            </a:avLst>
          </a:prstGeom>
          <a:ln w="19050">
            <a:solidFill>
              <a:srgbClr val="FFFF00"/>
            </a:solidFill>
            <a:prstDash val="lgDash"/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92" name="Rectangle 91">
            <a:extLst>
              <a:ext uri="{FF2B5EF4-FFF2-40B4-BE49-F238E27FC236}">
                <a16:creationId xmlns:a16="http://schemas.microsoft.com/office/drawing/2014/main" id="{39E2B63F-A2CE-5B5A-FDB0-445F44A3C16B}"/>
              </a:ext>
            </a:extLst>
          </p:cNvPr>
          <p:cNvSpPr/>
          <p:nvPr/>
        </p:nvSpPr>
        <p:spPr>
          <a:xfrm>
            <a:off x="4739759" y="4082106"/>
            <a:ext cx="846668" cy="1791425"/>
          </a:xfrm>
          <a:prstGeom prst="rect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3" name="Group 92">
            <a:extLst>
              <a:ext uri="{FF2B5EF4-FFF2-40B4-BE49-F238E27FC236}">
                <a16:creationId xmlns:a16="http://schemas.microsoft.com/office/drawing/2014/main" id="{BC885AC6-AE07-F383-850C-870EBACDCCF0}"/>
              </a:ext>
            </a:extLst>
          </p:cNvPr>
          <p:cNvGrpSpPr/>
          <p:nvPr/>
        </p:nvGrpSpPr>
        <p:grpSpPr>
          <a:xfrm>
            <a:off x="4867131" y="4131361"/>
            <a:ext cx="535459" cy="1694237"/>
            <a:chOff x="4508491" y="2884178"/>
            <a:chExt cx="535459" cy="1694237"/>
          </a:xfrm>
          <a:effectLst>
            <a:outerShdw blurRad="50800" dist="101600" sx="107000" sy="107000" algn="tl" rotWithShape="0">
              <a:prstClr val="black">
                <a:alpha val="40000"/>
              </a:prstClr>
            </a:outerShdw>
          </a:effectLst>
        </p:grpSpPr>
        <p:grpSp>
          <p:nvGrpSpPr>
            <p:cNvPr id="94" name="Group 93">
              <a:extLst>
                <a:ext uri="{FF2B5EF4-FFF2-40B4-BE49-F238E27FC236}">
                  <a16:creationId xmlns:a16="http://schemas.microsoft.com/office/drawing/2014/main" id="{AD638E9B-8942-7889-DC6F-1B2EEEA9888F}"/>
                </a:ext>
              </a:extLst>
            </p:cNvPr>
            <p:cNvGrpSpPr/>
            <p:nvPr/>
          </p:nvGrpSpPr>
          <p:grpSpPr>
            <a:xfrm>
              <a:off x="4508491" y="2884178"/>
              <a:ext cx="535459" cy="1688444"/>
              <a:chOff x="4508491" y="2884178"/>
              <a:chExt cx="535459" cy="1688444"/>
            </a:xfrm>
          </p:grpSpPr>
          <p:pic>
            <p:nvPicPr>
              <p:cNvPr id="96" name="Picture 95">
                <a:extLst>
                  <a:ext uri="{FF2B5EF4-FFF2-40B4-BE49-F238E27FC236}">
                    <a16:creationId xmlns:a16="http://schemas.microsoft.com/office/drawing/2014/main" id="{AAFC0984-B9A3-D9A2-9E6D-AEF5F2ED09B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4079" b="86820" l="29462" r="57538">
                            <a14:foregroundMark x1="29538" y1="73326" x2="33846" y2="72385"/>
                            <a14:foregroundMark x1="45231" y1="75418" x2="43846" y2="84833"/>
                            <a14:foregroundMark x1="43846" y1="84833" x2="43154" y2="77092"/>
                            <a14:foregroundMark x1="45231" y1="75732" x2="45000" y2="75314"/>
                            <a14:foregroundMark x1="45000" y1="74895" x2="45231" y2="74477"/>
                            <a14:foregroundMark x1="43077" y1="82427" x2="42769" y2="82322"/>
                            <a14:foregroundMark x1="54077" y1="78033" x2="53462" y2="78452"/>
                            <a14:foregroundMark x1="54308" y1="79079" x2="53923" y2="80126"/>
                            <a14:foregroundMark x1="54692" y1="19665" x2="57769" y2="30335"/>
                            <a14:foregroundMark x1="57769" y1="30335" x2="54538" y2="19665"/>
                            <a14:foregroundMark x1="50077" y1="4812" x2="50077" y2="4812"/>
                            <a14:foregroundMark x1="50000" y1="4184" x2="47077" y2="11506"/>
                            <a14:foregroundMark x1="44462" y1="55962" x2="44231" y2="56067"/>
                            <a14:foregroundMark x1="53769" y1="61402" x2="51923" y2="70711"/>
                            <a14:foregroundMark x1="51923" y1="70711" x2="54692" y2="61820"/>
                            <a14:foregroundMark x1="54692" y1="61820" x2="53615" y2="61297"/>
                            <a14:foregroundMark x1="55000" y1="67992" x2="56923" y2="79603"/>
                            <a14:foregroundMark x1="56923" y1="79603" x2="54615" y2="69142"/>
                            <a14:foregroundMark x1="54615" y1="69142" x2="54615" y2="68724"/>
                            <a14:foregroundMark x1="44385" y1="37029" x2="43231" y2="56904"/>
                            <a14:foregroundMark x1="43231" y1="56904" x2="45846" y2="45921"/>
                            <a14:foregroundMark x1="45846" y1="45921" x2="44231" y2="37029"/>
                            <a14:foregroundMark x1="43538" y1="57008" x2="43077" y2="71862"/>
                            <a14:foregroundMark x1="43077" y1="71862" x2="48154" y2="59205"/>
                            <a14:foregroundMark x1="48154" y1="59205" x2="47846" y2="49895"/>
                            <a14:foregroundMark x1="47846" y1="49895" x2="43000" y2="58264"/>
                            <a14:foregroundMark x1="45231" y1="74895" x2="44615" y2="74895"/>
                            <a14:foregroundMark x1="43923" y1="74059" x2="42923" y2="84519"/>
                            <a14:foregroundMark x1="42923" y1="84519" x2="52308" y2="86820"/>
                            <a14:foregroundMark x1="52308" y1="86820" x2="51308" y2="77510"/>
                            <a14:foregroundMark x1="51308" y1="77510" x2="44231" y2="73849"/>
                            <a14:foregroundMark x1="44231" y1="73849" x2="43615" y2="73849"/>
                          </a14:backgroundRemoval>
                        </a14:imgEffect>
                      </a14:imgLayer>
                    </a14:imgProps>
                  </a:ext>
                </a:extLst>
              </a:blip>
              <a:srcRect l="39967" t="4038" r="41304" b="15656"/>
              <a:stretch/>
            </p:blipFill>
            <p:spPr>
              <a:xfrm>
                <a:off x="4508491" y="2884178"/>
                <a:ext cx="535459" cy="1688444"/>
              </a:xfrm>
              <a:prstGeom prst="rect">
                <a:avLst/>
              </a:prstGeom>
            </p:spPr>
          </p:pic>
          <p:pic>
            <p:nvPicPr>
              <p:cNvPr id="97" name="Picture 96">
                <a:extLst>
                  <a:ext uri="{FF2B5EF4-FFF2-40B4-BE49-F238E27FC236}">
                    <a16:creationId xmlns:a16="http://schemas.microsoft.com/office/drawing/2014/main" id="{278E3066-4DD5-96AF-BEF4-E1A2548552E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4079" b="86820" l="29462" r="57538">
                            <a14:foregroundMark x1="29538" y1="73326" x2="33846" y2="72385"/>
                            <a14:foregroundMark x1="45231" y1="75418" x2="43846" y2="84833"/>
                            <a14:foregroundMark x1="43846" y1="84833" x2="43154" y2="77092"/>
                            <a14:foregroundMark x1="45231" y1="75732" x2="45000" y2="75314"/>
                            <a14:foregroundMark x1="45000" y1="74895" x2="45231" y2="74477"/>
                            <a14:foregroundMark x1="43077" y1="82427" x2="42769" y2="82322"/>
                            <a14:foregroundMark x1="54077" y1="78033" x2="53462" y2="78452"/>
                            <a14:foregroundMark x1="54308" y1="79079" x2="53923" y2="80126"/>
                            <a14:foregroundMark x1="54692" y1="19665" x2="57769" y2="30335"/>
                            <a14:foregroundMark x1="57769" y1="30335" x2="54538" y2="19665"/>
                            <a14:foregroundMark x1="50077" y1="4812" x2="50077" y2="4812"/>
                            <a14:foregroundMark x1="50000" y1="4184" x2="47077" y2="11506"/>
                            <a14:foregroundMark x1="44462" y1="55962" x2="44231" y2="56067"/>
                            <a14:foregroundMark x1="53769" y1="61402" x2="51923" y2="70711"/>
                            <a14:foregroundMark x1="51923" y1="70711" x2="54692" y2="61820"/>
                            <a14:foregroundMark x1="54692" y1="61820" x2="53615" y2="61297"/>
                            <a14:foregroundMark x1="55000" y1="67992" x2="56923" y2="79603"/>
                            <a14:foregroundMark x1="56923" y1="79603" x2="54615" y2="69142"/>
                            <a14:foregroundMark x1="54615" y1="69142" x2="54615" y2="68724"/>
                            <a14:foregroundMark x1="44385" y1="37029" x2="43231" y2="56904"/>
                            <a14:foregroundMark x1="43231" y1="56904" x2="45846" y2="45921"/>
                            <a14:foregroundMark x1="45846" y1="45921" x2="44231" y2="37029"/>
                            <a14:foregroundMark x1="43538" y1="57008" x2="43077" y2="71862"/>
                            <a14:foregroundMark x1="43077" y1="71862" x2="48154" y2="59205"/>
                            <a14:foregroundMark x1="48154" y1="59205" x2="47846" y2="49895"/>
                            <a14:foregroundMark x1="47846" y1="49895" x2="43000" y2="58264"/>
                            <a14:foregroundMark x1="45231" y1="74895" x2="44615" y2="74895"/>
                            <a14:foregroundMark x1="43923" y1="74059" x2="42923" y2="84519"/>
                            <a14:foregroundMark x1="42923" y1="84519" x2="52308" y2="86820"/>
                            <a14:foregroundMark x1="52308" y1="86820" x2="51308" y2="77510"/>
                            <a14:foregroundMark x1="51308" y1="77510" x2="44231" y2="73849"/>
                            <a14:foregroundMark x1="44231" y1="73849" x2="43615" y2="73849"/>
                          </a14:backgroundRemoval>
                        </a14:imgEffect>
                      </a14:imgLayer>
                    </a14:imgProps>
                  </a:ext>
                </a:extLst>
              </a:blip>
              <a:srcRect l="45166" t="38048" r="45642" b="58698"/>
              <a:stretch/>
            </p:blipFill>
            <p:spPr>
              <a:xfrm>
                <a:off x="4634004" y="3648908"/>
                <a:ext cx="315005" cy="203552"/>
              </a:xfrm>
              <a:prstGeom prst="rect">
                <a:avLst/>
              </a:prstGeom>
              <a:effectLst>
                <a:softEdge rad="31750"/>
              </a:effectLst>
            </p:spPr>
          </p:pic>
        </p:grpSp>
        <p:sp>
          <p:nvSpPr>
            <p:cNvPr id="95" name="Isosceles Triangle 94">
              <a:extLst>
                <a:ext uri="{FF2B5EF4-FFF2-40B4-BE49-F238E27FC236}">
                  <a16:creationId xmlns:a16="http://schemas.microsoft.com/office/drawing/2014/main" id="{D5EEA4CE-A5CF-849C-60EA-668CD814D3D2}"/>
                </a:ext>
              </a:extLst>
            </p:cNvPr>
            <p:cNvSpPr/>
            <p:nvPr/>
          </p:nvSpPr>
          <p:spPr>
            <a:xfrm>
              <a:off x="4680540" y="3852460"/>
              <a:ext cx="221931" cy="725955"/>
            </a:xfrm>
            <a:prstGeom prst="triangle">
              <a:avLst>
                <a:gd name="adj" fmla="val 51754"/>
              </a:avLst>
            </a:prstGeom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85" name="Connector: Elbow 84">
            <a:extLst>
              <a:ext uri="{FF2B5EF4-FFF2-40B4-BE49-F238E27FC236}">
                <a16:creationId xmlns:a16="http://schemas.microsoft.com/office/drawing/2014/main" id="{EAA897FA-DC50-AEF3-67F9-47677A12277B}"/>
              </a:ext>
            </a:extLst>
          </p:cNvPr>
          <p:cNvCxnSpPr>
            <a:cxnSpLocks/>
            <a:stCxn id="82" idx="1"/>
            <a:endCxn id="92" idx="3"/>
          </p:cNvCxnSpPr>
          <p:nvPr/>
        </p:nvCxnSpPr>
        <p:spPr>
          <a:xfrm rot="10800000">
            <a:off x="5586427" y="4977819"/>
            <a:ext cx="776618" cy="14970"/>
          </a:xfrm>
          <a:prstGeom prst="bentConnector3">
            <a:avLst/>
          </a:prstGeom>
          <a:ln w="28575">
            <a:solidFill>
              <a:srgbClr val="FFFF00"/>
            </a:solidFill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86" name="Picture 85">
            <a:extLst>
              <a:ext uri="{FF2B5EF4-FFF2-40B4-BE49-F238E27FC236}">
                <a16:creationId xmlns:a16="http://schemas.microsoft.com/office/drawing/2014/main" id="{582DE21E-69CE-0BF4-86B2-493FFEAD8DE6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10014575">
            <a:off x="4353552" y="4200464"/>
            <a:ext cx="527064" cy="527064"/>
          </a:xfrm>
          <a:prstGeom prst="rect">
            <a:avLst/>
          </a:prstGeom>
        </p:spPr>
      </p:pic>
      <p:cxnSp>
        <p:nvCxnSpPr>
          <p:cNvPr id="87" name="Connector: Elbow 86">
            <a:extLst>
              <a:ext uri="{FF2B5EF4-FFF2-40B4-BE49-F238E27FC236}">
                <a16:creationId xmlns:a16="http://schemas.microsoft.com/office/drawing/2014/main" id="{DEE3C8FB-B72D-CCB8-6303-A69DFDAEC14E}"/>
              </a:ext>
            </a:extLst>
          </p:cNvPr>
          <p:cNvCxnSpPr>
            <a:cxnSpLocks/>
            <a:stCxn id="75" idx="2"/>
            <a:endCxn id="81" idx="3"/>
          </p:cNvCxnSpPr>
          <p:nvPr/>
        </p:nvCxnSpPr>
        <p:spPr>
          <a:xfrm rot="5400000">
            <a:off x="9331200" y="3933335"/>
            <a:ext cx="755488" cy="392927"/>
          </a:xfrm>
          <a:prstGeom prst="bentConnector2">
            <a:avLst/>
          </a:prstGeom>
          <a:ln w="28575">
            <a:solidFill>
              <a:srgbClr val="FFFF00"/>
            </a:solidFill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88" name="Connector: Elbow 87">
            <a:extLst>
              <a:ext uri="{FF2B5EF4-FFF2-40B4-BE49-F238E27FC236}">
                <a16:creationId xmlns:a16="http://schemas.microsoft.com/office/drawing/2014/main" id="{69180E6E-D901-4F7B-D8BA-82A627254DEA}"/>
              </a:ext>
            </a:extLst>
          </p:cNvPr>
          <p:cNvCxnSpPr>
            <a:cxnSpLocks/>
            <a:stCxn id="81" idx="1"/>
            <a:endCxn id="82" idx="3"/>
          </p:cNvCxnSpPr>
          <p:nvPr/>
        </p:nvCxnSpPr>
        <p:spPr>
          <a:xfrm rot="10800000" flipV="1">
            <a:off x="8163010" y="4507541"/>
            <a:ext cx="437684" cy="485247"/>
          </a:xfrm>
          <a:prstGeom prst="bentConnector3">
            <a:avLst/>
          </a:prstGeom>
          <a:ln w="28575">
            <a:solidFill>
              <a:srgbClr val="FFFF00"/>
            </a:solidFill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89" name="TextBox 88">
            <a:extLst>
              <a:ext uri="{FF2B5EF4-FFF2-40B4-BE49-F238E27FC236}">
                <a16:creationId xmlns:a16="http://schemas.microsoft.com/office/drawing/2014/main" id="{828F221C-FD52-BC36-D60A-19472DEFD415}"/>
              </a:ext>
            </a:extLst>
          </p:cNvPr>
          <p:cNvSpPr txBox="1"/>
          <p:nvPr/>
        </p:nvSpPr>
        <p:spPr>
          <a:xfrm>
            <a:off x="6413694" y="1225933"/>
            <a:ext cx="1384126" cy="340519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/>
              <a:t>AI Sub-System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34F774D8-E1A5-500D-B9A6-AF5EE505B490}"/>
              </a:ext>
            </a:extLst>
          </p:cNvPr>
          <p:cNvSpPr txBox="1"/>
          <p:nvPr/>
        </p:nvSpPr>
        <p:spPr>
          <a:xfrm>
            <a:off x="7452323" y="5649544"/>
            <a:ext cx="2552599" cy="340519"/>
          </a:xfrm>
          <a:prstGeom prst="roundRect">
            <a:avLst/>
          </a:prstGeom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/>
              <a:t>HDT Representation Sub-System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39025953-9C0A-F3D1-D7A1-CC5B03296385}"/>
              </a:ext>
            </a:extLst>
          </p:cNvPr>
          <p:cNvSpPr txBox="1"/>
          <p:nvPr/>
        </p:nvSpPr>
        <p:spPr>
          <a:xfrm>
            <a:off x="3751756" y="1534404"/>
            <a:ext cx="2344888" cy="340519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/>
              <a:t>Crew Member UI Sub-System</a:t>
            </a:r>
          </a:p>
        </p:txBody>
      </p:sp>
      <p:pic>
        <p:nvPicPr>
          <p:cNvPr id="112" name="Picture 111">
            <a:extLst>
              <a:ext uri="{FF2B5EF4-FFF2-40B4-BE49-F238E27FC236}">
                <a16:creationId xmlns:a16="http://schemas.microsoft.com/office/drawing/2014/main" id="{914DDF3D-078B-B5D5-9CDE-6C40BE86EE0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967" b="91340" l="9804" r="89951">
                        <a14:foregroundMark x1="41422" y1="86601" x2="40196" y2="87255"/>
                        <a14:foregroundMark x1="45343" y1="12418" x2="46078" y2="12745"/>
                        <a14:foregroundMark x1="48284" y1="12255" x2="49020" y2="12582"/>
                        <a14:foregroundMark x1="49510" y1="12092" x2="50000" y2="12092"/>
                        <a14:foregroundMark x1="43627" y1="11928" x2="42892" y2="11928"/>
                        <a14:foregroundMark x1="40931" y1="88725" x2="41422" y2="88562"/>
                        <a14:foregroundMark x1="64216" y1="89216" x2="64951" y2="88889"/>
                        <a14:foregroundMark x1="37745" y1="88399" x2="37500" y2="88072"/>
                        <a14:foregroundMark x1="60539" y1="91340" x2="60294" y2="91176"/>
                        <a14:foregroundMark x1="38235" y1="90033" x2="37990" y2="89869"/>
                      </a14:backgroundRemoval>
                    </a14:imgEffect>
                  </a14:imgLayer>
                </a14:imgProps>
              </a:ext>
            </a:extLst>
          </a:blip>
          <a:srcRect l="26315" t="5696" r="25111" b="5580"/>
          <a:stretch/>
        </p:blipFill>
        <p:spPr>
          <a:xfrm>
            <a:off x="2225996" y="3759752"/>
            <a:ext cx="601833" cy="1648943"/>
          </a:xfrm>
          <a:prstGeom prst="rect">
            <a:avLst/>
          </a:prstGeom>
        </p:spPr>
      </p:pic>
      <p:grpSp>
        <p:nvGrpSpPr>
          <p:cNvPr id="111" name="Group 110">
            <a:extLst>
              <a:ext uri="{FF2B5EF4-FFF2-40B4-BE49-F238E27FC236}">
                <a16:creationId xmlns:a16="http://schemas.microsoft.com/office/drawing/2014/main" id="{8796813B-73A3-75E0-010C-3B217C3ED53A}"/>
              </a:ext>
            </a:extLst>
          </p:cNvPr>
          <p:cNvGrpSpPr/>
          <p:nvPr/>
        </p:nvGrpSpPr>
        <p:grpSpPr>
          <a:xfrm>
            <a:off x="1682392" y="4039996"/>
            <a:ext cx="571761" cy="1724158"/>
            <a:chOff x="3868615" y="202048"/>
            <a:chExt cx="1532793" cy="4387537"/>
          </a:xfrm>
        </p:grpSpPr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55E2003B-EA0F-8238-10A7-286A926232FA}"/>
                </a:ext>
              </a:extLst>
            </p:cNvPr>
            <p:cNvSpPr/>
            <p:nvPr/>
          </p:nvSpPr>
          <p:spPr>
            <a:xfrm>
              <a:off x="4516319" y="457819"/>
              <a:ext cx="90327" cy="71766"/>
            </a:xfrm>
            <a:custGeom>
              <a:avLst/>
              <a:gdLst>
                <a:gd name="connsiteX0" fmla="*/ 33408 w 45900"/>
                <a:gd name="connsiteY0" fmla="*/ 60 h 52028"/>
                <a:gd name="connsiteX1" fmla="*/ 19797 w 45900"/>
                <a:gd name="connsiteY1" fmla="*/ 2534 h 52028"/>
                <a:gd name="connsiteX2" fmla="*/ 4949 w 45900"/>
                <a:gd name="connsiteY2" fmla="*/ 12433 h 52028"/>
                <a:gd name="connsiteX3" fmla="*/ 2474 w 45900"/>
                <a:gd name="connsiteY3" fmla="*/ 26044 h 52028"/>
                <a:gd name="connsiteX4" fmla="*/ 0 w 45900"/>
                <a:gd name="connsiteY4" fmla="*/ 32231 h 52028"/>
                <a:gd name="connsiteX5" fmla="*/ 1237 w 45900"/>
                <a:gd name="connsiteY5" fmla="*/ 43367 h 52028"/>
                <a:gd name="connsiteX6" fmla="*/ 6186 w 45900"/>
                <a:gd name="connsiteY6" fmla="*/ 47079 h 52028"/>
                <a:gd name="connsiteX7" fmla="*/ 13611 w 45900"/>
                <a:gd name="connsiteY7" fmla="*/ 52028 h 52028"/>
                <a:gd name="connsiteX8" fmla="*/ 23509 w 45900"/>
                <a:gd name="connsiteY8" fmla="*/ 47079 h 52028"/>
                <a:gd name="connsiteX9" fmla="*/ 30933 w 45900"/>
                <a:gd name="connsiteY9" fmla="*/ 39655 h 52028"/>
                <a:gd name="connsiteX10" fmla="*/ 35883 w 45900"/>
                <a:gd name="connsiteY10" fmla="*/ 34706 h 52028"/>
                <a:gd name="connsiteX11" fmla="*/ 43307 w 45900"/>
                <a:gd name="connsiteY11" fmla="*/ 23569 h 52028"/>
                <a:gd name="connsiteX12" fmla="*/ 44544 w 45900"/>
                <a:gd name="connsiteY12" fmla="*/ 6247 h 52028"/>
                <a:gd name="connsiteX13" fmla="*/ 40832 w 45900"/>
                <a:gd name="connsiteY13" fmla="*/ 5009 h 52028"/>
                <a:gd name="connsiteX14" fmla="*/ 33408 w 45900"/>
                <a:gd name="connsiteY14" fmla="*/ 60 h 520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5900" h="52028">
                  <a:moveTo>
                    <a:pt x="33408" y="60"/>
                  </a:moveTo>
                  <a:cubicBezTo>
                    <a:pt x="29902" y="-352"/>
                    <a:pt x="21782" y="1418"/>
                    <a:pt x="19797" y="2534"/>
                  </a:cubicBezTo>
                  <a:cubicBezTo>
                    <a:pt x="14612" y="5450"/>
                    <a:pt x="4949" y="12433"/>
                    <a:pt x="4949" y="12433"/>
                  </a:cubicBezTo>
                  <a:cubicBezTo>
                    <a:pt x="4303" y="16954"/>
                    <a:pt x="3935" y="21662"/>
                    <a:pt x="2474" y="26044"/>
                  </a:cubicBezTo>
                  <a:cubicBezTo>
                    <a:pt x="1772" y="28151"/>
                    <a:pt x="825" y="30169"/>
                    <a:pt x="0" y="32231"/>
                  </a:cubicBezTo>
                  <a:cubicBezTo>
                    <a:pt x="412" y="35943"/>
                    <a:pt x="-199" y="39919"/>
                    <a:pt x="1237" y="43367"/>
                  </a:cubicBezTo>
                  <a:cubicBezTo>
                    <a:pt x="2030" y="45271"/>
                    <a:pt x="4728" y="45621"/>
                    <a:pt x="6186" y="47079"/>
                  </a:cubicBezTo>
                  <a:cubicBezTo>
                    <a:pt x="11882" y="52775"/>
                    <a:pt x="4613" y="49779"/>
                    <a:pt x="13611" y="52028"/>
                  </a:cubicBezTo>
                  <a:cubicBezTo>
                    <a:pt x="16910" y="50378"/>
                    <a:pt x="20507" y="49223"/>
                    <a:pt x="23509" y="47079"/>
                  </a:cubicBezTo>
                  <a:cubicBezTo>
                    <a:pt x="26357" y="45045"/>
                    <a:pt x="28458" y="42130"/>
                    <a:pt x="30933" y="39655"/>
                  </a:cubicBezTo>
                  <a:cubicBezTo>
                    <a:pt x="32583" y="38005"/>
                    <a:pt x="34483" y="36573"/>
                    <a:pt x="35883" y="34706"/>
                  </a:cubicBezTo>
                  <a:cubicBezTo>
                    <a:pt x="41038" y="27832"/>
                    <a:pt x="38534" y="31525"/>
                    <a:pt x="43307" y="23569"/>
                  </a:cubicBezTo>
                  <a:cubicBezTo>
                    <a:pt x="44591" y="18435"/>
                    <a:pt x="47669" y="11716"/>
                    <a:pt x="44544" y="6247"/>
                  </a:cubicBezTo>
                  <a:cubicBezTo>
                    <a:pt x="43897" y="5115"/>
                    <a:pt x="42103" y="5302"/>
                    <a:pt x="40832" y="5009"/>
                  </a:cubicBezTo>
                  <a:cubicBezTo>
                    <a:pt x="36734" y="4063"/>
                    <a:pt x="36914" y="472"/>
                    <a:pt x="33408" y="60"/>
                  </a:cubicBezTo>
                  <a:close/>
                </a:path>
              </a:pathLst>
            </a:custGeom>
            <a:solidFill>
              <a:srgbClr val="EB9C73"/>
            </a:solidFill>
            <a:ln>
              <a:noFill/>
            </a:ln>
            <a:effectLst>
              <a:softEdge rad="12700"/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0EDD791F-728F-BDFC-7A77-D9B33B33A646}"/>
                </a:ext>
              </a:extLst>
            </p:cNvPr>
            <p:cNvSpPr/>
            <p:nvPr/>
          </p:nvSpPr>
          <p:spPr>
            <a:xfrm>
              <a:off x="4552106" y="489989"/>
              <a:ext cx="90327" cy="84138"/>
            </a:xfrm>
            <a:custGeom>
              <a:avLst/>
              <a:gdLst>
                <a:gd name="connsiteX0" fmla="*/ 33408 w 45900"/>
                <a:gd name="connsiteY0" fmla="*/ 60 h 52028"/>
                <a:gd name="connsiteX1" fmla="*/ 19797 w 45900"/>
                <a:gd name="connsiteY1" fmla="*/ 2534 h 52028"/>
                <a:gd name="connsiteX2" fmla="*/ 4949 w 45900"/>
                <a:gd name="connsiteY2" fmla="*/ 12433 h 52028"/>
                <a:gd name="connsiteX3" fmla="*/ 2474 w 45900"/>
                <a:gd name="connsiteY3" fmla="*/ 26044 h 52028"/>
                <a:gd name="connsiteX4" fmla="*/ 0 w 45900"/>
                <a:gd name="connsiteY4" fmla="*/ 32231 h 52028"/>
                <a:gd name="connsiteX5" fmla="*/ 1237 w 45900"/>
                <a:gd name="connsiteY5" fmla="*/ 43367 h 52028"/>
                <a:gd name="connsiteX6" fmla="*/ 6186 w 45900"/>
                <a:gd name="connsiteY6" fmla="*/ 47079 h 52028"/>
                <a:gd name="connsiteX7" fmla="*/ 13611 w 45900"/>
                <a:gd name="connsiteY7" fmla="*/ 52028 h 52028"/>
                <a:gd name="connsiteX8" fmla="*/ 23509 w 45900"/>
                <a:gd name="connsiteY8" fmla="*/ 47079 h 52028"/>
                <a:gd name="connsiteX9" fmla="*/ 30933 w 45900"/>
                <a:gd name="connsiteY9" fmla="*/ 39655 h 52028"/>
                <a:gd name="connsiteX10" fmla="*/ 35883 w 45900"/>
                <a:gd name="connsiteY10" fmla="*/ 34706 h 52028"/>
                <a:gd name="connsiteX11" fmla="*/ 43307 w 45900"/>
                <a:gd name="connsiteY11" fmla="*/ 23569 h 52028"/>
                <a:gd name="connsiteX12" fmla="*/ 44544 w 45900"/>
                <a:gd name="connsiteY12" fmla="*/ 6247 h 52028"/>
                <a:gd name="connsiteX13" fmla="*/ 40832 w 45900"/>
                <a:gd name="connsiteY13" fmla="*/ 5009 h 52028"/>
                <a:gd name="connsiteX14" fmla="*/ 33408 w 45900"/>
                <a:gd name="connsiteY14" fmla="*/ 60 h 520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5900" h="52028">
                  <a:moveTo>
                    <a:pt x="33408" y="60"/>
                  </a:moveTo>
                  <a:cubicBezTo>
                    <a:pt x="29902" y="-352"/>
                    <a:pt x="21782" y="1418"/>
                    <a:pt x="19797" y="2534"/>
                  </a:cubicBezTo>
                  <a:cubicBezTo>
                    <a:pt x="14612" y="5450"/>
                    <a:pt x="4949" y="12433"/>
                    <a:pt x="4949" y="12433"/>
                  </a:cubicBezTo>
                  <a:cubicBezTo>
                    <a:pt x="4303" y="16954"/>
                    <a:pt x="3935" y="21662"/>
                    <a:pt x="2474" y="26044"/>
                  </a:cubicBezTo>
                  <a:cubicBezTo>
                    <a:pt x="1772" y="28151"/>
                    <a:pt x="825" y="30169"/>
                    <a:pt x="0" y="32231"/>
                  </a:cubicBezTo>
                  <a:cubicBezTo>
                    <a:pt x="412" y="35943"/>
                    <a:pt x="-199" y="39919"/>
                    <a:pt x="1237" y="43367"/>
                  </a:cubicBezTo>
                  <a:cubicBezTo>
                    <a:pt x="2030" y="45271"/>
                    <a:pt x="4728" y="45621"/>
                    <a:pt x="6186" y="47079"/>
                  </a:cubicBezTo>
                  <a:cubicBezTo>
                    <a:pt x="11882" y="52775"/>
                    <a:pt x="4613" y="49779"/>
                    <a:pt x="13611" y="52028"/>
                  </a:cubicBezTo>
                  <a:cubicBezTo>
                    <a:pt x="16910" y="50378"/>
                    <a:pt x="20507" y="49223"/>
                    <a:pt x="23509" y="47079"/>
                  </a:cubicBezTo>
                  <a:cubicBezTo>
                    <a:pt x="26357" y="45045"/>
                    <a:pt x="28458" y="42130"/>
                    <a:pt x="30933" y="39655"/>
                  </a:cubicBezTo>
                  <a:cubicBezTo>
                    <a:pt x="32583" y="38005"/>
                    <a:pt x="34483" y="36573"/>
                    <a:pt x="35883" y="34706"/>
                  </a:cubicBezTo>
                  <a:cubicBezTo>
                    <a:pt x="41038" y="27832"/>
                    <a:pt x="38534" y="31525"/>
                    <a:pt x="43307" y="23569"/>
                  </a:cubicBezTo>
                  <a:cubicBezTo>
                    <a:pt x="44591" y="18435"/>
                    <a:pt x="47669" y="11716"/>
                    <a:pt x="44544" y="6247"/>
                  </a:cubicBezTo>
                  <a:cubicBezTo>
                    <a:pt x="43897" y="5115"/>
                    <a:pt x="42103" y="5302"/>
                    <a:pt x="40832" y="5009"/>
                  </a:cubicBezTo>
                  <a:cubicBezTo>
                    <a:pt x="36734" y="4063"/>
                    <a:pt x="36914" y="472"/>
                    <a:pt x="33408" y="60"/>
                  </a:cubicBezTo>
                  <a:close/>
                </a:path>
              </a:pathLst>
            </a:custGeom>
            <a:solidFill>
              <a:srgbClr val="EB9C73"/>
            </a:solidFill>
            <a:ln>
              <a:noFill/>
            </a:ln>
            <a:effectLst>
              <a:softEdge rad="12700"/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7" name="Picture 116">
              <a:extLst>
                <a:ext uri="{FF2B5EF4-FFF2-40B4-BE49-F238E27FC236}">
                  <a16:creationId xmlns:a16="http://schemas.microsoft.com/office/drawing/2014/main" id="{9379287B-EABC-3F40-0DB1-4F94671E10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4188" b="90375" l="9990" r="89910">
                          <a14:foregroundMark x1="51349" y1="4313" x2="56843" y2="13813"/>
                          <a14:foregroundMark x1="56843" y1="13813" x2="43956" y2="8688"/>
                          <a14:foregroundMark x1="43956" y1="8688" x2="50749" y2="4188"/>
                        </a14:backgroundRemoval>
                      </a14:imgEffect>
                      <a14:imgEffect>
                        <a14:saturation sat="33000"/>
                      </a14:imgEffect>
                      <a14:imgEffect>
                        <a14:brightnessContrast bright="-20000" contrast="40000"/>
                      </a14:imgEffect>
                    </a14:imgLayer>
                  </a14:imgProps>
                </a:ext>
              </a:extLst>
            </a:blip>
            <a:srcRect l="28142" t="3928" r="24225" b="10769"/>
            <a:stretch/>
          </p:blipFill>
          <p:spPr>
            <a:xfrm>
              <a:off x="3868615" y="202048"/>
              <a:ext cx="1532793" cy="4387537"/>
            </a:xfrm>
            <a:prstGeom prst="rect">
              <a:avLst/>
            </a:prstGeom>
          </p:spPr>
        </p:pic>
      </p:grpSp>
      <p:sp>
        <p:nvSpPr>
          <p:cNvPr id="114" name="Isosceles Triangle 113">
            <a:extLst>
              <a:ext uri="{FF2B5EF4-FFF2-40B4-BE49-F238E27FC236}">
                <a16:creationId xmlns:a16="http://schemas.microsoft.com/office/drawing/2014/main" id="{EE19175D-90C3-750C-E6D1-7FD6C13EDC3C}"/>
              </a:ext>
            </a:extLst>
          </p:cNvPr>
          <p:cNvSpPr/>
          <p:nvPr/>
        </p:nvSpPr>
        <p:spPr>
          <a:xfrm rot="3801796">
            <a:off x="1353173" y="3013457"/>
            <a:ext cx="3381859" cy="2988209"/>
          </a:xfrm>
          <a:prstGeom prst="triangle">
            <a:avLst/>
          </a:prstGeom>
          <a:gradFill>
            <a:gsLst>
              <a:gs pos="68000">
                <a:schemeClr val="accent1">
                  <a:lumMod val="60000"/>
                  <a:lumOff val="40000"/>
                  <a:alpha val="37000"/>
                </a:schemeClr>
              </a:gs>
              <a:gs pos="0">
                <a:schemeClr val="bg1">
                  <a:lumMod val="50000"/>
                  <a:lumOff val="50000"/>
                  <a:alpha val="64000"/>
                </a:schemeClr>
              </a:gs>
              <a:gs pos="100000">
                <a:schemeClr val="accent1">
                  <a:lumMod val="40000"/>
                  <a:lumOff val="60000"/>
                  <a:alpha val="54000"/>
                </a:schemeClr>
              </a:gs>
            </a:gsLst>
            <a:lin ang="5400000" scaled="1"/>
          </a:gra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6" name="Picture 115">
            <a:extLst>
              <a:ext uri="{FF2B5EF4-FFF2-40B4-BE49-F238E27FC236}">
                <a16:creationId xmlns:a16="http://schemas.microsoft.com/office/drawing/2014/main" id="{579801D2-3563-823A-4119-2B61DB44A0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9249222">
            <a:off x="3945955" y="3604527"/>
            <a:ext cx="639177" cy="556874"/>
          </a:xfrm>
          <a:prstGeom prst="rect">
            <a:avLst/>
          </a:prstGeom>
        </p:spPr>
      </p:pic>
      <p:sp>
        <p:nvSpPr>
          <p:cNvPr id="109" name="Rectangle 108">
            <a:extLst>
              <a:ext uri="{FF2B5EF4-FFF2-40B4-BE49-F238E27FC236}">
                <a16:creationId xmlns:a16="http://schemas.microsoft.com/office/drawing/2014/main" id="{1E85CB3E-607F-AF19-6320-1E7776056D36}"/>
              </a:ext>
            </a:extLst>
          </p:cNvPr>
          <p:cNvSpPr/>
          <p:nvPr/>
        </p:nvSpPr>
        <p:spPr>
          <a:xfrm>
            <a:off x="2027648" y="5846701"/>
            <a:ext cx="1017641" cy="830435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" name="Rectangle 109">
            <a:extLst>
              <a:ext uri="{FF2B5EF4-FFF2-40B4-BE49-F238E27FC236}">
                <a16:creationId xmlns:a16="http://schemas.microsoft.com/office/drawing/2014/main" id="{39E59EA2-6DE8-C485-5149-610B0EA364DE}"/>
              </a:ext>
            </a:extLst>
          </p:cNvPr>
          <p:cNvSpPr/>
          <p:nvPr/>
        </p:nvSpPr>
        <p:spPr>
          <a:xfrm>
            <a:off x="950082" y="3616521"/>
            <a:ext cx="725635" cy="1629518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67774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>
                <a:ea typeface="+mj-lt"/>
                <a:cs typeface="+mj-lt"/>
              </a:rPr>
              <a:t>HDT System Performance Analysis Setup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6565" indent="-456565">
              <a:spcBef>
                <a:spcPts val="20"/>
              </a:spcBef>
            </a:pPr>
            <a:r>
              <a:rPr lang="en-US" b="1" dirty="0">
                <a:latin typeface="Arial Narrow"/>
              </a:rPr>
              <a:t>Task: </a:t>
            </a:r>
            <a:r>
              <a:rPr lang="en-US" dirty="0">
                <a:latin typeface="Arial Narrow"/>
              </a:rPr>
              <a:t>Guided gun assembly in a controlled environment</a:t>
            </a:r>
          </a:p>
          <a:p>
            <a:pPr marL="456565" indent="-456565">
              <a:spcBef>
                <a:spcPts val="20"/>
              </a:spcBef>
            </a:pPr>
            <a:r>
              <a:rPr lang="en-US" b="1" dirty="0">
                <a:latin typeface="Arial Narrow"/>
              </a:rPr>
              <a:t>Goal: </a:t>
            </a:r>
            <a:r>
              <a:rPr lang="en-US" dirty="0">
                <a:latin typeface="Arial Narrow"/>
              </a:rPr>
              <a:t>Assess HDT’s ability to talk with trainee to detect issues and provide feedback</a:t>
            </a:r>
            <a:endParaRPr lang="en-US" dirty="0"/>
          </a:p>
          <a:p>
            <a:pPr marL="456565" indent="-456565">
              <a:spcBef>
                <a:spcPts val="20"/>
              </a:spcBef>
              <a:buFont typeface="Wingdings" charset="2"/>
              <a:buChar char="Ø"/>
            </a:pPr>
            <a:r>
              <a:rPr lang="en-US" b="1" dirty="0">
                <a:latin typeface="Arial Narrow"/>
              </a:rPr>
              <a:t>Setup:</a:t>
            </a:r>
            <a:endParaRPr lang="en-US" dirty="0"/>
          </a:p>
          <a:p>
            <a:pPr marL="989965" lvl="1" indent="-380365">
              <a:spcBef>
                <a:spcPts val="20"/>
              </a:spcBef>
            </a:pPr>
            <a:r>
              <a:rPr lang="en-US" dirty="0">
                <a:latin typeface="Arial Narrow"/>
              </a:rPr>
              <a:t>55" autostereoscopic display with microphones, speakers, and cameras</a:t>
            </a:r>
            <a:endParaRPr lang="en-US" dirty="0"/>
          </a:p>
          <a:p>
            <a:pPr marL="989965" lvl="1" indent="-380365">
              <a:spcBef>
                <a:spcPts val="20"/>
              </a:spcBef>
            </a:pPr>
            <a:r>
              <a:rPr lang="en-US" dirty="0">
                <a:latin typeface="Arial Narrow"/>
              </a:rPr>
              <a:t>HDT preloaded with assembly instructions and real-time visual input</a:t>
            </a:r>
            <a:endParaRPr lang="en-US" dirty="0"/>
          </a:p>
          <a:p>
            <a:pPr marL="456565" indent="-456565">
              <a:spcBef>
                <a:spcPts val="20"/>
              </a:spcBef>
            </a:pPr>
            <a:endParaRPr lang="en-US" b="1" dirty="0"/>
          </a:p>
        </p:txBody>
      </p:sp>
      <p:pic>
        <p:nvPicPr>
          <p:cNvPr id="6" name="Picture 5" descr="A screen with a person on it&#10;&#10;Description automatically generated">
            <a:extLst>
              <a:ext uri="{FF2B5EF4-FFF2-40B4-BE49-F238E27FC236}">
                <a16:creationId xmlns:a16="http://schemas.microsoft.com/office/drawing/2014/main" id="{A91066A0-8406-35B2-2589-081F8D5E78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8158" y="3924586"/>
            <a:ext cx="4557842" cy="2430808"/>
          </a:xfrm>
          <a:prstGeom prst="rect">
            <a:avLst/>
          </a:prstGeom>
          <a:ln w="28575" cap="sq">
            <a:solidFill>
              <a:schemeClr val="accent3">
                <a:lumMod val="75000"/>
              </a:schemeClr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7" name="Picture 6" descr="A graphic of a person and table&#10;&#10;Description automatically generated">
            <a:extLst>
              <a:ext uri="{FF2B5EF4-FFF2-40B4-BE49-F238E27FC236}">
                <a16:creationId xmlns:a16="http://schemas.microsoft.com/office/drawing/2014/main" id="{D9B621FA-2B83-78D6-443A-69459E722AA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0993" t="29274" r="25538" b="18108"/>
          <a:stretch/>
        </p:blipFill>
        <p:spPr>
          <a:xfrm>
            <a:off x="8092773" y="3924586"/>
            <a:ext cx="3664259" cy="2358171"/>
          </a:xfrm>
          <a:prstGeom prst="rect">
            <a:avLst/>
          </a:prstGeom>
          <a:ln w="28575" cap="sq">
            <a:solidFill>
              <a:schemeClr val="accent3">
                <a:lumMod val="75000"/>
              </a:schemeClr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5614370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UCF Colors">
      <a:dk1>
        <a:sysClr val="windowText" lastClr="000000"/>
      </a:dk1>
      <a:lt1>
        <a:sysClr val="window" lastClr="FFFFFF"/>
      </a:lt1>
      <a:dk2>
        <a:srgbClr val="FFF2BF"/>
      </a:dk2>
      <a:lt2>
        <a:srgbClr val="E4E4E4"/>
      </a:lt2>
      <a:accent1>
        <a:srgbClr val="FFCC00"/>
      </a:accent1>
      <a:accent2>
        <a:srgbClr val="BD9A36"/>
      </a:accent2>
      <a:accent3>
        <a:srgbClr val="FFD83F"/>
      </a:accent3>
      <a:accent4>
        <a:srgbClr val="CDB368"/>
      </a:accent4>
      <a:accent5>
        <a:srgbClr val="FFE57F"/>
      </a:accent5>
      <a:accent6>
        <a:srgbClr val="DECC9A"/>
      </a:accent6>
      <a:hlink>
        <a:srgbClr val="0563C1"/>
      </a:hlink>
      <a:folHlink>
        <a:srgbClr val="91C6FB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3" id="{2D7B9216-7398-604A-B9FD-D1480978F082}" vid="{A9DCC503-974D-6543-8D56-03BC16D1515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UCF Colors">
    <a:dk1>
      <a:sysClr val="windowText" lastClr="000000"/>
    </a:dk1>
    <a:lt1>
      <a:sysClr val="window" lastClr="FFFFFF"/>
    </a:lt1>
    <a:dk2>
      <a:srgbClr val="FFF2BF"/>
    </a:dk2>
    <a:lt2>
      <a:srgbClr val="E4E4E4"/>
    </a:lt2>
    <a:accent1>
      <a:srgbClr val="FFCC00"/>
    </a:accent1>
    <a:accent2>
      <a:srgbClr val="BD9A36"/>
    </a:accent2>
    <a:accent3>
      <a:srgbClr val="FFD83F"/>
    </a:accent3>
    <a:accent4>
      <a:srgbClr val="CDB368"/>
    </a:accent4>
    <a:accent5>
      <a:srgbClr val="FFE57F"/>
    </a:accent5>
    <a:accent6>
      <a:srgbClr val="DECC9A"/>
    </a:accent6>
    <a:hlink>
      <a:srgbClr val="0563C1"/>
    </a:hlink>
    <a:folHlink>
      <a:srgbClr val="91C6FB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67E50F16932FA4DA740AD241DCC42DC" ma:contentTypeVersion="1" ma:contentTypeDescription="Create a new document." ma:contentTypeScope="" ma:versionID="cf3becb063dad1cc8b49e034e445ab8d">
  <xsd:schema xmlns:xsd="http://www.w3.org/2001/XMLSchema" xmlns:p="http://schemas.microsoft.com/office/2006/metadata/properties" xmlns:ns1="http://schemas.microsoft.com/sharepoint/v3" targetNamespace="http://schemas.microsoft.com/office/2006/metadata/properties" ma:root="true" ma:fieldsID="ddb0c952b897a810c8a4e377cff6bff8" ns1:_="">
    <xsd:import namespace="http://schemas.microsoft.com/sharepoint/v3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</xsd:all>
            </xsd:complexType>
          </xsd:element>
        </xsd:sequence>
      </xsd:complexType>
    </xsd:element>
  </xsd:schema>
  <xsd:schema xmlns:xsd="http://www.w3.org/2001/XMLSchema" xmlns:dms="http://schemas.microsoft.com/office/2006/documentManagement/types" targetNamespace="http://schemas.microsoft.com/sharepoint/v3" elementFormDefault="qualified">
    <xsd:import namespace="http://schemas.microsoft.com/office/2006/documentManagement/types"/>
    <xsd:element name="PublishingStartDate" ma:index="8" nillable="true" ma:displayName="Scheduling Start Date" ma:description="" ma:hidden="true" ma:internalName="PublishingStartDate">
      <xsd:simpleType>
        <xsd:restriction base="dms:Unknown"/>
      </xsd:simpleType>
    </xsd:element>
    <xsd:element name="PublishingExpirationDate" ma:index="9" nillable="true" ma:displayName="Scheduling End Date" ma:description="" ma:hidden="true" ma:internalName="PublishingExpirationDat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office/internal/2005/internalDocumentation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 ma:readOnly="tru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lastPrinted" minOccurs="0" maxOccurs="1" type="xsd:dateTime"/>
        <xsd:element name="contentStatus" minOccurs="0" maxOccurs="1" type="xsd:string"/>
      </xsd:all>
    </xsd:complexType>
  </xsd:schema>
</ct:contentTypeSchema>
</file>

<file path=customXml/item3.xml><?xml version="1.0" encoding="utf-8"?>
<p:properties xmlns:p="http://schemas.microsoft.com/office/2006/metadata/properties" xmlns:xsi="http://www.w3.org/2001/XMLSchema-instance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2F04B76F-4E2B-4E86-86C5-9CCB38AF7D9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C5F1E05-96DA-4377-A6E4-484D5E715A88}">
  <ds:schemaRefs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ternal/2005/internalDocumentation"/>
    <ds:schemaRef ds:uri="http://schemas.microsoft.com/sharepoint/v3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8C709B06-5FA7-40B8-A752-7128AA94FE0C}">
  <ds:schemaRefs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sharepoint/v3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461</TotalTime>
  <Words>1120</Words>
  <Application>Microsoft Office PowerPoint</Application>
  <PresentationFormat>Widescreen</PresentationFormat>
  <Paragraphs>266</Paragraphs>
  <Slides>19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9" baseType="lpstr">
      <vt:lpstr>Arial</vt:lpstr>
      <vt:lpstr>Arial Narrow</vt:lpstr>
      <vt:lpstr>Berlin Sans FB Demi</vt:lpstr>
      <vt:lpstr>Calibri</vt:lpstr>
      <vt:lpstr>Courier New</vt:lpstr>
      <vt:lpstr>Helvetica</vt:lpstr>
      <vt:lpstr>Tahoma</vt:lpstr>
      <vt:lpstr>Wingdings</vt:lpstr>
      <vt:lpstr>Wingdings,Sans-Serif</vt:lpstr>
      <vt:lpstr>Office Theme</vt:lpstr>
      <vt:lpstr>PowerPoint Presentation</vt:lpstr>
      <vt:lpstr>Introduction</vt:lpstr>
      <vt:lpstr>Human Digital Twins (HDTs)</vt:lpstr>
      <vt:lpstr>Motivation</vt:lpstr>
      <vt:lpstr>Related Work</vt:lpstr>
      <vt:lpstr>Related Work</vt:lpstr>
      <vt:lpstr>HDT System Design</vt:lpstr>
      <vt:lpstr>HDT SYSTEM</vt:lpstr>
      <vt:lpstr>HDT System Performance Analysis Setup</vt:lpstr>
      <vt:lpstr>HDT Assessment Phases</vt:lpstr>
      <vt:lpstr>Results</vt:lpstr>
      <vt:lpstr>Results - I</vt:lpstr>
      <vt:lpstr>Results - II</vt:lpstr>
      <vt:lpstr>Results - Performance Dynamics</vt:lpstr>
      <vt:lpstr>Future Work</vt:lpstr>
      <vt:lpstr>Q&amp;A</vt:lpstr>
      <vt:lpstr>PowerPoint Presentation</vt:lpstr>
      <vt:lpstr>PowerPoint Presentation</vt:lpstr>
      <vt:lpstr>Results – II</vt:lpstr>
    </vt:vector>
  </TitlesOfParts>
  <Company>The Boeing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Hamilton, Christopher A</dc:creator>
  <cp:lastModifiedBy>Carolina Cruz-Neira</cp:lastModifiedBy>
  <cp:revision>21</cp:revision>
  <cp:lastPrinted>1601-01-01T00:00:00Z</cp:lastPrinted>
  <dcterms:created xsi:type="dcterms:W3CDTF">2016-03-29T15:29:36Z</dcterms:created>
  <dcterms:modified xsi:type="dcterms:W3CDTF">2024-10-06T19:47:30Z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0x010100767E50F16932FA4DA740AD241DCC42DC</vt:lpwstr>
  </property>
  <property fmtid="{D5CDD505-2E9C-101B-9397-08002B2CF9AE}" pid="3" name="DocumentDescription">
    <vt:lpwstr>&lt;div class=ExternalClass9DF5FD6F97034AAA9FF0AABB8157F05A&gt; &lt;/div&gt;</vt:lpwstr>
  </property>
</Properties>
</file>