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22_3C1F0BD0.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24_33B55E8F.xml" ContentType="application/vnd.ms-powerpoint.comments+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Lst>
  <p:notesMasterIdLst>
    <p:notesMasterId r:id="rId38"/>
  </p:notesMasterIdLst>
  <p:handoutMasterIdLst>
    <p:handoutMasterId r:id="rId39"/>
  </p:handoutMasterIdLst>
  <p:sldIdLst>
    <p:sldId id="322" r:id="rId5"/>
    <p:sldId id="290" r:id="rId6"/>
    <p:sldId id="307" r:id="rId7"/>
    <p:sldId id="336" r:id="rId8"/>
    <p:sldId id="337" r:id="rId9"/>
    <p:sldId id="292" r:id="rId10"/>
    <p:sldId id="310" r:id="rId11"/>
    <p:sldId id="311" r:id="rId12"/>
    <p:sldId id="303" r:id="rId13"/>
    <p:sldId id="312" r:id="rId14"/>
    <p:sldId id="309" r:id="rId15"/>
    <p:sldId id="354" r:id="rId16"/>
    <p:sldId id="319" r:id="rId17"/>
    <p:sldId id="315" r:id="rId18"/>
    <p:sldId id="316" r:id="rId19"/>
    <p:sldId id="320" r:id="rId20"/>
    <p:sldId id="305" r:id="rId21"/>
    <p:sldId id="343" r:id="rId22"/>
    <p:sldId id="342" r:id="rId23"/>
    <p:sldId id="293" r:id="rId24"/>
    <p:sldId id="350" r:id="rId25"/>
    <p:sldId id="323" r:id="rId26"/>
    <p:sldId id="304" r:id="rId27"/>
    <p:sldId id="352" r:id="rId28"/>
    <p:sldId id="299" r:id="rId29"/>
    <p:sldId id="300" r:id="rId30"/>
    <p:sldId id="353" r:id="rId31"/>
    <p:sldId id="302" r:id="rId32"/>
    <p:sldId id="334" r:id="rId33"/>
    <p:sldId id="332" r:id="rId34"/>
    <p:sldId id="301" r:id="rId35"/>
    <p:sldId id="335" r:id="rId36"/>
    <p:sldId id="333" r:id="rId37"/>
  </p:sldIdLst>
  <p:sldSz cx="12192000" cy="6858000"/>
  <p:notesSz cx="6858000" cy="9029700"/>
  <p:defaultTex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44">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F7D299-80D4-63D0-C1F3-E959E814D770}" name="Echols, Jason (US)" initials="JE" userId="Echols, Jason (US)" providerId="None"/>
  <p188:author id="{F33B7CC6-5623-002D-0DB9-A1E52259B5D0}" name="SNOW, VICTORIA E Maj USAF AFMC AFMC/A3V" initials="VS" userId="S::victoria.snow.1@us.af.mil::d22e3ba6-9a25-4fef-91e2-fa3a405c600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56AB"/>
    <a:srgbClr val="22458A"/>
    <a:srgbClr val="0000FF"/>
    <a:srgbClr val="F77B0B"/>
    <a:srgbClr val="CC3300"/>
    <a:srgbClr val="0033CC"/>
    <a:srgbClr val="3366CC"/>
    <a:srgbClr val="0066CC"/>
    <a:srgbClr val="B2F50B"/>
    <a:srgbClr val="F88C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8753" autoAdjust="0"/>
    <p:restoredTop sz="81491" autoAdjust="0"/>
  </p:normalViewPr>
  <p:slideViewPr>
    <p:cSldViewPr snapToGrid="0">
      <p:cViewPr varScale="1">
        <p:scale>
          <a:sx n="85" d="100"/>
          <a:sy n="85" d="100"/>
        </p:scale>
        <p:origin x="792" y="9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70" d="100"/>
          <a:sy n="70" d="100"/>
        </p:scale>
        <p:origin x="-2814" y="-102"/>
      </p:cViewPr>
      <p:guideLst>
        <p:guide orient="horz" pos="2844"/>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omments/modernComment_122_3C1F0BD0.xml><?xml version="1.0" encoding="utf-8"?>
<p188:cmLst xmlns:a="http://schemas.openxmlformats.org/drawingml/2006/main" xmlns:r="http://schemas.openxmlformats.org/officeDocument/2006/relationships" xmlns:p188="http://schemas.microsoft.com/office/powerpoint/2018/8/main">
  <p188:cm id="{9CF973F1-319D-434B-A007-820A209D841B}" authorId="{80F7D299-80D4-63D0-C1F3-E959E814D770}" created="2024-09-16T23:40:35.309">
    <ac:txMkLst xmlns:ac="http://schemas.microsoft.com/office/drawing/2013/main/command">
      <pc:docMk xmlns:pc="http://schemas.microsoft.com/office/powerpoint/2013/main/command"/>
      <pc:sldMk xmlns:pc="http://schemas.microsoft.com/office/powerpoint/2013/main/command" cId="1008667600" sldId="290"/>
      <ac:spMk id="4" creationId="{00000000-0000-0000-0000-000000000000}"/>
      <ac:txMk cp="0" len="1">
        <ac:context len="231" hash="3428537562"/>
      </ac:txMk>
    </ac:txMkLst>
    <p188:pos x="2694868" y="337585"/>
    <p188:replyLst>
      <p188:reply id="{FEF76B29-9266-44AD-A88D-7BCA01D9A615}" authorId="{80F7D299-80D4-63D0-C1F3-E959E814D770}" created="2024-09-16T23:47:11.848">
        <p188:txBody>
          <a:bodyPr/>
          <a:lstStyle/>
          <a:p>
            <a:r>
              <a:rPr lang="en-US"/>
              <a:t>I get this messes with your flow (now pun intended). With the right voice over (which I won't get in the PPT) it may work out, though if you tell me why I need something, my first question is "what is it"? As an alternative you can consider being more generic as in "why do we need a framework to select devices for a training solution" or something similar. Since you are going to talk to I-FLO later and after the initial stage setting for a framework
 to cut though the confusion of devices, it leaves your flow intact. 
</a:t>
            </a:r>
          </a:p>
        </p188:txBody>
      </p188:reply>
      <p188:reply id="{29587ECB-1F6A-433C-9AB4-3948397F9383}" authorId="{F33B7CC6-5623-002D-0DB9-A1E52259B5D0}" created="2024-09-30T19:02:18.068">
        <p188:txBody>
          <a:bodyPr/>
          <a:lstStyle/>
          <a:p>
            <a:r>
              <a:rPr lang="en-US"/>
              <a:t>Added The Problem and The Solution sections prior to delving into I-FLO background and application.</a:t>
            </a:r>
          </a:p>
        </p188:txBody>
      </p188:reply>
    </p188:replyLst>
    <p188:txBody>
      <a:bodyPr/>
      <a:lstStyle/>
      <a:p>
        <a:r>
          <a:rPr lang="en-US"/>
          <a:t>Consider "What is I-FLO"  - since first you have to understand what something is before you can move to the why you need it. Or do a combo. "
What is I-FLO &amp; Why it matters"</a:t>
        </a:r>
      </a:p>
    </p188:txBody>
  </p188:cm>
</p188:cmLst>
</file>

<file path=ppt/comments/modernComment_124_33B55E8F.xml><?xml version="1.0" encoding="utf-8"?>
<p188:cmLst xmlns:a="http://schemas.openxmlformats.org/drawingml/2006/main" xmlns:r="http://schemas.openxmlformats.org/officeDocument/2006/relationships" xmlns:p188="http://schemas.microsoft.com/office/powerpoint/2018/8/main">
  <p188:cm id="{DF5BC00D-D6DE-40C9-A021-63B49E76A683}" authorId="{80F7D299-80D4-63D0-C1F3-E959E814D770}" created="2024-09-17T00:29:06.878">
    <ac:txMkLst xmlns:ac="http://schemas.microsoft.com/office/drawing/2013/main/command">
      <pc:docMk xmlns:pc="http://schemas.microsoft.com/office/powerpoint/2013/main/command"/>
      <pc:sldMk xmlns:pc="http://schemas.microsoft.com/office/powerpoint/2013/main/command" cId="867524239" sldId="292"/>
      <ac:spMk id="2" creationId="{DA41ECD3-DE60-9E20-8CC0-8EB79B2C1835}"/>
      <ac:txMk cp="0" len="10">
        <ac:context len="11" hash="4014588859"/>
      </ac:txMk>
    </ac:txMkLst>
    <p188:pos x="4918161" y="482600"/>
    <p188:replyLst>
      <p188:reply id="{3AED8EF7-333B-4027-9006-9A1D65347D2B}" authorId="{F33B7CC6-5623-002D-0DB9-A1E52259B5D0}" created="2024-09-30T19:02:44.003">
        <p188:txBody>
          <a:bodyPr/>
          <a:lstStyle/>
          <a:p>
            <a:r>
              <a:rPr lang="en-US"/>
              <a:t>Added the takeaway box. That helps focus this slide, thanks!</a:t>
            </a:r>
          </a:p>
        </p188:txBody>
      </p188:reply>
    </p188:replyLst>
    <p188:txBody>
      <a:bodyPr/>
      <a:lstStyle/>
      <a:p>
        <a:r>
          <a:rPr lang="en-US"/>
          <a:t>While I-FLO answers three questions - is the main point to define the optimum training experience through answering these primary three questions? Maybe use a take-away box to highlight this theme.</a:t>
        </a:r>
      </a:p>
    </p188:txBody>
  </p188:cm>
</p188:cmLst>
</file>

<file path=ppt/diagrams/_rels/data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 Id="rId4" Type="http://schemas.openxmlformats.org/officeDocument/2006/relationships/image" Target="../media/image22.png"/></Relationships>
</file>

<file path=ppt/diagrams/_rels/data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image" Target="../media/image19.png"/><Relationship Id="rId4" Type="http://schemas.openxmlformats.org/officeDocument/2006/relationships/image" Target="../media/image25.png"/></Relationships>
</file>

<file path=ppt/diagrams/_rels/data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0.png"/><Relationship Id="rId1" Type="http://schemas.openxmlformats.org/officeDocument/2006/relationships/image" Target="../media/image19.png"/><Relationship Id="rId4" Type="http://schemas.openxmlformats.org/officeDocument/2006/relationships/image" Target="../media/image27.png"/></Relationships>
</file>

<file path=ppt/diagrams/_rels/data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0.png"/><Relationship Id="rId1" Type="http://schemas.openxmlformats.org/officeDocument/2006/relationships/image" Target="../media/image19.png"/><Relationship Id="rId4" Type="http://schemas.openxmlformats.org/officeDocument/2006/relationships/image" Target="../media/image3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 Id="rId4" Type="http://schemas.openxmlformats.org/officeDocument/2006/relationships/image" Target="../media/image2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image" Target="../media/image19.png"/><Relationship Id="rId4" Type="http://schemas.openxmlformats.org/officeDocument/2006/relationships/image" Target="../media/image25.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0.png"/><Relationship Id="rId1" Type="http://schemas.openxmlformats.org/officeDocument/2006/relationships/image" Target="../media/image19.png"/><Relationship Id="rId4" Type="http://schemas.openxmlformats.org/officeDocument/2006/relationships/image" Target="../media/image27.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0.png"/><Relationship Id="rId1" Type="http://schemas.openxmlformats.org/officeDocument/2006/relationships/image" Target="../media/image19.png"/><Relationship Id="rId4" Type="http://schemas.openxmlformats.org/officeDocument/2006/relationships/image" Target="../media/image36.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BF9731-7AF8-47C2-A05F-C9C6E766DD5D}" type="doc">
      <dgm:prSet loTypeId="urn:microsoft.com/office/officeart/2011/layout/RadialPictureList" loCatId="picture" qsTypeId="urn:microsoft.com/office/officeart/2005/8/quickstyle/3d2" qsCatId="3D" csTypeId="urn:microsoft.com/office/officeart/2005/8/colors/accent0_3" csCatId="mainScheme" phldr="1"/>
      <dgm:spPr/>
      <dgm:t>
        <a:bodyPr/>
        <a:lstStyle/>
        <a:p>
          <a:endParaRPr lang="en-US"/>
        </a:p>
      </dgm:t>
    </dgm:pt>
    <dgm:pt modelId="{D8D52B65-766B-4F32-8AA9-4A560A5CDB3B}">
      <dgm:prSet phldrT="[Text]" custT="1"/>
      <dgm:spPr/>
      <dgm:t>
        <a:bodyPr/>
        <a:lstStyle/>
        <a:p>
          <a:r>
            <a:rPr lang="en-US" sz="2000" dirty="0"/>
            <a:t>Flow</a:t>
          </a:r>
          <a:r>
            <a:rPr lang="en-US" sz="2000" baseline="0" dirty="0"/>
            <a:t> Theory</a:t>
          </a:r>
          <a:endParaRPr lang="en-US" sz="2000" dirty="0"/>
        </a:p>
      </dgm:t>
    </dgm:pt>
    <dgm:pt modelId="{5FABB224-7D6D-4F19-AB14-1599619BBFDE}" type="parTrans" cxnId="{72429F6D-3C75-4009-B761-4E29C05DAE43}">
      <dgm:prSet/>
      <dgm:spPr/>
      <dgm:t>
        <a:bodyPr/>
        <a:lstStyle/>
        <a:p>
          <a:endParaRPr lang="en-US"/>
        </a:p>
      </dgm:t>
    </dgm:pt>
    <dgm:pt modelId="{6BF3D459-B5BF-4E14-B229-50EFAECC045E}" type="sibTrans" cxnId="{72429F6D-3C75-4009-B761-4E29C05DAE43}">
      <dgm:prSet/>
      <dgm:spPr/>
      <dgm:t>
        <a:bodyPr/>
        <a:lstStyle/>
        <a:p>
          <a:endParaRPr lang="en-US"/>
        </a:p>
      </dgm:t>
    </dgm:pt>
    <dgm:pt modelId="{08730F2E-478C-4B82-954E-1162DF5F21A6}">
      <dgm:prSet phldrT="[Text]" custT="1"/>
      <dgm:spPr/>
      <dgm:t>
        <a:bodyPr/>
        <a:lstStyle/>
        <a:p>
          <a:r>
            <a:rPr lang="en-US" sz="2000" dirty="0"/>
            <a:t>CAMIL Model</a:t>
          </a:r>
        </a:p>
      </dgm:t>
    </dgm:pt>
    <dgm:pt modelId="{ACB5C69B-3504-4764-8FB0-4F78D5EB25A2}" type="parTrans" cxnId="{877180A9-BF54-42E9-8A96-E0C6E837774F}">
      <dgm:prSet/>
      <dgm:spPr/>
      <dgm:t>
        <a:bodyPr/>
        <a:lstStyle/>
        <a:p>
          <a:endParaRPr lang="en-US"/>
        </a:p>
      </dgm:t>
    </dgm:pt>
    <dgm:pt modelId="{56B885A3-B189-425D-90F6-62CA81F2B1F8}" type="sibTrans" cxnId="{877180A9-BF54-42E9-8A96-E0C6E837774F}">
      <dgm:prSet/>
      <dgm:spPr/>
      <dgm:t>
        <a:bodyPr/>
        <a:lstStyle/>
        <a:p>
          <a:endParaRPr lang="en-US"/>
        </a:p>
      </dgm:t>
    </dgm:pt>
    <dgm:pt modelId="{EBD88A82-7086-4FA1-B1BD-6DE6AFE1B623}">
      <dgm:prSet phldrT="[Text]" custT="1"/>
      <dgm:spPr/>
      <dgm:t>
        <a:bodyPr/>
        <a:lstStyle/>
        <a:p>
          <a:r>
            <a:rPr lang="en-US" sz="2000" dirty="0"/>
            <a:t>Taxonomy for Immersive Experiences</a:t>
          </a:r>
        </a:p>
      </dgm:t>
    </dgm:pt>
    <dgm:pt modelId="{EA27F317-2B68-447D-860B-195CB9D0F83D}" type="sibTrans" cxnId="{2C60A1B0-7DFE-4A89-9999-1EC3638D1EA7}">
      <dgm:prSet/>
      <dgm:spPr/>
      <dgm:t>
        <a:bodyPr/>
        <a:lstStyle/>
        <a:p>
          <a:endParaRPr lang="en-US"/>
        </a:p>
      </dgm:t>
    </dgm:pt>
    <dgm:pt modelId="{14F19E77-3AC2-4538-90A4-4C7DC6138035}" type="parTrans" cxnId="{2C60A1B0-7DFE-4A89-9999-1EC3638D1EA7}">
      <dgm:prSet/>
      <dgm:spPr/>
      <dgm:t>
        <a:bodyPr/>
        <a:lstStyle/>
        <a:p>
          <a:endParaRPr lang="en-US"/>
        </a:p>
      </dgm:t>
    </dgm:pt>
    <dgm:pt modelId="{E0D5CD2F-466A-4412-8870-D0B063C1C522}">
      <dgm:prSet phldrT="[Text]" phldr="1"/>
      <dgm:spPr>
        <a:blipFill rotWithShape="0">
          <a:blip xmlns:r="http://schemas.openxmlformats.org/officeDocument/2006/relationships" r:embed="rId1"/>
          <a:srcRect/>
          <a:stretch>
            <a:fillRect l="-15000" r="-15000"/>
          </a:stretch>
        </a:blipFill>
      </dgm:spPr>
      <dgm:t>
        <a:bodyPr/>
        <a:lstStyle/>
        <a:p>
          <a:endParaRPr lang="en-US" dirty="0"/>
        </a:p>
      </dgm:t>
    </dgm:pt>
    <dgm:pt modelId="{E97334C4-4BD0-404E-AB59-E2F8450F1B83}" type="sibTrans" cxnId="{322F1877-06AC-414C-81FD-9D403F881534}">
      <dgm:prSet/>
      <dgm:spPr/>
      <dgm:t>
        <a:bodyPr/>
        <a:lstStyle/>
        <a:p>
          <a:endParaRPr lang="en-US"/>
        </a:p>
      </dgm:t>
    </dgm:pt>
    <dgm:pt modelId="{FE985D43-CE6B-4758-A824-03FD871420E8}" type="parTrans" cxnId="{322F1877-06AC-414C-81FD-9D403F881534}">
      <dgm:prSet/>
      <dgm:spPr/>
      <dgm:t>
        <a:bodyPr/>
        <a:lstStyle/>
        <a:p>
          <a:endParaRPr lang="en-US"/>
        </a:p>
      </dgm:t>
    </dgm:pt>
    <dgm:pt modelId="{1F4F3CFE-15AB-4776-A0C7-518891FAD8E4}" type="pres">
      <dgm:prSet presAssocID="{68BF9731-7AF8-47C2-A05F-C9C6E766DD5D}" presName="Name0" presStyleCnt="0">
        <dgm:presLayoutVars>
          <dgm:chMax val="1"/>
          <dgm:chPref val="1"/>
          <dgm:dir/>
          <dgm:resizeHandles/>
        </dgm:presLayoutVars>
      </dgm:prSet>
      <dgm:spPr/>
    </dgm:pt>
    <dgm:pt modelId="{A3CB2DE9-BEA4-4B66-A05A-0E2C828005C7}" type="pres">
      <dgm:prSet presAssocID="{E0D5CD2F-466A-4412-8870-D0B063C1C522}" presName="Parent" presStyleLbl="node1" presStyleIdx="0" presStyleCnt="2" custScaleX="36937" custScaleY="41899" custLinFactNeighborX="-18031" custLinFactNeighborY="3306">
        <dgm:presLayoutVars>
          <dgm:chMax val="4"/>
          <dgm:chPref val="3"/>
        </dgm:presLayoutVars>
      </dgm:prSet>
      <dgm:spPr/>
    </dgm:pt>
    <dgm:pt modelId="{3F482AB4-168C-4CAD-BDAC-95899290C1C7}" type="pres">
      <dgm:prSet presAssocID="{D8D52B65-766B-4F32-8AA9-4A560A5CDB3B}" presName="Accent" presStyleLbl="node1" presStyleIdx="1" presStyleCnt="2" custLinFactNeighborX="-2295"/>
      <dgm:spPr/>
    </dgm:pt>
    <dgm:pt modelId="{CAE2ECE0-4DE2-4CC2-BA85-004F727E4EB8}" type="pres">
      <dgm:prSet presAssocID="{D8D52B65-766B-4F32-8AA9-4A560A5CDB3B}" presName="Image1" presStyleLbl="fgImgPlace1" presStyleIdx="0" presStyleCnt="3" custLinFactNeighborX="-1094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B67FB20A-C928-471C-8E6F-580C0633DC9F}" type="pres">
      <dgm:prSet presAssocID="{D8D52B65-766B-4F32-8AA9-4A560A5CDB3B}" presName="Child1" presStyleLbl="revTx" presStyleIdx="0" presStyleCnt="3" custScaleX="132792" custLinFactNeighborX="42375" custLinFactNeighborY="1739">
        <dgm:presLayoutVars>
          <dgm:chMax val="0"/>
          <dgm:chPref val="0"/>
          <dgm:bulletEnabled val="1"/>
        </dgm:presLayoutVars>
      </dgm:prSet>
      <dgm:spPr/>
    </dgm:pt>
    <dgm:pt modelId="{3B70C2EC-B287-4D03-AA84-55B54A7FAC92}" type="pres">
      <dgm:prSet presAssocID="{08730F2E-478C-4B82-954E-1162DF5F21A6}" presName="Image2" presStyleCnt="0"/>
      <dgm:spPr/>
    </dgm:pt>
    <dgm:pt modelId="{BEDC3459-4A62-490A-9516-0CD882CE7461}" type="pres">
      <dgm:prSet presAssocID="{08730F2E-478C-4B82-954E-1162DF5F21A6}" presName="Image" presStyleLbl="fgImgPlace1" presStyleIdx="1" presStyleCnt="3" custLinFactNeighborX="-1094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0000" r="-30000"/>
          </a:stretch>
        </a:blipFill>
      </dgm:spPr>
    </dgm:pt>
    <dgm:pt modelId="{BFF0AF1B-6B8A-4678-BA25-C97406767D3B}" type="pres">
      <dgm:prSet presAssocID="{08730F2E-478C-4B82-954E-1162DF5F21A6}" presName="Child2" presStyleLbl="revTx" presStyleIdx="1" presStyleCnt="3" custLinFactNeighborX="7544" custLinFactNeighborY="-567">
        <dgm:presLayoutVars>
          <dgm:chMax val="0"/>
          <dgm:chPref val="0"/>
          <dgm:bulletEnabled val="1"/>
        </dgm:presLayoutVars>
      </dgm:prSet>
      <dgm:spPr/>
    </dgm:pt>
    <dgm:pt modelId="{369DD1B2-D60D-4C64-9365-CEC6A835893F}" type="pres">
      <dgm:prSet presAssocID="{EBD88A82-7086-4FA1-B1BD-6DE6AFE1B623}" presName="Image3" presStyleCnt="0"/>
      <dgm:spPr/>
    </dgm:pt>
    <dgm:pt modelId="{50D3D47D-0C35-4623-890F-E686FA6C956A}" type="pres">
      <dgm:prSet presAssocID="{EBD88A82-7086-4FA1-B1BD-6DE6AFE1B623}" presName="Image" presStyleLbl="fgImgPlace1" presStyleIdx="2" presStyleCnt="3" custLinFactNeighborX="-1094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99000" r="-99000"/>
          </a:stretch>
        </a:blipFill>
      </dgm:spPr>
    </dgm:pt>
    <dgm:pt modelId="{118A3CB6-A3E7-4C98-86AC-C749DB338291}" type="pres">
      <dgm:prSet presAssocID="{EBD88A82-7086-4FA1-B1BD-6DE6AFE1B623}" presName="Child3" presStyleLbl="revTx" presStyleIdx="2" presStyleCnt="3" custScaleX="169643" custLinFactNeighborX="26403" custLinFactNeighborY="0">
        <dgm:presLayoutVars>
          <dgm:chMax val="0"/>
          <dgm:chPref val="0"/>
          <dgm:bulletEnabled val="1"/>
        </dgm:presLayoutVars>
      </dgm:prSet>
      <dgm:spPr/>
    </dgm:pt>
  </dgm:ptLst>
  <dgm:cxnLst>
    <dgm:cxn modelId="{72429F6D-3C75-4009-B761-4E29C05DAE43}" srcId="{E0D5CD2F-466A-4412-8870-D0B063C1C522}" destId="{D8D52B65-766B-4F32-8AA9-4A560A5CDB3B}" srcOrd="0" destOrd="0" parTransId="{5FABB224-7D6D-4F19-AB14-1599619BBFDE}" sibTransId="{6BF3D459-B5BF-4E14-B229-50EFAECC045E}"/>
    <dgm:cxn modelId="{322F1877-06AC-414C-81FD-9D403F881534}" srcId="{68BF9731-7AF8-47C2-A05F-C9C6E766DD5D}" destId="{E0D5CD2F-466A-4412-8870-D0B063C1C522}" srcOrd="0" destOrd="0" parTransId="{FE985D43-CE6B-4758-A824-03FD871420E8}" sibTransId="{E97334C4-4BD0-404E-AB59-E2F8450F1B83}"/>
    <dgm:cxn modelId="{70550779-4016-4448-80A8-7B7B9D4E1487}" type="presOf" srcId="{E0D5CD2F-466A-4412-8870-D0B063C1C522}" destId="{A3CB2DE9-BEA4-4B66-A05A-0E2C828005C7}" srcOrd="0" destOrd="0" presId="urn:microsoft.com/office/officeart/2011/layout/RadialPictureList"/>
    <dgm:cxn modelId="{18326688-0491-46E8-BB75-0B98385EDB15}" type="presOf" srcId="{EBD88A82-7086-4FA1-B1BD-6DE6AFE1B623}" destId="{118A3CB6-A3E7-4C98-86AC-C749DB338291}" srcOrd="0" destOrd="0" presId="urn:microsoft.com/office/officeart/2011/layout/RadialPictureList"/>
    <dgm:cxn modelId="{1C5F0D91-06AA-401D-9B18-0A738930A5FE}" type="presOf" srcId="{D8D52B65-766B-4F32-8AA9-4A560A5CDB3B}" destId="{B67FB20A-C928-471C-8E6F-580C0633DC9F}" srcOrd="0" destOrd="0" presId="urn:microsoft.com/office/officeart/2011/layout/RadialPictureList"/>
    <dgm:cxn modelId="{DC3125A2-2D67-4543-AA7F-CB2D88D4976F}" type="presOf" srcId="{68BF9731-7AF8-47C2-A05F-C9C6E766DD5D}" destId="{1F4F3CFE-15AB-4776-A0C7-518891FAD8E4}" srcOrd="0" destOrd="0" presId="urn:microsoft.com/office/officeart/2011/layout/RadialPictureList"/>
    <dgm:cxn modelId="{877180A9-BF54-42E9-8A96-E0C6E837774F}" srcId="{E0D5CD2F-466A-4412-8870-D0B063C1C522}" destId="{08730F2E-478C-4B82-954E-1162DF5F21A6}" srcOrd="1" destOrd="0" parTransId="{ACB5C69B-3504-4764-8FB0-4F78D5EB25A2}" sibTransId="{56B885A3-B189-425D-90F6-62CA81F2B1F8}"/>
    <dgm:cxn modelId="{2C60A1B0-7DFE-4A89-9999-1EC3638D1EA7}" srcId="{E0D5CD2F-466A-4412-8870-D0B063C1C522}" destId="{EBD88A82-7086-4FA1-B1BD-6DE6AFE1B623}" srcOrd="2" destOrd="0" parTransId="{14F19E77-3AC2-4538-90A4-4C7DC6138035}" sibTransId="{EA27F317-2B68-447D-860B-195CB9D0F83D}"/>
    <dgm:cxn modelId="{8DB516F0-76DD-49FE-A78E-44732956465F}" type="presOf" srcId="{08730F2E-478C-4B82-954E-1162DF5F21A6}" destId="{BFF0AF1B-6B8A-4678-BA25-C97406767D3B}" srcOrd="0" destOrd="0" presId="urn:microsoft.com/office/officeart/2011/layout/RadialPictureList"/>
    <dgm:cxn modelId="{EF4420A0-CBE5-4F82-B726-0DA2DB20E3BD}" type="presParOf" srcId="{1F4F3CFE-15AB-4776-A0C7-518891FAD8E4}" destId="{A3CB2DE9-BEA4-4B66-A05A-0E2C828005C7}" srcOrd="0" destOrd="0" presId="urn:microsoft.com/office/officeart/2011/layout/RadialPictureList"/>
    <dgm:cxn modelId="{7A927778-8232-4A80-BA88-A1828F50B604}" type="presParOf" srcId="{1F4F3CFE-15AB-4776-A0C7-518891FAD8E4}" destId="{3F482AB4-168C-4CAD-BDAC-95899290C1C7}" srcOrd="1" destOrd="0" presId="urn:microsoft.com/office/officeart/2011/layout/RadialPictureList"/>
    <dgm:cxn modelId="{116864EF-B8B7-4F0F-AAEA-1E210821A387}" type="presParOf" srcId="{1F4F3CFE-15AB-4776-A0C7-518891FAD8E4}" destId="{CAE2ECE0-4DE2-4CC2-BA85-004F727E4EB8}" srcOrd="2" destOrd="0" presId="urn:microsoft.com/office/officeart/2011/layout/RadialPictureList"/>
    <dgm:cxn modelId="{8A4CD593-2B3E-430B-9350-204F6F62116C}" type="presParOf" srcId="{1F4F3CFE-15AB-4776-A0C7-518891FAD8E4}" destId="{B67FB20A-C928-471C-8E6F-580C0633DC9F}" srcOrd="3" destOrd="0" presId="urn:microsoft.com/office/officeart/2011/layout/RadialPictureList"/>
    <dgm:cxn modelId="{88DF031D-1F3E-4477-B065-728DA5ECC4D7}" type="presParOf" srcId="{1F4F3CFE-15AB-4776-A0C7-518891FAD8E4}" destId="{3B70C2EC-B287-4D03-AA84-55B54A7FAC92}" srcOrd="4" destOrd="0" presId="urn:microsoft.com/office/officeart/2011/layout/RadialPictureList"/>
    <dgm:cxn modelId="{3FAE8DE7-3BCD-4DE2-A6EF-112C47039782}" type="presParOf" srcId="{3B70C2EC-B287-4D03-AA84-55B54A7FAC92}" destId="{BEDC3459-4A62-490A-9516-0CD882CE7461}" srcOrd="0" destOrd="0" presId="urn:microsoft.com/office/officeart/2011/layout/RadialPictureList"/>
    <dgm:cxn modelId="{C0A557CB-7A27-4C91-B89B-B0DBEF4056FD}" type="presParOf" srcId="{1F4F3CFE-15AB-4776-A0C7-518891FAD8E4}" destId="{BFF0AF1B-6B8A-4678-BA25-C97406767D3B}" srcOrd="5" destOrd="0" presId="urn:microsoft.com/office/officeart/2011/layout/RadialPictureList"/>
    <dgm:cxn modelId="{BAD06839-2B85-4EDF-A611-CA18690E9553}" type="presParOf" srcId="{1F4F3CFE-15AB-4776-A0C7-518891FAD8E4}" destId="{369DD1B2-D60D-4C64-9365-CEC6A835893F}" srcOrd="6" destOrd="0" presId="urn:microsoft.com/office/officeart/2011/layout/RadialPictureList"/>
    <dgm:cxn modelId="{B1559806-F80E-4EB6-B623-3404766DC46D}" type="presParOf" srcId="{369DD1B2-D60D-4C64-9365-CEC6A835893F}" destId="{50D3D47D-0C35-4623-890F-E686FA6C956A}" srcOrd="0" destOrd="0" presId="urn:microsoft.com/office/officeart/2011/layout/RadialPictureList"/>
    <dgm:cxn modelId="{07DCC52C-CD1D-4F13-81BF-512B1DD5C2A0}" type="presParOf" srcId="{1F4F3CFE-15AB-4776-A0C7-518891FAD8E4}" destId="{118A3CB6-A3E7-4C98-86AC-C749DB338291}" srcOrd="7"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BF9731-7AF8-47C2-A05F-C9C6E766DD5D}" type="doc">
      <dgm:prSet loTypeId="urn:microsoft.com/office/officeart/2011/layout/RadialPictureList" loCatId="picture" qsTypeId="urn:microsoft.com/office/officeart/2005/8/quickstyle/3d2" qsCatId="3D" csTypeId="urn:microsoft.com/office/officeart/2005/8/colors/accent0_3" csCatId="mainScheme" phldr="1"/>
      <dgm:spPr/>
      <dgm:t>
        <a:bodyPr/>
        <a:lstStyle/>
        <a:p>
          <a:endParaRPr lang="en-US"/>
        </a:p>
      </dgm:t>
    </dgm:pt>
    <dgm:pt modelId="{D8D52B65-766B-4F32-8AA9-4A560A5CDB3B}">
      <dgm:prSet phldrT="[Text]" custT="1"/>
      <dgm:spPr/>
      <dgm:t>
        <a:bodyPr/>
        <a:lstStyle/>
        <a:p>
          <a:r>
            <a:rPr lang="en-US" sz="2000" b="1" dirty="0">
              <a:solidFill>
                <a:srgbClr val="0000FF"/>
              </a:solidFill>
            </a:rPr>
            <a:t>Flow</a:t>
          </a:r>
          <a:r>
            <a:rPr lang="en-US" sz="2000" b="1" baseline="0" dirty="0">
              <a:solidFill>
                <a:srgbClr val="0000FF"/>
              </a:solidFill>
            </a:rPr>
            <a:t> Theory</a:t>
          </a:r>
          <a:endParaRPr lang="en-US" sz="2000" b="1" dirty="0">
            <a:solidFill>
              <a:srgbClr val="0000FF"/>
            </a:solidFill>
          </a:endParaRPr>
        </a:p>
      </dgm:t>
    </dgm:pt>
    <dgm:pt modelId="{5FABB224-7D6D-4F19-AB14-1599619BBFDE}" type="parTrans" cxnId="{72429F6D-3C75-4009-B761-4E29C05DAE43}">
      <dgm:prSet/>
      <dgm:spPr/>
      <dgm:t>
        <a:bodyPr/>
        <a:lstStyle/>
        <a:p>
          <a:endParaRPr lang="en-US"/>
        </a:p>
      </dgm:t>
    </dgm:pt>
    <dgm:pt modelId="{6BF3D459-B5BF-4E14-B229-50EFAECC045E}" type="sibTrans" cxnId="{72429F6D-3C75-4009-B761-4E29C05DAE43}">
      <dgm:prSet/>
      <dgm:spPr/>
      <dgm:t>
        <a:bodyPr/>
        <a:lstStyle/>
        <a:p>
          <a:endParaRPr lang="en-US"/>
        </a:p>
      </dgm:t>
    </dgm:pt>
    <dgm:pt modelId="{08730F2E-478C-4B82-954E-1162DF5F21A6}">
      <dgm:prSet phldrT="[Text]" custT="1"/>
      <dgm:spPr/>
      <dgm:t>
        <a:bodyPr/>
        <a:lstStyle/>
        <a:p>
          <a:r>
            <a:rPr lang="en-US" sz="2000" dirty="0"/>
            <a:t>CAMIL Model</a:t>
          </a:r>
        </a:p>
      </dgm:t>
    </dgm:pt>
    <dgm:pt modelId="{ACB5C69B-3504-4764-8FB0-4F78D5EB25A2}" type="parTrans" cxnId="{877180A9-BF54-42E9-8A96-E0C6E837774F}">
      <dgm:prSet/>
      <dgm:spPr/>
      <dgm:t>
        <a:bodyPr/>
        <a:lstStyle/>
        <a:p>
          <a:endParaRPr lang="en-US"/>
        </a:p>
      </dgm:t>
    </dgm:pt>
    <dgm:pt modelId="{56B885A3-B189-425D-90F6-62CA81F2B1F8}" type="sibTrans" cxnId="{877180A9-BF54-42E9-8A96-E0C6E837774F}">
      <dgm:prSet/>
      <dgm:spPr/>
      <dgm:t>
        <a:bodyPr/>
        <a:lstStyle/>
        <a:p>
          <a:endParaRPr lang="en-US"/>
        </a:p>
      </dgm:t>
    </dgm:pt>
    <dgm:pt modelId="{EBD88A82-7086-4FA1-B1BD-6DE6AFE1B623}">
      <dgm:prSet phldrT="[Text]" custT="1"/>
      <dgm:spPr/>
      <dgm:t>
        <a:bodyPr/>
        <a:lstStyle/>
        <a:p>
          <a:r>
            <a:rPr lang="en-US" sz="2000" dirty="0"/>
            <a:t>Taxonomy for Immersive Experiences</a:t>
          </a:r>
        </a:p>
      </dgm:t>
    </dgm:pt>
    <dgm:pt modelId="{EA27F317-2B68-447D-860B-195CB9D0F83D}" type="sibTrans" cxnId="{2C60A1B0-7DFE-4A89-9999-1EC3638D1EA7}">
      <dgm:prSet/>
      <dgm:spPr/>
      <dgm:t>
        <a:bodyPr/>
        <a:lstStyle/>
        <a:p>
          <a:endParaRPr lang="en-US"/>
        </a:p>
      </dgm:t>
    </dgm:pt>
    <dgm:pt modelId="{14F19E77-3AC2-4538-90A4-4C7DC6138035}" type="parTrans" cxnId="{2C60A1B0-7DFE-4A89-9999-1EC3638D1EA7}">
      <dgm:prSet/>
      <dgm:spPr/>
      <dgm:t>
        <a:bodyPr/>
        <a:lstStyle/>
        <a:p>
          <a:endParaRPr lang="en-US"/>
        </a:p>
      </dgm:t>
    </dgm:pt>
    <dgm:pt modelId="{E0D5CD2F-466A-4412-8870-D0B063C1C522}">
      <dgm:prSet phldrT="[Text]" phldr="1"/>
      <dgm:spPr>
        <a:blipFill rotWithShape="0">
          <a:blip xmlns:r="http://schemas.openxmlformats.org/officeDocument/2006/relationships" r:embed="rId1"/>
          <a:srcRect/>
          <a:stretch>
            <a:fillRect l="-15000" r="-15000"/>
          </a:stretch>
        </a:blipFill>
      </dgm:spPr>
      <dgm:t>
        <a:bodyPr/>
        <a:lstStyle/>
        <a:p>
          <a:endParaRPr lang="en-US" dirty="0"/>
        </a:p>
      </dgm:t>
    </dgm:pt>
    <dgm:pt modelId="{E97334C4-4BD0-404E-AB59-E2F8450F1B83}" type="sibTrans" cxnId="{322F1877-06AC-414C-81FD-9D403F881534}">
      <dgm:prSet/>
      <dgm:spPr/>
      <dgm:t>
        <a:bodyPr/>
        <a:lstStyle/>
        <a:p>
          <a:endParaRPr lang="en-US"/>
        </a:p>
      </dgm:t>
    </dgm:pt>
    <dgm:pt modelId="{FE985D43-CE6B-4758-A824-03FD871420E8}" type="parTrans" cxnId="{322F1877-06AC-414C-81FD-9D403F881534}">
      <dgm:prSet/>
      <dgm:spPr/>
      <dgm:t>
        <a:bodyPr/>
        <a:lstStyle/>
        <a:p>
          <a:endParaRPr lang="en-US"/>
        </a:p>
      </dgm:t>
    </dgm:pt>
    <dgm:pt modelId="{1F4F3CFE-15AB-4776-A0C7-518891FAD8E4}" type="pres">
      <dgm:prSet presAssocID="{68BF9731-7AF8-47C2-A05F-C9C6E766DD5D}" presName="Name0" presStyleCnt="0">
        <dgm:presLayoutVars>
          <dgm:chMax val="1"/>
          <dgm:chPref val="1"/>
          <dgm:dir/>
          <dgm:resizeHandles/>
        </dgm:presLayoutVars>
      </dgm:prSet>
      <dgm:spPr/>
    </dgm:pt>
    <dgm:pt modelId="{A3CB2DE9-BEA4-4B66-A05A-0E2C828005C7}" type="pres">
      <dgm:prSet presAssocID="{E0D5CD2F-466A-4412-8870-D0B063C1C522}" presName="Parent" presStyleLbl="node1" presStyleIdx="0" presStyleCnt="2" custScaleX="36937" custScaleY="41899" custLinFactNeighborX="-18031" custLinFactNeighborY="3306">
        <dgm:presLayoutVars>
          <dgm:chMax val="4"/>
          <dgm:chPref val="3"/>
        </dgm:presLayoutVars>
      </dgm:prSet>
      <dgm:spPr/>
    </dgm:pt>
    <dgm:pt modelId="{3F482AB4-168C-4CAD-BDAC-95899290C1C7}" type="pres">
      <dgm:prSet presAssocID="{D8D52B65-766B-4F32-8AA9-4A560A5CDB3B}" presName="Accent" presStyleLbl="node1" presStyleIdx="1" presStyleCnt="2" custLinFactNeighborX="-2295"/>
      <dgm:spPr/>
    </dgm:pt>
    <dgm:pt modelId="{CAE2ECE0-4DE2-4CC2-BA85-004F727E4EB8}" type="pres">
      <dgm:prSet presAssocID="{D8D52B65-766B-4F32-8AA9-4A560A5CDB3B}" presName="Image1" presStyleLbl="fgImgPlace1" presStyleIdx="0" presStyleCnt="3" custScaleX="146410" custScaleY="121000" custLinFactNeighborX="-1094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B67FB20A-C928-471C-8E6F-580C0633DC9F}" type="pres">
      <dgm:prSet presAssocID="{D8D52B65-766B-4F32-8AA9-4A560A5CDB3B}" presName="Child1" presStyleLbl="revTx" presStyleIdx="0" presStyleCnt="3" custScaleX="132792" custLinFactNeighborX="42375" custLinFactNeighborY="1739">
        <dgm:presLayoutVars>
          <dgm:chMax val="0"/>
          <dgm:chPref val="0"/>
          <dgm:bulletEnabled val="1"/>
        </dgm:presLayoutVars>
      </dgm:prSet>
      <dgm:spPr/>
    </dgm:pt>
    <dgm:pt modelId="{3B70C2EC-B287-4D03-AA84-55B54A7FAC92}" type="pres">
      <dgm:prSet presAssocID="{08730F2E-478C-4B82-954E-1162DF5F21A6}" presName="Image2" presStyleCnt="0"/>
      <dgm:spPr/>
    </dgm:pt>
    <dgm:pt modelId="{BEDC3459-4A62-490A-9516-0CD882CE7461}" type="pres">
      <dgm:prSet presAssocID="{08730F2E-478C-4B82-954E-1162DF5F21A6}" presName="Image" presStyleLbl="fgImgPlace1" presStyleIdx="1" presStyleCnt="3" custScaleX="75132" custScaleY="68302" custLinFactNeighborX="-1094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0000" r="-30000"/>
          </a:stretch>
        </a:blipFill>
      </dgm:spPr>
    </dgm:pt>
    <dgm:pt modelId="{BFF0AF1B-6B8A-4678-BA25-C97406767D3B}" type="pres">
      <dgm:prSet presAssocID="{08730F2E-478C-4B82-954E-1162DF5F21A6}" presName="Child2" presStyleLbl="revTx" presStyleIdx="1" presStyleCnt="3" custLinFactNeighborX="7544" custLinFactNeighborY="-567">
        <dgm:presLayoutVars>
          <dgm:chMax val="0"/>
          <dgm:chPref val="0"/>
          <dgm:bulletEnabled val="1"/>
        </dgm:presLayoutVars>
      </dgm:prSet>
      <dgm:spPr/>
    </dgm:pt>
    <dgm:pt modelId="{369DD1B2-D60D-4C64-9365-CEC6A835893F}" type="pres">
      <dgm:prSet presAssocID="{EBD88A82-7086-4FA1-B1BD-6DE6AFE1B623}" presName="Image3" presStyleCnt="0"/>
      <dgm:spPr/>
    </dgm:pt>
    <dgm:pt modelId="{50D3D47D-0C35-4623-890F-E686FA6C956A}" type="pres">
      <dgm:prSet presAssocID="{EBD88A82-7086-4FA1-B1BD-6DE6AFE1B623}" presName="Image" presStyleLbl="fgImgPlace1" presStyleIdx="2" presStyleCnt="3" custScaleX="75132" custScaleY="68302" custLinFactNeighborX="-1094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99000" r="-99000"/>
          </a:stretch>
        </a:blipFill>
      </dgm:spPr>
    </dgm:pt>
    <dgm:pt modelId="{118A3CB6-A3E7-4C98-86AC-C749DB338291}" type="pres">
      <dgm:prSet presAssocID="{EBD88A82-7086-4FA1-B1BD-6DE6AFE1B623}" presName="Child3" presStyleLbl="revTx" presStyleIdx="2" presStyleCnt="3" custScaleX="169643" custLinFactNeighborX="26403" custLinFactNeighborY="0">
        <dgm:presLayoutVars>
          <dgm:chMax val="0"/>
          <dgm:chPref val="0"/>
          <dgm:bulletEnabled val="1"/>
        </dgm:presLayoutVars>
      </dgm:prSet>
      <dgm:spPr/>
    </dgm:pt>
  </dgm:ptLst>
  <dgm:cxnLst>
    <dgm:cxn modelId="{72429F6D-3C75-4009-B761-4E29C05DAE43}" srcId="{E0D5CD2F-466A-4412-8870-D0B063C1C522}" destId="{D8D52B65-766B-4F32-8AA9-4A560A5CDB3B}" srcOrd="0" destOrd="0" parTransId="{5FABB224-7D6D-4F19-AB14-1599619BBFDE}" sibTransId="{6BF3D459-B5BF-4E14-B229-50EFAECC045E}"/>
    <dgm:cxn modelId="{322F1877-06AC-414C-81FD-9D403F881534}" srcId="{68BF9731-7AF8-47C2-A05F-C9C6E766DD5D}" destId="{E0D5CD2F-466A-4412-8870-D0B063C1C522}" srcOrd="0" destOrd="0" parTransId="{FE985D43-CE6B-4758-A824-03FD871420E8}" sibTransId="{E97334C4-4BD0-404E-AB59-E2F8450F1B83}"/>
    <dgm:cxn modelId="{70550779-4016-4448-80A8-7B7B9D4E1487}" type="presOf" srcId="{E0D5CD2F-466A-4412-8870-D0B063C1C522}" destId="{A3CB2DE9-BEA4-4B66-A05A-0E2C828005C7}" srcOrd="0" destOrd="0" presId="urn:microsoft.com/office/officeart/2011/layout/RadialPictureList"/>
    <dgm:cxn modelId="{18326688-0491-46E8-BB75-0B98385EDB15}" type="presOf" srcId="{EBD88A82-7086-4FA1-B1BD-6DE6AFE1B623}" destId="{118A3CB6-A3E7-4C98-86AC-C749DB338291}" srcOrd="0" destOrd="0" presId="urn:microsoft.com/office/officeart/2011/layout/RadialPictureList"/>
    <dgm:cxn modelId="{1C5F0D91-06AA-401D-9B18-0A738930A5FE}" type="presOf" srcId="{D8D52B65-766B-4F32-8AA9-4A560A5CDB3B}" destId="{B67FB20A-C928-471C-8E6F-580C0633DC9F}" srcOrd="0" destOrd="0" presId="urn:microsoft.com/office/officeart/2011/layout/RadialPictureList"/>
    <dgm:cxn modelId="{DC3125A2-2D67-4543-AA7F-CB2D88D4976F}" type="presOf" srcId="{68BF9731-7AF8-47C2-A05F-C9C6E766DD5D}" destId="{1F4F3CFE-15AB-4776-A0C7-518891FAD8E4}" srcOrd="0" destOrd="0" presId="urn:microsoft.com/office/officeart/2011/layout/RadialPictureList"/>
    <dgm:cxn modelId="{877180A9-BF54-42E9-8A96-E0C6E837774F}" srcId="{E0D5CD2F-466A-4412-8870-D0B063C1C522}" destId="{08730F2E-478C-4B82-954E-1162DF5F21A6}" srcOrd="1" destOrd="0" parTransId="{ACB5C69B-3504-4764-8FB0-4F78D5EB25A2}" sibTransId="{56B885A3-B189-425D-90F6-62CA81F2B1F8}"/>
    <dgm:cxn modelId="{2C60A1B0-7DFE-4A89-9999-1EC3638D1EA7}" srcId="{E0D5CD2F-466A-4412-8870-D0B063C1C522}" destId="{EBD88A82-7086-4FA1-B1BD-6DE6AFE1B623}" srcOrd="2" destOrd="0" parTransId="{14F19E77-3AC2-4538-90A4-4C7DC6138035}" sibTransId="{EA27F317-2B68-447D-860B-195CB9D0F83D}"/>
    <dgm:cxn modelId="{8DB516F0-76DD-49FE-A78E-44732956465F}" type="presOf" srcId="{08730F2E-478C-4B82-954E-1162DF5F21A6}" destId="{BFF0AF1B-6B8A-4678-BA25-C97406767D3B}" srcOrd="0" destOrd="0" presId="urn:microsoft.com/office/officeart/2011/layout/RadialPictureList"/>
    <dgm:cxn modelId="{EF4420A0-CBE5-4F82-B726-0DA2DB20E3BD}" type="presParOf" srcId="{1F4F3CFE-15AB-4776-A0C7-518891FAD8E4}" destId="{A3CB2DE9-BEA4-4B66-A05A-0E2C828005C7}" srcOrd="0" destOrd="0" presId="urn:microsoft.com/office/officeart/2011/layout/RadialPictureList"/>
    <dgm:cxn modelId="{7A927778-8232-4A80-BA88-A1828F50B604}" type="presParOf" srcId="{1F4F3CFE-15AB-4776-A0C7-518891FAD8E4}" destId="{3F482AB4-168C-4CAD-BDAC-95899290C1C7}" srcOrd="1" destOrd="0" presId="urn:microsoft.com/office/officeart/2011/layout/RadialPictureList"/>
    <dgm:cxn modelId="{116864EF-B8B7-4F0F-AAEA-1E210821A387}" type="presParOf" srcId="{1F4F3CFE-15AB-4776-A0C7-518891FAD8E4}" destId="{CAE2ECE0-4DE2-4CC2-BA85-004F727E4EB8}" srcOrd="2" destOrd="0" presId="urn:microsoft.com/office/officeart/2011/layout/RadialPictureList"/>
    <dgm:cxn modelId="{8A4CD593-2B3E-430B-9350-204F6F62116C}" type="presParOf" srcId="{1F4F3CFE-15AB-4776-A0C7-518891FAD8E4}" destId="{B67FB20A-C928-471C-8E6F-580C0633DC9F}" srcOrd="3" destOrd="0" presId="urn:microsoft.com/office/officeart/2011/layout/RadialPictureList"/>
    <dgm:cxn modelId="{88DF031D-1F3E-4477-B065-728DA5ECC4D7}" type="presParOf" srcId="{1F4F3CFE-15AB-4776-A0C7-518891FAD8E4}" destId="{3B70C2EC-B287-4D03-AA84-55B54A7FAC92}" srcOrd="4" destOrd="0" presId="urn:microsoft.com/office/officeart/2011/layout/RadialPictureList"/>
    <dgm:cxn modelId="{3FAE8DE7-3BCD-4DE2-A6EF-112C47039782}" type="presParOf" srcId="{3B70C2EC-B287-4D03-AA84-55B54A7FAC92}" destId="{BEDC3459-4A62-490A-9516-0CD882CE7461}" srcOrd="0" destOrd="0" presId="urn:microsoft.com/office/officeart/2011/layout/RadialPictureList"/>
    <dgm:cxn modelId="{C0A557CB-7A27-4C91-B89B-B0DBEF4056FD}" type="presParOf" srcId="{1F4F3CFE-15AB-4776-A0C7-518891FAD8E4}" destId="{BFF0AF1B-6B8A-4678-BA25-C97406767D3B}" srcOrd="5" destOrd="0" presId="urn:microsoft.com/office/officeart/2011/layout/RadialPictureList"/>
    <dgm:cxn modelId="{BAD06839-2B85-4EDF-A611-CA18690E9553}" type="presParOf" srcId="{1F4F3CFE-15AB-4776-A0C7-518891FAD8E4}" destId="{369DD1B2-D60D-4C64-9365-CEC6A835893F}" srcOrd="6" destOrd="0" presId="urn:microsoft.com/office/officeart/2011/layout/RadialPictureList"/>
    <dgm:cxn modelId="{B1559806-F80E-4EB6-B623-3404766DC46D}" type="presParOf" srcId="{369DD1B2-D60D-4C64-9365-CEC6A835893F}" destId="{50D3D47D-0C35-4623-890F-E686FA6C956A}" srcOrd="0" destOrd="0" presId="urn:microsoft.com/office/officeart/2011/layout/RadialPictureList"/>
    <dgm:cxn modelId="{07DCC52C-CD1D-4F13-81BF-512B1DD5C2A0}" type="presParOf" srcId="{1F4F3CFE-15AB-4776-A0C7-518891FAD8E4}" destId="{118A3CB6-A3E7-4C98-86AC-C749DB338291}" srcOrd="7"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BF9731-7AF8-47C2-A05F-C9C6E766DD5D}" type="doc">
      <dgm:prSet loTypeId="urn:microsoft.com/office/officeart/2011/layout/RadialPictureList" loCatId="picture" qsTypeId="urn:microsoft.com/office/officeart/2005/8/quickstyle/3d2" qsCatId="3D" csTypeId="urn:microsoft.com/office/officeart/2005/8/colors/accent0_3" csCatId="mainScheme" phldr="1"/>
      <dgm:spPr/>
      <dgm:t>
        <a:bodyPr/>
        <a:lstStyle/>
        <a:p>
          <a:endParaRPr lang="en-US"/>
        </a:p>
      </dgm:t>
    </dgm:pt>
    <dgm:pt modelId="{D8D52B65-766B-4F32-8AA9-4A560A5CDB3B}">
      <dgm:prSet phldrT="[Text]" custT="1"/>
      <dgm:spPr/>
      <dgm:t>
        <a:bodyPr/>
        <a:lstStyle/>
        <a:p>
          <a:r>
            <a:rPr lang="en-US" sz="2000" dirty="0"/>
            <a:t>Flow</a:t>
          </a:r>
          <a:r>
            <a:rPr lang="en-US" sz="2000" baseline="0" dirty="0"/>
            <a:t> Theory</a:t>
          </a:r>
          <a:endParaRPr lang="en-US" sz="2000" dirty="0"/>
        </a:p>
      </dgm:t>
    </dgm:pt>
    <dgm:pt modelId="{5FABB224-7D6D-4F19-AB14-1599619BBFDE}" type="parTrans" cxnId="{72429F6D-3C75-4009-B761-4E29C05DAE43}">
      <dgm:prSet/>
      <dgm:spPr/>
      <dgm:t>
        <a:bodyPr/>
        <a:lstStyle/>
        <a:p>
          <a:endParaRPr lang="en-US"/>
        </a:p>
      </dgm:t>
    </dgm:pt>
    <dgm:pt modelId="{6BF3D459-B5BF-4E14-B229-50EFAECC045E}" type="sibTrans" cxnId="{72429F6D-3C75-4009-B761-4E29C05DAE43}">
      <dgm:prSet/>
      <dgm:spPr/>
      <dgm:t>
        <a:bodyPr/>
        <a:lstStyle/>
        <a:p>
          <a:endParaRPr lang="en-US"/>
        </a:p>
      </dgm:t>
    </dgm:pt>
    <dgm:pt modelId="{08730F2E-478C-4B82-954E-1162DF5F21A6}">
      <dgm:prSet phldrT="[Text]" custT="1"/>
      <dgm:spPr/>
      <dgm:t>
        <a:bodyPr/>
        <a:lstStyle/>
        <a:p>
          <a:r>
            <a:rPr lang="en-US" sz="2000" b="1" dirty="0">
              <a:solidFill>
                <a:srgbClr val="0000FF"/>
              </a:solidFill>
            </a:rPr>
            <a:t>CAMIL Model</a:t>
          </a:r>
        </a:p>
      </dgm:t>
    </dgm:pt>
    <dgm:pt modelId="{ACB5C69B-3504-4764-8FB0-4F78D5EB25A2}" type="parTrans" cxnId="{877180A9-BF54-42E9-8A96-E0C6E837774F}">
      <dgm:prSet/>
      <dgm:spPr/>
      <dgm:t>
        <a:bodyPr/>
        <a:lstStyle/>
        <a:p>
          <a:endParaRPr lang="en-US"/>
        </a:p>
      </dgm:t>
    </dgm:pt>
    <dgm:pt modelId="{56B885A3-B189-425D-90F6-62CA81F2B1F8}" type="sibTrans" cxnId="{877180A9-BF54-42E9-8A96-E0C6E837774F}">
      <dgm:prSet/>
      <dgm:spPr/>
      <dgm:t>
        <a:bodyPr/>
        <a:lstStyle/>
        <a:p>
          <a:endParaRPr lang="en-US"/>
        </a:p>
      </dgm:t>
    </dgm:pt>
    <dgm:pt modelId="{EBD88A82-7086-4FA1-B1BD-6DE6AFE1B623}">
      <dgm:prSet phldrT="[Text]" custT="1"/>
      <dgm:spPr/>
      <dgm:t>
        <a:bodyPr/>
        <a:lstStyle/>
        <a:p>
          <a:r>
            <a:rPr lang="en-US" sz="2000" dirty="0"/>
            <a:t>Taxonomy for Immersive Experiences</a:t>
          </a:r>
        </a:p>
      </dgm:t>
    </dgm:pt>
    <dgm:pt modelId="{EA27F317-2B68-447D-860B-195CB9D0F83D}" type="sibTrans" cxnId="{2C60A1B0-7DFE-4A89-9999-1EC3638D1EA7}">
      <dgm:prSet/>
      <dgm:spPr/>
      <dgm:t>
        <a:bodyPr/>
        <a:lstStyle/>
        <a:p>
          <a:endParaRPr lang="en-US"/>
        </a:p>
      </dgm:t>
    </dgm:pt>
    <dgm:pt modelId="{14F19E77-3AC2-4538-90A4-4C7DC6138035}" type="parTrans" cxnId="{2C60A1B0-7DFE-4A89-9999-1EC3638D1EA7}">
      <dgm:prSet/>
      <dgm:spPr/>
      <dgm:t>
        <a:bodyPr/>
        <a:lstStyle/>
        <a:p>
          <a:endParaRPr lang="en-US"/>
        </a:p>
      </dgm:t>
    </dgm:pt>
    <dgm:pt modelId="{E0D5CD2F-466A-4412-8870-D0B063C1C522}">
      <dgm:prSet phldrT="[Text]" phldr="1"/>
      <dgm:spPr>
        <a:blipFill rotWithShape="0">
          <a:blip xmlns:r="http://schemas.openxmlformats.org/officeDocument/2006/relationships" r:embed="rId1"/>
          <a:srcRect/>
          <a:stretch>
            <a:fillRect l="-15000" r="-15000"/>
          </a:stretch>
        </a:blipFill>
      </dgm:spPr>
      <dgm:t>
        <a:bodyPr/>
        <a:lstStyle/>
        <a:p>
          <a:endParaRPr lang="en-US" dirty="0"/>
        </a:p>
      </dgm:t>
    </dgm:pt>
    <dgm:pt modelId="{E97334C4-4BD0-404E-AB59-E2F8450F1B83}" type="sibTrans" cxnId="{322F1877-06AC-414C-81FD-9D403F881534}">
      <dgm:prSet/>
      <dgm:spPr/>
      <dgm:t>
        <a:bodyPr/>
        <a:lstStyle/>
        <a:p>
          <a:endParaRPr lang="en-US"/>
        </a:p>
      </dgm:t>
    </dgm:pt>
    <dgm:pt modelId="{FE985D43-CE6B-4758-A824-03FD871420E8}" type="parTrans" cxnId="{322F1877-06AC-414C-81FD-9D403F881534}">
      <dgm:prSet/>
      <dgm:spPr/>
      <dgm:t>
        <a:bodyPr/>
        <a:lstStyle/>
        <a:p>
          <a:endParaRPr lang="en-US"/>
        </a:p>
      </dgm:t>
    </dgm:pt>
    <dgm:pt modelId="{1F4F3CFE-15AB-4776-A0C7-518891FAD8E4}" type="pres">
      <dgm:prSet presAssocID="{68BF9731-7AF8-47C2-A05F-C9C6E766DD5D}" presName="Name0" presStyleCnt="0">
        <dgm:presLayoutVars>
          <dgm:chMax val="1"/>
          <dgm:chPref val="1"/>
          <dgm:dir/>
          <dgm:resizeHandles/>
        </dgm:presLayoutVars>
      </dgm:prSet>
      <dgm:spPr/>
    </dgm:pt>
    <dgm:pt modelId="{A3CB2DE9-BEA4-4B66-A05A-0E2C828005C7}" type="pres">
      <dgm:prSet presAssocID="{E0D5CD2F-466A-4412-8870-D0B063C1C522}" presName="Parent" presStyleLbl="node1" presStyleIdx="0" presStyleCnt="2" custScaleX="36937" custScaleY="41899" custLinFactNeighborX="-18031" custLinFactNeighborY="3306">
        <dgm:presLayoutVars>
          <dgm:chMax val="4"/>
          <dgm:chPref val="3"/>
        </dgm:presLayoutVars>
      </dgm:prSet>
      <dgm:spPr/>
    </dgm:pt>
    <dgm:pt modelId="{3F482AB4-168C-4CAD-BDAC-95899290C1C7}" type="pres">
      <dgm:prSet presAssocID="{D8D52B65-766B-4F32-8AA9-4A560A5CDB3B}" presName="Accent" presStyleLbl="node1" presStyleIdx="1" presStyleCnt="2" custLinFactNeighborX="-2295"/>
      <dgm:spPr/>
    </dgm:pt>
    <dgm:pt modelId="{CAE2ECE0-4DE2-4CC2-BA85-004F727E4EB8}" type="pres">
      <dgm:prSet presAssocID="{D8D52B65-766B-4F32-8AA9-4A560A5CDB3B}" presName="Image1" presStyleLbl="fgImgPlace1" presStyleIdx="0" presStyleCnt="3" custScaleX="75132" custScaleY="75132" custLinFactNeighborX="-1094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B67FB20A-C928-471C-8E6F-580C0633DC9F}" type="pres">
      <dgm:prSet presAssocID="{D8D52B65-766B-4F32-8AA9-4A560A5CDB3B}" presName="Child1" presStyleLbl="revTx" presStyleIdx="0" presStyleCnt="3" custScaleX="132792" custLinFactNeighborX="42375" custLinFactNeighborY="1739">
        <dgm:presLayoutVars>
          <dgm:chMax val="0"/>
          <dgm:chPref val="0"/>
          <dgm:bulletEnabled val="1"/>
        </dgm:presLayoutVars>
      </dgm:prSet>
      <dgm:spPr/>
    </dgm:pt>
    <dgm:pt modelId="{3B70C2EC-B287-4D03-AA84-55B54A7FAC92}" type="pres">
      <dgm:prSet presAssocID="{08730F2E-478C-4B82-954E-1162DF5F21A6}" presName="Image2" presStyleCnt="0"/>
      <dgm:spPr/>
    </dgm:pt>
    <dgm:pt modelId="{BEDC3459-4A62-490A-9516-0CD882CE7461}" type="pres">
      <dgm:prSet presAssocID="{08730F2E-478C-4B82-954E-1162DF5F21A6}" presName="Image" presStyleLbl="fgImgPlace1" presStyleIdx="1" presStyleCnt="3" custScaleX="146410" custScaleY="133100" custLinFactNeighborX="-1094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0000" r="-30000"/>
          </a:stretch>
        </a:blipFill>
      </dgm:spPr>
    </dgm:pt>
    <dgm:pt modelId="{BFF0AF1B-6B8A-4678-BA25-C97406767D3B}" type="pres">
      <dgm:prSet presAssocID="{08730F2E-478C-4B82-954E-1162DF5F21A6}" presName="Child2" presStyleLbl="revTx" presStyleIdx="1" presStyleCnt="3" custLinFactNeighborX="7544" custLinFactNeighborY="-567">
        <dgm:presLayoutVars>
          <dgm:chMax val="0"/>
          <dgm:chPref val="0"/>
          <dgm:bulletEnabled val="1"/>
        </dgm:presLayoutVars>
      </dgm:prSet>
      <dgm:spPr/>
    </dgm:pt>
    <dgm:pt modelId="{369DD1B2-D60D-4C64-9365-CEC6A835893F}" type="pres">
      <dgm:prSet presAssocID="{EBD88A82-7086-4FA1-B1BD-6DE6AFE1B623}" presName="Image3" presStyleCnt="0"/>
      <dgm:spPr/>
    </dgm:pt>
    <dgm:pt modelId="{50D3D47D-0C35-4623-890F-E686FA6C956A}" type="pres">
      <dgm:prSet presAssocID="{EBD88A82-7086-4FA1-B1BD-6DE6AFE1B623}" presName="Image" presStyleLbl="fgImgPlace1" presStyleIdx="2" presStyleCnt="3" custScaleX="75132" custScaleY="75132" custLinFactNeighborX="-1094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99000" r="-99000"/>
          </a:stretch>
        </a:blipFill>
      </dgm:spPr>
    </dgm:pt>
    <dgm:pt modelId="{118A3CB6-A3E7-4C98-86AC-C749DB338291}" type="pres">
      <dgm:prSet presAssocID="{EBD88A82-7086-4FA1-B1BD-6DE6AFE1B623}" presName="Child3" presStyleLbl="revTx" presStyleIdx="2" presStyleCnt="3" custScaleX="169643" custLinFactNeighborX="26403" custLinFactNeighborY="0">
        <dgm:presLayoutVars>
          <dgm:chMax val="0"/>
          <dgm:chPref val="0"/>
          <dgm:bulletEnabled val="1"/>
        </dgm:presLayoutVars>
      </dgm:prSet>
      <dgm:spPr/>
    </dgm:pt>
  </dgm:ptLst>
  <dgm:cxnLst>
    <dgm:cxn modelId="{72429F6D-3C75-4009-B761-4E29C05DAE43}" srcId="{E0D5CD2F-466A-4412-8870-D0B063C1C522}" destId="{D8D52B65-766B-4F32-8AA9-4A560A5CDB3B}" srcOrd="0" destOrd="0" parTransId="{5FABB224-7D6D-4F19-AB14-1599619BBFDE}" sibTransId="{6BF3D459-B5BF-4E14-B229-50EFAECC045E}"/>
    <dgm:cxn modelId="{322F1877-06AC-414C-81FD-9D403F881534}" srcId="{68BF9731-7AF8-47C2-A05F-C9C6E766DD5D}" destId="{E0D5CD2F-466A-4412-8870-D0B063C1C522}" srcOrd="0" destOrd="0" parTransId="{FE985D43-CE6B-4758-A824-03FD871420E8}" sibTransId="{E97334C4-4BD0-404E-AB59-E2F8450F1B83}"/>
    <dgm:cxn modelId="{70550779-4016-4448-80A8-7B7B9D4E1487}" type="presOf" srcId="{E0D5CD2F-466A-4412-8870-D0B063C1C522}" destId="{A3CB2DE9-BEA4-4B66-A05A-0E2C828005C7}" srcOrd="0" destOrd="0" presId="urn:microsoft.com/office/officeart/2011/layout/RadialPictureList"/>
    <dgm:cxn modelId="{18326688-0491-46E8-BB75-0B98385EDB15}" type="presOf" srcId="{EBD88A82-7086-4FA1-B1BD-6DE6AFE1B623}" destId="{118A3CB6-A3E7-4C98-86AC-C749DB338291}" srcOrd="0" destOrd="0" presId="urn:microsoft.com/office/officeart/2011/layout/RadialPictureList"/>
    <dgm:cxn modelId="{1C5F0D91-06AA-401D-9B18-0A738930A5FE}" type="presOf" srcId="{D8D52B65-766B-4F32-8AA9-4A560A5CDB3B}" destId="{B67FB20A-C928-471C-8E6F-580C0633DC9F}" srcOrd="0" destOrd="0" presId="urn:microsoft.com/office/officeart/2011/layout/RadialPictureList"/>
    <dgm:cxn modelId="{DC3125A2-2D67-4543-AA7F-CB2D88D4976F}" type="presOf" srcId="{68BF9731-7AF8-47C2-A05F-C9C6E766DD5D}" destId="{1F4F3CFE-15AB-4776-A0C7-518891FAD8E4}" srcOrd="0" destOrd="0" presId="urn:microsoft.com/office/officeart/2011/layout/RadialPictureList"/>
    <dgm:cxn modelId="{877180A9-BF54-42E9-8A96-E0C6E837774F}" srcId="{E0D5CD2F-466A-4412-8870-D0B063C1C522}" destId="{08730F2E-478C-4B82-954E-1162DF5F21A6}" srcOrd="1" destOrd="0" parTransId="{ACB5C69B-3504-4764-8FB0-4F78D5EB25A2}" sibTransId="{56B885A3-B189-425D-90F6-62CA81F2B1F8}"/>
    <dgm:cxn modelId="{2C60A1B0-7DFE-4A89-9999-1EC3638D1EA7}" srcId="{E0D5CD2F-466A-4412-8870-D0B063C1C522}" destId="{EBD88A82-7086-4FA1-B1BD-6DE6AFE1B623}" srcOrd="2" destOrd="0" parTransId="{14F19E77-3AC2-4538-90A4-4C7DC6138035}" sibTransId="{EA27F317-2B68-447D-860B-195CB9D0F83D}"/>
    <dgm:cxn modelId="{8DB516F0-76DD-49FE-A78E-44732956465F}" type="presOf" srcId="{08730F2E-478C-4B82-954E-1162DF5F21A6}" destId="{BFF0AF1B-6B8A-4678-BA25-C97406767D3B}" srcOrd="0" destOrd="0" presId="urn:microsoft.com/office/officeart/2011/layout/RadialPictureList"/>
    <dgm:cxn modelId="{EF4420A0-CBE5-4F82-B726-0DA2DB20E3BD}" type="presParOf" srcId="{1F4F3CFE-15AB-4776-A0C7-518891FAD8E4}" destId="{A3CB2DE9-BEA4-4B66-A05A-0E2C828005C7}" srcOrd="0" destOrd="0" presId="urn:microsoft.com/office/officeart/2011/layout/RadialPictureList"/>
    <dgm:cxn modelId="{7A927778-8232-4A80-BA88-A1828F50B604}" type="presParOf" srcId="{1F4F3CFE-15AB-4776-A0C7-518891FAD8E4}" destId="{3F482AB4-168C-4CAD-BDAC-95899290C1C7}" srcOrd="1" destOrd="0" presId="urn:microsoft.com/office/officeart/2011/layout/RadialPictureList"/>
    <dgm:cxn modelId="{116864EF-B8B7-4F0F-AAEA-1E210821A387}" type="presParOf" srcId="{1F4F3CFE-15AB-4776-A0C7-518891FAD8E4}" destId="{CAE2ECE0-4DE2-4CC2-BA85-004F727E4EB8}" srcOrd="2" destOrd="0" presId="urn:microsoft.com/office/officeart/2011/layout/RadialPictureList"/>
    <dgm:cxn modelId="{8A4CD593-2B3E-430B-9350-204F6F62116C}" type="presParOf" srcId="{1F4F3CFE-15AB-4776-A0C7-518891FAD8E4}" destId="{B67FB20A-C928-471C-8E6F-580C0633DC9F}" srcOrd="3" destOrd="0" presId="urn:microsoft.com/office/officeart/2011/layout/RadialPictureList"/>
    <dgm:cxn modelId="{88DF031D-1F3E-4477-B065-728DA5ECC4D7}" type="presParOf" srcId="{1F4F3CFE-15AB-4776-A0C7-518891FAD8E4}" destId="{3B70C2EC-B287-4D03-AA84-55B54A7FAC92}" srcOrd="4" destOrd="0" presId="urn:microsoft.com/office/officeart/2011/layout/RadialPictureList"/>
    <dgm:cxn modelId="{3FAE8DE7-3BCD-4DE2-A6EF-112C47039782}" type="presParOf" srcId="{3B70C2EC-B287-4D03-AA84-55B54A7FAC92}" destId="{BEDC3459-4A62-490A-9516-0CD882CE7461}" srcOrd="0" destOrd="0" presId="urn:microsoft.com/office/officeart/2011/layout/RadialPictureList"/>
    <dgm:cxn modelId="{C0A557CB-7A27-4C91-B89B-B0DBEF4056FD}" type="presParOf" srcId="{1F4F3CFE-15AB-4776-A0C7-518891FAD8E4}" destId="{BFF0AF1B-6B8A-4678-BA25-C97406767D3B}" srcOrd="5" destOrd="0" presId="urn:microsoft.com/office/officeart/2011/layout/RadialPictureList"/>
    <dgm:cxn modelId="{BAD06839-2B85-4EDF-A611-CA18690E9553}" type="presParOf" srcId="{1F4F3CFE-15AB-4776-A0C7-518891FAD8E4}" destId="{369DD1B2-D60D-4C64-9365-CEC6A835893F}" srcOrd="6" destOrd="0" presId="urn:microsoft.com/office/officeart/2011/layout/RadialPictureList"/>
    <dgm:cxn modelId="{B1559806-F80E-4EB6-B623-3404766DC46D}" type="presParOf" srcId="{369DD1B2-D60D-4C64-9365-CEC6A835893F}" destId="{50D3D47D-0C35-4623-890F-E686FA6C956A}" srcOrd="0" destOrd="0" presId="urn:microsoft.com/office/officeart/2011/layout/RadialPictureList"/>
    <dgm:cxn modelId="{07DCC52C-CD1D-4F13-81BF-512B1DD5C2A0}" type="presParOf" srcId="{1F4F3CFE-15AB-4776-A0C7-518891FAD8E4}" destId="{118A3CB6-A3E7-4C98-86AC-C749DB338291}" srcOrd="7"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BF9731-7AF8-47C2-A05F-C9C6E766DD5D}" type="doc">
      <dgm:prSet loTypeId="urn:microsoft.com/office/officeart/2011/layout/RadialPictureList" loCatId="picture" qsTypeId="urn:microsoft.com/office/officeart/2005/8/quickstyle/3d2" qsCatId="3D" csTypeId="urn:microsoft.com/office/officeart/2005/8/colors/accent0_3" csCatId="mainScheme" phldr="1"/>
      <dgm:spPr/>
      <dgm:t>
        <a:bodyPr/>
        <a:lstStyle/>
        <a:p>
          <a:endParaRPr lang="en-US"/>
        </a:p>
      </dgm:t>
    </dgm:pt>
    <dgm:pt modelId="{D8D52B65-766B-4F32-8AA9-4A560A5CDB3B}">
      <dgm:prSet phldrT="[Text]" custT="1"/>
      <dgm:spPr/>
      <dgm:t>
        <a:bodyPr/>
        <a:lstStyle/>
        <a:p>
          <a:r>
            <a:rPr lang="en-US" sz="2000" dirty="0"/>
            <a:t>Flow</a:t>
          </a:r>
          <a:r>
            <a:rPr lang="en-US" sz="2000" baseline="0" dirty="0"/>
            <a:t> Theory</a:t>
          </a:r>
          <a:endParaRPr lang="en-US" sz="2000" dirty="0"/>
        </a:p>
      </dgm:t>
    </dgm:pt>
    <dgm:pt modelId="{5FABB224-7D6D-4F19-AB14-1599619BBFDE}" type="parTrans" cxnId="{72429F6D-3C75-4009-B761-4E29C05DAE43}">
      <dgm:prSet/>
      <dgm:spPr/>
      <dgm:t>
        <a:bodyPr/>
        <a:lstStyle/>
        <a:p>
          <a:endParaRPr lang="en-US"/>
        </a:p>
      </dgm:t>
    </dgm:pt>
    <dgm:pt modelId="{6BF3D459-B5BF-4E14-B229-50EFAECC045E}" type="sibTrans" cxnId="{72429F6D-3C75-4009-B761-4E29C05DAE43}">
      <dgm:prSet/>
      <dgm:spPr/>
      <dgm:t>
        <a:bodyPr/>
        <a:lstStyle/>
        <a:p>
          <a:endParaRPr lang="en-US"/>
        </a:p>
      </dgm:t>
    </dgm:pt>
    <dgm:pt modelId="{08730F2E-478C-4B82-954E-1162DF5F21A6}">
      <dgm:prSet phldrT="[Text]" custT="1"/>
      <dgm:spPr/>
      <dgm:t>
        <a:bodyPr/>
        <a:lstStyle/>
        <a:p>
          <a:r>
            <a:rPr lang="en-US" sz="2000" dirty="0"/>
            <a:t>CAMIL Model</a:t>
          </a:r>
        </a:p>
      </dgm:t>
    </dgm:pt>
    <dgm:pt modelId="{ACB5C69B-3504-4764-8FB0-4F78D5EB25A2}" type="parTrans" cxnId="{877180A9-BF54-42E9-8A96-E0C6E837774F}">
      <dgm:prSet/>
      <dgm:spPr/>
      <dgm:t>
        <a:bodyPr/>
        <a:lstStyle/>
        <a:p>
          <a:endParaRPr lang="en-US"/>
        </a:p>
      </dgm:t>
    </dgm:pt>
    <dgm:pt modelId="{56B885A3-B189-425D-90F6-62CA81F2B1F8}" type="sibTrans" cxnId="{877180A9-BF54-42E9-8A96-E0C6E837774F}">
      <dgm:prSet/>
      <dgm:spPr/>
      <dgm:t>
        <a:bodyPr/>
        <a:lstStyle/>
        <a:p>
          <a:endParaRPr lang="en-US"/>
        </a:p>
      </dgm:t>
    </dgm:pt>
    <dgm:pt modelId="{EBD88A82-7086-4FA1-B1BD-6DE6AFE1B623}">
      <dgm:prSet phldrT="[Text]" custT="1"/>
      <dgm:spPr/>
      <dgm:t>
        <a:bodyPr/>
        <a:lstStyle/>
        <a:p>
          <a:r>
            <a:rPr lang="en-US" sz="2000" b="1" dirty="0">
              <a:solidFill>
                <a:srgbClr val="0000FF"/>
              </a:solidFill>
            </a:rPr>
            <a:t>Taxonomy for Immersive Experiences</a:t>
          </a:r>
        </a:p>
      </dgm:t>
    </dgm:pt>
    <dgm:pt modelId="{EA27F317-2B68-447D-860B-195CB9D0F83D}" type="sibTrans" cxnId="{2C60A1B0-7DFE-4A89-9999-1EC3638D1EA7}">
      <dgm:prSet/>
      <dgm:spPr/>
      <dgm:t>
        <a:bodyPr/>
        <a:lstStyle/>
        <a:p>
          <a:endParaRPr lang="en-US"/>
        </a:p>
      </dgm:t>
    </dgm:pt>
    <dgm:pt modelId="{14F19E77-3AC2-4538-90A4-4C7DC6138035}" type="parTrans" cxnId="{2C60A1B0-7DFE-4A89-9999-1EC3638D1EA7}">
      <dgm:prSet/>
      <dgm:spPr/>
      <dgm:t>
        <a:bodyPr/>
        <a:lstStyle/>
        <a:p>
          <a:endParaRPr lang="en-US"/>
        </a:p>
      </dgm:t>
    </dgm:pt>
    <dgm:pt modelId="{E0D5CD2F-466A-4412-8870-D0B063C1C522}">
      <dgm:prSet phldrT="[Text]" phldr="1"/>
      <dgm:spPr>
        <a:blipFill rotWithShape="0">
          <a:blip xmlns:r="http://schemas.openxmlformats.org/officeDocument/2006/relationships" r:embed="rId1"/>
          <a:srcRect/>
          <a:stretch>
            <a:fillRect l="-15000" r="-15000"/>
          </a:stretch>
        </a:blipFill>
      </dgm:spPr>
      <dgm:t>
        <a:bodyPr/>
        <a:lstStyle/>
        <a:p>
          <a:endParaRPr lang="en-US" dirty="0"/>
        </a:p>
      </dgm:t>
    </dgm:pt>
    <dgm:pt modelId="{E97334C4-4BD0-404E-AB59-E2F8450F1B83}" type="sibTrans" cxnId="{322F1877-06AC-414C-81FD-9D403F881534}">
      <dgm:prSet/>
      <dgm:spPr/>
      <dgm:t>
        <a:bodyPr/>
        <a:lstStyle/>
        <a:p>
          <a:endParaRPr lang="en-US"/>
        </a:p>
      </dgm:t>
    </dgm:pt>
    <dgm:pt modelId="{FE985D43-CE6B-4758-A824-03FD871420E8}" type="parTrans" cxnId="{322F1877-06AC-414C-81FD-9D403F881534}">
      <dgm:prSet/>
      <dgm:spPr/>
      <dgm:t>
        <a:bodyPr/>
        <a:lstStyle/>
        <a:p>
          <a:endParaRPr lang="en-US"/>
        </a:p>
      </dgm:t>
    </dgm:pt>
    <dgm:pt modelId="{1F4F3CFE-15AB-4776-A0C7-518891FAD8E4}" type="pres">
      <dgm:prSet presAssocID="{68BF9731-7AF8-47C2-A05F-C9C6E766DD5D}" presName="Name0" presStyleCnt="0">
        <dgm:presLayoutVars>
          <dgm:chMax val="1"/>
          <dgm:chPref val="1"/>
          <dgm:dir/>
          <dgm:resizeHandles/>
        </dgm:presLayoutVars>
      </dgm:prSet>
      <dgm:spPr/>
    </dgm:pt>
    <dgm:pt modelId="{A3CB2DE9-BEA4-4B66-A05A-0E2C828005C7}" type="pres">
      <dgm:prSet presAssocID="{E0D5CD2F-466A-4412-8870-D0B063C1C522}" presName="Parent" presStyleLbl="node1" presStyleIdx="0" presStyleCnt="2" custScaleX="36937" custScaleY="41899" custLinFactNeighborX="-18031" custLinFactNeighborY="3306">
        <dgm:presLayoutVars>
          <dgm:chMax val="4"/>
          <dgm:chPref val="3"/>
        </dgm:presLayoutVars>
      </dgm:prSet>
      <dgm:spPr/>
    </dgm:pt>
    <dgm:pt modelId="{3F482AB4-168C-4CAD-BDAC-95899290C1C7}" type="pres">
      <dgm:prSet presAssocID="{D8D52B65-766B-4F32-8AA9-4A560A5CDB3B}" presName="Accent" presStyleLbl="node1" presStyleIdx="1" presStyleCnt="2" custLinFactNeighborX="-2295"/>
      <dgm:spPr/>
    </dgm:pt>
    <dgm:pt modelId="{CAE2ECE0-4DE2-4CC2-BA85-004F727E4EB8}" type="pres">
      <dgm:prSet presAssocID="{D8D52B65-766B-4F32-8AA9-4A560A5CDB3B}" presName="Image1" presStyleLbl="fgImgPlace1" presStyleIdx="0" presStyleCnt="3" custScaleX="75132" custScaleY="75132" custLinFactNeighborX="-1094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B67FB20A-C928-471C-8E6F-580C0633DC9F}" type="pres">
      <dgm:prSet presAssocID="{D8D52B65-766B-4F32-8AA9-4A560A5CDB3B}" presName="Child1" presStyleLbl="revTx" presStyleIdx="0" presStyleCnt="3" custScaleX="132792" custLinFactNeighborX="42375" custLinFactNeighborY="1739">
        <dgm:presLayoutVars>
          <dgm:chMax val="0"/>
          <dgm:chPref val="0"/>
          <dgm:bulletEnabled val="1"/>
        </dgm:presLayoutVars>
      </dgm:prSet>
      <dgm:spPr/>
    </dgm:pt>
    <dgm:pt modelId="{3B70C2EC-B287-4D03-AA84-55B54A7FAC92}" type="pres">
      <dgm:prSet presAssocID="{08730F2E-478C-4B82-954E-1162DF5F21A6}" presName="Image2" presStyleCnt="0"/>
      <dgm:spPr/>
    </dgm:pt>
    <dgm:pt modelId="{BEDC3459-4A62-490A-9516-0CD882CE7461}" type="pres">
      <dgm:prSet presAssocID="{08730F2E-478C-4B82-954E-1162DF5F21A6}" presName="Image" presStyleLbl="fgImgPlace1" presStyleIdx="1" presStyleCnt="3" custScaleX="75132" custScaleY="75132" custLinFactNeighborX="-1094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0000" r="-30000"/>
          </a:stretch>
        </a:blipFill>
      </dgm:spPr>
    </dgm:pt>
    <dgm:pt modelId="{BFF0AF1B-6B8A-4678-BA25-C97406767D3B}" type="pres">
      <dgm:prSet presAssocID="{08730F2E-478C-4B82-954E-1162DF5F21A6}" presName="Child2" presStyleLbl="revTx" presStyleIdx="1" presStyleCnt="3" custLinFactNeighborX="7544" custLinFactNeighborY="-567">
        <dgm:presLayoutVars>
          <dgm:chMax val="0"/>
          <dgm:chPref val="0"/>
          <dgm:bulletEnabled val="1"/>
        </dgm:presLayoutVars>
      </dgm:prSet>
      <dgm:spPr/>
    </dgm:pt>
    <dgm:pt modelId="{369DD1B2-D60D-4C64-9365-CEC6A835893F}" type="pres">
      <dgm:prSet presAssocID="{EBD88A82-7086-4FA1-B1BD-6DE6AFE1B623}" presName="Image3" presStyleCnt="0"/>
      <dgm:spPr/>
    </dgm:pt>
    <dgm:pt modelId="{50D3D47D-0C35-4623-890F-E686FA6C956A}" type="pres">
      <dgm:prSet presAssocID="{EBD88A82-7086-4FA1-B1BD-6DE6AFE1B623}" presName="Image" presStyleLbl="fgImgPlace1" presStyleIdx="2" presStyleCnt="3" custScaleX="121000" custScaleY="133100" custLinFactNeighborX="-1094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99000" r="-99000"/>
          </a:stretch>
        </a:blipFill>
      </dgm:spPr>
    </dgm:pt>
    <dgm:pt modelId="{118A3CB6-A3E7-4C98-86AC-C749DB338291}" type="pres">
      <dgm:prSet presAssocID="{EBD88A82-7086-4FA1-B1BD-6DE6AFE1B623}" presName="Child3" presStyleLbl="revTx" presStyleIdx="2" presStyleCnt="3" custScaleX="169643" custLinFactNeighborX="31098">
        <dgm:presLayoutVars>
          <dgm:chMax val="0"/>
          <dgm:chPref val="0"/>
          <dgm:bulletEnabled val="1"/>
        </dgm:presLayoutVars>
      </dgm:prSet>
      <dgm:spPr/>
    </dgm:pt>
  </dgm:ptLst>
  <dgm:cxnLst>
    <dgm:cxn modelId="{72429F6D-3C75-4009-B761-4E29C05DAE43}" srcId="{E0D5CD2F-466A-4412-8870-D0B063C1C522}" destId="{D8D52B65-766B-4F32-8AA9-4A560A5CDB3B}" srcOrd="0" destOrd="0" parTransId="{5FABB224-7D6D-4F19-AB14-1599619BBFDE}" sibTransId="{6BF3D459-B5BF-4E14-B229-50EFAECC045E}"/>
    <dgm:cxn modelId="{322F1877-06AC-414C-81FD-9D403F881534}" srcId="{68BF9731-7AF8-47C2-A05F-C9C6E766DD5D}" destId="{E0D5CD2F-466A-4412-8870-D0B063C1C522}" srcOrd="0" destOrd="0" parTransId="{FE985D43-CE6B-4758-A824-03FD871420E8}" sibTransId="{E97334C4-4BD0-404E-AB59-E2F8450F1B83}"/>
    <dgm:cxn modelId="{70550779-4016-4448-80A8-7B7B9D4E1487}" type="presOf" srcId="{E0D5CD2F-466A-4412-8870-D0B063C1C522}" destId="{A3CB2DE9-BEA4-4B66-A05A-0E2C828005C7}" srcOrd="0" destOrd="0" presId="urn:microsoft.com/office/officeart/2011/layout/RadialPictureList"/>
    <dgm:cxn modelId="{18326688-0491-46E8-BB75-0B98385EDB15}" type="presOf" srcId="{EBD88A82-7086-4FA1-B1BD-6DE6AFE1B623}" destId="{118A3CB6-A3E7-4C98-86AC-C749DB338291}" srcOrd="0" destOrd="0" presId="urn:microsoft.com/office/officeart/2011/layout/RadialPictureList"/>
    <dgm:cxn modelId="{1C5F0D91-06AA-401D-9B18-0A738930A5FE}" type="presOf" srcId="{D8D52B65-766B-4F32-8AA9-4A560A5CDB3B}" destId="{B67FB20A-C928-471C-8E6F-580C0633DC9F}" srcOrd="0" destOrd="0" presId="urn:microsoft.com/office/officeart/2011/layout/RadialPictureList"/>
    <dgm:cxn modelId="{DC3125A2-2D67-4543-AA7F-CB2D88D4976F}" type="presOf" srcId="{68BF9731-7AF8-47C2-A05F-C9C6E766DD5D}" destId="{1F4F3CFE-15AB-4776-A0C7-518891FAD8E4}" srcOrd="0" destOrd="0" presId="urn:microsoft.com/office/officeart/2011/layout/RadialPictureList"/>
    <dgm:cxn modelId="{877180A9-BF54-42E9-8A96-E0C6E837774F}" srcId="{E0D5CD2F-466A-4412-8870-D0B063C1C522}" destId="{08730F2E-478C-4B82-954E-1162DF5F21A6}" srcOrd="1" destOrd="0" parTransId="{ACB5C69B-3504-4764-8FB0-4F78D5EB25A2}" sibTransId="{56B885A3-B189-425D-90F6-62CA81F2B1F8}"/>
    <dgm:cxn modelId="{2C60A1B0-7DFE-4A89-9999-1EC3638D1EA7}" srcId="{E0D5CD2F-466A-4412-8870-D0B063C1C522}" destId="{EBD88A82-7086-4FA1-B1BD-6DE6AFE1B623}" srcOrd="2" destOrd="0" parTransId="{14F19E77-3AC2-4538-90A4-4C7DC6138035}" sibTransId="{EA27F317-2B68-447D-860B-195CB9D0F83D}"/>
    <dgm:cxn modelId="{8DB516F0-76DD-49FE-A78E-44732956465F}" type="presOf" srcId="{08730F2E-478C-4B82-954E-1162DF5F21A6}" destId="{BFF0AF1B-6B8A-4678-BA25-C97406767D3B}" srcOrd="0" destOrd="0" presId="urn:microsoft.com/office/officeart/2011/layout/RadialPictureList"/>
    <dgm:cxn modelId="{EF4420A0-CBE5-4F82-B726-0DA2DB20E3BD}" type="presParOf" srcId="{1F4F3CFE-15AB-4776-A0C7-518891FAD8E4}" destId="{A3CB2DE9-BEA4-4B66-A05A-0E2C828005C7}" srcOrd="0" destOrd="0" presId="urn:microsoft.com/office/officeart/2011/layout/RadialPictureList"/>
    <dgm:cxn modelId="{7A927778-8232-4A80-BA88-A1828F50B604}" type="presParOf" srcId="{1F4F3CFE-15AB-4776-A0C7-518891FAD8E4}" destId="{3F482AB4-168C-4CAD-BDAC-95899290C1C7}" srcOrd="1" destOrd="0" presId="urn:microsoft.com/office/officeart/2011/layout/RadialPictureList"/>
    <dgm:cxn modelId="{116864EF-B8B7-4F0F-AAEA-1E210821A387}" type="presParOf" srcId="{1F4F3CFE-15AB-4776-A0C7-518891FAD8E4}" destId="{CAE2ECE0-4DE2-4CC2-BA85-004F727E4EB8}" srcOrd="2" destOrd="0" presId="urn:microsoft.com/office/officeart/2011/layout/RadialPictureList"/>
    <dgm:cxn modelId="{8A4CD593-2B3E-430B-9350-204F6F62116C}" type="presParOf" srcId="{1F4F3CFE-15AB-4776-A0C7-518891FAD8E4}" destId="{B67FB20A-C928-471C-8E6F-580C0633DC9F}" srcOrd="3" destOrd="0" presId="urn:microsoft.com/office/officeart/2011/layout/RadialPictureList"/>
    <dgm:cxn modelId="{88DF031D-1F3E-4477-B065-728DA5ECC4D7}" type="presParOf" srcId="{1F4F3CFE-15AB-4776-A0C7-518891FAD8E4}" destId="{3B70C2EC-B287-4D03-AA84-55B54A7FAC92}" srcOrd="4" destOrd="0" presId="urn:microsoft.com/office/officeart/2011/layout/RadialPictureList"/>
    <dgm:cxn modelId="{3FAE8DE7-3BCD-4DE2-A6EF-112C47039782}" type="presParOf" srcId="{3B70C2EC-B287-4D03-AA84-55B54A7FAC92}" destId="{BEDC3459-4A62-490A-9516-0CD882CE7461}" srcOrd="0" destOrd="0" presId="urn:microsoft.com/office/officeart/2011/layout/RadialPictureList"/>
    <dgm:cxn modelId="{C0A557CB-7A27-4C91-B89B-B0DBEF4056FD}" type="presParOf" srcId="{1F4F3CFE-15AB-4776-A0C7-518891FAD8E4}" destId="{BFF0AF1B-6B8A-4678-BA25-C97406767D3B}" srcOrd="5" destOrd="0" presId="urn:microsoft.com/office/officeart/2011/layout/RadialPictureList"/>
    <dgm:cxn modelId="{BAD06839-2B85-4EDF-A611-CA18690E9553}" type="presParOf" srcId="{1F4F3CFE-15AB-4776-A0C7-518891FAD8E4}" destId="{369DD1B2-D60D-4C64-9365-CEC6A835893F}" srcOrd="6" destOrd="0" presId="urn:microsoft.com/office/officeart/2011/layout/RadialPictureList"/>
    <dgm:cxn modelId="{B1559806-F80E-4EB6-B623-3404766DC46D}" type="presParOf" srcId="{369DD1B2-D60D-4C64-9365-CEC6A835893F}" destId="{50D3D47D-0C35-4623-890F-E686FA6C956A}" srcOrd="0" destOrd="0" presId="urn:microsoft.com/office/officeart/2011/layout/RadialPictureList"/>
    <dgm:cxn modelId="{07DCC52C-CD1D-4F13-81BF-512B1DD5C2A0}" type="presParOf" srcId="{1F4F3CFE-15AB-4776-A0C7-518891FAD8E4}" destId="{118A3CB6-A3E7-4C98-86AC-C749DB338291}" srcOrd="7"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CB2DE9-BEA4-4B66-A05A-0E2C828005C7}">
      <dsp:nvSpPr>
        <dsp:cNvPr id="0" name=""/>
        <dsp:cNvSpPr/>
      </dsp:nvSpPr>
      <dsp:spPr>
        <a:xfrm>
          <a:off x="2185392" y="2268170"/>
          <a:ext cx="952463" cy="1080467"/>
        </a:xfrm>
        <a:prstGeom prst="ellipse">
          <a:avLst/>
        </a:prstGeom>
        <a:blipFill rotWithShape="0">
          <a:blip xmlns:r="http://schemas.openxmlformats.org/officeDocument/2006/relationships" r:embed="rId1"/>
          <a:srcRect/>
          <a:stretch>
            <a:fillRect l="-15000" r="-15000"/>
          </a:stretch>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2324877" y="2426401"/>
        <a:ext cx="673493" cy="764005"/>
      </dsp:txXfrm>
    </dsp:sp>
    <dsp:sp modelId="{3F482AB4-168C-4CAD-BDAC-95899290C1C7}">
      <dsp:nvSpPr>
        <dsp:cNvPr id="0" name=""/>
        <dsp:cNvSpPr/>
      </dsp:nvSpPr>
      <dsp:spPr>
        <a:xfrm>
          <a:off x="388215" y="0"/>
          <a:ext cx="5198064" cy="5418667"/>
        </a:xfrm>
        <a:prstGeom prst="blockArc">
          <a:avLst>
            <a:gd name="adj1" fmla="val 17527788"/>
            <a:gd name="adj2" fmla="val 4119114"/>
            <a:gd name="adj3" fmla="val 575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AE2ECE0-4DE2-4CC2-BA85-004F727E4EB8}">
      <dsp:nvSpPr>
        <dsp:cNvPr id="0" name=""/>
        <dsp:cNvSpPr/>
      </dsp:nvSpPr>
      <dsp:spPr>
        <a:xfrm>
          <a:off x="4183809" y="456793"/>
          <a:ext cx="1381373" cy="138176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67FB20A-C928-471C-8E6F-580C0633DC9F}">
      <dsp:nvSpPr>
        <dsp:cNvPr id="0" name=""/>
        <dsp:cNvSpPr/>
      </dsp:nvSpPr>
      <dsp:spPr>
        <a:xfrm>
          <a:off x="6301496" y="502266"/>
          <a:ext cx="2455354" cy="1337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10000"/>
            </a:spcAft>
            <a:buNone/>
          </a:pPr>
          <a:r>
            <a:rPr lang="en-US" sz="2000" kern="1200" dirty="0"/>
            <a:t>Flow</a:t>
          </a:r>
          <a:r>
            <a:rPr lang="en-US" sz="2000" kern="1200" baseline="0" dirty="0"/>
            <a:t> Theory</a:t>
          </a:r>
          <a:endParaRPr lang="en-US" sz="2000" kern="1200" dirty="0"/>
        </a:p>
      </dsp:txBody>
      <dsp:txXfrm>
        <a:off x="6301496" y="502266"/>
        <a:ext cx="2455354" cy="1337327"/>
      </dsp:txXfrm>
    </dsp:sp>
    <dsp:sp modelId="{BEDC3459-4A62-490A-9516-0CD882CE7461}">
      <dsp:nvSpPr>
        <dsp:cNvPr id="0" name=""/>
        <dsp:cNvSpPr/>
      </dsp:nvSpPr>
      <dsp:spPr>
        <a:xfrm>
          <a:off x="4717715" y="2028748"/>
          <a:ext cx="1381373" cy="1381760"/>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0000" r="-30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FF0AF1B-6B8A-4678-BA25-C97406767D3B}">
      <dsp:nvSpPr>
        <dsp:cNvPr id="0" name=""/>
        <dsp:cNvSpPr/>
      </dsp:nvSpPr>
      <dsp:spPr>
        <a:xfrm>
          <a:off x="6502239" y="2040673"/>
          <a:ext cx="1849022" cy="1337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10000"/>
            </a:spcAft>
            <a:buNone/>
          </a:pPr>
          <a:r>
            <a:rPr lang="en-US" sz="2000" kern="1200" dirty="0"/>
            <a:t>CAMIL Model</a:t>
          </a:r>
        </a:p>
      </dsp:txBody>
      <dsp:txXfrm>
        <a:off x="6502239" y="2040673"/>
        <a:ext cx="1849022" cy="1337327"/>
      </dsp:txXfrm>
    </dsp:sp>
    <dsp:sp modelId="{50D3D47D-0C35-4623-890F-E686FA6C956A}">
      <dsp:nvSpPr>
        <dsp:cNvPr id="0" name=""/>
        <dsp:cNvSpPr/>
      </dsp:nvSpPr>
      <dsp:spPr>
        <a:xfrm>
          <a:off x="4183809" y="3622920"/>
          <a:ext cx="1381373" cy="1381760"/>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99000" r="-99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118A3CB6-A3E7-4C98-86AC-C749DB338291}">
      <dsp:nvSpPr>
        <dsp:cNvPr id="0" name=""/>
        <dsp:cNvSpPr/>
      </dsp:nvSpPr>
      <dsp:spPr>
        <a:xfrm>
          <a:off x="5665479" y="3651097"/>
          <a:ext cx="3136737" cy="1337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10000"/>
            </a:spcAft>
            <a:buNone/>
          </a:pPr>
          <a:r>
            <a:rPr lang="en-US" sz="2000" kern="1200" dirty="0"/>
            <a:t>Taxonomy for Immersive Experiences</a:t>
          </a:r>
        </a:p>
      </dsp:txBody>
      <dsp:txXfrm>
        <a:off x="5665479" y="3651097"/>
        <a:ext cx="3136737" cy="13373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CB2DE9-BEA4-4B66-A05A-0E2C828005C7}">
      <dsp:nvSpPr>
        <dsp:cNvPr id="0" name=""/>
        <dsp:cNvSpPr/>
      </dsp:nvSpPr>
      <dsp:spPr>
        <a:xfrm>
          <a:off x="2185392" y="2268170"/>
          <a:ext cx="952463" cy="1080467"/>
        </a:xfrm>
        <a:prstGeom prst="ellipse">
          <a:avLst/>
        </a:prstGeom>
        <a:blipFill rotWithShape="0">
          <a:blip xmlns:r="http://schemas.openxmlformats.org/officeDocument/2006/relationships" r:embed="rId1"/>
          <a:srcRect/>
          <a:stretch>
            <a:fillRect l="-15000" r="-15000"/>
          </a:stretch>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2324877" y="2426401"/>
        <a:ext cx="673493" cy="764005"/>
      </dsp:txXfrm>
    </dsp:sp>
    <dsp:sp modelId="{3F482AB4-168C-4CAD-BDAC-95899290C1C7}">
      <dsp:nvSpPr>
        <dsp:cNvPr id="0" name=""/>
        <dsp:cNvSpPr/>
      </dsp:nvSpPr>
      <dsp:spPr>
        <a:xfrm>
          <a:off x="388215" y="0"/>
          <a:ext cx="5198064" cy="5418667"/>
        </a:xfrm>
        <a:prstGeom prst="blockArc">
          <a:avLst>
            <a:gd name="adj1" fmla="val 17527788"/>
            <a:gd name="adj2" fmla="val 4119114"/>
            <a:gd name="adj3" fmla="val 575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AE2ECE0-4DE2-4CC2-BA85-004F727E4EB8}">
      <dsp:nvSpPr>
        <dsp:cNvPr id="0" name=""/>
        <dsp:cNvSpPr/>
      </dsp:nvSpPr>
      <dsp:spPr>
        <a:xfrm>
          <a:off x="3863262" y="311708"/>
          <a:ext cx="2022469" cy="167192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67FB20A-C928-471C-8E6F-580C0633DC9F}">
      <dsp:nvSpPr>
        <dsp:cNvPr id="0" name=""/>
        <dsp:cNvSpPr/>
      </dsp:nvSpPr>
      <dsp:spPr>
        <a:xfrm>
          <a:off x="6301496" y="502266"/>
          <a:ext cx="2455354" cy="1337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10000"/>
            </a:spcAft>
            <a:buNone/>
          </a:pPr>
          <a:r>
            <a:rPr lang="en-US" sz="2000" b="1" kern="1200" dirty="0">
              <a:solidFill>
                <a:srgbClr val="0000FF"/>
              </a:solidFill>
            </a:rPr>
            <a:t>Flow</a:t>
          </a:r>
          <a:r>
            <a:rPr lang="en-US" sz="2000" b="1" kern="1200" baseline="0" dirty="0">
              <a:solidFill>
                <a:srgbClr val="0000FF"/>
              </a:solidFill>
            </a:rPr>
            <a:t> Theory</a:t>
          </a:r>
          <a:endParaRPr lang="en-US" sz="2000" b="1" kern="1200" dirty="0">
            <a:solidFill>
              <a:srgbClr val="0000FF"/>
            </a:solidFill>
          </a:endParaRPr>
        </a:p>
      </dsp:txBody>
      <dsp:txXfrm>
        <a:off x="6301496" y="502266"/>
        <a:ext cx="2455354" cy="1337327"/>
      </dsp:txXfrm>
    </dsp:sp>
    <dsp:sp modelId="{BEDC3459-4A62-490A-9516-0CD882CE7461}">
      <dsp:nvSpPr>
        <dsp:cNvPr id="0" name=""/>
        <dsp:cNvSpPr/>
      </dsp:nvSpPr>
      <dsp:spPr>
        <a:xfrm>
          <a:off x="4889475" y="2247744"/>
          <a:ext cx="1037853" cy="943769"/>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0000" r="-30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FF0AF1B-6B8A-4678-BA25-C97406767D3B}">
      <dsp:nvSpPr>
        <dsp:cNvPr id="0" name=""/>
        <dsp:cNvSpPr/>
      </dsp:nvSpPr>
      <dsp:spPr>
        <a:xfrm>
          <a:off x="6502239" y="2040673"/>
          <a:ext cx="1849022" cy="1337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10000"/>
            </a:spcAft>
            <a:buNone/>
          </a:pPr>
          <a:r>
            <a:rPr lang="en-US" sz="2000" kern="1200" dirty="0"/>
            <a:t>CAMIL Model</a:t>
          </a:r>
        </a:p>
      </dsp:txBody>
      <dsp:txXfrm>
        <a:off x="6502239" y="2040673"/>
        <a:ext cx="1849022" cy="1337327"/>
      </dsp:txXfrm>
    </dsp:sp>
    <dsp:sp modelId="{50D3D47D-0C35-4623-890F-E686FA6C956A}">
      <dsp:nvSpPr>
        <dsp:cNvPr id="0" name=""/>
        <dsp:cNvSpPr/>
      </dsp:nvSpPr>
      <dsp:spPr>
        <a:xfrm>
          <a:off x="4355569" y="3841915"/>
          <a:ext cx="1037853" cy="943769"/>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99000" r="-99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118A3CB6-A3E7-4C98-86AC-C749DB338291}">
      <dsp:nvSpPr>
        <dsp:cNvPr id="0" name=""/>
        <dsp:cNvSpPr/>
      </dsp:nvSpPr>
      <dsp:spPr>
        <a:xfrm>
          <a:off x="5665479" y="3651097"/>
          <a:ext cx="3136737" cy="1337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10000"/>
            </a:spcAft>
            <a:buNone/>
          </a:pPr>
          <a:r>
            <a:rPr lang="en-US" sz="2000" kern="1200" dirty="0"/>
            <a:t>Taxonomy for Immersive Experiences</a:t>
          </a:r>
        </a:p>
      </dsp:txBody>
      <dsp:txXfrm>
        <a:off x="5665479" y="3651097"/>
        <a:ext cx="3136737" cy="13373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CB2DE9-BEA4-4B66-A05A-0E2C828005C7}">
      <dsp:nvSpPr>
        <dsp:cNvPr id="0" name=""/>
        <dsp:cNvSpPr/>
      </dsp:nvSpPr>
      <dsp:spPr>
        <a:xfrm>
          <a:off x="2185392" y="2268170"/>
          <a:ext cx="952463" cy="1080467"/>
        </a:xfrm>
        <a:prstGeom prst="ellipse">
          <a:avLst/>
        </a:prstGeom>
        <a:blipFill rotWithShape="0">
          <a:blip xmlns:r="http://schemas.openxmlformats.org/officeDocument/2006/relationships" r:embed="rId1"/>
          <a:srcRect/>
          <a:stretch>
            <a:fillRect l="-15000" r="-15000"/>
          </a:stretch>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2324877" y="2426401"/>
        <a:ext cx="673493" cy="764005"/>
      </dsp:txXfrm>
    </dsp:sp>
    <dsp:sp modelId="{3F482AB4-168C-4CAD-BDAC-95899290C1C7}">
      <dsp:nvSpPr>
        <dsp:cNvPr id="0" name=""/>
        <dsp:cNvSpPr/>
      </dsp:nvSpPr>
      <dsp:spPr>
        <a:xfrm>
          <a:off x="388215" y="0"/>
          <a:ext cx="5198064" cy="5418667"/>
        </a:xfrm>
        <a:prstGeom prst="blockArc">
          <a:avLst>
            <a:gd name="adj1" fmla="val 17527788"/>
            <a:gd name="adj2" fmla="val 4119114"/>
            <a:gd name="adj3" fmla="val 575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AE2ECE0-4DE2-4CC2-BA85-004F727E4EB8}">
      <dsp:nvSpPr>
        <dsp:cNvPr id="0" name=""/>
        <dsp:cNvSpPr/>
      </dsp:nvSpPr>
      <dsp:spPr>
        <a:xfrm>
          <a:off x="4355569" y="628601"/>
          <a:ext cx="1037853" cy="103814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67FB20A-C928-471C-8E6F-580C0633DC9F}">
      <dsp:nvSpPr>
        <dsp:cNvPr id="0" name=""/>
        <dsp:cNvSpPr/>
      </dsp:nvSpPr>
      <dsp:spPr>
        <a:xfrm>
          <a:off x="6301496" y="502266"/>
          <a:ext cx="2455354" cy="1337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10000"/>
            </a:spcAft>
            <a:buNone/>
          </a:pPr>
          <a:r>
            <a:rPr lang="en-US" sz="2000" kern="1200" dirty="0"/>
            <a:t>Flow</a:t>
          </a:r>
          <a:r>
            <a:rPr lang="en-US" sz="2000" kern="1200" baseline="0" dirty="0"/>
            <a:t> Theory</a:t>
          </a:r>
          <a:endParaRPr lang="en-US" sz="2000" kern="1200" dirty="0"/>
        </a:p>
      </dsp:txBody>
      <dsp:txXfrm>
        <a:off x="6301496" y="502266"/>
        <a:ext cx="2455354" cy="1337327"/>
      </dsp:txXfrm>
    </dsp:sp>
    <dsp:sp modelId="{BEDC3459-4A62-490A-9516-0CD882CE7461}">
      <dsp:nvSpPr>
        <dsp:cNvPr id="0" name=""/>
        <dsp:cNvSpPr/>
      </dsp:nvSpPr>
      <dsp:spPr>
        <a:xfrm>
          <a:off x="4397167" y="1800067"/>
          <a:ext cx="2022469" cy="1839122"/>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0000" r="-30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FF0AF1B-6B8A-4678-BA25-C97406767D3B}">
      <dsp:nvSpPr>
        <dsp:cNvPr id="0" name=""/>
        <dsp:cNvSpPr/>
      </dsp:nvSpPr>
      <dsp:spPr>
        <a:xfrm>
          <a:off x="6502239" y="2040673"/>
          <a:ext cx="1849022" cy="1337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10000"/>
            </a:spcAft>
            <a:buNone/>
          </a:pPr>
          <a:r>
            <a:rPr lang="en-US" sz="2000" b="1" kern="1200" dirty="0">
              <a:solidFill>
                <a:srgbClr val="0000FF"/>
              </a:solidFill>
            </a:rPr>
            <a:t>CAMIL Model</a:t>
          </a:r>
        </a:p>
      </dsp:txBody>
      <dsp:txXfrm>
        <a:off x="6502239" y="2040673"/>
        <a:ext cx="1849022" cy="1337327"/>
      </dsp:txXfrm>
    </dsp:sp>
    <dsp:sp modelId="{50D3D47D-0C35-4623-890F-E686FA6C956A}">
      <dsp:nvSpPr>
        <dsp:cNvPr id="0" name=""/>
        <dsp:cNvSpPr/>
      </dsp:nvSpPr>
      <dsp:spPr>
        <a:xfrm>
          <a:off x="4355569" y="3794728"/>
          <a:ext cx="1037853" cy="1038143"/>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99000" r="-99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118A3CB6-A3E7-4C98-86AC-C749DB338291}">
      <dsp:nvSpPr>
        <dsp:cNvPr id="0" name=""/>
        <dsp:cNvSpPr/>
      </dsp:nvSpPr>
      <dsp:spPr>
        <a:xfrm>
          <a:off x="5665479" y="3651097"/>
          <a:ext cx="3136737" cy="1337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10000"/>
            </a:spcAft>
            <a:buNone/>
          </a:pPr>
          <a:r>
            <a:rPr lang="en-US" sz="2000" kern="1200" dirty="0"/>
            <a:t>Taxonomy for Immersive Experiences</a:t>
          </a:r>
        </a:p>
      </dsp:txBody>
      <dsp:txXfrm>
        <a:off x="5665479" y="3651097"/>
        <a:ext cx="3136737" cy="13373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CB2DE9-BEA4-4B66-A05A-0E2C828005C7}">
      <dsp:nvSpPr>
        <dsp:cNvPr id="0" name=""/>
        <dsp:cNvSpPr/>
      </dsp:nvSpPr>
      <dsp:spPr>
        <a:xfrm>
          <a:off x="2185392" y="2268170"/>
          <a:ext cx="952463" cy="1080467"/>
        </a:xfrm>
        <a:prstGeom prst="ellipse">
          <a:avLst/>
        </a:prstGeom>
        <a:blipFill rotWithShape="0">
          <a:blip xmlns:r="http://schemas.openxmlformats.org/officeDocument/2006/relationships" r:embed="rId1"/>
          <a:srcRect/>
          <a:stretch>
            <a:fillRect l="-15000" r="-15000"/>
          </a:stretch>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2324877" y="2426401"/>
        <a:ext cx="673493" cy="764005"/>
      </dsp:txXfrm>
    </dsp:sp>
    <dsp:sp modelId="{3F482AB4-168C-4CAD-BDAC-95899290C1C7}">
      <dsp:nvSpPr>
        <dsp:cNvPr id="0" name=""/>
        <dsp:cNvSpPr/>
      </dsp:nvSpPr>
      <dsp:spPr>
        <a:xfrm>
          <a:off x="388215" y="0"/>
          <a:ext cx="5198064" cy="5418667"/>
        </a:xfrm>
        <a:prstGeom prst="blockArc">
          <a:avLst>
            <a:gd name="adj1" fmla="val 17527788"/>
            <a:gd name="adj2" fmla="val 4119114"/>
            <a:gd name="adj3" fmla="val 575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AE2ECE0-4DE2-4CC2-BA85-004F727E4EB8}">
      <dsp:nvSpPr>
        <dsp:cNvPr id="0" name=""/>
        <dsp:cNvSpPr/>
      </dsp:nvSpPr>
      <dsp:spPr>
        <a:xfrm>
          <a:off x="4355569" y="628601"/>
          <a:ext cx="1037853" cy="103814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67FB20A-C928-471C-8E6F-580C0633DC9F}">
      <dsp:nvSpPr>
        <dsp:cNvPr id="0" name=""/>
        <dsp:cNvSpPr/>
      </dsp:nvSpPr>
      <dsp:spPr>
        <a:xfrm>
          <a:off x="6301496" y="502266"/>
          <a:ext cx="2455354" cy="1337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10000"/>
            </a:spcAft>
            <a:buNone/>
          </a:pPr>
          <a:r>
            <a:rPr lang="en-US" sz="2000" kern="1200" dirty="0"/>
            <a:t>Flow</a:t>
          </a:r>
          <a:r>
            <a:rPr lang="en-US" sz="2000" kern="1200" baseline="0" dirty="0"/>
            <a:t> Theory</a:t>
          </a:r>
          <a:endParaRPr lang="en-US" sz="2000" kern="1200" dirty="0"/>
        </a:p>
      </dsp:txBody>
      <dsp:txXfrm>
        <a:off x="6301496" y="502266"/>
        <a:ext cx="2455354" cy="1337327"/>
      </dsp:txXfrm>
    </dsp:sp>
    <dsp:sp modelId="{BEDC3459-4A62-490A-9516-0CD882CE7461}">
      <dsp:nvSpPr>
        <dsp:cNvPr id="0" name=""/>
        <dsp:cNvSpPr/>
      </dsp:nvSpPr>
      <dsp:spPr>
        <a:xfrm>
          <a:off x="4889475" y="2200556"/>
          <a:ext cx="1037853" cy="1038143"/>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0000" r="-30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FF0AF1B-6B8A-4678-BA25-C97406767D3B}">
      <dsp:nvSpPr>
        <dsp:cNvPr id="0" name=""/>
        <dsp:cNvSpPr/>
      </dsp:nvSpPr>
      <dsp:spPr>
        <a:xfrm>
          <a:off x="6502239" y="2040673"/>
          <a:ext cx="1849022" cy="1337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10000"/>
            </a:spcAft>
            <a:buNone/>
          </a:pPr>
          <a:r>
            <a:rPr lang="en-US" sz="2000" kern="1200" dirty="0"/>
            <a:t>CAMIL Model</a:t>
          </a:r>
        </a:p>
      </dsp:txBody>
      <dsp:txXfrm>
        <a:off x="6502239" y="2040673"/>
        <a:ext cx="1849022" cy="1337327"/>
      </dsp:txXfrm>
    </dsp:sp>
    <dsp:sp modelId="{50D3D47D-0C35-4623-890F-E686FA6C956A}">
      <dsp:nvSpPr>
        <dsp:cNvPr id="0" name=""/>
        <dsp:cNvSpPr/>
      </dsp:nvSpPr>
      <dsp:spPr>
        <a:xfrm>
          <a:off x="4038765" y="3394239"/>
          <a:ext cx="1671462" cy="1839122"/>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99000" r="-99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118A3CB6-A3E7-4C98-86AC-C749DB338291}">
      <dsp:nvSpPr>
        <dsp:cNvPr id="0" name=""/>
        <dsp:cNvSpPr/>
      </dsp:nvSpPr>
      <dsp:spPr>
        <a:xfrm>
          <a:off x="5684792" y="3651097"/>
          <a:ext cx="3136737" cy="1337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10000"/>
            </a:spcAft>
            <a:buNone/>
          </a:pPr>
          <a:r>
            <a:rPr lang="en-US" sz="2000" b="1" kern="1200" dirty="0">
              <a:solidFill>
                <a:srgbClr val="0000FF"/>
              </a:solidFill>
            </a:rPr>
            <a:t>Taxonomy for Immersive Experiences</a:t>
          </a:r>
        </a:p>
      </dsp:txBody>
      <dsp:txXfrm>
        <a:off x="5684792" y="3651097"/>
        <a:ext cx="3136737" cy="1337327"/>
      </dsp:txXfrm>
    </dsp:sp>
  </dsp:spTree>
</dsp:drawing>
</file>

<file path=ppt/diagrams/layout1.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8547" name="Rectangle 3"/>
          <p:cNvSpPr>
            <a:spLocks noGrp="1" noChangeArrowheads="1"/>
          </p:cNvSpPr>
          <p:nvPr>
            <p:ph type="dt" sz="quarter"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8548" name="Rectangle 4"/>
          <p:cNvSpPr>
            <a:spLocks noGrp="1" noChangeArrowheads="1"/>
          </p:cNvSpPr>
          <p:nvPr>
            <p:ph type="ftr" sz="quarter" idx="2"/>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8549" name="Rectangle 5"/>
          <p:cNvSpPr>
            <a:spLocks noGrp="1" noChangeArrowheads="1"/>
          </p:cNvSpPr>
          <p:nvPr>
            <p:ph type="sldNum" sz="quarter" idx="3"/>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4F2942F5-6495-4924-A5BF-A11924438D24}" type="slidenum">
              <a:rPr lang="en-US"/>
              <a:pPr/>
              <a:t>‹#›</a:t>
            </a:fld>
            <a:endParaRPr lang="en-US" dirty="0"/>
          </a:p>
        </p:txBody>
      </p:sp>
    </p:spTree>
    <p:extLst>
      <p:ext uri="{BB962C8B-B14F-4D97-AF65-F5344CB8AC3E}">
        <p14:creationId xmlns:p14="http://schemas.microsoft.com/office/powerpoint/2010/main" val="403710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5475" name="Rectangle 3"/>
          <p:cNvSpPr>
            <a:spLocks noGrp="1" noChangeArrowheads="1"/>
          </p:cNvSpPr>
          <p:nvPr>
            <p:ph type="dt"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5476" name="Rectangle 4"/>
          <p:cNvSpPr>
            <a:spLocks noGrp="1" noRot="1" noChangeAspect="1" noChangeArrowheads="1" noTextEdit="1"/>
          </p:cNvSpPr>
          <p:nvPr>
            <p:ph type="sldImg" idx="2"/>
          </p:nvPr>
        </p:nvSpPr>
        <p:spPr bwMode="auto">
          <a:xfrm>
            <a:off x="419100" y="676275"/>
            <a:ext cx="6019800" cy="3386138"/>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914400" y="4289425"/>
            <a:ext cx="5029200" cy="4064000"/>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478" name="Rectangle 6"/>
          <p:cNvSpPr>
            <a:spLocks noGrp="1" noChangeArrowheads="1"/>
          </p:cNvSpPr>
          <p:nvPr>
            <p:ph type="ftr" sz="quarter" idx="4"/>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5479" name="Rectangle 7"/>
          <p:cNvSpPr>
            <a:spLocks noGrp="1" noChangeArrowheads="1"/>
          </p:cNvSpPr>
          <p:nvPr>
            <p:ph type="sldNum" sz="quarter" idx="5"/>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85D9B890-3B6E-417C-BD92-47816D5AB620}" type="slidenum">
              <a:rPr lang="en-US"/>
              <a:pPr/>
              <a:t>‹#›</a:t>
            </a:fld>
            <a:endParaRPr lang="en-US" dirty="0"/>
          </a:p>
        </p:txBody>
      </p:sp>
    </p:spTree>
    <p:extLst>
      <p:ext uri="{BB962C8B-B14F-4D97-AF65-F5344CB8AC3E}">
        <p14:creationId xmlns:p14="http://schemas.microsoft.com/office/powerpoint/2010/main" val="328056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Arial" charset="0"/>
        <a:ea typeface="+mn-ea"/>
        <a:cs typeface="+mn-cs"/>
      </a:defRPr>
    </a:lvl1pPr>
    <a:lvl2pPr marL="609585" algn="l" rtl="0" eaLnBrk="0" fontAlgn="base" hangingPunct="0">
      <a:spcBef>
        <a:spcPct val="30000"/>
      </a:spcBef>
      <a:spcAft>
        <a:spcPct val="0"/>
      </a:spcAft>
      <a:defRPr kumimoji="1" sz="1600" kern="1200">
        <a:solidFill>
          <a:schemeClr val="tx1"/>
        </a:solidFill>
        <a:latin typeface="Arial" charset="0"/>
        <a:ea typeface="+mn-ea"/>
        <a:cs typeface="+mn-cs"/>
      </a:defRPr>
    </a:lvl2pPr>
    <a:lvl3pPr marL="1219170" algn="l" rtl="0" eaLnBrk="0" fontAlgn="base" hangingPunct="0">
      <a:spcBef>
        <a:spcPct val="30000"/>
      </a:spcBef>
      <a:spcAft>
        <a:spcPct val="0"/>
      </a:spcAft>
      <a:defRPr kumimoji="1" sz="1600" kern="1200">
        <a:solidFill>
          <a:schemeClr val="tx1"/>
        </a:solidFill>
        <a:latin typeface="Arial" charset="0"/>
        <a:ea typeface="+mn-ea"/>
        <a:cs typeface="+mn-cs"/>
      </a:defRPr>
    </a:lvl3pPr>
    <a:lvl4pPr marL="1828754" algn="l" rtl="0" eaLnBrk="0" fontAlgn="base" hangingPunct="0">
      <a:spcBef>
        <a:spcPct val="30000"/>
      </a:spcBef>
      <a:spcAft>
        <a:spcPct val="0"/>
      </a:spcAft>
      <a:defRPr kumimoji="1" sz="1600" kern="1200">
        <a:solidFill>
          <a:schemeClr val="tx1"/>
        </a:solidFill>
        <a:latin typeface="Arial" charset="0"/>
        <a:ea typeface="+mn-ea"/>
        <a:cs typeface="+mn-cs"/>
      </a:defRPr>
    </a:lvl4pPr>
    <a:lvl5pPr marL="2438339" algn="l" rtl="0" eaLnBrk="0" fontAlgn="base" hangingPunct="0">
      <a:spcBef>
        <a:spcPct val="30000"/>
      </a:spcBef>
      <a:spcAft>
        <a:spcPct val="0"/>
      </a:spcAft>
      <a:defRPr kumimoji="1"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www.linkedin.com/pulse/virtual-reality-vr-healthcare-current-future-uses-kevin-lewis-wwipc/" TargetMode="External"/><Relationship Id="rId3" Type="http://schemas.openxmlformats.org/officeDocument/2006/relationships/hyperlink" Target="https://corporate.walmart.com/news/2018/09/20/how-vr-is-transforming-the-way-we-train-associates" TargetMode="External"/><Relationship Id="rId7" Type="http://schemas.openxmlformats.org/officeDocument/2006/relationships/hyperlink" Target="https://www.uploadvr.com/varjo-mixed-reality-used-to-train-ukrainian-f-16-pilots/" TargetMode="External"/><Relationship Id="rId12" Type="http://schemas.openxmlformats.org/officeDocument/2006/relationships/hyperlink" Target="https://www.beyondgames.biz/40854/us-navy-uses-vr-to-train-sailors-on-suicide-and-sexual-assault-prevention/"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apexofficer.com/" TargetMode="External"/><Relationship Id="rId11" Type="http://schemas.openxmlformats.org/officeDocument/2006/relationships/hyperlink" Target="https://www.fusionvr.in/blog/2022/05/12/ar-in-aviation-in-the-process-of-shaping-the-future/" TargetMode="External"/><Relationship Id="rId5" Type="http://schemas.openxmlformats.org/officeDocument/2006/relationships/hyperlink" Target="https://winreality.com/hit/" TargetMode="External"/><Relationship Id="rId10" Type="http://schemas.openxmlformats.org/officeDocument/2006/relationships/hyperlink" Target="https://realism.com/licensed/vr-parachute-trainer" TargetMode="External"/><Relationship Id="rId4" Type="http://schemas.openxmlformats.org/officeDocument/2006/relationships/hyperlink" Target="https://about.ups.com/us/en/our-impact/values/inclusion-belonging/virtual-reality-helping-to-create-safety-for-ups-drivers.html" TargetMode="External"/><Relationship Id="rId9" Type="http://schemas.openxmlformats.org/officeDocument/2006/relationships/hyperlink" Target="https://breakingdefense.com/2018/09/virtual-training-will-save-real-army-lives-close-combat-task-forc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6FA95-754A-4FEF-9130-0A7EC231E6A0}" type="slidenum">
              <a:rPr lang="en-US"/>
              <a:pPr/>
              <a:t>1</a:t>
            </a:fld>
            <a:endParaRPr lang="en-US" dirty="0"/>
          </a:p>
        </p:txBody>
      </p:sp>
      <p:sp>
        <p:nvSpPr>
          <p:cNvPr id="132098" name="Rectangle 2"/>
          <p:cNvSpPr>
            <a:spLocks noGrp="1" noRot="1" noChangeAspect="1" noChangeArrowheads="1" noTextEdit="1"/>
          </p:cNvSpPr>
          <p:nvPr>
            <p:ph type="sldImg"/>
          </p:nvPr>
        </p:nvSpPr>
        <p:spPr>
          <a:xfrm>
            <a:off x="419100" y="676275"/>
            <a:ext cx="6019800" cy="3386138"/>
          </a:xfrm>
          <a:ln/>
        </p:spPr>
      </p:sp>
      <p:sp>
        <p:nvSpPr>
          <p:cNvPr id="1320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85981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800" dirty="0">
                <a:solidFill>
                  <a:srgbClr val="000000"/>
                </a:solidFill>
                <a:latin typeface="Arial" panose="020B0604020202020204" pitchFamily="34" charset="0"/>
                <a:ea typeface="Times New Roman" panose="02020603050405020304" pitchFamily="18" charset="0"/>
                <a:cs typeface="Arial" panose="020B0604020202020204" pitchFamily="34" charset="0"/>
              </a:rPr>
              <a:t>Provides a theory of change that describes how it is not the medium of immersive virtual experiences (IVR) that creates the learning moment, but the instructional method applied within the IVR and specifically how effective the technique facilitates the unique affordances of the medium (elements of immersion).</a:t>
            </a:r>
            <a:endPar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endParaRPr lang="en-US" sz="800" dirty="0"/>
          </a:p>
          <a:p>
            <a:endParaRPr lang="en-US" sz="800" dirty="0"/>
          </a:p>
          <a:p>
            <a:endParaRPr lang="en-US" sz="800" dirty="0"/>
          </a:p>
          <a:p>
            <a:endParaRPr lang="en-US" sz="800" dirty="0"/>
          </a:p>
          <a:p>
            <a:r>
              <a:rPr lang="en-US" sz="800" dirty="0"/>
              <a:t>https://www.unrealengine.com/en-US/spotlights/beyond-the-manual-vr-training-on-aircraft-maintenance</a:t>
            </a:r>
          </a:p>
          <a:p>
            <a:r>
              <a:rPr lang="en-US" sz="800" dirty="0"/>
              <a:t>https://www.aetc.af.mil/News/Article-Display/Article/1462008/80th-ftw-leadership-try-out-mixed-reality-simulator/</a:t>
            </a:r>
          </a:p>
          <a:p>
            <a:r>
              <a:rPr lang="en-US" sz="800" dirty="0"/>
              <a:t>https://www.macdill.af.mil/News/Features/Display/Article/1609979/headed-to-the-sim-safer-stronger-warfighter-readiness/</a:t>
            </a:r>
          </a:p>
          <a:p>
            <a:r>
              <a:rPr lang="en-US" sz="800" dirty="0"/>
              <a:t>https://www.google.com/url?sa=i&amp;url=https%3A%2F%2Fwww.littlerock.af.mil%2FNews%2FArticle-Display%2FArticle%2F764538%2Flife-saving-skills-101%2F&amp;psig=AOvVaw0yOQJbt0XES3qL2mvRd5BS&amp;ust=1728069306200000&amp;source=images&amp;cd=vfe&amp;opi=89978449&amp;ved=0CBcQjhxqFwoTCKCmzPz18ogDFQAAAAAdAAAAABAE</a:t>
            </a:r>
          </a:p>
          <a:p>
            <a:r>
              <a:rPr lang="en-US" sz="800" dirty="0"/>
              <a:t>https://www.315aw.afrc.af.mil/News/Article-Display/Article/2440443/ultra-low-cost-simulation-program-augments-pilot-training/</a:t>
            </a:r>
          </a:p>
        </p:txBody>
      </p:sp>
      <p:sp>
        <p:nvSpPr>
          <p:cNvPr id="4" name="Slide Number Placeholder 3"/>
          <p:cNvSpPr>
            <a:spLocks noGrp="1"/>
          </p:cNvSpPr>
          <p:nvPr>
            <p:ph type="sldNum" sz="quarter" idx="5"/>
          </p:nvPr>
        </p:nvSpPr>
        <p:spPr/>
        <p:txBody>
          <a:bodyPr/>
          <a:lstStyle/>
          <a:p>
            <a:fld id="{85D9B890-3B6E-417C-BD92-47816D5AB620}" type="slidenum">
              <a:rPr lang="en-US" smtClean="0"/>
              <a:pPr/>
              <a:t>13</a:t>
            </a:fld>
            <a:endParaRPr lang="en-US" dirty="0"/>
          </a:p>
        </p:txBody>
      </p:sp>
    </p:spTree>
    <p:extLst>
      <p:ext uri="{BB962C8B-B14F-4D97-AF65-F5344CB8AC3E}">
        <p14:creationId xmlns:p14="http://schemas.microsoft.com/office/powerpoint/2010/main" val="723375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Retrieved from </a:t>
            </a:r>
            <a:r>
              <a:rPr lang="en-US" dirty="0" err="1"/>
              <a:t>ChaptGPT</a:t>
            </a:r>
            <a:r>
              <a:rPr lang="en-US" dirty="0"/>
              <a:t> 4.0 search</a:t>
            </a:r>
          </a:p>
        </p:txBody>
      </p:sp>
      <p:sp>
        <p:nvSpPr>
          <p:cNvPr id="4" name="Slide Number Placeholder 3"/>
          <p:cNvSpPr>
            <a:spLocks noGrp="1"/>
          </p:cNvSpPr>
          <p:nvPr>
            <p:ph type="sldNum" sz="quarter" idx="5"/>
          </p:nvPr>
        </p:nvSpPr>
        <p:spPr/>
        <p:txBody>
          <a:bodyPr/>
          <a:lstStyle/>
          <a:p>
            <a:fld id="{85D9B890-3B6E-417C-BD92-47816D5AB620}" type="slidenum">
              <a:rPr lang="en-US" smtClean="0"/>
              <a:pPr/>
              <a:t>14</a:t>
            </a:fld>
            <a:endParaRPr lang="en-US" dirty="0"/>
          </a:p>
        </p:txBody>
      </p:sp>
    </p:spTree>
    <p:extLst>
      <p:ext uri="{BB962C8B-B14F-4D97-AF65-F5344CB8AC3E}">
        <p14:creationId xmlns:p14="http://schemas.microsoft.com/office/powerpoint/2010/main" val="1443604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16</a:t>
            </a:fld>
            <a:endParaRPr lang="en-US" dirty="0"/>
          </a:p>
        </p:txBody>
      </p:sp>
    </p:spTree>
    <p:extLst>
      <p:ext uri="{BB962C8B-B14F-4D97-AF65-F5344CB8AC3E}">
        <p14:creationId xmlns:p14="http://schemas.microsoft.com/office/powerpoint/2010/main" val="3517980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30</a:t>
            </a:fld>
            <a:endParaRPr lang="en-US" dirty="0"/>
          </a:p>
        </p:txBody>
      </p:sp>
    </p:spTree>
    <p:extLst>
      <p:ext uri="{BB962C8B-B14F-4D97-AF65-F5344CB8AC3E}">
        <p14:creationId xmlns:p14="http://schemas.microsoft.com/office/powerpoint/2010/main" val="1678795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31</a:t>
            </a:fld>
            <a:endParaRPr lang="en-US" dirty="0"/>
          </a:p>
        </p:txBody>
      </p:sp>
    </p:spTree>
    <p:extLst>
      <p:ext uri="{BB962C8B-B14F-4D97-AF65-F5344CB8AC3E}">
        <p14:creationId xmlns:p14="http://schemas.microsoft.com/office/powerpoint/2010/main" val="4117264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2</a:t>
            </a:fld>
            <a:endParaRPr lang="en-US" dirty="0"/>
          </a:p>
        </p:txBody>
      </p:sp>
    </p:spTree>
    <p:extLst>
      <p:ext uri="{BB962C8B-B14F-4D97-AF65-F5344CB8AC3E}">
        <p14:creationId xmlns:p14="http://schemas.microsoft.com/office/powerpoint/2010/main" val="2095123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Walmart VR training - </a:t>
            </a:r>
            <a:r>
              <a:rPr lang="en-US" sz="1200" dirty="0">
                <a:hlinkClick r:id="rId3"/>
              </a:rPr>
              <a:t>How VR is Transforming the Way We Train Associates (walmart.com)</a:t>
            </a:r>
            <a:endParaRPr lang="en-US" sz="1200" dirty="0"/>
          </a:p>
          <a:p>
            <a:r>
              <a:rPr lang="en-US" sz="1200" dirty="0"/>
              <a:t>UPS VR training - </a:t>
            </a:r>
            <a:r>
              <a:rPr lang="en-US" sz="1200" dirty="0">
                <a:hlinkClick r:id="rId4"/>
              </a:rPr>
              <a:t>Virtual reality helping to create safety for UPS drivers | About UPS</a:t>
            </a:r>
            <a:endParaRPr lang="en-US" sz="1200" dirty="0"/>
          </a:p>
          <a:p>
            <a:r>
              <a:rPr lang="en-US" sz="1200" dirty="0"/>
              <a:t>WIN Reality - </a:t>
            </a:r>
            <a:r>
              <a:rPr lang="en-US" sz="1200" dirty="0">
                <a:hlinkClick r:id="rId5"/>
              </a:rPr>
              <a:t>WIN Reality | Virtual Reality Baseball &amp; Softball Training</a:t>
            </a:r>
            <a:endParaRPr lang="en-US" sz="1200" dirty="0"/>
          </a:p>
          <a:p>
            <a:r>
              <a:rPr lang="en-US" sz="1200" dirty="0"/>
              <a:t>APEX VR Police Academy – </a:t>
            </a:r>
            <a:r>
              <a:rPr lang="en-US" sz="1200" dirty="0">
                <a:hlinkClick r:id="rId6"/>
              </a:rPr>
              <a:t>Apex Officer - Virtual Reality Police Training Simulator</a:t>
            </a:r>
            <a:endParaRPr lang="en-US" sz="1200" dirty="0"/>
          </a:p>
          <a:p>
            <a:r>
              <a:rPr lang="en-US" sz="1200" dirty="0" err="1"/>
              <a:t>Varjo</a:t>
            </a:r>
            <a:r>
              <a:rPr lang="en-US" sz="1200" dirty="0"/>
              <a:t> XR-3 headset – Ukraine F-16 pilot - </a:t>
            </a:r>
            <a:r>
              <a:rPr lang="en-US" sz="1200" dirty="0">
                <a:hlinkClick r:id="rId7"/>
              </a:rPr>
              <a:t>VR Headset Used To Train </a:t>
            </a:r>
            <a:r>
              <a:rPr lang="en-US" sz="1200" dirty="0" err="1">
                <a:hlinkClick r:id="rId7"/>
              </a:rPr>
              <a:t>Ukranian</a:t>
            </a:r>
            <a:r>
              <a:rPr lang="en-US" sz="1200" dirty="0">
                <a:hlinkClick r:id="rId7"/>
              </a:rPr>
              <a:t> Pilots To Fly F-16s (uploadvr.com)</a:t>
            </a:r>
            <a:endParaRPr lang="en-US" sz="1200" dirty="0"/>
          </a:p>
          <a:p>
            <a:r>
              <a:rPr lang="en-US" sz="1200" dirty="0"/>
              <a:t>Medical VR training - </a:t>
            </a:r>
            <a:r>
              <a:rPr lang="en-US" sz="1200" dirty="0">
                <a:hlinkClick r:id="rId8"/>
              </a:rPr>
              <a:t>(7) Virtual Reality (VR) in Healthcare: Current &amp; Future Uses | LinkedIn</a:t>
            </a:r>
            <a:endParaRPr lang="en-US" sz="1200" dirty="0"/>
          </a:p>
          <a:p>
            <a:r>
              <a:rPr lang="en-US" sz="1200" dirty="0"/>
              <a:t>Army VR training - </a:t>
            </a:r>
            <a:r>
              <a:rPr lang="en-US" sz="1200" dirty="0">
                <a:hlinkClick r:id="rId9"/>
              </a:rPr>
              <a:t>Virtual Training Will Save Real Army Lives: Close Combat Task Force - Breaking Defense</a:t>
            </a:r>
            <a:endParaRPr lang="en-US" sz="1200" dirty="0"/>
          </a:p>
          <a:p>
            <a:r>
              <a:rPr lang="en-US" sz="1200" dirty="0"/>
              <a:t>Parachute Training - </a:t>
            </a:r>
            <a:r>
              <a:rPr lang="en-US" sz="1200" dirty="0">
                <a:hlinkClick r:id="rId10"/>
              </a:rPr>
              <a:t>VR Parachute Trainer | Daly Realism</a:t>
            </a:r>
            <a:endParaRPr lang="en-US" sz="1200" dirty="0"/>
          </a:p>
          <a:p>
            <a:r>
              <a:rPr lang="en-US" sz="1200" dirty="0"/>
              <a:t>Engine Maintenance Training - </a:t>
            </a:r>
            <a:r>
              <a:rPr lang="en-US" sz="1200" dirty="0">
                <a:hlinkClick r:id="rId11"/>
              </a:rPr>
              <a:t>AR in Aviation, in the process of shaping the future (fusionvr.in)</a:t>
            </a:r>
            <a:endParaRPr lang="en-US" sz="1200" dirty="0"/>
          </a:p>
          <a:p>
            <a:r>
              <a:rPr lang="en-US" sz="1200" dirty="0"/>
              <a:t>Soft Skills Training - </a:t>
            </a:r>
            <a:r>
              <a:rPr lang="en-US" sz="1200" dirty="0">
                <a:hlinkClick r:id="rId12"/>
              </a:rPr>
              <a:t>US Navy Uses VR To Train Sailors On Suicide And Sexual Assault Prevention - BeyondGames.biz</a:t>
            </a:r>
            <a:endParaRPr lang="en-US" sz="1200" dirty="0"/>
          </a:p>
          <a:p>
            <a:endParaRPr lang="en-US" sz="1200" dirty="0"/>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3</a:t>
            </a:fld>
            <a:endParaRPr lang="en-US" dirty="0"/>
          </a:p>
        </p:txBody>
      </p:sp>
    </p:spTree>
    <p:extLst>
      <p:ext uri="{BB962C8B-B14F-4D97-AF65-F5344CB8AC3E}">
        <p14:creationId xmlns:p14="http://schemas.microsoft.com/office/powerpoint/2010/main" val="3866894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4</a:t>
            </a:fld>
            <a:endParaRPr lang="en-US" dirty="0"/>
          </a:p>
        </p:txBody>
      </p:sp>
    </p:spTree>
    <p:extLst>
      <p:ext uri="{BB962C8B-B14F-4D97-AF65-F5344CB8AC3E}">
        <p14:creationId xmlns:p14="http://schemas.microsoft.com/office/powerpoint/2010/main" val="467404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a:t>
            </a:fld>
            <a:endParaRPr lang="en-US" dirty="0"/>
          </a:p>
        </p:txBody>
      </p:sp>
    </p:spTree>
    <p:extLst>
      <p:ext uri="{BB962C8B-B14F-4D97-AF65-F5344CB8AC3E}">
        <p14:creationId xmlns:p14="http://schemas.microsoft.com/office/powerpoint/2010/main" val="2372045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Retrieved from </a:t>
            </a:r>
            <a:r>
              <a:rPr lang="en-US" dirty="0" err="1"/>
              <a:t>ChaptGPT</a:t>
            </a:r>
            <a:r>
              <a:rPr lang="en-US" dirty="0"/>
              <a:t> 4.0 search</a:t>
            </a:r>
          </a:p>
        </p:txBody>
      </p:sp>
      <p:sp>
        <p:nvSpPr>
          <p:cNvPr id="4" name="Slide Number Placeholder 3"/>
          <p:cNvSpPr>
            <a:spLocks noGrp="1"/>
          </p:cNvSpPr>
          <p:nvPr>
            <p:ph type="sldNum" sz="quarter" idx="5"/>
          </p:nvPr>
        </p:nvSpPr>
        <p:spPr/>
        <p:txBody>
          <a:bodyPr/>
          <a:lstStyle/>
          <a:p>
            <a:fld id="{85D9B890-3B6E-417C-BD92-47816D5AB620}" type="slidenum">
              <a:rPr lang="en-US" smtClean="0"/>
              <a:pPr/>
              <a:t>7</a:t>
            </a:fld>
            <a:endParaRPr lang="en-US" dirty="0"/>
          </a:p>
        </p:txBody>
      </p:sp>
    </p:spTree>
    <p:extLst>
      <p:ext uri="{BB962C8B-B14F-4D97-AF65-F5344CB8AC3E}">
        <p14:creationId xmlns:p14="http://schemas.microsoft.com/office/powerpoint/2010/main" val="907526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Retrieved from </a:t>
            </a:r>
            <a:r>
              <a:rPr lang="en-US" dirty="0" err="1"/>
              <a:t>ChaptGPT</a:t>
            </a:r>
            <a:r>
              <a:rPr lang="en-US" dirty="0"/>
              <a:t> 4.0 search</a:t>
            </a:r>
          </a:p>
        </p:txBody>
      </p:sp>
      <p:sp>
        <p:nvSpPr>
          <p:cNvPr id="4" name="Slide Number Placeholder 3"/>
          <p:cNvSpPr>
            <a:spLocks noGrp="1"/>
          </p:cNvSpPr>
          <p:nvPr>
            <p:ph type="sldNum" sz="quarter" idx="5"/>
          </p:nvPr>
        </p:nvSpPr>
        <p:spPr/>
        <p:txBody>
          <a:bodyPr/>
          <a:lstStyle/>
          <a:p>
            <a:fld id="{85D9B890-3B6E-417C-BD92-47816D5AB620}" type="slidenum">
              <a:rPr lang="en-US" smtClean="0"/>
              <a:pPr/>
              <a:t>8</a:t>
            </a:fld>
            <a:endParaRPr lang="en-US" dirty="0"/>
          </a:p>
        </p:txBody>
      </p:sp>
    </p:spTree>
    <p:extLst>
      <p:ext uri="{BB962C8B-B14F-4D97-AF65-F5344CB8AC3E}">
        <p14:creationId xmlns:p14="http://schemas.microsoft.com/office/powerpoint/2010/main" val="3401088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Retrieved from </a:t>
            </a:r>
            <a:r>
              <a:rPr lang="en-US" dirty="0" err="1"/>
              <a:t>ChaptGPT</a:t>
            </a:r>
            <a:r>
              <a:rPr lang="en-US" dirty="0"/>
              <a:t> 4.0 search</a:t>
            </a:r>
          </a:p>
        </p:txBody>
      </p:sp>
      <p:sp>
        <p:nvSpPr>
          <p:cNvPr id="4" name="Slide Number Placeholder 3"/>
          <p:cNvSpPr>
            <a:spLocks noGrp="1"/>
          </p:cNvSpPr>
          <p:nvPr>
            <p:ph type="sldNum" sz="quarter" idx="5"/>
          </p:nvPr>
        </p:nvSpPr>
        <p:spPr/>
        <p:txBody>
          <a:bodyPr/>
          <a:lstStyle/>
          <a:p>
            <a:fld id="{85D9B890-3B6E-417C-BD92-47816D5AB620}" type="slidenum">
              <a:rPr lang="en-US" smtClean="0"/>
              <a:pPr/>
              <a:t>10</a:t>
            </a:fld>
            <a:endParaRPr lang="en-US" dirty="0"/>
          </a:p>
        </p:txBody>
      </p:sp>
    </p:spTree>
    <p:extLst>
      <p:ext uri="{BB962C8B-B14F-4D97-AF65-F5344CB8AC3E}">
        <p14:creationId xmlns:p14="http://schemas.microsoft.com/office/powerpoint/2010/main" val="908067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600" dirty="0">
                <a:solidFill>
                  <a:srgbClr val="00B0F0"/>
                </a:solidFill>
                <a:effectLst/>
                <a:latin typeface="Arial" panose="020B0604020202020204" pitchFamily="34" charset="0"/>
                <a:ea typeface="Times New Roman" panose="02020603050405020304" pitchFamily="18" charset="0"/>
                <a:cs typeface="Arial" panose="020B0604020202020204" pitchFamily="34" charset="0"/>
              </a:rPr>
              <a:t>The general affordances of learning in IVR are </a:t>
            </a:r>
            <a:r>
              <a:rPr lang="en-US" sz="1600" b="1" u="sng" dirty="0">
                <a:solidFill>
                  <a:srgbClr val="00B0F0"/>
                </a:solidFill>
                <a:effectLst/>
                <a:latin typeface="Arial" panose="020B0604020202020204" pitchFamily="34" charset="0"/>
                <a:ea typeface="Times New Roman" panose="02020603050405020304" pitchFamily="18" charset="0"/>
                <a:cs typeface="Arial" panose="020B0604020202020204" pitchFamily="34" charset="0"/>
              </a:rPr>
              <a:t>presence</a:t>
            </a:r>
            <a:r>
              <a:rPr lang="en-US" sz="1600" dirty="0">
                <a:solidFill>
                  <a:srgbClr val="00B0F0"/>
                </a:solidFill>
                <a:effectLst/>
                <a:latin typeface="Arial" panose="020B0604020202020204" pitchFamily="34" charset="0"/>
                <a:ea typeface="Times New Roman" panose="02020603050405020304" pitchFamily="18" charset="0"/>
                <a:cs typeface="Arial" panose="020B0604020202020204" pitchFamily="34" charset="0"/>
              </a:rPr>
              <a:t> and agency – how well the instruction design utilizes the advantages of </a:t>
            </a:r>
            <a:r>
              <a:rPr lang="en-US" sz="1600" b="1" u="sng" dirty="0">
                <a:solidFill>
                  <a:srgbClr val="00B0F0"/>
                </a:solidFill>
                <a:effectLst/>
                <a:latin typeface="Arial" panose="020B0604020202020204" pitchFamily="34" charset="0"/>
                <a:ea typeface="Times New Roman" panose="02020603050405020304" pitchFamily="18" charset="0"/>
                <a:cs typeface="Arial" panose="020B0604020202020204" pitchFamily="34" charset="0"/>
              </a:rPr>
              <a:t>presence</a:t>
            </a:r>
            <a:r>
              <a:rPr lang="en-US" sz="1600" dirty="0">
                <a:solidFill>
                  <a:srgbClr val="00B0F0"/>
                </a:solidFill>
                <a:effectLst/>
                <a:latin typeface="Arial" panose="020B0604020202020204" pitchFamily="34" charset="0"/>
                <a:ea typeface="Times New Roman" panose="02020603050405020304" pitchFamily="18" charset="0"/>
                <a:cs typeface="Arial" panose="020B0604020202020204" pitchFamily="34" charset="0"/>
              </a:rPr>
              <a:t> and agency affects the learning outcomes</a:t>
            </a:r>
          </a:p>
          <a:p>
            <a:pPr marL="342900" indent="-342900">
              <a:buFont typeface="Arial" panose="020B0604020202020204" pitchFamily="34" charset="0"/>
              <a:buChar char="•"/>
            </a:pPr>
            <a:endParaRPr lang="en-US" sz="600" dirty="0">
              <a:solidFill>
                <a:srgbClr val="00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Predicts how </a:t>
            </a:r>
            <a:r>
              <a:rPr lang="en-US" sz="1600" b="1" u="sng" dirty="0">
                <a:latin typeface="Arial" panose="020B0604020202020204" pitchFamily="34" charset="0"/>
                <a:cs typeface="Arial" panose="020B0604020202020204" pitchFamily="34" charset="0"/>
              </a:rPr>
              <a:t>presence</a:t>
            </a:r>
            <a:r>
              <a:rPr lang="en-US" sz="1600" dirty="0">
                <a:latin typeface="Arial" panose="020B0604020202020204" pitchFamily="34" charset="0"/>
                <a:cs typeface="Arial" panose="020B0604020202020204" pitchFamily="34" charset="0"/>
              </a:rPr>
              <a:t> and agency relate to the relationship between both </a:t>
            </a:r>
            <a:r>
              <a:rPr lang="en-US" sz="1600" b="1" u="sng" dirty="0">
                <a:latin typeface="Arial" panose="020B0604020202020204" pitchFamily="34" charset="0"/>
                <a:cs typeface="Arial" panose="020B0604020202020204" pitchFamily="34" charset="0"/>
              </a:rPr>
              <a:t>Cognitive</a:t>
            </a:r>
            <a:r>
              <a:rPr lang="en-US" sz="1600" dirty="0">
                <a:latin typeface="Arial" panose="020B0604020202020204" pitchFamily="34" charset="0"/>
                <a:cs typeface="Arial" panose="020B0604020202020204" pitchFamily="34" charset="0"/>
              </a:rPr>
              <a:t> and </a:t>
            </a:r>
            <a:r>
              <a:rPr lang="en-US" sz="1600" b="1" u="sng" dirty="0">
                <a:latin typeface="Arial" panose="020B0604020202020204" pitchFamily="34" charset="0"/>
                <a:cs typeface="Arial" panose="020B0604020202020204" pitchFamily="34" charset="0"/>
              </a:rPr>
              <a:t>Affective</a:t>
            </a:r>
            <a:r>
              <a:rPr lang="en-US" sz="1600" dirty="0">
                <a:latin typeface="Arial" panose="020B0604020202020204" pitchFamily="34" charset="0"/>
                <a:cs typeface="Arial" panose="020B0604020202020204" pitchFamily="34" charset="0"/>
              </a:rPr>
              <a:t> learning outcomes</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12</a:t>
            </a:fld>
            <a:endParaRPr lang="en-US" dirty="0"/>
          </a:p>
        </p:txBody>
      </p:sp>
    </p:spTree>
    <p:extLst>
      <p:ext uri="{BB962C8B-B14F-4D97-AF65-F5344CB8AC3E}">
        <p14:creationId xmlns:p14="http://schemas.microsoft.com/office/powerpoint/2010/main" val="31929799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6E1BF6-07C4-0FBC-B918-ABD0285632A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730" y="-5151"/>
            <a:ext cx="12214730" cy="1364996"/>
          </a:xfrm>
          <a:prstGeom prst="rect">
            <a:avLst/>
          </a:prstGeom>
        </p:spPr>
      </p:pic>
      <p:cxnSp>
        <p:nvCxnSpPr>
          <p:cNvPr id="27" name="Straight Connector 26"/>
          <p:cNvCxnSpPr/>
          <p:nvPr/>
        </p:nvCxnSpPr>
        <p:spPr bwMode="auto">
          <a:xfrm>
            <a:off x="0" y="1384124"/>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39" name="Text Placeholder 38"/>
          <p:cNvSpPr>
            <a:spLocks noGrp="1"/>
          </p:cNvSpPr>
          <p:nvPr>
            <p:ph type="body" sz="quarter" idx="10"/>
          </p:nvPr>
        </p:nvSpPr>
        <p:spPr>
          <a:xfrm>
            <a:off x="871093" y="1858346"/>
            <a:ext cx="10449813" cy="1229411"/>
          </a:xfrm>
        </p:spPr>
        <p:txBody>
          <a:bodyPr/>
          <a:lstStyle>
            <a:lvl1pPr marL="0" indent="0" algn="ctr">
              <a:buNone/>
              <a:defRPr sz="2800"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rial Narrow" charset="0"/>
                <a:ea typeface="Arial Narrow" charset="0"/>
                <a:cs typeface="Arial Narrow" charset="0"/>
              </a:defRPr>
            </a:lvl1pPr>
          </a:lstStyle>
          <a:p>
            <a:pPr lvl="0"/>
            <a:r>
              <a:rPr lang="en-US"/>
              <a:t>Click to edit Master text styles</a:t>
            </a:r>
          </a:p>
        </p:txBody>
      </p:sp>
      <p:grpSp>
        <p:nvGrpSpPr>
          <p:cNvPr id="20" name="Group 19"/>
          <p:cNvGrpSpPr/>
          <p:nvPr userDrawn="1"/>
        </p:nvGrpSpPr>
        <p:grpSpPr>
          <a:xfrm>
            <a:off x="1305124" y="6512595"/>
            <a:ext cx="1338900" cy="276999"/>
            <a:chOff x="2207996" y="6472185"/>
            <a:chExt cx="1338900" cy="276999"/>
          </a:xfrm>
        </p:grpSpPr>
        <p:pic>
          <p:nvPicPr>
            <p:cNvPr id="21" name="Picture 20" descr="YouTube_icon_block.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2" name="Rectangle 21"/>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sp>
        <p:nvSpPr>
          <p:cNvPr id="25" name="Slide Number Placeholder 2">
            <a:extLst>
              <a:ext uri="{FF2B5EF4-FFF2-40B4-BE49-F238E27FC236}">
                <a16:creationId xmlns:a16="http://schemas.microsoft.com/office/drawing/2014/main" id="{CF395AD9-3B30-E84E-ADFF-A85DEA9A5AEF}"/>
              </a:ext>
            </a:extLst>
          </p:cNvPr>
          <p:cNvSpPr>
            <a:spLocks noGrp="1"/>
          </p:cNvSpPr>
          <p:nvPr>
            <p:ph type="sldNum" sz="quarter" idx="12"/>
          </p:nvPr>
        </p:nvSpPr>
        <p:spPr>
          <a:xfrm>
            <a:off x="10886876" y="6419966"/>
            <a:ext cx="821634" cy="340935"/>
          </a:xfrm>
        </p:spPr>
        <p:txBody>
          <a:bodyPr/>
          <a:lstStyle/>
          <a:p>
            <a:pPr>
              <a:defRPr/>
            </a:pPr>
            <a:fld id="{D68E8870-17DE-45C4-A8DD-7644B2422933}" type="slidenum">
              <a:rPr lang="en-US" smtClean="0"/>
              <a:pPr>
                <a:defRPr/>
              </a:pPr>
              <a:t>‹#›</a:t>
            </a:fld>
            <a:endParaRPr lang="en-US" dirty="0"/>
          </a:p>
        </p:txBody>
      </p:sp>
      <p:pic>
        <p:nvPicPr>
          <p:cNvPr id="38" name="Picture 37" descr="Text, logo&#10;&#10;Description automatically generated">
            <a:extLst>
              <a:ext uri="{FF2B5EF4-FFF2-40B4-BE49-F238E27FC236}">
                <a16:creationId xmlns:a16="http://schemas.microsoft.com/office/drawing/2014/main" id="{DC8202BA-028E-E242-B824-C4B84406E00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48997" y="6352070"/>
            <a:ext cx="1094689" cy="438303"/>
          </a:xfrm>
          <a:prstGeom prst="rect">
            <a:avLst/>
          </a:prstGeom>
        </p:spPr>
      </p:pic>
      <p:grpSp>
        <p:nvGrpSpPr>
          <p:cNvPr id="2" name="Group 1">
            <a:extLst>
              <a:ext uri="{FF2B5EF4-FFF2-40B4-BE49-F238E27FC236}">
                <a16:creationId xmlns:a16="http://schemas.microsoft.com/office/drawing/2014/main" id="{E68FCE43-A445-C22C-BCD5-7FBE06D7AD6A}"/>
              </a:ext>
            </a:extLst>
          </p:cNvPr>
          <p:cNvGrpSpPr/>
          <p:nvPr userDrawn="1"/>
        </p:nvGrpSpPr>
        <p:grpSpPr>
          <a:xfrm>
            <a:off x="260862" y="6503087"/>
            <a:ext cx="1044262" cy="282877"/>
            <a:chOff x="260862" y="6503087"/>
            <a:chExt cx="1044262" cy="282877"/>
          </a:xfrm>
        </p:grpSpPr>
        <p:sp>
          <p:nvSpPr>
            <p:cNvPr id="3" name="Rectangle 2">
              <a:extLst>
                <a:ext uri="{FF2B5EF4-FFF2-40B4-BE49-F238E27FC236}">
                  <a16:creationId xmlns:a16="http://schemas.microsoft.com/office/drawing/2014/main" id="{30BFF257-B0D7-4DC3-0743-448F338D0383}"/>
                </a:ext>
              </a:extLst>
            </p:cNvPr>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4" name="Picture 3">
              <a:extLst>
                <a:ext uri="{FF2B5EF4-FFF2-40B4-BE49-F238E27FC236}">
                  <a16:creationId xmlns:a16="http://schemas.microsoft.com/office/drawing/2014/main" id="{1FB050F1-0DBD-216C-2FB3-021CBE46F42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pic>
        <p:nvPicPr>
          <p:cNvPr id="5" name="Picture 4">
            <a:extLst>
              <a:ext uri="{FF2B5EF4-FFF2-40B4-BE49-F238E27FC236}">
                <a16:creationId xmlns:a16="http://schemas.microsoft.com/office/drawing/2014/main" id="{851D3B32-716D-2758-508E-4514DD0BDD4C}"/>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3pPr marL="1523962" indent="-304792">
              <a:buClr>
                <a:schemeClr val="tx1"/>
              </a:buClr>
              <a:buFont typeface="Wingdings" charset="2"/>
              <a:buChar char="v"/>
              <a:defRPr sz="2000">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108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6" name="Picture Placeholder 5"/>
          <p:cNvSpPr>
            <a:spLocks noGrp="1"/>
          </p:cNvSpPr>
          <p:nvPr>
            <p:ph type="pic" sz="quarter" idx="11"/>
          </p:nvPr>
        </p:nvSpPr>
        <p:spPr>
          <a:xfrm>
            <a:off x="6105439" y="989946"/>
            <a:ext cx="5609483" cy="4896678"/>
          </a:xfrm>
        </p:spPr>
        <p:txBody>
          <a:bodyPr/>
          <a:lstStyle/>
          <a:p>
            <a:r>
              <a:rPr lang="en-US"/>
              <a:t>Click icon to add picture</a:t>
            </a:r>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33213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1DEBD9-CE34-B950-D0A1-9CE5CB7094B2}"/>
              </a:ext>
            </a:extLst>
          </p:cNvPr>
          <p:cNvPicPr>
            <a:picLocks noChangeAspect="1"/>
          </p:cNvPicPr>
          <p:nvPr userDrawn="1"/>
        </p:nvPicPr>
        <p:blipFill>
          <a:blip r:embed="rId5">
            <a:extLst>
              <a:ext uri="{28A0092B-C50C-407E-A947-70E740481C1C}">
                <a14:useLocalDpi xmlns:a14="http://schemas.microsoft.com/office/drawing/2010/main" val="0"/>
              </a:ext>
            </a:extLst>
          </a:blip>
          <a:srcRect t="100" b="100"/>
          <a:stretch/>
        </p:blipFill>
        <p:spPr>
          <a:xfrm>
            <a:off x="0" y="1474"/>
            <a:ext cx="12212320" cy="823509"/>
          </a:xfrm>
          <a:prstGeom prst="rect">
            <a:avLst/>
          </a:prstGeom>
        </p:spPr>
      </p:pic>
      <p:sp>
        <p:nvSpPr>
          <p:cNvPr id="98314" name="Rectangle 10"/>
          <p:cNvSpPr>
            <a:spLocks noGrp="1" noChangeArrowheads="1"/>
          </p:cNvSpPr>
          <p:nvPr>
            <p:ph type="body" idx="1"/>
          </p:nvPr>
        </p:nvSpPr>
        <p:spPr bwMode="auto">
          <a:xfrm>
            <a:off x="601963" y="989946"/>
            <a:ext cx="11006952"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98324" name="Rectangle 20"/>
          <p:cNvSpPr>
            <a:spLocks noGrp="1" noChangeArrowheads="1"/>
          </p:cNvSpPr>
          <p:nvPr>
            <p:ph type="title"/>
          </p:nvPr>
        </p:nvSpPr>
        <p:spPr bwMode="auto">
          <a:xfrm>
            <a:off x="2397039" y="0"/>
            <a:ext cx="7416800"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a:t>
            </a:r>
          </a:p>
        </p:txBody>
      </p:sp>
      <p:sp>
        <p:nvSpPr>
          <p:cNvPr id="10" name="Rectangle 3"/>
          <p:cNvSpPr>
            <a:spLocks noGrp="1" noChangeArrowheads="1"/>
          </p:cNvSpPr>
          <p:nvPr>
            <p:ph type="sldNum" sz="quarter" idx="4"/>
          </p:nvPr>
        </p:nvSpPr>
        <p:spPr>
          <a:xfrm>
            <a:off x="10893288" y="6390502"/>
            <a:ext cx="821634" cy="340935"/>
          </a:xfrm>
          <a:prstGeom prst="rect">
            <a:avLst/>
          </a:prstGeom>
        </p:spPr>
        <p:txBody>
          <a:bodyPr/>
          <a:lstStyle>
            <a:lvl1pPr algn="r">
              <a:defRPr sz="1800">
                <a:latin typeface="Arial" panose="020B0604020202020204" pitchFamily="34" charset="0"/>
                <a:cs typeface="Arial" panose="020B0604020202020204" pitchFamily="34" charset="0"/>
              </a:defRPr>
            </a:lvl1pPr>
          </a:lstStyle>
          <a:p>
            <a:pPr>
              <a:defRPr/>
            </a:pPr>
            <a:fld id="{D68E8870-17DE-45C4-A8DD-7644B2422933}" type="slidenum">
              <a:rPr lang="en-US" smtClean="0"/>
              <a:pPr>
                <a:defRPr/>
              </a:pPr>
              <a:t>‹#›</a:t>
            </a:fld>
            <a:endParaRPr lang="en-US" dirty="0"/>
          </a:p>
        </p:txBody>
      </p:sp>
      <p:grpSp>
        <p:nvGrpSpPr>
          <p:cNvPr id="6" name="Group 5"/>
          <p:cNvGrpSpPr/>
          <p:nvPr userDrawn="1"/>
        </p:nvGrpSpPr>
        <p:grpSpPr>
          <a:xfrm>
            <a:off x="260862" y="6503087"/>
            <a:ext cx="1044262" cy="282877"/>
            <a:chOff x="260862" y="6503087"/>
            <a:chExt cx="1044262" cy="282877"/>
          </a:xfrm>
        </p:grpSpPr>
        <p:sp>
          <p:nvSpPr>
            <p:cNvPr id="22" name="Rectangle 21"/>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grpSp>
        <p:nvGrpSpPr>
          <p:cNvPr id="5" name="Group 4"/>
          <p:cNvGrpSpPr/>
          <p:nvPr userDrawn="1"/>
        </p:nvGrpSpPr>
        <p:grpSpPr>
          <a:xfrm>
            <a:off x="1305124" y="6512595"/>
            <a:ext cx="1338900" cy="276999"/>
            <a:chOff x="2207996" y="6472185"/>
            <a:chExt cx="1338900" cy="276999"/>
          </a:xfrm>
        </p:grpSpPr>
        <p:pic>
          <p:nvPicPr>
            <p:cNvPr id="25" name="Picture 24" descr="YouTube_icon_block.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6" name="Rectangle 25"/>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pic>
        <p:nvPicPr>
          <p:cNvPr id="21" name="Picture 20" descr="Text, logo&#10;&#10;Description automatically generated">
            <a:extLst>
              <a:ext uri="{FF2B5EF4-FFF2-40B4-BE49-F238E27FC236}">
                <a16:creationId xmlns:a16="http://schemas.microsoft.com/office/drawing/2014/main" id="{6863DC4E-89E6-B745-AEC7-DBE8802F6E3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937392" y="6352841"/>
            <a:ext cx="1094689" cy="438303"/>
          </a:xfrm>
          <a:prstGeom prst="rect">
            <a:avLst/>
          </a:prstGeom>
        </p:spPr>
      </p:pic>
      <p:pic>
        <p:nvPicPr>
          <p:cNvPr id="12" name="Picture 11">
            <a:extLst>
              <a:ext uri="{FF2B5EF4-FFF2-40B4-BE49-F238E27FC236}">
                <a16:creationId xmlns:a16="http://schemas.microsoft.com/office/drawing/2014/main" id="{1A0A8CAE-6BAB-EB7F-70F4-CA252F016C74}"/>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Lst>
  <p:hf hdr="0" dt="0"/>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microsoft.com/office/2018/10/relationships/comments" Target="../comments/modernComment_122_3C1F0BD0.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microsoft.com/office/2018/10/relationships/comments" Target="../comments/modernComment_124_33B55E8F.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r>
              <a:rPr lang="en-US" dirty="0">
                <a:solidFill>
                  <a:srgbClr val="FF0000"/>
                </a:solidFill>
                <a:latin typeface="Arial" panose="020B0604020202020204" pitchFamily="34" charset="0"/>
                <a:cs typeface="Arial" panose="020B0604020202020204" pitchFamily="34" charset="0"/>
              </a:rPr>
              <a:t>A Suite of Devices: </a:t>
            </a:r>
          </a:p>
          <a:p>
            <a:r>
              <a:rPr lang="en-US" dirty="0">
                <a:solidFill>
                  <a:srgbClr val="00B050"/>
                </a:solidFill>
                <a:latin typeface="Arial" panose="020B0604020202020204" pitchFamily="34" charset="0"/>
                <a:cs typeface="Arial" panose="020B0604020202020204" pitchFamily="34" charset="0"/>
              </a:rPr>
              <a:t>Applying the Immersive Flow Learning Outcome Framework to Training Program Immersive Device Acquisitions</a:t>
            </a:r>
          </a:p>
          <a:p>
            <a:endParaRPr lang="en-US" sz="2000" dirty="0">
              <a:solidFill>
                <a:srgbClr val="00B050"/>
              </a:solidFill>
            </a:endParaRPr>
          </a:p>
          <a:p>
            <a:endParaRPr lang="en-US" dirty="0"/>
          </a:p>
          <a:p>
            <a:endParaRPr lang="en-US" dirty="0"/>
          </a:p>
        </p:txBody>
      </p:sp>
      <p:sp>
        <p:nvSpPr>
          <p:cNvPr id="10" name="Text Placeholder 9"/>
          <p:cNvSpPr>
            <a:spLocks noGrp="1"/>
          </p:cNvSpPr>
          <p:nvPr>
            <p:ph type="body" sz="quarter" idx="11"/>
          </p:nvPr>
        </p:nvSpPr>
        <p:spPr>
          <a:xfrm>
            <a:off x="1212351" y="4437948"/>
            <a:ext cx="9380305" cy="1934127"/>
          </a:xfrm>
        </p:spPr>
        <p:txBody>
          <a:bodyPr/>
          <a:lstStyle/>
          <a:p>
            <a:pPr eaLnBrk="1" hangingPunct="1"/>
            <a:r>
              <a:rPr lang="en-US" dirty="0">
                <a:latin typeface="Arial" panose="020B0604020202020204" pitchFamily="34" charset="0"/>
                <a:cs typeface="Arial" panose="020B0604020202020204" pitchFamily="34" charset="0"/>
              </a:rPr>
              <a:t>Major Victoria </a:t>
            </a:r>
            <a:r>
              <a:rPr lang="en-US" dirty="0" err="1">
                <a:latin typeface="Arial" panose="020B0604020202020204" pitchFamily="34" charset="0"/>
                <a:cs typeface="Arial" panose="020B0604020202020204" pitchFamily="34" charset="0"/>
              </a:rPr>
              <a:t>Snow,</a:t>
            </a:r>
            <a:r>
              <a:rPr lang="en-US" dirty="0">
                <a:latin typeface="Arial" panose="020B0604020202020204" pitchFamily="34" charset="0"/>
                <a:cs typeface="Arial" panose="020B0604020202020204" pitchFamily="34" charset="0"/>
              </a:rPr>
              <a:t> United States Air Force</a:t>
            </a:r>
          </a:p>
          <a:p>
            <a:pPr eaLnBrk="1" hangingPunct="1"/>
            <a:r>
              <a:rPr lang="en-US" dirty="0">
                <a:latin typeface="Arial" panose="020B0604020202020204" pitchFamily="34" charset="0"/>
                <a:cs typeface="Arial" panose="020B0604020202020204" pitchFamily="34" charset="0"/>
              </a:rPr>
              <a:t>Dr./Lt Col Andrew Clayton, United States Air Force Reserve</a:t>
            </a:r>
          </a:p>
          <a:p>
            <a:endParaRPr lang="en-US" dirty="0"/>
          </a:p>
        </p:txBody>
      </p:sp>
      <p:sp>
        <p:nvSpPr>
          <p:cNvPr id="2" name="Slide Number Placeholder 1">
            <a:extLst>
              <a:ext uri="{FF2B5EF4-FFF2-40B4-BE49-F238E27FC236}">
                <a16:creationId xmlns:a16="http://schemas.microsoft.com/office/drawing/2014/main" id="{89D826E2-E600-FF4F-9DB5-F14FB3F1D687}"/>
              </a:ext>
            </a:extLst>
          </p:cNvPr>
          <p:cNvSpPr>
            <a:spLocks noGrp="1"/>
          </p:cNvSpPr>
          <p:nvPr>
            <p:ph type="sldNum" sz="quarter" idx="12"/>
          </p:nvPr>
        </p:nvSpPr>
        <p:spPr/>
        <p:txBody>
          <a:bodyPr/>
          <a:lstStyle/>
          <a:p>
            <a:pPr>
              <a:defRPr/>
            </a:pPr>
            <a:fld id="{D68E8870-17DE-45C4-A8DD-7644B2422933}" type="slidenum">
              <a:rPr lang="en-US" smtClean="0"/>
              <a:pPr>
                <a:defRPr/>
              </a:pPr>
              <a:t>1</a:t>
            </a:fld>
            <a:endParaRPr lang="en-US" dirty="0"/>
          </a:p>
        </p:txBody>
      </p:sp>
    </p:spTree>
    <p:extLst>
      <p:ext uri="{BB962C8B-B14F-4D97-AF65-F5344CB8AC3E}">
        <p14:creationId xmlns:p14="http://schemas.microsoft.com/office/powerpoint/2010/main" val="3254868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BC07CBEF-5008-34F7-8BC2-9C8CEDA7EE5C}"/>
              </a:ext>
            </a:extLst>
          </p:cNvPr>
          <p:cNvGraphicFramePr/>
          <p:nvPr>
            <p:extLst>
              <p:ext uri="{D42A27DB-BD31-4B8C-83A1-F6EECF244321}">
                <p14:modId xmlns:p14="http://schemas.microsoft.com/office/powerpoint/2010/main" val="1949874543"/>
              </p:ext>
            </p:extLst>
          </p:nvPr>
        </p:nvGraphicFramePr>
        <p:xfrm>
          <a:off x="2493176" y="878692"/>
          <a:ext cx="882153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3FBEA293-EFD1-8760-02D3-124272C4C608}"/>
              </a:ext>
            </a:extLst>
          </p:cNvPr>
          <p:cNvSpPr>
            <a:spLocks noGrp="1"/>
          </p:cNvSpPr>
          <p:nvPr>
            <p:ph type="sldNum" sz="quarter" idx="10"/>
          </p:nvPr>
        </p:nvSpPr>
        <p:spPr/>
        <p:txBody>
          <a:bodyPr/>
          <a:lstStyle/>
          <a:p>
            <a:pPr>
              <a:defRPr/>
            </a:pPr>
            <a:fld id="{D68E8870-17DE-45C4-A8DD-7644B2422933}" type="slidenum">
              <a:rPr lang="en-US" smtClean="0"/>
              <a:pPr>
                <a:defRPr/>
              </a:pPr>
              <a:t>10</a:t>
            </a:fld>
            <a:endParaRPr lang="en-US" dirty="0"/>
          </a:p>
        </p:txBody>
      </p:sp>
      <p:sp>
        <p:nvSpPr>
          <p:cNvPr id="3" name="Title 2">
            <a:extLst>
              <a:ext uri="{FF2B5EF4-FFF2-40B4-BE49-F238E27FC236}">
                <a16:creationId xmlns:a16="http://schemas.microsoft.com/office/drawing/2014/main" id="{7FF770E2-31A0-751A-FD2E-6917EC54735A}"/>
              </a:ext>
            </a:extLst>
          </p:cNvPr>
          <p:cNvSpPr>
            <a:spLocks noGrp="1"/>
          </p:cNvSpPr>
          <p:nvPr>
            <p:ph type="title"/>
          </p:nvPr>
        </p:nvSpPr>
        <p:spPr/>
        <p:txBody>
          <a:bodyPr/>
          <a:lstStyle/>
          <a:p>
            <a:r>
              <a:rPr lang="en-US" dirty="0"/>
              <a:t>I-FLO</a:t>
            </a:r>
            <a:br>
              <a:rPr lang="en-US" dirty="0"/>
            </a:br>
            <a:r>
              <a:rPr lang="en-US" dirty="0"/>
              <a:t>CAMIL</a:t>
            </a:r>
          </a:p>
        </p:txBody>
      </p:sp>
      <p:pic>
        <p:nvPicPr>
          <p:cNvPr id="4" name="Picture 3">
            <a:extLst>
              <a:ext uri="{FF2B5EF4-FFF2-40B4-BE49-F238E27FC236}">
                <a16:creationId xmlns:a16="http://schemas.microsoft.com/office/drawing/2014/main" id="{6A9E9F04-88A6-09C8-CB6E-946C18D29468}"/>
              </a:ext>
            </a:extLst>
          </p:cNvPr>
          <p:cNvPicPr>
            <a:picLocks noChangeAspect="1"/>
          </p:cNvPicPr>
          <p:nvPr/>
        </p:nvPicPr>
        <p:blipFill>
          <a:blip r:embed="rId8"/>
          <a:stretch>
            <a:fillRect/>
          </a:stretch>
        </p:blipFill>
        <p:spPr>
          <a:xfrm>
            <a:off x="248301" y="1545229"/>
            <a:ext cx="6138526" cy="4561373"/>
          </a:xfrm>
          <a:prstGeom prst="rect">
            <a:avLst/>
          </a:prstGeom>
          <a:ln>
            <a:noFill/>
          </a:ln>
          <a:effectLst>
            <a:softEdge rad="112500"/>
          </a:effectLst>
        </p:spPr>
      </p:pic>
    </p:spTree>
    <p:extLst>
      <p:ext uri="{BB962C8B-B14F-4D97-AF65-F5344CB8AC3E}">
        <p14:creationId xmlns:p14="http://schemas.microsoft.com/office/powerpoint/2010/main" val="3674011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CAMIL </a:t>
            </a: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11</a:t>
            </a:fld>
            <a:endParaRPr lang="en-US" dirty="0"/>
          </a:p>
        </p:txBody>
      </p:sp>
      <p:pic>
        <p:nvPicPr>
          <p:cNvPr id="6" name="Picture 5" descr="A diagram of a company's process&#10;&#10;Description automatically generated">
            <a:extLst>
              <a:ext uri="{FF2B5EF4-FFF2-40B4-BE49-F238E27FC236}">
                <a16:creationId xmlns:a16="http://schemas.microsoft.com/office/drawing/2014/main" id="{2F0262E3-A093-DE78-7E90-63953169D6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1579" y="1117897"/>
            <a:ext cx="8435680" cy="5293390"/>
          </a:xfrm>
          <a:prstGeom prst="rect">
            <a:avLst/>
          </a:prstGeom>
        </p:spPr>
      </p:pic>
    </p:spTree>
    <p:extLst>
      <p:ext uri="{BB962C8B-B14F-4D97-AF65-F5344CB8AC3E}">
        <p14:creationId xmlns:p14="http://schemas.microsoft.com/office/powerpoint/2010/main" val="3956775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CAMIL </a:t>
            </a: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12</a:t>
            </a:fld>
            <a:endParaRPr lang="en-US" dirty="0"/>
          </a:p>
        </p:txBody>
      </p:sp>
      <p:pic>
        <p:nvPicPr>
          <p:cNvPr id="6" name="Picture 5" descr="A diagram of a company's process&#10;&#10;Description automatically generated">
            <a:extLst>
              <a:ext uri="{FF2B5EF4-FFF2-40B4-BE49-F238E27FC236}">
                <a16:creationId xmlns:a16="http://schemas.microsoft.com/office/drawing/2014/main" id="{2F0262E3-A093-DE78-7E90-63953169D6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296" y="834768"/>
            <a:ext cx="6446332" cy="4045074"/>
          </a:xfrm>
          <a:prstGeom prst="rect">
            <a:avLst/>
          </a:prstGeom>
        </p:spPr>
      </p:pic>
      <p:sp>
        <p:nvSpPr>
          <p:cNvPr id="4" name="TextBox 3">
            <a:extLst>
              <a:ext uri="{FF2B5EF4-FFF2-40B4-BE49-F238E27FC236}">
                <a16:creationId xmlns:a16="http://schemas.microsoft.com/office/drawing/2014/main" id="{FBEE9164-4DE2-B80A-2C91-6BF4FEB5545A}"/>
              </a:ext>
            </a:extLst>
          </p:cNvPr>
          <p:cNvSpPr txBox="1"/>
          <p:nvPr/>
        </p:nvSpPr>
        <p:spPr>
          <a:xfrm>
            <a:off x="6823939" y="905266"/>
            <a:ext cx="5197765" cy="954107"/>
          </a:xfrm>
          <a:prstGeom prst="rect">
            <a:avLst/>
          </a:prstGeom>
          <a:solidFill>
            <a:srgbClr val="2B56AB"/>
          </a:solidFill>
        </p:spPr>
        <p:txBody>
          <a:bodyPr wrap="square">
            <a:spAutoFit/>
          </a:bodyPr>
          <a:lstStyle/>
          <a:p>
            <a:pPr marL="342900" indent="-342900">
              <a:buFont typeface="Arial" panose="020B0604020202020204" pitchFamily="34" charset="0"/>
              <a:buChar char="•"/>
            </a:pPr>
            <a:endPar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r>
              <a:rPr lang="en-US"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Learning methods (the types of </a:t>
            </a:r>
            <a:r>
              <a:rPr lang="en-US" sz="20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immersion</a:t>
            </a:r>
            <a:r>
              <a:rPr lang="en-US"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affect learning</a:t>
            </a:r>
          </a:p>
          <a:p>
            <a:pPr marL="342900" indent="-342900">
              <a:buFont typeface="Arial" panose="020B0604020202020204" pitchFamily="34" charset="0"/>
              <a:buChar char="•"/>
            </a:pPr>
            <a:endPar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TextBox 4">
            <a:extLst>
              <a:ext uri="{FF2B5EF4-FFF2-40B4-BE49-F238E27FC236}">
                <a16:creationId xmlns:a16="http://schemas.microsoft.com/office/drawing/2014/main" id="{E7EF73B7-F615-F757-00F2-5FD4FEDEBCBE}"/>
              </a:ext>
            </a:extLst>
          </p:cNvPr>
          <p:cNvSpPr txBox="1"/>
          <p:nvPr/>
        </p:nvSpPr>
        <p:spPr>
          <a:xfrm>
            <a:off x="3506556" y="5369607"/>
            <a:ext cx="5197765" cy="1384995"/>
          </a:xfrm>
          <a:prstGeom prst="rect">
            <a:avLst/>
          </a:prstGeom>
          <a:solidFill>
            <a:schemeClr val="bg1">
              <a:lumMod val="85000"/>
            </a:schemeClr>
          </a:solidFill>
        </p:spPr>
        <p:txBody>
          <a:bodyPr wrap="square" rtlCol="0">
            <a:spAutoFit/>
          </a:bodyPr>
          <a:lstStyle/>
          <a:p>
            <a:pPr algn="ctr"/>
            <a:r>
              <a:rPr lang="en-US" sz="2800" u="sng" dirty="0">
                <a:solidFill>
                  <a:srgbClr val="0000FF"/>
                </a:solidFill>
                <a:latin typeface="Arial" panose="020B0604020202020204" pitchFamily="34" charset="0"/>
                <a:cs typeface="Arial" panose="020B0604020202020204" pitchFamily="34" charset="0"/>
              </a:rPr>
              <a:t>Quality</a:t>
            </a:r>
            <a:r>
              <a:rPr lang="en-US" sz="2800" dirty="0">
                <a:solidFill>
                  <a:srgbClr val="0000FF"/>
                </a:solidFill>
                <a:latin typeface="Arial" panose="020B0604020202020204" pitchFamily="34" charset="0"/>
                <a:cs typeface="Arial" panose="020B0604020202020204" pitchFamily="34" charset="0"/>
              </a:rPr>
              <a:t> and </a:t>
            </a:r>
            <a:r>
              <a:rPr lang="en-US" sz="2800" u="sng" dirty="0">
                <a:solidFill>
                  <a:srgbClr val="0000FF"/>
                </a:solidFill>
                <a:latin typeface="Arial" panose="020B0604020202020204" pitchFamily="34" charset="0"/>
                <a:cs typeface="Arial" panose="020B0604020202020204" pitchFamily="34" charset="0"/>
              </a:rPr>
              <a:t>Artistry</a:t>
            </a:r>
            <a:r>
              <a:rPr lang="en-US" sz="2800" dirty="0">
                <a:solidFill>
                  <a:srgbClr val="0000FF"/>
                </a:solidFill>
                <a:latin typeface="Arial" panose="020B0604020202020204" pitchFamily="34" charset="0"/>
                <a:cs typeface="Arial" panose="020B0604020202020204" pitchFamily="34" charset="0"/>
              </a:rPr>
              <a:t> have a tremendous impact on the learning outcome of an IVR</a:t>
            </a:r>
          </a:p>
        </p:txBody>
      </p:sp>
      <p:sp>
        <p:nvSpPr>
          <p:cNvPr id="7" name="TextBox 6">
            <a:extLst>
              <a:ext uri="{FF2B5EF4-FFF2-40B4-BE49-F238E27FC236}">
                <a16:creationId xmlns:a16="http://schemas.microsoft.com/office/drawing/2014/main" id="{F2F8AD78-FA71-8520-3CB7-0C6DFE774F8A}"/>
              </a:ext>
            </a:extLst>
          </p:cNvPr>
          <p:cNvSpPr txBox="1"/>
          <p:nvPr/>
        </p:nvSpPr>
        <p:spPr>
          <a:xfrm>
            <a:off x="6823938" y="1935046"/>
            <a:ext cx="5197765" cy="1877437"/>
          </a:xfrm>
          <a:prstGeom prst="rect">
            <a:avLst/>
          </a:prstGeom>
          <a:solidFill>
            <a:srgbClr val="00B0F0"/>
          </a:solidFill>
        </p:spPr>
        <p:txBody>
          <a:bodyPr wrap="square">
            <a:spAutoFit/>
          </a:bodyPr>
          <a:lstStyle/>
          <a:p>
            <a:pPr marL="342900" indent="-342900">
              <a:buFont typeface="Arial" panose="020B0604020202020204" pitchFamily="34" charset="0"/>
              <a:buChar char="•"/>
            </a:pPr>
            <a:endPar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r>
              <a:rPr lang="en-US" sz="2000" dirty="0">
                <a:effectLst/>
                <a:latin typeface="Arial" panose="020B0604020202020204" pitchFamily="34" charset="0"/>
                <a:ea typeface="Times New Roman" panose="02020603050405020304" pitchFamily="18" charset="0"/>
                <a:cs typeface="Arial" panose="020B0604020202020204" pitchFamily="34" charset="0"/>
              </a:rPr>
              <a:t>The general affordances of learning in IVR are </a:t>
            </a:r>
            <a:r>
              <a:rPr lang="en-US" sz="2000" b="1" u="sng" dirty="0">
                <a:effectLst/>
                <a:latin typeface="Arial" panose="020B0604020202020204" pitchFamily="34" charset="0"/>
                <a:ea typeface="Times New Roman" panose="02020603050405020304" pitchFamily="18" charset="0"/>
                <a:cs typeface="Arial" panose="020B0604020202020204" pitchFamily="34" charset="0"/>
              </a:rPr>
              <a:t>presence</a:t>
            </a:r>
            <a:r>
              <a:rPr lang="en-US" sz="2000" dirty="0">
                <a:effectLst/>
                <a:latin typeface="Arial" panose="020B0604020202020204" pitchFamily="34" charset="0"/>
                <a:ea typeface="Times New Roman" panose="02020603050405020304" pitchFamily="18" charset="0"/>
                <a:cs typeface="Arial" panose="020B0604020202020204" pitchFamily="34" charset="0"/>
              </a:rPr>
              <a:t> and </a:t>
            </a:r>
            <a:r>
              <a:rPr lang="en-US" sz="2000" b="1" u="sng" dirty="0">
                <a:effectLst/>
                <a:latin typeface="Arial" panose="020B0604020202020204" pitchFamily="34" charset="0"/>
                <a:ea typeface="Times New Roman" panose="02020603050405020304" pitchFamily="18" charset="0"/>
                <a:cs typeface="Arial" panose="020B0604020202020204" pitchFamily="34" charset="0"/>
              </a:rPr>
              <a:t>agency</a:t>
            </a:r>
            <a:r>
              <a:rPr lang="en-US" sz="2000" dirty="0">
                <a:effectLst/>
                <a:latin typeface="Arial" panose="020B0604020202020204" pitchFamily="34" charset="0"/>
                <a:ea typeface="Times New Roman" panose="02020603050405020304" pitchFamily="18" charset="0"/>
                <a:cs typeface="Arial" panose="020B0604020202020204" pitchFamily="34" charset="0"/>
              </a:rPr>
              <a:t> – how well the instruction design utilizes the advantages of </a:t>
            </a:r>
            <a:r>
              <a:rPr lang="en-US" sz="2000" b="1" u="sng" dirty="0">
                <a:effectLst/>
                <a:latin typeface="Arial" panose="020B0604020202020204" pitchFamily="34" charset="0"/>
                <a:ea typeface="Times New Roman" panose="02020603050405020304" pitchFamily="18" charset="0"/>
                <a:cs typeface="Arial" panose="020B0604020202020204" pitchFamily="34" charset="0"/>
              </a:rPr>
              <a:t>presence</a:t>
            </a:r>
            <a:r>
              <a:rPr lang="en-US" sz="2000" dirty="0">
                <a:effectLst/>
                <a:latin typeface="Arial" panose="020B0604020202020204" pitchFamily="34" charset="0"/>
                <a:ea typeface="Times New Roman" panose="02020603050405020304" pitchFamily="18" charset="0"/>
                <a:cs typeface="Arial" panose="020B0604020202020204" pitchFamily="34" charset="0"/>
              </a:rPr>
              <a:t> and </a:t>
            </a:r>
            <a:r>
              <a:rPr lang="en-US" sz="2000" b="1" u="sng" dirty="0">
                <a:effectLst/>
                <a:latin typeface="Arial" panose="020B0604020202020204" pitchFamily="34" charset="0"/>
                <a:ea typeface="Times New Roman" panose="02020603050405020304" pitchFamily="18" charset="0"/>
                <a:cs typeface="Arial" panose="020B0604020202020204" pitchFamily="34" charset="0"/>
              </a:rPr>
              <a:t>agency </a:t>
            </a:r>
            <a:r>
              <a:rPr lang="en-US" sz="2000" dirty="0">
                <a:effectLst/>
                <a:latin typeface="Arial" panose="020B0604020202020204" pitchFamily="34" charset="0"/>
                <a:ea typeface="Times New Roman" panose="02020603050405020304" pitchFamily="18" charset="0"/>
                <a:cs typeface="Arial" panose="020B0604020202020204" pitchFamily="34" charset="0"/>
              </a:rPr>
              <a:t>affects the learning outcomes</a:t>
            </a:r>
          </a:p>
          <a:p>
            <a:pPr marL="342900" indent="-342900">
              <a:buFont typeface="Arial" panose="020B0604020202020204" pitchFamily="34" charset="0"/>
              <a:buChar char="•"/>
            </a:pPr>
            <a:endPar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TextBox 7">
            <a:extLst>
              <a:ext uri="{FF2B5EF4-FFF2-40B4-BE49-F238E27FC236}">
                <a16:creationId xmlns:a16="http://schemas.microsoft.com/office/drawing/2014/main" id="{2810EDAB-9251-6964-2F5D-EC0FFAF47CC9}"/>
              </a:ext>
            </a:extLst>
          </p:cNvPr>
          <p:cNvSpPr txBox="1"/>
          <p:nvPr/>
        </p:nvSpPr>
        <p:spPr>
          <a:xfrm>
            <a:off x="6823938" y="3937682"/>
            <a:ext cx="5197765" cy="1261884"/>
          </a:xfrm>
          <a:prstGeom prst="rect">
            <a:avLst/>
          </a:prstGeom>
          <a:solidFill>
            <a:schemeClr val="accent6">
              <a:lumMod val="20000"/>
              <a:lumOff val="80000"/>
            </a:schemeClr>
          </a:solidFill>
        </p:spPr>
        <p:txBody>
          <a:bodyPr wrap="square">
            <a:spAutoFit/>
          </a:bodyPr>
          <a:lstStyle/>
          <a:p>
            <a:pPr marL="342900" indent="-342900">
              <a:buFont typeface="Arial" panose="020B0604020202020204" pitchFamily="34" charset="0"/>
              <a:buChar char="•"/>
            </a:pPr>
            <a:endPar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r>
              <a:rPr lang="en-US" sz="2000" dirty="0">
                <a:latin typeface="Arial" panose="020B0604020202020204" pitchFamily="34" charset="0"/>
                <a:cs typeface="Arial" panose="020B0604020202020204" pitchFamily="34" charset="0"/>
              </a:rPr>
              <a:t>Predicts how </a:t>
            </a:r>
            <a:r>
              <a:rPr lang="en-US" sz="2000" b="1" u="sng" dirty="0">
                <a:latin typeface="Arial" panose="020B0604020202020204" pitchFamily="34" charset="0"/>
                <a:cs typeface="Arial" panose="020B0604020202020204" pitchFamily="34" charset="0"/>
              </a:rPr>
              <a:t>presence</a:t>
            </a:r>
            <a:r>
              <a:rPr lang="en-US" sz="2000" dirty="0">
                <a:latin typeface="Arial" panose="020B0604020202020204" pitchFamily="34" charset="0"/>
                <a:cs typeface="Arial" panose="020B0604020202020204" pitchFamily="34" charset="0"/>
              </a:rPr>
              <a:t> and </a:t>
            </a:r>
            <a:r>
              <a:rPr lang="en-US" sz="2000" b="1" u="sng" dirty="0">
                <a:latin typeface="Arial" panose="020B0604020202020204" pitchFamily="34" charset="0"/>
                <a:cs typeface="Arial" panose="020B0604020202020204" pitchFamily="34" charset="0"/>
              </a:rPr>
              <a:t>agency</a:t>
            </a:r>
            <a:r>
              <a:rPr lang="en-US" sz="2000" dirty="0">
                <a:latin typeface="Arial" panose="020B0604020202020204" pitchFamily="34" charset="0"/>
                <a:cs typeface="Arial" panose="020B0604020202020204" pitchFamily="34" charset="0"/>
              </a:rPr>
              <a:t> relate to the relationship between both </a:t>
            </a:r>
            <a:r>
              <a:rPr lang="en-US" sz="2000" b="1" u="sng" dirty="0">
                <a:latin typeface="Arial" panose="020B0604020202020204" pitchFamily="34" charset="0"/>
                <a:cs typeface="Arial" panose="020B0604020202020204" pitchFamily="34" charset="0"/>
              </a:rPr>
              <a:t>Cognitive</a:t>
            </a:r>
            <a:r>
              <a:rPr lang="en-US" sz="2000" dirty="0">
                <a:latin typeface="Arial" panose="020B0604020202020204" pitchFamily="34" charset="0"/>
                <a:cs typeface="Arial" panose="020B0604020202020204" pitchFamily="34" charset="0"/>
              </a:rPr>
              <a:t> and </a:t>
            </a:r>
            <a:r>
              <a:rPr lang="en-US" sz="2000" b="1" u="sng" dirty="0">
                <a:latin typeface="Arial" panose="020B0604020202020204" pitchFamily="34" charset="0"/>
                <a:cs typeface="Arial" panose="020B0604020202020204" pitchFamily="34" charset="0"/>
              </a:rPr>
              <a:t>Affective</a:t>
            </a:r>
            <a:r>
              <a:rPr lang="en-US" sz="2000" dirty="0">
                <a:latin typeface="Arial" panose="020B0604020202020204" pitchFamily="34" charset="0"/>
                <a:cs typeface="Arial" panose="020B0604020202020204" pitchFamily="34" charset="0"/>
              </a:rPr>
              <a:t> learning outcomes</a:t>
            </a:r>
          </a:p>
          <a:p>
            <a:pPr marL="342900" indent="-342900">
              <a:buFont typeface="Arial" panose="020B0604020202020204" pitchFamily="34" charset="0"/>
              <a:buChar char="•"/>
            </a:pPr>
            <a:endPar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14573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CAMIL </a:t>
            </a: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13</a:t>
            </a:fld>
            <a:endParaRPr lang="en-US" dirty="0"/>
          </a:p>
        </p:txBody>
      </p:sp>
      <p:sp>
        <p:nvSpPr>
          <p:cNvPr id="4" name="TextBox 3">
            <a:extLst>
              <a:ext uri="{FF2B5EF4-FFF2-40B4-BE49-F238E27FC236}">
                <a16:creationId xmlns:a16="http://schemas.microsoft.com/office/drawing/2014/main" id="{FBEE9164-4DE2-B80A-2C91-6BF4FEB5545A}"/>
              </a:ext>
            </a:extLst>
          </p:cNvPr>
          <p:cNvSpPr txBox="1"/>
          <p:nvPr/>
        </p:nvSpPr>
        <p:spPr>
          <a:xfrm>
            <a:off x="229519" y="901173"/>
            <a:ext cx="4660132" cy="769441"/>
          </a:xfrm>
          <a:prstGeom prst="rect">
            <a:avLst/>
          </a:prstGeom>
          <a:noFill/>
        </p:spPr>
        <p:txBody>
          <a:bodyPr wrap="square">
            <a:spAutoFit/>
          </a:bodyPr>
          <a:lstStyle/>
          <a:p>
            <a:r>
              <a:rPr lang="en-US" sz="3600" b="1" u="sng" dirty="0">
                <a:solidFill>
                  <a:srgbClr val="000000"/>
                </a:solidFill>
                <a:latin typeface="Arial" panose="020B0604020202020204" pitchFamily="34" charset="0"/>
                <a:ea typeface="Times New Roman" panose="02020603050405020304" pitchFamily="18" charset="0"/>
                <a:cs typeface="Arial" panose="020B0604020202020204" pitchFamily="34" charset="0"/>
              </a:rPr>
              <a:t>Instructional Design</a:t>
            </a:r>
            <a:endParaRPr lang="en-US" sz="3600"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indent="-342900">
              <a:buFont typeface="Arial" panose="020B0604020202020204" pitchFamily="34" charset="0"/>
              <a:buChar char="•"/>
            </a:pPr>
            <a:endPar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TextBox 6">
            <a:extLst>
              <a:ext uri="{FF2B5EF4-FFF2-40B4-BE49-F238E27FC236}">
                <a16:creationId xmlns:a16="http://schemas.microsoft.com/office/drawing/2014/main" id="{5A195C7A-EFB9-A154-124D-DD79298465D6}"/>
              </a:ext>
            </a:extLst>
          </p:cNvPr>
          <p:cNvSpPr txBox="1"/>
          <p:nvPr/>
        </p:nvSpPr>
        <p:spPr>
          <a:xfrm>
            <a:off x="4747696" y="2712523"/>
            <a:ext cx="1244906" cy="2215991"/>
          </a:xfrm>
          <a:prstGeom prst="rect">
            <a:avLst/>
          </a:prstGeom>
          <a:noFill/>
        </p:spPr>
        <p:txBody>
          <a:bodyPr wrap="square" rtlCol="0">
            <a:spAutoFit/>
          </a:bodyPr>
          <a:lstStyle/>
          <a:p>
            <a:r>
              <a:rPr lang="en-US" sz="13800" b="1" dirty="0"/>
              <a:t>&gt;</a:t>
            </a:r>
          </a:p>
        </p:txBody>
      </p:sp>
      <p:sp>
        <p:nvSpPr>
          <p:cNvPr id="8" name="TextBox 7">
            <a:extLst>
              <a:ext uri="{FF2B5EF4-FFF2-40B4-BE49-F238E27FC236}">
                <a16:creationId xmlns:a16="http://schemas.microsoft.com/office/drawing/2014/main" id="{6EAB7F82-4E27-7705-7DF5-3F2255C3AE06}"/>
              </a:ext>
            </a:extLst>
          </p:cNvPr>
          <p:cNvSpPr txBox="1"/>
          <p:nvPr/>
        </p:nvSpPr>
        <p:spPr>
          <a:xfrm>
            <a:off x="8231054" y="930922"/>
            <a:ext cx="2161140" cy="769441"/>
          </a:xfrm>
          <a:prstGeom prst="rect">
            <a:avLst/>
          </a:prstGeom>
          <a:noFill/>
        </p:spPr>
        <p:txBody>
          <a:bodyPr wrap="square">
            <a:spAutoFit/>
          </a:bodyPr>
          <a:lstStyle/>
          <a:p>
            <a:r>
              <a:rPr lang="en-US" sz="3600" b="1" u="sng" dirty="0">
                <a:solidFill>
                  <a:srgbClr val="000000"/>
                </a:solidFill>
                <a:latin typeface="Arial" panose="020B0604020202020204" pitchFamily="34" charset="0"/>
                <a:ea typeface="Times New Roman" panose="02020603050405020304" pitchFamily="18" charset="0"/>
                <a:cs typeface="Arial" panose="020B0604020202020204" pitchFamily="34" charset="0"/>
              </a:rPr>
              <a:t>Medium</a:t>
            </a:r>
            <a:endParaRPr lang="en-US" sz="3600"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indent="-342900">
              <a:buFont typeface="Arial" panose="020B0604020202020204" pitchFamily="34" charset="0"/>
              <a:buChar char="•"/>
            </a:pPr>
            <a:endPar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036" name="Picture 12">
            <a:extLst>
              <a:ext uri="{FF2B5EF4-FFF2-40B4-BE49-F238E27FC236}">
                <a16:creationId xmlns:a16="http://schemas.microsoft.com/office/drawing/2014/main" id="{837D6B60-D294-56C7-81A6-020FB15B8C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537" y="1642990"/>
            <a:ext cx="3784161" cy="230735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3092EE05-7B4F-E599-9537-12840A71CCA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0537" y="4083152"/>
            <a:ext cx="3784160" cy="230735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a:extLst>
              <a:ext uri="{FF2B5EF4-FFF2-40B4-BE49-F238E27FC236}">
                <a16:creationId xmlns:a16="http://schemas.microsoft.com/office/drawing/2014/main" id="{6932E3B5-C124-F045-8B36-8C97E1DB557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26434" y="2135903"/>
            <a:ext cx="2527698" cy="1684615"/>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eaded to the SIM! Safer, stronger warfighter readiness &gt; MacDill Air Force  Base &gt; Display">
            <a:extLst>
              <a:ext uri="{FF2B5EF4-FFF2-40B4-BE49-F238E27FC236}">
                <a16:creationId xmlns:a16="http://schemas.microsoft.com/office/drawing/2014/main" id="{2E0DC90F-8770-EA9B-47C3-9B0150ACAEE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26434" y="3950340"/>
            <a:ext cx="2527698" cy="1687476"/>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Life-saving skills 101 &gt; Little Rock Air Force Base &gt; Article Display">
            <a:extLst>
              <a:ext uri="{FF2B5EF4-FFF2-40B4-BE49-F238E27FC236}">
                <a16:creationId xmlns:a16="http://schemas.microsoft.com/office/drawing/2014/main" id="{0FE6ED59-05FF-7FD5-A5ED-87B31EC3D17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83926" y="2133302"/>
            <a:ext cx="2527698" cy="1687216"/>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a:extLst>
              <a:ext uri="{FF2B5EF4-FFF2-40B4-BE49-F238E27FC236}">
                <a16:creationId xmlns:a16="http://schemas.microsoft.com/office/drawing/2014/main" id="{3A1573A8-5B20-DA71-5AF3-9283C4220FC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83926" y="3950340"/>
            <a:ext cx="2527698" cy="1685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19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BC07CBEF-5008-34F7-8BC2-9C8CEDA7EE5C}"/>
              </a:ext>
            </a:extLst>
          </p:cNvPr>
          <p:cNvGraphicFramePr/>
          <p:nvPr>
            <p:extLst>
              <p:ext uri="{D42A27DB-BD31-4B8C-83A1-F6EECF244321}">
                <p14:modId xmlns:p14="http://schemas.microsoft.com/office/powerpoint/2010/main" val="4239416058"/>
              </p:ext>
            </p:extLst>
          </p:nvPr>
        </p:nvGraphicFramePr>
        <p:xfrm>
          <a:off x="2493176" y="878692"/>
          <a:ext cx="882153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3FBEA293-EFD1-8760-02D3-124272C4C608}"/>
              </a:ext>
            </a:extLst>
          </p:cNvPr>
          <p:cNvSpPr>
            <a:spLocks noGrp="1"/>
          </p:cNvSpPr>
          <p:nvPr>
            <p:ph type="sldNum" sz="quarter" idx="10"/>
          </p:nvPr>
        </p:nvSpPr>
        <p:spPr/>
        <p:txBody>
          <a:bodyPr/>
          <a:lstStyle/>
          <a:p>
            <a:pPr>
              <a:defRPr/>
            </a:pPr>
            <a:fld id="{D68E8870-17DE-45C4-A8DD-7644B2422933}" type="slidenum">
              <a:rPr lang="en-US" smtClean="0"/>
              <a:pPr>
                <a:defRPr/>
              </a:pPr>
              <a:t>14</a:t>
            </a:fld>
            <a:endParaRPr lang="en-US" dirty="0"/>
          </a:p>
        </p:txBody>
      </p:sp>
      <p:sp>
        <p:nvSpPr>
          <p:cNvPr id="3" name="Title 2">
            <a:extLst>
              <a:ext uri="{FF2B5EF4-FFF2-40B4-BE49-F238E27FC236}">
                <a16:creationId xmlns:a16="http://schemas.microsoft.com/office/drawing/2014/main" id="{7FF770E2-31A0-751A-FD2E-6917EC54735A}"/>
              </a:ext>
            </a:extLst>
          </p:cNvPr>
          <p:cNvSpPr>
            <a:spLocks noGrp="1"/>
          </p:cNvSpPr>
          <p:nvPr>
            <p:ph type="title"/>
          </p:nvPr>
        </p:nvSpPr>
        <p:spPr/>
        <p:txBody>
          <a:bodyPr/>
          <a:lstStyle/>
          <a:p>
            <a:r>
              <a:rPr lang="en-US" dirty="0"/>
              <a:t>I-FLO </a:t>
            </a:r>
            <a:br>
              <a:rPr lang="en-US" dirty="0"/>
            </a:br>
            <a:r>
              <a:rPr lang="en-US" dirty="0"/>
              <a:t>Taxonomy for Immersive Experiences</a:t>
            </a:r>
          </a:p>
        </p:txBody>
      </p:sp>
      <p:pic>
        <p:nvPicPr>
          <p:cNvPr id="4" name="Picture 3">
            <a:extLst>
              <a:ext uri="{FF2B5EF4-FFF2-40B4-BE49-F238E27FC236}">
                <a16:creationId xmlns:a16="http://schemas.microsoft.com/office/drawing/2014/main" id="{6A9E9F04-88A6-09C8-CB6E-946C18D29468}"/>
              </a:ext>
            </a:extLst>
          </p:cNvPr>
          <p:cNvPicPr>
            <a:picLocks noChangeAspect="1"/>
          </p:cNvPicPr>
          <p:nvPr/>
        </p:nvPicPr>
        <p:blipFill>
          <a:blip r:embed="rId8"/>
          <a:stretch>
            <a:fillRect/>
          </a:stretch>
        </p:blipFill>
        <p:spPr>
          <a:xfrm>
            <a:off x="248301" y="1545229"/>
            <a:ext cx="6138526" cy="4561373"/>
          </a:xfrm>
          <a:prstGeom prst="rect">
            <a:avLst/>
          </a:prstGeom>
          <a:ln>
            <a:noFill/>
          </a:ln>
          <a:effectLst>
            <a:softEdge rad="112500"/>
          </a:effectLst>
        </p:spPr>
      </p:pic>
    </p:spTree>
    <p:extLst>
      <p:ext uri="{BB962C8B-B14F-4D97-AF65-F5344CB8AC3E}">
        <p14:creationId xmlns:p14="http://schemas.microsoft.com/office/powerpoint/2010/main" val="1528735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448889-6179-9A33-E32E-E7E7896FD2C4}"/>
              </a:ext>
            </a:extLst>
          </p:cNvPr>
          <p:cNvSpPr>
            <a:spLocks noGrp="1"/>
          </p:cNvSpPr>
          <p:nvPr>
            <p:ph type="sldNum" sz="quarter" idx="10"/>
          </p:nvPr>
        </p:nvSpPr>
        <p:spPr>
          <a:xfrm>
            <a:off x="10893288" y="6390502"/>
            <a:ext cx="821634" cy="340935"/>
          </a:xfrm>
        </p:spPr>
        <p:txBody>
          <a:bodyPr>
            <a:normAutofit/>
          </a:bodyPr>
          <a:lstStyle/>
          <a:p>
            <a:pPr>
              <a:lnSpc>
                <a:spcPct val="90000"/>
              </a:lnSpc>
              <a:spcAft>
                <a:spcPts val="600"/>
              </a:spcAft>
              <a:defRPr/>
            </a:pPr>
            <a:fld id="{D68E8870-17DE-45C4-A8DD-7644B2422933}" type="slidenum">
              <a:rPr lang="en-US" smtClean="0"/>
              <a:pPr>
                <a:lnSpc>
                  <a:spcPct val="90000"/>
                </a:lnSpc>
                <a:spcAft>
                  <a:spcPts val="600"/>
                </a:spcAft>
                <a:defRPr/>
              </a:pPr>
              <a:t>15</a:t>
            </a:fld>
            <a:endParaRPr lang="en-US"/>
          </a:p>
        </p:txBody>
      </p:sp>
      <p:sp>
        <p:nvSpPr>
          <p:cNvPr id="13" name="Title 2">
            <a:extLst>
              <a:ext uri="{FF2B5EF4-FFF2-40B4-BE49-F238E27FC236}">
                <a16:creationId xmlns:a16="http://schemas.microsoft.com/office/drawing/2014/main" id="{5A2E4044-2AA7-8C45-7CFC-DE36BE1B4285}"/>
              </a:ext>
            </a:extLst>
          </p:cNvPr>
          <p:cNvSpPr>
            <a:spLocks noGrp="1"/>
          </p:cNvSpPr>
          <p:nvPr>
            <p:ph type="title"/>
          </p:nvPr>
        </p:nvSpPr>
        <p:spPr>
          <a:xfrm>
            <a:off x="2397039" y="0"/>
            <a:ext cx="7416800" cy="795130"/>
          </a:xfrm>
        </p:spPr>
        <p:txBody>
          <a:bodyPr/>
          <a:lstStyle/>
          <a:p>
            <a:r>
              <a:rPr lang="en-US" dirty="0"/>
              <a:t>Taxonomy for Immersive Experiences</a:t>
            </a:r>
          </a:p>
        </p:txBody>
      </p:sp>
      <p:pic>
        <p:nvPicPr>
          <p:cNvPr id="6" name="Picture 5" descr="A screenshot of a computer&#10;&#10;Description automatically generated">
            <a:extLst>
              <a:ext uri="{FF2B5EF4-FFF2-40B4-BE49-F238E27FC236}">
                <a16:creationId xmlns:a16="http://schemas.microsoft.com/office/drawing/2014/main" id="{86ECAC65-7CE4-759D-506A-AC5BD1549A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84" y="1664444"/>
            <a:ext cx="10283038" cy="3470525"/>
          </a:xfrm>
          <a:prstGeom prst="rect">
            <a:avLst/>
          </a:prstGeom>
          <a:noFill/>
        </p:spPr>
      </p:pic>
      <p:sp>
        <p:nvSpPr>
          <p:cNvPr id="5" name="TextBox 4">
            <a:extLst>
              <a:ext uri="{FF2B5EF4-FFF2-40B4-BE49-F238E27FC236}">
                <a16:creationId xmlns:a16="http://schemas.microsoft.com/office/drawing/2014/main" id="{2E360B9E-BF22-3D54-871E-BDA58810FB0A}"/>
              </a:ext>
            </a:extLst>
          </p:cNvPr>
          <p:cNvSpPr txBox="1"/>
          <p:nvPr/>
        </p:nvSpPr>
        <p:spPr>
          <a:xfrm>
            <a:off x="252762" y="5397886"/>
            <a:ext cx="11462160" cy="584775"/>
          </a:xfrm>
          <a:prstGeom prst="rect">
            <a:avLst/>
          </a:prstGeom>
          <a:noFill/>
        </p:spPr>
        <p:txBody>
          <a:bodyPr wrap="square">
            <a:spAutoFit/>
          </a:bodyPr>
          <a:lstStyle/>
          <a:p>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Describes the interplay between CAMIL’s model of </a:t>
            </a:r>
            <a:r>
              <a:rPr lang="en-US" sz="2400"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Im</a:t>
            </a:r>
            <a:r>
              <a:rPr lang="en-US" sz="2400" b="1" u="sng" dirty="0">
                <a:solidFill>
                  <a:srgbClr val="000000"/>
                </a:solidFill>
                <a:latin typeface="Arial" panose="020B0604020202020204" pitchFamily="34" charset="0"/>
                <a:ea typeface="Times New Roman" panose="02020603050405020304" pitchFamily="18" charset="0"/>
                <a:cs typeface="Arial" panose="020B0604020202020204" pitchFamily="34" charset="0"/>
              </a:rPr>
              <a:t>mersion</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and </a:t>
            </a:r>
            <a:r>
              <a:rPr lang="en-US" sz="2400" b="1" u="sng" dirty="0">
                <a:solidFill>
                  <a:srgbClr val="000000"/>
                </a:solidFill>
                <a:latin typeface="Arial" panose="020B0604020202020204" pitchFamily="34" charset="0"/>
                <a:ea typeface="Times New Roman" panose="02020603050405020304" pitchFamily="18" charset="0"/>
                <a:cs typeface="Arial" panose="020B0604020202020204" pitchFamily="34" charset="0"/>
              </a:rPr>
              <a:t>Presence</a:t>
            </a:r>
            <a:endParaRPr lang="en-US" sz="2400"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indent="-342900">
              <a:buFont typeface="Arial" panose="020B0604020202020204" pitchFamily="34" charset="0"/>
              <a:buChar char="•"/>
            </a:pPr>
            <a:endPar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TextBox 6">
            <a:extLst>
              <a:ext uri="{FF2B5EF4-FFF2-40B4-BE49-F238E27FC236}">
                <a16:creationId xmlns:a16="http://schemas.microsoft.com/office/drawing/2014/main" id="{E3F79EC1-CB92-23D9-F68F-AAE220AE88D0}"/>
              </a:ext>
            </a:extLst>
          </p:cNvPr>
          <p:cNvSpPr txBox="1"/>
          <p:nvPr/>
        </p:nvSpPr>
        <p:spPr>
          <a:xfrm>
            <a:off x="477078" y="5923149"/>
            <a:ext cx="9995696" cy="461665"/>
          </a:xfrm>
          <a:prstGeom prst="rect">
            <a:avLst/>
          </a:prstGeom>
          <a:noFill/>
        </p:spPr>
        <p:txBody>
          <a:bodyPr wrap="square">
            <a:spAutoFit/>
          </a:bodyPr>
          <a:lstStyle/>
          <a:p>
            <a:pPr algn="ct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Allows for the mapping of the DNA of an immersive experience (IVR)</a:t>
            </a:r>
            <a:endPar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23" name="Group 22">
            <a:extLst>
              <a:ext uri="{FF2B5EF4-FFF2-40B4-BE49-F238E27FC236}">
                <a16:creationId xmlns:a16="http://schemas.microsoft.com/office/drawing/2014/main" id="{FEA0BA78-2290-9644-F8EF-006B42B54876}"/>
              </a:ext>
            </a:extLst>
          </p:cNvPr>
          <p:cNvGrpSpPr/>
          <p:nvPr/>
        </p:nvGrpSpPr>
        <p:grpSpPr>
          <a:xfrm>
            <a:off x="2943922" y="1015575"/>
            <a:ext cx="9051073" cy="657024"/>
            <a:chOff x="2943922" y="1015575"/>
            <a:chExt cx="9051073" cy="657024"/>
          </a:xfrm>
        </p:grpSpPr>
        <p:sp>
          <p:nvSpPr>
            <p:cNvPr id="3" name="TextBox 2">
              <a:extLst>
                <a:ext uri="{FF2B5EF4-FFF2-40B4-BE49-F238E27FC236}">
                  <a16:creationId xmlns:a16="http://schemas.microsoft.com/office/drawing/2014/main" id="{46665A9D-A30C-CA71-36A2-B6DDFE68D445}"/>
                </a:ext>
              </a:extLst>
            </p:cNvPr>
            <p:cNvSpPr txBox="1"/>
            <p:nvPr/>
          </p:nvSpPr>
          <p:spPr>
            <a:xfrm>
              <a:off x="3825728" y="1015575"/>
              <a:ext cx="7347794" cy="400110"/>
            </a:xfrm>
            <a:prstGeom prst="rect">
              <a:avLst/>
            </a:prstGeom>
            <a:noFill/>
          </p:spPr>
          <p:txBody>
            <a:bodyPr wrap="square">
              <a:spAutoFit/>
            </a:bodyPr>
            <a:lstStyle/>
            <a:p>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Ten (10) elements that contribute to the effectiveness of an IVR</a:t>
              </a:r>
            </a:p>
          </p:txBody>
        </p:sp>
        <p:cxnSp>
          <p:nvCxnSpPr>
            <p:cNvPr id="9" name="Straight Arrow Connector 8">
              <a:extLst>
                <a:ext uri="{FF2B5EF4-FFF2-40B4-BE49-F238E27FC236}">
                  <a16:creationId xmlns:a16="http://schemas.microsoft.com/office/drawing/2014/main" id="{ED69AF50-912B-625C-FC70-DE8C9BAC2D22}"/>
                </a:ext>
              </a:extLst>
            </p:cNvPr>
            <p:cNvCxnSpPr>
              <a:cxnSpLocks/>
              <a:endCxn id="3" idx="1"/>
            </p:cNvCxnSpPr>
            <p:nvPr/>
          </p:nvCxnSpPr>
          <p:spPr bwMode="auto">
            <a:xfrm flipV="1">
              <a:off x="2943922" y="1215630"/>
              <a:ext cx="881806" cy="420500"/>
            </a:xfrm>
            <a:prstGeom prst="straightConnector1">
              <a:avLst/>
            </a:prstGeom>
            <a:solidFill>
              <a:schemeClr val="accent1"/>
            </a:solidFill>
            <a:ln w="38100" cap="flat" cmpd="sng" algn="ctr">
              <a:solidFill>
                <a:schemeClr val="accent4"/>
              </a:solidFill>
              <a:prstDash val="solid"/>
              <a:miter lim="800000"/>
              <a:headEnd type="none" w="med" len="med"/>
              <a:tailEnd type="none"/>
            </a:ln>
            <a:effectLst/>
          </p:spPr>
        </p:cxnSp>
        <p:cxnSp>
          <p:nvCxnSpPr>
            <p:cNvPr id="10" name="Straight Arrow Connector 9">
              <a:extLst>
                <a:ext uri="{FF2B5EF4-FFF2-40B4-BE49-F238E27FC236}">
                  <a16:creationId xmlns:a16="http://schemas.microsoft.com/office/drawing/2014/main" id="{7D0E3947-7348-3D54-DD76-FEDC85264C57}"/>
                </a:ext>
              </a:extLst>
            </p:cNvPr>
            <p:cNvCxnSpPr>
              <a:cxnSpLocks/>
            </p:cNvCxnSpPr>
            <p:nvPr/>
          </p:nvCxnSpPr>
          <p:spPr bwMode="auto">
            <a:xfrm flipH="1" flipV="1">
              <a:off x="11173522" y="1229787"/>
              <a:ext cx="821473" cy="442812"/>
            </a:xfrm>
            <a:prstGeom prst="straightConnector1">
              <a:avLst/>
            </a:prstGeom>
            <a:solidFill>
              <a:schemeClr val="accent1"/>
            </a:solidFill>
            <a:ln w="38100" cap="flat" cmpd="sng" algn="ctr">
              <a:solidFill>
                <a:schemeClr val="accent4"/>
              </a:solidFill>
              <a:prstDash val="solid"/>
              <a:miter lim="800000"/>
              <a:headEnd type="none" w="med" len="med"/>
              <a:tailEnd type="none"/>
            </a:ln>
            <a:effectLst/>
          </p:spPr>
        </p:cxnSp>
      </p:grpSp>
      <p:grpSp>
        <p:nvGrpSpPr>
          <p:cNvPr id="24" name="Group 23">
            <a:extLst>
              <a:ext uri="{FF2B5EF4-FFF2-40B4-BE49-F238E27FC236}">
                <a16:creationId xmlns:a16="http://schemas.microsoft.com/office/drawing/2014/main" id="{F572304B-A611-19FE-0E62-C6CCA3A05DBC}"/>
              </a:ext>
            </a:extLst>
          </p:cNvPr>
          <p:cNvGrpSpPr/>
          <p:nvPr/>
        </p:nvGrpSpPr>
        <p:grpSpPr>
          <a:xfrm>
            <a:off x="0" y="2469252"/>
            <a:ext cx="1795184" cy="2402802"/>
            <a:chOff x="0" y="2469252"/>
            <a:chExt cx="1795184" cy="2402802"/>
          </a:xfrm>
        </p:grpSpPr>
        <p:sp>
          <p:nvSpPr>
            <p:cNvPr id="4" name="TextBox 3">
              <a:extLst>
                <a:ext uri="{FF2B5EF4-FFF2-40B4-BE49-F238E27FC236}">
                  <a16:creationId xmlns:a16="http://schemas.microsoft.com/office/drawing/2014/main" id="{26698DFC-D334-0D07-F6AA-FE3ABD11A995}"/>
                </a:ext>
              </a:extLst>
            </p:cNvPr>
            <p:cNvSpPr txBox="1"/>
            <p:nvPr/>
          </p:nvSpPr>
          <p:spPr>
            <a:xfrm>
              <a:off x="0" y="2942133"/>
              <a:ext cx="1795184" cy="1323439"/>
            </a:xfrm>
            <a:prstGeom prst="rect">
              <a:avLst/>
            </a:prstGeom>
            <a:noFill/>
          </p:spPr>
          <p:txBody>
            <a:bodyPr wrap="square">
              <a:spAutoFit/>
            </a:bodyPr>
            <a:lstStyle/>
            <a:p>
              <a:pPr algn="ct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Five (5) Dimensional levels of immersion</a:t>
              </a:r>
            </a:p>
          </p:txBody>
        </p:sp>
        <p:cxnSp>
          <p:nvCxnSpPr>
            <p:cNvPr id="18" name="Straight Arrow Connector 17">
              <a:extLst>
                <a:ext uri="{FF2B5EF4-FFF2-40B4-BE49-F238E27FC236}">
                  <a16:creationId xmlns:a16="http://schemas.microsoft.com/office/drawing/2014/main" id="{05E08C41-AC86-F92C-2978-FC25536AE04E}"/>
                </a:ext>
              </a:extLst>
            </p:cNvPr>
            <p:cNvCxnSpPr>
              <a:cxnSpLocks/>
              <a:endCxn id="4" idx="0"/>
            </p:cNvCxnSpPr>
            <p:nvPr/>
          </p:nvCxnSpPr>
          <p:spPr bwMode="auto">
            <a:xfrm flipH="1">
              <a:off x="897592" y="2469252"/>
              <a:ext cx="897592" cy="472881"/>
            </a:xfrm>
            <a:prstGeom prst="straightConnector1">
              <a:avLst/>
            </a:prstGeom>
            <a:solidFill>
              <a:schemeClr val="accent1"/>
            </a:solidFill>
            <a:ln w="38100" cap="flat" cmpd="sng" algn="ctr">
              <a:solidFill>
                <a:srgbClr val="7030A0"/>
              </a:solidFill>
              <a:prstDash val="solid"/>
              <a:miter lim="800000"/>
              <a:headEnd type="none" w="med" len="med"/>
              <a:tailEnd type="none"/>
            </a:ln>
            <a:effectLst/>
          </p:spPr>
        </p:cxnSp>
        <p:cxnSp>
          <p:nvCxnSpPr>
            <p:cNvPr id="20" name="Straight Arrow Connector 19">
              <a:extLst>
                <a:ext uri="{FF2B5EF4-FFF2-40B4-BE49-F238E27FC236}">
                  <a16:creationId xmlns:a16="http://schemas.microsoft.com/office/drawing/2014/main" id="{544A0FBA-C85C-7A0F-7739-26F927C9E0AF}"/>
                </a:ext>
              </a:extLst>
            </p:cNvPr>
            <p:cNvCxnSpPr>
              <a:cxnSpLocks/>
              <a:endCxn id="4" idx="2"/>
            </p:cNvCxnSpPr>
            <p:nvPr/>
          </p:nvCxnSpPr>
          <p:spPr bwMode="auto">
            <a:xfrm flipH="1" flipV="1">
              <a:off x="897592" y="4265572"/>
              <a:ext cx="897592" cy="606482"/>
            </a:xfrm>
            <a:prstGeom prst="straightConnector1">
              <a:avLst/>
            </a:prstGeom>
            <a:solidFill>
              <a:schemeClr val="accent1"/>
            </a:solidFill>
            <a:ln w="38100" cap="flat" cmpd="sng" algn="ctr">
              <a:solidFill>
                <a:srgbClr val="7030A0"/>
              </a:solidFill>
              <a:prstDash val="solid"/>
              <a:miter lim="800000"/>
              <a:headEnd type="none" w="med" len="med"/>
              <a:tailEnd type="none"/>
            </a:ln>
            <a:effectLst/>
          </p:spPr>
        </p:cxnSp>
      </p:grpSp>
    </p:spTree>
    <p:extLst>
      <p:ext uri="{BB962C8B-B14F-4D97-AF65-F5344CB8AC3E}">
        <p14:creationId xmlns:p14="http://schemas.microsoft.com/office/powerpoint/2010/main" val="3825815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1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448889-6179-9A33-E32E-E7E7896FD2C4}"/>
              </a:ext>
            </a:extLst>
          </p:cNvPr>
          <p:cNvSpPr>
            <a:spLocks noGrp="1"/>
          </p:cNvSpPr>
          <p:nvPr>
            <p:ph type="sldNum" sz="quarter" idx="10"/>
          </p:nvPr>
        </p:nvSpPr>
        <p:spPr>
          <a:xfrm>
            <a:off x="10893288" y="6390502"/>
            <a:ext cx="821634" cy="340935"/>
          </a:xfrm>
        </p:spPr>
        <p:txBody>
          <a:bodyPr>
            <a:normAutofit/>
          </a:bodyPr>
          <a:lstStyle/>
          <a:p>
            <a:pPr>
              <a:lnSpc>
                <a:spcPct val="90000"/>
              </a:lnSpc>
              <a:spcAft>
                <a:spcPts val="600"/>
              </a:spcAft>
              <a:defRPr/>
            </a:pPr>
            <a:fld id="{D68E8870-17DE-45C4-A8DD-7644B2422933}" type="slidenum">
              <a:rPr lang="en-US" smtClean="0"/>
              <a:pPr>
                <a:lnSpc>
                  <a:spcPct val="90000"/>
                </a:lnSpc>
                <a:spcAft>
                  <a:spcPts val="600"/>
                </a:spcAft>
                <a:defRPr/>
              </a:pPr>
              <a:t>16</a:t>
            </a:fld>
            <a:endParaRPr lang="en-US"/>
          </a:p>
        </p:txBody>
      </p:sp>
      <p:sp>
        <p:nvSpPr>
          <p:cNvPr id="13" name="Title 2">
            <a:extLst>
              <a:ext uri="{FF2B5EF4-FFF2-40B4-BE49-F238E27FC236}">
                <a16:creationId xmlns:a16="http://schemas.microsoft.com/office/drawing/2014/main" id="{5A2E4044-2AA7-8C45-7CFC-DE36BE1B4285}"/>
              </a:ext>
            </a:extLst>
          </p:cNvPr>
          <p:cNvSpPr>
            <a:spLocks noGrp="1"/>
          </p:cNvSpPr>
          <p:nvPr>
            <p:ph type="title"/>
          </p:nvPr>
        </p:nvSpPr>
        <p:spPr>
          <a:xfrm>
            <a:off x="2397039" y="0"/>
            <a:ext cx="7416800" cy="795130"/>
          </a:xfrm>
        </p:spPr>
        <p:txBody>
          <a:bodyPr/>
          <a:lstStyle/>
          <a:p>
            <a:r>
              <a:rPr lang="en-US" dirty="0"/>
              <a:t>Taxonomy for Immersive Experiences</a:t>
            </a:r>
          </a:p>
        </p:txBody>
      </p:sp>
      <p:pic>
        <p:nvPicPr>
          <p:cNvPr id="7" name="Picture 6" descr="A screenshot of a computer&#10;&#10;Description automatically generated">
            <a:extLst>
              <a:ext uri="{FF2B5EF4-FFF2-40B4-BE49-F238E27FC236}">
                <a16:creationId xmlns:a16="http://schemas.microsoft.com/office/drawing/2014/main" id="{8097D36F-B8A1-9FC2-5C64-F8D9A939B5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132" y="1685793"/>
            <a:ext cx="11250613" cy="3797081"/>
          </a:xfrm>
          <a:prstGeom prst="rect">
            <a:avLst/>
          </a:prstGeom>
          <a:noFill/>
        </p:spPr>
      </p:pic>
      <p:sp>
        <p:nvSpPr>
          <p:cNvPr id="8" name="TextBox 7">
            <a:extLst>
              <a:ext uri="{FF2B5EF4-FFF2-40B4-BE49-F238E27FC236}">
                <a16:creationId xmlns:a16="http://schemas.microsoft.com/office/drawing/2014/main" id="{E86D5674-0321-8099-9E05-82266BF44DB6}"/>
              </a:ext>
            </a:extLst>
          </p:cNvPr>
          <p:cNvSpPr txBox="1"/>
          <p:nvPr/>
        </p:nvSpPr>
        <p:spPr>
          <a:xfrm>
            <a:off x="1515979" y="2314451"/>
            <a:ext cx="10195889" cy="3200876"/>
          </a:xfrm>
          <a:prstGeom prst="rect">
            <a:avLst/>
          </a:prstGeom>
          <a:solidFill>
            <a:schemeClr val="bg1">
              <a:lumMod val="85000"/>
            </a:schemeClr>
          </a:solidFill>
        </p:spPr>
        <p:txBody>
          <a:bodyPr wrap="square" rtlCol="0">
            <a:spAutoFit/>
          </a:bodyPr>
          <a:lstStyle/>
          <a:p>
            <a:pPr algn="ctr"/>
            <a:r>
              <a:rPr lang="en-US" sz="5400" u="sng" dirty="0">
                <a:solidFill>
                  <a:srgbClr val="FF0000"/>
                </a:solidFill>
                <a:latin typeface="Arial" panose="020B0604020202020204" pitchFamily="34" charset="0"/>
                <a:cs typeface="Arial" panose="020B0604020202020204" pitchFamily="34" charset="0"/>
              </a:rPr>
              <a:t>Immersion</a:t>
            </a:r>
            <a:r>
              <a:rPr lang="en-US" sz="5400" dirty="0">
                <a:solidFill>
                  <a:srgbClr val="0000FF"/>
                </a:solidFill>
                <a:latin typeface="Arial" panose="020B0604020202020204" pitchFamily="34" charset="0"/>
                <a:cs typeface="Arial" panose="020B0604020202020204" pitchFamily="34" charset="0"/>
              </a:rPr>
              <a:t> and </a:t>
            </a:r>
            <a:r>
              <a:rPr lang="en-US" sz="5400" u="sng" dirty="0">
                <a:solidFill>
                  <a:srgbClr val="FF0000"/>
                </a:solidFill>
                <a:latin typeface="Arial" panose="020B0604020202020204" pitchFamily="34" charset="0"/>
                <a:cs typeface="Arial" panose="020B0604020202020204" pitchFamily="34" charset="0"/>
              </a:rPr>
              <a:t>Presence</a:t>
            </a:r>
            <a:r>
              <a:rPr lang="en-US" sz="5400" dirty="0">
                <a:solidFill>
                  <a:srgbClr val="0000FF"/>
                </a:solidFill>
                <a:latin typeface="Arial" panose="020B0604020202020204" pitchFamily="34" charset="0"/>
                <a:cs typeface="Arial" panose="020B0604020202020204" pitchFamily="34" charset="0"/>
              </a:rPr>
              <a:t> have a tremendous impact on the learning outcome of an IVR</a:t>
            </a:r>
          </a:p>
          <a:p>
            <a:pPr algn="ctr"/>
            <a:endParaRPr lang="en-US" sz="4000" dirty="0">
              <a:solidFill>
                <a:srgbClr val="0000FF"/>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E86D5674-0321-8099-9E05-82266BF44DB6}"/>
              </a:ext>
            </a:extLst>
          </p:cNvPr>
          <p:cNvSpPr txBox="1"/>
          <p:nvPr/>
        </p:nvSpPr>
        <p:spPr>
          <a:xfrm>
            <a:off x="1515979" y="2339910"/>
            <a:ext cx="10214766" cy="3139321"/>
          </a:xfrm>
          <a:prstGeom prst="rect">
            <a:avLst/>
          </a:prstGeom>
          <a:solidFill>
            <a:schemeClr val="bg1">
              <a:lumMod val="85000"/>
            </a:schemeClr>
          </a:solidFill>
        </p:spPr>
        <p:txBody>
          <a:bodyPr wrap="square" rtlCol="0">
            <a:spAutoFit/>
          </a:bodyPr>
          <a:lstStyle/>
          <a:p>
            <a:pPr algn="ctr"/>
            <a:r>
              <a:rPr lang="en-US" sz="5400" u="sng" dirty="0">
                <a:solidFill>
                  <a:srgbClr val="0000FF"/>
                </a:solidFill>
                <a:latin typeface="Arial" panose="020B0604020202020204" pitchFamily="34" charset="0"/>
                <a:cs typeface="Arial" panose="020B0604020202020204" pitchFamily="34" charset="0"/>
              </a:rPr>
              <a:t>Quality</a:t>
            </a:r>
            <a:r>
              <a:rPr lang="en-US" sz="5400" dirty="0">
                <a:solidFill>
                  <a:srgbClr val="0000FF"/>
                </a:solidFill>
                <a:latin typeface="Arial" panose="020B0604020202020204" pitchFamily="34" charset="0"/>
                <a:cs typeface="Arial" panose="020B0604020202020204" pitchFamily="34" charset="0"/>
              </a:rPr>
              <a:t> and </a:t>
            </a:r>
            <a:r>
              <a:rPr lang="en-US" sz="5400" u="sng" dirty="0">
                <a:solidFill>
                  <a:srgbClr val="0000FF"/>
                </a:solidFill>
                <a:latin typeface="Arial" panose="020B0604020202020204" pitchFamily="34" charset="0"/>
                <a:cs typeface="Arial" panose="020B0604020202020204" pitchFamily="34" charset="0"/>
              </a:rPr>
              <a:t>Artistry</a:t>
            </a:r>
            <a:r>
              <a:rPr lang="en-US" sz="5400" dirty="0">
                <a:solidFill>
                  <a:srgbClr val="0000FF"/>
                </a:solidFill>
                <a:latin typeface="Arial" panose="020B0604020202020204" pitchFamily="34" charset="0"/>
                <a:cs typeface="Arial" panose="020B0604020202020204" pitchFamily="34" charset="0"/>
              </a:rPr>
              <a:t> have a tremendous impact on the learning outcome of an IVR</a:t>
            </a:r>
          </a:p>
          <a:p>
            <a:pPr algn="ctr"/>
            <a:endParaRPr lang="en-US" sz="3600"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9164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I-FLO </a:t>
            </a: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17</a:t>
            </a:fld>
            <a:endParaRPr lang="en-US" dirty="0"/>
          </a:p>
        </p:txBody>
      </p:sp>
      <p:pic>
        <p:nvPicPr>
          <p:cNvPr id="4" name="Picture 3" descr="Chart&#10;&#10;Description automatically generated">
            <a:extLst>
              <a:ext uri="{FF2B5EF4-FFF2-40B4-BE49-F238E27FC236}">
                <a16:creationId xmlns:a16="http://schemas.microsoft.com/office/drawing/2014/main" id="{703B951C-33EE-CDC0-764E-94622894A9A0}"/>
              </a:ext>
            </a:extLst>
          </p:cNvPr>
          <p:cNvPicPr>
            <a:picLocks noChangeAspect="1"/>
          </p:cNvPicPr>
          <p:nvPr/>
        </p:nvPicPr>
        <p:blipFill>
          <a:blip r:embed="rId2"/>
          <a:stretch>
            <a:fillRect/>
          </a:stretch>
        </p:blipFill>
        <p:spPr>
          <a:xfrm>
            <a:off x="2311150" y="918631"/>
            <a:ext cx="7064862" cy="53692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61650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I-FLO </a:t>
            </a: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18</a:t>
            </a:fld>
            <a:endParaRPr lang="en-US" dirty="0"/>
          </a:p>
        </p:txBody>
      </p:sp>
      <p:sp>
        <p:nvSpPr>
          <p:cNvPr id="5" name="TextBox 4">
            <a:extLst>
              <a:ext uri="{FF2B5EF4-FFF2-40B4-BE49-F238E27FC236}">
                <a16:creationId xmlns:a16="http://schemas.microsoft.com/office/drawing/2014/main" id="{6C53B72C-5CD2-1F04-BDF5-6D4FDB6DB008}"/>
              </a:ext>
            </a:extLst>
          </p:cNvPr>
          <p:cNvSpPr txBox="1"/>
          <p:nvPr/>
        </p:nvSpPr>
        <p:spPr>
          <a:xfrm>
            <a:off x="252762" y="1127523"/>
            <a:ext cx="3825944" cy="584775"/>
          </a:xfrm>
          <a:prstGeom prst="rect">
            <a:avLst/>
          </a:prstGeom>
          <a:noFill/>
        </p:spPr>
        <p:txBody>
          <a:bodyPr wrap="square">
            <a:spAutoFit/>
          </a:bodyPr>
          <a:lstStyle/>
          <a:p>
            <a:pPr marL="342900" indent="-342900">
              <a:buFont typeface="Arial" panose="020B0604020202020204" pitchFamily="34" charset="0"/>
              <a:buChar char="•"/>
            </a:pPr>
            <a:r>
              <a:rPr lang="en-US"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5 Step Process</a:t>
            </a:r>
            <a:endParaRPr lang="en-US" sz="2400"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indent="-342900">
              <a:buFont typeface="Arial" panose="020B0604020202020204" pitchFamily="34" charset="0"/>
              <a:buChar char="•"/>
            </a:pPr>
            <a:endPar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TextBox 5">
            <a:extLst>
              <a:ext uri="{FF2B5EF4-FFF2-40B4-BE49-F238E27FC236}">
                <a16:creationId xmlns:a16="http://schemas.microsoft.com/office/drawing/2014/main" id="{EA41B559-6426-459F-ACA0-47AD000B6459}"/>
              </a:ext>
            </a:extLst>
          </p:cNvPr>
          <p:cNvSpPr txBox="1"/>
          <p:nvPr/>
        </p:nvSpPr>
        <p:spPr>
          <a:xfrm>
            <a:off x="267660" y="1870779"/>
            <a:ext cx="6522884" cy="707886"/>
          </a:xfrm>
          <a:prstGeom prst="rect">
            <a:avLst/>
          </a:prstGeom>
          <a:noFill/>
        </p:spPr>
        <p:txBody>
          <a:bodyPr wrap="square">
            <a:spAutoFit/>
          </a:bodyPr>
          <a:lstStyle/>
          <a:p>
            <a:pPr marL="342900" indent="-342900">
              <a:buFont typeface="Arial" panose="020B0604020202020204" pitchFamily="34" charset="0"/>
              <a:buChar char="•"/>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Step 1: Identify Desired Learning Outcome(s) </a:t>
            </a:r>
            <a:endParaRPr lang="en-US" sz="2000"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indent="-342900">
              <a:buFont typeface="Arial" panose="020B0604020202020204" pitchFamily="34" charset="0"/>
              <a:buChar char="•"/>
            </a:pPr>
            <a:endPar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TextBox 6">
            <a:extLst>
              <a:ext uri="{FF2B5EF4-FFF2-40B4-BE49-F238E27FC236}">
                <a16:creationId xmlns:a16="http://schemas.microsoft.com/office/drawing/2014/main" id="{B52F065B-EE3A-6885-C506-B6C8F88C617E}"/>
              </a:ext>
            </a:extLst>
          </p:cNvPr>
          <p:cNvSpPr txBox="1"/>
          <p:nvPr/>
        </p:nvSpPr>
        <p:spPr>
          <a:xfrm>
            <a:off x="267660" y="2592485"/>
            <a:ext cx="6522883" cy="707886"/>
          </a:xfrm>
          <a:prstGeom prst="rect">
            <a:avLst/>
          </a:prstGeom>
          <a:noFill/>
        </p:spPr>
        <p:txBody>
          <a:bodyPr wrap="square">
            <a:spAutoFit/>
          </a:bodyPr>
          <a:lstStyle/>
          <a:p>
            <a:pPr marL="342900" indent="-342900">
              <a:buFont typeface="Arial" panose="020B0604020202020204" pitchFamily="34" charset="0"/>
              <a:buChar char="•"/>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Step 2: Identify Degree of Immersion Range(s) </a:t>
            </a:r>
            <a:endParaRPr lang="en-US" sz="2000"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indent="-342900">
              <a:buFont typeface="Arial" panose="020B0604020202020204" pitchFamily="34" charset="0"/>
              <a:buChar char="•"/>
            </a:pPr>
            <a:endPar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TextBox 7">
            <a:extLst>
              <a:ext uri="{FF2B5EF4-FFF2-40B4-BE49-F238E27FC236}">
                <a16:creationId xmlns:a16="http://schemas.microsoft.com/office/drawing/2014/main" id="{FB5344D5-8D30-C201-F287-330AB12A62E1}"/>
              </a:ext>
            </a:extLst>
          </p:cNvPr>
          <p:cNvSpPr txBox="1"/>
          <p:nvPr/>
        </p:nvSpPr>
        <p:spPr>
          <a:xfrm>
            <a:off x="267660" y="3314191"/>
            <a:ext cx="6672786" cy="707886"/>
          </a:xfrm>
          <a:prstGeom prst="rect">
            <a:avLst/>
          </a:prstGeom>
          <a:noFill/>
        </p:spPr>
        <p:txBody>
          <a:bodyPr wrap="square">
            <a:spAutoFit/>
          </a:bodyPr>
          <a:lstStyle/>
          <a:p>
            <a:pPr marL="342900" indent="-342900">
              <a:buFont typeface="Arial" panose="020B0604020202020204" pitchFamily="34" charset="0"/>
              <a:buChar char="•"/>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Step 3: </a:t>
            </a:r>
            <a:r>
              <a:rPr lang="en-US" sz="2000" dirty="0">
                <a:latin typeface="Arial" panose="020B0604020202020204" pitchFamily="34" charset="0"/>
                <a:cs typeface="Arial" panose="020B0604020202020204" pitchFamily="34" charset="0"/>
              </a:rPr>
              <a:t>Identify Elements of Immersion</a:t>
            </a:r>
            <a:endParaRPr lang="en-US" sz="2000"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indent="-342900">
              <a:buFont typeface="Arial" panose="020B0604020202020204" pitchFamily="34" charset="0"/>
              <a:buChar char="•"/>
            </a:pPr>
            <a:endPar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TextBox 8">
            <a:extLst>
              <a:ext uri="{FF2B5EF4-FFF2-40B4-BE49-F238E27FC236}">
                <a16:creationId xmlns:a16="http://schemas.microsoft.com/office/drawing/2014/main" id="{00D098C2-39F1-EDE9-39FB-3BACF3B97244}"/>
              </a:ext>
            </a:extLst>
          </p:cNvPr>
          <p:cNvSpPr txBox="1"/>
          <p:nvPr/>
        </p:nvSpPr>
        <p:spPr>
          <a:xfrm>
            <a:off x="267660" y="4035897"/>
            <a:ext cx="6672786" cy="707886"/>
          </a:xfrm>
          <a:prstGeom prst="rect">
            <a:avLst/>
          </a:prstGeom>
          <a:noFill/>
        </p:spPr>
        <p:txBody>
          <a:bodyPr wrap="square">
            <a:spAutoFit/>
          </a:bodyPr>
          <a:lstStyle/>
          <a:p>
            <a:pPr marL="342900" indent="-342900">
              <a:buFont typeface="Arial" panose="020B0604020202020204" pitchFamily="34" charset="0"/>
              <a:buChar char="•"/>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Step 4: Apply c</a:t>
            </a:r>
            <a:r>
              <a:rPr lang="en-US" sz="2000" dirty="0">
                <a:latin typeface="Arial" panose="020B0604020202020204" pitchFamily="34" charset="0"/>
                <a:cs typeface="Arial" panose="020B0604020202020204" pitchFamily="34" charset="0"/>
              </a:rPr>
              <a:t>ost optimization strategies</a:t>
            </a:r>
            <a:endParaRPr lang="en-US" sz="2000"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indent="-342900">
              <a:buFont typeface="Arial" panose="020B0604020202020204" pitchFamily="34" charset="0"/>
              <a:buChar char="•"/>
            </a:pPr>
            <a:endPar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0" name="TextBox 9">
            <a:extLst>
              <a:ext uri="{FF2B5EF4-FFF2-40B4-BE49-F238E27FC236}">
                <a16:creationId xmlns:a16="http://schemas.microsoft.com/office/drawing/2014/main" id="{9CE7D3A6-270B-7226-D2BF-2C68AEFB3292}"/>
              </a:ext>
            </a:extLst>
          </p:cNvPr>
          <p:cNvSpPr txBox="1"/>
          <p:nvPr/>
        </p:nvSpPr>
        <p:spPr>
          <a:xfrm>
            <a:off x="267660" y="4757603"/>
            <a:ext cx="6672786" cy="707886"/>
          </a:xfrm>
          <a:prstGeom prst="rect">
            <a:avLst/>
          </a:prstGeom>
          <a:noFill/>
        </p:spPr>
        <p:txBody>
          <a:bodyPr wrap="square">
            <a:spAutoFit/>
          </a:bodyPr>
          <a:lstStyle/>
          <a:p>
            <a:pPr marL="342900" indent="-342900">
              <a:buFont typeface="Arial" panose="020B0604020202020204" pitchFamily="34" charset="0"/>
              <a:buChar char="•"/>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Step 5: </a:t>
            </a:r>
            <a:r>
              <a:rPr lang="en-US" sz="2000" dirty="0">
                <a:latin typeface="Arial" panose="020B0604020202020204" pitchFamily="34" charset="0"/>
                <a:cs typeface="Arial" panose="020B0604020202020204" pitchFamily="34" charset="0"/>
              </a:rPr>
              <a:t>Draft requirements</a:t>
            </a:r>
            <a:endParaRPr lang="en-US" sz="2000"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indent="-342900">
              <a:buFont typeface="Arial" panose="020B0604020202020204" pitchFamily="34" charset="0"/>
              <a:buChar char="•"/>
            </a:pPr>
            <a:endPar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37120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Pilot Training Example</a:t>
            </a: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19</a:t>
            </a:fld>
            <a:endParaRPr lang="en-US" dirty="0"/>
          </a:p>
        </p:txBody>
      </p:sp>
      <p:sp>
        <p:nvSpPr>
          <p:cNvPr id="6" name="TextBox 5">
            <a:extLst>
              <a:ext uri="{FF2B5EF4-FFF2-40B4-BE49-F238E27FC236}">
                <a16:creationId xmlns:a16="http://schemas.microsoft.com/office/drawing/2014/main" id="{1D5C8D24-2DD8-E470-A2D5-561FE9D98E84}"/>
              </a:ext>
            </a:extLst>
          </p:cNvPr>
          <p:cNvSpPr txBox="1"/>
          <p:nvPr/>
        </p:nvSpPr>
        <p:spPr>
          <a:xfrm>
            <a:off x="0" y="1256707"/>
            <a:ext cx="12212750" cy="461665"/>
          </a:xfrm>
          <a:prstGeom prst="rect">
            <a:avLst/>
          </a:prstGeom>
          <a:noFill/>
        </p:spPr>
        <p:txBody>
          <a:bodyPr wrap="square">
            <a:spAutoFit/>
          </a:bodyPr>
          <a:lstStyle/>
          <a:p>
            <a:pPr marL="609585" lvl="1" indent="0" algn="ctr">
              <a:buNone/>
            </a:pPr>
            <a:r>
              <a:rPr lang="en-US" sz="2400" b="1" dirty="0">
                <a:latin typeface="Arial" panose="020B0604020202020204" pitchFamily="34" charset="0"/>
                <a:cs typeface="Arial" panose="020B0604020202020204" pitchFamily="34" charset="0"/>
              </a:rPr>
              <a:t>USAF Undergraduate Helicopter Pilot Training</a:t>
            </a:r>
          </a:p>
        </p:txBody>
      </p:sp>
      <p:pic>
        <p:nvPicPr>
          <p:cNvPr id="9" name="Picture 8">
            <a:extLst>
              <a:ext uri="{FF2B5EF4-FFF2-40B4-BE49-F238E27FC236}">
                <a16:creationId xmlns:a16="http://schemas.microsoft.com/office/drawing/2014/main" id="{8BE6D0AE-13B7-B4C0-1262-A834B8EB6BCA}"/>
              </a:ext>
            </a:extLst>
          </p:cNvPr>
          <p:cNvPicPr>
            <a:picLocks noChangeAspect="1"/>
          </p:cNvPicPr>
          <p:nvPr/>
        </p:nvPicPr>
        <p:blipFill>
          <a:blip r:embed="rId2"/>
          <a:stretch>
            <a:fillRect/>
          </a:stretch>
        </p:blipFill>
        <p:spPr>
          <a:xfrm>
            <a:off x="185458" y="2302637"/>
            <a:ext cx="1963372" cy="2984491"/>
          </a:xfrm>
          <a:prstGeom prst="rect">
            <a:avLst/>
          </a:prstGeom>
        </p:spPr>
      </p:pic>
      <p:pic>
        <p:nvPicPr>
          <p:cNvPr id="10" name="Picture 9" descr="Chart&#10;&#10;Description automatically generated">
            <a:extLst>
              <a:ext uri="{FF2B5EF4-FFF2-40B4-BE49-F238E27FC236}">
                <a16:creationId xmlns:a16="http://schemas.microsoft.com/office/drawing/2014/main" id="{26596A8C-4F8B-4275-D6C6-5C5F0CFCA1AF}"/>
              </a:ext>
            </a:extLst>
          </p:cNvPr>
          <p:cNvPicPr>
            <a:picLocks noChangeAspect="1"/>
          </p:cNvPicPr>
          <p:nvPr/>
        </p:nvPicPr>
        <p:blipFill>
          <a:blip r:embed="rId3"/>
          <a:stretch>
            <a:fillRect/>
          </a:stretch>
        </p:blipFill>
        <p:spPr>
          <a:xfrm>
            <a:off x="2607491" y="2935313"/>
            <a:ext cx="2270521" cy="1725596"/>
          </a:xfrm>
          <a:prstGeom prst="rect">
            <a:avLst/>
          </a:prstGeom>
          <a:solidFill>
            <a:srgbClr val="FFFFFF">
              <a:shade val="85000"/>
            </a:srgbClr>
          </a:solidFill>
          <a:ln w="381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2" name="Straight Arrow Connector 11">
            <a:extLst>
              <a:ext uri="{FF2B5EF4-FFF2-40B4-BE49-F238E27FC236}">
                <a16:creationId xmlns:a16="http://schemas.microsoft.com/office/drawing/2014/main" id="{0403C288-29F0-F985-C937-121FB3705A4C}"/>
              </a:ext>
            </a:extLst>
          </p:cNvPr>
          <p:cNvCxnSpPr>
            <a:cxnSpLocks/>
            <a:stCxn id="9" idx="3"/>
          </p:cNvCxnSpPr>
          <p:nvPr/>
        </p:nvCxnSpPr>
        <p:spPr bwMode="auto">
          <a:xfrm>
            <a:off x="2148830" y="3794883"/>
            <a:ext cx="435556" cy="0"/>
          </a:xfrm>
          <a:prstGeom prst="straightConnector1">
            <a:avLst/>
          </a:prstGeom>
          <a:solidFill>
            <a:schemeClr val="accent1"/>
          </a:solidFill>
          <a:ln w="57150" cap="flat" cmpd="sng" algn="ctr">
            <a:solidFill>
              <a:schemeClr val="tx1"/>
            </a:solidFill>
            <a:prstDash val="solid"/>
            <a:miter lim="800000"/>
            <a:headEnd type="none" w="med" len="med"/>
            <a:tailEnd type="triangle"/>
          </a:ln>
          <a:effectLst/>
        </p:spPr>
      </p:cxnSp>
      <p:pic>
        <p:nvPicPr>
          <p:cNvPr id="15" name="Picture 14" descr="A screenshot of a computer&#10;&#10;Description automatically generated">
            <a:extLst>
              <a:ext uri="{FF2B5EF4-FFF2-40B4-BE49-F238E27FC236}">
                <a16:creationId xmlns:a16="http://schemas.microsoft.com/office/drawing/2014/main" id="{411AC16E-0EC0-8182-051B-9A5E2D64C6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8879" y="3188364"/>
            <a:ext cx="3699308" cy="1248516"/>
          </a:xfrm>
          <a:prstGeom prst="rect">
            <a:avLst/>
          </a:prstGeom>
          <a:noFill/>
        </p:spPr>
      </p:pic>
      <p:pic>
        <p:nvPicPr>
          <p:cNvPr id="17" name="Picture 16" descr="Diagram&#10;&#10;Description automatically generated">
            <a:extLst>
              <a:ext uri="{FF2B5EF4-FFF2-40B4-BE49-F238E27FC236}">
                <a16:creationId xmlns:a16="http://schemas.microsoft.com/office/drawing/2014/main" id="{804C1833-19A1-84AE-0F9E-833825EC60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19054" y="3218249"/>
            <a:ext cx="2587488" cy="1159725"/>
          </a:xfrm>
          <a:prstGeom prst="rect">
            <a:avLst/>
          </a:prstGeom>
        </p:spPr>
      </p:pic>
      <p:cxnSp>
        <p:nvCxnSpPr>
          <p:cNvPr id="20" name="Straight Arrow Connector 19">
            <a:extLst>
              <a:ext uri="{FF2B5EF4-FFF2-40B4-BE49-F238E27FC236}">
                <a16:creationId xmlns:a16="http://schemas.microsoft.com/office/drawing/2014/main" id="{B7782690-9D8B-3D4B-AF97-8AD38479C366}"/>
              </a:ext>
            </a:extLst>
          </p:cNvPr>
          <p:cNvCxnSpPr>
            <a:cxnSpLocks/>
          </p:cNvCxnSpPr>
          <p:nvPr/>
        </p:nvCxnSpPr>
        <p:spPr bwMode="auto">
          <a:xfrm>
            <a:off x="4886428" y="3815244"/>
            <a:ext cx="412451" cy="0"/>
          </a:xfrm>
          <a:prstGeom prst="straightConnector1">
            <a:avLst/>
          </a:prstGeom>
          <a:solidFill>
            <a:schemeClr val="accent1"/>
          </a:solidFill>
          <a:ln w="57150" cap="flat" cmpd="sng" algn="ctr">
            <a:solidFill>
              <a:schemeClr val="tx1"/>
            </a:solidFill>
            <a:prstDash val="solid"/>
            <a:miter lim="800000"/>
            <a:headEnd type="none" w="med" len="med"/>
            <a:tailEnd type="triangle"/>
          </a:ln>
          <a:effectLst/>
        </p:spPr>
      </p:cxnSp>
      <p:cxnSp>
        <p:nvCxnSpPr>
          <p:cNvPr id="21" name="Straight Arrow Connector 20">
            <a:extLst>
              <a:ext uri="{FF2B5EF4-FFF2-40B4-BE49-F238E27FC236}">
                <a16:creationId xmlns:a16="http://schemas.microsoft.com/office/drawing/2014/main" id="{2DFBE401-F02A-780E-C995-27F6F4F11ADC}"/>
              </a:ext>
            </a:extLst>
          </p:cNvPr>
          <p:cNvCxnSpPr>
            <a:cxnSpLocks/>
          </p:cNvCxnSpPr>
          <p:nvPr/>
        </p:nvCxnSpPr>
        <p:spPr bwMode="auto">
          <a:xfrm>
            <a:off x="9006603" y="3812622"/>
            <a:ext cx="412451" cy="0"/>
          </a:xfrm>
          <a:prstGeom prst="straightConnector1">
            <a:avLst/>
          </a:prstGeom>
          <a:solidFill>
            <a:schemeClr val="accent1"/>
          </a:solidFill>
          <a:ln w="57150" cap="flat" cmpd="sng" algn="ctr">
            <a:solidFill>
              <a:schemeClr val="tx1"/>
            </a:solidFill>
            <a:prstDash val="solid"/>
            <a:miter lim="800000"/>
            <a:headEnd type="none" w="med" len="med"/>
            <a:tailEnd type="triangle"/>
          </a:ln>
          <a:effectLst/>
        </p:spPr>
      </p:cxnSp>
      <p:pic>
        <p:nvPicPr>
          <p:cNvPr id="4" name="Picture 3">
            <a:extLst>
              <a:ext uri="{FF2B5EF4-FFF2-40B4-BE49-F238E27FC236}">
                <a16:creationId xmlns:a16="http://schemas.microsoft.com/office/drawing/2014/main" id="{00B0A9B7-2291-9102-9A8B-EE7FB07C0394}"/>
              </a:ext>
            </a:extLst>
          </p:cNvPr>
          <p:cNvPicPr>
            <a:picLocks noChangeAspect="1"/>
          </p:cNvPicPr>
          <p:nvPr/>
        </p:nvPicPr>
        <p:blipFill>
          <a:blip r:embed="rId6"/>
          <a:stretch>
            <a:fillRect/>
          </a:stretch>
        </p:blipFill>
        <p:spPr>
          <a:xfrm>
            <a:off x="102168" y="1680178"/>
            <a:ext cx="12006542" cy="5177822"/>
          </a:xfrm>
          <a:prstGeom prst="rect">
            <a:avLst/>
          </a:prstGeom>
        </p:spPr>
      </p:pic>
    </p:spTree>
    <p:extLst>
      <p:ext uri="{BB962C8B-B14F-4D97-AF65-F5344CB8AC3E}">
        <p14:creationId xmlns:p14="http://schemas.microsoft.com/office/powerpoint/2010/main" val="308257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Suite of Devices</a:t>
            </a:r>
          </a:p>
        </p:txBody>
      </p:sp>
      <p:sp>
        <p:nvSpPr>
          <p:cNvPr id="4" name="Content Placeholder 3"/>
          <p:cNvSpPr>
            <a:spLocks noGrp="1"/>
          </p:cNvSpPr>
          <p:nvPr>
            <p:ph sz="quarter" idx="11"/>
          </p:nvPr>
        </p:nvSpPr>
        <p:spPr>
          <a:xfrm>
            <a:off x="480132" y="1046715"/>
            <a:ext cx="11250613" cy="5343787"/>
          </a:xfrm>
        </p:spPr>
        <p:txBody>
          <a:bodyPr/>
          <a:lstStyle/>
          <a:p>
            <a:r>
              <a:rPr lang="en-US" sz="2400" b="1" dirty="0">
                <a:latin typeface="Arial" panose="020B0604020202020204" pitchFamily="34" charset="0"/>
                <a:cs typeface="Arial" panose="020B0604020202020204" pitchFamily="34" charset="0"/>
              </a:rPr>
              <a:t>The Problem</a:t>
            </a:r>
          </a:p>
          <a:p>
            <a:pPr marL="0" indent="0">
              <a:buNone/>
            </a:pPr>
            <a:endParaRPr lang="en-US" sz="24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The Solution – I-FLO Framework</a:t>
            </a:r>
          </a:p>
          <a:p>
            <a:endParaRPr lang="en-US" sz="24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Conceptual Theories</a:t>
            </a:r>
          </a:p>
          <a:p>
            <a:pPr lvl="1"/>
            <a:r>
              <a:rPr lang="en-US" sz="2000" dirty="0">
                <a:latin typeface="Arial" panose="020B0604020202020204" pitchFamily="34" charset="0"/>
                <a:cs typeface="Arial" panose="020B0604020202020204" pitchFamily="34" charset="0"/>
              </a:rPr>
              <a:t>Flow Theory</a:t>
            </a:r>
          </a:p>
          <a:p>
            <a:pPr lvl="1"/>
            <a:r>
              <a:rPr lang="en-US" sz="2000" dirty="0">
                <a:latin typeface="Arial" panose="020B0604020202020204" pitchFamily="34" charset="0"/>
                <a:cs typeface="Arial" panose="020B0604020202020204" pitchFamily="34" charset="0"/>
              </a:rPr>
              <a:t>CAMIL</a:t>
            </a:r>
          </a:p>
          <a:p>
            <a:pPr lvl="1"/>
            <a:r>
              <a:rPr lang="en-US" sz="2000" dirty="0">
                <a:latin typeface="Arial" panose="020B0604020202020204" pitchFamily="34" charset="0"/>
                <a:cs typeface="Arial" panose="020B0604020202020204" pitchFamily="34" charset="0"/>
              </a:rPr>
              <a:t>Taxonomy for Immersive Experience Design</a:t>
            </a:r>
          </a:p>
          <a:p>
            <a:pPr marL="609585" lvl="1" indent="0">
              <a:buNone/>
            </a:pPr>
            <a:endParaRPr lang="en-US"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Immersive Flow Learning Outcome (I-FLO) Framework</a:t>
            </a:r>
          </a:p>
          <a:p>
            <a:pPr lvl="1"/>
            <a:r>
              <a:rPr lang="en-US" sz="2000" dirty="0">
                <a:latin typeface="Arial" panose="020B0604020202020204" pitchFamily="34" charset="0"/>
                <a:cs typeface="Arial" panose="020B0604020202020204" pitchFamily="34" charset="0"/>
              </a:rPr>
              <a:t>5 Step Process</a:t>
            </a:r>
          </a:p>
          <a:p>
            <a:pPr lvl="1"/>
            <a:r>
              <a:rPr lang="en-US" sz="2000" dirty="0">
                <a:latin typeface="Arial" panose="020B0604020202020204" pitchFamily="34" charset="0"/>
                <a:cs typeface="Arial" panose="020B0604020202020204" pitchFamily="34" charset="0"/>
              </a:rPr>
              <a:t>Cost Considerations</a:t>
            </a:r>
          </a:p>
          <a:p>
            <a:pPr lvl="1"/>
            <a:r>
              <a:rPr lang="en-US" sz="2000" dirty="0">
                <a:latin typeface="Arial" panose="020B0604020202020204" pitchFamily="34" charset="0"/>
                <a:cs typeface="Arial" panose="020B0604020202020204" pitchFamily="34" charset="0"/>
              </a:rPr>
              <a:t>Example Application</a:t>
            </a:r>
          </a:p>
          <a:p>
            <a:endParaRPr lang="en-US" dirty="0"/>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2</a:t>
            </a:fld>
            <a:endParaRPr lang="en-US" dirty="0"/>
          </a:p>
        </p:txBody>
      </p:sp>
    </p:spTree>
    <p:extLst>
      <p:ext uri="{BB962C8B-B14F-4D97-AF65-F5344CB8AC3E}">
        <p14:creationId xmlns:p14="http://schemas.microsoft.com/office/powerpoint/2010/main" val="1008667600"/>
      </p:ext>
    </p:extLst>
  </p:cSld>
  <p:clrMapOvr>
    <a:masterClrMapping/>
  </p:clrMapOvr>
  <p:extLst>
    <p:ext uri="{6950BFC3-D8DA-4A85-94F7-54DA5524770B}">
      <p188:commentRel xmlns:p188="http://schemas.microsoft.com/office/powerpoint/2018/8/main" r:id="rId3"/>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hart&#10;&#10;Description automatically generated">
            <a:extLst>
              <a:ext uri="{FF2B5EF4-FFF2-40B4-BE49-F238E27FC236}">
                <a16:creationId xmlns:a16="http://schemas.microsoft.com/office/drawing/2014/main" id="{D53D51D9-33E8-3816-7346-E8B9A75C4599}"/>
              </a:ext>
            </a:extLst>
          </p:cNvPr>
          <p:cNvPicPr>
            <a:picLocks noChangeAspect="1"/>
          </p:cNvPicPr>
          <p:nvPr/>
        </p:nvPicPr>
        <p:blipFill>
          <a:blip r:embed="rId2"/>
          <a:stretch>
            <a:fillRect/>
          </a:stretch>
        </p:blipFill>
        <p:spPr>
          <a:xfrm>
            <a:off x="6439109" y="1706940"/>
            <a:ext cx="5485955" cy="4169327"/>
          </a:xfrm>
          <a:prstGeom prst="rect">
            <a:avLst/>
          </a:prstGeom>
          <a:solidFill>
            <a:srgbClr val="FFFFFF">
              <a:shade val="85000"/>
            </a:srgbClr>
          </a:solidFill>
          <a:ln w="381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Slide Number Placeholder 1">
            <a:extLst>
              <a:ext uri="{FF2B5EF4-FFF2-40B4-BE49-F238E27FC236}">
                <a16:creationId xmlns:a16="http://schemas.microsoft.com/office/drawing/2014/main" id="{6FC73964-8ECD-37E3-D8A1-42FA97F5F67C}"/>
              </a:ext>
            </a:extLst>
          </p:cNvPr>
          <p:cNvSpPr>
            <a:spLocks noGrp="1"/>
          </p:cNvSpPr>
          <p:nvPr>
            <p:ph type="sldNum" sz="quarter" idx="10"/>
          </p:nvPr>
        </p:nvSpPr>
        <p:spPr/>
        <p:txBody>
          <a:bodyPr/>
          <a:lstStyle/>
          <a:p>
            <a:pPr>
              <a:defRPr/>
            </a:pPr>
            <a:fld id="{D68E8870-17DE-45C4-A8DD-7644B2422933}" type="slidenum">
              <a:rPr lang="en-US" smtClean="0"/>
              <a:pPr>
                <a:defRPr/>
              </a:pPr>
              <a:t>20</a:t>
            </a:fld>
            <a:endParaRPr lang="en-US" dirty="0"/>
          </a:p>
        </p:txBody>
      </p:sp>
      <p:sp>
        <p:nvSpPr>
          <p:cNvPr id="3" name="Title 2">
            <a:extLst>
              <a:ext uri="{FF2B5EF4-FFF2-40B4-BE49-F238E27FC236}">
                <a16:creationId xmlns:a16="http://schemas.microsoft.com/office/drawing/2014/main" id="{86163E9F-EDD5-D7B2-B1A9-1AA448BBA2EC}"/>
              </a:ext>
            </a:extLst>
          </p:cNvPr>
          <p:cNvSpPr>
            <a:spLocks noGrp="1"/>
          </p:cNvSpPr>
          <p:nvPr>
            <p:ph type="title"/>
          </p:nvPr>
        </p:nvSpPr>
        <p:spPr/>
        <p:txBody>
          <a:bodyPr/>
          <a:lstStyle/>
          <a:p>
            <a:r>
              <a:rPr lang="en-US" dirty="0"/>
              <a:t>Pilot Training Example – Step 1</a:t>
            </a:r>
          </a:p>
        </p:txBody>
      </p:sp>
      <p:sp>
        <p:nvSpPr>
          <p:cNvPr id="4" name="Content Placeholder 3">
            <a:extLst>
              <a:ext uri="{FF2B5EF4-FFF2-40B4-BE49-F238E27FC236}">
                <a16:creationId xmlns:a16="http://schemas.microsoft.com/office/drawing/2014/main" id="{EB75DB80-103D-2D17-F163-21F9496CBAD3}"/>
              </a:ext>
            </a:extLst>
          </p:cNvPr>
          <p:cNvSpPr>
            <a:spLocks noGrp="1"/>
          </p:cNvSpPr>
          <p:nvPr>
            <p:ph sz="quarter" idx="11"/>
          </p:nvPr>
        </p:nvSpPr>
        <p:spPr>
          <a:xfrm>
            <a:off x="178167" y="984739"/>
            <a:ext cx="6260942" cy="1145642"/>
          </a:xfrm>
        </p:spPr>
        <p:txBody>
          <a:bodyPr/>
          <a:lstStyle/>
          <a:p>
            <a:pPr marL="0" indent="0">
              <a:buNone/>
            </a:pPr>
            <a:r>
              <a:rPr lang="en-US" sz="2400" b="1" dirty="0">
                <a:latin typeface="Arial" panose="020B0604020202020204" pitchFamily="34" charset="0"/>
                <a:cs typeface="Arial" panose="020B0604020202020204" pitchFamily="34" charset="0"/>
              </a:rPr>
              <a:t>Step 1: </a:t>
            </a:r>
            <a:r>
              <a:rPr lang="en-US" sz="2400" dirty="0">
                <a:latin typeface="Arial" panose="020B0604020202020204" pitchFamily="34" charset="0"/>
                <a:cs typeface="Arial" panose="020B0604020202020204" pitchFamily="34" charset="0"/>
              </a:rPr>
              <a:t>Identify the Desired Learning Outcome for targeted stage of training</a:t>
            </a:r>
          </a:p>
          <a:p>
            <a:pPr marL="0" indent="0">
              <a:buNone/>
            </a:pPr>
            <a:endParaRPr lang="en-US" b="1" dirty="0">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110A95EA-63DE-F4CC-F29E-CABCAF15F5F0}"/>
              </a:ext>
            </a:extLst>
          </p:cNvPr>
          <p:cNvSpPr/>
          <p:nvPr/>
        </p:nvSpPr>
        <p:spPr>
          <a:xfrm rot="5400000">
            <a:off x="9947880" y="4804381"/>
            <a:ext cx="373440" cy="1066800"/>
          </a:xfrm>
          <a:prstGeom prst="ellipse">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9816B29-0DB6-5B46-BF8F-FFC699F8E8BF}"/>
              </a:ext>
            </a:extLst>
          </p:cNvPr>
          <p:cNvPicPr>
            <a:picLocks noChangeAspect="1"/>
          </p:cNvPicPr>
          <p:nvPr/>
        </p:nvPicPr>
        <p:blipFill>
          <a:blip r:embed="rId3"/>
          <a:stretch>
            <a:fillRect/>
          </a:stretch>
        </p:blipFill>
        <p:spPr>
          <a:xfrm>
            <a:off x="266936" y="1811847"/>
            <a:ext cx="3066814" cy="4661816"/>
          </a:xfrm>
          <a:prstGeom prst="rect">
            <a:avLst/>
          </a:prstGeom>
        </p:spPr>
      </p:pic>
      <p:sp>
        <p:nvSpPr>
          <p:cNvPr id="10" name="Rectangle 9">
            <a:extLst>
              <a:ext uri="{FF2B5EF4-FFF2-40B4-BE49-F238E27FC236}">
                <a16:creationId xmlns:a16="http://schemas.microsoft.com/office/drawing/2014/main" id="{5C04EA88-F16C-B625-FA35-6F129FF0FE0A}"/>
              </a:ext>
            </a:extLst>
          </p:cNvPr>
          <p:cNvSpPr/>
          <p:nvPr/>
        </p:nvSpPr>
        <p:spPr bwMode="auto">
          <a:xfrm>
            <a:off x="1261363" y="3642639"/>
            <a:ext cx="2072387" cy="110211"/>
          </a:xfrm>
          <a:prstGeom prst="rect">
            <a:avLst/>
          </a:prstGeom>
          <a:solidFill>
            <a:srgbClr val="00B050">
              <a:alpha val="20000"/>
            </a:srgb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cxnSp>
        <p:nvCxnSpPr>
          <p:cNvPr id="12" name="Straight Arrow Connector 11">
            <a:extLst>
              <a:ext uri="{FF2B5EF4-FFF2-40B4-BE49-F238E27FC236}">
                <a16:creationId xmlns:a16="http://schemas.microsoft.com/office/drawing/2014/main" id="{C58D6FBB-FEB5-483F-8548-15A135642AD7}"/>
              </a:ext>
            </a:extLst>
          </p:cNvPr>
          <p:cNvCxnSpPr>
            <a:cxnSpLocks/>
            <a:stCxn id="10" idx="3"/>
          </p:cNvCxnSpPr>
          <p:nvPr/>
        </p:nvCxnSpPr>
        <p:spPr bwMode="auto">
          <a:xfrm>
            <a:off x="3333750" y="3697745"/>
            <a:ext cx="714375" cy="0"/>
          </a:xfrm>
          <a:prstGeom prst="straightConnector1">
            <a:avLst/>
          </a:prstGeom>
          <a:solidFill>
            <a:schemeClr val="accent1"/>
          </a:solidFill>
          <a:ln w="28575" cap="flat" cmpd="sng" algn="ctr">
            <a:solidFill>
              <a:schemeClr val="tx1"/>
            </a:solidFill>
            <a:prstDash val="solid"/>
            <a:miter lim="800000"/>
            <a:headEnd type="none" w="med" len="med"/>
            <a:tailEnd type="triangle"/>
          </a:ln>
          <a:effectLst/>
        </p:spPr>
      </p:cxnSp>
      <p:sp>
        <p:nvSpPr>
          <p:cNvPr id="14" name="TextBox 13">
            <a:extLst>
              <a:ext uri="{FF2B5EF4-FFF2-40B4-BE49-F238E27FC236}">
                <a16:creationId xmlns:a16="http://schemas.microsoft.com/office/drawing/2014/main" id="{F83298B1-A353-D5DF-395C-756231F0ACDA}"/>
              </a:ext>
            </a:extLst>
          </p:cNvPr>
          <p:cNvSpPr txBox="1"/>
          <p:nvPr/>
        </p:nvSpPr>
        <p:spPr>
          <a:xfrm>
            <a:off x="4048125" y="3497689"/>
            <a:ext cx="1475012" cy="400110"/>
          </a:xfrm>
          <a:prstGeom prst="rect">
            <a:avLst/>
          </a:prstGeom>
          <a:solidFill>
            <a:srgbClr val="00B050">
              <a:alpha val="20000"/>
            </a:srgbClr>
          </a:solidFill>
          <a:ln>
            <a:solidFill>
              <a:schemeClr val="tx1"/>
            </a:solidFill>
          </a:ln>
        </p:spPr>
        <p:txBody>
          <a:bodyPr wrap="square" rtlCol="0">
            <a:spAutoFit/>
          </a:bodyPr>
          <a:lstStyle/>
          <a:p>
            <a:r>
              <a:rPr lang="en-US" sz="2000" dirty="0">
                <a:latin typeface="Arial" panose="020B0604020202020204" pitchFamily="34" charset="0"/>
                <a:cs typeface="Arial" panose="020B0604020202020204" pitchFamily="34" charset="0"/>
              </a:rPr>
              <a:t>Procedural</a:t>
            </a:r>
          </a:p>
        </p:txBody>
      </p:sp>
    </p:spTree>
    <p:extLst>
      <p:ext uri="{BB962C8B-B14F-4D97-AF65-F5344CB8AC3E}">
        <p14:creationId xmlns:p14="http://schemas.microsoft.com/office/powerpoint/2010/main" val="1452076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D5A3AD-7F03-3475-27FC-656EAC091D64}"/>
              </a:ext>
            </a:extLst>
          </p:cNvPr>
          <p:cNvPicPr>
            <a:picLocks noChangeAspect="1"/>
          </p:cNvPicPr>
          <p:nvPr/>
        </p:nvPicPr>
        <p:blipFill>
          <a:blip r:embed="rId2"/>
          <a:stretch>
            <a:fillRect/>
          </a:stretch>
        </p:blipFill>
        <p:spPr>
          <a:xfrm>
            <a:off x="266936" y="1824805"/>
            <a:ext cx="3637647" cy="4648858"/>
          </a:xfrm>
          <a:prstGeom prst="rect">
            <a:avLst/>
          </a:prstGeom>
        </p:spPr>
      </p:pic>
      <p:pic>
        <p:nvPicPr>
          <p:cNvPr id="8" name="Picture 7" descr="Chart&#10;&#10;Description automatically generated">
            <a:extLst>
              <a:ext uri="{FF2B5EF4-FFF2-40B4-BE49-F238E27FC236}">
                <a16:creationId xmlns:a16="http://schemas.microsoft.com/office/drawing/2014/main" id="{D53D51D9-33E8-3816-7346-E8B9A75C4599}"/>
              </a:ext>
            </a:extLst>
          </p:cNvPr>
          <p:cNvPicPr>
            <a:picLocks noChangeAspect="1"/>
          </p:cNvPicPr>
          <p:nvPr/>
        </p:nvPicPr>
        <p:blipFill>
          <a:blip r:embed="rId3"/>
          <a:stretch>
            <a:fillRect/>
          </a:stretch>
        </p:blipFill>
        <p:spPr>
          <a:xfrm>
            <a:off x="6439109" y="1706940"/>
            <a:ext cx="5485955" cy="4169327"/>
          </a:xfrm>
          <a:prstGeom prst="rect">
            <a:avLst/>
          </a:prstGeom>
          <a:solidFill>
            <a:srgbClr val="FFFFFF">
              <a:shade val="85000"/>
            </a:srgbClr>
          </a:solidFill>
          <a:ln w="381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Slide Number Placeholder 1">
            <a:extLst>
              <a:ext uri="{FF2B5EF4-FFF2-40B4-BE49-F238E27FC236}">
                <a16:creationId xmlns:a16="http://schemas.microsoft.com/office/drawing/2014/main" id="{6FC73964-8ECD-37E3-D8A1-42FA97F5F67C}"/>
              </a:ext>
            </a:extLst>
          </p:cNvPr>
          <p:cNvSpPr>
            <a:spLocks noGrp="1"/>
          </p:cNvSpPr>
          <p:nvPr>
            <p:ph type="sldNum" sz="quarter" idx="10"/>
          </p:nvPr>
        </p:nvSpPr>
        <p:spPr/>
        <p:txBody>
          <a:bodyPr/>
          <a:lstStyle/>
          <a:p>
            <a:pPr>
              <a:defRPr/>
            </a:pPr>
            <a:fld id="{D68E8870-17DE-45C4-A8DD-7644B2422933}" type="slidenum">
              <a:rPr lang="en-US" smtClean="0"/>
              <a:pPr>
                <a:defRPr/>
              </a:pPr>
              <a:t>21</a:t>
            </a:fld>
            <a:endParaRPr lang="en-US" dirty="0"/>
          </a:p>
        </p:txBody>
      </p:sp>
      <p:sp>
        <p:nvSpPr>
          <p:cNvPr id="3" name="Title 2">
            <a:extLst>
              <a:ext uri="{FF2B5EF4-FFF2-40B4-BE49-F238E27FC236}">
                <a16:creationId xmlns:a16="http://schemas.microsoft.com/office/drawing/2014/main" id="{86163E9F-EDD5-D7B2-B1A9-1AA448BBA2EC}"/>
              </a:ext>
            </a:extLst>
          </p:cNvPr>
          <p:cNvSpPr>
            <a:spLocks noGrp="1"/>
          </p:cNvSpPr>
          <p:nvPr>
            <p:ph type="title"/>
          </p:nvPr>
        </p:nvSpPr>
        <p:spPr/>
        <p:txBody>
          <a:bodyPr/>
          <a:lstStyle/>
          <a:p>
            <a:r>
              <a:rPr lang="en-US" dirty="0"/>
              <a:t>Pilot Training Example – Step 2</a:t>
            </a:r>
          </a:p>
        </p:txBody>
      </p:sp>
      <p:sp>
        <p:nvSpPr>
          <p:cNvPr id="4" name="Content Placeholder 3">
            <a:extLst>
              <a:ext uri="{FF2B5EF4-FFF2-40B4-BE49-F238E27FC236}">
                <a16:creationId xmlns:a16="http://schemas.microsoft.com/office/drawing/2014/main" id="{EB75DB80-103D-2D17-F163-21F9496CBAD3}"/>
              </a:ext>
            </a:extLst>
          </p:cNvPr>
          <p:cNvSpPr>
            <a:spLocks noGrp="1"/>
          </p:cNvSpPr>
          <p:nvPr>
            <p:ph sz="quarter" idx="11"/>
          </p:nvPr>
        </p:nvSpPr>
        <p:spPr>
          <a:xfrm>
            <a:off x="178167" y="984739"/>
            <a:ext cx="6260942" cy="1145642"/>
          </a:xfrm>
        </p:spPr>
        <p:txBody>
          <a:bodyPr/>
          <a:lstStyle/>
          <a:p>
            <a:pPr marL="0" indent="0">
              <a:buNone/>
            </a:pPr>
            <a:r>
              <a:rPr lang="en-US" sz="2400" b="1" dirty="0">
                <a:latin typeface="Arial" panose="020B0604020202020204" pitchFamily="34" charset="0"/>
                <a:cs typeface="Arial" panose="020B0604020202020204" pitchFamily="34" charset="0"/>
              </a:rPr>
              <a:t>Step 2: </a:t>
            </a:r>
            <a:r>
              <a:rPr lang="en-US" sz="2400" dirty="0">
                <a:latin typeface="Arial" panose="020B0604020202020204" pitchFamily="34" charset="0"/>
                <a:cs typeface="Arial" panose="020B0604020202020204" pitchFamily="34" charset="0"/>
              </a:rPr>
              <a:t>Identify Degree of Immersion Range</a:t>
            </a:r>
          </a:p>
          <a:p>
            <a:pPr marL="0" indent="0">
              <a:buNone/>
            </a:pPr>
            <a:endParaRPr lang="en-US" b="1" dirty="0">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110A95EA-63DE-F4CC-F29E-CABCAF15F5F0}"/>
              </a:ext>
            </a:extLst>
          </p:cNvPr>
          <p:cNvSpPr/>
          <p:nvPr/>
        </p:nvSpPr>
        <p:spPr>
          <a:xfrm rot="5400000">
            <a:off x="9947880" y="4804381"/>
            <a:ext cx="373440" cy="1066800"/>
          </a:xfrm>
          <a:prstGeom prst="ellipse">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04EA88-F16C-B625-FA35-6F129FF0FE0A}"/>
              </a:ext>
            </a:extLst>
          </p:cNvPr>
          <p:cNvSpPr/>
          <p:nvPr/>
        </p:nvSpPr>
        <p:spPr bwMode="auto">
          <a:xfrm>
            <a:off x="1261363" y="3642639"/>
            <a:ext cx="2643220" cy="115078"/>
          </a:xfrm>
          <a:prstGeom prst="rect">
            <a:avLst/>
          </a:prstGeom>
          <a:solidFill>
            <a:srgbClr val="00B050">
              <a:alpha val="20000"/>
            </a:srgb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cxnSp>
        <p:nvCxnSpPr>
          <p:cNvPr id="12" name="Straight Arrow Connector 11">
            <a:extLst>
              <a:ext uri="{FF2B5EF4-FFF2-40B4-BE49-F238E27FC236}">
                <a16:creationId xmlns:a16="http://schemas.microsoft.com/office/drawing/2014/main" id="{C58D6FBB-FEB5-483F-8548-15A135642AD7}"/>
              </a:ext>
            </a:extLst>
          </p:cNvPr>
          <p:cNvCxnSpPr>
            <a:cxnSpLocks/>
          </p:cNvCxnSpPr>
          <p:nvPr/>
        </p:nvCxnSpPr>
        <p:spPr bwMode="auto">
          <a:xfrm>
            <a:off x="3904583" y="3697745"/>
            <a:ext cx="714375" cy="0"/>
          </a:xfrm>
          <a:prstGeom prst="straightConnector1">
            <a:avLst/>
          </a:prstGeom>
          <a:solidFill>
            <a:schemeClr val="accent1"/>
          </a:solidFill>
          <a:ln w="28575" cap="flat" cmpd="sng" algn="ctr">
            <a:solidFill>
              <a:schemeClr val="tx1"/>
            </a:solidFill>
            <a:prstDash val="solid"/>
            <a:miter lim="800000"/>
            <a:headEnd type="none" w="med" len="med"/>
            <a:tailEnd type="triangle"/>
          </a:ln>
          <a:effectLst/>
        </p:spPr>
      </p:cxnSp>
      <p:sp>
        <p:nvSpPr>
          <p:cNvPr id="14" name="TextBox 13">
            <a:extLst>
              <a:ext uri="{FF2B5EF4-FFF2-40B4-BE49-F238E27FC236}">
                <a16:creationId xmlns:a16="http://schemas.microsoft.com/office/drawing/2014/main" id="{F83298B1-A353-D5DF-395C-756231F0ACDA}"/>
              </a:ext>
            </a:extLst>
          </p:cNvPr>
          <p:cNvSpPr txBox="1"/>
          <p:nvPr/>
        </p:nvSpPr>
        <p:spPr>
          <a:xfrm>
            <a:off x="4630427" y="3497690"/>
            <a:ext cx="609018" cy="400110"/>
          </a:xfrm>
          <a:prstGeom prst="rect">
            <a:avLst/>
          </a:prstGeom>
          <a:solidFill>
            <a:srgbClr val="00B050">
              <a:alpha val="20000"/>
            </a:srgbClr>
          </a:solidFill>
          <a:ln>
            <a:solidFill>
              <a:schemeClr val="tx1"/>
            </a:solidFill>
          </a:ln>
        </p:spPr>
        <p:txBody>
          <a:bodyPr wrap="square" rtlCol="0">
            <a:spAutoFit/>
          </a:bodyPr>
          <a:lstStyle/>
          <a:p>
            <a:r>
              <a:rPr lang="en-US" sz="2000" dirty="0">
                <a:latin typeface="Arial" panose="020B0604020202020204" pitchFamily="34" charset="0"/>
                <a:cs typeface="Arial" panose="020B0604020202020204" pitchFamily="34" charset="0"/>
              </a:rPr>
              <a:t>1-4</a:t>
            </a:r>
          </a:p>
        </p:txBody>
      </p:sp>
      <p:cxnSp>
        <p:nvCxnSpPr>
          <p:cNvPr id="11" name="Straight Arrow Connector 10">
            <a:extLst>
              <a:ext uri="{FF2B5EF4-FFF2-40B4-BE49-F238E27FC236}">
                <a16:creationId xmlns:a16="http://schemas.microsoft.com/office/drawing/2014/main" id="{40905D8B-98F8-A947-AA12-C5730FFF5D8E}"/>
              </a:ext>
            </a:extLst>
          </p:cNvPr>
          <p:cNvCxnSpPr>
            <a:cxnSpLocks/>
          </p:cNvCxnSpPr>
          <p:nvPr/>
        </p:nvCxnSpPr>
        <p:spPr bwMode="auto">
          <a:xfrm flipV="1">
            <a:off x="10149672" y="4191556"/>
            <a:ext cx="15853" cy="973848"/>
          </a:xfrm>
          <a:prstGeom prst="straightConnector1">
            <a:avLst/>
          </a:prstGeom>
          <a:solidFill>
            <a:schemeClr val="accent1"/>
          </a:solidFill>
          <a:ln w="57150" cap="flat" cmpd="sng" algn="ctr">
            <a:solidFill>
              <a:srgbClr val="00B050"/>
            </a:solidFill>
            <a:prstDash val="solid"/>
            <a:miter lim="800000"/>
            <a:headEnd type="none" w="med" len="med"/>
            <a:tailEnd type="triangle"/>
          </a:ln>
          <a:effectLst/>
        </p:spPr>
      </p:cxnSp>
      <p:cxnSp>
        <p:nvCxnSpPr>
          <p:cNvPr id="13" name="Straight Arrow Connector 12">
            <a:extLst>
              <a:ext uri="{FF2B5EF4-FFF2-40B4-BE49-F238E27FC236}">
                <a16:creationId xmlns:a16="http://schemas.microsoft.com/office/drawing/2014/main" id="{41DAFF38-8214-B01F-E577-9523CDFBDD56}"/>
              </a:ext>
            </a:extLst>
          </p:cNvPr>
          <p:cNvCxnSpPr>
            <a:cxnSpLocks/>
          </p:cNvCxnSpPr>
          <p:nvPr/>
        </p:nvCxnSpPr>
        <p:spPr bwMode="auto">
          <a:xfrm flipH="1">
            <a:off x="7630999" y="2082430"/>
            <a:ext cx="2503601" cy="0"/>
          </a:xfrm>
          <a:prstGeom prst="straightConnector1">
            <a:avLst/>
          </a:prstGeom>
          <a:solidFill>
            <a:schemeClr val="accent1"/>
          </a:solidFill>
          <a:ln w="57150" cap="flat" cmpd="sng" algn="ctr">
            <a:solidFill>
              <a:srgbClr val="00B050"/>
            </a:solidFill>
            <a:prstDash val="solid"/>
            <a:miter lim="800000"/>
            <a:headEnd type="none" w="med" len="med"/>
            <a:tailEnd type="triangle"/>
          </a:ln>
          <a:effectLst/>
        </p:spPr>
      </p:cxnSp>
      <p:cxnSp>
        <p:nvCxnSpPr>
          <p:cNvPr id="15" name="Straight Arrow Connector 14">
            <a:extLst>
              <a:ext uri="{FF2B5EF4-FFF2-40B4-BE49-F238E27FC236}">
                <a16:creationId xmlns:a16="http://schemas.microsoft.com/office/drawing/2014/main" id="{273218A1-34D3-A528-9973-6996FF4ACF6E}"/>
              </a:ext>
            </a:extLst>
          </p:cNvPr>
          <p:cNvCxnSpPr>
            <a:cxnSpLocks/>
          </p:cNvCxnSpPr>
          <p:nvPr/>
        </p:nvCxnSpPr>
        <p:spPr bwMode="auto">
          <a:xfrm flipH="1">
            <a:off x="7630999" y="4180672"/>
            <a:ext cx="2503601" cy="0"/>
          </a:xfrm>
          <a:prstGeom prst="straightConnector1">
            <a:avLst/>
          </a:prstGeom>
          <a:solidFill>
            <a:schemeClr val="accent1"/>
          </a:solidFill>
          <a:ln w="57150" cap="flat" cmpd="sng" algn="ctr">
            <a:solidFill>
              <a:srgbClr val="00B050"/>
            </a:solidFill>
            <a:prstDash val="solid"/>
            <a:miter lim="800000"/>
            <a:headEnd type="none" w="med" len="med"/>
            <a:tailEnd type="triangle"/>
          </a:ln>
          <a:effectLst/>
        </p:spPr>
      </p:cxnSp>
      <p:sp>
        <p:nvSpPr>
          <p:cNvPr id="16" name="Oval 15">
            <a:extLst>
              <a:ext uri="{FF2B5EF4-FFF2-40B4-BE49-F238E27FC236}">
                <a16:creationId xmlns:a16="http://schemas.microsoft.com/office/drawing/2014/main" id="{EEB2AEA6-C970-CB5E-CB0A-A3D5C69E5AD7}"/>
              </a:ext>
            </a:extLst>
          </p:cNvPr>
          <p:cNvSpPr/>
          <p:nvPr/>
        </p:nvSpPr>
        <p:spPr>
          <a:xfrm>
            <a:off x="7169914" y="2119110"/>
            <a:ext cx="461085" cy="2271133"/>
          </a:xfrm>
          <a:prstGeom prst="ellipse">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321DAD5B-F709-5264-099C-DBE353266DB0}"/>
              </a:ext>
            </a:extLst>
          </p:cNvPr>
          <p:cNvCxnSpPr>
            <a:cxnSpLocks/>
          </p:cNvCxnSpPr>
          <p:nvPr/>
        </p:nvCxnSpPr>
        <p:spPr bwMode="auto">
          <a:xfrm flipH="1" flipV="1">
            <a:off x="10165525" y="2062406"/>
            <a:ext cx="4958" cy="2074244"/>
          </a:xfrm>
          <a:prstGeom prst="straightConnector1">
            <a:avLst/>
          </a:prstGeom>
          <a:solidFill>
            <a:schemeClr val="accent1"/>
          </a:solidFill>
          <a:ln w="57150" cap="flat" cmpd="sng" algn="ctr">
            <a:solidFill>
              <a:srgbClr val="00B050"/>
            </a:solidFill>
            <a:prstDash val="solid"/>
            <a:miter lim="800000"/>
            <a:headEnd type="none" w="med" len="med"/>
            <a:tailEnd type="triangle"/>
          </a:ln>
          <a:effectLst/>
        </p:spPr>
      </p:cxnSp>
    </p:spTree>
    <p:extLst>
      <p:ext uri="{BB962C8B-B14F-4D97-AF65-F5344CB8AC3E}">
        <p14:creationId xmlns:p14="http://schemas.microsoft.com/office/powerpoint/2010/main" val="289867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13501E-9801-1629-0EF3-40BD470F07FE}"/>
              </a:ext>
            </a:extLst>
          </p:cNvPr>
          <p:cNvPicPr>
            <a:picLocks noChangeAspect="1"/>
          </p:cNvPicPr>
          <p:nvPr/>
        </p:nvPicPr>
        <p:blipFill>
          <a:blip r:embed="rId2"/>
          <a:stretch>
            <a:fillRect/>
          </a:stretch>
        </p:blipFill>
        <p:spPr>
          <a:xfrm>
            <a:off x="3796079" y="962497"/>
            <a:ext cx="4931596" cy="5508098"/>
          </a:xfrm>
          <a:prstGeom prst="rect">
            <a:avLst/>
          </a:prstGeom>
        </p:spPr>
      </p:pic>
      <p:sp>
        <p:nvSpPr>
          <p:cNvPr id="2" name="Slide Number Placeholder 1">
            <a:extLst>
              <a:ext uri="{FF2B5EF4-FFF2-40B4-BE49-F238E27FC236}">
                <a16:creationId xmlns:a16="http://schemas.microsoft.com/office/drawing/2014/main" id="{6FC73964-8ECD-37E3-D8A1-42FA97F5F67C}"/>
              </a:ext>
            </a:extLst>
          </p:cNvPr>
          <p:cNvSpPr>
            <a:spLocks noGrp="1"/>
          </p:cNvSpPr>
          <p:nvPr>
            <p:ph type="sldNum" sz="quarter" idx="10"/>
          </p:nvPr>
        </p:nvSpPr>
        <p:spPr/>
        <p:txBody>
          <a:bodyPr/>
          <a:lstStyle/>
          <a:p>
            <a:pPr>
              <a:defRPr/>
            </a:pPr>
            <a:fld id="{D68E8870-17DE-45C4-A8DD-7644B2422933}" type="slidenum">
              <a:rPr lang="en-US" smtClean="0"/>
              <a:pPr>
                <a:defRPr/>
              </a:pPr>
              <a:t>22</a:t>
            </a:fld>
            <a:endParaRPr lang="en-US" dirty="0"/>
          </a:p>
        </p:txBody>
      </p:sp>
      <p:sp>
        <p:nvSpPr>
          <p:cNvPr id="3" name="Title 2">
            <a:extLst>
              <a:ext uri="{FF2B5EF4-FFF2-40B4-BE49-F238E27FC236}">
                <a16:creationId xmlns:a16="http://schemas.microsoft.com/office/drawing/2014/main" id="{86163E9F-EDD5-D7B2-B1A9-1AA448BBA2EC}"/>
              </a:ext>
            </a:extLst>
          </p:cNvPr>
          <p:cNvSpPr>
            <a:spLocks noGrp="1"/>
          </p:cNvSpPr>
          <p:nvPr>
            <p:ph type="title"/>
          </p:nvPr>
        </p:nvSpPr>
        <p:spPr/>
        <p:txBody>
          <a:bodyPr/>
          <a:lstStyle/>
          <a:p>
            <a:r>
              <a:rPr lang="en-US" dirty="0"/>
              <a:t>Pilot Training Example – Step 2</a:t>
            </a:r>
          </a:p>
        </p:txBody>
      </p:sp>
      <p:sp>
        <p:nvSpPr>
          <p:cNvPr id="13" name="Content Placeholder 3">
            <a:extLst>
              <a:ext uri="{FF2B5EF4-FFF2-40B4-BE49-F238E27FC236}">
                <a16:creationId xmlns:a16="http://schemas.microsoft.com/office/drawing/2014/main" id="{B455D13F-A332-492D-A73D-4EE0C4FF01C8}"/>
              </a:ext>
            </a:extLst>
          </p:cNvPr>
          <p:cNvSpPr>
            <a:spLocks noGrp="1"/>
          </p:cNvSpPr>
          <p:nvPr>
            <p:ph sz="quarter" idx="11"/>
          </p:nvPr>
        </p:nvSpPr>
        <p:spPr>
          <a:xfrm>
            <a:off x="210568" y="2943819"/>
            <a:ext cx="3758892" cy="1300700"/>
          </a:xfrm>
        </p:spPr>
        <p:txBody>
          <a:bodyPr/>
          <a:lstStyle/>
          <a:p>
            <a:pPr marL="0" indent="0" algn="ctr">
              <a:buNone/>
            </a:pPr>
            <a:r>
              <a:rPr lang="en-US" sz="2400" b="1" dirty="0">
                <a:latin typeface="Arial" panose="020B0604020202020204" pitchFamily="34" charset="0"/>
                <a:cs typeface="Arial" panose="020B0604020202020204" pitchFamily="34" charset="0"/>
              </a:rPr>
              <a:t>Perform Step 1 &amp; 2 for all stages of training</a:t>
            </a:r>
            <a:endParaRPr lang="en-US" sz="24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4DC99BCD-2E5D-B005-4FAD-A1392305D8A1}"/>
              </a:ext>
            </a:extLst>
          </p:cNvPr>
          <p:cNvSpPr/>
          <p:nvPr/>
        </p:nvSpPr>
        <p:spPr bwMode="auto">
          <a:xfrm rot="16200000">
            <a:off x="5652415" y="3395334"/>
            <a:ext cx="4728422" cy="1422099"/>
          </a:xfrm>
          <a:prstGeom prst="rect">
            <a:avLst/>
          </a:prstGeom>
          <a:solidFill>
            <a:srgbClr val="00B050">
              <a:alpha val="20000"/>
            </a:srgb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3706003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a:xfrm>
            <a:off x="10893288" y="6390502"/>
            <a:ext cx="821634" cy="340935"/>
          </a:xfrm>
        </p:spPr>
        <p:txBody>
          <a:bodyPr>
            <a:normAutofit/>
          </a:bodyPr>
          <a:lstStyle/>
          <a:p>
            <a:pPr>
              <a:lnSpc>
                <a:spcPct val="90000"/>
              </a:lnSpc>
              <a:spcAft>
                <a:spcPts val="600"/>
              </a:spcAft>
              <a:defRPr/>
            </a:pPr>
            <a:fld id="{D68E8870-17DE-45C4-A8DD-7644B2422933}" type="slidenum">
              <a:rPr lang="en-US" smtClean="0"/>
              <a:pPr>
                <a:lnSpc>
                  <a:spcPct val="90000"/>
                </a:lnSpc>
                <a:spcAft>
                  <a:spcPts val="600"/>
                </a:spcAft>
                <a:defRPr/>
              </a:pPr>
              <a:t>23</a:t>
            </a:fld>
            <a:endParaRPr lang="en-US"/>
          </a:p>
        </p:txBody>
      </p:sp>
      <p:sp>
        <p:nvSpPr>
          <p:cNvPr id="2" name="Title 1"/>
          <p:cNvSpPr>
            <a:spLocks noGrp="1"/>
          </p:cNvSpPr>
          <p:nvPr>
            <p:ph type="title"/>
          </p:nvPr>
        </p:nvSpPr>
        <p:spPr>
          <a:xfrm>
            <a:off x="2397039" y="0"/>
            <a:ext cx="7416800" cy="795130"/>
          </a:xfrm>
        </p:spPr>
        <p:txBody>
          <a:bodyPr wrap="square" anchor="ctr">
            <a:normAutofit/>
          </a:bodyPr>
          <a:lstStyle/>
          <a:p>
            <a:r>
              <a:rPr lang="en-US" dirty="0"/>
              <a:t>Pilot Training Example – Step 3</a:t>
            </a:r>
          </a:p>
        </p:txBody>
      </p:sp>
      <p:pic>
        <p:nvPicPr>
          <p:cNvPr id="26" name="Picture 25" descr="A screenshot of a computer&#10;&#10;Description automatically generated">
            <a:extLst>
              <a:ext uri="{FF2B5EF4-FFF2-40B4-BE49-F238E27FC236}">
                <a16:creationId xmlns:a16="http://schemas.microsoft.com/office/drawing/2014/main" id="{591D67F9-FF33-0CFD-19BB-B537B17BE6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419" y="1530459"/>
            <a:ext cx="11250613" cy="3797081"/>
          </a:xfrm>
          <a:prstGeom prst="rect">
            <a:avLst/>
          </a:prstGeom>
          <a:noFill/>
        </p:spPr>
      </p:pic>
      <p:graphicFrame>
        <p:nvGraphicFramePr>
          <p:cNvPr id="28" name="Table 27">
            <a:extLst>
              <a:ext uri="{FF2B5EF4-FFF2-40B4-BE49-F238E27FC236}">
                <a16:creationId xmlns:a16="http://schemas.microsoft.com/office/drawing/2014/main" id="{E45CFCE5-A504-4C8B-1B66-5E8CF0EBAA3C}"/>
              </a:ext>
            </a:extLst>
          </p:cNvPr>
          <p:cNvGraphicFramePr>
            <a:graphicFrameLocks noGrp="1"/>
          </p:cNvGraphicFramePr>
          <p:nvPr>
            <p:extLst>
              <p:ext uri="{D42A27DB-BD31-4B8C-83A1-F6EECF244321}">
                <p14:modId xmlns:p14="http://schemas.microsoft.com/office/powerpoint/2010/main" val="140246780"/>
              </p:ext>
            </p:extLst>
          </p:nvPr>
        </p:nvGraphicFramePr>
        <p:xfrm>
          <a:off x="217419" y="5327540"/>
          <a:ext cx="11901356" cy="457200"/>
        </p:xfrm>
        <a:graphic>
          <a:graphicData uri="http://schemas.openxmlformats.org/drawingml/2006/table">
            <a:tbl>
              <a:tblPr firstRow="1" bandRow="1">
                <a:tableStyleId>{073A0DAA-6AF3-43AB-8588-CEC1D06C72B9}</a:tableStyleId>
              </a:tblPr>
              <a:tblGrid>
                <a:gridCol w="991285">
                  <a:extLst>
                    <a:ext uri="{9D8B030D-6E8A-4147-A177-3AD203B41FA5}">
                      <a16:colId xmlns:a16="http://schemas.microsoft.com/office/drawing/2014/main" val="1220581732"/>
                    </a:ext>
                  </a:extLst>
                </a:gridCol>
                <a:gridCol w="1053690">
                  <a:extLst>
                    <a:ext uri="{9D8B030D-6E8A-4147-A177-3AD203B41FA5}">
                      <a16:colId xmlns:a16="http://schemas.microsoft.com/office/drawing/2014/main" val="1812588867"/>
                    </a:ext>
                  </a:extLst>
                </a:gridCol>
                <a:gridCol w="1009026">
                  <a:extLst>
                    <a:ext uri="{9D8B030D-6E8A-4147-A177-3AD203B41FA5}">
                      <a16:colId xmlns:a16="http://schemas.microsoft.com/office/drawing/2014/main" val="2228282177"/>
                    </a:ext>
                  </a:extLst>
                </a:gridCol>
                <a:gridCol w="1057940">
                  <a:extLst>
                    <a:ext uri="{9D8B030D-6E8A-4147-A177-3AD203B41FA5}">
                      <a16:colId xmlns:a16="http://schemas.microsoft.com/office/drawing/2014/main" val="706182838"/>
                    </a:ext>
                  </a:extLst>
                </a:gridCol>
                <a:gridCol w="988827">
                  <a:extLst>
                    <a:ext uri="{9D8B030D-6E8A-4147-A177-3AD203B41FA5}">
                      <a16:colId xmlns:a16="http://schemas.microsoft.com/office/drawing/2014/main" val="3612854003"/>
                    </a:ext>
                  </a:extLst>
                </a:gridCol>
                <a:gridCol w="1041991">
                  <a:extLst>
                    <a:ext uri="{9D8B030D-6E8A-4147-A177-3AD203B41FA5}">
                      <a16:colId xmlns:a16="http://schemas.microsoft.com/office/drawing/2014/main" val="856412857"/>
                    </a:ext>
                  </a:extLst>
                </a:gridCol>
                <a:gridCol w="1020726">
                  <a:extLst>
                    <a:ext uri="{9D8B030D-6E8A-4147-A177-3AD203B41FA5}">
                      <a16:colId xmlns:a16="http://schemas.microsoft.com/office/drawing/2014/main" val="2643144889"/>
                    </a:ext>
                  </a:extLst>
                </a:gridCol>
                <a:gridCol w="994144">
                  <a:extLst>
                    <a:ext uri="{9D8B030D-6E8A-4147-A177-3AD203B41FA5}">
                      <a16:colId xmlns:a16="http://schemas.microsoft.com/office/drawing/2014/main" val="949127859"/>
                    </a:ext>
                  </a:extLst>
                </a:gridCol>
                <a:gridCol w="1057939">
                  <a:extLst>
                    <a:ext uri="{9D8B030D-6E8A-4147-A177-3AD203B41FA5}">
                      <a16:colId xmlns:a16="http://schemas.microsoft.com/office/drawing/2014/main" val="1272539878"/>
                    </a:ext>
                  </a:extLst>
                </a:gridCol>
                <a:gridCol w="999461">
                  <a:extLst>
                    <a:ext uri="{9D8B030D-6E8A-4147-A177-3AD203B41FA5}">
                      <a16:colId xmlns:a16="http://schemas.microsoft.com/office/drawing/2014/main" val="544353088"/>
                    </a:ext>
                  </a:extLst>
                </a:gridCol>
                <a:gridCol w="1035599">
                  <a:extLst>
                    <a:ext uri="{9D8B030D-6E8A-4147-A177-3AD203B41FA5}">
                      <a16:colId xmlns:a16="http://schemas.microsoft.com/office/drawing/2014/main" val="1371772824"/>
                    </a:ext>
                  </a:extLst>
                </a:gridCol>
                <a:gridCol w="650728">
                  <a:extLst>
                    <a:ext uri="{9D8B030D-6E8A-4147-A177-3AD203B41FA5}">
                      <a16:colId xmlns:a16="http://schemas.microsoft.com/office/drawing/2014/main" val="1895255809"/>
                    </a:ext>
                  </a:extLst>
                </a:gridCol>
              </a:tblGrid>
              <a:tr h="370840">
                <a:tc>
                  <a:txBody>
                    <a:bodyPr/>
                    <a:lstStyle/>
                    <a:p>
                      <a:r>
                        <a:rPr lang="en-US" sz="1100" dirty="0"/>
                        <a:t>Degree of Immersion</a:t>
                      </a:r>
                    </a:p>
                  </a:txBody>
                  <a:tcPr/>
                </a:tc>
                <a:tc>
                  <a:txBody>
                    <a:bodyPr/>
                    <a:lstStyle/>
                    <a:p>
                      <a:pPr algn="ctr"/>
                      <a:endParaRPr lang="en-US" dirty="0">
                        <a:solidFill>
                          <a:schemeClr val="bg1"/>
                        </a:solidFill>
                      </a:endParaRPr>
                    </a:p>
                  </a:txBody>
                  <a:tcPr/>
                </a:tc>
                <a:tc>
                  <a:txBody>
                    <a:bodyPr/>
                    <a:lstStyle/>
                    <a:p>
                      <a:pPr algn="ctr"/>
                      <a:endParaRPr lang="en-US" dirty="0">
                        <a:solidFill>
                          <a:schemeClr val="bg1"/>
                        </a:solidFill>
                      </a:endParaRPr>
                    </a:p>
                  </a:txBody>
                  <a:tcPr/>
                </a:tc>
                <a:tc>
                  <a:txBody>
                    <a:bodyPr/>
                    <a:lstStyle/>
                    <a:p>
                      <a:pPr algn="ctr"/>
                      <a:endParaRPr lang="en-US" dirty="0">
                        <a:solidFill>
                          <a:schemeClr val="bg1"/>
                        </a:solidFill>
                      </a:endParaRPr>
                    </a:p>
                  </a:txBody>
                  <a:tcPr/>
                </a:tc>
                <a:tc>
                  <a:txBody>
                    <a:bodyPr/>
                    <a:lstStyle/>
                    <a:p>
                      <a:pPr algn="ctr"/>
                      <a:endParaRPr lang="en-US" dirty="0">
                        <a:solidFill>
                          <a:schemeClr val="bg1"/>
                        </a:solidFill>
                      </a:endParaRPr>
                    </a:p>
                  </a:txBody>
                  <a:tcPr/>
                </a:tc>
                <a:tc>
                  <a:txBody>
                    <a:bodyPr/>
                    <a:lstStyle/>
                    <a:p>
                      <a:pPr algn="ctr"/>
                      <a:endParaRPr lang="en-US" dirty="0">
                        <a:solidFill>
                          <a:schemeClr val="bg1"/>
                        </a:solidFill>
                      </a:endParaRPr>
                    </a:p>
                  </a:txBody>
                  <a:tcPr/>
                </a:tc>
                <a:tc>
                  <a:txBody>
                    <a:bodyPr/>
                    <a:lstStyle/>
                    <a:p>
                      <a:pPr algn="ctr"/>
                      <a:endParaRPr lang="en-US" dirty="0">
                        <a:solidFill>
                          <a:schemeClr val="bg1"/>
                        </a:solidFill>
                      </a:endParaRPr>
                    </a:p>
                  </a:txBody>
                  <a:tcPr/>
                </a:tc>
                <a:tc>
                  <a:txBody>
                    <a:bodyPr/>
                    <a:lstStyle/>
                    <a:p>
                      <a:pPr algn="ctr"/>
                      <a:endParaRPr lang="en-US" dirty="0">
                        <a:solidFill>
                          <a:schemeClr val="bg1"/>
                        </a:solidFill>
                      </a:endParaRPr>
                    </a:p>
                  </a:txBody>
                  <a:tcPr/>
                </a:tc>
                <a:tc>
                  <a:txBody>
                    <a:bodyPr/>
                    <a:lstStyle/>
                    <a:p>
                      <a:pPr algn="ctr"/>
                      <a:endParaRPr lang="en-US" dirty="0">
                        <a:solidFill>
                          <a:schemeClr val="bg1"/>
                        </a:solidFill>
                      </a:endParaRPr>
                    </a:p>
                  </a:txBody>
                  <a:tcPr/>
                </a:tc>
                <a:tc>
                  <a:txBody>
                    <a:bodyPr/>
                    <a:lstStyle/>
                    <a:p>
                      <a:pPr algn="ctr"/>
                      <a:endParaRPr lang="en-US" dirty="0">
                        <a:solidFill>
                          <a:schemeClr val="bg1"/>
                        </a:solidFill>
                      </a:endParaRPr>
                    </a:p>
                  </a:txBody>
                  <a:tcPr/>
                </a:tc>
                <a:tc>
                  <a:txBody>
                    <a:bodyPr/>
                    <a:lstStyle/>
                    <a:p>
                      <a:pPr algn="ctr"/>
                      <a:endParaRPr lang="en-US" dirty="0">
                        <a:solidFill>
                          <a:schemeClr val="bg1"/>
                        </a:solidFill>
                      </a:endParaRPr>
                    </a:p>
                  </a:txBody>
                  <a:tcPr/>
                </a:tc>
                <a:tc>
                  <a:txBody>
                    <a:bodyPr/>
                    <a:lstStyle/>
                    <a:p>
                      <a:pPr algn="ctr"/>
                      <a:endParaRPr lang="en-US" dirty="0">
                        <a:solidFill>
                          <a:schemeClr val="bg1"/>
                        </a:solidFill>
                      </a:endParaRPr>
                    </a:p>
                  </a:txBody>
                  <a:tcPr/>
                </a:tc>
                <a:extLst>
                  <a:ext uri="{0D108BD9-81ED-4DB2-BD59-A6C34878D82A}">
                    <a16:rowId xmlns:a16="http://schemas.microsoft.com/office/drawing/2014/main" val="3439190682"/>
                  </a:ext>
                </a:extLst>
              </a:tr>
            </a:tbl>
          </a:graphicData>
        </a:graphic>
      </p:graphicFrame>
      <p:sp>
        <p:nvSpPr>
          <p:cNvPr id="29" name="Oval 28">
            <a:extLst>
              <a:ext uri="{FF2B5EF4-FFF2-40B4-BE49-F238E27FC236}">
                <a16:creationId xmlns:a16="http://schemas.microsoft.com/office/drawing/2014/main" id="{BD5E9ACF-A9A9-F512-958A-05C16BEB311B}"/>
              </a:ext>
            </a:extLst>
          </p:cNvPr>
          <p:cNvSpPr/>
          <p:nvPr/>
        </p:nvSpPr>
        <p:spPr bwMode="auto">
          <a:xfrm>
            <a:off x="1315598" y="4102884"/>
            <a:ext cx="914400" cy="585788"/>
          </a:xfrm>
          <a:prstGeom prst="ellipse">
            <a:avLst/>
          </a:prstGeom>
          <a:noFill/>
          <a:ln w="2857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noFill/>
              <a:effectLst/>
              <a:latin typeface="Tahoma" charset="0"/>
            </a:endParaRPr>
          </a:p>
        </p:txBody>
      </p:sp>
      <p:sp>
        <p:nvSpPr>
          <p:cNvPr id="30" name="TextBox 29">
            <a:extLst>
              <a:ext uri="{FF2B5EF4-FFF2-40B4-BE49-F238E27FC236}">
                <a16:creationId xmlns:a16="http://schemas.microsoft.com/office/drawing/2014/main" id="{716ED921-EBBF-8C4C-3220-701EE7A3E21C}"/>
              </a:ext>
            </a:extLst>
          </p:cNvPr>
          <p:cNvSpPr txBox="1"/>
          <p:nvPr/>
        </p:nvSpPr>
        <p:spPr>
          <a:xfrm>
            <a:off x="1266421" y="5327540"/>
            <a:ext cx="850106" cy="400110"/>
          </a:xfrm>
          <a:prstGeom prst="rect">
            <a:avLst/>
          </a:prstGeom>
          <a:noFill/>
        </p:spPr>
        <p:txBody>
          <a:bodyPr wrap="square" rtlCol="0">
            <a:spAutoFit/>
          </a:bodyPr>
          <a:lstStyle/>
          <a:p>
            <a:pPr algn="ctr"/>
            <a:r>
              <a:rPr lang="en-US" sz="2000" b="1" dirty="0">
                <a:solidFill>
                  <a:schemeClr val="bg1"/>
                </a:solidFill>
              </a:rPr>
              <a:t>3</a:t>
            </a:r>
          </a:p>
        </p:txBody>
      </p:sp>
      <p:sp>
        <p:nvSpPr>
          <p:cNvPr id="31" name="Oval 30">
            <a:extLst>
              <a:ext uri="{FF2B5EF4-FFF2-40B4-BE49-F238E27FC236}">
                <a16:creationId xmlns:a16="http://schemas.microsoft.com/office/drawing/2014/main" id="{B4077DA7-F6FB-ABB7-5073-7BD15B58B2CA}"/>
              </a:ext>
            </a:extLst>
          </p:cNvPr>
          <p:cNvSpPr/>
          <p:nvPr/>
        </p:nvSpPr>
        <p:spPr bwMode="auto">
          <a:xfrm>
            <a:off x="2360612" y="4102884"/>
            <a:ext cx="914400" cy="585788"/>
          </a:xfrm>
          <a:prstGeom prst="ellipse">
            <a:avLst/>
          </a:prstGeom>
          <a:noFill/>
          <a:ln w="2857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noFill/>
              <a:effectLst/>
              <a:latin typeface="Tahoma" charset="0"/>
            </a:endParaRPr>
          </a:p>
        </p:txBody>
      </p:sp>
      <p:sp>
        <p:nvSpPr>
          <p:cNvPr id="32" name="TextBox 31">
            <a:extLst>
              <a:ext uri="{FF2B5EF4-FFF2-40B4-BE49-F238E27FC236}">
                <a16:creationId xmlns:a16="http://schemas.microsoft.com/office/drawing/2014/main" id="{4757C7A1-9192-AFB7-131D-965ADC403698}"/>
              </a:ext>
            </a:extLst>
          </p:cNvPr>
          <p:cNvSpPr txBox="1"/>
          <p:nvPr/>
        </p:nvSpPr>
        <p:spPr>
          <a:xfrm>
            <a:off x="2315423" y="5327540"/>
            <a:ext cx="850106" cy="400110"/>
          </a:xfrm>
          <a:prstGeom prst="rect">
            <a:avLst/>
          </a:prstGeom>
          <a:noFill/>
        </p:spPr>
        <p:txBody>
          <a:bodyPr wrap="square" rtlCol="0">
            <a:spAutoFit/>
          </a:bodyPr>
          <a:lstStyle/>
          <a:p>
            <a:pPr algn="ctr"/>
            <a:r>
              <a:rPr lang="en-US" sz="2000" b="1" dirty="0">
                <a:solidFill>
                  <a:schemeClr val="bg1"/>
                </a:solidFill>
              </a:rPr>
              <a:t>3</a:t>
            </a:r>
          </a:p>
        </p:txBody>
      </p:sp>
      <p:sp>
        <p:nvSpPr>
          <p:cNvPr id="33" name="TextBox 32">
            <a:extLst>
              <a:ext uri="{FF2B5EF4-FFF2-40B4-BE49-F238E27FC236}">
                <a16:creationId xmlns:a16="http://schemas.microsoft.com/office/drawing/2014/main" id="{D9E2D3BB-D8E0-01BA-DDEA-70E267626CAD}"/>
              </a:ext>
            </a:extLst>
          </p:cNvPr>
          <p:cNvSpPr txBox="1"/>
          <p:nvPr/>
        </p:nvSpPr>
        <p:spPr>
          <a:xfrm>
            <a:off x="3359263" y="5327540"/>
            <a:ext cx="850106" cy="400110"/>
          </a:xfrm>
          <a:prstGeom prst="rect">
            <a:avLst/>
          </a:prstGeom>
          <a:noFill/>
        </p:spPr>
        <p:txBody>
          <a:bodyPr wrap="square" rtlCol="0">
            <a:spAutoFit/>
          </a:bodyPr>
          <a:lstStyle/>
          <a:p>
            <a:pPr algn="ctr"/>
            <a:r>
              <a:rPr lang="en-US" sz="2000" b="1" dirty="0">
                <a:solidFill>
                  <a:schemeClr val="bg1"/>
                </a:solidFill>
              </a:rPr>
              <a:t>0</a:t>
            </a:r>
          </a:p>
        </p:txBody>
      </p:sp>
      <p:sp>
        <p:nvSpPr>
          <p:cNvPr id="35" name="Oval 34">
            <a:extLst>
              <a:ext uri="{FF2B5EF4-FFF2-40B4-BE49-F238E27FC236}">
                <a16:creationId xmlns:a16="http://schemas.microsoft.com/office/drawing/2014/main" id="{66D0D475-1525-A101-5427-DC27D5F3BB85}"/>
              </a:ext>
            </a:extLst>
          </p:cNvPr>
          <p:cNvSpPr/>
          <p:nvPr/>
        </p:nvSpPr>
        <p:spPr bwMode="auto">
          <a:xfrm>
            <a:off x="3325155" y="2192568"/>
            <a:ext cx="914400" cy="585788"/>
          </a:xfrm>
          <a:prstGeom prst="ellipse">
            <a:avLst/>
          </a:prstGeom>
          <a:noFill/>
          <a:ln w="2857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noFill/>
              <a:effectLst/>
              <a:latin typeface="Tahoma" charset="0"/>
            </a:endParaRPr>
          </a:p>
        </p:txBody>
      </p:sp>
      <p:sp>
        <p:nvSpPr>
          <p:cNvPr id="36" name="Oval 35">
            <a:extLst>
              <a:ext uri="{FF2B5EF4-FFF2-40B4-BE49-F238E27FC236}">
                <a16:creationId xmlns:a16="http://schemas.microsoft.com/office/drawing/2014/main" id="{12C88364-305D-2176-A10B-DE3A68C65B36}"/>
              </a:ext>
            </a:extLst>
          </p:cNvPr>
          <p:cNvSpPr/>
          <p:nvPr/>
        </p:nvSpPr>
        <p:spPr bwMode="auto">
          <a:xfrm>
            <a:off x="4402587" y="2843211"/>
            <a:ext cx="914400" cy="585788"/>
          </a:xfrm>
          <a:prstGeom prst="ellipse">
            <a:avLst/>
          </a:prstGeom>
          <a:noFill/>
          <a:ln w="2857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noFill/>
              <a:effectLst/>
              <a:latin typeface="Tahoma" charset="0"/>
            </a:endParaRPr>
          </a:p>
        </p:txBody>
      </p:sp>
      <p:sp>
        <p:nvSpPr>
          <p:cNvPr id="37" name="TextBox 36">
            <a:extLst>
              <a:ext uri="{FF2B5EF4-FFF2-40B4-BE49-F238E27FC236}">
                <a16:creationId xmlns:a16="http://schemas.microsoft.com/office/drawing/2014/main" id="{40F98698-8E2B-150D-44E2-381D6F4BB868}"/>
              </a:ext>
            </a:extLst>
          </p:cNvPr>
          <p:cNvSpPr txBox="1"/>
          <p:nvPr/>
        </p:nvSpPr>
        <p:spPr>
          <a:xfrm>
            <a:off x="4402587" y="5356085"/>
            <a:ext cx="850106" cy="400110"/>
          </a:xfrm>
          <a:prstGeom prst="rect">
            <a:avLst/>
          </a:prstGeom>
          <a:noFill/>
        </p:spPr>
        <p:txBody>
          <a:bodyPr wrap="square" rtlCol="0">
            <a:spAutoFit/>
          </a:bodyPr>
          <a:lstStyle/>
          <a:p>
            <a:pPr algn="ctr"/>
            <a:r>
              <a:rPr lang="en-US" sz="2000" b="1" dirty="0">
                <a:solidFill>
                  <a:schemeClr val="bg1"/>
                </a:solidFill>
              </a:rPr>
              <a:t>1</a:t>
            </a:r>
          </a:p>
        </p:txBody>
      </p:sp>
      <p:sp>
        <p:nvSpPr>
          <p:cNvPr id="38" name="Oval 37">
            <a:extLst>
              <a:ext uri="{FF2B5EF4-FFF2-40B4-BE49-F238E27FC236}">
                <a16:creationId xmlns:a16="http://schemas.microsoft.com/office/drawing/2014/main" id="{C307DB98-22BF-BCA6-1DC7-571A76255D40}"/>
              </a:ext>
            </a:extLst>
          </p:cNvPr>
          <p:cNvSpPr/>
          <p:nvPr/>
        </p:nvSpPr>
        <p:spPr bwMode="auto">
          <a:xfrm>
            <a:off x="5385525" y="3428999"/>
            <a:ext cx="914400" cy="585788"/>
          </a:xfrm>
          <a:prstGeom prst="ellipse">
            <a:avLst/>
          </a:prstGeom>
          <a:noFill/>
          <a:ln w="2857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noFill/>
              <a:effectLst/>
              <a:latin typeface="Tahoma" charset="0"/>
            </a:endParaRPr>
          </a:p>
        </p:txBody>
      </p:sp>
      <p:sp>
        <p:nvSpPr>
          <p:cNvPr id="39" name="TextBox 38">
            <a:extLst>
              <a:ext uri="{FF2B5EF4-FFF2-40B4-BE49-F238E27FC236}">
                <a16:creationId xmlns:a16="http://schemas.microsoft.com/office/drawing/2014/main" id="{879DC123-8C85-0D8B-F35F-920249B9C794}"/>
              </a:ext>
            </a:extLst>
          </p:cNvPr>
          <p:cNvSpPr txBox="1"/>
          <p:nvPr/>
        </p:nvSpPr>
        <p:spPr>
          <a:xfrm>
            <a:off x="5449819" y="5356085"/>
            <a:ext cx="850106" cy="400110"/>
          </a:xfrm>
          <a:prstGeom prst="rect">
            <a:avLst/>
          </a:prstGeom>
          <a:noFill/>
        </p:spPr>
        <p:txBody>
          <a:bodyPr wrap="square" rtlCol="0">
            <a:spAutoFit/>
          </a:bodyPr>
          <a:lstStyle/>
          <a:p>
            <a:pPr algn="ctr"/>
            <a:r>
              <a:rPr lang="en-US" sz="2000" b="1" dirty="0">
                <a:solidFill>
                  <a:schemeClr val="bg1"/>
                </a:solidFill>
              </a:rPr>
              <a:t>2</a:t>
            </a:r>
          </a:p>
        </p:txBody>
      </p:sp>
      <p:sp>
        <p:nvSpPr>
          <p:cNvPr id="40" name="Oval 39">
            <a:extLst>
              <a:ext uri="{FF2B5EF4-FFF2-40B4-BE49-F238E27FC236}">
                <a16:creationId xmlns:a16="http://schemas.microsoft.com/office/drawing/2014/main" id="{E201BE6D-5938-68E1-72CD-ED50AD35F230}"/>
              </a:ext>
            </a:extLst>
          </p:cNvPr>
          <p:cNvSpPr/>
          <p:nvPr/>
        </p:nvSpPr>
        <p:spPr bwMode="auto">
          <a:xfrm>
            <a:off x="6399972" y="4085376"/>
            <a:ext cx="914400" cy="585788"/>
          </a:xfrm>
          <a:prstGeom prst="ellipse">
            <a:avLst/>
          </a:prstGeom>
          <a:noFill/>
          <a:ln w="2857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noFill/>
              <a:effectLst/>
              <a:latin typeface="Tahoma" charset="0"/>
            </a:endParaRPr>
          </a:p>
        </p:txBody>
      </p:sp>
      <p:sp>
        <p:nvSpPr>
          <p:cNvPr id="41" name="TextBox 40">
            <a:extLst>
              <a:ext uri="{FF2B5EF4-FFF2-40B4-BE49-F238E27FC236}">
                <a16:creationId xmlns:a16="http://schemas.microsoft.com/office/drawing/2014/main" id="{4435E494-0674-A63B-1178-781C649A3B7A}"/>
              </a:ext>
            </a:extLst>
          </p:cNvPr>
          <p:cNvSpPr txBox="1"/>
          <p:nvPr/>
        </p:nvSpPr>
        <p:spPr>
          <a:xfrm>
            <a:off x="6454655" y="5356085"/>
            <a:ext cx="850106" cy="400110"/>
          </a:xfrm>
          <a:prstGeom prst="rect">
            <a:avLst/>
          </a:prstGeom>
          <a:noFill/>
        </p:spPr>
        <p:txBody>
          <a:bodyPr wrap="square" rtlCol="0">
            <a:spAutoFit/>
          </a:bodyPr>
          <a:lstStyle/>
          <a:p>
            <a:pPr algn="ctr"/>
            <a:r>
              <a:rPr lang="en-US" sz="2000" b="1" dirty="0">
                <a:solidFill>
                  <a:schemeClr val="bg1"/>
                </a:solidFill>
              </a:rPr>
              <a:t>3</a:t>
            </a:r>
          </a:p>
        </p:txBody>
      </p:sp>
      <p:sp>
        <p:nvSpPr>
          <p:cNvPr id="42" name="Oval 41">
            <a:extLst>
              <a:ext uri="{FF2B5EF4-FFF2-40B4-BE49-F238E27FC236}">
                <a16:creationId xmlns:a16="http://schemas.microsoft.com/office/drawing/2014/main" id="{35E5760C-EE99-96AA-9AF7-73A54F421694}"/>
              </a:ext>
            </a:extLst>
          </p:cNvPr>
          <p:cNvSpPr/>
          <p:nvPr/>
        </p:nvSpPr>
        <p:spPr bwMode="auto">
          <a:xfrm>
            <a:off x="7444986" y="4102884"/>
            <a:ext cx="914400" cy="585788"/>
          </a:xfrm>
          <a:prstGeom prst="ellipse">
            <a:avLst/>
          </a:prstGeom>
          <a:noFill/>
          <a:ln w="2857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noFill/>
              <a:effectLst/>
              <a:latin typeface="Tahoma" charset="0"/>
            </a:endParaRPr>
          </a:p>
        </p:txBody>
      </p:sp>
      <p:sp>
        <p:nvSpPr>
          <p:cNvPr id="43" name="TextBox 42">
            <a:extLst>
              <a:ext uri="{FF2B5EF4-FFF2-40B4-BE49-F238E27FC236}">
                <a16:creationId xmlns:a16="http://schemas.microsoft.com/office/drawing/2014/main" id="{B98A5BCC-F59B-8042-4923-E9B433EB836B}"/>
              </a:ext>
            </a:extLst>
          </p:cNvPr>
          <p:cNvSpPr txBox="1"/>
          <p:nvPr/>
        </p:nvSpPr>
        <p:spPr>
          <a:xfrm>
            <a:off x="7477133" y="5345048"/>
            <a:ext cx="850106" cy="400110"/>
          </a:xfrm>
          <a:prstGeom prst="rect">
            <a:avLst/>
          </a:prstGeom>
          <a:noFill/>
        </p:spPr>
        <p:txBody>
          <a:bodyPr wrap="square" rtlCol="0">
            <a:spAutoFit/>
          </a:bodyPr>
          <a:lstStyle/>
          <a:p>
            <a:pPr algn="ctr"/>
            <a:r>
              <a:rPr lang="en-US" sz="2000" b="1" dirty="0">
                <a:solidFill>
                  <a:schemeClr val="bg1"/>
                </a:solidFill>
              </a:rPr>
              <a:t>3</a:t>
            </a:r>
          </a:p>
        </p:txBody>
      </p:sp>
      <p:sp>
        <p:nvSpPr>
          <p:cNvPr id="44" name="Oval 43">
            <a:extLst>
              <a:ext uri="{FF2B5EF4-FFF2-40B4-BE49-F238E27FC236}">
                <a16:creationId xmlns:a16="http://schemas.microsoft.com/office/drawing/2014/main" id="{DE543589-E645-CCEA-324B-4BE7323FE139}"/>
              </a:ext>
            </a:extLst>
          </p:cNvPr>
          <p:cNvSpPr/>
          <p:nvPr/>
        </p:nvSpPr>
        <p:spPr bwMode="auto">
          <a:xfrm>
            <a:off x="8464078" y="2192568"/>
            <a:ext cx="914400" cy="585788"/>
          </a:xfrm>
          <a:prstGeom prst="ellipse">
            <a:avLst/>
          </a:prstGeom>
          <a:noFill/>
          <a:ln w="2857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noFill/>
              <a:effectLst/>
              <a:latin typeface="Tahoma" charset="0"/>
            </a:endParaRPr>
          </a:p>
        </p:txBody>
      </p:sp>
      <p:sp>
        <p:nvSpPr>
          <p:cNvPr id="45" name="TextBox 44">
            <a:extLst>
              <a:ext uri="{FF2B5EF4-FFF2-40B4-BE49-F238E27FC236}">
                <a16:creationId xmlns:a16="http://schemas.microsoft.com/office/drawing/2014/main" id="{31AA6A33-BECC-D9D3-246E-64C81BE592DB}"/>
              </a:ext>
            </a:extLst>
          </p:cNvPr>
          <p:cNvSpPr txBox="1"/>
          <p:nvPr/>
        </p:nvSpPr>
        <p:spPr>
          <a:xfrm>
            <a:off x="8496225" y="5327540"/>
            <a:ext cx="850106" cy="400110"/>
          </a:xfrm>
          <a:prstGeom prst="rect">
            <a:avLst/>
          </a:prstGeom>
          <a:noFill/>
        </p:spPr>
        <p:txBody>
          <a:bodyPr wrap="square" rtlCol="0">
            <a:spAutoFit/>
          </a:bodyPr>
          <a:lstStyle/>
          <a:p>
            <a:pPr algn="ctr"/>
            <a:r>
              <a:rPr lang="en-US" sz="2000" b="1" dirty="0">
                <a:solidFill>
                  <a:schemeClr val="bg1"/>
                </a:solidFill>
              </a:rPr>
              <a:t>0</a:t>
            </a:r>
          </a:p>
        </p:txBody>
      </p:sp>
      <p:sp>
        <p:nvSpPr>
          <p:cNvPr id="46" name="Oval 45">
            <a:extLst>
              <a:ext uri="{FF2B5EF4-FFF2-40B4-BE49-F238E27FC236}">
                <a16:creationId xmlns:a16="http://schemas.microsoft.com/office/drawing/2014/main" id="{80DB9C41-D635-349A-F658-8753538F94CC}"/>
              </a:ext>
            </a:extLst>
          </p:cNvPr>
          <p:cNvSpPr/>
          <p:nvPr/>
        </p:nvSpPr>
        <p:spPr bwMode="auto">
          <a:xfrm>
            <a:off x="9492781" y="4715212"/>
            <a:ext cx="914400" cy="585788"/>
          </a:xfrm>
          <a:prstGeom prst="ellipse">
            <a:avLst/>
          </a:prstGeom>
          <a:noFill/>
          <a:ln w="2857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noFill/>
              <a:effectLst/>
              <a:latin typeface="Tahoma" charset="0"/>
            </a:endParaRPr>
          </a:p>
        </p:txBody>
      </p:sp>
      <p:sp>
        <p:nvSpPr>
          <p:cNvPr id="47" name="TextBox 46">
            <a:extLst>
              <a:ext uri="{FF2B5EF4-FFF2-40B4-BE49-F238E27FC236}">
                <a16:creationId xmlns:a16="http://schemas.microsoft.com/office/drawing/2014/main" id="{7002505A-5501-788D-3ACF-DB941FD3AE40}"/>
              </a:ext>
            </a:extLst>
          </p:cNvPr>
          <p:cNvSpPr txBox="1"/>
          <p:nvPr/>
        </p:nvSpPr>
        <p:spPr>
          <a:xfrm>
            <a:off x="9492781" y="5356951"/>
            <a:ext cx="850106" cy="400110"/>
          </a:xfrm>
          <a:prstGeom prst="rect">
            <a:avLst/>
          </a:prstGeom>
          <a:noFill/>
        </p:spPr>
        <p:txBody>
          <a:bodyPr wrap="square" rtlCol="0">
            <a:spAutoFit/>
          </a:bodyPr>
          <a:lstStyle/>
          <a:p>
            <a:pPr algn="ctr"/>
            <a:r>
              <a:rPr lang="en-US" sz="2000" b="1" dirty="0">
                <a:solidFill>
                  <a:schemeClr val="bg1"/>
                </a:solidFill>
              </a:rPr>
              <a:t>4</a:t>
            </a:r>
          </a:p>
        </p:txBody>
      </p:sp>
      <p:sp>
        <p:nvSpPr>
          <p:cNvPr id="48" name="Oval 47">
            <a:extLst>
              <a:ext uri="{FF2B5EF4-FFF2-40B4-BE49-F238E27FC236}">
                <a16:creationId xmlns:a16="http://schemas.microsoft.com/office/drawing/2014/main" id="{93759D32-65A3-EA51-963B-CD14192BDFD9}"/>
              </a:ext>
            </a:extLst>
          </p:cNvPr>
          <p:cNvSpPr/>
          <p:nvPr/>
        </p:nvSpPr>
        <p:spPr bwMode="auto">
          <a:xfrm>
            <a:off x="10492337" y="3428999"/>
            <a:ext cx="914400" cy="585788"/>
          </a:xfrm>
          <a:prstGeom prst="ellipse">
            <a:avLst/>
          </a:prstGeom>
          <a:noFill/>
          <a:ln w="2857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noFill/>
              <a:effectLst/>
              <a:latin typeface="Tahoma" charset="0"/>
            </a:endParaRPr>
          </a:p>
        </p:txBody>
      </p:sp>
      <p:sp>
        <p:nvSpPr>
          <p:cNvPr id="49" name="TextBox 48">
            <a:extLst>
              <a:ext uri="{FF2B5EF4-FFF2-40B4-BE49-F238E27FC236}">
                <a16:creationId xmlns:a16="http://schemas.microsoft.com/office/drawing/2014/main" id="{7A1CE423-13D2-2EF7-7B23-DCC88320F787}"/>
              </a:ext>
            </a:extLst>
          </p:cNvPr>
          <p:cNvSpPr txBox="1"/>
          <p:nvPr/>
        </p:nvSpPr>
        <p:spPr>
          <a:xfrm>
            <a:off x="10518245" y="5366843"/>
            <a:ext cx="850106" cy="400110"/>
          </a:xfrm>
          <a:prstGeom prst="rect">
            <a:avLst/>
          </a:prstGeom>
          <a:noFill/>
        </p:spPr>
        <p:txBody>
          <a:bodyPr wrap="square" rtlCol="0">
            <a:spAutoFit/>
          </a:bodyPr>
          <a:lstStyle/>
          <a:p>
            <a:pPr algn="ctr"/>
            <a:r>
              <a:rPr lang="en-US" sz="2000" b="1" dirty="0">
                <a:solidFill>
                  <a:schemeClr val="bg1"/>
                </a:solidFill>
              </a:rPr>
              <a:t>2</a:t>
            </a:r>
          </a:p>
        </p:txBody>
      </p:sp>
      <p:sp>
        <p:nvSpPr>
          <p:cNvPr id="50" name="TextBox 49">
            <a:extLst>
              <a:ext uri="{FF2B5EF4-FFF2-40B4-BE49-F238E27FC236}">
                <a16:creationId xmlns:a16="http://schemas.microsoft.com/office/drawing/2014/main" id="{098AAE97-815F-C471-C53F-1C87EA8E796E}"/>
              </a:ext>
            </a:extLst>
          </p:cNvPr>
          <p:cNvSpPr txBox="1"/>
          <p:nvPr/>
        </p:nvSpPr>
        <p:spPr>
          <a:xfrm>
            <a:off x="11341894" y="5345048"/>
            <a:ext cx="850106" cy="400110"/>
          </a:xfrm>
          <a:prstGeom prst="rect">
            <a:avLst/>
          </a:prstGeom>
          <a:noFill/>
        </p:spPr>
        <p:txBody>
          <a:bodyPr wrap="square" rtlCol="0">
            <a:spAutoFit/>
          </a:bodyPr>
          <a:lstStyle/>
          <a:p>
            <a:pPr algn="ctr"/>
            <a:r>
              <a:rPr lang="en-US" sz="2000" b="1" dirty="0">
                <a:solidFill>
                  <a:schemeClr val="accent2">
                    <a:lumMod val="60000"/>
                    <a:lumOff val="40000"/>
                  </a:schemeClr>
                </a:solidFill>
              </a:rPr>
              <a:t>21</a:t>
            </a:r>
          </a:p>
        </p:txBody>
      </p:sp>
      <p:sp>
        <p:nvSpPr>
          <p:cNvPr id="51" name="TextBox 50">
            <a:extLst>
              <a:ext uri="{FF2B5EF4-FFF2-40B4-BE49-F238E27FC236}">
                <a16:creationId xmlns:a16="http://schemas.microsoft.com/office/drawing/2014/main" id="{9539AD2B-9D49-CC74-8705-6720EDF9EB4A}"/>
              </a:ext>
            </a:extLst>
          </p:cNvPr>
          <p:cNvSpPr txBox="1"/>
          <p:nvPr/>
        </p:nvSpPr>
        <p:spPr>
          <a:xfrm>
            <a:off x="2814837" y="5821168"/>
            <a:ext cx="6889681" cy="923330"/>
          </a:xfrm>
          <a:prstGeom prst="rect">
            <a:avLst/>
          </a:prstGeom>
          <a:solidFill>
            <a:srgbClr val="00B050">
              <a:alpha val="20000"/>
            </a:srgbClr>
          </a:solidFill>
          <a:ln>
            <a:solidFill>
              <a:schemeClr val="tx1"/>
            </a:solidFill>
          </a:ln>
        </p:spPr>
        <p:txBody>
          <a:bodyPr wrap="square" rtlCol="0">
            <a:spAutoFit/>
          </a:bodyPr>
          <a:lstStyle/>
          <a:p>
            <a:r>
              <a:rPr lang="en-US" sz="1800" dirty="0">
                <a:latin typeface="Arial" panose="020B0604020202020204" pitchFamily="34" charset="0"/>
                <a:cs typeface="Arial" panose="020B0604020202020204" pitchFamily="34" charset="0"/>
              </a:rPr>
              <a:t>Average Degree of Immersion (</a:t>
            </a:r>
            <a:r>
              <a:rPr lang="en-US" sz="1800" dirty="0" err="1">
                <a:latin typeface="Arial" panose="020B0604020202020204" pitchFamily="34" charset="0"/>
                <a:cs typeface="Arial" panose="020B0604020202020204" pitchFamily="34" charset="0"/>
              </a:rPr>
              <a:t>DoI</a:t>
            </a:r>
            <a:r>
              <a:rPr lang="en-US" sz="1800" dirty="0">
                <a:latin typeface="Arial" panose="020B0604020202020204" pitchFamily="34" charset="0"/>
                <a:cs typeface="Arial" panose="020B0604020202020204" pitchFamily="34" charset="0"/>
              </a:rPr>
              <a:t>) = </a:t>
            </a:r>
            <a:r>
              <a:rPr lang="en-US" sz="1800" dirty="0" err="1">
                <a:latin typeface="Arial" panose="020B0604020202020204" pitchFamily="34" charset="0"/>
                <a:cs typeface="Arial" panose="020B0604020202020204" pitchFamily="34" charset="0"/>
              </a:rPr>
              <a:t>DoI</a:t>
            </a:r>
            <a:r>
              <a:rPr lang="en-US" sz="1800" dirty="0">
                <a:latin typeface="Arial" panose="020B0604020202020204" pitchFamily="34" charset="0"/>
                <a:cs typeface="Arial" panose="020B0604020202020204" pitchFamily="34" charset="0"/>
              </a:rPr>
              <a:t> Total / # of Elements</a:t>
            </a:r>
          </a:p>
          <a:p>
            <a:r>
              <a:rPr lang="en-US" sz="1800" dirty="0">
                <a:latin typeface="Arial" panose="020B0604020202020204" pitchFamily="34" charset="0"/>
                <a:cs typeface="Arial" panose="020B0604020202020204" pitchFamily="34" charset="0"/>
              </a:rPr>
              <a:t>                                                          = 21 /10</a:t>
            </a:r>
          </a:p>
          <a:p>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ADoI</a:t>
            </a:r>
            <a:r>
              <a:rPr lang="en-US" sz="1800" dirty="0">
                <a:latin typeface="Arial" panose="020B0604020202020204" pitchFamily="34" charset="0"/>
                <a:cs typeface="Arial" panose="020B0604020202020204" pitchFamily="34" charset="0"/>
              </a:rPr>
              <a:t> = 2.1</a:t>
            </a:r>
          </a:p>
        </p:txBody>
      </p:sp>
      <p:sp>
        <p:nvSpPr>
          <p:cNvPr id="4" name="Content Placeholder 3">
            <a:extLst>
              <a:ext uri="{FF2B5EF4-FFF2-40B4-BE49-F238E27FC236}">
                <a16:creationId xmlns:a16="http://schemas.microsoft.com/office/drawing/2014/main" id="{9407438E-764C-BF5B-C08F-6D4CEF2DB365}"/>
              </a:ext>
            </a:extLst>
          </p:cNvPr>
          <p:cNvSpPr>
            <a:spLocks noGrp="1"/>
          </p:cNvSpPr>
          <p:nvPr>
            <p:ph sz="quarter" idx="11"/>
          </p:nvPr>
        </p:nvSpPr>
        <p:spPr>
          <a:xfrm>
            <a:off x="217419" y="958846"/>
            <a:ext cx="11901356" cy="795130"/>
          </a:xfrm>
        </p:spPr>
        <p:txBody>
          <a:bodyPr/>
          <a:lstStyle/>
          <a:p>
            <a:pPr marL="0" indent="0">
              <a:buNone/>
            </a:pPr>
            <a:r>
              <a:rPr lang="en-US" sz="2350" b="1" dirty="0">
                <a:latin typeface="Arial" panose="020B0604020202020204" pitchFamily="34" charset="0"/>
                <a:cs typeface="Arial" panose="020B0604020202020204" pitchFamily="34" charset="0"/>
              </a:rPr>
              <a:t>Step 3: </a:t>
            </a:r>
            <a:r>
              <a:rPr lang="en-US" sz="2350" dirty="0">
                <a:latin typeface="Arial" panose="020B0604020202020204" pitchFamily="34" charset="0"/>
                <a:cs typeface="Arial" panose="020B0604020202020204" pitchFamily="34" charset="0"/>
              </a:rPr>
              <a:t>Identify Elements of Immersion on Taxonomy for Immersive Experience Design</a:t>
            </a:r>
          </a:p>
          <a:p>
            <a:pPr marL="0" indent="0">
              <a:buNone/>
            </a:pP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223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10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500"/>
                                        <p:tgtEl>
                                          <p:spTgt spid="3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500"/>
                                        <p:tgtEl>
                                          <p:spTgt spid="3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500"/>
                                        <p:tgtEl>
                                          <p:spTgt spid="3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500"/>
                                        <p:tgtEl>
                                          <p:spTgt spid="4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500"/>
                                        <p:tgtEl>
                                          <p:spTgt spid="4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500"/>
                                        <p:tgtEl>
                                          <p:spTgt spid="4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fade">
                                      <p:cBhvr>
                                        <p:cTn id="58" dur="500"/>
                                        <p:tgtEl>
                                          <p:spTgt spid="4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fade">
                                      <p:cBhvr>
                                        <p:cTn id="63" dur="500"/>
                                        <p:tgtEl>
                                          <p:spTgt spid="4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fade">
                                      <p:cBhvr>
                                        <p:cTn id="66" dur="500"/>
                                        <p:tgtEl>
                                          <p:spTgt spid="45"/>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46"/>
                                        </p:tgtEl>
                                        <p:attrNameLst>
                                          <p:attrName>style.visibility</p:attrName>
                                        </p:attrNameLst>
                                      </p:cBhvr>
                                      <p:to>
                                        <p:strVal val="visible"/>
                                      </p:to>
                                    </p:set>
                                    <p:animEffect transition="in" filter="fade">
                                      <p:cBhvr>
                                        <p:cTn id="71" dur="500"/>
                                        <p:tgtEl>
                                          <p:spTgt spid="46"/>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7"/>
                                        </p:tgtEl>
                                        <p:attrNameLst>
                                          <p:attrName>style.visibility</p:attrName>
                                        </p:attrNameLst>
                                      </p:cBhvr>
                                      <p:to>
                                        <p:strVal val="visible"/>
                                      </p:to>
                                    </p:set>
                                    <p:animEffect transition="in" filter="fade">
                                      <p:cBhvr>
                                        <p:cTn id="74" dur="500"/>
                                        <p:tgtEl>
                                          <p:spTgt spid="47"/>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fade">
                                      <p:cBhvr>
                                        <p:cTn id="79" dur="500"/>
                                        <p:tgtEl>
                                          <p:spTgt spid="48"/>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fade">
                                      <p:cBhvr>
                                        <p:cTn id="82" dur="500"/>
                                        <p:tgtEl>
                                          <p:spTgt spid="49"/>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500"/>
                                        <p:tgtEl>
                                          <p:spTgt spid="50"/>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51"/>
                                        </p:tgtEl>
                                        <p:attrNameLst>
                                          <p:attrName>style.visibility</p:attrName>
                                        </p:attrNameLst>
                                      </p:cBhvr>
                                      <p:to>
                                        <p:strVal val="visible"/>
                                      </p:to>
                                    </p:set>
                                    <p:animEffect transition="in" filter="fade">
                                      <p:cBhvr>
                                        <p:cTn id="9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31" grpId="0" animBg="1"/>
      <p:bldP spid="32" grpId="0"/>
      <p:bldP spid="33" grpId="0"/>
      <p:bldP spid="35"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p:bldP spid="48" grpId="0" animBg="1"/>
      <p:bldP spid="49" grpId="0"/>
      <p:bldP spid="50" grpId="0"/>
      <p:bldP spid="5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7906E7-E505-E7C0-1A6E-0A796D2A9C3A}"/>
              </a:ext>
            </a:extLst>
          </p:cNvPr>
          <p:cNvPicPr>
            <a:picLocks noChangeAspect="1"/>
          </p:cNvPicPr>
          <p:nvPr/>
        </p:nvPicPr>
        <p:blipFill>
          <a:blip r:embed="rId2"/>
          <a:stretch>
            <a:fillRect/>
          </a:stretch>
        </p:blipFill>
        <p:spPr>
          <a:xfrm>
            <a:off x="3796079" y="962497"/>
            <a:ext cx="5665926" cy="5558443"/>
          </a:xfrm>
          <a:prstGeom prst="rect">
            <a:avLst/>
          </a:prstGeom>
        </p:spPr>
      </p:pic>
      <p:sp>
        <p:nvSpPr>
          <p:cNvPr id="2" name="Slide Number Placeholder 1">
            <a:extLst>
              <a:ext uri="{FF2B5EF4-FFF2-40B4-BE49-F238E27FC236}">
                <a16:creationId xmlns:a16="http://schemas.microsoft.com/office/drawing/2014/main" id="{6FC73964-8ECD-37E3-D8A1-42FA97F5F67C}"/>
              </a:ext>
            </a:extLst>
          </p:cNvPr>
          <p:cNvSpPr>
            <a:spLocks noGrp="1"/>
          </p:cNvSpPr>
          <p:nvPr>
            <p:ph type="sldNum" sz="quarter" idx="10"/>
          </p:nvPr>
        </p:nvSpPr>
        <p:spPr/>
        <p:txBody>
          <a:bodyPr/>
          <a:lstStyle/>
          <a:p>
            <a:pPr>
              <a:defRPr/>
            </a:pPr>
            <a:fld id="{D68E8870-17DE-45C4-A8DD-7644B2422933}" type="slidenum">
              <a:rPr lang="en-US" smtClean="0"/>
              <a:pPr>
                <a:defRPr/>
              </a:pPr>
              <a:t>24</a:t>
            </a:fld>
            <a:endParaRPr lang="en-US" dirty="0"/>
          </a:p>
        </p:txBody>
      </p:sp>
      <p:sp>
        <p:nvSpPr>
          <p:cNvPr id="3" name="Title 2">
            <a:extLst>
              <a:ext uri="{FF2B5EF4-FFF2-40B4-BE49-F238E27FC236}">
                <a16:creationId xmlns:a16="http://schemas.microsoft.com/office/drawing/2014/main" id="{86163E9F-EDD5-D7B2-B1A9-1AA448BBA2EC}"/>
              </a:ext>
            </a:extLst>
          </p:cNvPr>
          <p:cNvSpPr>
            <a:spLocks noGrp="1"/>
          </p:cNvSpPr>
          <p:nvPr>
            <p:ph type="title"/>
          </p:nvPr>
        </p:nvSpPr>
        <p:spPr/>
        <p:txBody>
          <a:bodyPr/>
          <a:lstStyle/>
          <a:p>
            <a:r>
              <a:rPr lang="en-US" dirty="0"/>
              <a:t>Pilot Training Example – Step 3</a:t>
            </a:r>
          </a:p>
        </p:txBody>
      </p:sp>
      <p:sp>
        <p:nvSpPr>
          <p:cNvPr id="13" name="Content Placeholder 3">
            <a:extLst>
              <a:ext uri="{FF2B5EF4-FFF2-40B4-BE49-F238E27FC236}">
                <a16:creationId xmlns:a16="http://schemas.microsoft.com/office/drawing/2014/main" id="{B455D13F-A332-492D-A73D-4EE0C4FF01C8}"/>
              </a:ext>
            </a:extLst>
          </p:cNvPr>
          <p:cNvSpPr>
            <a:spLocks noGrp="1"/>
          </p:cNvSpPr>
          <p:nvPr>
            <p:ph sz="quarter" idx="11"/>
          </p:nvPr>
        </p:nvSpPr>
        <p:spPr>
          <a:xfrm>
            <a:off x="210568" y="2943819"/>
            <a:ext cx="3758892" cy="1300700"/>
          </a:xfrm>
        </p:spPr>
        <p:txBody>
          <a:bodyPr/>
          <a:lstStyle/>
          <a:p>
            <a:pPr marL="0" indent="0" algn="ctr">
              <a:buNone/>
            </a:pPr>
            <a:r>
              <a:rPr lang="en-US" sz="2400" b="1" dirty="0">
                <a:latin typeface="Arial" panose="020B0604020202020204" pitchFamily="34" charset="0"/>
                <a:cs typeface="Arial" panose="020B0604020202020204" pitchFamily="34" charset="0"/>
              </a:rPr>
              <a:t>Perform Step 3 for all stages of training</a:t>
            </a:r>
            <a:endParaRPr lang="en-US" sz="24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5D407B8D-057B-BFFC-A71F-28A19C55ABB1}"/>
              </a:ext>
            </a:extLst>
          </p:cNvPr>
          <p:cNvSpPr/>
          <p:nvPr/>
        </p:nvSpPr>
        <p:spPr bwMode="auto">
          <a:xfrm rot="16200000">
            <a:off x="6723078" y="3763977"/>
            <a:ext cx="4705350" cy="669895"/>
          </a:xfrm>
          <a:prstGeom prst="rect">
            <a:avLst/>
          </a:prstGeom>
          <a:solidFill>
            <a:srgbClr val="00B050">
              <a:alpha val="20000"/>
            </a:srgb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1923557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C73964-8ECD-37E3-D8A1-42FA97F5F67C}"/>
              </a:ext>
            </a:extLst>
          </p:cNvPr>
          <p:cNvSpPr>
            <a:spLocks noGrp="1"/>
          </p:cNvSpPr>
          <p:nvPr>
            <p:ph type="sldNum" sz="quarter" idx="10"/>
          </p:nvPr>
        </p:nvSpPr>
        <p:spPr/>
        <p:txBody>
          <a:bodyPr/>
          <a:lstStyle/>
          <a:p>
            <a:pPr>
              <a:defRPr/>
            </a:pPr>
            <a:fld id="{D68E8870-17DE-45C4-A8DD-7644B2422933}" type="slidenum">
              <a:rPr lang="en-US" smtClean="0"/>
              <a:pPr>
                <a:defRPr/>
              </a:pPr>
              <a:t>25</a:t>
            </a:fld>
            <a:endParaRPr lang="en-US" dirty="0"/>
          </a:p>
        </p:txBody>
      </p:sp>
      <p:sp>
        <p:nvSpPr>
          <p:cNvPr id="3" name="Title 2">
            <a:extLst>
              <a:ext uri="{FF2B5EF4-FFF2-40B4-BE49-F238E27FC236}">
                <a16:creationId xmlns:a16="http://schemas.microsoft.com/office/drawing/2014/main" id="{86163E9F-EDD5-D7B2-B1A9-1AA448BBA2EC}"/>
              </a:ext>
            </a:extLst>
          </p:cNvPr>
          <p:cNvSpPr>
            <a:spLocks noGrp="1"/>
          </p:cNvSpPr>
          <p:nvPr>
            <p:ph type="title"/>
          </p:nvPr>
        </p:nvSpPr>
        <p:spPr/>
        <p:txBody>
          <a:bodyPr/>
          <a:lstStyle/>
          <a:p>
            <a:r>
              <a:rPr lang="en-US" dirty="0"/>
              <a:t>Pilot Training Example – Step 4</a:t>
            </a:r>
          </a:p>
        </p:txBody>
      </p:sp>
      <p:sp>
        <p:nvSpPr>
          <p:cNvPr id="13" name="Content Placeholder 3">
            <a:extLst>
              <a:ext uri="{FF2B5EF4-FFF2-40B4-BE49-F238E27FC236}">
                <a16:creationId xmlns:a16="http://schemas.microsoft.com/office/drawing/2014/main" id="{B455D13F-A332-492D-A73D-4EE0C4FF01C8}"/>
              </a:ext>
            </a:extLst>
          </p:cNvPr>
          <p:cNvSpPr>
            <a:spLocks noGrp="1"/>
          </p:cNvSpPr>
          <p:nvPr>
            <p:ph sz="quarter" idx="11"/>
          </p:nvPr>
        </p:nvSpPr>
        <p:spPr>
          <a:xfrm>
            <a:off x="-368799" y="2522293"/>
            <a:ext cx="6153150" cy="3526085"/>
          </a:xfrm>
        </p:spPr>
        <p:txBody>
          <a:bodyPr/>
          <a:lstStyle/>
          <a:p>
            <a:pPr marL="609585" lvl="1" indent="0">
              <a:buNone/>
            </a:pPr>
            <a:r>
              <a:rPr lang="en-US" dirty="0">
                <a:latin typeface="Arial" panose="020B0604020202020204" pitchFamily="34" charset="0"/>
                <a:cs typeface="Arial" panose="020B0604020202020204" pitchFamily="34" charset="0"/>
              </a:rPr>
              <a:t>1) Different stages, same desired learning outcomes</a:t>
            </a:r>
          </a:p>
          <a:p>
            <a:pPr marL="609585" lvl="1" indent="0">
              <a:buNone/>
            </a:pPr>
            <a:endParaRPr lang="en-US" sz="400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Example: Procedural training device can be utilized for 7 different stages of training</a:t>
            </a:r>
          </a:p>
          <a:p>
            <a:pPr lvl="1">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Useful for training programs with major cost limitations &amp; low variation in DLOs</a:t>
            </a:r>
          </a:p>
        </p:txBody>
      </p:sp>
      <p:pic>
        <p:nvPicPr>
          <p:cNvPr id="10" name="Picture 9">
            <a:extLst>
              <a:ext uri="{FF2B5EF4-FFF2-40B4-BE49-F238E27FC236}">
                <a16:creationId xmlns:a16="http://schemas.microsoft.com/office/drawing/2014/main" id="{7C1C25FE-1E64-C47D-9B21-ED710721FF0F}"/>
              </a:ext>
            </a:extLst>
          </p:cNvPr>
          <p:cNvPicPr>
            <a:picLocks noChangeAspect="1"/>
          </p:cNvPicPr>
          <p:nvPr/>
        </p:nvPicPr>
        <p:blipFill>
          <a:blip r:embed="rId2"/>
          <a:stretch>
            <a:fillRect/>
          </a:stretch>
        </p:blipFill>
        <p:spPr>
          <a:xfrm>
            <a:off x="5784351" y="795130"/>
            <a:ext cx="6407650" cy="6120440"/>
          </a:xfrm>
          <a:prstGeom prst="rect">
            <a:avLst/>
          </a:prstGeom>
        </p:spPr>
      </p:pic>
      <p:sp>
        <p:nvSpPr>
          <p:cNvPr id="11" name="Rectangle 10">
            <a:extLst>
              <a:ext uri="{FF2B5EF4-FFF2-40B4-BE49-F238E27FC236}">
                <a16:creationId xmlns:a16="http://schemas.microsoft.com/office/drawing/2014/main" id="{7FC8063D-CFD6-01BD-E3AF-7071F5ECD9EF}"/>
              </a:ext>
            </a:extLst>
          </p:cNvPr>
          <p:cNvSpPr/>
          <p:nvPr/>
        </p:nvSpPr>
        <p:spPr bwMode="auto">
          <a:xfrm>
            <a:off x="7109713" y="2864417"/>
            <a:ext cx="3480950" cy="490080"/>
          </a:xfrm>
          <a:prstGeom prst="rect">
            <a:avLst/>
          </a:prstGeom>
          <a:solidFill>
            <a:srgbClr val="00B050">
              <a:alpha val="20000"/>
            </a:srgb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4" name="Rectangle 13">
            <a:extLst>
              <a:ext uri="{FF2B5EF4-FFF2-40B4-BE49-F238E27FC236}">
                <a16:creationId xmlns:a16="http://schemas.microsoft.com/office/drawing/2014/main" id="{72120662-3543-D01B-AC89-2E953A51AF1C}"/>
              </a:ext>
            </a:extLst>
          </p:cNvPr>
          <p:cNvSpPr/>
          <p:nvPr/>
        </p:nvSpPr>
        <p:spPr bwMode="auto">
          <a:xfrm>
            <a:off x="7109713" y="3964345"/>
            <a:ext cx="3480950" cy="148964"/>
          </a:xfrm>
          <a:prstGeom prst="rect">
            <a:avLst/>
          </a:prstGeom>
          <a:solidFill>
            <a:srgbClr val="00B050">
              <a:alpha val="20000"/>
            </a:srgb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5" name="Rectangle 14">
            <a:extLst>
              <a:ext uri="{FF2B5EF4-FFF2-40B4-BE49-F238E27FC236}">
                <a16:creationId xmlns:a16="http://schemas.microsoft.com/office/drawing/2014/main" id="{53FFC395-543F-D84E-15DA-EC9FECD65002}"/>
              </a:ext>
            </a:extLst>
          </p:cNvPr>
          <p:cNvSpPr/>
          <p:nvPr/>
        </p:nvSpPr>
        <p:spPr bwMode="auto">
          <a:xfrm>
            <a:off x="7109713" y="4703393"/>
            <a:ext cx="3480950" cy="278040"/>
          </a:xfrm>
          <a:prstGeom prst="rect">
            <a:avLst/>
          </a:prstGeom>
          <a:solidFill>
            <a:srgbClr val="00B050">
              <a:alpha val="20000"/>
            </a:srgb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6" name="Rectangle 15">
            <a:extLst>
              <a:ext uri="{FF2B5EF4-FFF2-40B4-BE49-F238E27FC236}">
                <a16:creationId xmlns:a16="http://schemas.microsoft.com/office/drawing/2014/main" id="{D12E11DB-A226-B18F-734F-28D4842A1E54}"/>
              </a:ext>
            </a:extLst>
          </p:cNvPr>
          <p:cNvSpPr/>
          <p:nvPr/>
        </p:nvSpPr>
        <p:spPr bwMode="auto">
          <a:xfrm>
            <a:off x="7132074" y="5293477"/>
            <a:ext cx="3480950" cy="148964"/>
          </a:xfrm>
          <a:prstGeom prst="rect">
            <a:avLst/>
          </a:prstGeom>
          <a:solidFill>
            <a:srgbClr val="00B050">
              <a:alpha val="20000"/>
            </a:srgb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7" name="Rectangle 16">
            <a:extLst>
              <a:ext uri="{FF2B5EF4-FFF2-40B4-BE49-F238E27FC236}">
                <a16:creationId xmlns:a16="http://schemas.microsoft.com/office/drawing/2014/main" id="{1AAE1D78-2144-AC63-3CC5-9872186A391E}"/>
              </a:ext>
            </a:extLst>
          </p:cNvPr>
          <p:cNvSpPr/>
          <p:nvPr/>
        </p:nvSpPr>
        <p:spPr bwMode="auto">
          <a:xfrm>
            <a:off x="7132074" y="6052289"/>
            <a:ext cx="3480950" cy="148964"/>
          </a:xfrm>
          <a:prstGeom prst="rect">
            <a:avLst/>
          </a:prstGeom>
          <a:solidFill>
            <a:srgbClr val="00B050">
              <a:alpha val="20000"/>
            </a:srgb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5" name="TextBox 4">
            <a:extLst>
              <a:ext uri="{FF2B5EF4-FFF2-40B4-BE49-F238E27FC236}">
                <a16:creationId xmlns:a16="http://schemas.microsoft.com/office/drawing/2014/main" id="{0F15F399-8195-D6C1-84AB-D297FA5165B5}"/>
              </a:ext>
            </a:extLst>
          </p:cNvPr>
          <p:cNvSpPr txBox="1"/>
          <p:nvPr/>
        </p:nvSpPr>
        <p:spPr>
          <a:xfrm>
            <a:off x="93846" y="1044943"/>
            <a:ext cx="6251608" cy="830997"/>
          </a:xfrm>
          <a:prstGeom prst="rect">
            <a:avLst/>
          </a:prstGeom>
          <a:noFill/>
        </p:spPr>
        <p:txBody>
          <a:bodyPr wrap="square">
            <a:spAutoFit/>
          </a:bodyPr>
          <a:lstStyle/>
          <a:p>
            <a:pPr marL="0" indent="0">
              <a:buNone/>
            </a:pPr>
            <a:r>
              <a:rPr lang="en-US" sz="2400" b="1" dirty="0">
                <a:latin typeface="Arial" panose="020B0604020202020204" pitchFamily="34" charset="0"/>
                <a:cs typeface="Arial" panose="020B0604020202020204" pitchFamily="34" charset="0"/>
              </a:rPr>
              <a:t>Step 4: </a:t>
            </a:r>
            <a:r>
              <a:rPr lang="en-US" sz="2400" dirty="0">
                <a:latin typeface="Arial" panose="020B0604020202020204" pitchFamily="34" charset="0"/>
                <a:cs typeface="Arial" panose="020B0604020202020204" pitchFamily="34" charset="0"/>
              </a:rPr>
              <a:t>Analyze cost optimization and device consolidation strategies</a:t>
            </a:r>
          </a:p>
        </p:txBody>
      </p:sp>
    </p:spTree>
    <p:extLst>
      <p:ext uri="{BB962C8B-B14F-4D97-AF65-F5344CB8AC3E}">
        <p14:creationId xmlns:p14="http://schemas.microsoft.com/office/powerpoint/2010/main" val="2872629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C73964-8ECD-37E3-D8A1-42FA97F5F67C}"/>
              </a:ext>
            </a:extLst>
          </p:cNvPr>
          <p:cNvSpPr>
            <a:spLocks noGrp="1"/>
          </p:cNvSpPr>
          <p:nvPr>
            <p:ph type="sldNum" sz="quarter" idx="10"/>
          </p:nvPr>
        </p:nvSpPr>
        <p:spPr/>
        <p:txBody>
          <a:bodyPr/>
          <a:lstStyle/>
          <a:p>
            <a:pPr>
              <a:defRPr/>
            </a:pPr>
            <a:fld id="{D68E8870-17DE-45C4-A8DD-7644B2422933}" type="slidenum">
              <a:rPr lang="en-US" smtClean="0"/>
              <a:pPr>
                <a:defRPr/>
              </a:pPr>
              <a:t>26</a:t>
            </a:fld>
            <a:endParaRPr lang="en-US" dirty="0"/>
          </a:p>
        </p:txBody>
      </p:sp>
      <p:sp>
        <p:nvSpPr>
          <p:cNvPr id="3" name="Title 2">
            <a:extLst>
              <a:ext uri="{FF2B5EF4-FFF2-40B4-BE49-F238E27FC236}">
                <a16:creationId xmlns:a16="http://schemas.microsoft.com/office/drawing/2014/main" id="{86163E9F-EDD5-D7B2-B1A9-1AA448BBA2EC}"/>
              </a:ext>
            </a:extLst>
          </p:cNvPr>
          <p:cNvSpPr>
            <a:spLocks noGrp="1"/>
          </p:cNvSpPr>
          <p:nvPr>
            <p:ph type="title"/>
          </p:nvPr>
        </p:nvSpPr>
        <p:spPr/>
        <p:txBody>
          <a:bodyPr/>
          <a:lstStyle/>
          <a:p>
            <a:r>
              <a:rPr lang="en-US" dirty="0"/>
              <a:t>Pilot Training Example – Step 4</a:t>
            </a:r>
          </a:p>
        </p:txBody>
      </p:sp>
      <p:sp>
        <p:nvSpPr>
          <p:cNvPr id="13" name="Content Placeholder 3">
            <a:extLst>
              <a:ext uri="{FF2B5EF4-FFF2-40B4-BE49-F238E27FC236}">
                <a16:creationId xmlns:a16="http://schemas.microsoft.com/office/drawing/2014/main" id="{B455D13F-A332-492D-A73D-4EE0C4FF01C8}"/>
              </a:ext>
            </a:extLst>
          </p:cNvPr>
          <p:cNvSpPr>
            <a:spLocks noGrp="1"/>
          </p:cNvSpPr>
          <p:nvPr>
            <p:ph sz="quarter" idx="11"/>
          </p:nvPr>
        </p:nvSpPr>
        <p:spPr>
          <a:xfrm>
            <a:off x="183823" y="1046716"/>
            <a:ext cx="11789102" cy="795130"/>
          </a:xfrm>
        </p:spPr>
        <p:txBody>
          <a:bodyPr/>
          <a:lstStyle/>
          <a:p>
            <a:pPr marL="0" indent="0" algn="ctr">
              <a:buNone/>
            </a:pPr>
            <a:endParaRPr lang="en-US" sz="2400" b="1" dirty="0">
              <a:latin typeface="Arial" panose="020B0604020202020204" pitchFamily="34" charset="0"/>
              <a:cs typeface="Arial" panose="020B0604020202020204" pitchFamily="34" charset="0"/>
            </a:endParaRPr>
          </a:p>
          <a:p>
            <a:pPr marL="0" indent="0" algn="ctr">
              <a:buNone/>
            </a:pPr>
            <a:r>
              <a:rPr lang="en-US" sz="2400" dirty="0">
                <a:latin typeface="Arial" panose="020B0604020202020204" pitchFamily="34" charset="0"/>
                <a:cs typeface="Arial" panose="020B0604020202020204" pitchFamily="34" charset="0"/>
              </a:rPr>
              <a:t>2) Overlapping degrees of immersion</a:t>
            </a:r>
          </a:p>
        </p:txBody>
      </p:sp>
      <p:pic>
        <p:nvPicPr>
          <p:cNvPr id="4" name="Picture 3" descr="Diagram&#10;&#10;Description automatically generated">
            <a:extLst>
              <a:ext uri="{FF2B5EF4-FFF2-40B4-BE49-F238E27FC236}">
                <a16:creationId xmlns:a16="http://schemas.microsoft.com/office/drawing/2014/main" id="{05710E50-2893-9076-9260-DC2CA1A5F3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0116" y="2046247"/>
            <a:ext cx="9236516" cy="4139854"/>
          </a:xfrm>
          <a:prstGeom prst="rect">
            <a:avLst/>
          </a:prstGeom>
        </p:spPr>
      </p:pic>
      <p:sp>
        <p:nvSpPr>
          <p:cNvPr id="5" name="Oval 4">
            <a:extLst>
              <a:ext uri="{FF2B5EF4-FFF2-40B4-BE49-F238E27FC236}">
                <a16:creationId xmlns:a16="http://schemas.microsoft.com/office/drawing/2014/main" id="{D889E3ED-F60D-FF6A-CB3A-7D70066BAAAF}"/>
              </a:ext>
            </a:extLst>
          </p:cNvPr>
          <p:cNvSpPr/>
          <p:nvPr/>
        </p:nvSpPr>
        <p:spPr bwMode="auto">
          <a:xfrm>
            <a:off x="5650173" y="3271647"/>
            <a:ext cx="799675" cy="1602258"/>
          </a:xfrm>
          <a:prstGeom prst="ellipse">
            <a:avLst/>
          </a:prstGeom>
          <a:noFill/>
          <a:ln w="571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6" name="Oval 5">
            <a:extLst>
              <a:ext uri="{FF2B5EF4-FFF2-40B4-BE49-F238E27FC236}">
                <a16:creationId xmlns:a16="http://schemas.microsoft.com/office/drawing/2014/main" id="{595D3911-26F2-231B-C4C0-BAE04B2DA3DE}"/>
              </a:ext>
            </a:extLst>
          </p:cNvPr>
          <p:cNvSpPr/>
          <p:nvPr/>
        </p:nvSpPr>
        <p:spPr bwMode="auto">
          <a:xfrm>
            <a:off x="7821333" y="3321330"/>
            <a:ext cx="742638" cy="1552575"/>
          </a:xfrm>
          <a:prstGeom prst="ellipse">
            <a:avLst/>
          </a:prstGeom>
          <a:noFill/>
          <a:ln w="571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7" name="TextBox 6">
            <a:extLst>
              <a:ext uri="{FF2B5EF4-FFF2-40B4-BE49-F238E27FC236}">
                <a16:creationId xmlns:a16="http://schemas.microsoft.com/office/drawing/2014/main" id="{071568F6-3CA3-0F53-EC33-CE8E925A8B78}"/>
              </a:ext>
            </a:extLst>
          </p:cNvPr>
          <p:cNvSpPr txBox="1"/>
          <p:nvPr/>
        </p:nvSpPr>
        <p:spPr>
          <a:xfrm>
            <a:off x="1438134" y="971882"/>
            <a:ext cx="10276788" cy="461665"/>
          </a:xfrm>
          <a:prstGeom prst="rect">
            <a:avLst/>
          </a:prstGeom>
          <a:noFill/>
        </p:spPr>
        <p:txBody>
          <a:bodyPr wrap="square">
            <a:spAutoFit/>
          </a:bodyPr>
          <a:lstStyle/>
          <a:p>
            <a:pPr marL="0" indent="0">
              <a:buNone/>
            </a:pPr>
            <a:r>
              <a:rPr lang="en-US" sz="2400" b="1" dirty="0">
                <a:latin typeface="Arial" panose="020B0604020202020204" pitchFamily="34" charset="0"/>
                <a:cs typeface="Arial" panose="020B0604020202020204" pitchFamily="34" charset="0"/>
              </a:rPr>
              <a:t>Step 4: </a:t>
            </a:r>
            <a:r>
              <a:rPr lang="en-US" sz="2400" dirty="0">
                <a:latin typeface="Arial" panose="020B0604020202020204" pitchFamily="34" charset="0"/>
                <a:cs typeface="Arial" panose="020B0604020202020204" pitchFamily="34" charset="0"/>
              </a:rPr>
              <a:t>Analyze cost optimization and device consolidation strategies</a:t>
            </a:r>
          </a:p>
        </p:txBody>
      </p:sp>
    </p:spTree>
    <p:extLst>
      <p:ext uri="{BB962C8B-B14F-4D97-AF65-F5344CB8AC3E}">
        <p14:creationId xmlns:p14="http://schemas.microsoft.com/office/powerpoint/2010/main" val="151564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C73964-8ECD-37E3-D8A1-42FA97F5F67C}"/>
              </a:ext>
            </a:extLst>
          </p:cNvPr>
          <p:cNvSpPr>
            <a:spLocks noGrp="1"/>
          </p:cNvSpPr>
          <p:nvPr>
            <p:ph type="sldNum" sz="quarter" idx="10"/>
          </p:nvPr>
        </p:nvSpPr>
        <p:spPr/>
        <p:txBody>
          <a:bodyPr/>
          <a:lstStyle/>
          <a:p>
            <a:pPr>
              <a:defRPr/>
            </a:pPr>
            <a:fld id="{D68E8870-17DE-45C4-A8DD-7644B2422933}" type="slidenum">
              <a:rPr lang="en-US" smtClean="0"/>
              <a:pPr>
                <a:defRPr/>
              </a:pPr>
              <a:t>27</a:t>
            </a:fld>
            <a:endParaRPr lang="en-US" dirty="0"/>
          </a:p>
        </p:txBody>
      </p:sp>
      <p:sp>
        <p:nvSpPr>
          <p:cNvPr id="3" name="Title 2">
            <a:extLst>
              <a:ext uri="{FF2B5EF4-FFF2-40B4-BE49-F238E27FC236}">
                <a16:creationId xmlns:a16="http://schemas.microsoft.com/office/drawing/2014/main" id="{86163E9F-EDD5-D7B2-B1A9-1AA448BBA2EC}"/>
              </a:ext>
            </a:extLst>
          </p:cNvPr>
          <p:cNvSpPr>
            <a:spLocks noGrp="1"/>
          </p:cNvSpPr>
          <p:nvPr>
            <p:ph type="title"/>
          </p:nvPr>
        </p:nvSpPr>
        <p:spPr/>
        <p:txBody>
          <a:bodyPr/>
          <a:lstStyle/>
          <a:p>
            <a:r>
              <a:rPr lang="en-US" dirty="0"/>
              <a:t>Pilot Training Example – Step 4</a:t>
            </a:r>
          </a:p>
        </p:txBody>
      </p:sp>
      <p:sp>
        <p:nvSpPr>
          <p:cNvPr id="13" name="Content Placeholder 3">
            <a:extLst>
              <a:ext uri="{FF2B5EF4-FFF2-40B4-BE49-F238E27FC236}">
                <a16:creationId xmlns:a16="http://schemas.microsoft.com/office/drawing/2014/main" id="{B455D13F-A332-492D-A73D-4EE0C4FF01C8}"/>
              </a:ext>
            </a:extLst>
          </p:cNvPr>
          <p:cNvSpPr>
            <a:spLocks noGrp="1"/>
          </p:cNvSpPr>
          <p:nvPr>
            <p:ph sz="quarter" idx="11"/>
          </p:nvPr>
        </p:nvSpPr>
        <p:spPr>
          <a:xfrm>
            <a:off x="0" y="1046715"/>
            <a:ext cx="5784352" cy="5343787"/>
          </a:xfrm>
        </p:spPr>
        <p:txBody>
          <a:bodyPr/>
          <a:lstStyle/>
          <a:p>
            <a:pPr marL="0" indent="0" algn="ctr">
              <a:buNone/>
            </a:pPr>
            <a:r>
              <a:rPr lang="en-US" sz="2400" b="1" dirty="0">
                <a:latin typeface="Arial" panose="020B0604020202020204" pitchFamily="34" charset="0"/>
                <a:cs typeface="Arial" panose="020B0604020202020204" pitchFamily="34" charset="0"/>
              </a:rPr>
              <a:t>2) Overlapping degrees of immersion</a:t>
            </a:r>
          </a:p>
          <a:p>
            <a:pP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2000" dirty="0">
                <a:latin typeface="Arial" panose="020B0604020202020204" pitchFamily="34" charset="0"/>
                <a:cs typeface="Arial" panose="020B0604020202020204" pitchFamily="34" charset="0"/>
              </a:rPr>
              <a:t>Step 3 results must be utilized to determine feasibility of overlap</a:t>
            </a:r>
          </a:p>
          <a:p>
            <a:pPr lvl="1">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sz="1600" dirty="0">
                <a:solidFill>
                  <a:srgbClr val="FF0000"/>
                </a:solidFill>
                <a:latin typeface="Arial" panose="020B0604020202020204" pitchFamily="34" charset="0"/>
                <a:cs typeface="Arial" panose="020B0604020202020204" pitchFamily="34" charset="0"/>
              </a:rPr>
              <a:t>Bad: Trying to consolidate training into one device based only on Step 2 results</a:t>
            </a:r>
            <a:endParaRPr lang="en-US" sz="1200" dirty="0">
              <a:solidFill>
                <a:srgbClr val="FF0000"/>
              </a:solidFill>
              <a:latin typeface="Arial" panose="020B0604020202020204" pitchFamily="34" charset="0"/>
              <a:cs typeface="Arial" panose="020B0604020202020204" pitchFamily="34" charset="0"/>
            </a:endParaRPr>
          </a:p>
          <a:p>
            <a:pPr marL="609585" lvl="1" indent="0">
              <a:buNone/>
            </a:pPr>
            <a:endParaRPr lang="en-US" sz="1600" dirty="0">
              <a:solidFill>
                <a:srgbClr val="00B050"/>
              </a:solidFill>
              <a:latin typeface="Arial" panose="020B0604020202020204" pitchFamily="34" charset="0"/>
              <a:cs typeface="Arial" panose="020B0604020202020204" pitchFamily="34" charset="0"/>
            </a:endParaRPr>
          </a:p>
          <a:p>
            <a:pPr lvl="1">
              <a:buFont typeface="Arial" panose="020B0604020202020204" pitchFamily="34" charset="0"/>
              <a:buChar char="•"/>
            </a:pPr>
            <a:r>
              <a:rPr lang="en-US" sz="1600" dirty="0">
                <a:solidFill>
                  <a:srgbClr val="00B050"/>
                </a:solidFill>
                <a:latin typeface="Arial" panose="020B0604020202020204" pitchFamily="34" charset="0"/>
                <a:cs typeface="Arial" panose="020B0604020202020204" pitchFamily="34" charset="0"/>
              </a:rPr>
              <a:t>Good: Utilizing one device for conceptual and procedural DLOs requiring 1.3 - 1.8 ADOIs based on Step 3 results</a:t>
            </a:r>
          </a:p>
          <a:p>
            <a:pPr lvl="1">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0" indent="0">
              <a:buNone/>
            </a:pPr>
            <a:endParaRPr lang="en-US" sz="2400" b="1" dirty="0">
              <a:latin typeface="Arial" panose="020B0604020202020204" pitchFamily="34" charset="0"/>
              <a:cs typeface="Arial" panose="020B0604020202020204" pitchFamily="34" charset="0"/>
            </a:endParaRPr>
          </a:p>
          <a:p>
            <a:pPr marL="609585" lvl="1" indent="0">
              <a:buNone/>
            </a:pPr>
            <a:endParaRPr lang="en-US" sz="400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7C1C25FE-1E64-C47D-9B21-ED710721FF0F}"/>
              </a:ext>
            </a:extLst>
          </p:cNvPr>
          <p:cNvPicPr>
            <a:picLocks noChangeAspect="1"/>
          </p:cNvPicPr>
          <p:nvPr/>
        </p:nvPicPr>
        <p:blipFill>
          <a:blip r:embed="rId2"/>
          <a:stretch>
            <a:fillRect/>
          </a:stretch>
        </p:blipFill>
        <p:spPr>
          <a:xfrm>
            <a:off x="5784351" y="795130"/>
            <a:ext cx="6407650" cy="6120440"/>
          </a:xfrm>
          <a:prstGeom prst="rect">
            <a:avLst/>
          </a:prstGeom>
        </p:spPr>
      </p:pic>
      <p:sp>
        <p:nvSpPr>
          <p:cNvPr id="18" name="Rectangle 17">
            <a:extLst>
              <a:ext uri="{FF2B5EF4-FFF2-40B4-BE49-F238E27FC236}">
                <a16:creationId xmlns:a16="http://schemas.microsoft.com/office/drawing/2014/main" id="{F9C805DE-FB4B-1DBA-40C5-B59EB4C4C268}"/>
              </a:ext>
            </a:extLst>
          </p:cNvPr>
          <p:cNvSpPr/>
          <p:nvPr/>
        </p:nvSpPr>
        <p:spPr bwMode="auto">
          <a:xfrm>
            <a:off x="7108829" y="1668406"/>
            <a:ext cx="4251090" cy="1975845"/>
          </a:xfrm>
          <a:prstGeom prst="rect">
            <a:avLst/>
          </a:prstGeom>
          <a:solidFill>
            <a:srgbClr val="FF0000">
              <a:alpha val="20000"/>
            </a:srgb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9" name="Rectangle 18">
            <a:extLst>
              <a:ext uri="{FF2B5EF4-FFF2-40B4-BE49-F238E27FC236}">
                <a16:creationId xmlns:a16="http://schemas.microsoft.com/office/drawing/2014/main" id="{A78A465F-7895-CBB3-3011-254591EE135B}"/>
              </a:ext>
            </a:extLst>
          </p:cNvPr>
          <p:cNvSpPr/>
          <p:nvPr/>
        </p:nvSpPr>
        <p:spPr bwMode="auto">
          <a:xfrm>
            <a:off x="7108829" y="3783095"/>
            <a:ext cx="4251090" cy="340935"/>
          </a:xfrm>
          <a:prstGeom prst="rect">
            <a:avLst/>
          </a:prstGeom>
          <a:solidFill>
            <a:srgbClr val="FF0000">
              <a:alpha val="20000"/>
            </a:srgb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0" name="Rectangle 19">
            <a:extLst>
              <a:ext uri="{FF2B5EF4-FFF2-40B4-BE49-F238E27FC236}">
                <a16:creationId xmlns:a16="http://schemas.microsoft.com/office/drawing/2014/main" id="{F5D8F8FF-0588-8A00-358B-8FC9538D5DA0}"/>
              </a:ext>
            </a:extLst>
          </p:cNvPr>
          <p:cNvSpPr/>
          <p:nvPr/>
        </p:nvSpPr>
        <p:spPr bwMode="auto">
          <a:xfrm>
            <a:off x="7108829" y="4268913"/>
            <a:ext cx="4251090" cy="716903"/>
          </a:xfrm>
          <a:prstGeom prst="rect">
            <a:avLst/>
          </a:prstGeom>
          <a:solidFill>
            <a:srgbClr val="FF0000">
              <a:alpha val="20000"/>
            </a:srgb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1" name="Rectangle 20">
            <a:extLst>
              <a:ext uri="{FF2B5EF4-FFF2-40B4-BE49-F238E27FC236}">
                <a16:creationId xmlns:a16="http://schemas.microsoft.com/office/drawing/2014/main" id="{010F61FA-0FB4-6B78-7507-2854A726AEB3}"/>
              </a:ext>
            </a:extLst>
          </p:cNvPr>
          <p:cNvSpPr/>
          <p:nvPr/>
        </p:nvSpPr>
        <p:spPr bwMode="auto">
          <a:xfrm>
            <a:off x="7108829" y="5127388"/>
            <a:ext cx="4251090" cy="340935"/>
          </a:xfrm>
          <a:prstGeom prst="rect">
            <a:avLst/>
          </a:prstGeom>
          <a:solidFill>
            <a:srgbClr val="FF0000">
              <a:alpha val="20000"/>
            </a:srgb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2" name="Rectangle 21">
            <a:extLst>
              <a:ext uri="{FF2B5EF4-FFF2-40B4-BE49-F238E27FC236}">
                <a16:creationId xmlns:a16="http://schemas.microsoft.com/office/drawing/2014/main" id="{7422816F-3BBA-F2A8-8ADF-FD650B9D1248}"/>
              </a:ext>
            </a:extLst>
          </p:cNvPr>
          <p:cNvSpPr/>
          <p:nvPr/>
        </p:nvSpPr>
        <p:spPr bwMode="auto">
          <a:xfrm>
            <a:off x="7108829" y="5610478"/>
            <a:ext cx="4251090" cy="297517"/>
          </a:xfrm>
          <a:prstGeom prst="rect">
            <a:avLst/>
          </a:prstGeom>
          <a:solidFill>
            <a:srgbClr val="FF0000">
              <a:alpha val="20000"/>
            </a:srgb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3" name="Rectangle 22">
            <a:extLst>
              <a:ext uri="{FF2B5EF4-FFF2-40B4-BE49-F238E27FC236}">
                <a16:creationId xmlns:a16="http://schemas.microsoft.com/office/drawing/2014/main" id="{C8A5B7A5-2462-E52E-37AB-68220CCFC81C}"/>
              </a:ext>
            </a:extLst>
          </p:cNvPr>
          <p:cNvSpPr/>
          <p:nvPr/>
        </p:nvSpPr>
        <p:spPr bwMode="auto">
          <a:xfrm>
            <a:off x="7108829" y="6050150"/>
            <a:ext cx="4251090" cy="156219"/>
          </a:xfrm>
          <a:prstGeom prst="rect">
            <a:avLst/>
          </a:prstGeom>
          <a:solidFill>
            <a:srgbClr val="FF0000">
              <a:alpha val="20000"/>
            </a:srgb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4" name="Rectangle 23">
            <a:extLst>
              <a:ext uri="{FF2B5EF4-FFF2-40B4-BE49-F238E27FC236}">
                <a16:creationId xmlns:a16="http://schemas.microsoft.com/office/drawing/2014/main" id="{DB7DFCE6-EF85-6E84-A87C-2899E93949F1}"/>
              </a:ext>
            </a:extLst>
          </p:cNvPr>
          <p:cNvSpPr/>
          <p:nvPr/>
        </p:nvSpPr>
        <p:spPr bwMode="auto">
          <a:xfrm>
            <a:off x="7108829" y="6348524"/>
            <a:ext cx="4251090" cy="340352"/>
          </a:xfrm>
          <a:prstGeom prst="rect">
            <a:avLst/>
          </a:prstGeom>
          <a:solidFill>
            <a:srgbClr val="FF0000">
              <a:alpha val="20000"/>
            </a:srgb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5" name="Rectangle 24">
            <a:extLst>
              <a:ext uri="{FF2B5EF4-FFF2-40B4-BE49-F238E27FC236}">
                <a16:creationId xmlns:a16="http://schemas.microsoft.com/office/drawing/2014/main" id="{D51B419C-4730-B3CE-C8D2-6036AF9A5CE0}"/>
              </a:ext>
            </a:extLst>
          </p:cNvPr>
          <p:cNvSpPr/>
          <p:nvPr/>
        </p:nvSpPr>
        <p:spPr bwMode="auto">
          <a:xfrm>
            <a:off x="7108828" y="2439867"/>
            <a:ext cx="5011978" cy="273006"/>
          </a:xfrm>
          <a:prstGeom prst="rect">
            <a:avLst/>
          </a:prstGeom>
          <a:solidFill>
            <a:srgbClr val="00B050">
              <a:alpha val="20000"/>
            </a:srgb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6" name="Rectangle 25">
            <a:extLst>
              <a:ext uri="{FF2B5EF4-FFF2-40B4-BE49-F238E27FC236}">
                <a16:creationId xmlns:a16="http://schemas.microsoft.com/office/drawing/2014/main" id="{1FBE482C-4C0B-357F-A822-C7029FD845BA}"/>
              </a:ext>
            </a:extLst>
          </p:cNvPr>
          <p:cNvSpPr/>
          <p:nvPr/>
        </p:nvSpPr>
        <p:spPr bwMode="auto">
          <a:xfrm>
            <a:off x="7108828" y="2897006"/>
            <a:ext cx="5011978" cy="297517"/>
          </a:xfrm>
          <a:prstGeom prst="rect">
            <a:avLst/>
          </a:prstGeom>
          <a:solidFill>
            <a:srgbClr val="00B050">
              <a:alpha val="20000"/>
            </a:srgb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7" name="Rectangle 26">
            <a:extLst>
              <a:ext uri="{FF2B5EF4-FFF2-40B4-BE49-F238E27FC236}">
                <a16:creationId xmlns:a16="http://schemas.microsoft.com/office/drawing/2014/main" id="{A6916C87-2E44-FB7A-8656-E9EBF3512564}"/>
              </a:ext>
            </a:extLst>
          </p:cNvPr>
          <p:cNvSpPr/>
          <p:nvPr/>
        </p:nvSpPr>
        <p:spPr bwMode="auto">
          <a:xfrm>
            <a:off x="7108828" y="4417671"/>
            <a:ext cx="5011978" cy="297517"/>
          </a:xfrm>
          <a:prstGeom prst="rect">
            <a:avLst/>
          </a:prstGeom>
          <a:solidFill>
            <a:srgbClr val="00B050">
              <a:alpha val="20000"/>
            </a:srgb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8" name="Rectangle 27">
            <a:extLst>
              <a:ext uri="{FF2B5EF4-FFF2-40B4-BE49-F238E27FC236}">
                <a16:creationId xmlns:a16="http://schemas.microsoft.com/office/drawing/2014/main" id="{6B4D9991-4C7E-14BC-64E1-55BE7AF98B8C}"/>
              </a:ext>
            </a:extLst>
          </p:cNvPr>
          <p:cNvSpPr/>
          <p:nvPr/>
        </p:nvSpPr>
        <p:spPr bwMode="auto">
          <a:xfrm>
            <a:off x="7108828" y="6062870"/>
            <a:ext cx="5011978" cy="143499"/>
          </a:xfrm>
          <a:prstGeom prst="rect">
            <a:avLst/>
          </a:prstGeom>
          <a:solidFill>
            <a:srgbClr val="00B050">
              <a:alpha val="20000"/>
            </a:srgb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9" name="Rectangle 28">
            <a:extLst>
              <a:ext uri="{FF2B5EF4-FFF2-40B4-BE49-F238E27FC236}">
                <a16:creationId xmlns:a16="http://schemas.microsoft.com/office/drawing/2014/main" id="{329B2043-47E5-6F5C-1A0B-B46404B460B5}"/>
              </a:ext>
            </a:extLst>
          </p:cNvPr>
          <p:cNvSpPr/>
          <p:nvPr/>
        </p:nvSpPr>
        <p:spPr bwMode="auto">
          <a:xfrm>
            <a:off x="7108828" y="5759236"/>
            <a:ext cx="5011978" cy="133887"/>
          </a:xfrm>
          <a:prstGeom prst="rect">
            <a:avLst/>
          </a:prstGeom>
          <a:solidFill>
            <a:srgbClr val="00B050">
              <a:alpha val="20000"/>
            </a:srgb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30" name="Rectangle 29">
            <a:extLst>
              <a:ext uri="{FF2B5EF4-FFF2-40B4-BE49-F238E27FC236}">
                <a16:creationId xmlns:a16="http://schemas.microsoft.com/office/drawing/2014/main" id="{2D031D8F-35CC-E86F-E8FF-2855F0FA8559}"/>
              </a:ext>
            </a:extLst>
          </p:cNvPr>
          <p:cNvSpPr/>
          <p:nvPr/>
        </p:nvSpPr>
        <p:spPr bwMode="auto">
          <a:xfrm>
            <a:off x="7108828" y="3489454"/>
            <a:ext cx="5011978" cy="167518"/>
          </a:xfrm>
          <a:prstGeom prst="rect">
            <a:avLst/>
          </a:prstGeom>
          <a:solidFill>
            <a:srgbClr val="00B050">
              <a:alpha val="20000"/>
            </a:srgb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45075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C73964-8ECD-37E3-D8A1-42FA97F5F67C}"/>
              </a:ext>
            </a:extLst>
          </p:cNvPr>
          <p:cNvSpPr>
            <a:spLocks noGrp="1"/>
          </p:cNvSpPr>
          <p:nvPr>
            <p:ph type="sldNum" sz="quarter" idx="10"/>
          </p:nvPr>
        </p:nvSpPr>
        <p:spPr/>
        <p:txBody>
          <a:bodyPr/>
          <a:lstStyle/>
          <a:p>
            <a:pPr>
              <a:defRPr/>
            </a:pPr>
            <a:fld id="{D68E8870-17DE-45C4-A8DD-7644B2422933}" type="slidenum">
              <a:rPr lang="en-US" smtClean="0"/>
              <a:pPr>
                <a:defRPr/>
              </a:pPr>
              <a:t>28</a:t>
            </a:fld>
            <a:endParaRPr lang="en-US" dirty="0"/>
          </a:p>
        </p:txBody>
      </p:sp>
      <p:sp>
        <p:nvSpPr>
          <p:cNvPr id="3" name="Title 2">
            <a:extLst>
              <a:ext uri="{FF2B5EF4-FFF2-40B4-BE49-F238E27FC236}">
                <a16:creationId xmlns:a16="http://schemas.microsoft.com/office/drawing/2014/main" id="{86163E9F-EDD5-D7B2-B1A9-1AA448BBA2EC}"/>
              </a:ext>
            </a:extLst>
          </p:cNvPr>
          <p:cNvSpPr>
            <a:spLocks noGrp="1"/>
          </p:cNvSpPr>
          <p:nvPr>
            <p:ph type="title"/>
          </p:nvPr>
        </p:nvSpPr>
        <p:spPr/>
        <p:txBody>
          <a:bodyPr/>
          <a:lstStyle/>
          <a:p>
            <a:r>
              <a:rPr lang="en-US" dirty="0"/>
              <a:t>Pilot Training Example – Step 4</a:t>
            </a:r>
          </a:p>
        </p:txBody>
      </p:sp>
      <p:pic>
        <p:nvPicPr>
          <p:cNvPr id="12" name="Picture 11">
            <a:extLst>
              <a:ext uri="{FF2B5EF4-FFF2-40B4-BE49-F238E27FC236}">
                <a16:creationId xmlns:a16="http://schemas.microsoft.com/office/drawing/2014/main" id="{07B840A4-A011-F221-EA24-26A76B174C4D}"/>
              </a:ext>
            </a:extLst>
          </p:cNvPr>
          <p:cNvPicPr>
            <a:picLocks noChangeAspect="1"/>
          </p:cNvPicPr>
          <p:nvPr/>
        </p:nvPicPr>
        <p:blipFill>
          <a:blip r:embed="rId2"/>
          <a:stretch>
            <a:fillRect/>
          </a:stretch>
        </p:blipFill>
        <p:spPr>
          <a:xfrm>
            <a:off x="5969000" y="795131"/>
            <a:ext cx="6223000" cy="6062870"/>
          </a:xfrm>
          <a:prstGeom prst="rect">
            <a:avLst/>
          </a:prstGeom>
        </p:spPr>
      </p:pic>
      <p:sp>
        <p:nvSpPr>
          <p:cNvPr id="5" name="Rectangle 4">
            <a:extLst>
              <a:ext uri="{FF2B5EF4-FFF2-40B4-BE49-F238E27FC236}">
                <a16:creationId xmlns:a16="http://schemas.microsoft.com/office/drawing/2014/main" id="{07D67C07-E76D-A407-EF29-7B916605B050}"/>
              </a:ext>
            </a:extLst>
          </p:cNvPr>
          <p:cNvSpPr/>
          <p:nvPr/>
        </p:nvSpPr>
        <p:spPr bwMode="auto">
          <a:xfrm>
            <a:off x="7262341" y="1654097"/>
            <a:ext cx="4871911" cy="750363"/>
          </a:xfrm>
          <a:prstGeom prst="rect">
            <a:avLst/>
          </a:prstGeom>
          <a:solidFill>
            <a:srgbClr val="FF0000">
              <a:alpha val="20000"/>
            </a:srgb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6" name="Rectangle 5">
            <a:extLst>
              <a:ext uri="{FF2B5EF4-FFF2-40B4-BE49-F238E27FC236}">
                <a16:creationId xmlns:a16="http://schemas.microsoft.com/office/drawing/2014/main" id="{123DFD0A-3994-4A43-3ED9-E0CD3D570473}"/>
              </a:ext>
            </a:extLst>
          </p:cNvPr>
          <p:cNvSpPr/>
          <p:nvPr/>
        </p:nvSpPr>
        <p:spPr bwMode="auto">
          <a:xfrm>
            <a:off x="7262340" y="2696272"/>
            <a:ext cx="4871911" cy="169549"/>
          </a:xfrm>
          <a:prstGeom prst="rect">
            <a:avLst/>
          </a:prstGeom>
          <a:solidFill>
            <a:srgbClr val="FF0000">
              <a:alpha val="20000"/>
            </a:srgb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7" name="Rectangle 6">
            <a:extLst>
              <a:ext uri="{FF2B5EF4-FFF2-40B4-BE49-F238E27FC236}">
                <a16:creationId xmlns:a16="http://schemas.microsoft.com/office/drawing/2014/main" id="{B1031227-A6D1-C854-9759-E28FCFECD34F}"/>
              </a:ext>
            </a:extLst>
          </p:cNvPr>
          <p:cNvSpPr/>
          <p:nvPr/>
        </p:nvSpPr>
        <p:spPr bwMode="auto">
          <a:xfrm>
            <a:off x="7262341" y="3327396"/>
            <a:ext cx="4871910" cy="149220"/>
          </a:xfrm>
          <a:prstGeom prst="rect">
            <a:avLst/>
          </a:prstGeom>
          <a:solidFill>
            <a:srgbClr val="FF0000">
              <a:alpha val="20000"/>
            </a:srgb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8" name="Rectangle 7">
            <a:extLst>
              <a:ext uri="{FF2B5EF4-FFF2-40B4-BE49-F238E27FC236}">
                <a16:creationId xmlns:a16="http://schemas.microsoft.com/office/drawing/2014/main" id="{0A01C605-5C17-7DD0-16ED-089FB9E50BA9}"/>
              </a:ext>
            </a:extLst>
          </p:cNvPr>
          <p:cNvSpPr/>
          <p:nvPr/>
        </p:nvSpPr>
        <p:spPr bwMode="auto">
          <a:xfrm>
            <a:off x="7262341" y="3788757"/>
            <a:ext cx="4871910" cy="142003"/>
          </a:xfrm>
          <a:prstGeom prst="rect">
            <a:avLst/>
          </a:prstGeom>
          <a:solidFill>
            <a:srgbClr val="FF0000">
              <a:alpha val="20000"/>
            </a:srgb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9" name="Rectangle 8">
            <a:extLst>
              <a:ext uri="{FF2B5EF4-FFF2-40B4-BE49-F238E27FC236}">
                <a16:creationId xmlns:a16="http://schemas.microsoft.com/office/drawing/2014/main" id="{DAC587BF-56F9-70C3-40AA-C4086B85EA9D}"/>
              </a:ext>
            </a:extLst>
          </p:cNvPr>
          <p:cNvSpPr/>
          <p:nvPr/>
        </p:nvSpPr>
        <p:spPr bwMode="auto">
          <a:xfrm>
            <a:off x="7262341" y="4239692"/>
            <a:ext cx="4871910" cy="142003"/>
          </a:xfrm>
          <a:prstGeom prst="rect">
            <a:avLst/>
          </a:prstGeom>
          <a:solidFill>
            <a:srgbClr val="FF0000">
              <a:alpha val="20000"/>
            </a:srgb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0" name="Rectangle 9">
            <a:extLst>
              <a:ext uri="{FF2B5EF4-FFF2-40B4-BE49-F238E27FC236}">
                <a16:creationId xmlns:a16="http://schemas.microsoft.com/office/drawing/2014/main" id="{5AFBC5E8-4080-3DC7-9924-088A3C162E23}"/>
              </a:ext>
            </a:extLst>
          </p:cNvPr>
          <p:cNvSpPr/>
          <p:nvPr/>
        </p:nvSpPr>
        <p:spPr bwMode="auto">
          <a:xfrm>
            <a:off x="7262341" y="5097911"/>
            <a:ext cx="4871910" cy="149433"/>
          </a:xfrm>
          <a:prstGeom prst="rect">
            <a:avLst/>
          </a:prstGeom>
          <a:solidFill>
            <a:srgbClr val="FF0000">
              <a:alpha val="20000"/>
            </a:srgb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1" name="Rectangle 10">
            <a:extLst>
              <a:ext uri="{FF2B5EF4-FFF2-40B4-BE49-F238E27FC236}">
                <a16:creationId xmlns:a16="http://schemas.microsoft.com/office/drawing/2014/main" id="{938C337D-61DE-F8B1-6445-ED1DA9EC98BB}"/>
              </a:ext>
            </a:extLst>
          </p:cNvPr>
          <p:cNvSpPr/>
          <p:nvPr/>
        </p:nvSpPr>
        <p:spPr bwMode="auto">
          <a:xfrm>
            <a:off x="7262341" y="5566702"/>
            <a:ext cx="4871910" cy="142003"/>
          </a:xfrm>
          <a:prstGeom prst="rect">
            <a:avLst/>
          </a:prstGeom>
          <a:solidFill>
            <a:srgbClr val="FF0000">
              <a:alpha val="20000"/>
            </a:srgb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3" name="Rectangle 12">
            <a:extLst>
              <a:ext uri="{FF2B5EF4-FFF2-40B4-BE49-F238E27FC236}">
                <a16:creationId xmlns:a16="http://schemas.microsoft.com/office/drawing/2014/main" id="{E4F15A0D-33EB-522B-EE82-3247F76D6606}"/>
              </a:ext>
            </a:extLst>
          </p:cNvPr>
          <p:cNvSpPr/>
          <p:nvPr/>
        </p:nvSpPr>
        <p:spPr bwMode="auto">
          <a:xfrm>
            <a:off x="7262341" y="6319500"/>
            <a:ext cx="4871912" cy="293802"/>
          </a:xfrm>
          <a:prstGeom prst="rect">
            <a:avLst/>
          </a:prstGeom>
          <a:solidFill>
            <a:srgbClr val="FF0000">
              <a:alpha val="20000"/>
            </a:srgb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4" name="TextBox 13">
            <a:extLst>
              <a:ext uri="{FF2B5EF4-FFF2-40B4-BE49-F238E27FC236}">
                <a16:creationId xmlns:a16="http://schemas.microsoft.com/office/drawing/2014/main" id="{E704EF88-FB29-419E-6A3E-42480E1DC347}"/>
              </a:ext>
            </a:extLst>
          </p:cNvPr>
          <p:cNvSpPr txBox="1"/>
          <p:nvPr/>
        </p:nvSpPr>
        <p:spPr>
          <a:xfrm>
            <a:off x="539015" y="869267"/>
            <a:ext cx="4812631" cy="1200329"/>
          </a:xfrm>
          <a:prstGeom prst="rect">
            <a:avLst/>
          </a:prstGeom>
          <a:noFill/>
        </p:spPr>
        <p:txBody>
          <a:bodyPr wrap="square" rtlCol="0">
            <a:spAutoFit/>
          </a:bodyPr>
          <a:lstStyle/>
          <a:p>
            <a:pPr algn="ctr"/>
            <a:r>
              <a:rPr lang="en-US" sz="2400" b="1" dirty="0">
                <a:solidFill>
                  <a:srgbClr val="FF0000"/>
                </a:solidFill>
                <a:latin typeface="Arial" panose="020B0604020202020204" pitchFamily="34" charset="0"/>
                <a:cs typeface="Arial" panose="020B0604020202020204" pitchFamily="34" charset="0"/>
              </a:rPr>
              <a:t>13 Stages</a:t>
            </a:r>
          </a:p>
          <a:p>
            <a:pPr algn="ctr"/>
            <a:r>
              <a:rPr lang="en-US" sz="2400" b="1" dirty="0">
                <a:solidFill>
                  <a:srgbClr val="FF0000"/>
                </a:solidFill>
                <a:latin typeface="Arial" panose="020B0604020202020204" pitchFamily="34" charset="0"/>
                <a:cs typeface="Arial" panose="020B0604020202020204" pitchFamily="34" charset="0"/>
              </a:rPr>
              <a:t>0.3 – 0.7 ADOI</a:t>
            </a:r>
          </a:p>
          <a:p>
            <a:pPr algn="ctr"/>
            <a:r>
              <a:rPr lang="en-US" sz="2400" b="1" dirty="0">
                <a:solidFill>
                  <a:srgbClr val="FF0000"/>
                </a:solidFill>
                <a:latin typeface="Arial" panose="020B0604020202020204" pitchFamily="34" charset="0"/>
                <a:cs typeface="Arial" panose="020B0604020202020204" pitchFamily="34" charset="0"/>
              </a:rPr>
              <a:t>ADOI Level 0.7 Desktop Trainer</a:t>
            </a:r>
          </a:p>
        </p:txBody>
      </p:sp>
      <p:sp>
        <p:nvSpPr>
          <p:cNvPr id="4" name="Rectangle 3">
            <a:extLst>
              <a:ext uri="{FF2B5EF4-FFF2-40B4-BE49-F238E27FC236}">
                <a16:creationId xmlns:a16="http://schemas.microsoft.com/office/drawing/2014/main" id="{D2855BB6-0D99-1177-90E5-189D6AF76F06}"/>
              </a:ext>
            </a:extLst>
          </p:cNvPr>
          <p:cNvSpPr/>
          <p:nvPr/>
        </p:nvSpPr>
        <p:spPr bwMode="auto">
          <a:xfrm>
            <a:off x="7262339" y="2402470"/>
            <a:ext cx="4871911" cy="293802"/>
          </a:xfrm>
          <a:prstGeom prst="rect">
            <a:avLst/>
          </a:prstGeom>
          <a:solidFill>
            <a:srgbClr val="7030A0">
              <a:alpha val="20000"/>
            </a:srgb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5" name="Rectangle 14">
            <a:extLst>
              <a:ext uri="{FF2B5EF4-FFF2-40B4-BE49-F238E27FC236}">
                <a16:creationId xmlns:a16="http://schemas.microsoft.com/office/drawing/2014/main" id="{5C1C49EE-BDFA-C52A-8B76-96DAB520008E}"/>
              </a:ext>
            </a:extLst>
          </p:cNvPr>
          <p:cNvSpPr/>
          <p:nvPr/>
        </p:nvSpPr>
        <p:spPr bwMode="auto">
          <a:xfrm>
            <a:off x="7262338" y="2852449"/>
            <a:ext cx="4871911" cy="325513"/>
          </a:xfrm>
          <a:prstGeom prst="rect">
            <a:avLst/>
          </a:prstGeom>
          <a:solidFill>
            <a:srgbClr val="7030A0">
              <a:alpha val="20000"/>
            </a:srgb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6" name="Rectangle 15">
            <a:extLst>
              <a:ext uri="{FF2B5EF4-FFF2-40B4-BE49-F238E27FC236}">
                <a16:creationId xmlns:a16="http://schemas.microsoft.com/office/drawing/2014/main" id="{3912F3D9-97D0-6424-2490-06631DF2C767}"/>
              </a:ext>
            </a:extLst>
          </p:cNvPr>
          <p:cNvSpPr/>
          <p:nvPr/>
        </p:nvSpPr>
        <p:spPr bwMode="auto">
          <a:xfrm>
            <a:off x="7262339" y="3476698"/>
            <a:ext cx="4871910" cy="149220"/>
          </a:xfrm>
          <a:prstGeom prst="rect">
            <a:avLst/>
          </a:prstGeom>
          <a:solidFill>
            <a:srgbClr val="7030A0">
              <a:alpha val="20000"/>
            </a:srgb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7" name="Rectangle 16">
            <a:extLst>
              <a:ext uri="{FF2B5EF4-FFF2-40B4-BE49-F238E27FC236}">
                <a16:creationId xmlns:a16="http://schemas.microsoft.com/office/drawing/2014/main" id="{58DCDB49-ABAB-75FF-F0A3-0C2CB3DE01AD}"/>
              </a:ext>
            </a:extLst>
          </p:cNvPr>
          <p:cNvSpPr/>
          <p:nvPr/>
        </p:nvSpPr>
        <p:spPr bwMode="auto">
          <a:xfrm>
            <a:off x="7262339" y="4381695"/>
            <a:ext cx="4871910" cy="293802"/>
          </a:xfrm>
          <a:prstGeom prst="rect">
            <a:avLst/>
          </a:prstGeom>
          <a:solidFill>
            <a:srgbClr val="7030A0">
              <a:alpha val="20000"/>
            </a:srgb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8" name="Rectangle 17">
            <a:extLst>
              <a:ext uri="{FF2B5EF4-FFF2-40B4-BE49-F238E27FC236}">
                <a16:creationId xmlns:a16="http://schemas.microsoft.com/office/drawing/2014/main" id="{E09F5D4B-9262-8746-A605-4EDE4AE78454}"/>
              </a:ext>
            </a:extLst>
          </p:cNvPr>
          <p:cNvSpPr/>
          <p:nvPr/>
        </p:nvSpPr>
        <p:spPr bwMode="auto">
          <a:xfrm>
            <a:off x="7262338" y="5720797"/>
            <a:ext cx="4871910" cy="142003"/>
          </a:xfrm>
          <a:prstGeom prst="rect">
            <a:avLst/>
          </a:prstGeom>
          <a:solidFill>
            <a:srgbClr val="7030A0">
              <a:alpha val="20000"/>
            </a:srgb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9" name="Rectangle 18">
            <a:extLst>
              <a:ext uri="{FF2B5EF4-FFF2-40B4-BE49-F238E27FC236}">
                <a16:creationId xmlns:a16="http://schemas.microsoft.com/office/drawing/2014/main" id="{86D43E17-C64A-58CC-A1A3-ECB09E8C062D}"/>
              </a:ext>
            </a:extLst>
          </p:cNvPr>
          <p:cNvSpPr/>
          <p:nvPr/>
        </p:nvSpPr>
        <p:spPr bwMode="auto">
          <a:xfrm>
            <a:off x="7262338" y="6000084"/>
            <a:ext cx="4871910" cy="149433"/>
          </a:xfrm>
          <a:prstGeom prst="rect">
            <a:avLst/>
          </a:prstGeom>
          <a:solidFill>
            <a:srgbClr val="7030A0">
              <a:alpha val="20000"/>
            </a:srgb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0" name="TextBox 19">
            <a:extLst>
              <a:ext uri="{FF2B5EF4-FFF2-40B4-BE49-F238E27FC236}">
                <a16:creationId xmlns:a16="http://schemas.microsoft.com/office/drawing/2014/main" id="{22608AA6-75AF-ED09-5E60-844A14681578}"/>
              </a:ext>
            </a:extLst>
          </p:cNvPr>
          <p:cNvSpPr txBox="1"/>
          <p:nvPr/>
        </p:nvSpPr>
        <p:spPr>
          <a:xfrm>
            <a:off x="1034715" y="2276287"/>
            <a:ext cx="3821230" cy="1200329"/>
          </a:xfrm>
          <a:prstGeom prst="rect">
            <a:avLst/>
          </a:prstGeom>
          <a:noFill/>
        </p:spPr>
        <p:txBody>
          <a:bodyPr wrap="square" rtlCol="0">
            <a:spAutoFit/>
          </a:bodyPr>
          <a:lstStyle/>
          <a:p>
            <a:pPr algn="ctr"/>
            <a:r>
              <a:rPr lang="en-US" sz="2400" b="1" dirty="0">
                <a:solidFill>
                  <a:srgbClr val="7030A0"/>
                </a:solidFill>
                <a:latin typeface="Arial" panose="020B0604020202020204" pitchFamily="34" charset="0"/>
                <a:cs typeface="Arial" panose="020B0604020202020204" pitchFamily="34" charset="0"/>
              </a:rPr>
              <a:t>8 Stages</a:t>
            </a:r>
          </a:p>
          <a:p>
            <a:pPr algn="ctr"/>
            <a:r>
              <a:rPr lang="en-US" sz="2400" b="1" dirty="0">
                <a:solidFill>
                  <a:srgbClr val="7030A0"/>
                </a:solidFill>
                <a:latin typeface="Arial" panose="020B0604020202020204" pitchFamily="34" charset="0"/>
                <a:cs typeface="Arial" panose="020B0604020202020204" pitchFamily="34" charset="0"/>
              </a:rPr>
              <a:t>1.3 – 1.8 ADOI</a:t>
            </a:r>
          </a:p>
          <a:p>
            <a:pPr algn="ctr"/>
            <a:r>
              <a:rPr lang="en-US" sz="2400" b="1" dirty="0">
                <a:solidFill>
                  <a:srgbClr val="7030A0"/>
                </a:solidFill>
                <a:latin typeface="Arial" panose="020B0604020202020204" pitchFamily="34" charset="0"/>
                <a:cs typeface="Arial" panose="020B0604020202020204" pitchFamily="34" charset="0"/>
              </a:rPr>
              <a:t>ADOI Level 1.8 Device</a:t>
            </a:r>
          </a:p>
        </p:txBody>
      </p:sp>
      <p:sp>
        <p:nvSpPr>
          <p:cNvPr id="21" name="Rectangle 20">
            <a:extLst>
              <a:ext uri="{FF2B5EF4-FFF2-40B4-BE49-F238E27FC236}">
                <a16:creationId xmlns:a16="http://schemas.microsoft.com/office/drawing/2014/main" id="{CE675BC3-3655-3624-1752-7BF0D03240C9}"/>
              </a:ext>
            </a:extLst>
          </p:cNvPr>
          <p:cNvSpPr/>
          <p:nvPr/>
        </p:nvSpPr>
        <p:spPr bwMode="auto">
          <a:xfrm>
            <a:off x="7262338" y="3939485"/>
            <a:ext cx="4871911" cy="149221"/>
          </a:xfrm>
          <a:prstGeom prst="rect">
            <a:avLst/>
          </a:prstGeom>
          <a:solidFill>
            <a:srgbClr val="00B050">
              <a:alpha val="20000"/>
            </a:srgb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2" name="Rectangle 21">
            <a:extLst>
              <a:ext uri="{FF2B5EF4-FFF2-40B4-BE49-F238E27FC236}">
                <a16:creationId xmlns:a16="http://schemas.microsoft.com/office/drawing/2014/main" id="{1B46809A-3957-919A-A47C-97816D84EDCC}"/>
              </a:ext>
            </a:extLst>
          </p:cNvPr>
          <p:cNvSpPr/>
          <p:nvPr/>
        </p:nvSpPr>
        <p:spPr bwMode="auto">
          <a:xfrm>
            <a:off x="7262337" y="4674684"/>
            <a:ext cx="4871911" cy="293802"/>
          </a:xfrm>
          <a:prstGeom prst="rect">
            <a:avLst/>
          </a:prstGeom>
          <a:solidFill>
            <a:srgbClr val="00B050">
              <a:alpha val="20000"/>
            </a:srgb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3" name="Rectangle 22">
            <a:extLst>
              <a:ext uri="{FF2B5EF4-FFF2-40B4-BE49-F238E27FC236}">
                <a16:creationId xmlns:a16="http://schemas.microsoft.com/office/drawing/2014/main" id="{A28C8F05-35DB-9D8D-1878-2F3995B75BB8}"/>
              </a:ext>
            </a:extLst>
          </p:cNvPr>
          <p:cNvSpPr/>
          <p:nvPr/>
        </p:nvSpPr>
        <p:spPr bwMode="auto">
          <a:xfrm>
            <a:off x="7262338" y="3177962"/>
            <a:ext cx="4871910" cy="149220"/>
          </a:xfrm>
          <a:prstGeom prst="rect">
            <a:avLst/>
          </a:prstGeom>
          <a:solidFill>
            <a:srgbClr val="00B050">
              <a:alpha val="20000"/>
            </a:srgb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4" name="Rectangle 23">
            <a:extLst>
              <a:ext uri="{FF2B5EF4-FFF2-40B4-BE49-F238E27FC236}">
                <a16:creationId xmlns:a16="http://schemas.microsoft.com/office/drawing/2014/main" id="{32A8EB20-2423-0B2F-1FDA-2E430FF2E327}"/>
              </a:ext>
            </a:extLst>
          </p:cNvPr>
          <p:cNvSpPr/>
          <p:nvPr/>
        </p:nvSpPr>
        <p:spPr bwMode="auto">
          <a:xfrm>
            <a:off x="7262337" y="5247344"/>
            <a:ext cx="4871910" cy="149433"/>
          </a:xfrm>
          <a:prstGeom prst="rect">
            <a:avLst/>
          </a:prstGeom>
          <a:solidFill>
            <a:srgbClr val="00B050">
              <a:alpha val="20000"/>
            </a:srgb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5" name="TextBox 24">
            <a:extLst>
              <a:ext uri="{FF2B5EF4-FFF2-40B4-BE49-F238E27FC236}">
                <a16:creationId xmlns:a16="http://schemas.microsoft.com/office/drawing/2014/main" id="{50086FCE-B1A9-2605-543F-A9BF2FCE26AA}"/>
              </a:ext>
            </a:extLst>
          </p:cNvPr>
          <p:cNvSpPr txBox="1"/>
          <p:nvPr/>
        </p:nvSpPr>
        <p:spPr>
          <a:xfrm>
            <a:off x="-10295" y="3683307"/>
            <a:ext cx="5911249" cy="1200329"/>
          </a:xfrm>
          <a:prstGeom prst="rect">
            <a:avLst/>
          </a:prstGeom>
          <a:noFill/>
        </p:spPr>
        <p:txBody>
          <a:bodyPr wrap="square" rtlCol="0">
            <a:spAutoFit/>
          </a:bodyPr>
          <a:lstStyle/>
          <a:p>
            <a:pPr algn="ctr"/>
            <a:r>
              <a:rPr lang="en-US" sz="2400" b="1" dirty="0">
                <a:solidFill>
                  <a:srgbClr val="00B050"/>
                </a:solidFill>
                <a:latin typeface="Arial" panose="020B0604020202020204" pitchFamily="34" charset="0"/>
                <a:cs typeface="Arial" panose="020B0604020202020204" pitchFamily="34" charset="0"/>
              </a:rPr>
              <a:t>4 Stages</a:t>
            </a:r>
          </a:p>
          <a:p>
            <a:pPr algn="ctr"/>
            <a:r>
              <a:rPr lang="en-US" sz="2400" b="1" dirty="0">
                <a:solidFill>
                  <a:srgbClr val="00B050"/>
                </a:solidFill>
                <a:latin typeface="Arial" panose="020B0604020202020204" pitchFamily="34" charset="0"/>
                <a:cs typeface="Arial" panose="020B0604020202020204" pitchFamily="34" charset="0"/>
              </a:rPr>
              <a:t>2.1 ADOI</a:t>
            </a:r>
          </a:p>
          <a:p>
            <a:pPr algn="ctr"/>
            <a:r>
              <a:rPr lang="en-US" sz="2400" b="1" dirty="0">
                <a:solidFill>
                  <a:srgbClr val="00B050"/>
                </a:solidFill>
                <a:latin typeface="Arial" panose="020B0604020202020204" pitchFamily="34" charset="0"/>
                <a:cs typeface="Arial" panose="020B0604020202020204" pitchFamily="34" charset="0"/>
              </a:rPr>
              <a:t>ADOI Level 2.1 Device</a:t>
            </a:r>
          </a:p>
        </p:txBody>
      </p:sp>
      <p:sp>
        <p:nvSpPr>
          <p:cNvPr id="26" name="Rectangle 25">
            <a:extLst>
              <a:ext uri="{FF2B5EF4-FFF2-40B4-BE49-F238E27FC236}">
                <a16:creationId xmlns:a16="http://schemas.microsoft.com/office/drawing/2014/main" id="{023E7B3B-AD76-A14D-562D-F1A3C7EC1F51}"/>
              </a:ext>
            </a:extLst>
          </p:cNvPr>
          <p:cNvSpPr/>
          <p:nvPr/>
        </p:nvSpPr>
        <p:spPr bwMode="auto">
          <a:xfrm>
            <a:off x="7262337" y="4065905"/>
            <a:ext cx="4871911" cy="149221"/>
          </a:xfrm>
          <a:prstGeom prst="rect">
            <a:avLst/>
          </a:prstGeom>
          <a:solidFill>
            <a:srgbClr val="F77B0B">
              <a:alpha val="20000"/>
            </a:srgb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7" name="Rectangle 26">
            <a:extLst>
              <a:ext uri="{FF2B5EF4-FFF2-40B4-BE49-F238E27FC236}">
                <a16:creationId xmlns:a16="http://schemas.microsoft.com/office/drawing/2014/main" id="{A1FE983F-97F5-0F70-B269-AE5FF8F0AE23}"/>
              </a:ext>
            </a:extLst>
          </p:cNvPr>
          <p:cNvSpPr/>
          <p:nvPr/>
        </p:nvSpPr>
        <p:spPr bwMode="auto">
          <a:xfrm>
            <a:off x="7262337" y="4938390"/>
            <a:ext cx="4871911" cy="182390"/>
          </a:xfrm>
          <a:prstGeom prst="rect">
            <a:avLst/>
          </a:prstGeom>
          <a:solidFill>
            <a:srgbClr val="F77B0B">
              <a:alpha val="20000"/>
            </a:srgb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8" name="Rectangle 27">
            <a:extLst>
              <a:ext uri="{FF2B5EF4-FFF2-40B4-BE49-F238E27FC236}">
                <a16:creationId xmlns:a16="http://schemas.microsoft.com/office/drawing/2014/main" id="{B8DD11B6-D593-91B4-E347-C3DDBBA6188B}"/>
              </a:ext>
            </a:extLst>
          </p:cNvPr>
          <p:cNvSpPr/>
          <p:nvPr/>
        </p:nvSpPr>
        <p:spPr bwMode="auto">
          <a:xfrm>
            <a:off x="7262337" y="3606348"/>
            <a:ext cx="4871910" cy="169753"/>
          </a:xfrm>
          <a:prstGeom prst="rect">
            <a:avLst/>
          </a:prstGeom>
          <a:solidFill>
            <a:srgbClr val="F77B0B">
              <a:alpha val="20000"/>
            </a:srgb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9" name="Rectangle 28">
            <a:extLst>
              <a:ext uri="{FF2B5EF4-FFF2-40B4-BE49-F238E27FC236}">
                <a16:creationId xmlns:a16="http://schemas.microsoft.com/office/drawing/2014/main" id="{E328655C-B070-47DC-3057-734F688F2D66}"/>
              </a:ext>
            </a:extLst>
          </p:cNvPr>
          <p:cNvSpPr/>
          <p:nvPr/>
        </p:nvSpPr>
        <p:spPr bwMode="auto">
          <a:xfrm>
            <a:off x="7262337" y="5410131"/>
            <a:ext cx="4871910" cy="149433"/>
          </a:xfrm>
          <a:prstGeom prst="rect">
            <a:avLst/>
          </a:prstGeom>
          <a:solidFill>
            <a:srgbClr val="F77B0B">
              <a:alpha val="20000"/>
            </a:srgb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30" name="Rectangle 29">
            <a:extLst>
              <a:ext uri="{FF2B5EF4-FFF2-40B4-BE49-F238E27FC236}">
                <a16:creationId xmlns:a16="http://schemas.microsoft.com/office/drawing/2014/main" id="{B4E7A16C-DEDF-CD38-7A99-451EB4C54694}"/>
              </a:ext>
            </a:extLst>
          </p:cNvPr>
          <p:cNvSpPr/>
          <p:nvPr/>
        </p:nvSpPr>
        <p:spPr bwMode="auto">
          <a:xfrm>
            <a:off x="7262337" y="5844044"/>
            <a:ext cx="4871910" cy="149433"/>
          </a:xfrm>
          <a:prstGeom prst="rect">
            <a:avLst/>
          </a:prstGeom>
          <a:solidFill>
            <a:srgbClr val="F77B0B">
              <a:alpha val="20000"/>
            </a:srgb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31" name="Rectangle 30">
            <a:extLst>
              <a:ext uri="{FF2B5EF4-FFF2-40B4-BE49-F238E27FC236}">
                <a16:creationId xmlns:a16="http://schemas.microsoft.com/office/drawing/2014/main" id="{A038F747-5972-490D-91A9-41FC96DE43CD}"/>
              </a:ext>
            </a:extLst>
          </p:cNvPr>
          <p:cNvSpPr/>
          <p:nvPr/>
        </p:nvSpPr>
        <p:spPr bwMode="auto">
          <a:xfrm>
            <a:off x="7262337" y="6166352"/>
            <a:ext cx="4871910" cy="149433"/>
          </a:xfrm>
          <a:prstGeom prst="rect">
            <a:avLst/>
          </a:prstGeom>
          <a:solidFill>
            <a:srgbClr val="F77B0B">
              <a:alpha val="20000"/>
            </a:srgb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32" name="Rectangle 31">
            <a:extLst>
              <a:ext uri="{FF2B5EF4-FFF2-40B4-BE49-F238E27FC236}">
                <a16:creationId xmlns:a16="http://schemas.microsoft.com/office/drawing/2014/main" id="{4A81A8FB-BCA5-C82A-279D-771C94C3A7C2}"/>
              </a:ext>
            </a:extLst>
          </p:cNvPr>
          <p:cNvSpPr/>
          <p:nvPr/>
        </p:nvSpPr>
        <p:spPr bwMode="auto">
          <a:xfrm>
            <a:off x="7262337" y="6605588"/>
            <a:ext cx="4871910" cy="178593"/>
          </a:xfrm>
          <a:prstGeom prst="rect">
            <a:avLst/>
          </a:prstGeom>
          <a:solidFill>
            <a:srgbClr val="F77B0B">
              <a:alpha val="20000"/>
            </a:srgb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33" name="TextBox 32">
            <a:extLst>
              <a:ext uri="{FF2B5EF4-FFF2-40B4-BE49-F238E27FC236}">
                <a16:creationId xmlns:a16="http://schemas.microsoft.com/office/drawing/2014/main" id="{D31FE58F-B4D7-A225-245B-1987D6F04CD2}"/>
              </a:ext>
            </a:extLst>
          </p:cNvPr>
          <p:cNvSpPr txBox="1"/>
          <p:nvPr/>
        </p:nvSpPr>
        <p:spPr>
          <a:xfrm>
            <a:off x="18580" y="5090327"/>
            <a:ext cx="5853497" cy="1200329"/>
          </a:xfrm>
          <a:prstGeom prst="rect">
            <a:avLst/>
          </a:prstGeom>
          <a:noFill/>
        </p:spPr>
        <p:txBody>
          <a:bodyPr wrap="square" rtlCol="0">
            <a:spAutoFit/>
          </a:bodyPr>
          <a:lstStyle/>
          <a:p>
            <a:pPr algn="ctr"/>
            <a:r>
              <a:rPr lang="en-US" sz="2400" b="1" dirty="0">
                <a:solidFill>
                  <a:srgbClr val="F77B0B"/>
                </a:solidFill>
                <a:latin typeface="Arial" panose="020B0604020202020204" pitchFamily="34" charset="0"/>
                <a:cs typeface="Arial" panose="020B0604020202020204" pitchFamily="34" charset="0"/>
              </a:rPr>
              <a:t>4 Stages</a:t>
            </a:r>
          </a:p>
          <a:p>
            <a:pPr algn="ctr"/>
            <a:r>
              <a:rPr lang="en-US" sz="2400" b="1" dirty="0">
                <a:solidFill>
                  <a:srgbClr val="F77B0B"/>
                </a:solidFill>
                <a:latin typeface="Arial" panose="020B0604020202020204" pitchFamily="34" charset="0"/>
                <a:cs typeface="Arial" panose="020B0604020202020204" pitchFamily="34" charset="0"/>
              </a:rPr>
              <a:t>3.7 – 3.8 ADOI</a:t>
            </a:r>
          </a:p>
          <a:p>
            <a:pPr algn="ctr"/>
            <a:r>
              <a:rPr lang="en-US" sz="2400" b="1" dirty="0">
                <a:solidFill>
                  <a:srgbClr val="F77B0B"/>
                </a:solidFill>
                <a:latin typeface="Arial" panose="020B0604020202020204" pitchFamily="34" charset="0"/>
                <a:cs typeface="Arial" panose="020B0604020202020204" pitchFamily="34" charset="0"/>
              </a:rPr>
              <a:t>ADOI Level 3.8 Device</a:t>
            </a:r>
          </a:p>
        </p:txBody>
      </p:sp>
    </p:spTree>
    <p:extLst>
      <p:ext uri="{BB962C8B-B14F-4D97-AF65-F5344CB8AC3E}">
        <p14:creationId xmlns:p14="http://schemas.microsoft.com/office/powerpoint/2010/main" val="23235378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C73964-8ECD-37E3-D8A1-42FA97F5F67C}"/>
              </a:ext>
            </a:extLst>
          </p:cNvPr>
          <p:cNvSpPr>
            <a:spLocks noGrp="1"/>
          </p:cNvSpPr>
          <p:nvPr>
            <p:ph type="sldNum" sz="quarter" idx="10"/>
          </p:nvPr>
        </p:nvSpPr>
        <p:spPr/>
        <p:txBody>
          <a:bodyPr/>
          <a:lstStyle/>
          <a:p>
            <a:pPr>
              <a:defRPr/>
            </a:pPr>
            <a:fld id="{D68E8870-17DE-45C4-A8DD-7644B2422933}" type="slidenum">
              <a:rPr lang="en-US" smtClean="0"/>
              <a:pPr>
                <a:defRPr/>
              </a:pPr>
              <a:t>29</a:t>
            </a:fld>
            <a:endParaRPr lang="en-US" dirty="0"/>
          </a:p>
        </p:txBody>
      </p:sp>
      <p:sp>
        <p:nvSpPr>
          <p:cNvPr id="3" name="Title 2">
            <a:extLst>
              <a:ext uri="{FF2B5EF4-FFF2-40B4-BE49-F238E27FC236}">
                <a16:creationId xmlns:a16="http://schemas.microsoft.com/office/drawing/2014/main" id="{86163E9F-EDD5-D7B2-B1A9-1AA448BBA2EC}"/>
              </a:ext>
            </a:extLst>
          </p:cNvPr>
          <p:cNvSpPr>
            <a:spLocks noGrp="1"/>
          </p:cNvSpPr>
          <p:nvPr>
            <p:ph type="title"/>
          </p:nvPr>
        </p:nvSpPr>
        <p:spPr/>
        <p:txBody>
          <a:bodyPr/>
          <a:lstStyle/>
          <a:p>
            <a:r>
              <a:rPr lang="en-US" dirty="0"/>
              <a:t>Pilot Training Example – Step 5</a:t>
            </a:r>
          </a:p>
        </p:txBody>
      </p:sp>
      <p:sp>
        <p:nvSpPr>
          <p:cNvPr id="4" name="Content Placeholder 3">
            <a:extLst>
              <a:ext uri="{FF2B5EF4-FFF2-40B4-BE49-F238E27FC236}">
                <a16:creationId xmlns:a16="http://schemas.microsoft.com/office/drawing/2014/main" id="{EB75DB80-103D-2D17-F163-21F9496CBAD3}"/>
              </a:ext>
            </a:extLst>
          </p:cNvPr>
          <p:cNvSpPr>
            <a:spLocks noGrp="1"/>
          </p:cNvSpPr>
          <p:nvPr>
            <p:ph sz="quarter" idx="11"/>
          </p:nvPr>
        </p:nvSpPr>
        <p:spPr>
          <a:xfrm>
            <a:off x="480133" y="1046715"/>
            <a:ext cx="11366124" cy="816939"/>
          </a:xfrm>
        </p:spPr>
        <p:txBody>
          <a:bodyPr/>
          <a:lstStyle/>
          <a:p>
            <a:pPr marL="0" indent="0">
              <a:buNone/>
            </a:pPr>
            <a:r>
              <a:rPr lang="en-US" sz="2400" b="1" dirty="0">
                <a:latin typeface="Arial" panose="020B0604020202020204" pitchFamily="34" charset="0"/>
                <a:cs typeface="Arial" panose="020B0604020202020204" pitchFamily="34" charset="0"/>
              </a:rPr>
              <a:t>Step 5: </a:t>
            </a:r>
            <a:r>
              <a:rPr lang="en-US" sz="2400" dirty="0">
                <a:latin typeface="Arial" panose="020B0604020202020204" pitchFamily="34" charset="0"/>
                <a:cs typeface="Arial" panose="020B0604020202020204" pitchFamily="34" charset="0"/>
              </a:rPr>
              <a:t>Draft Requirements</a:t>
            </a:r>
          </a:p>
          <a:p>
            <a:pPr marL="0" indent="0">
              <a:buNone/>
            </a:pPr>
            <a:endParaRPr lang="en-US" sz="4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Use Taxonomy to Draft Specific Immersion Requirements for:</a:t>
            </a:r>
          </a:p>
          <a:p>
            <a:pPr>
              <a:buFont typeface="Arial" panose="020B0604020202020204" pitchFamily="34" charset="0"/>
              <a:buChar char="•"/>
            </a:pPr>
            <a:r>
              <a:rPr lang="en-US" sz="2000" dirty="0">
                <a:solidFill>
                  <a:srgbClr val="FF0000"/>
                </a:solidFill>
                <a:latin typeface="Arial" panose="020B0604020202020204" pitchFamily="34" charset="0"/>
                <a:cs typeface="Arial" panose="020B0604020202020204" pitchFamily="34" charset="0"/>
              </a:rPr>
              <a:t>Level 0.7 Desktop Trainer</a:t>
            </a:r>
          </a:p>
          <a:p>
            <a:pPr>
              <a:buFont typeface="Arial" panose="020B0604020202020204" pitchFamily="34" charset="0"/>
              <a:buChar char="•"/>
            </a:pPr>
            <a:r>
              <a:rPr lang="en-US" sz="2000" dirty="0">
                <a:solidFill>
                  <a:srgbClr val="7030A0"/>
                </a:solidFill>
                <a:latin typeface="Arial" panose="020B0604020202020204" pitchFamily="34" charset="0"/>
                <a:cs typeface="Arial" panose="020B0604020202020204" pitchFamily="34" charset="0"/>
              </a:rPr>
              <a:t>Level 1.8 Immersive Device</a:t>
            </a:r>
          </a:p>
          <a:p>
            <a:pPr>
              <a:buFont typeface="Arial" panose="020B0604020202020204" pitchFamily="34" charset="0"/>
              <a:buChar char="•"/>
            </a:pPr>
            <a:r>
              <a:rPr lang="en-US" sz="2000" dirty="0">
                <a:solidFill>
                  <a:srgbClr val="00B050"/>
                </a:solidFill>
                <a:latin typeface="Arial" panose="020B0604020202020204" pitchFamily="34" charset="0"/>
                <a:cs typeface="Arial" panose="020B0604020202020204" pitchFamily="34" charset="0"/>
              </a:rPr>
              <a:t>Level 2.1 Immersive Device</a:t>
            </a:r>
          </a:p>
          <a:p>
            <a:pPr>
              <a:buFont typeface="Arial" panose="020B0604020202020204" pitchFamily="34" charset="0"/>
              <a:buChar char="•"/>
            </a:pPr>
            <a:r>
              <a:rPr lang="en-US" sz="2000" dirty="0">
                <a:solidFill>
                  <a:srgbClr val="F77B0B"/>
                </a:solidFill>
                <a:latin typeface="Arial" panose="020B0604020202020204" pitchFamily="34" charset="0"/>
                <a:cs typeface="Arial" panose="020B0604020202020204" pitchFamily="34" charset="0"/>
              </a:rPr>
              <a:t>Level 3.8 Immersive Device</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767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BEA293-EFD1-8760-02D3-124272C4C608}"/>
              </a:ext>
            </a:extLst>
          </p:cNvPr>
          <p:cNvSpPr>
            <a:spLocks noGrp="1"/>
          </p:cNvSpPr>
          <p:nvPr>
            <p:ph type="sldNum" sz="quarter" idx="10"/>
          </p:nvPr>
        </p:nvSpPr>
        <p:spPr/>
        <p:txBody>
          <a:bodyPr/>
          <a:lstStyle/>
          <a:p>
            <a:pPr>
              <a:defRPr/>
            </a:pPr>
            <a:fld id="{D68E8870-17DE-45C4-A8DD-7644B2422933}" type="slidenum">
              <a:rPr lang="en-US" smtClean="0"/>
              <a:pPr>
                <a:defRPr/>
              </a:pPr>
              <a:t>3</a:t>
            </a:fld>
            <a:endParaRPr lang="en-US" dirty="0"/>
          </a:p>
        </p:txBody>
      </p:sp>
      <p:sp>
        <p:nvSpPr>
          <p:cNvPr id="3" name="Title 2">
            <a:extLst>
              <a:ext uri="{FF2B5EF4-FFF2-40B4-BE49-F238E27FC236}">
                <a16:creationId xmlns:a16="http://schemas.microsoft.com/office/drawing/2014/main" id="{7FF770E2-31A0-751A-FD2E-6917EC54735A}"/>
              </a:ext>
            </a:extLst>
          </p:cNvPr>
          <p:cNvSpPr>
            <a:spLocks noGrp="1"/>
          </p:cNvSpPr>
          <p:nvPr>
            <p:ph type="title"/>
          </p:nvPr>
        </p:nvSpPr>
        <p:spPr/>
        <p:txBody>
          <a:bodyPr/>
          <a:lstStyle/>
          <a:p>
            <a:r>
              <a:rPr lang="en-US" dirty="0"/>
              <a:t>The Problem</a:t>
            </a:r>
          </a:p>
        </p:txBody>
      </p:sp>
      <p:pic>
        <p:nvPicPr>
          <p:cNvPr id="1028" name="Picture 4" descr="How VR is Transforming the Way We Train Associates">
            <a:extLst>
              <a:ext uri="{FF2B5EF4-FFF2-40B4-BE49-F238E27FC236}">
                <a16:creationId xmlns:a16="http://schemas.microsoft.com/office/drawing/2014/main" id="{F44BA4B4-3E05-A839-3C0F-809B849347F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32" y="894291"/>
            <a:ext cx="4645414" cy="238230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irtual reality helping to create safety for UPS drivers | About UPS">
            <a:extLst>
              <a:ext uri="{FF2B5EF4-FFF2-40B4-BE49-F238E27FC236}">
                <a16:creationId xmlns:a16="http://schemas.microsoft.com/office/drawing/2014/main" id="{14D7B6DA-D55F-DCFF-159C-F14077DA026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0441" y="902156"/>
            <a:ext cx="4645414" cy="242614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WIN Reality | Virtual Reality Baseball &amp; Softball Training">
            <a:extLst>
              <a:ext uri="{FF2B5EF4-FFF2-40B4-BE49-F238E27FC236}">
                <a16:creationId xmlns:a16="http://schemas.microsoft.com/office/drawing/2014/main" id="{9D45CFC2-76BE-120B-049F-835B4F6D4F0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a:extLst>
              <a:ext uri="{FF2B5EF4-FFF2-40B4-BE49-F238E27FC236}">
                <a16:creationId xmlns:a16="http://schemas.microsoft.com/office/drawing/2014/main" id="{A722A2C2-7B5A-882C-3805-1A84D03A8B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45" y="3857335"/>
            <a:ext cx="4645414" cy="238230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VR Simulator for Police and Law Enforcement Training Academies | Apex  Officer">
            <a:extLst>
              <a:ext uri="{FF2B5EF4-FFF2-40B4-BE49-F238E27FC236}">
                <a16:creationId xmlns:a16="http://schemas.microsoft.com/office/drawing/2014/main" id="{06A5EFF3-2B93-4309-F430-4F0D476B6A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0441" y="3857336"/>
            <a:ext cx="4645414" cy="23823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B52E981-CCE7-B6F5-D5D8-56052D8C9EF7}"/>
              </a:ext>
            </a:extLst>
          </p:cNvPr>
          <p:cNvPicPr>
            <a:picLocks noChangeAspect="1"/>
          </p:cNvPicPr>
          <p:nvPr/>
        </p:nvPicPr>
        <p:blipFill>
          <a:blip r:embed="rId7"/>
          <a:stretch>
            <a:fillRect/>
          </a:stretch>
        </p:blipFill>
        <p:spPr>
          <a:xfrm>
            <a:off x="3768764" y="2456215"/>
            <a:ext cx="4673350" cy="2382308"/>
          </a:xfrm>
          <a:prstGeom prst="rect">
            <a:avLst/>
          </a:prstGeom>
        </p:spPr>
      </p:pic>
      <p:pic>
        <p:nvPicPr>
          <p:cNvPr id="1038" name="Picture 14" descr="Virtual Reality (VR) in Healthcare: Current &amp; Future Uses">
            <a:extLst>
              <a:ext uri="{FF2B5EF4-FFF2-40B4-BE49-F238E27FC236}">
                <a16:creationId xmlns:a16="http://schemas.microsoft.com/office/drawing/2014/main" id="{DB8BE147-3934-FD00-17DA-1B03526E24A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145" y="894291"/>
            <a:ext cx="4633601" cy="238230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Army photo">
            <a:extLst>
              <a:ext uri="{FF2B5EF4-FFF2-40B4-BE49-F238E27FC236}">
                <a16:creationId xmlns:a16="http://schemas.microsoft.com/office/drawing/2014/main" id="{EED2F30D-2772-B7E5-05C8-B5289F9BCA5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60441" y="876300"/>
            <a:ext cx="4633601" cy="242614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VR parachute trainer">
            <a:extLst>
              <a:ext uri="{FF2B5EF4-FFF2-40B4-BE49-F238E27FC236}">
                <a16:creationId xmlns:a16="http://schemas.microsoft.com/office/drawing/2014/main" id="{A957B3CD-9CC1-A73C-41C2-ED1A72F2515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145" y="3857335"/>
            <a:ext cx="4633600" cy="2382309"/>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AR in Aviation, in the process of shaping the future">
            <a:extLst>
              <a:ext uri="{FF2B5EF4-FFF2-40B4-BE49-F238E27FC236}">
                <a16:creationId xmlns:a16="http://schemas.microsoft.com/office/drawing/2014/main" id="{A25B1643-08CD-A96F-0118-9FAC605EAB6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60440" y="3831480"/>
            <a:ext cx="4633601" cy="2382309"/>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a:extLst>
              <a:ext uri="{FF2B5EF4-FFF2-40B4-BE49-F238E27FC236}">
                <a16:creationId xmlns:a16="http://schemas.microsoft.com/office/drawing/2014/main" id="{9FC57B23-19C6-CBDB-767E-15466A8BFF82}"/>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808513" y="2435473"/>
            <a:ext cx="4633601" cy="2382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70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fade">
                                      <p:cBhvr>
                                        <p:cTn id="12" dur="1000"/>
                                        <p:tgtEl>
                                          <p:spTgt spid="10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4"/>
                                        </p:tgtEl>
                                        <p:attrNameLst>
                                          <p:attrName>style.visibility</p:attrName>
                                        </p:attrNameLst>
                                      </p:cBhvr>
                                      <p:to>
                                        <p:strVal val="visible"/>
                                      </p:to>
                                    </p:set>
                                    <p:animEffect transition="in" filter="fade">
                                      <p:cBhvr>
                                        <p:cTn id="17" dur="1000"/>
                                        <p:tgtEl>
                                          <p:spTgt spid="10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6"/>
                                        </p:tgtEl>
                                        <p:attrNameLst>
                                          <p:attrName>style.visibility</p:attrName>
                                        </p:attrNameLst>
                                      </p:cBhvr>
                                      <p:to>
                                        <p:strVal val="visible"/>
                                      </p:to>
                                    </p:set>
                                    <p:animEffect transition="in" filter="fade">
                                      <p:cBhvr>
                                        <p:cTn id="22" dur="1000"/>
                                        <p:tgtEl>
                                          <p:spTgt spid="10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38"/>
                                        </p:tgtEl>
                                        <p:attrNameLst>
                                          <p:attrName>style.visibility</p:attrName>
                                        </p:attrNameLst>
                                      </p:cBhvr>
                                      <p:to>
                                        <p:strVal val="visible"/>
                                      </p:to>
                                    </p:set>
                                    <p:animEffect transition="in" filter="fade">
                                      <p:cBhvr>
                                        <p:cTn id="32" dur="1000"/>
                                        <p:tgtEl>
                                          <p:spTgt spid="10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40"/>
                                        </p:tgtEl>
                                        <p:attrNameLst>
                                          <p:attrName>style.visibility</p:attrName>
                                        </p:attrNameLst>
                                      </p:cBhvr>
                                      <p:to>
                                        <p:strVal val="visible"/>
                                      </p:to>
                                    </p:set>
                                    <p:animEffect transition="in" filter="fade">
                                      <p:cBhvr>
                                        <p:cTn id="37" dur="1000"/>
                                        <p:tgtEl>
                                          <p:spTgt spid="104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42"/>
                                        </p:tgtEl>
                                        <p:attrNameLst>
                                          <p:attrName>style.visibility</p:attrName>
                                        </p:attrNameLst>
                                      </p:cBhvr>
                                      <p:to>
                                        <p:strVal val="visible"/>
                                      </p:to>
                                    </p:set>
                                    <p:animEffect transition="in" filter="fade">
                                      <p:cBhvr>
                                        <p:cTn id="42" dur="1000"/>
                                        <p:tgtEl>
                                          <p:spTgt spid="104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46"/>
                                        </p:tgtEl>
                                        <p:attrNameLst>
                                          <p:attrName>style.visibility</p:attrName>
                                        </p:attrNameLst>
                                      </p:cBhvr>
                                      <p:to>
                                        <p:strVal val="visible"/>
                                      </p:to>
                                    </p:set>
                                    <p:animEffect transition="in" filter="fade">
                                      <p:cBhvr>
                                        <p:cTn id="47" dur="1000"/>
                                        <p:tgtEl>
                                          <p:spTgt spid="104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48"/>
                                        </p:tgtEl>
                                        <p:attrNameLst>
                                          <p:attrName>style.visibility</p:attrName>
                                        </p:attrNameLst>
                                      </p:cBhvr>
                                      <p:to>
                                        <p:strVal val="visible"/>
                                      </p:to>
                                    </p:set>
                                    <p:animEffect transition="in" filter="fade">
                                      <p:cBhvr>
                                        <p:cTn id="52" dur="1000"/>
                                        <p:tgtEl>
                                          <p:spTgt spid="1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C73964-8ECD-37E3-D8A1-42FA97F5F67C}"/>
              </a:ext>
            </a:extLst>
          </p:cNvPr>
          <p:cNvSpPr>
            <a:spLocks noGrp="1"/>
          </p:cNvSpPr>
          <p:nvPr>
            <p:ph type="sldNum" sz="quarter" idx="10"/>
          </p:nvPr>
        </p:nvSpPr>
        <p:spPr/>
        <p:txBody>
          <a:bodyPr/>
          <a:lstStyle/>
          <a:p>
            <a:pPr>
              <a:defRPr/>
            </a:pPr>
            <a:fld id="{D68E8870-17DE-45C4-A8DD-7644B2422933}" type="slidenum">
              <a:rPr lang="en-US" smtClean="0"/>
              <a:pPr>
                <a:defRPr/>
              </a:pPr>
              <a:t>30</a:t>
            </a:fld>
            <a:endParaRPr lang="en-US" dirty="0"/>
          </a:p>
        </p:txBody>
      </p:sp>
      <p:sp>
        <p:nvSpPr>
          <p:cNvPr id="3" name="Title 2">
            <a:extLst>
              <a:ext uri="{FF2B5EF4-FFF2-40B4-BE49-F238E27FC236}">
                <a16:creationId xmlns:a16="http://schemas.microsoft.com/office/drawing/2014/main" id="{86163E9F-EDD5-D7B2-B1A9-1AA448BBA2EC}"/>
              </a:ext>
            </a:extLst>
          </p:cNvPr>
          <p:cNvSpPr>
            <a:spLocks noGrp="1"/>
          </p:cNvSpPr>
          <p:nvPr>
            <p:ph type="title"/>
          </p:nvPr>
        </p:nvSpPr>
        <p:spPr/>
        <p:txBody>
          <a:bodyPr/>
          <a:lstStyle/>
          <a:p>
            <a:r>
              <a:rPr lang="en-US" dirty="0"/>
              <a:t>Pilot Training Example – Step 5</a:t>
            </a:r>
          </a:p>
        </p:txBody>
      </p:sp>
      <p:sp>
        <p:nvSpPr>
          <p:cNvPr id="4" name="Content Placeholder 3">
            <a:extLst>
              <a:ext uri="{FF2B5EF4-FFF2-40B4-BE49-F238E27FC236}">
                <a16:creationId xmlns:a16="http://schemas.microsoft.com/office/drawing/2014/main" id="{EB75DB80-103D-2D17-F163-21F9496CBAD3}"/>
              </a:ext>
            </a:extLst>
          </p:cNvPr>
          <p:cNvSpPr>
            <a:spLocks noGrp="1"/>
          </p:cNvSpPr>
          <p:nvPr>
            <p:ph sz="quarter" idx="11"/>
          </p:nvPr>
        </p:nvSpPr>
        <p:spPr>
          <a:xfrm>
            <a:off x="480133" y="1046715"/>
            <a:ext cx="10637046" cy="794891"/>
          </a:xfrm>
        </p:spPr>
        <p:txBody>
          <a:bodyPr/>
          <a:lstStyle/>
          <a:p>
            <a:pPr marL="0" indent="0">
              <a:buNone/>
            </a:pPr>
            <a:r>
              <a:rPr lang="en-US" sz="2400" b="1" dirty="0">
                <a:latin typeface="Arial" panose="020B0604020202020204" pitchFamily="34" charset="0"/>
                <a:cs typeface="Arial" panose="020B0604020202020204" pitchFamily="34" charset="0"/>
              </a:rPr>
              <a:t>Step 5: </a:t>
            </a:r>
            <a:r>
              <a:rPr lang="en-US" sz="2400" dirty="0">
                <a:latin typeface="Arial" panose="020B0604020202020204" pitchFamily="34" charset="0"/>
                <a:cs typeface="Arial" panose="020B0604020202020204" pitchFamily="34" charset="0"/>
              </a:rPr>
              <a:t>Draft Requirements</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Use immersive taxonomy to frame requirements in verbiage industry will understand</a:t>
            </a:r>
          </a:p>
        </p:txBody>
      </p:sp>
      <p:pic>
        <p:nvPicPr>
          <p:cNvPr id="9" name="Picture 8" descr="A screenshot of a computer&#10;&#10;Description automatically generated">
            <a:extLst>
              <a:ext uri="{FF2B5EF4-FFF2-40B4-BE49-F238E27FC236}">
                <a16:creationId xmlns:a16="http://schemas.microsoft.com/office/drawing/2014/main" id="{663795E2-C315-0F04-2BED-90D45842B5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254" y="2509901"/>
            <a:ext cx="11250613" cy="3797081"/>
          </a:xfrm>
          <a:prstGeom prst="rect">
            <a:avLst/>
          </a:prstGeom>
          <a:noFill/>
        </p:spPr>
      </p:pic>
    </p:spTree>
    <p:extLst>
      <p:ext uri="{BB962C8B-B14F-4D97-AF65-F5344CB8AC3E}">
        <p14:creationId xmlns:p14="http://schemas.microsoft.com/office/powerpoint/2010/main" val="37405896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C73964-8ECD-37E3-D8A1-42FA97F5F67C}"/>
              </a:ext>
            </a:extLst>
          </p:cNvPr>
          <p:cNvSpPr>
            <a:spLocks noGrp="1"/>
          </p:cNvSpPr>
          <p:nvPr>
            <p:ph type="sldNum" sz="quarter" idx="10"/>
          </p:nvPr>
        </p:nvSpPr>
        <p:spPr/>
        <p:txBody>
          <a:bodyPr/>
          <a:lstStyle/>
          <a:p>
            <a:pPr>
              <a:defRPr/>
            </a:pPr>
            <a:fld id="{D68E8870-17DE-45C4-A8DD-7644B2422933}" type="slidenum">
              <a:rPr lang="en-US" smtClean="0"/>
              <a:pPr>
                <a:defRPr/>
              </a:pPr>
              <a:t>31</a:t>
            </a:fld>
            <a:endParaRPr lang="en-US" dirty="0"/>
          </a:p>
        </p:txBody>
      </p:sp>
      <p:sp>
        <p:nvSpPr>
          <p:cNvPr id="3" name="Title 2">
            <a:extLst>
              <a:ext uri="{FF2B5EF4-FFF2-40B4-BE49-F238E27FC236}">
                <a16:creationId xmlns:a16="http://schemas.microsoft.com/office/drawing/2014/main" id="{86163E9F-EDD5-D7B2-B1A9-1AA448BBA2EC}"/>
              </a:ext>
            </a:extLst>
          </p:cNvPr>
          <p:cNvSpPr>
            <a:spLocks noGrp="1"/>
          </p:cNvSpPr>
          <p:nvPr>
            <p:ph type="title"/>
          </p:nvPr>
        </p:nvSpPr>
        <p:spPr/>
        <p:txBody>
          <a:bodyPr/>
          <a:lstStyle/>
          <a:p>
            <a:r>
              <a:rPr lang="en-US" dirty="0"/>
              <a:t>Pilot Training Example – Final Results</a:t>
            </a:r>
          </a:p>
        </p:txBody>
      </p:sp>
      <p:graphicFrame>
        <p:nvGraphicFramePr>
          <p:cNvPr id="12" name="Table 11">
            <a:extLst>
              <a:ext uri="{FF2B5EF4-FFF2-40B4-BE49-F238E27FC236}">
                <a16:creationId xmlns:a16="http://schemas.microsoft.com/office/drawing/2014/main" id="{DF24807C-4242-3C2B-F89C-45A461C3E53D}"/>
              </a:ext>
            </a:extLst>
          </p:cNvPr>
          <p:cNvGraphicFramePr>
            <a:graphicFrameLocks noGrp="1"/>
          </p:cNvGraphicFramePr>
          <p:nvPr>
            <p:extLst>
              <p:ext uri="{D42A27DB-BD31-4B8C-83A1-F6EECF244321}">
                <p14:modId xmlns:p14="http://schemas.microsoft.com/office/powerpoint/2010/main" val="97590703"/>
              </p:ext>
            </p:extLst>
          </p:nvPr>
        </p:nvGraphicFramePr>
        <p:xfrm>
          <a:off x="144271" y="1059182"/>
          <a:ext cx="11922335" cy="5096331"/>
        </p:xfrm>
        <a:graphic>
          <a:graphicData uri="http://schemas.openxmlformats.org/drawingml/2006/table">
            <a:tbl>
              <a:tblPr firstRow="1" bandRow="1">
                <a:tableStyleId>{5940675A-B579-460E-94D1-54222C63F5DA}</a:tableStyleId>
              </a:tblPr>
              <a:tblGrid>
                <a:gridCol w="1319777">
                  <a:extLst>
                    <a:ext uri="{9D8B030D-6E8A-4147-A177-3AD203B41FA5}">
                      <a16:colId xmlns:a16="http://schemas.microsoft.com/office/drawing/2014/main" val="1765752803"/>
                    </a:ext>
                  </a:extLst>
                </a:gridCol>
                <a:gridCol w="1955686">
                  <a:extLst>
                    <a:ext uri="{9D8B030D-6E8A-4147-A177-3AD203B41FA5}">
                      <a16:colId xmlns:a16="http://schemas.microsoft.com/office/drawing/2014/main" val="1088529649"/>
                    </a:ext>
                  </a:extLst>
                </a:gridCol>
                <a:gridCol w="3807725">
                  <a:extLst>
                    <a:ext uri="{9D8B030D-6E8A-4147-A177-3AD203B41FA5}">
                      <a16:colId xmlns:a16="http://schemas.microsoft.com/office/drawing/2014/main" val="3475615993"/>
                    </a:ext>
                  </a:extLst>
                </a:gridCol>
                <a:gridCol w="4839147">
                  <a:extLst>
                    <a:ext uri="{9D8B030D-6E8A-4147-A177-3AD203B41FA5}">
                      <a16:colId xmlns:a16="http://schemas.microsoft.com/office/drawing/2014/main" val="639776653"/>
                    </a:ext>
                  </a:extLst>
                </a:gridCol>
              </a:tblGrid>
              <a:tr h="641444">
                <a:tc>
                  <a:txBody>
                    <a:bodyPr/>
                    <a:lstStyle/>
                    <a:p>
                      <a:pPr algn="ctr"/>
                      <a:r>
                        <a:rPr lang="en-US" sz="2000" b="1" dirty="0">
                          <a:latin typeface="Arial" panose="020B0604020202020204" pitchFamily="34" charset="0"/>
                          <a:cs typeface="Arial" panose="020B0604020202020204" pitchFamily="34" charset="0"/>
                        </a:rPr>
                        <a:t>Device Level</a:t>
                      </a:r>
                    </a:p>
                  </a:txBody>
                  <a:tcPr>
                    <a:solidFill>
                      <a:schemeClr val="bg1">
                        <a:lumMod val="85000"/>
                      </a:schemeClr>
                    </a:solidFill>
                  </a:tcPr>
                </a:tc>
                <a:tc>
                  <a:txBody>
                    <a:bodyPr/>
                    <a:lstStyle/>
                    <a:p>
                      <a:pPr algn="ctr"/>
                      <a:r>
                        <a:rPr lang="en-US" sz="2000" b="1" dirty="0">
                          <a:latin typeface="Arial" panose="020B0604020202020204" pitchFamily="34" charset="0"/>
                          <a:cs typeface="Arial" panose="020B0604020202020204" pitchFamily="34" charset="0"/>
                        </a:rPr>
                        <a:t># of Students at a Time</a:t>
                      </a:r>
                    </a:p>
                  </a:txBody>
                  <a:tcPr>
                    <a:solidFill>
                      <a:schemeClr val="bg1">
                        <a:lumMod val="85000"/>
                      </a:schemeClr>
                    </a:solidFill>
                  </a:tcPr>
                </a:tc>
                <a:tc>
                  <a:txBody>
                    <a:bodyPr/>
                    <a:lstStyle/>
                    <a:p>
                      <a:pPr algn="ctr"/>
                      <a:r>
                        <a:rPr lang="en-US" sz="2000" b="1" dirty="0">
                          <a:latin typeface="Arial" panose="020B0604020202020204" pitchFamily="34" charset="0"/>
                          <a:cs typeface="Arial" panose="020B0604020202020204" pitchFamily="34" charset="0"/>
                        </a:rPr>
                        <a:t>Training Stages Represented</a:t>
                      </a:r>
                    </a:p>
                  </a:txBody>
                  <a:tcPr>
                    <a:solidFill>
                      <a:schemeClr val="bg1">
                        <a:lumMod val="85000"/>
                      </a:schemeClr>
                    </a:solidFill>
                  </a:tcPr>
                </a:tc>
                <a:tc>
                  <a:txBody>
                    <a:bodyPr/>
                    <a:lstStyle/>
                    <a:p>
                      <a:pPr algn="ctr"/>
                      <a:r>
                        <a:rPr lang="en-US" sz="2000" b="1" dirty="0">
                          <a:latin typeface="Arial" panose="020B0604020202020204" pitchFamily="34" charset="0"/>
                          <a:cs typeface="Arial" panose="020B0604020202020204" pitchFamily="34" charset="0"/>
                        </a:rPr>
                        <a:t>Immersive Degree Requirements</a:t>
                      </a:r>
                    </a:p>
                  </a:txBody>
                  <a:tcPr>
                    <a:solidFill>
                      <a:schemeClr val="bg1">
                        <a:lumMod val="85000"/>
                      </a:schemeClr>
                    </a:solidFill>
                  </a:tcPr>
                </a:tc>
                <a:extLst>
                  <a:ext uri="{0D108BD9-81ED-4DB2-BD59-A6C34878D82A}">
                    <a16:rowId xmlns:a16="http://schemas.microsoft.com/office/drawing/2014/main" val="3617317380"/>
                  </a:ext>
                </a:extLst>
              </a:tr>
              <a:tr h="1384937">
                <a:tc>
                  <a:txBody>
                    <a:bodyPr/>
                    <a:lstStyle/>
                    <a:p>
                      <a:pPr algn="ctr"/>
                      <a:endParaRPr lang="en-US" sz="2000" dirty="0">
                        <a:solidFill>
                          <a:srgbClr val="FF0000"/>
                        </a:solidFill>
                        <a:latin typeface="Arial" panose="020B0604020202020204" pitchFamily="34" charset="0"/>
                        <a:cs typeface="Arial" panose="020B0604020202020204" pitchFamily="34" charset="0"/>
                      </a:endParaRPr>
                    </a:p>
                    <a:p>
                      <a:pPr algn="ctr"/>
                      <a:r>
                        <a:rPr lang="en-US" sz="2000" dirty="0">
                          <a:solidFill>
                            <a:srgbClr val="FF0000"/>
                          </a:solidFill>
                          <a:latin typeface="Arial" panose="020B0604020202020204" pitchFamily="34" charset="0"/>
                          <a:cs typeface="Arial" panose="020B0604020202020204" pitchFamily="34" charset="0"/>
                        </a:rPr>
                        <a:t>Desktop Trainer</a:t>
                      </a:r>
                    </a:p>
                    <a:p>
                      <a:pPr algn="ctr"/>
                      <a:r>
                        <a:rPr lang="en-US" sz="2000" dirty="0">
                          <a:solidFill>
                            <a:srgbClr val="FF0000"/>
                          </a:solidFill>
                          <a:latin typeface="Arial" panose="020B0604020202020204" pitchFamily="34" charset="0"/>
                          <a:cs typeface="Arial" panose="020B0604020202020204" pitchFamily="34" charset="0"/>
                        </a:rPr>
                        <a:t>Level 0.7</a:t>
                      </a:r>
                    </a:p>
                  </a:txBody>
                  <a:tcPr/>
                </a:tc>
                <a:tc>
                  <a:txBody>
                    <a:bodyPr/>
                    <a:lstStyle/>
                    <a:p>
                      <a:pPr algn="ctr"/>
                      <a:endParaRPr lang="en-US" sz="2000" dirty="0">
                        <a:latin typeface="Arial" panose="020B0604020202020204" pitchFamily="34" charset="0"/>
                        <a:cs typeface="Arial" panose="020B0604020202020204" pitchFamily="34" charset="0"/>
                      </a:endParaRPr>
                    </a:p>
                    <a:p>
                      <a:pPr algn="ctr"/>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20</a:t>
                      </a:r>
                    </a:p>
                  </a:txBody>
                  <a:tcPr/>
                </a:tc>
                <a:tc>
                  <a:txBody>
                    <a:bodyPr/>
                    <a:lstStyle/>
                    <a:p>
                      <a:r>
                        <a:rPr lang="en-US" sz="1200" dirty="0">
                          <a:latin typeface="Arial" panose="020B0604020202020204" pitchFamily="34" charset="0"/>
                          <a:cs typeface="Arial" panose="020B0604020202020204" pitchFamily="34" charset="0"/>
                        </a:rPr>
                        <a:t>Introduction to Professional Flying, Flight Publications, National Airspace, Weather, Intro to Aircraft, CRM, Contact Academics, Malfunction Analysis Academics, Instrument Academics, Remote Academics, Low Level Academics, Night Academics, NVD Familiarization</a:t>
                      </a:r>
                    </a:p>
                  </a:txBody>
                  <a:tcPr/>
                </a:tc>
                <a:tc>
                  <a:txBody>
                    <a:bodyPr/>
                    <a:lstStyle/>
                    <a:p>
                      <a:r>
                        <a:rPr lang="en-US" sz="1200" dirty="0">
                          <a:latin typeface="Arial" panose="020B0604020202020204" pitchFamily="34" charset="0"/>
                          <a:cs typeface="Arial" panose="020B0604020202020204" pitchFamily="34" charset="0"/>
                        </a:rPr>
                        <a:t>Interactive, First-Person-View Embodiment, Single-Player, Pre-established Setting, Choice Dynamics, Instructional Gamification, No Immersive Technology, No Meta Control, Explicit Learning, Anonymous Data</a:t>
                      </a:r>
                    </a:p>
                  </a:txBody>
                  <a:tcPr/>
                </a:tc>
                <a:extLst>
                  <a:ext uri="{0D108BD9-81ED-4DB2-BD59-A6C34878D82A}">
                    <a16:rowId xmlns:a16="http://schemas.microsoft.com/office/drawing/2014/main" val="1390146927"/>
                  </a:ext>
                </a:extLst>
              </a:tr>
              <a:tr h="1129817">
                <a:tc>
                  <a:txBody>
                    <a:bodyPr/>
                    <a:lstStyle/>
                    <a:p>
                      <a:pPr algn="ctr"/>
                      <a:endParaRPr lang="en-US" sz="2000" dirty="0">
                        <a:solidFill>
                          <a:srgbClr val="7030A0"/>
                        </a:solidFill>
                        <a:latin typeface="Arial" panose="020B0604020202020204" pitchFamily="34" charset="0"/>
                        <a:cs typeface="Arial" panose="020B0604020202020204" pitchFamily="34" charset="0"/>
                      </a:endParaRPr>
                    </a:p>
                    <a:p>
                      <a:pPr algn="ctr"/>
                      <a:r>
                        <a:rPr lang="en-US" sz="2000" dirty="0">
                          <a:solidFill>
                            <a:srgbClr val="7030A0"/>
                          </a:solidFill>
                          <a:latin typeface="Arial" panose="020B0604020202020204" pitchFamily="34" charset="0"/>
                          <a:cs typeface="Arial" panose="020B0604020202020204" pitchFamily="34" charset="0"/>
                        </a:rPr>
                        <a:t>Level 1.8</a:t>
                      </a:r>
                    </a:p>
                  </a:txBody>
                  <a:tcPr/>
                </a:tc>
                <a:tc>
                  <a:txBody>
                    <a:bodyPr/>
                    <a:lstStyle/>
                    <a:p>
                      <a:pPr algn="ctr"/>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10</a:t>
                      </a:r>
                    </a:p>
                  </a:txBody>
                  <a:tcPr/>
                </a:tc>
                <a:tc>
                  <a:txBody>
                    <a:bodyPr/>
                    <a:lstStyle/>
                    <a:p>
                      <a:r>
                        <a:rPr lang="en-US" sz="1200" dirty="0">
                          <a:latin typeface="Arial" panose="020B0604020202020204" pitchFamily="34" charset="0"/>
                          <a:cs typeface="Arial" panose="020B0604020202020204" pitchFamily="34" charset="0"/>
                        </a:rPr>
                        <a:t>Aircraft systems, Aerodynamics, Aircraft Preflight Inspection, Ramp &amp; Refuel Procedures, Airfield Operations, Instrument Navigation, Route Navigation and Site Planning, Intro to Formation Procedures</a:t>
                      </a:r>
                    </a:p>
                  </a:txBody>
                  <a:tcPr/>
                </a:tc>
                <a:tc>
                  <a:txBody>
                    <a:bodyPr/>
                    <a:lstStyle/>
                    <a:p>
                      <a:r>
                        <a:rPr lang="en-US" sz="1200" dirty="0">
                          <a:latin typeface="Arial" panose="020B0604020202020204" pitchFamily="34" charset="0"/>
                          <a:cs typeface="Arial" panose="020B0604020202020204" pitchFamily="34" charset="0"/>
                        </a:rPr>
                        <a:t>Interactive, Movement Level Embodiment, Single-Player, Choose Your Own Progression, Adjustable Point of View, Instructional Gamification, 360</a:t>
                      </a:r>
                      <a:r>
                        <a:rPr lang="en-US" sz="1200" dirty="0">
                          <a:latin typeface="Arial" panose="020B0604020202020204" pitchFamily="34" charset="0"/>
                          <a:ea typeface="Calibri" panose="020F050202020403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 Media, No Meta Control, Implicit Learning, In-Game Data about Performance</a:t>
                      </a:r>
                    </a:p>
                  </a:txBody>
                  <a:tcPr/>
                </a:tc>
                <a:extLst>
                  <a:ext uri="{0D108BD9-81ED-4DB2-BD59-A6C34878D82A}">
                    <a16:rowId xmlns:a16="http://schemas.microsoft.com/office/drawing/2014/main" val="2781626079"/>
                  </a:ext>
                </a:extLst>
              </a:tr>
              <a:tr h="874697">
                <a:tc>
                  <a:txBody>
                    <a:bodyPr/>
                    <a:lstStyle/>
                    <a:p>
                      <a:pPr algn="ctr"/>
                      <a:endParaRPr lang="en-US" sz="2000" dirty="0">
                        <a:solidFill>
                          <a:srgbClr val="00B050"/>
                        </a:solidFill>
                        <a:latin typeface="Arial" panose="020B0604020202020204" pitchFamily="34" charset="0"/>
                        <a:cs typeface="Arial" panose="020B0604020202020204" pitchFamily="34" charset="0"/>
                      </a:endParaRPr>
                    </a:p>
                    <a:p>
                      <a:pPr algn="ctr"/>
                      <a:r>
                        <a:rPr lang="en-US" sz="2000" dirty="0">
                          <a:solidFill>
                            <a:srgbClr val="00B050"/>
                          </a:solidFill>
                          <a:latin typeface="Arial" panose="020B0604020202020204" pitchFamily="34" charset="0"/>
                          <a:cs typeface="Arial" panose="020B0604020202020204" pitchFamily="34" charset="0"/>
                        </a:rPr>
                        <a:t>Level 2.1</a:t>
                      </a:r>
                    </a:p>
                  </a:txBody>
                  <a:tcPr/>
                </a:tc>
                <a:tc>
                  <a:txBody>
                    <a:bodyPr/>
                    <a:lstStyle/>
                    <a:p>
                      <a:pPr algn="ctr"/>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10</a:t>
                      </a:r>
                    </a:p>
                  </a:txBody>
                  <a:tcPr/>
                </a:tc>
                <a:tc>
                  <a:txBody>
                    <a:bodyPr/>
                    <a:lstStyle/>
                    <a:p>
                      <a:r>
                        <a:rPr lang="en-US" sz="1200" dirty="0">
                          <a:latin typeface="Arial" panose="020B0604020202020204" pitchFamily="34" charset="0"/>
                          <a:cs typeface="Arial" panose="020B0604020202020204" pitchFamily="34" charset="0"/>
                        </a:rPr>
                        <a:t>Aircraft Start/Shutdown, Malfunction Corrective Procedures, Instrument Maneuvers, Landing Site Reconnaissance </a:t>
                      </a:r>
                    </a:p>
                  </a:txBody>
                  <a:tcPr/>
                </a:tc>
                <a:tc>
                  <a:txBody>
                    <a:bodyPr/>
                    <a:lstStyle/>
                    <a:p>
                      <a:r>
                        <a:rPr lang="en-US" sz="1200" dirty="0">
                          <a:latin typeface="Arial" panose="020B0604020202020204" pitchFamily="34" charset="0"/>
                          <a:cs typeface="Arial" panose="020B0604020202020204" pitchFamily="34" charset="0"/>
                        </a:rPr>
                        <a:t>Physicalized Interactivity, First-Person-View Embodiment, One-on-One Participation, Interactive Setting, Free Will, Reinforcement Level Gamification, Virtual Reality Immersive Technology, No Meta Control, Learning through Recall, Anonymous Data</a:t>
                      </a:r>
                    </a:p>
                  </a:txBody>
                  <a:tcPr/>
                </a:tc>
                <a:extLst>
                  <a:ext uri="{0D108BD9-81ED-4DB2-BD59-A6C34878D82A}">
                    <a16:rowId xmlns:a16="http://schemas.microsoft.com/office/drawing/2014/main" val="2883296385"/>
                  </a:ext>
                </a:extLst>
              </a:tr>
              <a:tr h="854520">
                <a:tc>
                  <a:txBody>
                    <a:bodyPr/>
                    <a:lstStyle/>
                    <a:p>
                      <a:pPr algn="ctr"/>
                      <a:endParaRPr lang="en-US" sz="2000" dirty="0">
                        <a:solidFill>
                          <a:srgbClr val="F77B0B"/>
                        </a:solidFill>
                        <a:latin typeface="Arial" panose="020B0604020202020204" pitchFamily="34" charset="0"/>
                        <a:cs typeface="Arial" panose="020B0604020202020204" pitchFamily="34" charset="0"/>
                      </a:endParaRPr>
                    </a:p>
                    <a:p>
                      <a:pPr algn="ctr"/>
                      <a:r>
                        <a:rPr lang="en-US" sz="2000" dirty="0">
                          <a:solidFill>
                            <a:srgbClr val="F77B0B"/>
                          </a:solidFill>
                          <a:latin typeface="Arial" panose="020B0604020202020204" pitchFamily="34" charset="0"/>
                          <a:cs typeface="Arial" panose="020B0604020202020204" pitchFamily="34" charset="0"/>
                        </a:rPr>
                        <a:t>Level 3.8</a:t>
                      </a:r>
                    </a:p>
                  </a:txBody>
                  <a:tcPr/>
                </a:tc>
                <a:tc>
                  <a:txBody>
                    <a:bodyPr/>
                    <a:lstStyle/>
                    <a:p>
                      <a:pPr algn="ctr"/>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10</a:t>
                      </a:r>
                    </a:p>
                  </a:txBody>
                  <a:tcPr/>
                </a:tc>
                <a:tc>
                  <a:txBody>
                    <a:bodyPr/>
                    <a:lstStyle/>
                    <a:p>
                      <a:r>
                        <a:rPr lang="en-US" sz="1200" dirty="0">
                          <a:latin typeface="Arial" panose="020B0604020202020204" pitchFamily="34" charset="0"/>
                          <a:cs typeface="Arial" panose="020B0604020202020204" pitchFamily="34" charset="0"/>
                        </a:rPr>
                        <a:t>Perform: Contact Maneuvers, Emergency Procedures, Instrument Flight, Remote Site Ops, Low-Level Flight, Formation Flight, Night Mission Operations</a:t>
                      </a:r>
                    </a:p>
                  </a:txBody>
                  <a:tcPr/>
                </a:tc>
                <a:tc>
                  <a:txBody>
                    <a:bodyPr/>
                    <a:lstStyle/>
                    <a:p>
                      <a:r>
                        <a:rPr lang="en-US" sz="1200" dirty="0">
                          <a:latin typeface="Arial" panose="020B0604020202020204" pitchFamily="34" charset="0"/>
                          <a:cs typeface="Arial" panose="020B0604020202020204" pitchFamily="34" charset="0"/>
                        </a:rPr>
                        <a:t>Physicalized Interactivity, Human-to-Human Interaction, Secondary Perspective for Instruction, Interactive Setting, Adjustable Point of View, Reinforcement through Gamification, Mixed Reality, World Builder Customization, Learning through Synthesis, Biometric Data Collection</a:t>
                      </a:r>
                    </a:p>
                  </a:txBody>
                  <a:tcPr/>
                </a:tc>
                <a:extLst>
                  <a:ext uri="{0D108BD9-81ED-4DB2-BD59-A6C34878D82A}">
                    <a16:rowId xmlns:a16="http://schemas.microsoft.com/office/drawing/2014/main" val="3579993599"/>
                  </a:ext>
                </a:extLst>
              </a:tr>
            </a:tbl>
          </a:graphicData>
        </a:graphic>
      </p:graphicFrame>
    </p:spTree>
    <p:extLst>
      <p:ext uri="{BB962C8B-B14F-4D97-AF65-F5344CB8AC3E}">
        <p14:creationId xmlns:p14="http://schemas.microsoft.com/office/powerpoint/2010/main" val="17164083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148193-6CD3-BEAD-3CC7-9E423D4DC07D}"/>
              </a:ext>
            </a:extLst>
          </p:cNvPr>
          <p:cNvSpPr>
            <a:spLocks noGrp="1"/>
          </p:cNvSpPr>
          <p:nvPr>
            <p:ph type="sldNum" sz="quarter" idx="10"/>
          </p:nvPr>
        </p:nvSpPr>
        <p:spPr/>
        <p:txBody>
          <a:bodyPr/>
          <a:lstStyle/>
          <a:p>
            <a:pPr>
              <a:defRPr/>
            </a:pPr>
            <a:fld id="{D68E8870-17DE-45C4-A8DD-7644B2422933}" type="slidenum">
              <a:rPr lang="en-US" smtClean="0"/>
              <a:pPr>
                <a:defRPr/>
              </a:pPr>
              <a:t>32</a:t>
            </a:fld>
            <a:endParaRPr lang="en-US" dirty="0"/>
          </a:p>
        </p:txBody>
      </p:sp>
      <p:sp>
        <p:nvSpPr>
          <p:cNvPr id="3" name="Title 2">
            <a:extLst>
              <a:ext uri="{FF2B5EF4-FFF2-40B4-BE49-F238E27FC236}">
                <a16:creationId xmlns:a16="http://schemas.microsoft.com/office/drawing/2014/main" id="{51E76A5D-0C31-75E7-B0A0-6E4F735F7502}"/>
              </a:ext>
            </a:extLst>
          </p:cNvPr>
          <p:cNvSpPr>
            <a:spLocks noGrp="1"/>
          </p:cNvSpPr>
          <p:nvPr>
            <p:ph type="title"/>
          </p:nvPr>
        </p:nvSpPr>
        <p:spPr/>
        <p:txBody>
          <a:bodyPr/>
          <a:lstStyle/>
          <a:p>
            <a:r>
              <a:rPr lang="en-US" dirty="0"/>
              <a:t>Conclusion</a:t>
            </a:r>
          </a:p>
        </p:txBody>
      </p:sp>
      <p:pic>
        <p:nvPicPr>
          <p:cNvPr id="6" name="Picture 5" descr="Chart&#10;&#10;Description automatically generated">
            <a:extLst>
              <a:ext uri="{FF2B5EF4-FFF2-40B4-BE49-F238E27FC236}">
                <a16:creationId xmlns:a16="http://schemas.microsoft.com/office/drawing/2014/main" id="{D2EC4583-9459-320F-E116-379671FF36D8}"/>
              </a:ext>
            </a:extLst>
          </p:cNvPr>
          <p:cNvPicPr>
            <a:picLocks noChangeAspect="1"/>
          </p:cNvPicPr>
          <p:nvPr/>
        </p:nvPicPr>
        <p:blipFill>
          <a:blip r:embed="rId2"/>
          <a:stretch>
            <a:fillRect/>
          </a:stretch>
        </p:blipFill>
        <p:spPr>
          <a:xfrm>
            <a:off x="6544020" y="1555708"/>
            <a:ext cx="5367900" cy="40796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id="{1278C7AD-8D19-2386-4058-78AF915ABC50}"/>
              </a:ext>
            </a:extLst>
          </p:cNvPr>
          <p:cNvSpPr txBox="1"/>
          <p:nvPr/>
        </p:nvSpPr>
        <p:spPr>
          <a:xfrm>
            <a:off x="440673" y="2626014"/>
            <a:ext cx="5794873" cy="1938992"/>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As educators integrate immersive learning devices into training programs, consideration must be given to how students effectively learn within immersive environments.</a:t>
            </a:r>
          </a:p>
        </p:txBody>
      </p:sp>
    </p:spTree>
    <p:extLst>
      <p:ext uri="{BB962C8B-B14F-4D97-AF65-F5344CB8AC3E}">
        <p14:creationId xmlns:p14="http://schemas.microsoft.com/office/powerpoint/2010/main" val="38446146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BEA293-EFD1-8760-02D3-124272C4C608}"/>
              </a:ext>
            </a:extLst>
          </p:cNvPr>
          <p:cNvSpPr>
            <a:spLocks noGrp="1"/>
          </p:cNvSpPr>
          <p:nvPr>
            <p:ph type="sldNum" sz="quarter" idx="10"/>
          </p:nvPr>
        </p:nvSpPr>
        <p:spPr/>
        <p:txBody>
          <a:bodyPr/>
          <a:lstStyle/>
          <a:p>
            <a:pPr>
              <a:defRPr/>
            </a:pPr>
            <a:fld id="{D68E8870-17DE-45C4-A8DD-7644B2422933}" type="slidenum">
              <a:rPr lang="en-US" smtClean="0"/>
              <a:pPr>
                <a:defRPr/>
              </a:pPr>
              <a:t>33</a:t>
            </a:fld>
            <a:endParaRPr lang="en-US" dirty="0"/>
          </a:p>
        </p:txBody>
      </p:sp>
      <p:sp>
        <p:nvSpPr>
          <p:cNvPr id="3" name="Title 2">
            <a:extLst>
              <a:ext uri="{FF2B5EF4-FFF2-40B4-BE49-F238E27FC236}">
                <a16:creationId xmlns:a16="http://schemas.microsoft.com/office/drawing/2014/main" id="{7FF770E2-31A0-751A-FD2E-6917EC54735A}"/>
              </a:ext>
            </a:extLst>
          </p:cNvPr>
          <p:cNvSpPr>
            <a:spLocks noGrp="1"/>
          </p:cNvSpPr>
          <p:nvPr>
            <p:ph type="title"/>
          </p:nvPr>
        </p:nvSpPr>
        <p:spPr/>
        <p:txBody>
          <a:bodyPr/>
          <a:lstStyle/>
          <a:p>
            <a:r>
              <a:rPr lang="en-US" dirty="0"/>
              <a:t>Questions?</a:t>
            </a:r>
          </a:p>
        </p:txBody>
      </p:sp>
      <p:pic>
        <p:nvPicPr>
          <p:cNvPr id="5" name="Picture 2" descr="See the source image">
            <a:extLst>
              <a:ext uri="{FF2B5EF4-FFF2-40B4-BE49-F238E27FC236}">
                <a16:creationId xmlns:a16="http://schemas.microsoft.com/office/drawing/2014/main" id="{7FDACF1E-2179-B054-6EC8-68103248B3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5274" y="913025"/>
            <a:ext cx="8480330" cy="5374406"/>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955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BEA293-EFD1-8760-02D3-124272C4C608}"/>
              </a:ext>
            </a:extLst>
          </p:cNvPr>
          <p:cNvSpPr>
            <a:spLocks noGrp="1"/>
          </p:cNvSpPr>
          <p:nvPr>
            <p:ph type="sldNum" sz="quarter" idx="10"/>
          </p:nvPr>
        </p:nvSpPr>
        <p:spPr/>
        <p:txBody>
          <a:bodyPr/>
          <a:lstStyle/>
          <a:p>
            <a:pPr>
              <a:defRPr/>
            </a:pPr>
            <a:fld id="{D68E8870-17DE-45C4-A8DD-7644B2422933}" type="slidenum">
              <a:rPr lang="en-US" smtClean="0"/>
              <a:pPr>
                <a:defRPr/>
              </a:pPr>
              <a:t>4</a:t>
            </a:fld>
            <a:endParaRPr lang="en-US" dirty="0"/>
          </a:p>
        </p:txBody>
      </p:sp>
      <p:sp>
        <p:nvSpPr>
          <p:cNvPr id="3" name="Title 2">
            <a:extLst>
              <a:ext uri="{FF2B5EF4-FFF2-40B4-BE49-F238E27FC236}">
                <a16:creationId xmlns:a16="http://schemas.microsoft.com/office/drawing/2014/main" id="{7FF770E2-31A0-751A-FD2E-6917EC54735A}"/>
              </a:ext>
            </a:extLst>
          </p:cNvPr>
          <p:cNvSpPr>
            <a:spLocks noGrp="1"/>
          </p:cNvSpPr>
          <p:nvPr>
            <p:ph type="title"/>
          </p:nvPr>
        </p:nvSpPr>
        <p:spPr/>
        <p:txBody>
          <a:bodyPr/>
          <a:lstStyle/>
          <a:p>
            <a:r>
              <a:rPr lang="en-US" dirty="0"/>
              <a:t>The Problem</a:t>
            </a:r>
          </a:p>
        </p:txBody>
      </p:sp>
      <p:sp>
        <p:nvSpPr>
          <p:cNvPr id="4" name="AutoShape 8" descr="WIN Reality | Virtual Reality Baseball &amp; Softball Training">
            <a:extLst>
              <a:ext uri="{FF2B5EF4-FFF2-40B4-BE49-F238E27FC236}">
                <a16:creationId xmlns:a16="http://schemas.microsoft.com/office/drawing/2014/main" id="{9D45CFC2-76BE-120B-049F-835B4F6D4F0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2" descr="See the source image">
            <a:extLst>
              <a:ext uri="{FF2B5EF4-FFF2-40B4-BE49-F238E27FC236}">
                <a16:creationId xmlns:a16="http://schemas.microsoft.com/office/drawing/2014/main" id="{7FDACF1E-2179-B054-6EC8-68103248B3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5850" y="971778"/>
            <a:ext cx="8235499" cy="5219244"/>
          </a:xfrm>
          <a:prstGeom prst="rect">
            <a:avLst/>
          </a:prstGeom>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3A121C5-AE15-9660-21E9-1B950B4DA079}"/>
              </a:ext>
            </a:extLst>
          </p:cNvPr>
          <p:cNvSpPr txBox="1"/>
          <p:nvPr/>
        </p:nvSpPr>
        <p:spPr>
          <a:xfrm>
            <a:off x="6397612" y="1297864"/>
            <a:ext cx="3829991" cy="1323439"/>
          </a:xfrm>
          <a:prstGeom prst="rect">
            <a:avLst/>
          </a:prstGeom>
          <a:noFill/>
        </p:spPr>
        <p:txBody>
          <a:bodyPr wrap="square">
            <a:spAutoFit/>
          </a:bodyPr>
          <a:lstStyle/>
          <a:p>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What process, steps, or framework did each industry use to determine the appropriate device? </a:t>
            </a:r>
            <a:endParaRPr lang="en-US" sz="20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77EBBD40-FE43-3203-3FD8-6BAAF4625F95}"/>
              </a:ext>
            </a:extLst>
          </p:cNvPr>
          <p:cNvSpPr txBox="1"/>
          <p:nvPr/>
        </p:nvSpPr>
        <p:spPr>
          <a:xfrm>
            <a:off x="6397611" y="3013351"/>
            <a:ext cx="3829991" cy="1015663"/>
          </a:xfrm>
          <a:prstGeom prst="rect">
            <a:avLst/>
          </a:prstGeom>
          <a:noFill/>
        </p:spPr>
        <p:txBody>
          <a:bodyPr wrap="square">
            <a:spAutoFit/>
          </a:bodyPr>
          <a:lstStyle/>
          <a:p>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How do you determine the “right” device for a training or education program?</a:t>
            </a:r>
            <a:endParaRPr lang="en-US" sz="20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B0CEBBC-6B41-A2E1-7F98-7F5AA769A33C}"/>
              </a:ext>
            </a:extLst>
          </p:cNvPr>
          <p:cNvSpPr txBox="1"/>
          <p:nvPr/>
        </p:nvSpPr>
        <p:spPr>
          <a:xfrm>
            <a:off x="6397611" y="4421063"/>
            <a:ext cx="3829991" cy="1631216"/>
          </a:xfrm>
          <a:prstGeom prst="rect">
            <a:avLst/>
          </a:prstGeom>
          <a:noFill/>
        </p:spPr>
        <p:txBody>
          <a:bodyPr wrap="square">
            <a:spAutoFit/>
          </a:bodyPr>
          <a:lstStyle/>
          <a:p>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Why do different industries or training programs acquire different types of devices to meet their specific requirements?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898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BEA293-EFD1-8760-02D3-124272C4C608}"/>
              </a:ext>
            </a:extLst>
          </p:cNvPr>
          <p:cNvSpPr>
            <a:spLocks noGrp="1"/>
          </p:cNvSpPr>
          <p:nvPr>
            <p:ph type="sldNum" sz="quarter" idx="10"/>
          </p:nvPr>
        </p:nvSpPr>
        <p:spPr/>
        <p:txBody>
          <a:bodyPr/>
          <a:lstStyle/>
          <a:p>
            <a:pPr>
              <a:defRPr/>
            </a:pPr>
            <a:fld id="{D68E8870-17DE-45C4-A8DD-7644B2422933}" type="slidenum">
              <a:rPr lang="en-US" smtClean="0"/>
              <a:pPr>
                <a:defRPr/>
              </a:pPr>
              <a:t>5</a:t>
            </a:fld>
            <a:endParaRPr lang="en-US" dirty="0"/>
          </a:p>
        </p:txBody>
      </p:sp>
      <p:sp>
        <p:nvSpPr>
          <p:cNvPr id="3" name="Title 2">
            <a:extLst>
              <a:ext uri="{FF2B5EF4-FFF2-40B4-BE49-F238E27FC236}">
                <a16:creationId xmlns:a16="http://schemas.microsoft.com/office/drawing/2014/main" id="{7FF770E2-31A0-751A-FD2E-6917EC54735A}"/>
              </a:ext>
            </a:extLst>
          </p:cNvPr>
          <p:cNvSpPr>
            <a:spLocks noGrp="1"/>
          </p:cNvSpPr>
          <p:nvPr>
            <p:ph type="title"/>
          </p:nvPr>
        </p:nvSpPr>
        <p:spPr/>
        <p:txBody>
          <a:bodyPr/>
          <a:lstStyle/>
          <a:p>
            <a:r>
              <a:rPr lang="en-US" dirty="0"/>
              <a:t>The Solution – I-FLO Framework</a:t>
            </a:r>
          </a:p>
        </p:txBody>
      </p:sp>
      <p:sp>
        <p:nvSpPr>
          <p:cNvPr id="4" name="AutoShape 8" descr="WIN Reality | Virtual Reality Baseball &amp; Softball Training">
            <a:extLst>
              <a:ext uri="{FF2B5EF4-FFF2-40B4-BE49-F238E27FC236}">
                <a16:creationId xmlns:a16="http://schemas.microsoft.com/office/drawing/2014/main" id="{9D45CFC2-76BE-120B-049F-835B4F6D4F0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 Placeholder 4">
            <a:extLst>
              <a:ext uri="{FF2B5EF4-FFF2-40B4-BE49-F238E27FC236}">
                <a16:creationId xmlns:a16="http://schemas.microsoft.com/office/drawing/2014/main" id="{7072DC07-190A-F9EE-7A0F-3523DB5265A1}"/>
              </a:ext>
            </a:extLst>
          </p:cNvPr>
          <p:cNvSpPr txBox="1">
            <a:spLocks/>
          </p:cNvSpPr>
          <p:nvPr/>
        </p:nvSpPr>
        <p:spPr bwMode="auto">
          <a:xfrm>
            <a:off x="326697" y="1115441"/>
            <a:ext cx="11505082" cy="10812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lang="en-US" sz="2000" dirty="0" smtClean="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a:buFont typeface="Arial" panose="020B0604020202020204" pitchFamily="34" charset="0"/>
              <a:buChar char="•"/>
            </a:pPr>
            <a:r>
              <a:rPr lang="en-US" sz="2000" kern="0" dirty="0">
                <a:latin typeface="Arial" panose="020B0604020202020204" pitchFamily="34" charset="0"/>
                <a:cs typeface="Arial" panose="020B0604020202020204" pitchFamily="34" charset="0"/>
              </a:rPr>
              <a:t>Guides device requirements based on </a:t>
            </a:r>
            <a:r>
              <a:rPr lang="en-US" sz="2000" b="1" u="sng" kern="0" dirty="0">
                <a:latin typeface="Arial" panose="020B0604020202020204" pitchFamily="34" charset="0"/>
                <a:cs typeface="Arial" panose="020B0604020202020204" pitchFamily="34" charset="0"/>
              </a:rPr>
              <a:t>desired learning outcomes </a:t>
            </a:r>
            <a:r>
              <a:rPr lang="en-US" sz="2000" kern="0" dirty="0">
                <a:latin typeface="Arial" panose="020B0604020202020204" pitchFamily="34" charset="0"/>
                <a:cs typeface="Arial" panose="020B0604020202020204" pitchFamily="34" charset="0"/>
              </a:rPr>
              <a:t>within a training program</a:t>
            </a:r>
          </a:p>
        </p:txBody>
      </p:sp>
      <p:sp>
        <p:nvSpPr>
          <p:cNvPr id="11" name="Text Placeholder 4">
            <a:extLst>
              <a:ext uri="{FF2B5EF4-FFF2-40B4-BE49-F238E27FC236}">
                <a16:creationId xmlns:a16="http://schemas.microsoft.com/office/drawing/2014/main" id="{5CBF0FF3-201D-EA0D-056A-CD22BA0DF138}"/>
              </a:ext>
            </a:extLst>
          </p:cNvPr>
          <p:cNvSpPr txBox="1">
            <a:spLocks/>
          </p:cNvSpPr>
          <p:nvPr/>
        </p:nvSpPr>
        <p:spPr bwMode="auto">
          <a:xfrm>
            <a:off x="326697" y="2164154"/>
            <a:ext cx="11388223" cy="133034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lang="en-US" sz="2000" dirty="0" smtClean="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a:buFont typeface="Arial" panose="020B0604020202020204" pitchFamily="34" charset="0"/>
              <a:buChar char="•"/>
            </a:pPr>
            <a:r>
              <a:rPr lang="en-US" sz="2000" kern="0" dirty="0">
                <a:latin typeface="Arial" panose="020B0604020202020204" pitchFamily="34" charset="0"/>
                <a:cs typeface="Arial" panose="020B0604020202020204" pitchFamily="34" charset="0"/>
              </a:rPr>
              <a:t>A five-step process that applies immersive learning efficiencies and challenges presented by the Cognitive Affective Model of Immersive Learning (CAMIL) and Flow Theory model of effective learning</a:t>
            </a:r>
          </a:p>
        </p:txBody>
      </p:sp>
      <p:sp>
        <p:nvSpPr>
          <p:cNvPr id="12" name="Text Placeholder 4">
            <a:extLst>
              <a:ext uri="{FF2B5EF4-FFF2-40B4-BE49-F238E27FC236}">
                <a16:creationId xmlns:a16="http://schemas.microsoft.com/office/drawing/2014/main" id="{30B9839B-F637-E0E3-B933-E38F6B34B05E}"/>
              </a:ext>
            </a:extLst>
          </p:cNvPr>
          <p:cNvSpPr txBox="1">
            <a:spLocks/>
          </p:cNvSpPr>
          <p:nvPr/>
        </p:nvSpPr>
        <p:spPr bwMode="auto">
          <a:xfrm>
            <a:off x="326697" y="3574984"/>
            <a:ext cx="11388223" cy="112145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lang="en-US" sz="2000" dirty="0" smtClean="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a:buFont typeface="Arial" panose="020B0604020202020204" pitchFamily="34" charset="0"/>
              <a:buChar char="•"/>
            </a:pPr>
            <a:r>
              <a:rPr lang="en-US" sz="2000" kern="0" dirty="0">
                <a:latin typeface="Arial" panose="020B0604020202020204" pitchFamily="34" charset="0"/>
                <a:cs typeface="Arial" panose="020B0604020202020204" pitchFamily="34" charset="0"/>
              </a:rPr>
              <a:t>Leverages immersive element concepts presented by the Taxonomy for Immersive Experience design</a:t>
            </a:r>
          </a:p>
        </p:txBody>
      </p:sp>
      <p:sp>
        <p:nvSpPr>
          <p:cNvPr id="13" name="Text Placeholder 4">
            <a:extLst>
              <a:ext uri="{FF2B5EF4-FFF2-40B4-BE49-F238E27FC236}">
                <a16:creationId xmlns:a16="http://schemas.microsoft.com/office/drawing/2014/main" id="{163C992C-973C-41EE-BDFC-92AE845CD235}"/>
              </a:ext>
            </a:extLst>
          </p:cNvPr>
          <p:cNvSpPr txBox="1">
            <a:spLocks/>
          </p:cNvSpPr>
          <p:nvPr/>
        </p:nvSpPr>
        <p:spPr bwMode="auto">
          <a:xfrm>
            <a:off x="326697" y="4653619"/>
            <a:ext cx="11388223" cy="112145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lang="en-US" sz="2000" dirty="0" smtClean="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a:buFont typeface="Arial" panose="020B0604020202020204" pitchFamily="34" charset="0"/>
              <a:buChar char="•"/>
            </a:pPr>
            <a:r>
              <a:rPr lang="en-US" sz="2000" kern="0" dirty="0">
                <a:latin typeface="Arial" panose="020B0604020202020204" pitchFamily="34" charset="0"/>
                <a:cs typeface="Arial" panose="020B0604020202020204" pitchFamily="34" charset="0"/>
              </a:rPr>
              <a:t>Provides leaders a tool to aid in selecting the </a:t>
            </a:r>
            <a:r>
              <a:rPr lang="en-US" sz="2000" b="1" u="sng" kern="0" dirty="0">
                <a:latin typeface="Arial" panose="020B0604020202020204" pitchFamily="34" charset="0"/>
                <a:cs typeface="Arial" panose="020B0604020202020204" pitchFamily="34" charset="0"/>
              </a:rPr>
              <a:t>most effective and efficient immersive devices </a:t>
            </a:r>
            <a:r>
              <a:rPr lang="en-US" sz="2000" kern="0" dirty="0">
                <a:latin typeface="Arial" panose="020B0604020202020204" pitchFamily="34" charset="0"/>
                <a:cs typeface="Arial" panose="020B0604020202020204" pitchFamily="34" charset="0"/>
              </a:rPr>
              <a:t>for diverse training programs</a:t>
            </a:r>
          </a:p>
        </p:txBody>
      </p:sp>
    </p:spTree>
    <p:extLst>
      <p:ext uri="{BB962C8B-B14F-4D97-AF65-F5344CB8AC3E}">
        <p14:creationId xmlns:p14="http://schemas.microsoft.com/office/powerpoint/2010/main" val="2911792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1ECD3-DE60-9E20-8CC0-8EB79B2C1835}"/>
              </a:ext>
            </a:extLst>
          </p:cNvPr>
          <p:cNvSpPr>
            <a:spLocks noGrp="1"/>
          </p:cNvSpPr>
          <p:nvPr>
            <p:ph type="title"/>
          </p:nvPr>
        </p:nvSpPr>
        <p:spPr/>
        <p:txBody>
          <a:bodyPr/>
          <a:lstStyle/>
          <a:p>
            <a:r>
              <a:rPr lang="en-US" dirty="0"/>
              <a:t>Why I-FLO?</a:t>
            </a:r>
          </a:p>
        </p:txBody>
      </p:sp>
      <p:sp>
        <p:nvSpPr>
          <p:cNvPr id="3" name="Slide Number Placeholder 2">
            <a:extLst>
              <a:ext uri="{FF2B5EF4-FFF2-40B4-BE49-F238E27FC236}">
                <a16:creationId xmlns:a16="http://schemas.microsoft.com/office/drawing/2014/main" id="{0EFCA8B8-949B-6C65-0179-C751E23AC343}"/>
              </a:ext>
            </a:extLst>
          </p:cNvPr>
          <p:cNvSpPr>
            <a:spLocks noGrp="1"/>
          </p:cNvSpPr>
          <p:nvPr>
            <p:ph type="sldNum" sz="quarter" idx="10"/>
          </p:nvPr>
        </p:nvSpPr>
        <p:spPr/>
        <p:txBody>
          <a:bodyPr/>
          <a:lstStyle/>
          <a:p>
            <a:pPr>
              <a:defRPr/>
            </a:pPr>
            <a:fld id="{D68E8870-17DE-45C4-A8DD-7644B2422933}" type="slidenum">
              <a:rPr lang="en-US" smtClean="0"/>
              <a:pPr>
                <a:defRPr/>
              </a:pPr>
              <a:t>6</a:t>
            </a:fld>
            <a:endParaRPr lang="en-US" dirty="0"/>
          </a:p>
        </p:txBody>
      </p:sp>
      <p:sp>
        <p:nvSpPr>
          <p:cNvPr id="5" name="Text Placeholder 4">
            <a:extLst>
              <a:ext uri="{FF2B5EF4-FFF2-40B4-BE49-F238E27FC236}">
                <a16:creationId xmlns:a16="http://schemas.microsoft.com/office/drawing/2014/main" id="{1EA35E3D-132A-3337-C2A1-CB267BD52E4A}"/>
              </a:ext>
            </a:extLst>
          </p:cNvPr>
          <p:cNvSpPr>
            <a:spLocks noGrp="1"/>
          </p:cNvSpPr>
          <p:nvPr>
            <p:ph type="body" sz="quarter" idx="12"/>
          </p:nvPr>
        </p:nvSpPr>
        <p:spPr>
          <a:xfrm>
            <a:off x="410817" y="990774"/>
            <a:ext cx="5446091" cy="541032"/>
          </a:xfrm>
        </p:spPr>
        <p:txBody>
          <a:bodyPr/>
          <a:lstStyle/>
          <a:p>
            <a:pPr marL="0" indent="0">
              <a:buNone/>
            </a:pPr>
            <a:r>
              <a:rPr lang="en-US" sz="2400" b="1" dirty="0">
                <a:latin typeface="Arial" panose="020B0604020202020204" pitchFamily="34" charset="0"/>
                <a:cs typeface="Arial" panose="020B0604020202020204" pitchFamily="34" charset="0"/>
              </a:rPr>
              <a:t>I-FLO Answers 3 Questions:</a:t>
            </a:r>
          </a:p>
        </p:txBody>
      </p:sp>
      <p:pic>
        <p:nvPicPr>
          <p:cNvPr id="6" name="Picture 5" descr="Chart&#10;&#10;Description automatically generated">
            <a:extLst>
              <a:ext uri="{FF2B5EF4-FFF2-40B4-BE49-F238E27FC236}">
                <a16:creationId xmlns:a16="http://schemas.microsoft.com/office/drawing/2014/main" id="{9FAB5956-995A-06EA-EA0E-BCFA4FEE2687}"/>
              </a:ext>
            </a:extLst>
          </p:cNvPr>
          <p:cNvPicPr>
            <a:picLocks noChangeAspect="1"/>
          </p:cNvPicPr>
          <p:nvPr/>
        </p:nvPicPr>
        <p:blipFill>
          <a:blip r:embed="rId3"/>
          <a:stretch>
            <a:fillRect/>
          </a:stretch>
        </p:blipFill>
        <p:spPr>
          <a:xfrm>
            <a:off x="6282648" y="1307592"/>
            <a:ext cx="5582652" cy="42428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Oval 6">
            <a:extLst>
              <a:ext uri="{FF2B5EF4-FFF2-40B4-BE49-F238E27FC236}">
                <a16:creationId xmlns:a16="http://schemas.microsoft.com/office/drawing/2014/main" id="{27D33A32-9707-FB31-0D6A-01B06B81607A}"/>
              </a:ext>
            </a:extLst>
          </p:cNvPr>
          <p:cNvSpPr/>
          <p:nvPr/>
        </p:nvSpPr>
        <p:spPr>
          <a:xfrm>
            <a:off x="6282648" y="1315057"/>
            <a:ext cx="1537682" cy="3822611"/>
          </a:xfrm>
          <a:prstGeom prst="ellipse">
            <a:avLst/>
          </a:prstGeom>
          <a:noFill/>
          <a:ln w="38100">
            <a:solidFill>
              <a:srgbClr val="0033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D90FDEFD-C492-3427-C9D4-75384F5B1D55}"/>
              </a:ext>
            </a:extLst>
          </p:cNvPr>
          <p:cNvSpPr/>
          <p:nvPr/>
        </p:nvSpPr>
        <p:spPr>
          <a:xfrm rot="3238481">
            <a:off x="8572901" y="710289"/>
            <a:ext cx="2057599" cy="4891715"/>
          </a:xfrm>
          <a:prstGeom prst="ellipse">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51D07C9-01C8-D748-D032-4371816DDBA8}"/>
              </a:ext>
            </a:extLst>
          </p:cNvPr>
          <p:cNvSpPr/>
          <p:nvPr/>
        </p:nvSpPr>
        <p:spPr>
          <a:xfrm rot="5400000">
            <a:off x="8922233" y="3011570"/>
            <a:ext cx="1098755" cy="4264182"/>
          </a:xfrm>
          <a:prstGeom prst="ellipse">
            <a:avLst/>
          </a:prstGeom>
          <a:noFill/>
          <a:ln w="38100">
            <a:solidFill>
              <a:srgbClr val="F88C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4">
            <a:extLst>
              <a:ext uri="{FF2B5EF4-FFF2-40B4-BE49-F238E27FC236}">
                <a16:creationId xmlns:a16="http://schemas.microsoft.com/office/drawing/2014/main" id="{0AEDA005-45DF-A410-DEB2-6968C1326684}"/>
              </a:ext>
            </a:extLst>
          </p:cNvPr>
          <p:cNvSpPr txBox="1">
            <a:spLocks/>
          </p:cNvSpPr>
          <p:nvPr/>
        </p:nvSpPr>
        <p:spPr bwMode="auto">
          <a:xfrm>
            <a:off x="463262" y="1820494"/>
            <a:ext cx="5446091" cy="10812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lang="en-US" sz="2000" dirty="0" smtClean="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indent="0">
              <a:buNone/>
            </a:pPr>
            <a:r>
              <a:rPr lang="en-US" sz="2000" kern="0" dirty="0">
                <a:solidFill>
                  <a:srgbClr val="F88C2A"/>
                </a:solidFill>
                <a:latin typeface="Arial" panose="020B0604020202020204" pitchFamily="34" charset="0"/>
                <a:cs typeface="Arial" panose="020B0604020202020204" pitchFamily="34" charset="0"/>
              </a:rPr>
              <a:t>1. What level of learning outcome best supports an optimal flow state of learning?</a:t>
            </a:r>
            <a:endParaRPr lang="en-US" sz="2000" kern="0" dirty="0">
              <a:solidFill>
                <a:srgbClr val="0033CC"/>
              </a:solidFill>
              <a:latin typeface="Arial" panose="020B0604020202020204" pitchFamily="34" charset="0"/>
              <a:cs typeface="Arial" panose="020B0604020202020204" pitchFamily="34" charset="0"/>
            </a:endParaRPr>
          </a:p>
        </p:txBody>
      </p:sp>
      <p:sp>
        <p:nvSpPr>
          <p:cNvPr id="10" name="Text Placeholder 4">
            <a:extLst>
              <a:ext uri="{FF2B5EF4-FFF2-40B4-BE49-F238E27FC236}">
                <a16:creationId xmlns:a16="http://schemas.microsoft.com/office/drawing/2014/main" id="{9E33AFB0-D4F5-1587-5141-F5ED036CF238}"/>
              </a:ext>
            </a:extLst>
          </p:cNvPr>
          <p:cNvSpPr txBox="1">
            <a:spLocks/>
          </p:cNvSpPr>
          <p:nvPr/>
        </p:nvSpPr>
        <p:spPr bwMode="auto">
          <a:xfrm>
            <a:off x="463262" y="2658305"/>
            <a:ext cx="5339939" cy="10812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lang="en-US" sz="2000" dirty="0" smtClean="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indent="0">
              <a:buNone/>
            </a:pPr>
            <a:r>
              <a:rPr lang="en-US" sz="2000" kern="0" dirty="0">
                <a:solidFill>
                  <a:srgbClr val="00B050"/>
                </a:solidFill>
                <a:latin typeface="Arial" panose="020B0604020202020204" pitchFamily="34" charset="0"/>
                <a:cs typeface="Arial" panose="020B0604020202020204" pitchFamily="34" charset="0"/>
              </a:rPr>
              <a:t>2. How can immersive technology create the optimal flow state for the user?</a:t>
            </a:r>
          </a:p>
        </p:txBody>
      </p:sp>
      <p:sp>
        <p:nvSpPr>
          <p:cNvPr id="11" name="Text Placeholder 4">
            <a:extLst>
              <a:ext uri="{FF2B5EF4-FFF2-40B4-BE49-F238E27FC236}">
                <a16:creationId xmlns:a16="http://schemas.microsoft.com/office/drawing/2014/main" id="{5FCA3C46-57CA-64B0-4F1D-6FA733D0B7C1}"/>
              </a:ext>
            </a:extLst>
          </p:cNvPr>
          <p:cNvSpPr txBox="1">
            <a:spLocks/>
          </p:cNvSpPr>
          <p:nvPr/>
        </p:nvSpPr>
        <p:spPr bwMode="auto">
          <a:xfrm>
            <a:off x="463262" y="3530089"/>
            <a:ext cx="5446091" cy="112145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lang="en-US" sz="2000" dirty="0" smtClean="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indent="0">
              <a:buNone/>
            </a:pPr>
            <a:r>
              <a:rPr lang="en-US" sz="2000" kern="0" dirty="0">
                <a:solidFill>
                  <a:srgbClr val="0033CC"/>
                </a:solidFill>
                <a:latin typeface="Arial" panose="020B0604020202020204" pitchFamily="34" charset="0"/>
                <a:cs typeface="Arial" panose="020B0604020202020204" pitchFamily="34" charset="0"/>
              </a:rPr>
              <a:t>3. What level of immersion is needed to meet the user’s requirements?</a:t>
            </a:r>
          </a:p>
        </p:txBody>
      </p:sp>
      <p:sp>
        <p:nvSpPr>
          <p:cNvPr id="12" name="TextBox 11">
            <a:extLst>
              <a:ext uri="{FF2B5EF4-FFF2-40B4-BE49-F238E27FC236}">
                <a16:creationId xmlns:a16="http://schemas.microsoft.com/office/drawing/2014/main" id="{56D784F0-B8C2-1B97-2522-07BC8099CD00}"/>
              </a:ext>
            </a:extLst>
          </p:cNvPr>
          <p:cNvSpPr txBox="1"/>
          <p:nvPr/>
        </p:nvSpPr>
        <p:spPr>
          <a:xfrm>
            <a:off x="504080" y="4648735"/>
            <a:ext cx="5197765" cy="954107"/>
          </a:xfrm>
          <a:prstGeom prst="rect">
            <a:avLst/>
          </a:prstGeom>
          <a:solidFill>
            <a:schemeClr val="bg1">
              <a:lumMod val="85000"/>
            </a:schemeClr>
          </a:solidFill>
        </p:spPr>
        <p:txBody>
          <a:bodyPr wrap="square" rtlCol="0">
            <a:spAutoFit/>
          </a:bodyPr>
          <a:lstStyle/>
          <a:p>
            <a:pPr algn="ctr"/>
            <a:r>
              <a:rPr lang="en-US" sz="2800" u="sng" dirty="0">
                <a:solidFill>
                  <a:srgbClr val="0000FF"/>
                </a:solidFill>
                <a:latin typeface="Arial" panose="020B0604020202020204" pitchFamily="34" charset="0"/>
                <a:cs typeface="Arial" panose="020B0604020202020204" pitchFamily="34" charset="0"/>
              </a:rPr>
              <a:t>I-FLO defines the optimum training experience</a:t>
            </a:r>
            <a:endParaRPr lang="en-US" sz="2800"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524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2"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2"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P spid="8" grpId="2" animBg="1"/>
      <p:bldP spid="9" grpId="0" animBg="1"/>
      <p:bldP spid="9" grpId="1" animBg="1"/>
      <p:bldP spid="9" grpId="2" animBg="1"/>
      <p:bldP spid="4" grpId="0"/>
      <p:bldP spid="10" grpId="0"/>
      <p:bldP spid="11" grpId="0"/>
      <p:bldP spid="12" grpId="0" animBg="1"/>
    </p:bldLst>
  </p:timing>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BC07CBEF-5008-34F7-8BC2-9C8CEDA7EE5C}"/>
              </a:ext>
            </a:extLst>
          </p:cNvPr>
          <p:cNvGraphicFramePr/>
          <p:nvPr>
            <p:extLst>
              <p:ext uri="{D42A27DB-BD31-4B8C-83A1-F6EECF244321}">
                <p14:modId xmlns:p14="http://schemas.microsoft.com/office/powerpoint/2010/main" val="683841125"/>
              </p:ext>
            </p:extLst>
          </p:nvPr>
        </p:nvGraphicFramePr>
        <p:xfrm>
          <a:off x="2493176" y="878692"/>
          <a:ext cx="882153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3FBEA293-EFD1-8760-02D3-124272C4C608}"/>
              </a:ext>
            </a:extLst>
          </p:cNvPr>
          <p:cNvSpPr>
            <a:spLocks noGrp="1"/>
          </p:cNvSpPr>
          <p:nvPr>
            <p:ph type="sldNum" sz="quarter" idx="10"/>
          </p:nvPr>
        </p:nvSpPr>
        <p:spPr/>
        <p:txBody>
          <a:bodyPr/>
          <a:lstStyle/>
          <a:p>
            <a:pPr>
              <a:defRPr/>
            </a:pPr>
            <a:fld id="{D68E8870-17DE-45C4-A8DD-7644B2422933}" type="slidenum">
              <a:rPr lang="en-US" smtClean="0"/>
              <a:pPr>
                <a:defRPr/>
              </a:pPr>
              <a:t>7</a:t>
            </a:fld>
            <a:endParaRPr lang="en-US" dirty="0"/>
          </a:p>
        </p:txBody>
      </p:sp>
      <p:sp>
        <p:nvSpPr>
          <p:cNvPr id="3" name="Title 2">
            <a:extLst>
              <a:ext uri="{FF2B5EF4-FFF2-40B4-BE49-F238E27FC236}">
                <a16:creationId xmlns:a16="http://schemas.microsoft.com/office/drawing/2014/main" id="{7FF770E2-31A0-751A-FD2E-6917EC54735A}"/>
              </a:ext>
            </a:extLst>
          </p:cNvPr>
          <p:cNvSpPr>
            <a:spLocks noGrp="1"/>
          </p:cNvSpPr>
          <p:nvPr>
            <p:ph type="title"/>
          </p:nvPr>
        </p:nvSpPr>
        <p:spPr/>
        <p:txBody>
          <a:bodyPr/>
          <a:lstStyle/>
          <a:p>
            <a:r>
              <a:rPr lang="en-US" dirty="0"/>
              <a:t>I-FLO Overview</a:t>
            </a:r>
          </a:p>
        </p:txBody>
      </p:sp>
      <p:pic>
        <p:nvPicPr>
          <p:cNvPr id="4" name="Picture 3">
            <a:extLst>
              <a:ext uri="{FF2B5EF4-FFF2-40B4-BE49-F238E27FC236}">
                <a16:creationId xmlns:a16="http://schemas.microsoft.com/office/drawing/2014/main" id="{6A9E9F04-88A6-09C8-CB6E-946C18D29468}"/>
              </a:ext>
            </a:extLst>
          </p:cNvPr>
          <p:cNvPicPr>
            <a:picLocks noChangeAspect="1"/>
          </p:cNvPicPr>
          <p:nvPr/>
        </p:nvPicPr>
        <p:blipFill>
          <a:blip r:embed="rId8"/>
          <a:stretch>
            <a:fillRect/>
          </a:stretch>
        </p:blipFill>
        <p:spPr>
          <a:xfrm>
            <a:off x="248301" y="1545229"/>
            <a:ext cx="6138526" cy="4561373"/>
          </a:xfrm>
          <a:prstGeom prst="rect">
            <a:avLst/>
          </a:prstGeom>
          <a:ln>
            <a:noFill/>
          </a:ln>
          <a:effectLst>
            <a:softEdge rad="112500"/>
          </a:effectLst>
        </p:spPr>
      </p:pic>
    </p:spTree>
    <p:extLst>
      <p:ext uri="{BB962C8B-B14F-4D97-AF65-F5344CB8AC3E}">
        <p14:creationId xmlns:p14="http://schemas.microsoft.com/office/powerpoint/2010/main" val="2979062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BC07CBEF-5008-34F7-8BC2-9C8CEDA7EE5C}"/>
              </a:ext>
            </a:extLst>
          </p:cNvPr>
          <p:cNvGraphicFramePr/>
          <p:nvPr>
            <p:extLst>
              <p:ext uri="{D42A27DB-BD31-4B8C-83A1-F6EECF244321}">
                <p14:modId xmlns:p14="http://schemas.microsoft.com/office/powerpoint/2010/main" val="19605666"/>
              </p:ext>
            </p:extLst>
          </p:nvPr>
        </p:nvGraphicFramePr>
        <p:xfrm>
          <a:off x="2493176" y="878692"/>
          <a:ext cx="882153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3FBEA293-EFD1-8760-02D3-124272C4C608}"/>
              </a:ext>
            </a:extLst>
          </p:cNvPr>
          <p:cNvSpPr>
            <a:spLocks noGrp="1"/>
          </p:cNvSpPr>
          <p:nvPr>
            <p:ph type="sldNum" sz="quarter" idx="10"/>
          </p:nvPr>
        </p:nvSpPr>
        <p:spPr/>
        <p:txBody>
          <a:bodyPr/>
          <a:lstStyle/>
          <a:p>
            <a:pPr>
              <a:defRPr/>
            </a:pPr>
            <a:fld id="{D68E8870-17DE-45C4-A8DD-7644B2422933}" type="slidenum">
              <a:rPr lang="en-US" smtClean="0"/>
              <a:pPr>
                <a:defRPr/>
              </a:pPr>
              <a:t>8</a:t>
            </a:fld>
            <a:endParaRPr lang="en-US" dirty="0"/>
          </a:p>
        </p:txBody>
      </p:sp>
      <p:sp>
        <p:nvSpPr>
          <p:cNvPr id="3" name="Title 2">
            <a:extLst>
              <a:ext uri="{FF2B5EF4-FFF2-40B4-BE49-F238E27FC236}">
                <a16:creationId xmlns:a16="http://schemas.microsoft.com/office/drawing/2014/main" id="{7FF770E2-31A0-751A-FD2E-6917EC54735A}"/>
              </a:ext>
            </a:extLst>
          </p:cNvPr>
          <p:cNvSpPr>
            <a:spLocks noGrp="1"/>
          </p:cNvSpPr>
          <p:nvPr>
            <p:ph type="title"/>
          </p:nvPr>
        </p:nvSpPr>
        <p:spPr/>
        <p:txBody>
          <a:bodyPr/>
          <a:lstStyle/>
          <a:p>
            <a:r>
              <a:rPr lang="en-US" dirty="0"/>
              <a:t>I-FLO</a:t>
            </a:r>
            <a:br>
              <a:rPr lang="en-US" dirty="0"/>
            </a:br>
            <a:r>
              <a:rPr lang="en-US" dirty="0"/>
              <a:t>Flow Theory</a:t>
            </a:r>
          </a:p>
        </p:txBody>
      </p:sp>
      <p:pic>
        <p:nvPicPr>
          <p:cNvPr id="4" name="Picture 3">
            <a:extLst>
              <a:ext uri="{FF2B5EF4-FFF2-40B4-BE49-F238E27FC236}">
                <a16:creationId xmlns:a16="http://schemas.microsoft.com/office/drawing/2014/main" id="{6A9E9F04-88A6-09C8-CB6E-946C18D29468}"/>
              </a:ext>
            </a:extLst>
          </p:cNvPr>
          <p:cNvPicPr>
            <a:picLocks noChangeAspect="1"/>
          </p:cNvPicPr>
          <p:nvPr/>
        </p:nvPicPr>
        <p:blipFill>
          <a:blip r:embed="rId8"/>
          <a:stretch>
            <a:fillRect/>
          </a:stretch>
        </p:blipFill>
        <p:spPr>
          <a:xfrm>
            <a:off x="248301" y="1545229"/>
            <a:ext cx="6138526" cy="4561373"/>
          </a:xfrm>
          <a:prstGeom prst="rect">
            <a:avLst/>
          </a:prstGeom>
          <a:ln>
            <a:noFill/>
          </a:ln>
          <a:effectLst>
            <a:softEdge rad="112500"/>
          </a:effectLst>
        </p:spPr>
      </p:pic>
    </p:spTree>
    <p:extLst>
      <p:ext uri="{BB962C8B-B14F-4D97-AF65-F5344CB8AC3E}">
        <p14:creationId xmlns:p14="http://schemas.microsoft.com/office/powerpoint/2010/main" val="3627853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Flow Theory</a:t>
            </a:r>
            <a:endParaRPr lang="en-US" dirty="0"/>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9</a:t>
            </a:fld>
            <a:endParaRPr lang="en-US" dirty="0"/>
          </a:p>
        </p:txBody>
      </p:sp>
      <p:sp>
        <p:nvSpPr>
          <p:cNvPr id="8" name="TextBox 7">
            <a:extLst>
              <a:ext uri="{FF2B5EF4-FFF2-40B4-BE49-F238E27FC236}">
                <a16:creationId xmlns:a16="http://schemas.microsoft.com/office/drawing/2014/main" id="{87E5551B-549E-9DEA-EBAB-1B0A5CB75B66}"/>
              </a:ext>
            </a:extLst>
          </p:cNvPr>
          <p:cNvSpPr txBox="1"/>
          <p:nvPr/>
        </p:nvSpPr>
        <p:spPr>
          <a:xfrm>
            <a:off x="299435" y="1232572"/>
            <a:ext cx="5736465" cy="4708981"/>
          </a:xfrm>
          <a:prstGeom prst="rect">
            <a:avLst/>
          </a:prstGeom>
          <a:noFill/>
        </p:spPr>
        <p:txBody>
          <a:bodyPr wrap="square">
            <a:spAutoFit/>
          </a:bodyPr>
          <a:lstStyle/>
          <a:p>
            <a:pPr marL="342900" indent="-342900">
              <a:buFont typeface="Arial" panose="020B0604020202020204" pitchFamily="34" charset="0"/>
              <a:buChar char="•"/>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Flow Theory presents a concept for achieving and sustaining optimal learning and performance by considering the learner’s affective state.  </a:t>
            </a:r>
          </a:p>
          <a:p>
            <a:pPr marL="342900" indent="-342900">
              <a:buFont typeface="Arial" panose="020B0604020202020204" pitchFamily="34" charset="0"/>
              <a:buChar char="•"/>
            </a:pPr>
            <a:endPar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indent="-342900">
              <a:buFont typeface="Arial" panose="020B0604020202020204" pitchFamily="34" charset="0"/>
              <a:buChar char="•"/>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motivate a student so that [they] perform learning activities with complete immersion, it is necessary that [their] affective state provide an optimal experience.</a:t>
            </a:r>
          </a:p>
          <a:p>
            <a:pPr marL="342900" indent="-342900">
              <a:buFont typeface="Arial" panose="020B0604020202020204" pitchFamily="34" charset="0"/>
              <a:buChar char="•"/>
            </a:pPr>
            <a:endPar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indent="-342900">
              <a:buFont typeface="Arial" panose="020B0604020202020204" pitchFamily="34" charset="0"/>
              <a:buChar char="•"/>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This affective state is denominated </a:t>
            </a:r>
            <a:r>
              <a:rPr lang="en-US" sz="20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flow</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and it is a mental state of operation characterized by a feeling of energized focus, full involvement, and success in the task being performed” (Csikszentmihalyi, 2013). </a:t>
            </a:r>
            <a:endParaRPr lang="en-US" sz="2000" dirty="0">
              <a:latin typeface="Arial" panose="020B0604020202020204" pitchFamily="34" charset="0"/>
              <a:cs typeface="Arial" panose="020B0604020202020204" pitchFamily="34" charset="0"/>
            </a:endParaRPr>
          </a:p>
        </p:txBody>
      </p:sp>
      <p:sp>
        <p:nvSpPr>
          <p:cNvPr id="4" name="Freeform: Shape 3">
            <a:extLst>
              <a:ext uri="{FF2B5EF4-FFF2-40B4-BE49-F238E27FC236}">
                <a16:creationId xmlns:a16="http://schemas.microsoft.com/office/drawing/2014/main" id="{5A8B1C9C-C095-986D-81EA-23DA82EB5E0B}"/>
              </a:ext>
            </a:extLst>
          </p:cNvPr>
          <p:cNvSpPr/>
          <p:nvPr/>
        </p:nvSpPr>
        <p:spPr>
          <a:xfrm>
            <a:off x="7387688" y="1821741"/>
            <a:ext cx="3443177" cy="3367798"/>
          </a:xfrm>
          <a:custGeom>
            <a:avLst/>
            <a:gdLst>
              <a:gd name="connsiteX0" fmla="*/ 2433102 w 3443177"/>
              <a:gd name="connsiteY0" fmla="*/ 0 h 3367798"/>
              <a:gd name="connsiteX1" fmla="*/ 3443177 w 3443177"/>
              <a:gd name="connsiteY1" fmla="*/ 913567 h 3367798"/>
              <a:gd name="connsiteX2" fmla="*/ 1223437 w 3443177"/>
              <a:gd name="connsiteY2" fmla="*/ 3367798 h 3367798"/>
              <a:gd name="connsiteX3" fmla="*/ 1206562 w 3443177"/>
              <a:gd name="connsiteY3" fmla="*/ 3358840 h 3367798"/>
              <a:gd name="connsiteX4" fmla="*/ 5960 w 3443177"/>
              <a:gd name="connsiteY4" fmla="*/ 3358840 h 3367798"/>
              <a:gd name="connsiteX5" fmla="*/ 7375 w 3443177"/>
              <a:gd name="connsiteY5" fmla="*/ 2722306 h 3367798"/>
              <a:gd name="connsiteX6" fmla="*/ 0 w 3443177"/>
              <a:gd name="connsiteY6" fmla="*/ 2718392 h 3367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177" h="3367798">
                <a:moveTo>
                  <a:pt x="2433102" y="0"/>
                </a:moveTo>
                <a:lnTo>
                  <a:pt x="3443177" y="913567"/>
                </a:lnTo>
                <a:lnTo>
                  <a:pt x="1223437" y="3367798"/>
                </a:lnTo>
                <a:lnTo>
                  <a:pt x="1206562" y="3358840"/>
                </a:lnTo>
                <a:lnTo>
                  <a:pt x="5960" y="3358840"/>
                </a:lnTo>
                <a:lnTo>
                  <a:pt x="7375" y="2722306"/>
                </a:lnTo>
                <a:lnTo>
                  <a:pt x="0" y="2718392"/>
                </a:lnTo>
                <a:close/>
              </a:path>
            </a:pathLst>
          </a:custGeom>
          <a:solidFill>
            <a:srgbClr val="75AFD6">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a:ea typeface="+mn-ea"/>
              <a:cs typeface="+mn-cs"/>
            </a:endParaRPr>
          </a:p>
        </p:txBody>
      </p:sp>
      <p:sp>
        <p:nvSpPr>
          <p:cNvPr id="5" name="Arrow: Left-Up 4">
            <a:extLst>
              <a:ext uri="{FF2B5EF4-FFF2-40B4-BE49-F238E27FC236}">
                <a16:creationId xmlns:a16="http://schemas.microsoft.com/office/drawing/2014/main" id="{4AFB1DE4-44BF-2001-C2C3-83045867D963}"/>
              </a:ext>
            </a:extLst>
          </p:cNvPr>
          <p:cNvSpPr/>
          <p:nvPr/>
        </p:nvSpPr>
        <p:spPr>
          <a:xfrm rot="5400000">
            <a:off x="7384405" y="2251092"/>
            <a:ext cx="2926855" cy="3078480"/>
          </a:xfrm>
          <a:prstGeom prst="leftUpArrow">
            <a:avLst>
              <a:gd name="adj1" fmla="val 1153"/>
              <a:gd name="adj2" fmla="val 2532"/>
              <a:gd name="adj3" fmla="val 4030"/>
            </a:avLst>
          </a:prstGeom>
          <a:solidFill>
            <a:srgbClr val="008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a:ea typeface="+mn-ea"/>
              <a:cs typeface="+mn-cs"/>
            </a:endParaRPr>
          </a:p>
        </p:txBody>
      </p:sp>
      <p:grpSp>
        <p:nvGrpSpPr>
          <p:cNvPr id="6" name="Group 5">
            <a:extLst>
              <a:ext uri="{FF2B5EF4-FFF2-40B4-BE49-F238E27FC236}">
                <a16:creationId xmlns:a16="http://schemas.microsoft.com/office/drawing/2014/main" id="{62D39ACC-4AF6-861F-8E2A-B5DA6F543508}"/>
              </a:ext>
            </a:extLst>
          </p:cNvPr>
          <p:cNvGrpSpPr/>
          <p:nvPr/>
        </p:nvGrpSpPr>
        <p:grpSpPr>
          <a:xfrm>
            <a:off x="7899661" y="3148551"/>
            <a:ext cx="1711159" cy="1696827"/>
            <a:chOff x="7833673" y="3148551"/>
            <a:chExt cx="1711159" cy="1696827"/>
          </a:xfrm>
        </p:grpSpPr>
        <p:sp>
          <p:nvSpPr>
            <p:cNvPr id="9" name="Arc 8">
              <a:extLst>
                <a:ext uri="{FF2B5EF4-FFF2-40B4-BE49-F238E27FC236}">
                  <a16:creationId xmlns:a16="http://schemas.microsoft.com/office/drawing/2014/main" id="{DB1215B1-D2CF-1EAB-52E1-7CC49791E88E}"/>
                </a:ext>
              </a:extLst>
            </p:cNvPr>
            <p:cNvSpPr/>
            <p:nvPr/>
          </p:nvSpPr>
          <p:spPr>
            <a:xfrm rot="18000000">
              <a:off x="7833673" y="3148552"/>
              <a:ext cx="1696826" cy="1696826"/>
            </a:xfrm>
            <a:prstGeom prst="arc">
              <a:avLst>
                <a:gd name="adj1" fmla="val 18784982"/>
                <a:gd name="adj2" fmla="val 21290181"/>
              </a:avLst>
            </a:prstGeom>
            <a:ln w="117475">
              <a:solidFill>
                <a:srgbClr val="1D4E89"/>
              </a:solidFill>
              <a:tailEnd type="triangle" w="med"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a:ea typeface="+mn-ea"/>
                <a:cs typeface="+mn-cs"/>
              </a:endParaRPr>
            </a:p>
          </p:txBody>
        </p:sp>
        <p:sp>
          <p:nvSpPr>
            <p:cNvPr id="10" name="Arc 9">
              <a:extLst>
                <a:ext uri="{FF2B5EF4-FFF2-40B4-BE49-F238E27FC236}">
                  <a16:creationId xmlns:a16="http://schemas.microsoft.com/office/drawing/2014/main" id="{E516EC05-80C9-11F1-F0F8-3EE3C1BB5FC0}"/>
                </a:ext>
              </a:extLst>
            </p:cNvPr>
            <p:cNvSpPr/>
            <p:nvPr/>
          </p:nvSpPr>
          <p:spPr>
            <a:xfrm rot="1800000">
              <a:off x="7833673" y="3148552"/>
              <a:ext cx="1696826" cy="1696826"/>
            </a:xfrm>
            <a:prstGeom prst="arc">
              <a:avLst>
                <a:gd name="adj1" fmla="val 18784982"/>
                <a:gd name="adj2" fmla="val 21290181"/>
              </a:avLst>
            </a:prstGeom>
            <a:ln w="117475">
              <a:solidFill>
                <a:srgbClr val="1D4E89"/>
              </a:solidFill>
              <a:tailEnd type="triangle" w="med"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a:ea typeface="+mn-ea"/>
                <a:cs typeface="+mn-cs"/>
              </a:endParaRPr>
            </a:p>
          </p:txBody>
        </p:sp>
        <p:sp>
          <p:nvSpPr>
            <p:cNvPr id="11" name="Arc 10">
              <a:extLst>
                <a:ext uri="{FF2B5EF4-FFF2-40B4-BE49-F238E27FC236}">
                  <a16:creationId xmlns:a16="http://schemas.microsoft.com/office/drawing/2014/main" id="{6B39E708-3739-E7D1-D5D8-22156D4CD25F}"/>
                </a:ext>
              </a:extLst>
            </p:cNvPr>
            <p:cNvSpPr/>
            <p:nvPr/>
          </p:nvSpPr>
          <p:spPr>
            <a:xfrm rot="7200000">
              <a:off x="7848006" y="3148551"/>
              <a:ext cx="1696826" cy="1696826"/>
            </a:xfrm>
            <a:prstGeom prst="arc">
              <a:avLst>
                <a:gd name="adj1" fmla="val 18784982"/>
                <a:gd name="adj2" fmla="val 21290181"/>
              </a:avLst>
            </a:prstGeom>
            <a:ln w="117475">
              <a:solidFill>
                <a:srgbClr val="1D4E89"/>
              </a:solidFill>
              <a:tailEnd type="triangle" w="med"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a:ea typeface="+mn-ea"/>
                <a:cs typeface="+mn-cs"/>
              </a:endParaRPr>
            </a:p>
          </p:txBody>
        </p:sp>
        <p:sp>
          <p:nvSpPr>
            <p:cNvPr id="12" name="Arc 11">
              <a:extLst>
                <a:ext uri="{FF2B5EF4-FFF2-40B4-BE49-F238E27FC236}">
                  <a16:creationId xmlns:a16="http://schemas.microsoft.com/office/drawing/2014/main" id="{43A9A458-F82E-3D22-7E85-00F9F7776566}"/>
                </a:ext>
              </a:extLst>
            </p:cNvPr>
            <p:cNvSpPr/>
            <p:nvPr/>
          </p:nvSpPr>
          <p:spPr>
            <a:xfrm rot="12600000">
              <a:off x="7848006" y="3148551"/>
              <a:ext cx="1696826" cy="1696826"/>
            </a:xfrm>
            <a:prstGeom prst="arc">
              <a:avLst>
                <a:gd name="adj1" fmla="val 18784982"/>
                <a:gd name="adj2" fmla="val 21290181"/>
              </a:avLst>
            </a:prstGeom>
            <a:ln w="117475">
              <a:solidFill>
                <a:srgbClr val="1D4E89"/>
              </a:solidFill>
              <a:tailEnd type="triangle" w="med"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a:ea typeface="+mn-ea"/>
                <a:cs typeface="+mn-cs"/>
              </a:endParaRPr>
            </a:p>
          </p:txBody>
        </p:sp>
      </p:grpSp>
      <p:sp>
        <p:nvSpPr>
          <p:cNvPr id="13" name="TextBox 12">
            <a:extLst>
              <a:ext uri="{FF2B5EF4-FFF2-40B4-BE49-F238E27FC236}">
                <a16:creationId xmlns:a16="http://schemas.microsoft.com/office/drawing/2014/main" id="{89FE60F0-5A60-6529-9069-D431CCF0AD4D}"/>
              </a:ext>
            </a:extLst>
          </p:cNvPr>
          <p:cNvSpPr txBox="1"/>
          <p:nvPr/>
        </p:nvSpPr>
        <p:spPr>
          <a:xfrm>
            <a:off x="7146305" y="5254168"/>
            <a:ext cx="141417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30" normalizeH="0" baseline="0" noProof="0" dirty="0">
                <a:ln>
                  <a:noFill/>
                </a:ln>
                <a:solidFill>
                  <a:srgbClr val="75AFD6"/>
                </a:solidFill>
                <a:effectLst/>
                <a:uLnTx/>
                <a:uFillTx/>
                <a:latin typeface="Montserrat SemiBold" panose="00000700000000000000" pitchFamily="2" charset="0"/>
                <a:ea typeface="+mn-ea"/>
                <a:cs typeface="+mn-cs"/>
              </a:rPr>
              <a:t>LOW EFFICACY</a:t>
            </a:r>
          </a:p>
        </p:txBody>
      </p:sp>
      <p:sp>
        <p:nvSpPr>
          <p:cNvPr id="14" name="TextBox 13">
            <a:extLst>
              <a:ext uri="{FF2B5EF4-FFF2-40B4-BE49-F238E27FC236}">
                <a16:creationId xmlns:a16="http://schemas.microsoft.com/office/drawing/2014/main" id="{3F7903F1-A4FF-0CDC-E4C4-B66070A8521C}"/>
              </a:ext>
            </a:extLst>
          </p:cNvPr>
          <p:cNvSpPr txBox="1"/>
          <p:nvPr/>
        </p:nvSpPr>
        <p:spPr>
          <a:xfrm>
            <a:off x="9003681" y="5254168"/>
            <a:ext cx="138339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30" normalizeH="0" baseline="0" noProof="0" dirty="0">
                <a:ln>
                  <a:noFill/>
                </a:ln>
                <a:solidFill>
                  <a:srgbClr val="75AFD6"/>
                </a:solidFill>
                <a:effectLst/>
                <a:uLnTx/>
                <a:uFillTx/>
                <a:latin typeface="Montserrat SemiBold" panose="00000700000000000000" pitchFamily="2" charset="0"/>
                <a:ea typeface="+mn-ea"/>
                <a:cs typeface="+mn-cs"/>
              </a:rPr>
              <a:t>HIGH EFFICACY</a:t>
            </a:r>
          </a:p>
        </p:txBody>
      </p:sp>
      <p:sp>
        <p:nvSpPr>
          <p:cNvPr id="15" name="TextBox 14">
            <a:extLst>
              <a:ext uri="{FF2B5EF4-FFF2-40B4-BE49-F238E27FC236}">
                <a16:creationId xmlns:a16="http://schemas.microsoft.com/office/drawing/2014/main" id="{D1BDD3EC-4BB2-E70D-DA94-6CCF3C4B9BA7}"/>
              </a:ext>
            </a:extLst>
          </p:cNvPr>
          <p:cNvSpPr txBox="1"/>
          <p:nvPr/>
        </p:nvSpPr>
        <p:spPr>
          <a:xfrm>
            <a:off x="10431611" y="4925085"/>
            <a:ext cx="62068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8CE2"/>
                </a:solidFill>
                <a:effectLst/>
                <a:uLnTx/>
                <a:uFillTx/>
                <a:latin typeface="Oswald"/>
                <a:ea typeface="+mn-ea"/>
                <a:cs typeface="+mn-cs"/>
              </a:rPr>
              <a:t>Skill</a:t>
            </a:r>
          </a:p>
        </p:txBody>
      </p:sp>
      <p:sp>
        <p:nvSpPr>
          <p:cNvPr id="16" name="TextBox 15">
            <a:extLst>
              <a:ext uri="{FF2B5EF4-FFF2-40B4-BE49-F238E27FC236}">
                <a16:creationId xmlns:a16="http://schemas.microsoft.com/office/drawing/2014/main" id="{ECAFDC8E-B39A-35B6-68B8-E77AF1D4B0E8}"/>
              </a:ext>
            </a:extLst>
          </p:cNvPr>
          <p:cNvSpPr txBox="1"/>
          <p:nvPr/>
        </p:nvSpPr>
        <p:spPr>
          <a:xfrm>
            <a:off x="6786210" y="1807134"/>
            <a:ext cx="122180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8CE2"/>
                </a:solidFill>
                <a:effectLst/>
                <a:uLnTx/>
                <a:uFillTx/>
                <a:latin typeface="Oswald"/>
                <a:ea typeface="+mn-ea"/>
                <a:cs typeface="+mn-cs"/>
              </a:rPr>
              <a:t>Challenge</a:t>
            </a:r>
          </a:p>
        </p:txBody>
      </p:sp>
      <p:sp>
        <p:nvSpPr>
          <p:cNvPr id="17" name="TextBox 16">
            <a:extLst>
              <a:ext uri="{FF2B5EF4-FFF2-40B4-BE49-F238E27FC236}">
                <a16:creationId xmlns:a16="http://schemas.microsoft.com/office/drawing/2014/main" id="{26DE3CE1-0981-F2A4-DB27-22B5FB5D1FAE}"/>
              </a:ext>
            </a:extLst>
          </p:cNvPr>
          <p:cNvSpPr txBox="1"/>
          <p:nvPr/>
        </p:nvSpPr>
        <p:spPr>
          <a:xfrm>
            <a:off x="9223904" y="2503228"/>
            <a:ext cx="1305165"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23047"/>
                </a:solidFill>
                <a:effectLst/>
                <a:uLnTx/>
                <a:uFillTx/>
                <a:latin typeface="Oswald"/>
                <a:ea typeface="+mn-ea"/>
                <a:cs typeface="+mn-cs"/>
              </a:rPr>
              <a:t>Flow State</a:t>
            </a:r>
          </a:p>
        </p:txBody>
      </p:sp>
      <p:sp>
        <p:nvSpPr>
          <p:cNvPr id="18" name="TextBox 17">
            <a:extLst>
              <a:ext uri="{FF2B5EF4-FFF2-40B4-BE49-F238E27FC236}">
                <a16:creationId xmlns:a16="http://schemas.microsoft.com/office/drawing/2014/main" id="{11970792-066A-5C79-F9B5-45168B099BAC}"/>
              </a:ext>
            </a:extLst>
          </p:cNvPr>
          <p:cNvSpPr txBox="1"/>
          <p:nvPr/>
        </p:nvSpPr>
        <p:spPr>
          <a:xfrm>
            <a:off x="6440246" y="4845330"/>
            <a:ext cx="941604"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30" normalizeH="0" baseline="0" noProof="0" dirty="0">
                <a:ln>
                  <a:noFill/>
                </a:ln>
                <a:solidFill>
                  <a:srgbClr val="75AFD6"/>
                </a:solidFill>
                <a:effectLst/>
                <a:uLnTx/>
                <a:uFillTx/>
                <a:latin typeface="Montserrat SemiBold" panose="00000700000000000000" pitchFamily="2" charset="0"/>
                <a:ea typeface="+mn-ea"/>
                <a:cs typeface="+mn-cs"/>
              </a:rPr>
              <a:t>LOW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30" normalizeH="0" baseline="0" noProof="0" dirty="0">
                <a:ln>
                  <a:noFill/>
                </a:ln>
                <a:solidFill>
                  <a:srgbClr val="75AFD6"/>
                </a:solidFill>
                <a:effectLst/>
                <a:uLnTx/>
                <a:uFillTx/>
                <a:latin typeface="Montserrat SemiBold" panose="00000700000000000000" pitchFamily="2" charset="0"/>
                <a:ea typeface="+mn-ea"/>
                <a:cs typeface="+mn-cs"/>
              </a:rPr>
              <a:t>AROUSAL</a:t>
            </a:r>
          </a:p>
        </p:txBody>
      </p:sp>
      <p:sp>
        <p:nvSpPr>
          <p:cNvPr id="19" name="TextBox 18">
            <a:extLst>
              <a:ext uri="{FF2B5EF4-FFF2-40B4-BE49-F238E27FC236}">
                <a16:creationId xmlns:a16="http://schemas.microsoft.com/office/drawing/2014/main" id="{F2D54679-BC1A-E41F-BE85-65BB49D073CD}"/>
              </a:ext>
            </a:extLst>
          </p:cNvPr>
          <p:cNvSpPr txBox="1"/>
          <p:nvPr/>
        </p:nvSpPr>
        <p:spPr>
          <a:xfrm>
            <a:off x="6440246" y="2464028"/>
            <a:ext cx="941604"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30" normalizeH="0" baseline="0" noProof="0" dirty="0">
                <a:ln>
                  <a:noFill/>
                </a:ln>
                <a:solidFill>
                  <a:srgbClr val="75AFD6"/>
                </a:solidFill>
                <a:effectLst/>
                <a:uLnTx/>
                <a:uFillTx/>
                <a:latin typeface="Montserrat SemiBold" panose="00000700000000000000" pitchFamily="2" charset="0"/>
                <a:ea typeface="+mn-ea"/>
                <a:cs typeface="+mn-cs"/>
              </a:rPr>
              <a:t>HIGH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30" normalizeH="0" baseline="0" noProof="0" dirty="0">
                <a:ln>
                  <a:noFill/>
                </a:ln>
                <a:solidFill>
                  <a:srgbClr val="75AFD6"/>
                </a:solidFill>
                <a:effectLst/>
                <a:uLnTx/>
                <a:uFillTx/>
                <a:latin typeface="Montserrat SemiBold" panose="00000700000000000000" pitchFamily="2" charset="0"/>
                <a:ea typeface="+mn-ea"/>
                <a:cs typeface="+mn-cs"/>
              </a:rPr>
              <a:t>AROUSAL</a:t>
            </a:r>
          </a:p>
        </p:txBody>
      </p:sp>
      <p:sp>
        <p:nvSpPr>
          <p:cNvPr id="20" name="TextBox 19">
            <a:extLst>
              <a:ext uri="{FF2B5EF4-FFF2-40B4-BE49-F238E27FC236}">
                <a16:creationId xmlns:a16="http://schemas.microsoft.com/office/drawing/2014/main" id="{FA45F9C2-78A3-4A00-C246-0C4E6A9A9D7F}"/>
              </a:ext>
            </a:extLst>
          </p:cNvPr>
          <p:cNvSpPr txBox="1"/>
          <p:nvPr/>
        </p:nvSpPr>
        <p:spPr>
          <a:xfrm>
            <a:off x="7735553" y="2565686"/>
            <a:ext cx="734496"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75AFD6"/>
                </a:solidFill>
                <a:effectLst/>
                <a:uLnTx/>
                <a:uFillTx/>
                <a:latin typeface="Montserrat SemiBold" panose="00000700000000000000" pitchFamily="2" charset="0"/>
                <a:ea typeface="+mn-ea"/>
                <a:cs typeface="+mn-cs"/>
              </a:rPr>
              <a:t>Anxiety</a:t>
            </a:r>
          </a:p>
        </p:txBody>
      </p:sp>
      <p:sp>
        <p:nvSpPr>
          <p:cNvPr id="21" name="TextBox 20">
            <a:extLst>
              <a:ext uri="{FF2B5EF4-FFF2-40B4-BE49-F238E27FC236}">
                <a16:creationId xmlns:a16="http://schemas.microsoft.com/office/drawing/2014/main" id="{0E92ACE5-B415-A6AF-BE13-57ADF863E566}"/>
              </a:ext>
            </a:extLst>
          </p:cNvPr>
          <p:cNvSpPr txBox="1"/>
          <p:nvPr/>
        </p:nvSpPr>
        <p:spPr>
          <a:xfrm>
            <a:off x="10080350" y="4333223"/>
            <a:ext cx="865943"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75AFD6"/>
                </a:solidFill>
                <a:effectLst/>
                <a:uLnTx/>
                <a:uFillTx/>
                <a:latin typeface="Montserrat SemiBold" panose="00000700000000000000" pitchFamily="2" charset="0"/>
                <a:ea typeface="+mn-ea"/>
                <a:cs typeface="+mn-cs"/>
              </a:rPr>
              <a:t>Boredom</a:t>
            </a:r>
          </a:p>
        </p:txBody>
      </p:sp>
      <p:sp>
        <p:nvSpPr>
          <p:cNvPr id="22" name="TextBox 21">
            <a:extLst>
              <a:ext uri="{FF2B5EF4-FFF2-40B4-BE49-F238E27FC236}">
                <a16:creationId xmlns:a16="http://schemas.microsoft.com/office/drawing/2014/main" id="{EDC83E7B-BD42-17F7-1304-30C745D35DA5}"/>
              </a:ext>
            </a:extLst>
          </p:cNvPr>
          <p:cNvSpPr txBox="1"/>
          <p:nvPr/>
        </p:nvSpPr>
        <p:spPr>
          <a:xfrm>
            <a:off x="7683927" y="3236134"/>
            <a:ext cx="809837"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23047"/>
                </a:solidFill>
                <a:effectLst/>
                <a:uLnTx/>
                <a:uFillTx/>
                <a:latin typeface="Montserrat SemiBold" panose="00000700000000000000" pitchFamily="2" charset="0"/>
                <a:ea typeface="+mn-ea"/>
                <a:cs typeface="+mn-cs"/>
              </a:rPr>
              <a:t>Increasing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23047"/>
                </a:solidFill>
                <a:effectLst/>
                <a:uLnTx/>
                <a:uFillTx/>
                <a:latin typeface="Montserrat SemiBold" panose="00000700000000000000" pitchFamily="2" charset="0"/>
                <a:ea typeface="+mn-ea"/>
                <a:cs typeface="+mn-cs"/>
              </a:rPr>
              <a:t>Skills</a:t>
            </a:r>
          </a:p>
        </p:txBody>
      </p:sp>
      <p:sp>
        <p:nvSpPr>
          <p:cNvPr id="23" name="TextBox 22">
            <a:extLst>
              <a:ext uri="{FF2B5EF4-FFF2-40B4-BE49-F238E27FC236}">
                <a16:creationId xmlns:a16="http://schemas.microsoft.com/office/drawing/2014/main" id="{84A7390D-504D-DB58-8DEE-F64FE4A1BD16}"/>
              </a:ext>
            </a:extLst>
          </p:cNvPr>
          <p:cNvSpPr txBox="1"/>
          <p:nvPr/>
        </p:nvSpPr>
        <p:spPr>
          <a:xfrm>
            <a:off x="9003681" y="3301506"/>
            <a:ext cx="861133"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23047"/>
                </a:solidFill>
                <a:effectLst/>
                <a:uLnTx/>
                <a:uFillTx/>
                <a:latin typeface="Montserrat SemiBold" panose="00000700000000000000" pitchFamily="2" charset="0"/>
                <a:ea typeface="+mn-ea"/>
                <a:cs typeface="+mn-cs"/>
              </a:rPr>
              <a:t>Decreasing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23047"/>
                </a:solidFill>
                <a:effectLst/>
                <a:uLnTx/>
                <a:uFillTx/>
                <a:latin typeface="Montserrat SemiBold" panose="00000700000000000000" pitchFamily="2" charset="0"/>
                <a:ea typeface="+mn-ea"/>
                <a:cs typeface="+mn-cs"/>
              </a:rPr>
              <a:t>Challenge</a:t>
            </a:r>
          </a:p>
        </p:txBody>
      </p:sp>
      <p:sp>
        <p:nvSpPr>
          <p:cNvPr id="24" name="TextBox 23">
            <a:extLst>
              <a:ext uri="{FF2B5EF4-FFF2-40B4-BE49-F238E27FC236}">
                <a16:creationId xmlns:a16="http://schemas.microsoft.com/office/drawing/2014/main" id="{F9B57EB2-FCD3-F0D3-8DCB-0ED31F722194}"/>
              </a:ext>
            </a:extLst>
          </p:cNvPr>
          <p:cNvSpPr txBox="1"/>
          <p:nvPr/>
        </p:nvSpPr>
        <p:spPr>
          <a:xfrm>
            <a:off x="7697882" y="4330276"/>
            <a:ext cx="809837"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23047"/>
                </a:solidFill>
                <a:effectLst/>
                <a:uLnTx/>
                <a:uFillTx/>
                <a:latin typeface="Montserrat SemiBold" panose="00000700000000000000" pitchFamily="2" charset="0"/>
                <a:ea typeface="+mn-ea"/>
                <a:cs typeface="+mn-cs"/>
              </a:rPr>
              <a:t>Increasing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23047"/>
                </a:solidFill>
                <a:effectLst/>
                <a:uLnTx/>
                <a:uFillTx/>
                <a:latin typeface="Montserrat SemiBold" panose="00000700000000000000" pitchFamily="2" charset="0"/>
                <a:ea typeface="+mn-ea"/>
                <a:cs typeface="+mn-cs"/>
              </a:rPr>
              <a:t>Challenge</a:t>
            </a:r>
          </a:p>
        </p:txBody>
      </p:sp>
      <p:sp>
        <p:nvSpPr>
          <p:cNvPr id="25" name="TextBox 24">
            <a:extLst>
              <a:ext uri="{FF2B5EF4-FFF2-40B4-BE49-F238E27FC236}">
                <a16:creationId xmlns:a16="http://schemas.microsoft.com/office/drawing/2014/main" id="{5C7D0291-CBD4-A075-2B96-BC2A6D401937}"/>
              </a:ext>
            </a:extLst>
          </p:cNvPr>
          <p:cNvSpPr txBox="1"/>
          <p:nvPr/>
        </p:nvSpPr>
        <p:spPr>
          <a:xfrm>
            <a:off x="8865167" y="4330276"/>
            <a:ext cx="893193" cy="5078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23047"/>
                </a:solidFill>
                <a:effectLst/>
                <a:uLnTx/>
                <a:uFillTx/>
                <a:latin typeface="Montserrat SemiBold" panose="00000700000000000000" pitchFamily="2" charset="0"/>
                <a:ea typeface="+mn-ea"/>
                <a:cs typeface="+mn-cs"/>
              </a:rPr>
              <a:t>Less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23047"/>
                </a:solidFill>
                <a:effectLst/>
                <a:uLnTx/>
                <a:uFillTx/>
                <a:latin typeface="Montserrat SemiBold" panose="00000700000000000000" pitchFamily="2" charset="0"/>
                <a:ea typeface="+mn-ea"/>
                <a:cs typeface="+mn-cs"/>
              </a:rPr>
              <a:t>Demanding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23047"/>
                </a:solidFill>
                <a:effectLst/>
                <a:uLnTx/>
                <a:uFillTx/>
                <a:latin typeface="Montserrat SemiBold" panose="00000700000000000000" pitchFamily="2" charset="0"/>
                <a:ea typeface="+mn-ea"/>
                <a:cs typeface="+mn-cs"/>
              </a:rPr>
              <a:t>Skills</a:t>
            </a:r>
          </a:p>
        </p:txBody>
      </p:sp>
    </p:spTree>
    <p:extLst>
      <p:ext uri="{BB962C8B-B14F-4D97-AF65-F5344CB8AC3E}">
        <p14:creationId xmlns:p14="http://schemas.microsoft.com/office/powerpoint/2010/main" val="352920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800"/>
                                        <p:tgtEl>
                                          <p:spTgt spid="4"/>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17"/>
                                        </p:tgtEl>
                                        <p:attrNameLst>
                                          <p:attrName>style.visibility</p:attrName>
                                        </p:attrNameLst>
                                      </p:cBhvr>
                                      <p:to>
                                        <p:strVal val="visible"/>
                                      </p:to>
                                    </p:set>
                                    <p:anim calcmode="lin" valueType="num">
                                      <p:cBhvr>
                                        <p:cTn id="10" dur="300" fill="hold"/>
                                        <p:tgtEl>
                                          <p:spTgt spid="17"/>
                                        </p:tgtEl>
                                        <p:attrNameLst>
                                          <p:attrName>ppt_w</p:attrName>
                                        </p:attrNameLst>
                                      </p:cBhvr>
                                      <p:tavLst>
                                        <p:tav tm="0">
                                          <p:val>
                                            <p:fltVal val="0"/>
                                          </p:val>
                                        </p:tav>
                                        <p:tav tm="100000">
                                          <p:val>
                                            <p:strVal val="#ppt_w"/>
                                          </p:val>
                                        </p:tav>
                                      </p:tavLst>
                                    </p:anim>
                                    <p:anim calcmode="lin" valueType="num">
                                      <p:cBhvr>
                                        <p:cTn id="11" dur="300" fill="hold"/>
                                        <p:tgtEl>
                                          <p:spTgt spid="17"/>
                                        </p:tgtEl>
                                        <p:attrNameLst>
                                          <p:attrName>ppt_h</p:attrName>
                                        </p:attrNameLst>
                                      </p:cBhvr>
                                      <p:tavLst>
                                        <p:tav tm="0">
                                          <p:val>
                                            <p:fltVal val="0"/>
                                          </p:val>
                                        </p:tav>
                                        <p:tav tm="100000">
                                          <p:val>
                                            <p:strVal val="#ppt_h"/>
                                          </p:val>
                                        </p:tav>
                                      </p:tavLst>
                                    </p:anim>
                                    <p:animEffect transition="in" filter="fade">
                                      <p:cBhvr>
                                        <p:cTn id="12" dur="300"/>
                                        <p:tgtEl>
                                          <p:spTgt spid="17"/>
                                        </p:tgtEl>
                                      </p:cBhvr>
                                    </p:animEffect>
                                  </p:childTnLst>
                                </p:cTn>
                              </p:par>
                            </p:childTnLst>
                          </p:cTn>
                        </p:par>
                        <p:par>
                          <p:cTn id="13" fill="hold">
                            <p:stCondLst>
                              <p:cond delay="800"/>
                            </p:stCondLst>
                            <p:childTnLst>
                              <p:par>
                                <p:cTn id="14" presetID="53" presetClass="entr" presetSubtype="16"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p:cTn id="16" dur="300" fill="hold"/>
                                        <p:tgtEl>
                                          <p:spTgt spid="20"/>
                                        </p:tgtEl>
                                        <p:attrNameLst>
                                          <p:attrName>ppt_w</p:attrName>
                                        </p:attrNameLst>
                                      </p:cBhvr>
                                      <p:tavLst>
                                        <p:tav tm="0">
                                          <p:val>
                                            <p:fltVal val="0"/>
                                          </p:val>
                                        </p:tav>
                                        <p:tav tm="100000">
                                          <p:val>
                                            <p:strVal val="#ppt_w"/>
                                          </p:val>
                                        </p:tav>
                                      </p:tavLst>
                                    </p:anim>
                                    <p:anim calcmode="lin" valueType="num">
                                      <p:cBhvr>
                                        <p:cTn id="17" dur="300" fill="hold"/>
                                        <p:tgtEl>
                                          <p:spTgt spid="20"/>
                                        </p:tgtEl>
                                        <p:attrNameLst>
                                          <p:attrName>ppt_h</p:attrName>
                                        </p:attrNameLst>
                                      </p:cBhvr>
                                      <p:tavLst>
                                        <p:tav tm="0">
                                          <p:val>
                                            <p:fltVal val="0"/>
                                          </p:val>
                                        </p:tav>
                                        <p:tav tm="100000">
                                          <p:val>
                                            <p:strVal val="#ppt_h"/>
                                          </p:val>
                                        </p:tav>
                                      </p:tavLst>
                                    </p:anim>
                                    <p:animEffect transition="in" filter="fade">
                                      <p:cBhvr>
                                        <p:cTn id="18" dur="300"/>
                                        <p:tgtEl>
                                          <p:spTgt spid="20"/>
                                        </p:tgtEl>
                                      </p:cBhvr>
                                    </p:animEffect>
                                  </p:childTnLst>
                                </p:cTn>
                              </p:par>
                            </p:childTnLst>
                          </p:cTn>
                        </p:par>
                        <p:par>
                          <p:cTn id="19" fill="hold">
                            <p:stCondLst>
                              <p:cond delay="1100"/>
                            </p:stCondLst>
                            <p:childTnLst>
                              <p:par>
                                <p:cTn id="20" presetID="53" presetClass="entr" presetSubtype="16"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300" fill="hold"/>
                                        <p:tgtEl>
                                          <p:spTgt spid="21"/>
                                        </p:tgtEl>
                                        <p:attrNameLst>
                                          <p:attrName>ppt_w</p:attrName>
                                        </p:attrNameLst>
                                      </p:cBhvr>
                                      <p:tavLst>
                                        <p:tav tm="0">
                                          <p:val>
                                            <p:fltVal val="0"/>
                                          </p:val>
                                        </p:tav>
                                        <p:tav tm="100000">
                                          <p:val>
                                            <p:strVal val="#ppt_w"/>
                                          </p:val>
                                        </p:tav>
                                      </p:tavLst>
                                    </p:anim>
                                    <p:anim calcmode="lin" valueType="num">
                                      <p:cBhvr>
                                        <p:cTn id="23" dur="300" fill="hold"/>
                                        <p:tgtEl>
                                          <p:spTgt spid="21"/>
                                        </p:tgtEl>
                                        <p:attrNameLst>
                                          <p:attrName>ppt_h</p:attrName>
                                        </p:attrNameLst>
                                      </p:cBhvr>
                                      <p:tavLst>
                                        <p:tav tm="0">
                                          <p:val>
                                            <p:fltVal val="0"/>
                                          </p:val>
                                        </p:tav>
                                        <p:tav tm="100000">
                                          <p:val>
                                            <p:strVal val="#ppt_h"/>
                                          </p:val>
                                        </p:tav>
                                      </p:tavLst>
                                    </p:anim>
                                    <p:animEffect transition="in" filter="fade">
                                      <p:cBhvr>
                                        <p:cTn id="24" dur="300"/>
                                        <p:tgtEl>
                                          <p:spTgt spid="21"/>
                                        </p:tgtEl>
                                      </p:cBhvr>
                                    </p:animEffect>
                                  </p:childTnLst>
                                </p:cTn>
                              </p:par>
                            </p:childTnLst>
                          </p:cTn>
                        </p:par>
                        <p:par>
                          <p:cTn id="25" fill="hold">
                            <p:stCondLst>
                              <p:cond delay="1400"/>
                            </p:stCondLst>
                            <p:childTnLst>
                              <p:par>
                                <p:cTn id="26" presetID="8" presetClass="emph" presetSubtype="0" fill="hold" nodeType="afterEffect">
                                  <p:stCondLst>
                                    <p:cond delay="200"/>
                                  </p:stCondLst>
                                  <p:childTnLst>
                                    <p:animRot by="10800000">
                                      <p:cBhvr>
                                        <p:cTn id="27" dur="1600" fill="hold"/>
                                        <p:tgtEl>
                                          <p:spTgt spid="6"/>
                                        </p:tgtEl>
                                        <p:attrNameLst>
                                          <p:attrName>r</p:attrName>
                                        </p:attrNameLst>
                                      </p:cBhvr>
                                    </p:animRot>
                                  </p:childTnLst>
                                </p:cTn>
                              </p:par>
                            </p:childTnLst>
                          </p:cTn>
                        </p:par>
                        <p:par>
                          <p:cTn id="28" fill="hold">
                            <p:stCondLst>
                              <p:cond delay="320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400" fill="hold"/>
                                        <p:tgtEl>
                                          <p:spTgt spid="22"/>
                                        </p:tgtEl>
                                        <p:attrNameLst>
                                          <p:attrName>ppt_w</p:attrName>
                                        </p:attrNameLst>
                                      </p:cBhvr>
                                      <p:tavLst>
                                        <p:tav tm="0">
                                          <p:val>
                                            <p:fltVal val="0"/>
                                          </p:val>
                                        </p:tav>
                                        <p:tav tm="100000">
                                          <p:val>
                                            <p:strVal val="#ppt_w"/>
                                          </p:val>
                                        </p:tav>
                                      </p:tavLst>
                                    </p:anim>
                                    <p:anim calcmode="lin" valueType="num">
                                      <p:cBhvr>
                                        <p:cTn id="32" dur="400" fill="hold"/>
                                        <p:tgtEl>
                                          <p:spTgt spid="22"/>
                                        </p:tgtEl>
                                        <p:attrNameLst>
                                          <p:attrName>ppt_h</p:attrName>
                                        </p:attrNameLst>
                                      </p:cBhvr>
                                      <p:tavLst>
                                        <p:tav tm="0">
                                          <p:val>
                                            <p:fltVal val="0"/>
                                          </p:val>
                                        </p:tav>
                                        <p:tav tm="100000">
                                          <p:val>
                                            <p:strVal val="#ppt_h"/>
                                          </p:val>
                                        </p:tav>
                                      </p:tavLst>
                                    </p:anim>
                                    <p:animEffect transition="in" filter="fade">
                                      <p:cBhvr>
                                        <p:cTn id="33" dur="400"/>
                                        <p:tgtEl>
                                          <p:spTgt spid="22"/>
                                        </p:tgtEl>
                                      </p:cBhvr>
                                    </p:animEffect>
                                  </p:childTnLst>
                                </p:cTn>
                              </p:par>
                            </p:childTnLst>
                          </p:cTn>
                        </p:par>
                        <p:par>
                          <p:cTn id="34" fill="hold">
                            <p:stCondLst>
                              <p:cond delay="3600"/>
                            </p:stCondLst>
                            <p:childTnLst>
                              <p:par>
                                <p:cTn id="35" presetID="53" presetClass="entr" presetSubtype="16"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400" fill="hold"/>
                                        <p:tgtEl>
                                          <p:spTgt spid="23"/>
                                        </p:tgtEl>
                                        <p:attrNameLst>
                                          <p:attrName>ppt_w</p:attrName>
                                        </p:attrNameLst>
                                      </p:cBhvr>
                                      <p:tavLst>
                                        <p:tav tm="0">
                                          <p:val>
                                            <p:fltVal val="0"/>
                                          </p:val>
                                        </p:tav>
                                        <p:tav tm="100000">
                                          <p:val>
                                            <p:strVal val="#ppt_w"/>
                                          </p:val>
                                        </p:tav>
                                      </p:tavLst>
                                    </p:anim>
                                    <p:anim calcmode="lin" valueType="num">
                                      <p:cBhvr>
                                        <p:cTn id="38" dur="400" fill="hold"/>
                                        <p:tgtEl>
                                          <p:spTgt spid="23"/>
                                        </p:tgtEl>
                                        <p:attrNameLst>
                                          <p:attrName>ppt_h</p:attrName>
                                        </p:attrNameLst>
                                      </p:cBhvr>
                                      <p:tavLst>
                                        <p:tav tm="0">
                                          <p:val>
                                            <p:fltVal val="0"/>
                                          </p:val>
                                        </p:tav>
                                        <p:tav tm="100000">
                                          <p:val>
                                            <p:strVal val="#ppt_h"/>
                                          </p:val>
                                        </p:tav>
                                      </p:tavLst>
                                    </p:anim>
                                    <p:animEffect transition="in" filter="fade">
                                      <p:cBhvr>
                                        <p:cTn id="39" dur="400"/>
                                        <p:tgtEl>
                                          <p:spTgt spid="23"/>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400" fill="hold"/>
                                        <p:tgtEl>
                                          <p:spTgt spid="25"/>
                                        </p:tgtEl>
                                        <p:attrNameLst>
                                          <p:attrName>ppt_w</p:attrName>
                                        </p:attrNameLst>
                                      </p:cBhvr>
                                      <p:tavLst>
                                        <p:tav tm="0">
                                          <p:val>
                                            <p:fltVal val="0"/>
                                          </p:val>
                                        </p:tav>
                                        <p:tav tm="100000">
                                          <p:val>
                                            <p:strVal val="#ppt_w"/>
                                          </p:val>
                                        </p:tav>
                                      </p:tavLst>
                                    </p:anim>
                                    <p:anim calcmode="lin" valueType="num">
                                      <p:cBhvr>
                                        <p:cTn id="44" dur="400" fill="hold"/>
                                        <p:tgtEl>
                                          <p:spTgt spid="25"/>
                                        </p:tgtEl>
                                        <p:attrNameLst>
                                          <p:attrName>ppt_h</p:attrName>
                                        </p:attrNameLst>
                                      </p:cBhvr>
                                      <p:tavLst>
                                        <p:tav tm="0">
                                          <p:val>
                                            <p:fltVal val="0"/>
                                          </p:val>
                                        </p:tav>
                                        <p:tav tm="100000">
                                          <p:val>
                                            <p:strVal val="#ppt_h"/>
                                          </p:val>
                                        </p:tav>
                                      </p:tavLst>
                                    </p:anim>
                                    <p:animEffect transition="in" filter="fade">
                                      <p:cBhvr>
                                        <p:cTn id="45" dur="400"/>
                                        <p:tgtEl>
                                          <p:spTgt spid="25"/>
                                        </p:tgtEl>
                                      </p:cBhvr>
                                    </p:animEffect>
                                  </p:childTnLst>
                                </p:cTn>
                              </p:par>
                            </p:childTnLst>
                          </p:cTn>
                        </p:par>
                        <p:par>
                          <p:cTn id="46" fill="hold">
                            <p:stCondLst>
                              <p:cond delay="44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400" fill="hold"/>
                                        <p:tgtEl>
                                          <p:spTgt spid="24"/>
                                        </p:tgtEl>
                                        <p:attrNameLst>
                                          <p:attrName>ppt_w</p:attrName>
                                        </p:attrNameLst>
                                      </p:cBhvr>
                                      <p:tavLst>
                                        <p:tav tm="0">
                                          <p:val>
                                            <p:fltVal val="0"/>
                                          </p:val>
                                        </p:tav>
                                        <p:tav tm="100000">
                                          <p:val>
                                            <p:strVal val="#ppt_w"/>
                                          </p:val>
                                        </p:tav>
                                      </p:tavLst>
                                    </p:anim>
                                    <p:anim calcmode="lin" valueType="num">
                                      <p:cBhvr>
                                        <p:cTn id="50" dur="400" fill="hold"/>
                                        <p:tgtEl>
                                          <p:spTgt spid="24"/>
                                        </p:tgtEl>
                                        <p:attrNameLst>
                                          <p:attrName>ppt_h</p:attrName>
                                        </p:attrNameLst>
                                      </p:cBhvr>
                                      <p:tavLst>
                                        <p:tav tm="0">
                                          <p:val>
                                            <p:fltVal val="0"/>
                                          </p:val>
                                        </p:tav>
                                        <p:tav tm="100000">
                                          <p:val>
                                            <p:strVal val="#ppt_h"/>
                                          </p:val>
                                        </p:tav>
                                      </p:tavLst>
                                    </p:anim>
                                    <p:animEffect transition="in" filter="fade">
                                      <p:cBhvr>
                                        <p:cTn id="51" dur="4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p:bldP spid="20" grpId="0"/>
      <p:bldP spid="21" grpId="0"/>
      <p:bldP spid="22" grpId="0"/>
      <p:bldP spid="23" grpId="0"/>
      <p:bldP spid="24" grpId="0"/>
      <p:bldP spid="25" grpId="0"/>
    </p:bldLst>
  </p:timing>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7E50F16932FA4DA740AD241DCC42DC" ma:contentTypeVersion="1" ma:contentTypeDescription="Create a new document." ma:contentTypeScope="" ma:versionID="cf3becb063dad1cc8b49e034e445ab8d">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5F1E05-96DA-4377-A6E4-484D5E715A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8C709B06-5FA7-40B8-A752-7128AA94FE0C}">
  <ds:schemaRefs>
    <ds:schemaRef ds:uri="http://schemas.microsoft.com/office/2006/documentManagement/types"/>
    <ds:schemaRef ds:uri="http://purl.org/dc/elements/1.1/"/>
    <ds:schemaRef ds:uri="http://purl.org/dc/dcmitype/"/>
    <ds:schemaRef ds:uri="http://www.w3.org/XML/1998/namespace"/>
    <ds:schemaRef ds:uri="http://purl.org/dc/terms/"/>
    <ds:schemaRef ds:uri="http://schemas.microsoft.com/sharepoint/v3"/>
    <ds:schemaRef ds:uri="http://schemas.microsoft.com/office/2006/metadata/properties"/>
    <ds:schemaRef ds:uri="http://schemas.openxmlformats.org/package/2006/metadata/core-properties"/>
  </ds:schemaRefs>
</ds:datastoreItem>
</file>

<file path=customXml/itemProps3.xml><?xml version="1.0" encoding="utf-8"?>
<ds:datastoreItem xmlns:ds="http://schemas.openxmlformats.org/officeDocument/2006/customXml" ds:itemID="{2F04B76F-4E2B-4E86-86C5-9CCB38AF7D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15933</TotalTime>
  <Words>1769</Words>
  <Application>Microsoft Office PowerPoint</Application>
  <PresentationFormat>Widescreen</PresentationFormat>
  <Paragraphs>288</Paragraphs>
  <Slides>33</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Arial Narrow</vt:lpstr>
      <vt:lpstr>Montserrat</vt:lpstr>
      <vt:lpstr>Montserrat SemiBold</vt:lpstr>
      <vt:lpstr>Oswald</vt:lpstr>
      <vt:lpstr>Tahoma</vt:lpstr>
      <vt:lpstr>Wingdings</vt:lpstr>
      <vt:lpstr>Blends</vt:lpstr>
      <vt:lpstr>PowerPoint Presentation</vt:lpstr>
      <vt:lpstr>A Suite of Devices</vt:lpstr>
      <vt:lpstr>The Problem</vt:lpstr>
      <vt:lpstr>The Problem</vt:lpstr>
      <vt:lpstr>The Solution – I-FLO Framework</vt:lpstr>
      <vt:lpstr>Why I-FLO?</vt:lpstr>
      <vt:lpstr>I-FLO Overview</vt:lpstr>
      <vt:lpstr>I-FLO Flow Theory</vt:lpstr>
      <vt:lpstr>Flow Theory</vt:lpstr>
      <vt:lpstr>I-FLO CAMIL</vt:lpstr>
      <vt:lpstr>CAMIL </vt:lpstr>
      <vt:lpstr>CAMIL </vt:lpstr>
      <vt:lpstr>CAMIL </vt:lpstr>
      <vt:lpstr>I-FLO  Taxonomy for Immersive Experiences</vt:lpstr>
      <vt:lpstr>Taxonomy for Immersive Experiences</vt:lpstr>
      <vt:lpstr>Taxonomy for Immersive Experiences</vt:lpstr>
      <vt:lpstr>I-FLO </vt:lpstr>
      <vt:lpstr>I-FLO </vt:lpstr>
      <vt:lpstr>Pilot Training Example</vt:lpstr>
      <vt:lpstr>Pilot Training Example – Step 1</vt:lpstr>
      <vt:lpstr>Pilot Training Example – Step 2</vt:lpstr>
      <vt:lpstr>Pilot Training Example – Step 2</vt:lpstr>
      <vt:lpstr>Pilot Training Example – Step 3</vt:lpstr>
      <vt:lpstr>Pilot Training Example – Step 3</vt:lpstr>
      <vt:lpstr>Pilot Training Example – Step 4</vt:lpstr>
      <vt:lpstr>Pilot Training Example – Step 4</vt:lpstr>
      <vt:lpstr>Pilot Training Example – Step 4</vt:lpstr>
      <vt:lpstr>Pilot Training Example – Step 4</vt:lpstr>
      <vt:lpstr>Pilot Training Example – Step 5</vt:lpstr>
      <vt:lpstr>Pilot Training Example – Step 5</vt:lpstr>
      <vt:lpstr>Pilot Training Example – Final Results</vt:lpstr>
      <vt:lpstr>Conclusion</vt:lpstr>
      <vt:lpstr>Questions?</vt:lpstr>
    </vt:vector>
  </TitlesOfParts>
  <Company>The Boeing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Hamilton, Christopher A</dc:creator>
  <cp:lastModifiedBy>SNOW, VICTORIA E Maj USAF AFMC AFMC/A3V</cp:lastModifiedBy>
  <cp:revision>67</cp:revision>
  <cp:lastPrinted>1601-01-01T00:00:00Z</cp:lastPrinted>
  <dcterms:created xsi:type="dcterms:W3CDTF">2016-03-29T15:29:36Z</dcterms:created>
  <dcterms:modified xsi:type="dcterms:W3CDTF">2024-12-04T15:23:07Z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0x010100767E50F16932FA4DA740AD241DCC42DC</vt:lpwstr>
  </property>
  <property fmtid="{D5CDD505-2E9C-101B-9397-08002B2CF9AE}" pid="3" name="DocumentDescription">
    <vt:lpwstr>&lt;div class=ExternalClass9DF5FD6F97034AAA9FF0AABB8157F05A&gt; &lt;/div&gt;</vt:lpwstr>
  </property>
  <property fmtid="{D5CDD505-2E9C-101B-9397-08002B2CF9AE}" pid="4" name="MSIP_Label_502bc7c3-f152-4da1-98bd-f7a1bebdf752_Enabled">
    <vt:lpwstr>true</vt:lpwstr>
  </property>
  <property fmtid="{D5CDD505-2E9C-101B-9397-08002B2CF9AE}" pid="5" name="MSIP_Label_502bc7c3-f152-4da1-98bd-f7a1bebdf752_SetDate">
    <vt:lpwstr>2024-09-16T23:39:35Z</vt:lpwstr>
  </property>
  <property fmtid="{D5CDD505-2E9C-101B-9397-08002B2CF9AE}" pid="6" name="MSIP_Label_502bc7c3-f152-4da1-98bd-f7a1bebdf752_Method">
    <vt:lpwstr>Privileged</vt:lpwstr>
  </property>
  <property fmtid="{D5CDD505-2E9C-101B-9397-08002B2CF9AE}" pid="7" name="MSIP_Label_502bc7c3-f152-4da1-98bd-f7a1bebdf752_Name">
    <vt:lpwstr>Unrestricted</vt:lpwstr>
  </property>
  <property fmtid="{D5CDD505-2E9C-101B-9397-08002B2CF9AE}" pid="8" name="MSIP_Label_502bc7c3-f152-4da1-98bd-f7a1bebdf752_SiteId">
    <vt:lpwstr>b18f006c-b0fc-467d-b23a-a35b5695b5dc</vt:lpwstr>
  </property>
  <property fmtid="{D5CDD505-2E9C-101B-9397-08002B2CF9AE}" pid="9" name="MSIP_Label_502bc7c3-f152-4da1-98bd-f7a1bebdf752_ActionId">
    <vt:lpwstr>dae952c3-0f62-49a8-b816-306c78e0c132</vt:lpwstr>
  </property>
  <property fmtid="{D5CDD505-2E9C-101B-9397-08002B2CF9AE}" pid="10" name="MSIP_Label_502bc7c3-f152-4da1-98bd-f7a1bebdf752_ContentBits">
    <vt:lpwstr>0</vt:lpwstr>
  </property>
</Properties>
</file>