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Lst>
  <p:notesMasterIdLst>
    <p:notesMasterId r:id="rId17"/>
  </p:notesMasterIdLst>
  <p:handoutMasterIdLst>
    <p:handoutMasterId r:id="rId18"/>
  </p:handoutMasterIdLst>
  <p:sldIdLst>
    <p:sldId id="289" r:id="rId5"/>
    <p:sldId id="290" r:id="rId6"/>
    <p:sldId id="291" r:id="rId7"/>
    <p:sldId id="302" r:id="rId8"/>
    <p:sldId id="303" r:id="rId9"/>
    <p:sldId id="304" r:id="rId10"/>
    <p:sldId id="305" r:id="rId11"/>
    <p:sldId id="306" r:id="rId12"/>
    <p:sldId id="307" r:id="rId13"/>
    <p:sldId id="308" r:id="rId14"/>
    <p:sldId id="309" r:id="rId15"/>
    <p:sldId id="310" r:id="rId16"/>
  </p:sldIdLst>
  <p:sldSz cx="12192000" cy="6858000"/>
  <p:notesSz cx="6858000" cy="9029700"/>
  <p:defaultTex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44">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56AB"/>
    <a:srgbClr val="CC3300"/>
    <a:srgbClr val="22458A"/>
    <a:srgbClr val="0033CC"/>
    <a:srgbClr val="3366CC"/>
    <a:srgbClr val="0066CC"/>
    <a:srgbClr val="F77B0B"/>
    <a:srgbClr val="B2F50B"/>
    <a:srgbClr val="F88C2A"/>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434" autoAdjust="0"/>
    <p:restoredTop sz="94634" autoAdjust="0"/>
  </p:normalViewPr>
  <p:slideViewPr>
    <p:cSldViewPr snapToGrid="0">
      <p:cViewPr varScale="1">
        <p:scale>
          <a:sx n="66" d="100"/>
          <a:sy n="66" d="100"/>
        </p:scale>
        <p:origin x="192" y="3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0" d="100"/>
          <a:sy n="70" d="100"/>
        </p:scale>
        <p:origin x="-2814" y="-102"/>
      </p:cViewPr>
      <p:guideLst>
        <p:guide orient="horz" pos="2844"/>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8547" name="Rectangle 3"/>
          <p:cNvSpPr>
            <a:spLocks noGrp="1" noChangeArrowheads="1"/>
          </p:cNvSpPr>
          <p:nvPr>
            <p:ph type="dt" sz="quarter"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8548" name="Rectangle 4"/>
          <p:cNvSpPr>
            <a:spLocks noGrp="1" noChangeArrowheads="1"/>
          </p:cNvSpPr>
          <p:nvPr>
            <p:ph type="ftr" sz="quarter" idx="2"/>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8549" name="Rectangle 5"/>
          <p:cNvSpPr>
            <a:spLocks noGrp="1" noChangeArrowheads="1"/>
          </p:cNvSpPr>
          <p:nvPr>
            <p:ph type="sldNum" sz="quarter" idx="3"/>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4F2942F5-6495-4924-A5BF-A11924438D24}" type="slidenum">
              <a:rPr lang="en-US"/>
              <a:pPr/>
              <a:t>‹#›</a:t>
            </a:fld>
            <a:endParaRPr lang="en-US" dirty="0"/>
          </a:p>
        </p:txBody>
      </p:sp>
    </p:spTree>
    <p:extLst>
      <p:ext uri="{BB962C8B-B14F-4D97-AF65-F5344CB8AC3E}">
        <p14:creationId xmlns:p14="http://schemas.microsoft.com/office/powerpoint/2010/main" val="403710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5475" name="Rectangle 3"/>
          <p:cNvSpPr>
            <a:spLocks noGrp="1" noChangeArrowheads="1"/>
          </p:cNvSpPr>
          <p:nvPr>
            <p:ph type="dt"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5476" name="Rectangle 4"/>
          <p:cNvSpPr>
            <a:spLocks noGrp="1" noRot="1" noChangeAspect="1" noChangeArrowheads="1" noTextEdit="1"/>
          </p:cNvSpPr>
          <p:nvPr>
            <p:ph type="sldImg" idx="2"/>
          </p:nvPr>
        </p:nvSpPr>
        <p:spPr bwMode="auto">
          <a:xfrm>
            <a:off x="419100" y="676275"/>
            <a:ext cx="6019800" cy="3386138"/>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914400" y="4289425"/>
            <a:ext cx="5029200" cy="4064000"/>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478" name="Rectangle 6"/>
          <p:cNvSpPr>
            <a:spLocks noGrp="1" noChangeArrowheads="1"/>
          </p:cNvSpPr>
          <p:nvPr>
            <p:ph type="ftr" sz="quarter" idx="4"/>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5479" name="Rectangle 7"/>
          <p:cNvSpPr>
            <a:spLocks noGrp="1" noChangeArrowheads="1"/>
          </p:cNvSpPr>
          <p:nvPr>
            <p:ph type="sldNum" sz="quarter" idx="5"/>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85D9B890-3B6E-417C-BD92-47816D5AB620}" type="slidenum">
              <a:rPr lang="en-US"/>
              <a:pPr/>
              <a:t>‹#›</a:t>
            </a:fld>
            <a:endParaRPr lang="en-US" dirty="0"/>
          </a:p>
        </p:txBody>
      </p:sp>
    </p:spTree>
    <p:extLst>
      <p:ext uri="{BB962C8B-B14F-4D97-AF65-F5344CB8AC3E}">
        <p14:creationId xmlns:p14="http://schemas.microsoft.com/office/powerpoint/2010/main" val="328056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Arial" charset="0"/>
        <a:ea typeface="+mn-ea"/>
        <a:cs typeface="+mn-cs"/>
      </a:defRPr>
    </a:lvl1pPr>
    <a:lvl2pPr marL="609585" algn="l" rtl="0" eaLnBrk="0" fontAlgn="base" hangingPunct="0">
      <a:spcBef>
        <a:spcPct val="30000"/>
      </a:spcBef>
      <a:spcAft>
        <a:spcPct val="0"/>
      </a:spcAft>
      <a:defRPr kumimoji="1" sz="1600" kern="1200">
        <a:solidFill>
          <a:schemeClr val="tx1"/>
        </a:solidFill>
        <a:latin typeface="Arial" charset="0"/>
        <a:ea typeface="+mn-ea"/>
        <a:cs typeface="+mn-cs"/>
      </a:defRPr>
    </a:lvl2pPr>
    <a:lvl3pPr marL="1219170" algn="l" rtl="0" eaLnBrk="0" fontAlgn="base" hangingPunct="0">
      <a:spcBef>
        <a:spcPct val="30000"/>
      </a:spcBef>
      <a:spcAft>
        <a:spcPct val="0"/>
      </a:spcAft>
      <a:defRPr kumimoji="1" sz="1600" kern="1200">
        <a:solidFill>
          <a:schemeClr val="tx1"/>
        </a:solidFill>
        <a:latin typeface="Arial" charset="0"/>
        <a:ea typeface="+mn-ea"/>
        <a:cs typeface="+mn-cs"/>
      </a:defRPr>
    </a:lvl3pPr>
    <a:lvl4pPr marL="1828754" algn="l" rtl="0" eaLnBrk="0" fontAlgn="base" hangingPunct="0">
      <a:spcBef>
        <a:spcPct val="30000"/>
      </a:spcBef>
      <a:spcAft>
        <a:spcPct val="0"/>
      </a:spcAft>
      <a:defRPr kumimoji="1" sz="1600" kern="1200">
        <a:solidFill>
          <a:schemeClr val="tx1"/>
        </a:solidFill>
        <a:latin typeface="Arial" charset="0"/>
        <a:ea typeface="+mn-ea"/>
        <a:cs typeface="+mn-cs"/>
      </a:defRPr>
    </a:lvl4pPr>
    <a:lvl5pPr marL="2438339" algn="l" rtl="0" eaLnBrk="0" fontAlgn="base" hangingPunct="0">
      <a:spcBef>
        <a:spcPct val="30000"/>
      </a:spcBef>
      <a:spcAft>
        <a:spcPct val="0"/>
      </a:spcAft>
      <a:defRPr kumimoji="1"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6FA95-754A-4FEF-9130-0A7EC231E6A0}" type="slidenum">
              <a:rPr lang="en-US"/>
              <a:pPr/>
              <a:t>1</a:t>
            </a:fld>
            <a:endParaRPr lang="en-US" dirty="0"/>
          </a:p>
        </p:txBody>
      </p:sp>
      <p:sp>
        <p:nvSpPr>
          <p:cNvPr id="132098" name="Rectangle 2"/>
          <p:cNvSpPr>
            <a:spLocks noGrp="1" noRot="1" noChangeAspect="1" noChangeArrowheads="1" noTextEdit="1"/>
          </p:cNvSpPr>
          <p:nvPr>
            <p:ph type="sldImg"/>
          </p:nvPr>
        </p:nvSpPr>
        <p:spPr>
          <a:xfrm>
            <a:off x="419100" y="676275"/>
            <a:ext cx="6019800" cy="3386138"/>
          </a:xfrm>
          <a:ln/>
        </p:spPr>
      </p:sp>
      <p:sp>
        <p:nvSpPr>
          <p:cNvPr id="1320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859815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6E1BF6-07C4-0FBC-B918-ABD0285632A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730" y="-5151"/>
            <a:ext cx="12214730" cy="1364996"/>
          </a:xfrm>
          <a:prstGeom prst="rect">
            <a:avLst/>
          </a:prstGeom>
        </p:spPr>
      </p:pic>
      <p:cxnSp>
        <p:nvCxnSpPr>
          <p:cNvPr id="27" name="Straight Connector 26"/>
          <p:cNvCxnSpPr/>
          <p:nvPr/>
        </p:nvCxnSpPr>
        <p:spPr bwMode="auto">
          <a:xfrm>
            <a:off x="0" y="1384124"/>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39" name="Text Placeholder 38"/>
          <p:cNvSpPr>
            <a:spLocks noGrp="1"/>
          </p:cNvSpPr>
          <p:nvPr>
            <p:ph type="body" sz="quarter" idx="10"/>
          </p:nvPr>
        </p:nvSpPr>
        <p:spPr>
          <a:xfrm>
            <a:off x="871093" y="1858346"/>
            <a:ext cx="10449813" cy="1229411"/>
          </a:xfrm>
        </p:spPr>
        <p:txBody>
          <a:bodyPr/>
          <a:lstStyle>
            <a:lvl1pPr marL="0" indent="0" algn="ctr">
              <a:buNone/>
              <a:defRPr sz="2800"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rial Narrow" charset="0"/>
                <a:ea typeface="Arial Narrow" charset="0"/>
                <a:cs typeface="Arial Narrow" charset="0"/>
              </a:defRPr>
            </a:lvl1pPr>
          </a:lstStyle>
          <a:p>
            <a:pPr lvl="0"/>
            <a:r>
              <a:rPr lang="en-US"/>
              <a:t>Click to edit Master text styles</a:t>
            </a:r>
          </a:p>
        </p:txBody>
      </p:sp>
      <p:grpSp>
        <p:nvGrpSpPr>
          <p:cNvPr id="20" name="Group 19"/>
          <p:cNvGrpSpPr/>
          <p:nvPr userDrawn="1"/>
        </p:nvGrpSpPr>
        <p:grpSpPr>
          <a:xfrm>
            <a:off x="1305124" y="6512595"/>
            <a:ext cx="1338900" cy="276999"/>
            <a:chOff x="2207996" y="6472185"/>
            <a:chExt cx="1338900" cy="276999"/>
          </a:xfrm>
        </p:grpSpPr>
        <p:pic>
          <p:nvPicPr>
            <p:cNvPr id="21" name="Picture 20" descr="YouTube_icon_block.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2" name="Rectangle 21"/>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sp>
        <p:nvSpPr>
          <p:cNvPr id="25" name="Slide Number Placeholder 2">
            <a:extLst>
              <a:ext uri="{FF2B5EF4-FFF2-40B4-BE49-F238E27FC236}">
                <a16:creationId xmlns:a16="http://schemas.microsoft.com/office/drawing/2014/main" id="{CF395AD9-3B30-E84E-ADFF-A85DEA9A5AEF}"/>
              </a:ext>
            </a:extLst>
          </p:cNvPr>
          <p:cNvSpPr>
            <a:spLocks noGrp="1"/>
          </p:cNvSpPr>
          <p:nvPr>
            <p:ph type="sldNum" sz="quarter" idx="12"/>
          </p:nvPr>
        </p:nvSpPr>
        <p:spPr>
          <a:xfrm>
            <a:off x="10886876" y="6419966"/>
            <a:ext cx="821634" cy="340935"/>
          </a:xfrm>
        </p:spPr>
        <p:txBody>
          <a:bodyPr/>
          <a:lstStyle/>
          <a:p>
            <a:pPr>
              <a:defRPr/>
            </a:pPr>
            <a:fld id="{D68E8870-17DE-45C4-A8DD-7644B2422933}" type="slidenum">
              <a:rPr lang="en-US" smtClean="0"/>
              <a:pPr>
                <a:defRPr/>
              </a:pPr>
              <a:t>‹#›</a:t>
            </a:fld>
            <a:endParaRPr lang="en-US" dirty="0"/>
          </a:p>
        </p:txBody>
      </p:sp>
      <p:pic>
        <p:nvPicPr>
          <p:cNvPr id="38" name="Picture 37" descr="Text, logo&#10;&#10;Description automatically generated">
            <a:extLst>
              <a:ext uri="{FF2B5EF4-FFF2-40B4-BE49-F238E27FC236}">
                <a16:creationId xmlns:a16="http://schemas.microsoft.com/office/drawing/2014/main" id="{DC8202BA-028E-E242-B824-C4B84406E00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48997" y="6352070"/>
            <a:ext cx="1094689" cy="438303"/>
          </a:xfrm>
          <a:prstGeom prst="rect">
            <a:avLst/>
          </a:prstGeom>
        </p:spPr>
      </p:pic>
      <p:grpSp>
        <p:nvGrpSpPr>
          <p:cNvPr id="2" name="Group 1">
            <a:extLst>
              <a:ext uri="{FF2B5EF4-FFF2-40B4-BE49-F238E27FC236}">
                <a16:creationId xmlns:a16="http://schemas.microsoft.com/office/drawing/2014/main" id="{E68FCE43-A445-C22C-BCD5-7FBE06D7AD6A}"/>
              </a:ext>
            </a:extLst>
          </p:cNvPr>
          <p:cNvGrpSpPr/>
          <p:nvPr userDrawn="1"/>
        </p:nvGrpSpPr>
        <p:grpSpPr>
          <a:xfrm>
            <a:off x="260862" y="6503087"/>
            <a:ext cx="1044262" cy="282877"/>
            <a:chOff x="260862" y="6503087"/>
            <a:chExt cx="1044262" cy="282877"/>
          </a:xfrm>
        </p:grpSpPr>
        <p:sp>
          <p:nvSpPr>
            <p:cNvPr id="3" name="Rectangle 2">
              <a:extLst>
                <a:ext uri="{FF2B5EF4-FFF2-40B4-BE49-F238E27FC236}">
                  <a16:creationId xmlns:a16="http://schemas.microsoft.com/office/drawing/2014/main" id="{30BFF257-B0D7-4DC3-0743-448F338D0383}"/>
                </a:ext>
              </a:extLst>
            </p:cNvPr>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4" name="Picture 3">
              <a:extLst>
                <a:ext uri="{FF2B5EF4-FFF2-40B4-BE49-F238E27FC236}">
                  <a16:creationId xmlns:a16="http://schemas.microsoft.com/office/drawing/2014/main" id="{1FB050F1-0DBD-216C-2FB3-021CBE46F42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pic>
        <p:nvPicPr>
          <p:cNvPr id="5" name="Picture 4">
            <a:extLst>
              <a:ext uri="{FF2B5EF4-FFF2-40B4-BE49-F238E27FC236}">
                <a16:creationId xmlns:a16="http://schemas.microsoft.com/office/drawing/2014/main" id="{851D3B32-716D-2758-508E-4514DD0BDD4C}"/>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3pPr marL="1523962" indent="-304792">
              <a:buClr>
                <a:schemeClr val="tx1"/>
              </a:buClr>
              <a:buFont typeface="Wingdings" charset="2"/>
              <a:buChar char="v"/>
              <a:defRPr sz="2000">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108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6" name="Picture Placeholder 5"/>
          <p:cNvSpPr>
            <a:spLocks noGrp="1"/>
          </p:cNvSpPr>
          <p:nvPr>
            <p:ph type="pic" sz="quarter" idx="11"/>
          </p:nvPr>
        </p:nvSpPr>
        <p:spPr>
          <a:xfrm>
            <a:off x="6105439" y="989946"/>
            <a:ext cx="5609483" cy="4896678"/>
          </a:xfrm>
        </p:spPr>
        <p:txBody>
          <a:bodyPr/>
          <a:lstStyle/>
          <a:p>
            <a:r>
              <a:rPr lang="en-US"/>
              <a:t>Click icon to add picture</a:t>
            </a:r>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33213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45741" y="0"/>
            <a:ext cx="7416800" cy="841248"/>
          </a:xfrm>
        </p:spPr>
        <p:txBody>
          <a:bodyPr/>
          <a:lstStyle>
            <a:lvl1pPr>
              <a:defRPr sz="24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93061" y="1053389"/>
            <a:ext cx="10928351" cy="4890211"/>
          </a:xfrm>
        </p:spPr>
        <p:txBody>
          <a:bodyPr/>
          <a:lstStyle>
            <a:lvl1pPr>
              <a:buClr>
                <a:schemeClr val="tx1"/>
              </a:buClr>
              <a:defRPr sz="2800">
                <a:solidFill>
                  <a:schemeClr val="tx1"/>
                </a:solidFill>
                <a:latin typeface="Arial Narrow" pitchFamily="34" charset="0"/>
              </a:defRPr>
            </a:lvl1pPr>
            <a:lvl2pPr>
              <a:buClr>
                <a:schemeClr val="tx1"/>
              </a:buClr>
              <a:defRPr sz="2400">
                <a:solidFill>
                  <a:schemeClr val="tx1"/>
                </a:solidFill>
                <a:latin typeface="Arial Narrow" pitchFamily="34" charset="0"/>
              </a:defRPr>
            </a:lvl2pPr>
            <a:lvl3pPr>
              <a:buClr>
                <a:schemeClr val="tx1"/>
              </a:buClr>
              <a:defRPr sz="2000">
                <a:solidFill>
                  <a:schemeClr val="tx1"/>
                </a:solidFill>
                <a:latin typeface="Arial Narrow" pitchFamily="34" charset="0"/>
              </a:defRPr>
            </a:lvl3pPr>
            <a:lvl4pPr>
              <a:buClr>
                <a:schemeClr val="tx1"/>
              </a:buClr>
              <a:defRPr sz="1800">
                <a:solidFill>
                  <a:schemeClr val="tx1"/>
                </a:solidFill>
                <a:latin typeface="Arial Narrow" pitchFamily="34" charset="0"/>
              </a:defRPr>
            </a:lvl4pPr>
            <a:lvl5pPr>
              <a:buClr>
                <a:schemeClr val="tx1"/>
              </a:buClr>
              <a:defRPr sz="180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5" name="Rectangle 3">
            <a:extLst>
              <a:ext uri="{FF2B5EF4-FFF2-40B4-BE49-F238E27FC236}">
                <a16:creationId xmlns:a16="http://schemas.microsoft.com/office/drawing/2014/main" id="{8AAF4E44-D342-8F43-8501-E1FB4DA18400}"/>
              </a:ext>
            </a:extLst>
          </p:cNvPr>
          <p:cNvSpPr>
            <a:spLocks noGrp="1" noChangeArrowheads="1"/>
          </p:cNvSpPr>
          <p:nvPr>
            <p:ph type="sldNum" sz="quarter" idx="4"/>
          </p:nvPr>
        </p:nvSpPr>
        <p:spPr>
          <a:xfrm>
            <a:off x="10893288" y="6390502"/>
            <a:ext cx="821634" cy="340935"/>
          </a:xfrm>
          <a:prstGeom prst="rect">
            <a:avLst/>
          </a:prstGeom>
        </p:spPr>
        <p:txBody>
          <a:bodyPr/>
          <a:lstStyle>
            <a:lvl1pPr algn="r">
              <a:defRPr sz="1800"/>
            </a:lvl1pPr>
          </a:lstStyle>
          <a:p>
            <a:pPr>
              <a:defRPr/>
            </a:pPr>
            <a:fld id="{D68E8870-17DE-45C4-A8DD-7644B2422933}" type="slidenum">
              <a:rPr lang="en-US" smtClean="0"/>
              <a:pPr>
                <a:defRPr/>
              </a:pPr>
              <a:t>‹#›</a:t>
            </a:fld>
            <a:endParaRPr lang="en-US" dirty="0"/>
          </a:p>
        </p:txBody>
      </p:sp>
    </p:spTree>
    <p:extLst>
      <p:ext uri="{BB962C8B-B14F-4D97-AF65-F5344CB8AC3E}">
        <p14:creationId xmlns:p14="http://schemas.microsoft.com/office/powerpoint/2010/main" val="964989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10"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1DEBD9-CE34-B950-D0A1-9CE5CB7094B2}"/>
              </a:ext>
            </a:extLst>
          </p:cNvPr>
          <p:cNvPicPr>
            <a:picLocks noChangeAspect="1"/>
          </p:cNvPicPr>
          <p:nvPr userDrawn="1"/>
        </p:nvPicPr>
        <p:blipFill>
          <a:blip r:embed="rId6">
            <a:extLst>
              <a:ext uri="{28A0092B-C50C-407E-A947-70E740481C1C}">
                <a14:useLocalDpi xmlns:a14="http://schemas.microsoft.com/office/drawing/2010/main" val="0"/>
              </a:ext>
            </a:extLst>
          </a:blip>
          <a:srcRect t="100" b="100"/>
          <a:stretch/>
        </p:blipFill>
        <p:spPr>
          <a:xfrm>
            <a:off x="0" y="1474"/>
            <a:ext cx="12212320" cy="823509"/>
          </a:xfrm>
          <a:prstGeom prst="rect">
            <a:avLst/>
          </a:prstGeom>
        </p:spPr>
      </p:pic>
      <p:sp>
        <p:nvSpPr>
          <p:cNvPr id="98314" name="Rectangle 10"/>
          <p:cNvSpPr>
            <a:spLocks noGrp="1" noChangeArrowheads="1"/>
          </p:cNvSpPr>
          <p:nvPr>
            <p:ph type="body" idx="1"/>
          </p:nvPr>
        </p:nvSpPr>
        <p:spPr bwMode="auto">
          <a:xfrm>
            <a:off x="601963" y="989946"/>
            <a:ext cx="11006952"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98324" name="Rectangle 20"/>
          <p:cNvSpPr>
            <a:spLocks noGrp="1" noChangeArrowheads="1"/>
          </p:cNvSpPr>
          <p:nvPr>
            <p:ph type="title"/>
          </p:nvPr>
        </p:nvSpPr>
        <p:spPr bwMode="auto">
          <a:xfrm>
            <a:off x="2397039" y="0"/>
            <a:ext cx="7416800"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a:t>
            </a:r>
          </a:p>
        </p:txBody>
      </p:sp>
      <p:sp>
        <p:nvSpPr>
          <p:cNvPr id="10" name="Rectangle 3"/>
          <p:cNvSpPr>
            <a:spLocks noGrp="1" noChangeArrowheads="1"/>
          </p:cNvSpPr>
          <p:nvPr>
            <p:ph type="sldNum" sz="quarter" idx="4"/>
          </p:nvPr>
        </p:nvSpPr>
        <p:spPr>
          <a:xfrm>
            <a:off x="10893288" y="6390502"/>
            <a:ext cx="821634" cy="340935"/>
          </a:xfrm>
          <a:prstGeom prst="rect">
            <a:avLst/>
          </a:prstGeom>
        </p:spPr>
        <p:txBody>
          <a:bodyPr/>
          <a:lstStyle>
            <a:lvl1pPr algn="r">
              <a:defRPr sz="1800">
                <a:latin typeface="Arial" panose="020B0604020202020204" pitchFamily="34" charset="0"/>
                <a:cs typeface="Arial" panose="020B0604020202020204" pitchFamily="34" charset="0"/>
              </a:defRPr>
            </a:lvl1pPr>
          </a:lstStyle>
          <a:p>
            <a:pPr>
              <a:defRPr/>
            </a:pPr>
            <a:fld id="{D68E8870-17DE-45C4-A8DD-7644B2422933}" type="slidenum">
              <a:rPr lang="en-US" smtClean="0"/>
              <a:pPr>
                <a:defRPr/>
              </a:pPr>
              <a:t>‹#›</a:t>
            </a:fld>
            <a:endParaRPr lang="en-US" dirty="0"/>
          </a:p>
        </p:txBody>
      </p:sp>
      <p:grpSp>
        <p:nvGrpSpPr>
          <p:cNvPr id="6" name="Group 5"/>
          <p:cNvGrpSpPr/>
          <p:nvPr userDrawn="1"/>
        </p:nvGrpSpPr>
        <p:grpSpPr>
          <a:xfrm>
            <a:off x="260862" y="6503087"/>
            <a:ext cx="1044262" cy="282877"/>
            <a:chOff x="260862" y="6503087"/>
            <a:chExt cx="1044262" cy="282877"/>
          </a:xfrm>
        </p:grpSpPr>
        <p:sp>
          <p:nvSpPr>
            <p:cNvPr id="22" name="Rectangle 21"/>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grpSp>
        <p:nvGrpSpPr>
          <p:cNvPr id="5" name="Group 4"/>
          <p:cNvGrpSpPr/>
          <p:nvPr userDrawn="1"/>
        </p:nvGrpSpPr>
        <p:grpSpPr>
          <a:xfrm>
            <a:off x="1305124" y="6512595"/>
            <a:ext cx="1338900" cy="276999"/>
            <a:chOff x="2207996" y="6472185"/>
            <a:chExt cx="1338900" cy="276999"/>
          </a:xfrm>
        </p:grpSpPr>
        <p:pic>
          <p:nvPicPr>
            <p:cNvPr id="25" name="Picture 24" descr="YouTube_icon_block.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6" name="Rectangle 25"/>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pic>
        <p:nvPicPr>
          <p:cNvPr id="21" name="Picture 20" descr="Text, logo&#10;&#10;Description automatically generated">
            <a:extLst>
              <a:ext uri="{FF2B5EF4-FFF2-40B4-BE49-F238E27FC236}">
                <a16:creationId xmlns:a16="http://schemas.microsoft.com/office/drawing/2014/main" id="{6863DC4E-89E6-B745-AEC7-DBE8802F6E31}"/>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937392" y="6352841"/>
            <a:ext cx="1094689" cy="438303"/>
          </a:xfrm>
          <a:prstGeom prst="rect">
            <a:avLst/>
          </a:prstGeom>
        </p:spPr>
      </p:pic>
      <p:pic>
        <p:nvPicPr>
          <p:cNvPr id="12" name="Picture 11">
            <a:extLst>
              <a:ext uri="{FF2B5EF4-FFF2-40B4-BE49-F238E27FC236}">
                <a16:creationId xmlns:a16="http://schemas.microsoft.com/office/drawing/2014/main" id="{1A0A8CAE-6BAB-EB7F-70F4-CA252F016C74}"/>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76" r:id="rId4"/>
  </p:sldLayoutIdLst>
  <p:hf hdr="0" dt="0"/>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mailto:Brent.smith.ctr@adlnet.gov" TargetMode="External"/><Relationship Id="rId2" Type="http://schemas.openxmlformats.org/officeDocument/2006/relationships/hyperlink" Target="mailto:erica.l.dretzka.civ@mail.mil" TargetMode="External"/><Relationship Id="rId1" Type="http://schemas.openxmlformats.org/officeDocument/2006/relationships/slideLayout" Target="../slideLayouts/slideLayout4.xml"/><Relationship Id="rId4" Type="http://schemas.openxmlformats.org/officeDocument/2006/relationships/hyperlink" Target="mailto:kenneth.b.brown8.civ@mail.mi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r>
              <a:rPr lang="en-US" sz="2800" dirty="0">
                <a:latin typeface="Times New Roman"/>
                <a:cs typeface="Times New Roman"/>
              </a:rPr>
              <a:t>Improving Training and Education Supply Chains by Harnessing Data Pipeline Observers</a:t>
            </a:r>
            <a:endParaRPr lang="en-US" dirty="0"/>
          </a:p>
        </p:txBody>
      </p:sp>
      <p:sp>
        <p:nvSpPr>
          <p:cNvPr id="10" name="Text Placeholder 9"/>
          <p:cNvSpPr>
            <a:spLocks noGrp="1"/>
          </p:cNvSpPr>
          <p:nvPr>
            <p:ph type="body" sz="quarter" idx="11"/>
          </p:nvPr>
        </p:nvSpPr>
        <p:spPr>
          <a:xfrm>
            <a:off x="1623862" y="4437948"/>
            <a:ext cx="8478838" cy="1934127"/>
          </a:xfrm>
        </p:spPr>
        <p:txBody>
          <a:bodyPr/>
          <a:lstStyle/>
          <a:p>
            <a:pPr eaLnBrk="1" hangingPunct="1"/>
            <a:r>
              <a:rPr lang="en-US" dirty="0">
                <a:latin typeface="Arial Narrow" pitchFamily="34" charset="0"/>
              </a:rPr>
              <a:t>Brent Smith, ADL Initiative (SETA)</a:t>
            </a:r>
          </a:p>
          <a:p>
            <a:pPr eaLnBrk="1" hangingPunct="1"/>
            <a:r>
              <a:rPr lang="en-US" dirty="0">
                <a:latin typeface="Arial Narrow" pitchFamily="34" charset="0"/>
              </a:rPr>
              <a:t>Erica Dretzka, DoD Chief Digital and AI Office (CDAO)</a:t>
            </a:r>
          </a:p>
          <a:p>
            <a:pPr eaLnBrk="1" hangingPunct="1"/>
            <a:r>
              <a:rPr lang="en-US" dirty="0">
                <a:latin typeface="Arial Narrow" pitchFamily="34" charset="0"/>
              </a:rPr>
              <a:t>Jordan Gottlieb, DoD CIO Zero Trust </a:t>
            </a:r>
            <a:r>
              <a:rPr lang="en-US" dirty="0" err="1">
                <a:latin typeface="Arial Narrow" pitchFamily="34" charset="0"/>
              </a:rPr>
              <a:t>PfMO</a:t>
            </a:r>
            <a:endParaRPr lang="en-US" dirty="0">
              <a:latin typeface="Arial Narrow" pitchFamily="34" charset="0"/>
            </a:endParaRPr>
          </a:p>
          <a:p>
            <a:endParaRPr lang="en-US" dirty="0"/>
          </a:p>
        </p:txBody>
      </p:sp>
      <p:sp>
        <p:nvSpPr>
          <p:cNvPr id="2" name="Slide Number Placeholder 1">
            <a:extLst>
              <a:ext uri="{FF2B5EF4-FFF2-40B4-BE49-F238E27FC236}">
                <a16:creationId xmlns:a16="http://schemas.microsoft.com/office/drawing/2014/main" id="{89D826E2-E600-FF4F-9DB5-F14FB3F1D687}"/>
              </a:ext>
            </a:extLst>
          </p:cNvPr>
          <p:cNvSpPr>
            <a:spLocks noGrp="1"/>
          </p:cNvSpPr>
          <p:nvPr>
            <p:ph type="sldNum" sz="quarter" idx="12"/>
          </p:nvPr>
        </p:nvSpPr>
        <p:spPr/>
        <p:txBody>
          <a:bodyPr/>
          <a:lstStyle/>
          <a:p>
            <a:pPr>
              <a:defRPr/>
            </a:pPr>
            <a:fld id="{D68E8870-17DE-45C4-A8DD-7644B2422933}" type="slidenum">
              <a:rPr lang="en-US" smtClean="0"/>
              <a:pPr>
                <a:defRPr/>
              </a:pPr>
              <a:t>1</a:t>
            </a:fld>
            <a:endParaRPr lang="en-US" dirty="0"/>
          </a:p>
        </p:txBody>
      </p:sp>
    </p:spTree>
    <p:extLst>
      <p:ext uri="{BB962C8B-B14F-4D97-AF65-F5344CB8AC3E}">
        <p14:creationId xmlns:p14="http://schemas.microsoft.com/office/powerpoint/2010/main" val="3664686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94252-5955-F896-13A0-C0459CCE8D98}"/>
              </a:ext>
            </a:extLst>
          </p:cNvPr>
          <p:cNvSpPr>
            <a:spLocks noGrp="1"/>
          </p:cNvSpPr>
          <p:nvPr>
            <p:ph type="title"/>
          </p:nvPr>
        </p:nvSpPr>
        <p:spPr/>
        <p:txBody>
          <a:bodyPr/>
          <a:lstStyle/>
          <a:p>
            <a:r>
              <a:rPr lang="en-US" dirty="0">
                <a:latin typeface="Helvetica"/>
                <a:cs typeface="Helvetica"/>
              </a:rPr>
              <a:t>Data Pipeline Observers for SCRM</a:t>
            </a:r>
            <a:endParaRPr lang="en-US" dirty="0"/>
          </a:p>
        </p:txBody>
      </p:sp>
      <p:sp>
        <p:nvSpPr>
          <p:cNvPr id="4" name="Slide Number Placeholder 3">
            <a:extLst>
              <a:ext uri="{FF2B5EF4-FFF2-40B4-BE49-F238E27FC236}">
                <a16:creationId xmlns:a16="http://schemas.microsoft.com/office/drawing/2014/main" id="{2D94B12D-5653-6AE6-0DF2-6A4B11A63732}"/>
              </a:ext>
            </a:extLst>
          </p:cNvPr>
          <p:cNvSpPr>
            <a:spLocks noGrp="1"/>
          </p:cNvSpPr>
          <p:nvPr>
            <p:ph type="sldNum" sz="quarter" idx="4"/>
          </p:nvPr>
        </p:nvSpPr>
        <p:spPr/>
        <p:txBody>
          <a:bodyPr/>
          <a:lstStyle/>
          <a:p>
            <a:pPr>
              <a:defRPr/>
            </a:pPr>
            <a:fld id="{D68E8870-17DE-45C4-A8DD-7644B2422933}" type="slidenum">
              <a:rPr lang="en-US" smtClean="0"/>
              <a:pPr>
                <a:defRPr/>
              </a:pPr>
              <a:t>10</a:t>
            </a:fld>
            <a:endParaRPr lang="en-US" dirty="0"/>
          </a:p>
        </p:txBody>
      </p:sp>
      <p:sp>
        <p:nvSpPr>
          <p:cNvPr id="5" name="TextBox 4">
            <a:extLst>
              <a:ext uri="{FF2B5EF4-FFF2-40B4-BE49-F238E27FC236}">
                <a16:creationId xmlns:a16="http://schemas.microsoft.com/office/drawing/2014/main" id="{787AAA32-2EB1-82DC-98E4-64E71EC8F5A1}"/>
              </a:ext>
            </a:extLst>
          </p:cNvPr>
          <p:cNvSpPr txBox="1"/>
          <p:nvPr/>
        </p:nvSpPr>
        <p:spPr>
          <a:xfrm>
            <a:off x="452873" y="1368776"/>
            <a:ext cx="10818125"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mj-lt"/>
                <a:ea typeface="Calibri"/>
                <a:cs typeface="Calibri"/>
              </a:rPr>
              <a:t>XBOMs capture the data necessary for Supply Chain Risk Management (SCRM)</a:t>
            </a:r>
          </a:p>
          <a:p>
            <a:pPr marL="285750" indent="-285750">
              <a:buFont typeface="Arial"/>
              <a:buChar char="•"/>
            </a:pPr>
            <a:r>
              <a:rPr lang="en-US" sz="1600" dirty="0">
                <a:latin typeface="+mj-lt"/>
                <a:ea typeface="Calibri"/>
                <a:cs typeface="Calibri"/>
              </a:rPr>
              <a:t>Capture componentry of any object </a:t>
            </a:r>
          </a:p>
          <a:p>
            <a:pPr marL="285750" indent="-285750">
              <a:buFont typeface="Arial"/>
              <a:buChar char="•"/>
            </a:pPr>
            <a:r>
              <a:rPr lang="en-US" sz="1600" dirty="0">
                <a:latin typeface="+mj-lt"/>
                <a:ea typeface="Calibri"/>
                <a:cs typeface="Calibri"/>
              </a:rPr>
              <a:t>Are machine readable </a:t>
            </a:r>
          </a:p>
          <a:p>
            <a:pPr marL="285750" indent="-285750">
              <a:buFont typeface="Arial"/>
              <a:buChar char="•"/>
            </a:pPr>
            <a:r>
              <a:rPr lang="en-US" sz="1600" dirty="0">
                <a:latin typeface="+mj-lt"/>
                <a:ea typeface="Calibri"/>
                <a:cs typeface="Calibri"/>
              </a:rPr>
              <a:t>Use UIDs to track items across different </a:t>
            </a:r>
            <a:r>
              <a:rPr lang="en-US" sz="1600" dirty="0" err="1">
                <a:latin typeface="+mj-lt"/>
                <a:ea typeface="Calibri"/>
                <a:cs typeface="Calibri"/>
              </a:rPr>
              <a:t>xBOMs</a:t>
            </a:r>
            <a:r>
              <a:rPr lang="en-US" sz="1600" dirty="0">
                <a:latin typeface="+mj-lt"/>
                <a:ea typeface="Calibri"/>
                <a:cs typeface="Calibri"/>
              </a:rPr>
              <a:t>, entities, and across time</a:t>
            </a:r>
          </a:p>
          <a:p>
            <a:pPr marL="285750" indent="-285750">
              <a:buFont typeface="Arial"/>
              <a:buChar char="•"/>
            </a:pPr>
            <a:r>
              <a:rPr lang="en-US" sz="1600" dirty="0">
                <a:latin typeface="+mj-lt"/>
                <a:ea typeface="Calibri"/>
                <a:cs typeface="Calibri"/>
              </a:rPr>
              <a:t>Use CCVs to mediate different semantic interpretations across different </a:t>
            </a:r>
            <a:r>
              <a:rPr lang="en-US" sz="1600" dirty="0" err="1">
                <a:latin typeface="+mj-lt"/>
                <a:ea typeface="Calibri"/>
                <a:cs typeface="Calibri"/>
              </a:rPr>
              <a:t>xBOMs</a:t>
            </a:r>
            <a:r>
              <a:rPr lang="en-US" sz="1600" dirty="0">
                <a:latin typeface="+mj-lt"/>
                <a:ea typeface="Calibri"/>
                <a:cs typeface="Calibri"/>
              </a:rPr>
              <a:t>, entities, and time</a:t>
            </a:r>
          </a:p>
          <a:p>
            <a:pPr marL="285750" indent="-285750">
              <a:buFont typeface="Arial"/>
              <a:buChar char="•"/>
            </a:pPr>
            <a:endParaRPr lang="en-US" sz="1600" dirty="0">
              <a:latin typeface="+mj-lt"/>
              <a:ea typeface="Calibri"/>
              <a:cs typeface="Calibri"/>
            </a:endParaRPr>
          </a:p>
          <a:p>
            <a:r>
              <a:rPr lang="en-US" sz="2000" b="1" dirty="0">
                <a:latin typeface="+mj-lt"/>
                <a:ea typeface="Calibri"/>
                <a:cs typeface="Calibri"/>
              </a:rPr>
              <a:t>Data Pipeline Observers monitor and analyze the flow of data among systems</a:t>
            </a:r>
            <a:endParaRPr lang="en-US" sz="1600" b="1" dirty="0">
              <a:latin typeface="+mj-lt"/>
              <a:ea typeface="Calibri"/>
              <a:cs typeface="Calibri"/>
            </a:endParaRPr>
          </a:p>
          <a:p>
            <a:pPr marL="285750" indent="-285750">
              <a:buFont typeface="Arial"/>
              <a:buChar char="•"/>
            </a:pPr>
            <a:r>
              <a:rPr lang="en-US" sz="1600" dirty="0">
                <a:latin typeface="+mj-lt"/>
                <a:ea typeface="Calibri"/>
                <a:cs typeface="Calibri"/>
              </a:rPr>
              <a:t>Continuously scan data being generated</a:t>
            </a:r>
          </a:p>
          <a:p>
            <a:pPr marL="285750" indent="-285750">
              <a:buFont typeface="Arial"/>
              <a:buChar char="•"/>
            </a:pPr>
            <a:r>
              <a:rPr lang="en-US" sz="1600" dirty="0">
                <a:latin typeface="+mj-lt"/>
                <a:ea typeface="Calibri"/>
                <a:cs typeface="Calibri"/>
              </a:rPr>
              <a:t>Look for patterns, anomalies, outliers, aberrations, potential misuse</a:t>
            </a:r>
          </a:p>
          <a:p>
            <a:pPr marL="285750" indent="-285750">
              <a:buFont typeface="Arial"/>
              <a:buChar char="•"/>
            </a:pPr>
            <a:r>
              <a:rPr lang="en-US" sz="1600" dirty="0">
                <a:latin typeface="+mj-lt"/>
                <a:ea typeface="Calibri"/>
                <a:cs typeface="Calibri"/>
              </a:rPr>
              <a:t>Act as side-car containers running alongside the primary microservice containers</a:t>
            </a:r>
          </a:p>
          <a:p>
            <a:pPr marL="285750" indent="-285750">
              <a:buFont typeface="Arial"/>
              <a:buChar char="•"/>
            </a:pPr>
            <a:r>
              <a:rPr lang="en-US" sz="1600" dirty="0">
                <a:latin typeface="+mj-lt"/>
                <a:ea typeface="Calibri"/>
                <a:cs typeface="Calibri"/>
              </a:rPr>
              <a:t>Are a lightweight observer</a:t>
            </a:r>
          </a:p>
          <a:p>
            <a:pPr marL="285750" indent="-285750">
              <a:buFont typeface="Arial"/>
              <a:buChar char="•"/>
            </a:pPr>
            <a:r>
              <a:rPr lang="en-US" sz="1600" dirty="0">
                <a:latin typeface="+mj-lt"/>
                <a:ea typeface="Calibri"/>
                <a:cs typeface="Calibri"/>
              </a:rPr>
              <a:t>Detect configuration shift for identically named sourcing</a:t>
            </a:r>
          </a:p>
        </p:txBody>
      </p:sp>
    </p:spTree>
    <p:extLst>
      <p:ext uri="{BB962C8B-B14F-4D97-AF65-F5344CB8AC3E}">
        <p14:creationId xmlns:p14="http://schemas.microsoft.com/office/powerpoint/2010/main" val="3588170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C82F0-C802-A6DE-BCCA-B3041C2308D2}"/>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056D3BB5-7467-BCB2-C66F-E57905EB8BBE}"/>
              </a:ext>
            </a:extLst>
          </p:cNvPr>
          <p:cNvSpPr>
            <a:spLocks noGrp="1"/>
          </p:cNvSpPr>
          <p:nvPr>
            <p:ph type="sldNum" sz="quarter" idx="4"/>
          </p:nvPr>
        </p:nvSpPr>
        <p:spPr/>
        <p:txBody>
          <a:bodyPr/>
          <a:lstStyle/>
          <a:p>
            <a:pPr>
              <a:defRPr/>
            </a:pPr>
            <a:fld id="{D68E8870-17DE-45C4-A8DD-7644B2422933}" type="slidenum">
              <a:rPr lang="en-US" smtClean="0"/>
              <a:pPr>
                <a:defRPr/>
              </a:pPr>
              <a:t>11</a:t>
            </a:fld>
            <a:endParaRPr lang="en-US" dirty="0"/>
          </a:p>
        </p:txBody>
      </p:sp>
      <p:sp>
        <p:nvSpPr>
          <p:cNvPr id="6" name="TextBox 5">
            <a:extLst>
              <a:ext uri="{FF2B5EF4-FFF2-40B4-BE49-F238E27FC236}">
                <a16:creationId xmlns:a16="http://schemas.microsoft.com/office/drawing/2014/main" id="{D7A165BD-E7BA-1024-7DC8-09D4F3DC70CA}"/>
              </a:ext>
            </a:extLst>
          </p:cNvPr>
          <p:cNvSpPr txBox="1"/>
          <p:nvPr/>
        </p:nvSpPr>
        <p:spPr>
          <a:xfrm>
            <a:off x="481263" y="1169249"/>
            <a:ext cx="11415562" cy="1015663"/>
          </a:xfrm>
          <a:prstGeom prst="rect">
            <a:avLst/>
          </a:prstGeom>
          <a:noFill/>
        </p:spPr>
        <p:txBody>
          <a:bodyPr wrap="square">
            <a:spAutoFit/>
          </a:bodyPr>
          <a:lstStyle/>
          <a:p>
            <a:r>
              <a:rPr lang="en-US" sz="2000" dirty="0">
                <a:latin typeface="+mj-lt"/>
                <a:ea typeface="Calibri"/>
                <a:cs typeface="Calibri"/>
              </a:rPr>
              <a:t>EDLM to establish data sharing agreements and authorities to connect different systems via </a:t>
            </a:r>
            <a:r>
              <a:rPr lang="en-US" sz="2000" dirty="0" err="1">
                <a:latin typeface="+mj-lt"/>
                <a:ea typeface="Calibri"/>
                <a:cs typeface="Calibri"/>
              </a:rPr>
              <a:t>xBOMs</a:t>
            </a:r>
            <a:endParaRPr lang="en-US" sz="2000" dirty="0">
              <a:latin typeface="+mj-lt"/>
              <a:ea typeface="Calibri"/>
              <a:cs typeface="Calibri"/>
            </a:endParaRPr>
          </a:p>
          <a:p>
            <a:endParaRPr lang="en-US" sz="2000" dirty="0">
              <a:latin typeface="+mj-lt"/>
              <a:ea typeface="Calibri"/>
              <a:cs typeface="Calibri"/>
            </a:endParaRPr>
          </a:p>
          <a:p>
            <a:r>
              <a:rPr lang="en-US" sz="2000" dirty="0">
                <a:latin typeface="+mj-lt"/>
                <a:ea typeface="Calibri"/>
                <a:cs typeface="Calibri"/>
              </a:rPr>
              <a:t>DoD to establish DoD requirements for UIDs and CCVs, build supporting microservices</a:t>
            </a:r>
          </a:p>
        </p:txBody>
      </p:sp>
    </p:spTree>
    <p:extLst>
      <p:ext uri="{BB962C8B-B14F-4D97-AF65-F5344CB8AC3E}">
        <p14:creationId xmlns:p14="http://schemas.microsoft.com/office/powerpoint/2010/main" val="3564366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5861-3710-CEB5-2CDB-592D3C40B820}"/>
              </a:ext>
            </a:extLst>
          </p:cNvPr>
          <p:cNvSpPr>
            <a:spLocks noGrp="1"/>
          </p:cNvSpPr>
          <p:nvPr>
            <p:ph type="title"/>
          </p:nvPr>
        </p:nvSpPr>
        <p:spPr/>
        <p:txBody>
          <a:bodyPr/>
          <a:lstStyle/>
          <a:p>
            <a:r>
              <a:rPr lang="en-US" dirty="0"/>
              <a:t>Contacts</a:t>
            </a:r>
          </a:p>
        </p:txBody>
      </p:sp>
      <p:sp>
        <p:nvSpPr>
          <p:cNvPr id="4" name="Slide Number Placeholder 3">
            <a:extLst>
              <a:ext uri="{FF2B5EF4-FFF2-40B4-BE49-F238E27FC236}">
                <a16:creationId xmlns:a16="http://schemas.microsoft.com/office/drawing/2014/main" id="{84B37CF9-13EA-1AED-2494-1EFDCD97CA86}"/>
              </a:ext>
            </a:extLst>
          </p:cNvPr>
          <p:cNvSpPr>
            <a:spLocks noGrp="1"/>
          </p:cNvSpPr>
          <p:nvPr>
            <p:ph type="sldNum" sz="quarter" idx="4"/>
          </p:nvPr>
        </p:nvSpPr>
        <p:spPr/>
        <p:txBody>
          <a:bodyPr/>
          <a:lstStyle/>
          <a:p>
            <a:pPr>
              <a:defRPr/>
            </a:pPr>
            <a:fld id="{D68E8870-17DE-45C4-A8DD-7644B2422933}" type="slidenum">
              <a:rPr lang="en-US" smtClean="0"/>
              <a:pPr>
                <a:defRPr/>
              </a:pPr>
              <a:t>12</a:t>
            </a:fld>
            <a:endParaRPr lang="en-US" dirty="0"/>
          </a:p>
        </p:txBody>
      </p:sp>
      <p:graphicFrame>
        <p:nvGraphicFramePr>
          <p:cNvPr id="7" name="Table 6">
            <a:extLst>
              <a:ext uri="{FF2B5EF4-FFF2-40B4-BE49-F238E27FC236}">
                <a16:creationId xmlns:a16="http://schemas.microsoft.com/office/drawing/2014/main" id="{A483D9E0-7A28-FF8F-0C2E-BEA58D6618F9}"/>
              </a:ext>
            </a:extLst>
          </p:cNvPr>
          <p:cNvGraphicFramePr>
            <a:graphicFrameLocks noGrp="1"/>
          </p:cNvGraphicFramePr>
          <p:nvPr>
            <p:extLst>
              <p:ext uri="{D42A27DB-BD31-4B8C-83A1-F6EECF244321}">
                <p14:modId xmlns:p14="http://schemas.microsoft.com/office/powerpoint/2010/main" val="2044749576"/>
              </p:ext>
            </p:extLst>
          </p:nvPr>
        </p:nvGraphicFramePr>
        <p:xfrm>
          <a:off x="750626" y="1796955"/>
          <a:ext cx="10687742" cy="4053840"/>
        </p:xfrm>
        <a:graphic>
          <a:graphicData uri="http://schemas.openxmlformats.org/drawingml/2006/table">
            <a:tbl>
              <a:tblPr bandRow="1">
                <a:tableStyleId>{5C22544A-7EE6-4342-B048-85BDC9FD1C3A}</a:tableStyleId>
              </a:tblPr>
              <a:tblGrid>
                <a:gridCol w="5343871">
                  <a:extLst>
                    <a:ext uri="{9D8B030D-6E8A-4147-A177-3AD203B41FA5}">
                      <a16:colId xmlns:a16="http://schemas.microsoft.com/office/drawing/2014/main" val="2945893914"/>
                    </a:ext>
                  </a:extLst>
                </a:gridCol>
                <a:gridCol w="5343871">
                  <a:extLst>
                    <a:ext uri="{9D8B030D-6E8A-4147-A177-3AD203B41FA5}">
                      <a16:colId xmlns:a16="http://schemas.microsoft.com/office/drawing/2014/main" val="1287859578"/>
                    </a:ext>
                  </a:extLst>
                </a:gridCol>
              </a:tblGrid>
              <a:tr h="190500">
                <a:tc>
                  <a:txBody>
                    <a:bodyPr/>
                    <a:lstStyle/>
                    <a:p>
                      <a:pPr fontAlgn="t"/>
                      <a:endParaRPr lang="en-US" sz="3200" dirty="0">
                        <a:effectLst/>
                      </a:endParaRPr>
                    </a:p>
                    <a:p>
                      <a:pPr algn="ctr" rtl="0" fontAlgn="base"/>
                      <a:r>
                        <a:rPr lang="en-US" sz="1800" b="1" dirty="0">
                          <a:effectLst/>
                          <a:latin typeface="Times New Roman"/>
                        </a:rPr>
                        <a:t>Erica L. Dretzka</a:t>
                      </a:r>
                      <a:r>
                        <a:rPr lang="en-US" sz="1800" dirty="0">
                          <a:effectLst/>
                          <a:latin typeface="Times New Roman"/>
                        </a:rPr>
                        <a:t> </a:t>
                      </a:r>
                      <a:endParaRPr lang="en-US" sz="1800" dirty="0">
                        <a:effectLst/>
                      </a:endParaRPr>
                    </a:p>
                    <a:p>
                      <a:pPr algn="ctr" rtl="0" fontAlgn="base"/>
                      <a:r>
                        <a:rPr lang="en-US" sz="1800" dirty="0">
                          <a:effectLst/>
                          <a:latin typeface="Times New Roman"/>
                        </a:rPr>
                        <a:t>Chief Digital and AI Office (CDAO), Chief Technology Office (CTO) </a:t>
                      </a:r>
                      <a:endParaRPr lang="en-US" sz="1800" dirty="0">
                        <a:effectLst/>
                      </a:endParaRPr>
                    </a:p>
                    <a:p>
                      <a:pPr algn="ctr" rtl="0" fontAlgn="base"/>
                      <a:r>
                        <a:rPr lang="en-US" sz="1800" dirty="0">
                          <a:effectLst/>
                          <a:latin typeface="Times New Roman"/>
                        </a:rPr>
                        <a:t>Washington, DC </a:t>
                      </a:r>
                      <a:endParaRPr lang="en-US" sz="1800" dirty="0">
                        <a:effectLst/>
                      </a:endParaRPr>
                    </a:p>
                    <a:p>
                      <a:pPr algn="ctr" rtl="0" fontAlgn="base"/>
                      <a:r>
                        <a:rPr lang="en-US" sz="1800" u="sng" strike="noStrike" dirty="0">
                          <a:solidFill>
                            <a:srgbClr val="0000FF"/>
                          </a:solidFill>
                          <a:effectLst/>
                          <a:latin typeface="Times New Roman"/>
                          <a:hlinkClick r:id="rId2"/>
                        </a:rPr>
                        <a:t>erica.l.dretzka.civ@mail.mil</a:t>
                      </a:r>
                    </a:p>
                    <a:p>
                      <a:pPr lvl="0" algn="ctr">
                        <a:buNone/>
                      </a:pPr>
                      <a:endParaRPr lang="en-US" sz="1800" b="1" i="0" u="none" strike="noStrike" noProof="0" dirty="0">
                        <a:effectLst/>
                        <a:latin typeface="Times New Roman"/>
                      </a:endParaRPr>
                    </a:p>
                    <a:p>
                      <a:pPr lvl="0" algn="ctr">
                        <a:buNone/>
                      </a:pPr>
                      <a:r>
                        <a:rPr lang="en-US" sz="1800" b="1" i="0" u="none" strike="noStrike" noProof="0" dirty="0">
                          <a:effectLst/>
                          <a:latin typeface="Times New Roman"/>
                        </a:rPr>
                        <a:t>Brent Smith</a:t>
                      </a:r>
                      <a:r>
                        <a:rPr lang="en-US" sz="1800" b="0" i="0" u="none" strike="noStrike" noProof="0" dirty="0">
                          <a:effectLst/>
                          <a:latin typeface="Times New Roman"/>
                        </a:rPr>
                        <a:t> </a:t>
                      </a:r>
                      <a:endParaRPr lang="en-US" dirty="0"/>
                    </a:p>
                    <a:p>
                      <a:pPr lvl="0" algn="ctr">
                        <a:buNone/>
                      </a:pPr>
                      <a:r>
                        <a:rPr lang="en-US" sz="1800" b="0" i="0" u="none" strike="noStrike" noProof="0" dirty="0">
                          <a:effectLst/>
                          <a:latin typeface="Times New Roman"/>
                        </a:rPr>
                        <a:t>ADL Initiative </a:t>
                      </a:r>
                    </a:p>
                    <a:p>
                      <a:pPr lvl="0" algn="ctr">
                        <a:buNone/>
                      </a:pPr>
                      <a:r>
                        <a:rPr lang="en-US" sz="1800" b="0" i="0" u="none" strike="noStrike" noProof="0" dirty="0">
                          <a:effectLst/>
                          <a:latin typeface="Times New Roman"/>
                        </a:rPr>
                        <a:t>RD&amp;E Principal (SETA)</a:t>
                      </a:r>
                      <a:endParaRPr lang="en-US" dirty="0"/>
                    </a:p>
                    <a:p>
                      <a:pPr lvl="0" algn="ctr">
                        <a:buNone/>
                      </a:pPr>
                      <a:r>
                        <a:rPr lang="en-US" sz="1800" b="0" i="0" u="none" strike="noStrike" noProof="0" dirty="0">
                          <a:effectLst/>
                          <a:latin typeface="Times New Roman"/>
                        </a:rPr>
                        <a:t>Orlando, FL </a:t>
                      </a:r>
                    </a:p>
                    <a:p>
                      <a:pPr lvl="0" algn="ctr">
                        <a:buNone/>
                      </a:pPr>
                      <a:r>
                        <a:rPr lang="en-US" sz="1800" b="0" i="0" u="none" strike="noStrike" noProof="0" dirty="0">
                          <a:effectLst/>
                          <a:latin typeface="Times New Roman"/>
                          <a:hlinkClick r:id="rId3"/>
                        </a:rPr>
                        <a:t>Brent.smith.ctr@adlnet.gov</a:t>
                      </a:r>
                      <a:r>
                        <a:rPr lang="en-US" sz="1800" b="0" i="0" u="none" strike="noStrike" noProof="0" dirty="0">
                          <a:effectLst/>
                          <a:latin typeface="Times New Roman"/>
                        </a:rPr>
                        <a:t>  </a:t>
                      </a:r>
                      <a:endParaRPr lang="en-US" sz="1800" dirty="0">
                        <a:latin typeface="Times New Roman"/>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fontAlgn="t"/>
                      <a:endParaRPr lang="en-US" sz="3200" dirty="0">
                        <a:effectLst/>
                      </a:endParaRPr>
                    </a:p>
                    <a:p>
                      <a:pPr algn="ctr" rtl="0" fontAlgn="base"/>
                      <a:r>
                        <a:rPr lang="en-US" sz="1800" b="1" dirty="0">
                          <a:effectLst/>
                          <a:latin typeface="Times New Roman"/>
                        </a:rPr>
                        <a:t>Dr. Kenneth Brown</a:t>
                      </a:r>
                      <a:r>
                        <a:rPr lang="en-US" sz="1800" dirty="0">
                          <a:effectLst/>
                          <a:latin typeface="Times New Roman"/>
                        </a:rPr>
                        <a:t> </a:t>
                      </a:r>
                      <a:endParaRPr lang="en-US" sz="1800" dirty="0">
                        <a:effectLst/>
                      </a:endParaRPr>
                    </a:p>
                    <a:p>
                      <a:pPr algn="ctr" rtl="0" fontAlgn="base"/>
                      <a:r>
                        <a:rPr lang="en-US" sz="1800" dirty="0">
                          <a:effectLst/>
                          <a:latin typeface="Times New Roman"/>
                        </a:rPr>
                        <a:t>Chief Digital and AI Office (CDAO),  </a:t>
                      </a:r>
                      <a:endParaRPr lang="en-US" sz="1800" dirty="0">
                        <a:effectLst/>
                      </a:endParaRPr>
                    </a:p>
                    <a:p>
                      <a:pPr algn="ctr" rtl="0" fontAlgn="base"/>
                      <a:r>
                        <a:rPr lang="en-US" sz="1800" dirty="0">
                          <a:effectLst/>
                          <a:latin typeface="Times New Roman"/>
                        </a:rPr>
                        <a:t>Professor at National Defense University </a:t>
                      </a:r>
                      <a:endParaRPr lang="en-US" sz="1800" dirty="0">
                        <a:effectLst/>
                      </a:endParaRPr>
                    </a:p>
                    <a:p>
                      <a:pPr algn="ctr" rtl="0" fontAlgn="base"/>
                      <a:r>
                        <a:rPr lang="en-US" sz="1800" dirty="0">
                          <a:effectLst/>
                          <a:latin typeface="Times New Roman"/>
                        </a:rPr>
                        <a:t>Washington, DC </a:t>
                      </a:r>
                      <a:endParaRPr lang="en-US" sz="1800" dirty="0">
                        <a:effectLst/>
                      </a:endParaRPr>
                    </a:p>
                    <a:p>
                      <a:pPr algn="ctr" rtl="0" fontAlgn="base"/>
                      <a:r>
                        <a:rPr lang="en-US" sz="1800" u="sng" strike="noStrike" dirty="0">
                          <a:solidFill>
                            <a:srgbClr val="0000FF"/>
                          </a:solidFill>
                          <a:effectLst/>
                          <a:latin typeface="Times New Roman"/>
                          <a:hlinkClick r:id="rId4"/>
                        </a:rPr>
                        <a:t>kenneth.b.brown8.civ@mail.mil</a:t>
                      </a:r>
                      <a:r>
                        <a:rPr lang="en-US" sz="1800" dirty="0">
                          <a:solidFill>
                            <a:srgbClr val="FF0000"/>
                          </a:solidFill>
                          <a:effectLst/>
                          <a:latin typeface="Times New Roman"/>
                        </a:rPr>
                        <a:t> </a:t>
                      </a:r>
                      <a:endParaRPr lang="en-US" sz="1800" b="0" i="0" u="none" strike="noStrike" noProof="0" dirty="0">
                        <a:solidFill>
                          <a:srgbClr val="1D385B"/>
                        </a:solidFill>
                        <a:effectLst/>
                        <a:latin typeface="Times New Roman"/>
                      </a:endParaRPr>
                    </a:p>
                    <a:p>
                      <a:pPr lvl="0" algn="ctr">
                        <a:lnSpc>
                          <a:spcPct val="100000"/>
                        </a:lnSpc>
                        <a:buNone/>
                      </a:pPr>
                      <a:endParaRPr lang="en-US" sz="1800" b="1" i="0" u="none" strike="noStrike" noProof="0" dirty="0">
                        <a:solidFill>
                          <a:srgbClr val="1D385B"/>
                        </a:solidFill>
                        <a:effectLst/>
                        <a:latin typeface="Times New Roman"/>
                      </a:endParaRPr>
                    </a:p>
                    <a:p>
                      <a:pPr lvl="0" algn="ctr">
                        <a:lnSpc>
                          <a:spcPct val="100000"/>
                        </a:lnSpc>
                        <a:buNone/>
                      </a:pPr>
                      <a:r>
                        <a:rPr lang="en-US" sz="1800" b="1" i="0" u="none" strike="noStrike" noProof="0" dirty="0">
                          <a:solidFill>
                            <a:srgbClr val="1D385B"/>
                          </a:solidFill>
                          <a:effectLst/>
                          <a:latin typeface="Times New Roman"/>
                        </a:rPr>
                        <a:t>Jordan Gottlieb</a:t>
                      </a:r>
                      <a:endParaRPr lang="en-US" sz="1800" b="0" i="0" u="none" strike="noStrike" noProof="0" dirty="0">
                        <a:solidFill>
                          <a:srgbClr val="1D385B"/>
                        </a:solidFill>
                        <a:effectLst/>
                        <a:latin typeface="Times New Roman"/>
                      </a:endParaRPr>
                    </a:p>
                    <a:p>
                      <a:pPr lvl="0" algn="ctr">
                        <a:buNone/>
                      </a:pPr>
                      <a:r>
                        <a:rPr lang="en-US" sz="1800" b="0" i="0" u="none" strike="noStrike" noProof="0" dirty="0">
                          <a:solidFill>
                            <a:srgbClr val="1D385B"/>
                          </a:solidFill>
                          <a:effectLst/>
                          <a:latin typeface="Times New Roman"/>
                        </a:rPr>
                        <a:t>DoD CIO ZT </a:t>
                      </a:r>
                      <a:r>
                        <a:rPr lang="en-US" sz="1800" b="0" i="0" u="none" strike="noStrike" noProof="0" dirty="0" err="1">
                          <a:solidFill>
                            <a:srgbClr val="1D385B"/>
                          </a:solidFill>
                          <a:effectLst/>
                          <a:latin typeface="Times New Roman"/>
                        </a:rPr>
                        <a:t>PfMO</a:t>
                      </a:r>
                      <a:r>
                        <a:rPr lang="en-US" sz="1800" b="0" i="0" u="none" strike="noStrike" noProof="0" dirty="0">
                          <a:solidFill>
                            <a:srgbClr val="1D385B"/>
                          </a:solidFill>
                          <a:effectLst/>
                          <a:latin typeface="Times New Roman"/>
                        </a:rPr>
                        <a:t> ,  </a:t>
                      </a:r>
                    </a:p>
                    <a:p>
                      <a:pPr lvl="0" algn="ctr">
                        <a:buNone/>
                      </a:pPr>
                      <a:r>
                        <a:rPr lang="en-US" sz="1800" b="0" i="0" u="none" strike="noStrike" noProof="0" dirty="0">
                          <a:solidFill>
                            <a:srgbClr val="1D385B"/>
                          </a:solidFill>
                          <a:effectLst/>
                          <a:latin typeface="Times New Roman"/>
                        </a:rPr>
                        <a:t>SME (SETA) </a:t>
                      </a:r>
                    </a:p>
                    <a:p>
                      <a:pPr lvl="0" algn="ctr">
                        <a:buNone/>
                      </a:pPr>
                      <a:r>
                        <a:rPr lang="en-US" sz="1800" b="0" i="0" u="none" strike="noStrike" noProof="0" dirty="0">
                          <a:solidFill>
                            <a:srgbClr val="1D385B"/>
                          </a:solidFill>
                          <a:effectLst/>
                          <a:latin typeface="Times New Roman"/>
                        </a:rPr>
                        <a:t>Washington, DC </a:t>
                      </a:r>
                    </a:p>
                    <a:p>
                      <a:pPr lvl="0" algn="ctr">
                        <a:buNone/>
                      </a:pPr>
                      <a:r>
                        <a:rPr lang="en-US" sz="1800" b="0" i="0" u="none" strike="noStrike" noProof="0" dirty="0">
                          <a:solidFill>
                            <a:srgbClr val="1D385B"/>
                          </a:solidFill>
                          <a:effectLst/>
                          <a:latin typeface="Times New Roman"/>
                          <a:hlinkClick r:id="rId4"/>
                        </a:rPr>
                        <a:t>jordan</a:t>
                      </a:r>
                      <a:r>
                        <a:rPr lang="en-US" sz="1800" b="0" i="0" u="none" strike="noStrike" noProof="0" dirty="0">
                          <a:solidFill>
                            <a:srgbClr val="1D385B"/>
                          </a:solidFill>
                          <a:effectLst/>
                          <a:latin typeface="Times New Roman"/>
                          <a:hlinkClick r:id="rId4">
                            <a:extLst>
                              <a:ext uri="{A12FA001-AC4F-418D-AE19-62706E023703}">
                                <ahyp:hlinkClr xmlns:ahyp="http://schemas.microsoft.com/office/drawing/2018/hyperlinkcolor" val="tx"/>
                              </a:ext>
                            </a:extLst>
                          </a:hlinkClick>
                        </a:rPr>
                        <a:t>.gottlieb.</a:t>
                      </a:r>
                      <a:r>
                        <a:rPr lang="en-US" sz="1800" b="0" i="0" u="none" strike="noStrike" noProof="0" dirty="0">
                          <a:solidFill>
                            <a:srgbClr val="1D385B"/>
                          </a:solidFill>
                          <a:effectLst/>
                          <a:latin typeface="Times New Roman"/>
                          <a:hlinkClick r:id="rId4"/>
                        </a:rPr>
                        <a:t>ctr@</a:t>
                      </a:r>
                      <a:r>
                        <a:rPr lang="en-US" sz="1800" b="0" i="0" u="none" strike="noStrike" noProof="0" dirty="0">
                          <a:solidFill>
                            <a:srgbClr val="1D385B"/>
                          </a:solidFill>
                          <a:effectLst/>
                          <a:latin typeface="Times New Roman"/>
                          <a:hlinkClick r:id="rId4">
                            <a:extLst>
                              <a:ext uri="{A12FA001-AC4F-418D-AE19-62706E023703}">
                                <ahyp:hlinkClr xmlns:ahyp="http://schemas.microsoft.com/office/drawing/2018/hyperlinkcolor" val="tx"/>
                              </a:ext>
                            </a:extLst>
                          </a:hlinkClick>
                        </a:rPr>
                        <a:t>mal.mil</a:t>
                      </a:r>
                      <a:r>
                        <a:rPr lang="en-US" sz="2400" b="0" i="0" u="none" strike="noStrike" noProof="0" dirty="0">
                          <a:solidFill>
                            <a:srgbClr val="FF0000"/>
                          </a:solidFill>
                          <a:effectLst/>
                          <a:latin typeface="Times New Roman"/>
                        </a:rPr>
                        <a:t>  </a:t>
                      </a:r>
                      <a:endParaRPr lang="en-US" sz="2400" b="0" i="0" u="none" strike="noStrike" noProof="0" dirty="0">
                        <a:solidFill>
                          <a:srgbClr val="1D385B"/>
                        </a:solidFill>
                        <a:effectLst/>
                        <a:latin typeface="Times New Roman"/>
                      </a:endParaRPr>
                    </a:p>
                    <a:p>
                      <a:pPr lvl="0" algn="ctr">
                        <a:buNone/>
                      </a:pPr>
                      <a:endParaRPr lang="en-US" sz="2400" b="0" i="0" u="none" strike="noStrike" noProof="0" dirty="0">
                        <a:solidFill>
                          <a:srgbClr val="1D385B"/>
                        </a:solidFill>
                        <a:effectLst/>
                        <a:latin typeface="Times New Roman"/>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030938574"/>
                  </a:ext>
                </a:extLst>
              </a:tr>
            </a:tbl>
          </a:graphicData>
        </a:graphic>
      </p:graphicFrame>
    </p:spTree>
    <p:extLst>
      <p:ext uri="{BB962C8B-B14F-4D97-AF65-F5344CB8AC3E}">
        <p14:creationId xmlns:p14="http://schemas.microsoft.com/office/powerpoint/2010/main" val="2363887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4" name="Content Placeholder 3"/>
          <p:cNvSpPr>
            <a:spLocks noGrp="1"/>
          </p:cNvSpPr>
          <p:nvPr>
            <p:ph sz="quarter" idx="11"/>
          </p:nvPr>
        </p:nvSpPr>
        <p:spPr/>
        <p:txBody>
          <a:bodyPr/>
          <a:lstStyle/>
          <a:p>
            <a:r>
              <a:rPr lang="en-US" dirty="0"/>
              <a:t>Supply Chain Risk Management: The Training and Education SCRM</a:t>
            </a:r>
          </a:p>
          <a:p>
            <a:r>
              <a:rPr lang="en-US" dirty="0"/>
              <a:t>Application: Supporting Microservices with Use Case</a:t>
            </a:r>
          </a:p>
          <a:p>
            <a:r>
              <a:rPr lang="en-US" dirty="0"/>
              <a:t>Privacy, Security, and Observers</a:t>
            </a:r>
          </a:p>
          <a:p>
            <a:r>
              <a:rPr lang="en-US"/>
              <a:t>Next Step</a:t>
            </a:r>
            <a:r>
              <a:rPr lang="en-US" dirty="0"/>
              <a:t>s</a:t>
            </a:r>
          </a:p>
          <a:p>
            <a:endParaRPr lang="en-US" dirty="0"/>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2</a:t>
            </a:fld>
            <a:endParaRPr lang="en-US" dirty="0"/>
          </a:p>
        </p:txBody>
      </p:sp>
    </p:spTree>
    <p:extLst>
      <p:ext uri="{BB962C8B-B14F-4D97-AF65-F5344CB8AC3E}">
        <p14:creationId xmlns:p14="http://schemas.microsoft.com/office/powerpoint/2010/main" val="1008667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p:txBody>
          <a:bodyPr/>
          <a:lstStyle/>
          <a:p>
            <a:r>
              <a:rPr lang="en-US" dirty="0">
                <a:latin typeface="Helvetica"/>
                <a:cs typeface="Helvetica"/>
              </a:rPr>
              <a:t>The Training and Education Supply Chain</a:t>
            </a:r>
            <a:endParaRPr lang="en-US" dirty="0"/>
          </a:p>
        </p:txBody>
      </p:sp>
      <p:sp>
        <p:nvSpPr>
          <p:cNvPr id="5437" name="Slide Number Placeholder 775"/>
          <p:cNvSpPr>
            <a:spLocks noGrp="1"/>
          </p:cNvSpPr>
          <p:nvPr>
            <p:ph type="sldNum" sz="quarter" idx="4"/>
          </p:nvPr>
        </p:nvSpPr>
        <p:spPr bwMode="auto">
          <a:xfrm>
            <a:off x="11108724" y="6405626"/>
            <a:ext cx="626076" cy="3535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DCA0626-601B-4F02-A9C8-F30D2C1F6B4A}" type="slidenum">
              <a:rPr lang="en-US" smtClean="0">
                <a:solidFill>
                  <a:srgbClr val="000000"/>
                </a:solidFill>
              </a:rPr>
              <a:pPr eaLnBrk="1" hangingPunct="1"/>
              <a:t>3</a:t>
            </a:fld>
            <a:endParaRPr lang="en-US" dirty="0">
              <a:solidFill>
                <a:srgbClr val="000000"/>
              </a:solidFill>
            </a:endParaRPr>
          </a:p>
        </p:txBody>
      </p:sp>
      <p:pic>
        <p:nvPicPr>
          <p:cNvPr id="8" name="Picture 7" descr="A screenshot of a computer&#10;&#10;Description automatically generated">
            <a:extLst>
              <a:ext uri="{FF2B5EF4-FFF2-40B4-BE49-F238E27FC236}">
                <a16:creationId xmlns:a16="http://schemas.microsoft.com/office/drawing/2014/main" id="{541F7A46-85A8-E95C-1E96-356A8C2EE305}"/>
              </a:ext>
            </a:extLst>
          </p:cNvPr>
          <p:cNvPicPr>
            <a:picLocks noChangeAspect="1"/>
          </p:cNvPicPr>
          <p:nvPr/>
        </p:nvPicPr>
        <p:blipFill>
          <a:blip r:embed="rId2"/>
          <a:stretch>
            <a:fillRect/>
          </a:stretch>
        </p:blipFill>
        <p:spPr>
          <a:xfrm>
            <a:off x="1307909" y="1205722"/>
            <a:ext cx="9144000" cy="3946137"/>
          </a:xfrm>
          <a:prstGeom prst="rect">
            <a:avLst/>
          </a:prstGeom>
        </p:spPr>
      </p:pic>
      <p:sp>
        <p:nvSpPr>
          <p:cNvPr id="9" name="TextBox 8">
            <a:extLst>
              <a:ext uri="{FF2B5EF4-FFF2-40B4-BE49-F238E27FC236}">
                <a16:creationId xmlns:a16="http://schemas.microsoft.com/office/drawing/2014/main" id="{97EB587A-4813-96C8-49DB-2532E1E5A64B}"/>
              </a:ext>
            </a:extLst>
          </p:cNvPr>
          <p:cNvSpPr txBox="1"/>
          <p:nvPr/>
        </p:nvSpPr>
        <p:spPr>
          <a:xfrm>
            <a:off x="699447" y="5339686"/>
            <a:ext cx="1098644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a:ea typeface="Calibri"/>
                <a:cs typeface="Calibri"/>
              </a:rPr>
              <a:t>Data scales insights into Readiness Reporting, CJADC2, cross-Service Talent Management initiatives</a:t>
            </a:r>
          </a:p>
          <a:p>
            <a:r>
              <a:rPr lang="en-US" sz="1800">
                <a:ea typeface="Calibri"/>
                <a:cs typeface="Calibri"/>
              </a:rPr>
              <a:t>Digitalization of learner records requires data privacy and security measures </a:t>
            </a:r>
          </a:p>
        </p:txBody>
      </p:sp>
    </p:spTree>
    <p:extLst>
      <p:ext uri="{BB962C8B-B14F-4D97-AF65-F5344CB8AC3E}">
        <p14:creationId xmlns:p14="http://schemas.microsoft.com/office/powerpoint/2010/main" val="667086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4B201-C53A-0B4E-3AAC-97A5B7791B7E}"/>
              </a:ext>
            </a:extLst>
          </p:cNvPr>
          <p:cNvSpPr>
            <a:spLocks noGrp="1"/>
          </p:cNvSpPr>
          <p:nvPr>
            <p:ph type="title"/>
          </p:nvPr>
        </p:nvSpPr>
        <p:spPr/>
        <p:txBody>
          <a:bodyPr/>
          <a:lstStyle/>
          <a:p>
            <a:r>
              <a:rPr lang="en-US" dirty="0"/>
              <a:t>Human-Machine Skillsets</a:t>
            </a:r>
          </a:p>
        </p:txBody>
      </p:sp>
      <p:sp>
        <p:nvSpPr>
          <p:cNvPr id="4" name="Slide Number Placeholder 3">
            <a:extLst>
              <a:ext uri="{FF2B5EF4-FFF2-40B4-BE49-F238E27FC236}">
                <a16:creationId xmlns:a16="http://schemas.microsoft.com/office/drawing/2014/main" id="{921D8C38-A767-B9EE-D68E-ED9266BF74B7}"/>
              </a:ext>
            </a:extLst>
          </p:cNvPr>
          <p:cNvSpPr>
            <a:spLocks noGrp="1"/>
          </p:cNvSpPr>
          <p:nvPr>
            <p:ph type="sldNum" sz="quarter" idx="4"/>
          </p:nvPr>
        </p:nvSpPr>
        <p:spPr/>
        <p:txBody>
          <a:bodyPr/>
          <a:lstStyle/>
          <a:p>
            <a:pPr>
              <a:defRPr/>
            </a:pPr>
            <a:fld id="{D68E8870-17DE-45C4-A8DD-7644B2422933}" type="slidenum">
              <a:rPr lang="en-US" smtClean="0"/>
              <a:pPr>
                <a:defRPr/>
              </a:pPr>
              <a:t>4</a:t>
            </a:fld>
            <a:endParaRPr lang="en-US" dirty="0"/>
          </a:p>
        </p:txBody>
      </p:sp>
      <p:sp>
        <p:nvSpPr>
          <p:cNvPr id="5" name="TextBox 4">
            <a:extLst>
              <a:ext uri="{FF2B5EF4-FFF2-40B4-BE49-F238E27FC236}">
                <a16:creationId xmlns:a16="http://schemas.microsoft.com/office/drawing/2014/main" id="{12736EB5-CE69-B984-0AC6-809999495FD8}"/>
              </a:ext>
            </a:extLst>
          </p:cNvPr>
          <p:cNvSpPr txBox="1"/>
          <p:nvPr/>
        </p:nvSpPr>
        <p:spPr>
          <a:xfrm>
            <a:off x="358253" y="1745776"/>
            <a:ext cx="548185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dirty="0">
                <a:ea typeface="Calibri"/>
                <a:cs typeface="Calibri"/>
              </a:rPr>
              <a:t>Integration of automation and data exchange in manufacturing technologies, including:</a:t>
            </a:r>
          </a:p>
          <a:p>
            <a:pPr marL="285750" indent="-285750">
              <a:buFont typeface="Arial"/>
              <a:buChar char="•"/>
            </a:pPr>
            <a:r>
              <a:rPr lang="en-US" sz="1800" dirty="0">
                <a:ea typeface="Calibri"/>
                <a:cs typeface="Calibri"/>
              </a:rPr>
              <a:t>Cyber-physical systems</a:t>
            </a:r>
          </a:p>
          <a:p>
            <a:pPr marL="285750" indent="-285750">
              <a:buFont typeface="Arial"/>
              <a:buChar char="•"/>
            </a:pPr>
            <a:r>
              <a:rPr lang="en-US" sz="1800" dirty="0">
                <a:ea typeface="Calibri"/>
                <a:cs typeface="Calibri"/>
              </a:rPr>
              <a:t>Internet of Things (Io</a:t>
            </a:r>
            <a:r>
              <a:rPr lang="en-US" sz="1800" dirty="0">
                <a:solidFill>
                  <a:srgbClr val="1D385B"/>
                </a:solidFill>
                <a:ea typeface="Calibri"/>
                <a:cs typeface="Calibri"/>
              </a:rPr>
              <a:t>T</a:t>
            </a:r>
            <a:r>
              <a:rPr lang="en-US" sz="1800" dirty="0">
                <a:ea typeface="Calibri"/>
                <a:cs typeface="Calibri"/>
              </a:rPr>
              <a:t>)</a:t>
            </a:r>
          </a:p>
          <a:p>
            <a:pPr marL="285750" indent="-285750">
              <a:buFont typeface="Arial"/>
              <a:buChar char="•"/>
            </a:pPr>
            <a:r>
              <a:rPr lang="en-US" sz="1800" dirty="0">
                <a:ea typeface="Calibri"/>
                <a:cs typeface="Calibri"/>
              </a:rPr>
              <a:t>Cloud </a:t>
            </a:r>
            <a:r>
              <a:rPr lang="en-US" sz="1800" dirty="0">
                <a:solidFill>
                  <a:srgbClr val="1D385B"/>
                </a:solidFill>
                <a:ea typeface="Calibri"/>
                <a:cs typeface="Calibri"/>
              </a:rPr>
              <a:t>Computing</a:t>
            </a:r>
          </a:p>
          <a:p>
            <a:r>
              <a:rPr lang="en-US" sz="1800" dirty="0">
                <a:ea typeface="Calibri"/>
                <a:cs typeface="Calibri"/>
              </a:rPr>
              <a:t>Shift towards "Smart" factories</a:t>
            </a:r>
          </a:p>
        </p:txBody>
      </p:sp>
      <p:sp>
        <p:nvSpPr>
          <p:cNvPr id="6" name="TextBox 5">
            <a:extLst>
              <a:ext uri="{FF2B5EF4-FFF2-40B4-BE49-F238E27FC236}">
                <a16:creationId xmlns:a16="http://schemas.microsoft.com/office/drawing/2014/main" id="{E0944780-953E-7B24-FF99-2AD1EED6A6B0}"/>
              </a:ext>
            </a:extLst>
          </p:cNvPr>
          <p:cNvSpPr txBox="1"/>
          <p:nvPr/>
        </p:nvSpPr>
        <p:spPr>
          <a:xfrm>
            <a:off x="351429" y="1386385"/>
            <a:ext cx="478808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1">
                <a:ea typeface="Calibri"/>
                <a:cs typeface="Calibri"/>
              </a:rPr>
              <a:t>Industry 4.0</a:t>
            </a:r>
            <a:endParaRPr lang="en-US" sz="1800" b="1"/>
          </a:p>
        </p:txBody>
      </p:sp>
      <p:sp>
        <p:nvSpPr>
          <p:cNvPr id="7" name="TextBox 6">
            <a:extLst>
              <a:ext uri="{FF2B5EF4-FFF2-40B4-BE49-F238E27FC236}">
                <a16:creationId xmlns:a16="http://schemas.microsoft.com/office/drawing/2014/main" id="{3A653C8A-E4A2-39B2-80FB-0A042D0242AD}"/>
              </a:ext>
            </a:extLst>
          </p:cNvPr>
          <p:cNvSpPr txBox="1"/>
          <p:nvPr/>
        </p:nvSpPr>
        <p:spPr>
          <a:xfrm>
            <a:off x="6197219" y="1386384"/>
            <a:ext cx="478808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1">
                <a:ea typeface="Calibri"/>
                <a:cs typeface="Calibri"/>
              </a:rPr>
              <a:t>Industry 5.0</a:t>
            </a:r>
            <a:endParaRPr lang="en-US" sz="1800" b="1"/>
          </a:p>
        </p:txBody>
      </p:sp>
      <p:sp>
        <p:nvSpPr>
          <p:cNvPr id="8" name="TextBox 7">
            <a:extLst>
              <a:ext uri="{FF2B5EF4-FFF2-40B4-BE49-F238E27FC236}">
                <a16:creationId xmlns:a16="http://schemas.microsoft.com/office/drawing/2014/main" id="{C6DB1569-7DBA-D411-B3EB-F41A6C6F54BF}"/>
              </a:ext>
            </a:extLst>
          </p:cNvPr>
          <p:cNvSpPr txBox="1"/>
          <p:nvPr/>
        </p:nvSpPr>
        <p:spPr>
          <a:xfrm>
            <a:off x="6192670" y="1745775"/>
            <a:ext cx="548185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dirty="0">
                <a:ea typeface="Calibri"/>
                <a:cs typeface="Calibri"/>
              </a:rPr>
              <a:t>Emphasizes human-machine collaboration</a:t>
            </a:r>
          </a:p>
          <a:p>
            <a:r>
              <a:rPr lang="en-US" sz="1800" dirty="0">
                <a:ea typeface="Calibri"/>
                <a:cs typeface="Calibri"/>
              </a:rPr>
              <a:t>Create sustainable, more human-centric industries</a:t>
            </a:r>
          </a:p>
          <a:p>
            <a:r>
              <a:rPr lang="en-US" sz="1800" dirty="0">
                <a:ea typeface="Calibri"/>
                <a:cs typeface="Calibri"/>
              </a:rPr>
              <a:t>More automation and interconnections</a:t>
            </a:r>
          </a:p>
          <a:p>
            <a:r>
              <a:rPr lang="en-US" sz="1800" dirty="0">
                <a:solidFill>
                  <a:srgbClr val="1D385B"/>
                </a:solidFill>
                <a:ea typeface="Calibri"/>
                <a:cs typeface="Calibri"/>
              </a:rPr>
              <a:t>Improve Interoperability of Information</a:t>
            </a:r>
          </a:p>
        </p:txBody>
      </p:sp>
      <p:sp>
        <p:nvSpPr>
          <p:cNvPr id="9" name="TextBox 8">
            <a:extLst>
              <a:ext uri="{FF2B5EF4-FFF2-40B4-BE49-F238E27FC236}">
                <a16:creationId xmlns:a16="http://schemas.microsoft.com/office/drawing/2014/main" id="{40D0503C-B786-57C5-33B9-82C95CB48E34}"/>
              </a:ext>
            </a:extLst>
          </p:cNvPr>
          <p:cNvSpPr txBox="1"/>
          <p:nvPr/>
        </p:nvSpPr>
        <p:spPr>
          <a:xfrm>
            <a:off x="346879" y="4841951"/>
            <a:ext cx="1135038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a:ea typeface="Calibri"/>
                <a:cs typeface="Calibri"/>
              </a:rPr>
              <a:t>DoDI 1400.25 established 28 Functional Communities (FCs) with labor frameworks, career roadmaps, </a:t>
            </a:r>
            <a:r>
              <a:rPr lang="en-US" sz="1800" err="1">
                <a:ea typeface="Calibri"/>
                <a:cs typeface="Calibri"/>
              </a:rPr>
              <a:t>etc</a:t>
            </a:r>
            <a:endParaRPr lang="en-US" sz="1800"/>
          </a:p>
          <a:p>
            <a:pPr algn="ctr"/>
            <a:endParaRPr lang="en-US" sz="1800">
              <a:ea typeface="Calibri"/>
              <a:cs typeface="Calibri"/>
            </a:endParaRPr>
          </a:p>
          <a:p>
            <a:pPr algn="ctr"/>
            <a:r>
              <a:rPr lang="en-US" sz="1800">
                <a:ea typeface="Calibri"/>
                <a:cs typeface="Calibri"/>
              </a:rPr>
              <a:t>DoD's Enterprise Learning Data Management (EDLM) is working with CDAO and CIO Zero Trust </a:t>
            </a:r>
            <a:r>
              <a:rPr lang="en-US" sz="1800" err="1">
                <a:ea typeface="Calibri"/>
                <a:cs typeface="Calibri"/>
              </a:rPr>
              <a:t>PfMO</a:t>
            </a:r>
            <a:r>
              <a:rPr lang="en-US" sz="1800">
                <a:ea typeface="Calibri"/>
                <a:cs typeface="Calibri"/>
              </a:rPr>
              <a:t> to accomplish this</a:t>
            </a:r>
          </a:p>
        </p:txBody>
      </p:sp>
      <p:sp>
        <p:nvSpPr>
          <p:cNvPr id="10" name="TextBox 9">
            <a:extLst>
              <a:ext uri="{FF2B5EF4-FFF2-40B4-BE49-F238E27FC236}">
                <a16:creationId xmlns:a16="http://schemas.microsoft.com/office/drawing/2014/main" id="{4C310E63-2C9D-FFE6-8954-17A57935658D}"/>
              </a:ext>
            </a:extLst>
          </p:cNvPr>
          <p:cNvSpPr txBox="1"/>
          <p:nvPr/>
        </p:nvSpPr>
        <p:spPr>
          <a:xfrm>
            <a:off x="358251" y="3545413"/>
            <a:ext cx="1135038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a:ea typeface="Calibri"/>
                <a:cs typeface="Calibri"/>
              </a:rPr>
              <a:t>Growing need for a workforce skilled in digital, technical, and collaborative competencies</a:t>
            </a:r>
          </a:p>
          <a:p>
            <a:r>
              <a:rPr lang="en-US" sz="1800">
                <a:ea typeface="Calibri"/>
                <a:cs typeface="Calibri"/>
              </a:rPr>
              <a:t>Data infrastructure supporting development curricula addressing these skillsets</a:t>
            </a:r>
          </a:p>
          <a:p>
            <a:r>
              <a:rPr lang="en-US" sz="1800">
                <a:ea typeface="Calibri"/>
                <a:cs typeface="Calibri"/>
              </a:rPr>
              <a:t>Zero Trust security and privacy principles</a:t>
            </a:r>
          </a:p>
        </p:txBody>
      </p:sp>
    </p:spTree>
    <p:extLst>
      <p:ext uri="{BB962C8B-B14F-4D97-AF65-F5344CB8AC3E}">
        <p14:creationId xmlns:p14="http://schemas.microsoft.com/office/powerpoint/2010/main" val="266440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CDB1A-4398-4FA7-E8F3-08CAFD103B97}"/>
              </a:ext>
            </a:extLst>
          </p:cNvPr>
          <p:cNvSpPr>
            <a:spLocks noGrp="1"/>
          </p:cNvSpPr>
          <p:nvPr>
            <p:ph type="title"/>
          </p:nvPr>
        </p:nvSpPr>
        <p:spPr/>
        <p:txBody>
          <a:bodyPr/>
          <a:lstStyle/>
          <a:p>
            <a:r>
              <a:rPr lang="en-US" dirty="0">
                <a:latin typeface="Helvetica"/>
                <a:cs typeface="Helvetica"/>
              </a:rPr>
              <a:t>Digitizing Functional Communities</a:t>
            </a:r>
            <a:endParaRPr lang="en-US" dirty="0"/>
          </a:p>
        </p:txBody>
      </p:sp>
      <p:sp>
        <p:nvSpPr>
          <p:cNvPr id="4" name="Slide Number Placeholder 3">
            <a:extLst>
              <a:ext uri="{FF2B5EF4-FFF2-40B4-BE49-F238E27FC236}">
                <a16:creationId xmlns:a16="http://schemas.microsoft.com/office/drawing/2014/main" id="{E846B317-3BAE-BEF6-C32B-41D14F264070}"/>
              </a:ext>
            </a:extLst>
          </p:cNvPr>
          <p:cNvSpPr>
            <a:spLocks noGrp="1"/>
          </p:cNvSpPr>
          <p:nvPr>
            <p:ph type="sldNum" sz="quarter" idx="4"/>
          </p:nvPr>
        </p:nvSpPr>
        <p:spPr/>
        <p:txBody>
          <a:bodyPr/>
          <a:lstStyle/>
          <a:p>
            <a:pPr>
              <a:defRPr/>
            </a:pPr>
            <a:fld id="{D68E8870-17DE-45C4-A8DD-7644B2422933}" type="slidenum">
              <a:rPr lang="en-US" smtClean="0"/>
              <a:pPr>
                <a:defRPr/>
              </a:pPr>
              <a:t>5</a:t>
            </a:fld>
            <a:endParaRPr lang="en-US" dirty="0"/>
          </a:p>
        </p:txBody>
      </p:sp>
      <p:pic>
        <p:nvPicPr>
          <p:cNvPr id="5" name="Picture 4">
            <a:extLst>
              <a:ext uri="{FF2B5EF4-FFF2-40B4-BE49-F238E27FC236}">
                <a16:creationId xmlns:a16="http://schemas.microsoft.com/office/drawing/2014/main" id="{7CD67CFA-070D-8245-5364-D707A052D2FF}"/>
              </a:ext>
            </a:extLst>
          </p:cNvPr>
          <p:cNvPicPr>
            <a:picLocks noChangeAspect="1"/>
          </p:cNvPicPr>
          <p:nvPr/>
        </p:nvPicPr>
        <p:blipFill>
          <a:blip r:embed="rId2"/>
          <a:stretch>
            <a:fillRect/>
          </a:stretch>
        </p:blipFill>
        <p:spPr>
          <a:xfrm>
            <a:off x="5351646" y="1612007"/>
            <a:ext cx="6737995" cy="3824672"/>
          </a:xfrm>
          <a:prstGeom prst="rect">
            <a:avLst/>
          </a:prstGeom>
        </p:spPr>
      </p:pic>
      <p:sp>
        <p:nvSpPr>
          <p:cNvPr id="6" name="TextBox 5">
            <a:extLst>
              <a:ext uri="{FF2B5EF4-FFF2-40B4-BE49-F238E27FC236}">
                <a16:creationId xmlns:a16="http://schemas.microsoft.com/office/drawing/2014/main" id="{F7371F91-240B-B3B0-E6E2-5E3825A43E71}"/>
              </a:ext>
            </a:extLst>
          </p:cNvPr>
          <p:cNvSpPr txBox="1"/>
          <p:nvPr/>
        </p:nvSpPr>
        <p:spPr>
          <a:xfrm>
            <a:off x="134754" y="1623892"/>
            <a:ext cx="5182772"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dirty="0">
                <a:highlight>
                  <a:srgbClr val="FFFFFF"/>
                </a:highlight>
                <a:latin typeface="Times New Roman"/>
                <a:cs typeface="Times New Roman"/>
              </a:rPr>
              <a:t>Different Information Technologies, tools, and data formats</a:t>
            </a:r>
            <a:r>
              <a:rPr lang="en-US" sz="1600" dirty="0">
                <a:solidFill>
                  <a:srgbClr val="FF0000"/>
                </a:solidFill>
                <a:highlight>
                  <a:srgbClr val="FFFFFF"/>
                </a:highlight>
                <a:latin typeface="Times New Roman"/>
                <a:cs typeface="Times New Roman"/>
              </a:rPr>
              <a:t>,</a:t>
            </a:r>
            <a:r>
              <a:rPr lang="en-US" sz="1600" dirty="0">
                <a:highlight>
                  <a:srgbClr val="FFFFFF"/>
                </a:highlight>
                <a:latin typeface="Times New Roman"/>
                <a:cs typeface="Times New Roman"/>
              </a:rPr>
              <a:t> both internal and external to DoD</a:t>
            </a:r>
            <a:r>
              <a:rPr lang="en-US" sz="1600" dirty="0">
                <a:solidFill>
                  <a:srgbClr val="FF0000"/>
                </a:solidFill>
                <a:highlight>
                  <a:srgbClr val="FFFFFF"/>
                </a:highlight>
                <a:latin typeface="Times New Roman"/>
                <a:cs typeface="Times New Roman"/>
              </a:rPr>
              <a:t>,</a:t>
            </a:r>
            <a:r>
              <a:rPr lang="en-US" sz="1600" dirty="0">
                <a:highlight>
                  <a:srgbClr val="FFFFFF"/>
                </a:highlight>
                <a:latin typeface="Times New Roman"/>
                <a:cs typeface="Times New Roman"/>
              </a:rPr>
              <a:t> to describe the competencies, credentials, assessments, and learning resources required to support their workforce elements, work roles, and KSATs</a:t>
            </a:r>
          </a:p>
          <a:p>
            <a:pPr marL="285750" indent="-285750">
              <a:buFont typeface="Arial"/>
              <a:buChar char="•"/>
            </a:pPr>
            <a:r>
              <a:rPr lang="en-US" sz="1600" dirty="0">
                <a:highlight>
                  <a:srgbClr val="FFFFFF"/>
                </a:highlight>
                <a:latin typeface="Times New Roman"/>
                <a:cs typeface="Times New Roman"/>
              </a:rPr>
              <a:t>There are about 250 types of cybersecurity frameworks and standards in use globally </a:t>
            </a:r>
          </a:p>
          <a:p>
            <a:pPr marL="285750" indent="-285750">
              <a:buFont typeface="Arial"/>
              <a:buChar char="•"/>
            </a:pPr>
            <a:r>
              <a:rPr lang="en-US" sz="1600" dirty="0">
                <a:highlight>
                  <a:srgbClr val="FFFFFF"/>
                </a:highlight>
                <a:latin typeface="Times New Roman"/>
                <a:cs typeface="Times New Roman"/>
              </a:rPr>
              <a:t>Many companies use more than one standard</a:t>
            </a:r>
          </a:p>
        </p:txBody>
      </p:sp>
      <p:sp>
        <p:nvSpPr>
          <p:cNvPr id="7" name="TextBox 6">
            <a:extLst>
              <a:ext uri="{FF2B5EF4-FFF2-40B4-BE49-F238E27FC236}">
                <a16:creationId xmlns:a16="http://schemas.microsoft.com/office/drawing/2014/main" id="{67CF6FD4-E3CC-C227-38F0-77D3ED9EDEF6}"/>
              </a:ext>
            </a:extLst>
          </p:cNvPr>
          <p:cNvSpPr txBox="1"/>
          <p:nvPr/>
        </p:nvSpPr>
        <p:spPr>
          <a:xfrm>
            <a:off x="128919" y="1299758"/>
            <a:ext cx="50106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ea typeface="Calibri"/>
                <a:cs typeface="Calibri"/>
              </a:rPr>
              <a:t>Challenges</a:t>
            </a:r>
            <a:endParaRPr lang="en-US" sz="1600"/>
          </a:p>
        </p:txBody>
      </p:sp>
      <p:sp>
        <p:nvSpPr>
          <p:cNvPr id="8" name="TextBox 7">
            <a:extLst>
              <a:ext uri="{FF2B5EF4-FFF2-40B4-BE49-F238E27FC236}">
                <a16:creationId xmlns:a16="http://schemas.microsoft.com/office/drawing/2014/main" id="{2A35351D-6E08-D674-7AF1-D91686594CC6}"/>
              </a:ext>
            </a:extLst>
          </p:cNvPr>
          <p:cNvSpPr txBox="1"/>
          <p:nvPr/>
        </p:nvSpPr>
        <p:spPr>
          <a:xfrm>
            <a:off x="100634" y="4346500"/>
            <a:ext cx="5182772"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dirty="0">
                <a:highlight>
                  <a:srgbClr val="FFFFFF"/>
                </a:highlight>
                <a:latin typeface="Times New Roman"/>
                <a:cs typeface="Times New Roman"/>
              </a:rPr>
              <a:t>Provide inventory </a:t>
            </a:r>
            <a:r>
              <a:rPr lang="en-US" sz="1600" dirty="0">
                <a:solidFill>
                  <a:srgbClr val="1D385B"/>
                </a:solidFill>
                <a:highlight>
                  <a:srgbClr val="FFFFFF"/>
                </a:highlight>
                <a:latin typeface="Times New Roman"/>
                <a:cs typeface="Times New Roman"/>
              </a:rPr>
              <a:t>for </a:t>
            </a:r>
            <a:r>
              <a:rPr lang="en-US" sz="1600" dirty="0">
                <a:highlight>
                  <a:srgbClr val="FFFFFF"/>
                </a:highlight>
                <a:latin typeface="Times New Roman"/>
                <a:cs typeface="Times New Roman"/>
              </a:rPr>
              <a:t>training and supporting technology stacks</a:t>
            </a:r>
            <a:endParaRPr lang="en-US" sz="1600" dirty="0"/>
          </a:p>
          <a:p>
            <a:pPr marL="285750" indent="-285750">
              <a:buFont typeface="Arial"/>
              <a:buChar char="•"/>
            </a:pPr>
            <a:r>
              <a:rPr lang="en-US" sz="1600" dirty="0">
                <a:solidFill>
                  <a:srgbClr val="000000"/>
                </a:solidFill>
                <a:highlight>
                  <a:srgbClr val="FFFFFF"/>
                </a:highlight>
                <a:latin typeface="Times New Roman"/>
                <a:ea typeface="Calibri" panose="020F0502020204030204"/>
                <a:cs typeface="Times New Roman"/>
              </a:rPr>
              <a:t>Example: [x]BOM decomposition of the cyber range into its atomic services and the required resources for each platform’s hardware, software, data, and human components required to operate and maintain the software lifecycle. </a:t>
            </a:r>
            <a:endParaRPr lang="en-US" sz="1600" dirty="0"/>
          </a:p>
        </p:txBody>
      </p:sp>
      <p:sp>
        <p:nvSpPr>
          <p:cNvPr id="9" name="TextBox 8">
            <a:extLst>
              <a:ext uri="{FF2B5EF4-FFF2-40B4-BE49-F238E27FC236}">
                <a16:creationId xmlns:a16="http://schemas.microsoft.com/office/drawing/2014/main" id="{ED5CF584-6B6E-20E0-5BCD-84228F49DB64}"/>
              </a:ext>
            </a:extLst>
          </p:cNvPr>
          <p:cNvSpPr txBox="1"/>
          <p:nvPr/>
        </p:nvSpPr>
        <p:spPr>
          <a:xfrm>
            <a:off x="94799" y="4022366"/>
            <a:ext cx="50106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err="1">
                <a:ea typeface="Calibri"/>
                <a:cs typeface="Calibri"/>
              </a:rPr>
              <a:t>xBOMs</a:t>
            </a:r>
            <a:r>
              <a:rPr lang="en-US" sz="1600" b="1" dirty="0">
                <a:ea typeface="Calibri"/>
                <a:cs typeface="Calibri"/>
              </a:rPr>
              <a:t> improve Supply Chain transparency</a:t>
            </a:r>
            <a:endParaRPr lang="en-US" sz="1600" dirty="0"/>
          </a:p>
        </p:txBody>
      </p:sp>
    </p:spTree>
    <p:extLst>
      <p:ext uri="{BB962C8B-B14F-4D97-AF65-F5344CB8AC3E}">
        <p14:creationId xmlns:p14="http://schemas.microsoft.com/office/powerpoint/2010/main" val="3603008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14D1F-0D02-5F48-3705-BDA9EC16D13E}"/>
              </a:ext>
            </a:extLst>
          </p:cNvPr>
          <p:cNvSpPr>
            <a:spLocks noGrp="1"/>
          </p:cNvSpPr>
          <p:nvPr>
            <p:ph type="title"/>
          </p:nvPr>
        </p:nvSpPr>
        <p:spPr/>
        <p:txBody>
          <a:bodyPr/>
          <a:lstStyle/>
          <a:p>
            <a:r>
              <a:rPr lang="en-US" dirty="0"/>
              <a:t>Supporting Microservices</a:t>
            </a:r>
          </a:p>
        </p:txBody>
      </p:sp>
      <p:sp>
        <p:nvSpPr>
          <p:cNvPr id="4" name="Slide Number Placeholder 3">
            <a:extLst>
              <a:ext uri="{FF2B5EF4-FFF2-40B4-BE49-F238E27FC236}">
                <a16:creationId xmlns:a16="http://schemas.microsoft.com/office/drawing/2014/main" id="{8118AA9F-C128-73CC-CEA8-6805093CD089}"/>
              </a:ext>
            </a:extLst>
          </p:cNvPr>
          <p:cNvSpPr>
            <a:spLocks noGrp="1"/>
          </p:cNvSpPr>
          <p:nvPr>
            <p:ph type="sldNum" sz="quarter" idx="4"/>
          </p:nvPr>
        </p:nvSpPr>
        <p:spPr/>
        <p:txBody>
          <a:bodyPr/>
          <a:lstStyle/>
          <a:p>
            <a:pPr>
              <a:defRPr/>
            </a:pPr>
            <a:fld id="{D68E8870-17DE-45C4-A8DD-7644B2422933}" type="slidenum">
              <a:rPr lang="en-US" smtClean="0"/>
              <a:pPr>
                <a:defRPr/>
              </a:pPr>
              <a:t>6</a:t>
            </a:fld>
            <a:endParaRPr lang="en-US" dirty="0"/>
          </a:p>
        </p:txBody>
      </p:sp>
      <p:sp>
        <p:nvSpPr>
          <p:cNvPr id="5" name="Rectangle 4">
            <a:extLst>
              <a:ext uri="{FF2B5EF4-FFF2-40B4-BE49-F238E27FC236}">
                <a16:creationId xmlns:a16="http://schemas.microsoft.com/office/drawing/2014/main" id="{18CAAED1-25C2-7F27-BA30-97843B091742}"/>
              </a:ext>
            </a:extLst>
          </p:cNvPr>
          <p:cNvSpPr/>
          <p:nvPr/>
        </p:nvSpPr>
        <p:spPr>
          <a:xfrm>
            <a:off x="579900" y="5285026"/>
            <a:ext cx="11071562" cy="803204"/>
          </a:xfrm>
          <a:prstGeom prst="rect">
            <a:avLst/>
          </a:prstGeom>
          <a:solidFill>
            <a:srgbClr val="CAEEF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A2E7F6F-4CC0-1D5A-D903-FF9F3B82B267}"/>
              </a:ext>
            </a:extLst>
          </p:cNvPr>
          <p:cNvSpPr txBox="1"/>
          <p:nvPr/>
        </p:nvSpPr>
        <p:spPr>
          <a:xfrm>
            <a:off x="689148" y="5371983"/>
            <a:ext cx="339487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ea typeface="Calibri"/>
                <a:cs typeface="Calibri"/>
              </a:rPr>
              <a:t>Unique Identifiers</a:t>
            </a:r>
            <a:endParaRPr lang="en-US" b="1">
              <a:ea typeface="Calibri"/>
              <a:cs typeface="Calibri"/>
            </a:endParaRPr>
          </a:p>
          <a:p>
            <a:pPr algn="ctr"/>
            <a:r>
              <a:rPr lang="en-US" sz="1600">
                <a:ea typeface="Calibri"/>
                <a:cs typeface="Calibri"/>
              </a:rPr>
              <a:t>Tag elements at lowest atomic level</a:t>
            </a:r>
          </a:p>
        </p:txBody>
      </p:sp>
      <p:sp>
        <p:nvSpPr>
          <p:cNvPr id="7" name="TextBox 6">
            <a:extLst>
              <a:ext uri="{FF2B5EF4-FFF2-40B4-BE49-F238E27FC236}">
                <a16:creationId xmlns:a16="http://schemas.microsoft.com/office/drawing/2014/main" id="{571C63AD-38BF-AA43-AA3F-DE5D50A617B3}"/>
              </a:ext>
            </a:extLst>
          </p:cNvPr>
          <p:cNvSpPr txBox="1"/>
          <p:nvPr/>
        </p:nvSpPr>
        <p:spPr>
          <a:xfrm>
            <a:off x="3975578" y="5326490"/>
            <a:ext cx="339487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algn="ctr">
              <a:defRPr sz="1600" b="1">
                <a:ea typeface="Calibri"/>
                <a:cs typeface="Calibri"/>
              </a:defRPr>
            </a:lvl1pPr>
          </a:lstStyle>
          <a:p>
            <a:r>
              <a:rPr lang="en-US"/>
              <a:t>Canonical Controlled Vocabulary</a:t>
            </a:r>
          </a:p>
          <a:p>
            <a:r>
              <a:rPr lang="en-US"/>
              <a:t>Pattern-</a:t>
            </a:r>
            <a:r>
              <a:rPr lang="en-US" err="1"/>
              <a:t>ize</a:t>
            </a:r>
            <a:r>
              <a:rPr lang="en-US"/>
              <a:t> terminology</a:t>
            </a:r>
          </a:p>
        </p:txBody>
      </p:sp>
      <p:sp>
        <p:nvSpPr>
          <p:cNvPr id="8" name="TextBox 7">
            <a:extLst>
              <a:ext uri="{FF2B5EF4-FFF2-40B4-BE49-F238E27FC236}">
                <a16:creationId xmlns:a16="http://schemas.microsoft.com/office/drawing/2014/main" id="{CB2899C1-D804-DB12-A4AC-B6E70FF8A8F0}"/>
              </a:ext>
            </a:extLst>
          </p:cNvPr>
          <p:cNvSpPr txBox="1"/>
          <p:nvPr/>
        </p:nvSpPr>
        <p:spPr>
          <a:xfrm>
            <a:off x="7229164" y="5224132"/>
            <a:ext cx="410990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err="1">
                <a:ea typeface="Calibri"/>
                <a:cs typeface="Calibri"/>
              </a:rPr>
              <a:t>xBOMs</a:t>
            </a:r>
            <a:endParaRPr lang="en-US" b="1">
              <a:ea typeface="Calibri"/>
              <a:cs typeface="Calibri"/>
            </a:endParaRPr>
          </a:p>
          <a:p>
            <a:pPr algn="ctr"/>
            <a:r>
              <a:rPr lang="en-US" sz="1600">
                <a:ea typeface="Calibri"/>
                <a:cs typeface="Calibri"/>
              </a:rPr>
              <a:t>Manage, integrate disparate data and data assemblies</a:t>
            </a:r>
          </a:p>
        </p:txBody>
      </p:sp>
      <p:sp>
        <p:nvSpPr>
          <p:cNvPr id="9" name="TextBox 8">
            <a:extLst>
              <a:ext uri="{FF2B5EF4-FFF2-40B4-BE49-F238E27FC236}">
                <a16:creationId xmlns:a16="http://schemas.microsoft.com/office/drawing/2014/main" id="{BF7C5857-2428-8DC4-6317-66BB4702E514}"/>
              </a:ext>
            </a:extLst>
          </p:cNvPr>
          <p:cNvSpPr txBox="1"/>
          <p:nvPr/>
        </p:nvSpPr>
        <p:spPr>
          <a:xfrm>
            <a:off x="3740809" y="5440221"/>
            <a:ext cx="71280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ea typeface="Calibri"/>
                <a:cs typeface="Calibri"/>
              </a:rPr>
              <a:t>+</a:t>
            </a:r>
            <a:endParaRPr lang="en-US" sz="2400"/>
          </a:p>
        </p:txBody>
      </p:sp>
      <p:sp>
        <p:nvSpPr>
          <p:cNvPr id="10" name="TextBox 9">
            <a:extLst>
              <a:ext uri="{FF2B5EF4-FFF2-40B4-BE49-F238E27FC236}">
                <a16:creationId xmlns:a16="http://schemas.microsoft.com/office/drawing/2014/main" id="{D70AC9DF-AA83-B9CA-754C-A22A1225AFD8}"/>
              </a:ext>
            </a:extLst>
          </p:cNvPr>
          <p:cNvSpPr txBox="1"/>
          <p:nvPr/>
        </p:nvSpPr>
        <p:spPr>
          <a:xfrm>
            <a:off x="6975106" y="5417474"/>
            <a:ext cx="71280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ea typeface="Calibri"/>
                <a:cs typeface="Calibri"/>
              </a:rPr>
              <a:t>+</a:t>
            </a:r>
            <a:endParaRPr lang="en-US" sz="2400"/>
          </a:p>
        </p:txBody>
      </p:sp>
      <p:sp>
        <p:nvSpPr>
          <p:cNvPr id="11" name="TextBox 10">
            <a:extLst>
              <a:ext uri="{FF2B5EF4-FFF2-40B4-BE49-F238E27FC236}">
                <a16:creationId xmlns:a16="http://schemas.microsoft.com/office/drawing/2014/main" id="{9C88350C-7342-AE69-4D46-995D4576A497}"/>
              </a:ext>
            </a:extLst>
          </p:cNvPr>
          <p:cNvSpPr txBox="1"/>
          <p:nvPr/>
        </p:nvSpPr>
        <p:spPr>
          <a:xfrm>
            <a:off x="67356" y="4553118"/>
            <a:ext cx="1202100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ea typeface="Calibri"/>
                <a:cs typeface="Calibri"/>
              </a:rPr>
              <a:t>Microservice infrastructure of </a:t>
            </a:r>
            <a:r>
              <a:rPr lang="en-US" sz="1600" b="1" dirty="0">
                <a:ea typeface="Calibri"/>
                <a:cs typeface="Calibri"/>
              </a:rPr>
              <a:t>small, self-contained programs </a:t>
            </a:r>
            <a:r>
              <a:rPr lang="en-US" sz="1600" dirty="0">
                <a:ea typeface="Calibri"/>
                <a:cs typeface="Calibri"/>
              </a:rPr>
              <a:t>ties capabilities together while remaining </a:t>
            </a:r>
            <a:r>
              <a:rPr lang="en-US" sz="1600" b="1" dirty="0">
                <a:ea typeface="Calibri"/>
                <a:cs typeface="Calibri"/>
              </a:rPr>
              <a:t>agnostic to individual environment configurations</a:t>
            </a:r>
            <a:r>
              <a:rPr lang="en-US" sz="1600" dirty="0">
                <a:ea typeface="Calibri"/>
                <a:cs typeface="Calibri"/>
              </a:rPr>
              <a:t>, allowing for legacy systems to interoperate with more modern systems.</a:t>
            </a:r>
            <a:endParaRPr lang="en-US" dirty="0"/>
          </a:p>
        </p:txBody>
      </p:sp>
      <p:sp>
        <p:nvSpPr>
          <p:cNvPr id="12" name="TextBox 11">
            <a:extLst>
              <a:ext uri="{FF2B5EF4-FFF2-40B4-BE49-F238E27FC236}">
                <a16:creationId xmlns:a16="http://schemas.microsoft.com/office/drawing/2014/main" id="{B07D8DC2-95E7-56DC-8A08-10DB6EBAA451}"/>
              </a:ext>
            </a:extLst>
          </p:cNvPr>
          <p:cNvSpPr txBox="1"/>
          <p:nvPr/>
        </p:nvSpPr>
        <p:spPr>
          <a:xfrm>
            <a:off x="66516" y="902344"/>
            <a:ext cx="1205724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err="1">
                <a:ea typeface="Calibri"/>
                <a:cs typeface="Calibri"/>
              </a:rPr>
              <a:t>xBOMs</a:t>
            </a:r>
            <a:r>
              <a:rPr lang="en-US" sz="1600" b="1">
                <a:ea typeface="Calibri"/>
                <a:cs typeface="Calibri"/>
              </a:rPr>
              <a:t> empower DoD to track individual learner progress, tailor educational experiences, optimize training</a:t>
            </a:r>
            <a:endParaRPr lang="en-US" b="1">
              <a:ea typeface="Calibri"/>
              <a:cs typeface="Calibri"/>
            </a:endParaRPr>
          </a:p>
        </p:txBody>
      </p:sp>
      <p:sp>
        <p:nvSpPr>
          <p:cNvPr id="13" name="TextBox 12">
            <a:extLst>
              <a:ext uri="{FF2B5EF4-FFF2-40B4-BE49-F238E27FC236}">
                <a16:creationId xmlns:a16="http://schemas.microsoft.com/office/drawing/2014/main" id="{09DCA820-82EE-A6BF-1166-F5CA3B6C0AB3}"/>
              </a:ext>
            </a:extLst>
          </p:cNvPr>
          <p:cNvSpPr txBox="1"/>
          <p:nvPr/>
        </p:nvSpPr>
        <p:spPr>
          <a:xfrm>
            <a:off x="134754" y="1252277"/>
            <a:ext cx="12057246"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ea typeface="Calibri"/>
                <a:cs typeface="Calibri"/>
              </a:rPr>
              <a:t>Ensure learner data can be seamlessly shared, exchanged, understood, protected, and utilized across systems and communities by:</a:t>
            </a:r>
          </a:p>
          <a:p>
            <a:pPr marL="285750" indent="-285750">
              <a:buFont typeface="Arial"/>
              <a:buChar char="•"/>
            </a:pPr>
            <a:r>
              <a:rPr lang="en-US" sz="1600" dirty="0">
                <a:ea typeface="Calibri"/>
                <a:cs typeface="Calibri"/>
              </a:rPr>
              <a:t>Pre-mediated structuring of different formats and standards of learner data</a:t>
            </a:r>
          </a:p>
          <a:p>
            <a:pPr marL="285750" indent="-285750">
              <a:buFont typeface="Arial"/>
              <a:buChar char="•"/>
            </a:pPr>
            <a:r>
              <a:rPr lang="en-US" sz="1600" dirty="0">
                <a:ea typeface="Calibri"/>
                <a:cs typeface="Calibri"/>
              </a:rPr>
              <a:t>Facilitating semantic interoperability across FCs and learner providers</a:t>
            </a:r>
          </a:p>
          <a:p>
            <a:pPr marL="285750" indent="-285750">
              <a:buFont typeface="Arial"/>
              <a:buChar char="•"/>
            </a:pPr>
            <a:r>
              <a:rPr lang="en-US" sz="1600" dirty="0">
                <a:ea typeface="Calibri"/>
                <a:cs typeface="Calibri"/>
              </a:rPr>
              <a:t>Identifying nuances of each organization and different learning platforms into machine-readable content</a:t>
            </a:r>
          </a:p>
          <a:p>
            <a:pPr marL="285750" indent="-285750">
              <a:buFont typeface="Arial"/>
              <a:buChar char="•"/>
            </a:pPr>
            <a:r>
              <a:rPr lang="en-US" sz="1600" dirty="0">
                <a:ea typeface="Calibri"/>
                <a:cs typeface="Calibri"/>
              </a:rPr>
              <a:t>Preserve meaning and context of learner data at the atomic level since it is </a:t>
            </a:r>
            <a:r>
              <a:rPr lang="en-US" sz="1600" b="1" u="sng" dirty="0">
                <a:ea typeface="Calibri"/>
                <a:cs typeface="Calibri"/>
              </a:rPr>
              <a:t>tagged and categorized at the lowest level</a:t>
            </a:r>
          </a:p>
        </p:txBody>
      </p:sp>
      <p:sp>
        <p:nvSpPr>
          <p:cNvPr id="14" name="TextBox 13">
            <a:extLst>
              <a:ext uri="{FF2B5EF4-FFF2-40B4-BE49-F238E27FC236}">
                <a16:creationId xmlns:a16="http://schemas.microsoft.com/office/drawing/2014/main" id="{67F7DC21-9DB4-9967-0D36-4D8D19A57A64}"/>
              </a:ext>
            </a:extLst>
          </p:cNvPr>
          <p:cNvSpPr txBox="1"/>
          <p:nvPr/>
        </p:nvSpPr>
        <p:spPr>
          <a:xfrm>
            <a:off x="134754" y="2858522"/>
            <a:ext cx="1205724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ea typeface="Calibri"/>
                <a:cs typeface="Calibri"/>
              </a:rPr>
              <a:t>Data Pipeline Observers continuously monitor to detect anomalies indicating potential security or integrity breaches</a:t>
            </a:r>
            <a:endParaRPr lang="en-US"/>
          </a:p>
        </p:txBody>
      </p:sp>
      <p:sp>
        <p:nvSpPr>
          <p:cNvPr id="15" name="TextBox 14">
            <a:extLst>
              <a:ext uri="{FF2B5EF4-FFF2-40B4-BE49-F238E27FC236}">
                <a16:creationId xmlns:a16="http://schemas.microsoft.com/office/drawing/2014/main" id="{8D2F48A9-D773-E326-5AB8-67ECF5881347}"/>
              </a:ext>
            </a:extLst>
          </p:cNvPr>
          <p:cNvSpPr txBox="1"/>
          <p:nvPr/>
        </p:nvSpPr>
        <p:spPr>
          <a:xfrm>
            <a:off x="202992" y="3233834"/>
            <a:ext cx="1205724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ea typeface="Calibri"/>
                <a:cs typeface="Calibri"/>
              </a:rPr>
              <a:t>Act as watchdogs which automate a layer of protection by:</a:t>
            </a:r>
          </a:p>
          <a:p>
            <a:pPr marL="285750" indent="-285750">
              <a:buFont typeface="Arial"/>
              <a:buChar char="•"/>
            </a:pPr>
            <a:r>
              <a:rPr lang="en-US" sz="1600">
                <a:ea typeface="Calibri"/>
                <a:cs typeface="Calibri"/>
              </a:rPr>
              <a:t>Continuously scanning data pipeline </a:t>
            </a:r>
          </a:p>
          <a:p>
            <a:pPr marL="285750" indent="-285750">
              <a:buFont typeface="Arial"/>
              <a:buChar char="•"/>
            </a:pPr>
            <a:r>
              <a:rPr lang="en-US" sz="1600">
                <a:ea typeface="Calibri"/>
                <a:cs typeface="Calibri"/>
              </a:rPr>
              <a:t>Validating data consistency, accuracy, and completeness by comparing against the </a:t>
            </a:r>
            <a:r>
              <a:rPr lang="en-US" sz="1600" err="1">
                <a:ea typeface="Calibri"/>
                <a:cs typeface="Calibri"/>
              </a:rPr>
              <a:t>xBOM</a:t>
            </a:r>
            <a:r>
              <a:rPr lang="en-US" sz="1600">
                <a:ea typeface="Calibri"/>
                <a:cs typeface="Calibri"/>
              </a:rPr>
              <a:t> </a:t>
            </a:r>
          </a:p>
          <a:p>
            <a:pPr marL="285750" indent="-285750">
              <a:buFont typeface="Arial"/>
              <a:buChar char="•"/>
            </a:pPr>
            <a:r>
              <a:rPr lang="en-US" sz="1600">
                <a:ea typeface="Calibri"/>
                <a:cs typeface="Calibri"/>
              </a:rPr>
              <a:t>Detecting anomalies, outliers, or deviated patterns</a:t>
            </a:r>
          </a:p>
        </p:txBody>
      </p:sp>
      <p:cxnSp>
        <p:nvCxnSpPr>
          <p:cNvPr id="17" name="Straight Connector 16">
            <a:extLst>
              <a:ext uri="{FF2B5EF4-FFF2-40B4-BE49-F238E27FC236}">
                <a16:creationId xmlns:a16="http://schemas.microsoft.com/office/drawing/2014/main" id="{D99543FB-7CE5-3085-076E-D8FD8DE77002}"/>
              </a:ext>
            </a:extLst>
          </p:cNvPr>
          <p:cNvCxnSpPr/>
          <p:nvPr/>
        </p:nvCxnSpPr>
        <p:spPr bwMode="auto">
          <a:xfrm>
            <a:off x="134754" y="2710472"/>
            <a:ext cx="12057246" cy="0"/>
          </a:xfrm>
          <a:prstGeom prst="line">
            <a:avLst/>
          </a:prstGeom>
          <a:solidFill>
            <a:schemeClr val="accent1"/>
          </a:solidFill>
          <a:ln w="38100" cap="flat" cmpd="sng" algn="ctr">
            <a:solidFill>
              <a:srgbClr val="2B56AB"/>
            </a:solidFill>
            <a:prstDash val="solid"/>
            <a:miter lim="800000"/>
            <a:headEnd type="none" w="med" len="med"/>
            <a:tailEnd type="none" w="med" len="med"/>
          </a:ln>
          <a:effectLst/>
        </p:spPr>
      </p:cxnSp>
      <p:cxnSp>
        <p:nvCxnSpPr>
          <p:cNvPr id="18" name="Straight Connector 17">
            <a:extLst>
              <a:ext uri="{FF2B5EF4-FFF2-40B4-BE49-F238E27FC236}">
                <a16:creationId xmlns:a16="http://schemas.microsoft.com/office/drawing/2014/main" id="{2A829867-AAD9-C85D-B1E4-93C7E6062D4F}"/>
              </a:ext>
            </a:extLst>
          </p:cNvPr>
          <p:cNvCxnSpPr/>
          <p:nvPr/>
        </p:nvCxnSpPr>
        <p:spPr bwMode="auto">
          <a:xfrm>
            <a:off x="67377" y="4499536"/>
            <a:ext cx="12057246" cy="0"/>
          </a:xfrm>
          <a:prstGeom prst="line">
            <a:avLst/>
          </a:prstGeom>
          <a:solidFill>
            <a:schemeClr val="accent1"/>
          </a:solidFill>
          <a:ln w="38100" cap="flat" cmpd="sng" algn="ctr">
            <a:solidFill>
              <a:srgbClr val="2B56AB"/>
            </a:solidFill>
            <a:prstDash val="solid"/>
            <a:miter lim="800000"/>
            <a:headEnd type="none" w="med" len="med"/>
            <a:tailEnd type="none" w="med" len="med"/>
          </a:ln>
          <a:effectLst/>
        </p:spPr>
      </p:cxnSp>
    </p:spTree>
    <p:extLst>
      <p:ext uri="{BB962C8B-B14F-4D97-AF65-F5344CB8AC3E}">
        <p14:creationId xmlns:p14="http://schemas.microsoft.com/office/powerpoint/2010/main" val="3992863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D7AA2-632C-CF30-6A06-A2DA33061246}"/>
              </a:ext>
            </a:extLst>
          </p:cNvPr>
          <p:cNvSpPr>
            <a:spLocks noGrp="1"/>
          </p:cNvSpPr>
          <p:nvPr>
            <p:ph type="title"/>
          </p:nvPr>
        </p:nvSpPr>
        <p:spPr/>
        <p:txBody>
          <a:bodyPr/>
          <a:lstStyle/>
          <a:p>
            <a:r>
              <a:rPr lang="en-US" dirty="0"/>
              <a:t>EDLM </a:t>
            </a:r>
            <a:r>
              <a:rPr lang="en-US" dirty="0" err="1"/>
              <a:t>xBOM</a:t>
            </a:r>
            <a:r>
              <a:rPr lang="en-US" dirty="0"/>
              <a:t> Framework Use Case</a:t>
            </a:r>
          </a:p>
        </p:txBody>
      </p:sp>
      <p:sp>
        <p:nvSpPr>
          <p:cNvPr id="4" name="Slide Number Placeholder 3">
            <a:extLst>
              <a:ext uri="{FF2B5EF4-FFF2-40B4-BE49-F238E27FC236}">
                <a16:creationId xmlns:a16="http://schemas.microsoft.com/office/drawing/2014/main" id="{C15C31AC-53C1-D026-D25D-562455E9B0BA}"/>
              </a:ext>
            </a:extLst>
          </p:cNvPr>
          <p:cNvSpPr>
            <a:spLocks noGrp="1"/>
          </p:cNvSpPr>
          <p:nvPr>
            <p:ph type="sldNum" sz="quarter" idx="4"/>
          </p:nvPr>
        </p:nvSpPr>
        <p:spPr/>
        <p:txBody>
          <a:bodyPr/>
          <a:lstStyle/>
          <a:p>
            <a:pPr>
              <a:defRPr/>
            </a:pPr>
            <a:fld id="{D68E8870-17DE-45C4-A8DD-7644B2422933}" type="slidenum">
              <a:rPr lang="en-US" smtClean="0"/>
              <a:pPr>
                <a:defRPr/>
              </a:pPr>
              <a:t>7</a:t>
            </a:fld>
            <a:endParaRPr lang="en-US" dirty="0"/>
          </a:p>
        </p:txBody>
      </p:sp>
      <p:sp>
        <p:nvSpPr>
          <p:cNvPr id="5" name="TextBox 4">
            <a:extLst>
              <a:ext uri="{FF2B5EF4-FFF2-40B4-BE49-F238E27FC236}">
                <a16:creationId xmlns:a16="http://schemas.microsoft.com/office/drawing/2014/main" id="{040D88EF-E3DF-3BE7-FEB4-9D5F7E5B374D}"/>
              </a:ext>
            </a:extLst>
          </p:cNvPr>
          <p:cNvSpPr txBox="1"/>
          <p:nvPr/>
        </p:nvSpPr>
        <p:spPr>
          <a:xfrm>
            <a:off x="221775" y="878737"/>
            <a:ext cx="11790553"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ea typeface="Calibri"/>
                <a:cs typeface="Calibri"/>
              </a:rPr>
              <a:t>Software:</a:t>
            </a:r>
            <a:r>
              <a:rPr lang="en-US" sz="1600" dirty="0">
                <a:ea typeface="Calibri"/>
                <a:cs typeface="Calibri"/>
              </a:rPr>
              <a:t> </a:t>
            </a:r>
            <a:r>
              <a:rPr lang="en-US" sz="1600" dirty="0" err="1">
                <a:ea typeface="Calibri"/>
                <a:cs typeface="Calibri"/>
              </a:rPr>
              <a:t>xBOM</a:t>
            </a:r>
            <a:r>
              <a:rPr lang="en-US" sz="1600" dirty="0">
                <a:ea typeface="Calibri"/>
                <a:cs typeface="Calibri"/>
              </a:rPr>
              <a:t> fabric enables all </a:t>
            </a:r>
            <a:r>
              <a:rPr lang="en-US" sz="1600" dirty="0" err="1">
                <a:ea typeface="Calibri"/>
                <a:cs typeface="Calibri"/>
              </a:rPr>
              <a:t>sBOM</a:t>
            </a:r>
            <a:r>
              <a:rPr lang="en-US" sz="1600" dirty="0">
                <a:ea typeface="Calibri"/>
                <a:cs typeface="Calibri"/>
              </a:rPr>
              <a:t> formats by promoting interoperability at the atomic level</a:t>
            </a:r>
          </a:p>
          <a:p>
            <a:endParaRPr lang="en-US" sz="1600" dirty="0">
              <a:ea typeface="Calibri"/>
              <a:cs typeface="Calibri"/>
            </a:endParaRPr>
          </a:p>
          <a:p>
            <a:r>
              <a:rPr lang="en-US" sz="1600" b="1" dirty="0">
                <a:ea typeface="Calibri"/>
                <a:cs typeface="Calibri"/>
              </a:rPr>
              <a:t>Hardware:</a:t>
            </a:r>
            <a:r>
              <a:rPr lang="en-US" sz="1600" dirty="0">
                <a:ea typeface="Calibri"/>
                <a:cs typeface="Calibri"/>
              </a:rPr>
              <a:t> </a:t>
            </a:r>
            <a:r>
              <a:rPr lang="en-US" sz="1600" dirty="0" err="1">
                <a:ea typeface="Calibri"/>
                <a:cs typeface="Calibri"/>
              </a:rPr>
              <a:t>hBOM</a:t>
            </a:r>
            <a:r>
              <a:rPr lang="en-US" sz="1600" dirty="0">
                <a:ea typeface="Calibri"/>
                <a:cs typeface="Calibri"/>
              </a:rPr>
              <a:t> contains information on maintenance, replacement parts, logistics, </a:t>
            </a:r>
            <a:r>
              <a:rPr lang="en-US" sz="1600" dirty="0" err="1">
                <a:ea typeface="Calibri"/>
                <a:cs typeface="Calibri"/>
              </a:rPr>
              <a:t>etc</a:t>
            </a:r>
            <a:endParaRPr lang="en-US" sz="1600" dirty="0">
              <a:ea typeface="Calibri"/>
              <a:cs typeface="Calibri"/>
            </a:endParaRPr>
          </a:p>
          <a:p>
            <a:endParaRPr lang="en-US" sz="1600" b="1" dirty="0">
              <a:ea typeface="Calibri"/>
              <a:cs typeface="Calibri"/>
            </a:endParaRPr>
          </a:p>
          <a:p>
            <a:r>
              <a:rPr lang="en-US" sz="1600" b="1" dirty="0">
                <a:ea typeface="Calibri"/>
                <a:cs typeface="Calibri"/>
              </a:rPr>
              <a:t>Manpower &amp; Resources: </a:t>
            </a:r>
            <a:r>
              <a:rPr lang="en-US" sz="1600" dirty="0">
                <a:ea typeface="Calibri"/>
                <a:cs typeface="Calibri"/>
              </a:rPr>
              <a:t>contains instructors, administrators, and learners; includes roles, responsibilities, interactions, </a:t>
            </a:r>
            <a:r>
              <a:rPr lang="en-US" sz="1600" dirty="0" err="1">
                <a:ea typeface="Calibri"/>
                <a:cs typeface="Calibri"/>
              </a:rPr>
              <a:t>etc</a:t>
            </a:r>
            <a:endParaRPr lang="en-US" sz="1600" dirty="0">
              <a:ea typeface="Calibri"/>
              <a:cs typeface="Calibri"/>
            </a:endParaRPr>
          </a:p>
          <a:p>
            <a:endParaRPr lang="en-US" sz="1600" dirty="0">
              <a:ea typeface="Calibri"/>
              <a:cs typeface="Calibri"/>
            </a:endParaRPr>
          </a:p>
          <a:p>
            <a:r>
              <a:rPr lang="en-US" sz="1600" b="1" dirty="0">
                <a:ea typeface="Calibri"/>
                <a:cs typeface="Calibri"/>
              </a:rPr>
              <a:t>Data:</a:t>
            </a:r>
            <a:r>
              <a:rPr lang="en-US" sz="1600" dirty="0">
                <a:ea typeface="Calibri"/>
                <a:cs typeface="Calibri"/>
              </a:rPr>
              <a:t> </a:t>
            </a:r>
            <a:r>
              <a:rPr lang="en-US" sz="1600" dirty="0" err="1">
                <a:ea typeface="Calibri"/>
                <a:cs typeface="Calibri"/>
              </a:rPr>
              <a:t>dBOM</a:t>
            </a:r>
            <a:r>
              <a:rPr lang="en-US" sz="1600" dirty="0">
                <a:ea typeface="Calibri"/>
                <a:cs typeface="Calibri"/>
              </a:rPr>
              <a:t> contains learner records, performance metrics, curriculum</a:t>
            </a:r>
          </a:p>
          <a:p>
            <a:r>
              <a:rPr lang="en-US" sz="1600" dirty="0">
                <a:ea typeface="Calibri"/>
                <a:cs typeface="Calibri"/>
              </a:rPr>
              <a:t>Note: EDLM is choosing to use data-</a:t>
            </a:r>
            <a:r>
              <a:rPr lang="en-US" sz="1600" dirty="0" err="1">
                <a:ea typeface="Calibri"/>
                <a:cs typeface="Calibri"/>
              </a:rPr>
              <a:t>xBOMs</a:t>
            </a:r>
            <a:r>
              <a:rPr lang="en-US" sz="1600" dirty="0">
                <a:ea typeface="Calibri"/>
                <a:cs typeface="Calibri"/>
              </a:rPr>
              <a:t> to hold information on AI/ML models</a:t>
            </a:r>
          </a:p>
        </p:txBody>
      </p:sp>
      <p:pic>
        <p:nvPicPr>
          <p:cNvPr id="6" name="Picture 5">
            <a:extLst>
              <a:ext uri="{FF2B5EF4-FFF2-40B4-BE49-F238E27FC236}">
                <a16:creationId xmlns:a16="http://schemas.microsoft.com/office/drawing/2014/main" id="{45E23DA3-C929-A626-2A26-806AD06788F7}"/>
              </a:ext>
            </a:extLst>
          </p:cNvPr>
          <p:cNvPicPr>
            <a:picLocks noChangeAspect="1"/>
          </p:cNvPicPr>
          <p:nvPr/>
        </p:nvPicPr>
        <p:blipFill>
          <a:blip r:embed="rId2"/>
          <a:stretch>
            <a:fillRect/>
          </a:stretch>
        </p:blipFill>
        <p:spPr>
          <a:xfrm>
            <a:off x="4579141" y="2608446"/>
            <a:ext cx="7612859" cy="3825758"/>
          </a:xfrm>
          <a:prstGeom prst="rect">
            <a:avLst/>
          </a:prstGeom>
        </p:spPr>
      </p:pic>
      <p:sp>
        <p:nvSpPr>
          <p:cNvPr id="7" name="TextBox 6">
            <a:extLst>
              <a:ext uri="{FF2B5EF4-FFF2-40B4-BE49-F238E27FC236}">
                <a16:creationId xmlns:a16="http://schemas.microsoft.com/office/drawing/2014/main" id="{C1A5C04E-5104-80B7-1456-8AABBFB9C9A8}"/>
              </a:ext>
            </a:extLst>
          </p:cNvPr>
          <p:cNvSpPr txBox="1"/>
          <p:nvPr/>
        </p:nvSpPr>
        <p:spPr>
          <a:xfrm>
            <a:off x="105136" y="3643067"/>
            <a:ext cx="4551528"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latin typeface="Calibri"/>
                <a:ea typeface="Calibri"/>
                <a:cs typeface="Calibri"/>
              </a:rPr>
              <a:t>Tools and technologies managing the design, development, and delivery of instruction must work harmoniously.</a:t>
            </a:r>
            <a:endParaRPr lang="en-US" dirty="0"/>
          </a:p>
          <a:p>
            <a:pPr algn="ctr"/>
            <a:endParaRPr lang="en-US" sz="1600" dirty="0">
              <a:latin typeface="Calibri"/>
              <a:ea typeface="Calibri"/>
              <a:cs typeface="Calibri"/>
            </a:endParaRPr>
          </a:p>
          <a:p>
            <a:pPr algn="ctr"/>
            <a:r>
              <a:rPr lang="en-US" sz="2000" b="1" dirty="0">
                <a:latin typeface="Calibri"/>
                <a:ea typeface="Calibri"/>
                <a:cs typeface="Calibri"/>
              </a:rPr>
              <a:t>The </a:t>
            </a:r>
            <a:r>
              <a:rPr lang="en-US" sz="2000" b="1" dirty="0" err="1">
                <a:latin typeface="Calibri"/>
                <a:ea typeface="Calibri"/>
                <a:cs typeface="Calibri"/>
              </a:rPr>
              <a:t>xBOM</a:t>
            </a:r>
            <a:r>
              <a:rPr lang="en-US" sz="2000" b="1" dirty="0">
                <a:latin typeface="Calibri"/>
                <a:ea typeface="Calibri"/>
                <a:cs typeface="Calibri"/>
              </a:rPr>
              <a:t> is the blueprint, detailing how the environment's elements interconnect and interoperate within the larger ecosystem</a:t>
            </a:r>
            <a:endParaRPr lang="en-US" b="1" dirty="0">
              <a:ea typeface="Calibri" panose="020F0502020204030204"/>
              <a:cs typeface="Calibri" panose="020F0502020204030204"/>
            </a:endParaRPr>
          </a:p>
        </p:txBody>
      </p:sp>
    </p:spTree>
    <p:extLst>
      <p:ext uri="{BB962C8B-B14F-4D97-AF65-F5344CB8AC3E}">
        <p14:creationId xmlns:p14="http://schemas.microsoft.com/office/powerpoint/2010/main" val="3915641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B8CA8-E78F-4112-CFAA-9C7F2789512C}"/>
              </a:ext>
            </a:extLst>
          </p:cNvPr>
          <p:cNvSpPr>
            <a:spLocks noGrp="1"/>
          </p:cNvSpPr>
          <p:nvPr>
            <p:ph type="title"/>
          </p:nvPr>
        </p:nvSpPr>
        <p:spPr/>
        <p:txBody>
          <a:bodyPr/>
          <a:lstStyle/>
          <a:p>
            <a:r>
              <a:rPr lang="en-US" sz="2400" dirty="0">
                <a:latin typeface="Helvetica"/>
                <a:cs typeface="Helvetica"/>
              </a:rPr>
              <a:t>Sample Training Simulator Elements</a:t>
            </a:r>
            <a:endParaRPr lang="en-US" dirty="0"/>
          </a:p>
        </p:txBody>
      </p:sp>
      <p:sp>
        <p:nvSpPr>
          <p:cNvPr id="4" name="Slide Number Placeholder 3">
            <a:extLst>
              <a:ext uri="{FF2B5EF4-FFF2-40B4-BE49-F238E27FC236}">
                <a16:creationId xmlns:a16="http://schemas.microsoft.com/office/drawing/2014/main" id="{4020DB88-CCA3-59D9-2965-6D6C357679DD}"/>
              </a:ext>
            </a:extLst>
          </p:cNvPr>
          <p:cNvSpPr>
            <a:spLocks noGrp="1"/>
          </p:cNvSpPr>
          <p:nvPr>
            <p:ph type="sldNum" sz="quarter" idx="4"/>
          </p:nvPr>
        </p:nvSpPr>
        <p:spPr/>
        <p:txBody>
          <a:bodyPr/>
          <a:lstStyle/>
          <a:p>
            <a:pPr>
              <a:defRPr/>
            </a:pPr>
            <a:fld id="{D68E8870-17DE-45C4-A8DD-7644B2422933}" type="slidenum">
              <a:rPr lang="en-US" smtClean="0"/>
              <a:pPr>
                <a:defRPr/>
              </a:pPr>
              <a:t>8</a:t>
            </a:fld>
            <a:endParaRPr lang="en-US" dirty="0"/>
          </a:p>
        </p:txBody>
      </p:sp>
      <p:pic>
        <p:nvPicPr>
          <p:cNvPr id="5" name="Picture 4" descr="A diagram of a system&#10;&#10;Description automatically generated">
            <a:extLst>
              <a:ext uri="{FF2B5EF4-FFF2-40B4-BE49-F238E27FC236}">
                <a16:creationId xmlns:a16="http://schemas.microsoft.com/office/drawing/2014/main" id="{21A90A6D-7F58-BB4F-686D-F61A2589F4C6}"/>
              </a:ext>
            </a:extLst>
          </p:cNvPr>
          <p:cNvPicPr>
            <a:picLocks noChangeAspect="1"/>
          </p:cNvPicPr>
          <p:nvPr/>
        </p:nvPicPr>
        <p:blipFill>
          <a:blip r:embed="rId2"/>
          <a:stretch>
            <a:fillRect/>
          </a:stretch>
        </p:blipFill>
        <p:spPr>
          <a:xfrm>
            <a:off x="461957" y="972152"/>
            <a:ext cx="11198560" cy="5418349"/>
          </a:xfrm>
          <a:prstGeom prst="rect">
            <a:avLst/>
          </a:prstGeom>
        </p:spPr>
      </p:pic>
    </p:spTree>
    <p:extLst>
      <p:ext uri="{BB962C8B-B14F-4D97-AF65-F5344CB8AC3E}">
        <p14:creationId xmlns:p14="http://schemas.microsoft.com/office/powerpoint/2010/main" val="434501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EF1B3-B796-C3BF-B7D4-88F401724B57}"/>
              </a:ext>
            </a:extLst>
          </p:cNvPr>
          <p:cNvSpPr>
            <a:spLocks noGrp="1"/>
          </p:cNvSpPr>
          <p:nvPr>
            <p:ph type="title"/>
          </p:nvPr>
        </p:nvSpPr>
        <p:spPr/>
        <p:txBody>
          <a:bodyPr/>
          <a:lstStyle/>
          <a:p>
            <a:r>
              <a:rPr lang="en-US" dirty="0"/>
              <a:t>Privacy &amp; Security</a:t>
            </a:r>
          </a:p>
        </p:txBody>
      </p:sp>
      <p:sp>
        <p:nvSpPr>
          <p:cNvPr id="4" name="Slide Number Placeholder 3">
            <a:extLst>
              <a:ext uri="{FF2B5EF4-FFF2-40B4-BE49-F238E27FC236}">
                <a16:creationId xmlns:a16="http://schemas.microsoft.com/office/drawing/2014/main" id="{6887B97C-A845-6E46-987B-ADC22AFC97A9}"/>
              </a:ext>
            </a:extLst>
          </p:cNvPr>
          <p:cNvSpPr>
            <a:spLocks noGrp="1"/>
          </p:cNvSpPr>
          <p:nvPr>
            <p:ph type="sldNum" sz="quarter" idx="4"/>
          </p:nvPr>
        </p:nvSpPr>
        <p:spPr/>
        <p:txBody>
          <a:bodyPr/>
          <a:lstStyle/>
          <a:p>
            <a:pPr>
              <a:defRPr/>
            </a:pPr>
            <a:fld id="{D68E8870-17DE-45C4-A8DD-7644B2422933}" type="slidenum">
              <a:rPr lang="en-US" smtClean="0"/>
              <a:pPr>
                <a:defRPr/>
              </a:pPr>
              <a:t>9</a:t>
            </a:fld>
            <a:endParaRPr lang="en-US" dirty="0"/>
          </a:p>
        </p:txBody>
      </p:sp>
      <p:sp>
        <p:nvSpPr>
          <p:cNvPr id="5" name="TextBox 4">
            <a:extLst>
              <a:ext uri="{FF2B5EF4-FFF2-40B4-BE49-F238E27FC236}">
                <a16:creationId xmlns:a16="http://schemas.microsoft.com/office/drawing/2014/main" id="{4ACAEBC0-C2ED-B509-53E6-B457594C15C9}"/>
              </a:ext>
            </a:extLst>
          </p:cNvPr>
          <p:cNvSpPr txBox="1"/>
          <p:nvPr/>
        </p:nvSpPr>
        <p:spPr>
          <a:xfrm>
            <a:off x="312947" y="1700615"/>
            <a:ext cx="10879575" cy="338554"/>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Calibri"/>
                <a:ea typeface="Calibri"/>
                <a:cs typeface="Calibri"/>
              </a:rPr>
              <a:t>The DoD-wide approach using logic rules to control and manage identity, credentialing, and access to physical and digital systems.</a:t>
            </a:r>
          </a:p>
        </p:txBody>
      </p:sp>
      <p:sp>
        <p:nvSpPr>
          <p:cNvPr id="6" name="TextBox 5">
            <a:extLst>
              <a:ext uri="{FF2B5EF4-FFF2-40B4-BE49-F238E27FC236}">
                <a16:creationId xmlns:a16="http://schemas.microsoft.com/office/drawing/2014/main" id="{BC1EE2A3-41DF-D5C7-C91C-9D9C131FF763}"/>
              </a:ext>
            </a:extLst>
          </p:cNvPr>
          <p:cNvSpPr txBox="1"/>
          <p:nvPr/>
        </p:nvSpPr>
        <p:spPr>
          <a:xfrm>
            <a:off x="422787" y="4905322"/>
            <a:ext cx="10645877" cy="338554"/>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Calibri"/>
                <a:ea typeface="Calibri"/>
                <a:cs typeface="Calibri"/>
              </a:rPr>
              <a:t>As a result, </a:t>
            </a:r>
            <a:r>
              <a:rPr lang="en-US" sz="1600" err="1">
                <a:latin typeface="Calibri"/>
                <a:ea typeface="Calibri"/>
                <a:cs typeface="Calibri"/>
              </a:rPr>
              <a:t>xBOMs</a:t>
            </a:r>
            <a:r>
              <a:rPr lang="en-US" sz="1600" dirty="0">
                <a:latin typeface="Calibri"/>
                <a:ea typeface="Calibri"/>
                <a:cs typeface="Calibri"/>
              </a:rPr>
              <a:t> facilitate automated secure and compliant use of resources and contribute to governance oversight​</a:t>
            </a:r>
          </a:p>
        </p:txBody>
      </p:sp>
      <p:sp>
        <p:nvSpPr>
          <p:cNvPr id="7" name="TextBox 6">
            <a:extLst>
              <a:ext uri="{FF2B5EF4-FFF2-40B4-BE49-F238E27FC236}">
                <a16:creationId xmlns:a16="http://schemas.microsoft.com/office/drawing/2014/main" id="{EABB9EF8-3C89-487B-6FAF-EEF767D6B9C3}"/>
              </a:ext>
            </a:extLst>
          </p:cNvPr>
          <p:cNvSpPr txBox="1"/>
          <p:nvPr/>
        </p:nvSpPr>
        <p:spPr>
          <a:xfrm>
            <a:off x="1617044" y="3158583"/>
            <a:ext cx="10091602" cy="830997"/>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ea typeface="Calibri"/>
                <a:cs typeface="Calibri"/>
              </a:rPr>
              <a:t>Identity (IBAC):</a:t>
            </a:r>
            <a:r>
              <a:rPr lang="en-US" sz="1600" dirty="0">
                <a:ea typeface="Calibri"/>
                <a:cs typeface="Calibri"/>
              </a:rPr>
              <a:t> affirms authorized Actors (Person and non-person entities) [DoD ICAM services]</a:t>
            </a:r>
            <a:br>
              <a:rPr lang="en-US" sz="1600" dirty="0">
                <a:solidFill>
                  <a:srgbClr val="1D385B"/>
                </a:solidFill>
                <a:ea typeface="Calibri"/>
                <a:cs typeface="Calibri"/>
              </a:rPr>
            </a:br>
            <a:r>
              <a:rPr lang="en-US" sz="1600" b="1" dirty="0">
                <a:solidFill>
                  <a:srgbClr val="1D385B"/>
                </a:solidFill>
                <a:ea typeface="Calibri"/>
                <a:cs typeface="Calibri"/>
              </a:rPr>
              <a:t>+ </a:t>
            </a:r>
            <a:r>
              <a:rPr lang="en-US" sz="1600" b="1" dirty="0">
                <a:ea typeface="Calibri"/>
                <a:cs typeface="Calibri"/>
              </a:rPr>
              <a:t>Role (RBAC)</a:t>
            </a:r>
            <a:r>
              <a:rPr lang="en-US" sz="1600" dirty="0">
                <a:ea typeface="Calibri"/>
                <a:cs typeface="Calibri"/>
              </a:rPr>
              <a:t>: defines clear access boundaries based on roles</a:t>
            </a:r>
          </a:p>
          <a:p>
            <a:r>
              <a:rPr lang="en-US" sz="1600" b="1" dirty="0">
                <a:ea typeface="Calibri"/>
                <a:cs typeface="Calibri"/>
              </a:rPr>
              <a:t>+</a:t>
            </a:r>
            <a:r>
              <a:rPr lang="en-US" sz="1600" dirty="0">
                <a:ea typeface="Calibri"/>
                <a:cs typeface="Calibri"/>
              </a:rPr>
              <a:t> </a:t>
            </a:r>
            <a:r>
              <a:rPr lang="en-US" sz="1600" b="1" dirty="0">
                <a:ea typeface="Calibri"/>
                <a:cs typeface="Calibri"/>
              </a:rPr>
              <a:t>Attribute (ABAC)</a:t>
            </a:r>
            <a:r>
              <a:rPr lang="en-US" sz="1600" dirty="0">
                <a:ea typeface="Calibri"/>
                <a:cs typeface="Calibri"/>
              </a:rPr>
              <a:t>: allows dynamic access decisions based on attributes that can change over time</a:t>
            </a:r>
          </a:p>
        </p:txBody>
      </p:sp>
      <p:sp>
        <p:nvSpPr>
          <p:cNvPr id="8" name="TextBox 7">
            <a:extLst>
              <a:ext uri="{FF2B5EF4-FFF2-40B4-BE49-F238E27FC236}">
                <a16:creationId xmlns:a16="http://schemas.microsoft.com/office/drawing/2014/main" id="{20B6AA73-3C1E-2F9A-04C1-5EB366E6E493}"/>
              </a:ext>
            </a:extLst>
          </p:cNvPr>
          <p:cNvSpPr txBox="1"/>
          <p:nvPr/>
        </p:nvSpPr>
        <p:spPr>
          <a:xfrm>
            <a:off x="351429" y="1386385"/>
            <a:ext cx="478808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ea typeface="Calibri"/>
                <a:cs typeface="Calibri"/>
              </a:rPr>
              <a:t>Zero Trust (ZT)</a:t>
            </a:r>
            <a:endParaRPr lang="en-US"/>
          </a:p>
        </p:txBody>
      </p:sp>
      <p:sp>
        <p:nvSpPr>
          <p:cNvPr id="9" name="TextBox 8">
            <a:extLst>
              <a:ext uri="{FF2B5EF4-FFF2-40B4-BE49-F238E27FC236}">
                <a16:creationId xmlns:a16="http://schemas.microsoft.com/office/drawing/2014/main" id="{7DD1D698-4B7F-8FAB-F09B-28044232B7D5}"/>
              </a:ext>
            </a:extLst>
          </p:cNvPr>
          <p:cNvSpPr txBox="1"/>
          <p:nvPr/>
        </p:nvSpPr>
        <p:spPr>
          <a:xfrm>
            <a:off x="405507" y="2535930"/>
            <a:ext cx="867183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ea typeface="Calibri"/>
                <a:cs typeface="Calibri"/>
              </a:rPr>
              <a:t>Policy-Based Access Control (PBAC)</a:t>
            </a:r>
          </a:p>
          <a:p>
            <a:r>
              <a:rPr lang="en-US" sz="1400" dirty="0">
                <a:latin typeface="Calibri"/>
                <a:ea typeface="Calibri"/>
                <a:cs typeface="Calibri"/>
              </a:rPr>
              <a:t>Governed</a:t>
            </a:r>
            <a:r>
              <a:rPr lang="en-US" sz="1400" dirty="0">
                <a:ea typeface="Calibri"/>
                <a:cs typeface="Calibri"/>
              </a:rPr>
              <a:t> by predefined policies controlling who can view or modify each data element.</a:t>
            </a:r>
            <a:endParaRPr lang="en-US" dirty="0"/>
          </a:p>
        </p:txBody>
      </p:sp>
      <p:sp>
        <p:nvSpPr>
          <p:cNvPr id="10" name="TextBox 9">
            <a:extLst>
              <a:ext uri="{FF2B5EF4-FFF2-40B4-BE49-F238E27FC236}">
                <a16:creationId xmlns:a16="http://schemas.microsoft.com/office/drawing/2014/main" id="{93D12DC4-3361-8D79-3C41-88E6B1E3F2B6}"/>
              </a:ext>
            </a:extLst>
          </p:cNvPr>
          <p:cNvSpPr txBox="1"/>
          <p:nvPr/>
        </p:nvSpPr>
        <p:spPr>
          <a:xfrm>
            <a:off x="483355" y="2143466"/>
            <a:ext cx="67101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ea typeface="Calibri"/>
                <a:cs typeface="Calibri"/>
              </a:rPr>
              <a:t>+</a:t>
            </a:r>
            <a:endParaRPr lang="en-US" sz="2400"/>
          </a:p>
        </p:txBody>
      </p:sp>
      <p:sp>
        <p:nvSpPr>
          <p:cNvPr id="11" name="TextBox 10">
            <a:extLst>
              <a:ext uri="{FF2B5EF4-FFF2-40B4-BE49-F238E27FC236}">
                <a16:creationId xmlns:a16="http://schemas.microsoft.com/office/drawing/2014/main" id="{511F69B2-1A2C-FC5D-AA0D-32AD8E353A48}"/>
              </a:ext>
            </a:extLst>
          </p:cNvPr>
          <p:cNvSpPr txBox="1"/>
          <p:nvPr/>
        </p:nvSpPr>
        <p:spPr>
          <a:xfrm>
            <a:off x="483354" y="4070821"/>
            <a:ext cx="67101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ea typeface="Calibri"/>
                <a:cs typeface="Calibri"/>
              </a:rPr>
              <a:t>=</a:t>
            </a:r>
          </a:p>
        </p:txBody>
      </p:sp>
      <p:sp>
        <p:nvSpPr>
          <p:cNvPr id="12" name="TextBox 11">
            <a:extLst>
              <a:ext uri="{FF2B5EF4-FFF2-40B4-BE49-F238E27FC236}">
                <a16:creationId xmlns:a16="http://schemas.microsoft.com/office/drawing/2014/main" id="{D94CF598-882B-5663-9F07-83F4D845E30B}"/>
              </a:ext>
            </a:extLst>
          </p:cNvPr>
          <p:cNvSpPr txBox="1"/>
          <p:nvPr/>
        </p:nvSpPr>
        <p:spPr>
          <a:xfrm>
            <a:off x="424438" y="4512855"/>
            <a:ext cx="867183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ea typeface="Calibri"/>
                <a:cs typeface="Calibri"/>
              </a:rPr>
              <a:t>Positively controlled environment </a:t>
            </a:r>
            <a:endParaRPr lang="en-US">
              <a:ea typeface="Calibri"/>
              <a:cs typeface="Calibri"/>
            </a:endParaRPr>
          </a:p>
        </p:txBody>
      </p:sp>
    </p:spTree>
    <p:extLst>
      <p:ext uri="{BB962C8B-B14F-4D97-AF65-F5344CB8AC3E}">
        <p14:creationId xmlns:p14="http://schemas.microsoft.com/office/powerpoint/2010/main" val="98365412"/>
      </p:ext>
    </p:extLst>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7E50F16932FA4DA740AD241DCC42DC" ma:contentTypeVersion="1" ma:contentTypeDescription="Create a new document." ma:contentTypeScope="" ma:versionID="cf3becb063dad1cc8b49e034e445ab8d">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F04B76F-4E2B-4E86-86C5-9CCB38AF7D96}">
  <ds:schemaRefs>
    <ds:schemaRef ds:uri="http://schemas.microsoft.com/sharepoint/v3/contenttype/forms"/>
  </ds:schemaRefs>
</ds:datastoreItem>
</file>

<file path=customXml/itemProps2.xml><?xml version="1.0" encoding="utf-8"?>
<ds:datastoreItem xmlns:ds="http://schemas.openxmlformats.org/officeDocument/2006/customXml" ds:itemID="{FC5F1E05-96DA-4377-A6E4-484D5E715A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8C709B06-5FA7-40B8-A752-7128AA94FE0C}">
  <ds:schemaRefs>
    <ds:schemaRef ds:uri="http://schemas.microsoft.com/office/2006/documentManagement/types"/>
    <ds:schemaRef ds:uri="http://purl.org/dc/elements/1.1/"/>
    <ds:schemaRef ds:uri="http://purl.org/dc/dcmitype/"/>
    <ds:schemaRef ds:uri="http://www.w3.org/XML/1998/namespace"/>
    <ds:schemaRef ds:uri="http://purl.org/dc/terms/"/>
    <ds:schemaRef ds:uri="http://schemas.microsoft.com/sharepoint/v3"/>
    <ds:schemaRef ds:uri="http://schemas.microsoft.com/office/2006/metadata/properti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15149</TotalTime>
  <Words>1020</Words>
  <Application>Microsoft Office PowerPoint</Application>
  <PresentationFormat>Widescreen</PresentationFormat>
  <Paragraphs>137</Paragraphs>
  <Slides>12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Arial Narrow</vt:lpstr>
      <vt:lpstr>Calibri</vt:lpstr>
      <vt:lpstr>Helvetica</vt:lpstr>
      <vt:lpstr>Tahoma</vt:lpstr>
      <vt:lpstr>Times New Roman</vt:lpstr>
      <vt:lpstr>Wingdings</vt:lpstr>
      <vt:lpstr>Blends</vt:lpstr>
      <vt:lpstr>PowerPoint Presentation</vt:lpstr>
      <vt:lpstr>Agenda</vt:lpstr>
      <vt:lpstr>The Training and Education Supply Chain</vt:lpstr>
      <vt:lpstr>Human-Machine Skillsets</vt:lpstr>
      <vt:lpstr>Digitizing Functional Communities</vt:lpstr>
      <vt:lpstr>Supporting Microservices</vt:lpstr>
      <vt:lpstr>EDLM xBOM Framework Use Case</vt:lpstr>
      <vt:lpstr>Sample Training Simulator Elements</vt:lpstr>
      <vt:lpstr>Privacy &amp; Security</vt:lpstr>
      <vt:lpstr>Data Pipeline Observers for SCRM</vt:lpstr>
      <vt:lpstr>Next Steps</vt:lpstr>
      <vt:lpstr>Contacts</vt:lpstr>
    </vt:vector>
  </TitlesOfParts>
  <Company>The Boeing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Hamilton, Christopher A</dc:creator>
  <cp:lastModifiedBy>Dretzka, Erica L CIV OSD OCDAO (USA)</cp:lastModifiedBy>
  <cp:revision>45</cp:revision>
  <cp:lastPrinted>1601-01-01T00:00:00Z</cp:lastPrinted>
  <dcterms:created xsi:type="dcterms:W3CDTF">2016-03-29T15:29:36Z</dcterms:created>
  <dcterms:modified xsi:type="dcterms:W3CDTF">2024-10-23T12:49:29Z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0x010100767E50F16932FA4DA740AD241DCC42DC</vt:lpwstr>
  </property>
  <property fmtid="{D5CDD505-2E9C-101B-9397-08002B2CF9AE}" pid="3" name="DocumentDescription">
    <vt:lpwstr>&lt;div class=ExternalClass9DF5FD6F97034AAA9FF0AABB8157F05A&gt; &lt;/div&gt;</vt:lpwstr>
  </property>
</Properties>
</file>