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2"/>
  </p:notesMasterIdLst>
  <p:handoutMasterIdLst>
    <p:handoutMasterId r:id="rId23"/>
  </p:handoutMasterIdLst>
  <p:sldIdLst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7" r:id="rId14"/>
    <p:sldId id="299" r:id="rId15"/>
    <p:sldId id="300" r:id="rId16"/>
    <p:sldId id="301" r:id="rId17"/>
    <p:sldId id="305" r:id="rId18"/>
    <p:sldId id="302" r:id="rId19"/>
    <p:sldId id="303" r:id="rId20"/>
    <p:sldId id="304" r:id="rId21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34" autoAdjust="0"/>
    <p:restoredTop sz="94634" autoAdjust="0"/>
  </p:normalViewPr>
  <p:slideViewPr>
    <p:cSldViewPr snapToGrid="0">
      <p:cViewPr varScale="1">
        <p:scale>
          <a:sx n="56" d="100"/>
          <a:sy n="56" d="100"/>
        </p:scale>
        <p:origin x="34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2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4094" y="1881206"/>
            <a:ext cx="10449813" cy="1229411"/>
          </a:xfrm>
        </p:spPr>
        <p:txBody>
          <a:bodyPr/>
          <a:lstStyle/>
          <a:p>
            <a:r>
              <a:rPr lang="en-US" dirty="0" smtClean="0"/>
              <a:t>Training through Simulation of Border Patrol Incidents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4709" y="2839430"/>
            <a:ext cx="88521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  <a:cs typeface="Calibri" panose="020F0502020204030204" pitchFamily="34" charset="0"/>
              </a:rPr>
              <a:t>Nick </a:t>
            </a:r>
            <a:r>
              <a:rPr lang="en-US" sz="2400" b="1" dirty="0" err="1" smtClean="0">
                <a:latin typeface="+mn-lt"/>
                <a:cs typeface="Calibri" panose="020F0502020204030204" pitchFamily="34" charset="0"/>
              </a:rPr>
              <a:t>Vlahopoulos</a:t>
            </a:r>
            <a:r>
              <a:rPr lang="en-US" sz="2400" b="1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cs typeface="Calibri" panose="020F0502020204030204" pitchFamily="34" charset="0"/>
              </a:rPr>
              <a:t>– University of Michigan</a:t>
            </a:r>
          </a:p>
          <a:p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r>
              <a:rPr lang="en-US" sz="2400" b="1" dirty="0" err="1" smtClean="0">
                <a:latin typeface="+mn-lt"/>
                <a:cs typeface="Calibri" panose="020F0502020204030204" pitchFamily="34" charset="0"/>
              </a:rPr>
              <a:t>Geng</a:t>
            </a:r>
            <a:r>
              <a:rPr lang="en-US" sz="2400" b="1" dirty="0" smtClean="0">
                <a:latin typeface="+mn-lt"/>
                <a:cs typeface="Calibri" panose="020F0502020204030204" pitchFamily="34" charset="0"/>
              </a:rPr>
              <a:t> Zhang </a:t>
            </a:r>
            <a:r>
              <a:rPr lang="en-US" sz="2400" dirty="0" smtClean="0">
                <a:latin typeface="+mn-lt"/>
                <a:cs typeface="Calibri" panose="020F0502020204030204" pitchFamily="34" charset="0"/>
              </a:rPr>
              <a:t>– Michigan Engineering Services</a:t>
            </a:r>
          </a:p>
          <a:p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r>
              <a:rPr lang="en-US" sz="2400" b="1" dirty="0" smtClean="0">
                <a:cs typeface="Calibri" panose="020F0502020204030204" pitchFamily="34" charset="0"/>
              </a:rPr>
              <a:t>Nathan Murray, Robert </a:t>
            </a:r>
            <a:r>
              <a:rPr lang="en-US" sz="2400" b="1" dirty="0" err="1" smtClean="0">
                <a:cs typeface="Calibri" panose="020F0502020204030204" pitchFamily="34" charset="0"/>
              </a:rPr>
              <a:t>Montemayor</a:t>
            </a:r>
            <a:r>
              <a:rPr lang="en-US" sz="2400" b="1" dirty="0" smtClean="0">
                <a:cs typeface="Calibri" panose="020F0502020204030204" pitchFamily="34" charset="0"/>
              </a:rPr>
              <a:t> </a:t>
            </a:r>
            <a:r>
              <a:rPr lang="en-US" sz="2400" dirty="0">
                <a:cs typeface="Calibri" panose="020F0502020204030204" pitchFamily="34" charset="0"/>
              </a:rPr>
              <a:t>– </a:t>
            </a:r>
            <a:r>
              <a:rPr lang="en-US" sz="2400" dirty="0" smtClean="0">
                <a:cs typeface="Calibri" panose="020F0502020204030204" pitchFamily="34" charset="0"/>
              </a:rPr>
              <a:t>Booz Allen Hamilton</a:t>
            </a:r>
            <a:endParaRPr lang="en-US" sz="2400" dirty="0" smtClean="0">
              <a:latin typeface="+mn-lt"/>
              <a:cs typeface="Calibri" panose="020F0502020204030204" pitchFamily="34" charset="0"/>
            </a:endParaRPr>
          </a:p>
          <a:p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r>
              <a:rPr lang="en-US" sz="2400" b="1" dirty="0">
                <a:cs typeface="Calibri" panose="020F0502020204030204" pitchFamily="34" charset="0"/>
              </a:rPr>
              <a:t>Syed Mohammad</a:t>
            </a:r>
            <a:r>
              <a:rPr lang="en-US" sz="2400" dirty="0">
                <a:cs typeface="Calibri" panose="020F0502020204030204" pitchFamily="34" charset="0"/>
              </a:rPr>
              <a:t> – DHS Science and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5815" y="6128768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+mn-lt"/>
                <a:cs typeface="Calibri" panose="020F0502020204030204" pitchFamily="34" charset="0"/>
              </a:rPr>
              <a:t>Paper 24348</a:t>
            </a:r>
            <a:endParaRPr lang="en-US" sz="2400" b="1" i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12730" cy="79513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9" y="1320939"/>
            <a:ext cx="5756880" cy="32260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0" y="4657252"/>
            <a:ext cx="575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Representative visualization during a simulation</a:t>
            </a:r>
            <a:endParaRPr lang="en-US" sz="24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31" y="938377"/>
            <a:ext cx="4887422" cy="369810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Box 61"/>
          <p:cNvSpPr txBox="1"/>
          <p:nvPr/>
        </p:nvSpPr>
        <p:spPr>
          <a:xfrm>
            <a:off x="7611361" y="4611085"/>
            <a:ext cx="268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Associated </a:t>
            </a:r>
            <a:r>
              <a:rPr lang="en-US" sz="2400" dirty="0" err="1" smtClean="0"/>
              <a:t>ADTree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288432" y="5488249"/>
            <a:ext cx="674197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Low strengths 2 out of 5 assigned to defense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Relatively high strength assigned to threat 4/5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Presence of Aerostat hardens the defense</a:t>
            </a:r>
            <a:endParaRPr lang="en-US" sz="2000" dirty="0"/>
          </a:p>
        </p:txBody>
      </p:sp>
      <p:sp>
        <p:nvSpPr>
          <p:cNvPr id="64" name="Right Brace 63"/>
          <p:cNvSpPr/>
          <p:nvPr/>
        </p:nvSpPr>
        <p:spPr bwMode="auto">
          <a:xfrm>
            <a:off x="6892290" y="5488249"/>
            <a:ext cx="275276" cy="84290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8838" y="5247981"/>
            <a:ext cx="4908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36% probability of success for the threat</a:t>
            </a:r>
          </a:p>
          <a:p>
            <a:r>
              <a:rPr lang="en-US" sz="2000" dirty="0" smtClean="0"/>
              <a:t>Out of 100 attempts to breach the defense 64 are apprehended and 36 become getaways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981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Dynamic Simulation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889383"/>
            <a:ext cx="1203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Threats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 by a user defined order.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aspects of the dynamic simulation: threats cooperation (leading and following threats) and defense resource reallocation.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threat encounters either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paths and defenses, it will advise following threats either to follow the same path or to avoid the path/defense element, by adjusting the path selection probabilities.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defense faces a threat with stronger strength, it calls for reinforcement from backup units (second line defenses) to match the strength of the threat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262" y="812165"/>
            <a:ext cx="893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Dynamic Simulation (coordination between threats; allocation of resources between defense elements)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90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4440" y="0"/>
            <a:ext cx="8579399" cy="795130"/>
          </a:xfrm>
        </p:spPr>
        <p:txBody>
          <a:bodyPr/>
          <a:lstStyle/>
          <a:p>
            <a:r>
              <a:rPr lang="en-US" dirty="0" smtClean="0"/>
              <a:t>Examples – Dynamic Simulation/Adjusting Probability Distribution &amp; Strengths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25" y="1006791"/>
            <a:ext cx="5939028" cy="350443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08943"/>
              </p:ext>
            </p:extLst>
          </p:nvPr>
        </p:nvGraphicFramePr>
        <p:xfrm>
          <a:off x="308611" y="4722890"/>
          <a:ext cx="9837419" cy="1483360"/>
        </p:xfrm>
        <a:graphic>
          <a:graphicData uri="http://schemas.openxmlformats.org/drawingml/2006/table">
            <a:tbl>
              <a:tblPr firstRow="1" bandRow="1"/>
              <a:tblGrid>
                <a:gridCol w="1308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2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aseline="0" dirty="0" smtClean="0"/>
                        <a:t>Threat #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Probability of Route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Probability of Success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Through D11,</a:t>
                      </a:r>
                      <a:r>
                        <a:rPr lang="en-US" sz="1800" baseline="0" dirty="0" smtClean="0"/>
                        <a:t> D12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0.0021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Through D21,</a:t>
                      </a:r>
                      <a:r>
                        <a:rPr lang="en-US" sz="1800" baseline="0" dirty="0" smtClean="0"/>
                        <a:t> D22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0.6895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Through D31,</a:t>
                      </a:r>
                      <a:r>
                        <a:rPr lang="en-US" sz="1800" baseline="0" dirty="0" smtClean="0"/>
                        <a:t> D32, D33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0.0538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ight Brace 9"/>
          <p:cNvSpPr/>
          <p:nvPr/>
        </p:nvSpPr>
        <p:spPr bwMode="auto">
          <a:xfrm>
            <a:off x="10321290" y="5063490"/>
            <a:ext cx="45720" cy="93726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5722" y="5178177"/>
            <a:ext cx="182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Too uneven results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258300" y="1920240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Baseline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506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4440" y="0"/>
            <a:ext cx="8579399" cy="795130"/>
          </a:xfrm>
        </p:spPr>
        <p:txBody>
          <a:bodyPr/>
          <a:lstStyle/>
          <a:p>
            <a:r>
              <a:rPr lang="en-US" dirty="0" smtClean="0"/>
              <a:t>Examples – Dynamic Simulation/Adjusting Probability Distribution &amp; Strengths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851" y="849991"/>
            <a:ext cx="565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Threat / Defense Interaction: baseline probability distribution</a:t>
            </a:r>
            <a:endParaRPr lang="en-US" sz="1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89292"/>
              </p:ext>
            </p:extLst>
          </p:nvPr>
        </p:nvGraphicFramePr>
        <p:xfrm>
          <a:off x="371450" y="1470900"/>
          <a:ext cx="5394960" cy="222504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D5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D4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D3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D2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D1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T5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0.84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0.99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T4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0.16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0.84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0.99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T3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0.01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0.16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0.84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0.99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T2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0.01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0.16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0.84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0.99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T1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0.01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0.16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0.84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4321" y="3740442"/>
            <a:ext cx="5134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Threat / Defense Interaction: adjusted probability distribution</a:t>
            </a:r>
            <a:endParaRPr lang="en-US" sz="18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27891"/>
              </p:ext>
            </p:extLst>
          </p:nvPr>
        </p:nvGraphicFramePr>
        <p:xfrm>
          <a:off x="408610" y="4335929"/>
          <a:ext cx="5486400" cy="222504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D5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D4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D3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D2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D1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T5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0.46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0.82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0.97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T4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0.14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0.46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0.82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0.97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T3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0.14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0.46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0.82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0.97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T2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0.14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0.46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0.82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T1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0.02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0.14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0.46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121" y="945830"/>
            <a:ext cx="4790816" cy="2826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20" y="3967144"/>
            <a:ext cx="4806909" cy="2834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85574" y="147090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Baseline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40117" y="455433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Adjusted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2987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4440" y="0"/>
            <a:ext cx="8579399" cy="795130"/>
          </a:xfrm>
        </p:spPr>
        <p:txBody>
          <a:bodyPr/>
          <a:lstStyle/>
          <a:p>
            <a:r>
              <a:rPr lang="en-US" dirty="0" smtClean="0"/>
              <a:t>Examples – Dynamic Simulation/Adjusting Probability Distribution &amp; Strengths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10143527" y="5178177"/>
            <a:ext cx="45720" cy="93726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04282" y="5292864"/>
            <a:ext cx="182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even results</a:t>
            </a:r>
            <a:endParaRPr lang="en-US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28054"/>
              </p:ext>
            </p:extLst>
          </p:nvPr>
        </p:nvGraphicFramePr>
        <p:xfrm>
          <a:off x="1800492" y="4790440"/>
          <a:ext cx="8128000" cy="1483360"/>
        </p:xfrm>
        <a:graphic>
          <a:graphicData uri="http://schemas.openxmlformats.org/drawingml/2006/table">
            <a:tbl>
              <a:tblPr firstRow="1" bandRow="1"/>
              <a:tblGrid>
                <a:gridCol w="108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8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aseline="0" dirty="0" smtClean="0"/>
                        <a:t>Threat #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Probability of Route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Probability of Success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Through D11,</a:t>
                      </a:r>
                      <a:r>
                        <a:rPr lang="en-US" sz="1800" baseline="0" dirty="0" smtClean="0"/>
                        <a:t> D12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0.2392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Through D21,</a:t>
                      </a:r>
                      <a:r>
                        <a:rPr lang="en-US" sz="1800" baseline="0" dirty="0" smtClean="0"/>
                        <a:t> D22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smtClean="0"/>
                        <a:t>0.2650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Through D31,</a:t>
                      </a:r>
                      <a:r>
                        <a:rPr lang="en-US" sz="1800" baseline="0" dirty="0" smtClean="0"/>
                        <a:t> D32, D33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0.2400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43"/>
          <p:cNvGrpSpPr>
            <a:grpSpLocks noChangeAspect="1"/>
          </p:cNvGrpSpPr>
          <p:nvPr/>
        </p:nvGrpSpPr>
        <p:grpSpPr>
          <a:xfrm>
            <a:off x="2550053" y="1043644"/>
            <a:ext cx="5932830" cy="3498282"/>
            <a:chOff x="1933580" y="934817"/>
            <a:chExt cx="8244840" cy="486156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3580" y="934817"/>
              <a:ext cx="8244840" cy="486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943601" y="27976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46745" y="31024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46597" y="420514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43258" y="31024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1830" y="339634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70916" y="38644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66038" y="31024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66225" y="404909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84029" y="275408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56915" y="362494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63226" y="419437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00600" y="280851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00600" y="457200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70914" y="456111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78686" y="457200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02828" y="359228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28457" y="235131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78829" y="364671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44542" y="236220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60571" y="231865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60839" y="311954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03840" y="313175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3874770" y="1683288"/>
            <a:ext cx="1200150" cy="285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1019" y="2649851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Adjusted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818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9408" y="-45720"/>
            <a:ext cx="9619529" cy="795130"/>
          </a:xfrm>
        </p:spPr>
        <p:txBody>
          <a:bodyPr/>
          <a:lstStyle/>
          <a:p>
            <a:r>
              <a:rPr lang="en-US" dirty="0" smtClean="0"/>
              <a:t>Examples – Dynamic Simulation/Processing 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32" y="834493"/>
            <a:ext cx="10670682" cy="5726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8" y="834493"/>
            <a:ext cx="3857396" cy="22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1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3081" y="0"/>
            <a:ext cx="9658848" cy="795130"/>
          </a:xfrm>
        </p:spPr>
        <p:txBody>
          <a:bodyPr/>
          <a:lstStyle/>
          <a:p>
            <a:r>
              <a:rPr lang="en-US" dirty="0" smtClean="0"/>
              <a:t>Examples – Dynamic Simulation/Processing 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6" y="883917"/>
            <a:ext cx="10963199" cy="56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0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4440" y="0"/>
            <a:ext cx="8579399" cy="79513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3502" y="1317567"/>
            <a:ext cx="11361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Combining visualization driver with probabilistic calculations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Relationship between resources and strength of defense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Flexibility for calibrating the probabilistic modeling based on available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Processing results from probabilistic calculations for estimating getaways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07770" y="175072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/>
              <a:t>Scope of Work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/>
              <a:t>Main Elements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 smtClean="0"/>
              <a:t>Examples</a:t>
            </a:r>
            <a:endParaRPr lang="en-US" dirty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Work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050" y="1102557"/>
            <a:ext cx="1199477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/>
              <a:t>Visualization driver for incidents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/>
              <a:t>Parallel probabilistic calculations using an Attack-Defense Tree (</a:t>
            </a:r>
            <a:r>
              <a:rPr lang="en-US" sz="2800" dirty="0" err="1" smtClean="0"/>
              <a:t>ADTree</a:t>
            </a:r>
            <a:r>
              <a:rPr lang="en-US" sz="2800" dirty="0" smtClean="0"/>
              <a:t>) structure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/>
              <a:t>Flexibility in defining any scenario that considers multiple threats, paths, defense elements, and targets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/>
              <a:t>Outcome depends on relative strength between the threats and the defensive structure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/>
              <a:t>Calibration of probabilistic modeling using available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/>
              <a:t>Risk tolerance vs. providing additional 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158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Elements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9" y="1755279"/>
            <a:ext cx="5756880" cy="322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9F9F2-989C-47B4-BB3D-ED0044359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129" y="1863962"/>
            <a:ext cx="4015783" cy="3008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559" y="5178658"/>
            <a:ext cx="575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Representative visualization during a simulation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226999" y="950702"/>
            <a:ext cx="607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Visualization driver for incidents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5864" y="5016418"/>
            <a:ext cx="390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Representative definition of an asset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553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Elements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49" y="818719"/>
            <a:ext cx="10472921" cy="5912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30" y="1028700"/>
            <a:ext cx="148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Elements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4428" y="932677"/>
            <a:ext cx="77295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627410" y="1640563"/>
            <a:ext cx="2186608" cy="4595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083" y="2784426"/>
            <a:ext cx="1997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Sensors that can be included in the </a:t>
            </a:r>
            <a:r>
              <a:rPr lang="en-US" sz="2000" dirty="0" err="1" smtClean="0"/>
              <a:t>ADTree</a:t>
            </a:r>
            <a:r>
              <a:rPr lang="en-US" sz="2000" dirty="0" smtClean="0"/>
              <a:t> for increasing the hardness of paths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2190087" y="3753922"/>
            <a:ext cx="437323" cy="91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0030" y="1028700"/>
            <a:ext cx="148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5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Elements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8813" y="3660383"/>
                <a:ext cx="5323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pdf of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success </a:t>
                </a:r>
                <a:r>
                  <a:rPr lang="en-US" sz="24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s.d.</a:t>
                </a:r>
                <a:r>
                  <a:rPr lang="en-US" sz="2400" dirty="0">
                    <a:solidFill>
                      <a:prstClr val="black"/>
                    </a:solidFill>
                  </a:rPr>
                  <a:t>)</a:t>
                </a:r>
                <a:endParaRPr lang="en-US" sz="2400" u="sng" dirty="0">
                  <a:solidFill>
                    <a:prstClr val="black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represents 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capabilities of the </a:t>
                </a:r>
                <a:r>
                  <a:rPr kumimoji="0" lang="en-US" sz="24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threat</a:t>
                </a:r>
                <a:endPara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13" y="3660383"/>
                <a:ext cx="5323444" cy="830997"/>
              </a:xfrm>
              <a:prstGeom prst="rect">
                <a:avLst/>
              </a:prstGeom>
              <a:blipFill>
                <a:blip r:embed="rId2"/>
                <a:stretch>
                  <a:fillRect l="-1718" t="-802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3214291" y="5364313"/>
            <a:ext cx="307384" cy="9233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1212" y="5580660"/>
            <a:ext cx="501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 the hardness of the defense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079" y="1842241"/>
            <a:ext cx="4043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Probabilistic calculations at each path element and at each defense element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8844" y="1315984"/>
            <a:ext cx="5241760" cy="4143794"/>
            <a:chOff x="457200" y="2333206"/>
            <a:chExt cx="5241760" cy="414379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67000"/>
              <a:ext cx="4709006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572000" y="5486400"/>
              <a:ext cx="1126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noProof="0" dirty="0" smtClean="0">
                  <a:solidFill>
                    <a:prstClr val="black"/>
                  </a:solidFill>
                  <a:latin typeface="Calibri"/>
                </a:rPr>
                <a:t>X variable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971800" y="3048000"/>
              <a:ext cx="0" cy="243840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209800" y="4267200"/>
              <a:ext cx="762000" cy="0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59781" y="4321849"/>
              <a:ext cx="973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Standard deviation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886200" y="3048000"/>
              <a:ext cx="0" cy="2438400"/>
            </a:xfrm>
            <a:prstGeom prst="line">
              <a:avLst/>
            </a:prstGeom>
            <a:ln w="127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59956" y="2333206"/>
              <a:ext cx="37546" cy="3153194"/>
            </a:xfrm>
            <a:prstGeom prst="line">
              <a:avLst/>
            </a:prstGeom>
            <a:ln w="127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459956" y="5562600"/>
              <a:ext cx="0" cy="609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1437" y="5564981"/>
              <a:ext cx="4763" cy="9120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106728" y="6095493"/>
              <a:ext cx="23225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106728" y="6453187"/>
              <a:ext cx="2727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94822" y="5517178"/>
              <a:ext cx="2257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Probability of success without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detection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3796" y="6104780"/>
              <a:ext cx="2620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Total probability of success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7272973" y="4185970"/>
            <a:ext cx="890374" cy="2832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11426" y="3643182"/>
            <a:ext cx="1400175" cy="68439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19657" y="3097579"/>
            <a:ext cx="1161285" cy="5456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67434" y="2661970"/>
            <a:ext cx="944166" cy="4356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811601" y="4185970"/>
            <a:ext cx="421481" cy="141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811601" y="3804971"/>
            <a:ext cx="373899" cy="1804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819530" y="3473905"/>
            <a:ext cx="265915" cy="169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67760" y="1686390"/>
                <a:ext cx="4403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760" y="1686390"/>
                <a:ext cx="440313" cy="369332"/>
              </a:xfrm>
              <a:prstGeom prst="rect">
                <a:avLst/>
              </a:prstGeom>
              <a:blipFill>
                <a:blip r:embed="rId4"/>
                <a:stretch>
                  <a:fillRect l="-1388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952487" y="1418408"/>
                <a:ext cx="13791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Success </a:t>
                </a:r>
              </a:p>
              <a:p>
                <a:r>
                  <a:rPr lang="en-US" sz="2400" dirty="0" smtClean="0"/>
                  <a:t>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𝑆𝐿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487" y="1418408"/>
                <a:ext cx="1379160" cy="830997"/>
              </a:xfrm>
              <a:prstGeom prst="rect">
                <a:avLst/>
              </a:prstGeom>
              <a:blipFill>
                <a:blip r:embed="rId5"/>
                <a:stretch>
                  <a:fillRect l="-7080" t="-5882" r="-3540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559340" y="1630370"/>
            <a:ext cx="1216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pdf of </a:t>
            </a:r>
          </a:p>
          <a:p>
            <a:r>
              <a:rPr lang="en-US" sz="2400" dirty="0" smtClean="0"/>
              <a:t>success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411425" y="2471220"/>
            <a:ext cx="306735" cy="1907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1427" y="5290575"/>
                <a:ext cx="273286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Detection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Success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𝑆𝐿</m:t>
                        </m:r>
                      </m:sub>
                    </m:sSub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7" y="5290575"/>
                <a:ext cx="2732864" cy="1200329"/>
              </a:xfrm>
              <a:prstGeom prst="rect">
                <a:avLst/>
              </a:prstGeom>
              <a:blipFill>
                <a:blip r:embed="rId6"/>
                <a:stretch>
                  <a:fillRect l="-3571" t="-4569" r="-1786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60988" y="779193"/>
                <a:ext cx="14734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Detection</a:t>
                </a:r>
              </a:p>
              <a:p>
                <a:r>
                  <a:rPr lang="en-US" sz="2400" dirty="0" smtClean="0"/>
                  <a:t>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𝐷𝑇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988" y="779193"/>
                <a:ext cx="1473480" cy="830997"/>
              </a:xfrm>
              <a:prstGeom prst="rect">
                <a:avLst/>
              </a:prstGeom>
              <a:blipFill>
                <a:blip r:embed="rId7"/>
                <a:stretch>
                  <a:fillRect l="-6639" t="-5882" r="-5394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44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Elements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768" y="5331025"/>
            <a:ext cx="5214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When the </a:t>
            </a:r>
            <a:r>
              <a:rPr lang="en-US" sz="2400" u="sng" dirty="0">
                <a:solidFill>
                  <a:prstClr val="black"/>
                </a:solidFill>
                <a:latin typeface="Calibri"/>
              </a:rPr>
              <a:t>threat has better capabilities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than the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defense the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pdf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of success moves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to the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left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1102" y="5368474"/>
            <a:ext cx="5608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When the </a:t>
            </a:r>
            <a:r>
              <a:rPr lang="en-US" sz="2400" u="sng" dirty="0">
                <a:solidFill>
                  <a:prstClr val="black"/>
                </a:solidFill>
                <a:latin typeface="Calibri"/>
              </a:rPr>
              <a:t>threat has worse capabilities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than the defense the pdf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of success moves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to the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right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487" y="1215245"/>
            <a:ext cx="5241760" cy="4109440"/>
            <a:chOff x="457200" y="2343747"/>
            <a:chExt cx="5241760" cy="410944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67000"/>
              <a:ext cx="4709006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72000" y="5486400"/>
              <a:ext cx="1126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variable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971800" y="3048000"/>
              <a:ext cx="0" cy="243840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>
              <a:off x="2209800" y="4267200"/>
              <a:ext cx="7620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059781" y="4321849"/>
              <a:ext cx="973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Standard deviation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082364" y="3048000"/>
              <a:ext cx="0" cy="2438400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 flipH="1">
              <a:off x="3607878" y="2343747"/>
              <a:ext cx="37546" cy="3153194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lgDash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3598410" y="5666218"/>
              <a:ext cx="0" cy="47244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4078366" y="5516954"/>
              <a:ext cx="4763" cy="91201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>
              <a:off x="1106728" y="6095493"/>
              <a:ext cx="2479663" cy="646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flipV="1">
              <a:off x="1106728" y="6428973"/>
              <a:ext cx="2971060" cy="2421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094822" y="5517178"/>
              <a:ext cx="2257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Probability of success without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detection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3796" y="6104780"/>
              <a:ext cx="2620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Total probability of success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565616" y="4074690"/>
            <a:ext cx="890374" cy="283208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1704069" y="3531902"/>
            <a:ext cx="1526609" cy="641775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1912300" y="2986299"/>
            <a:ext cx="1324716" cy="555498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2160077" y="2550690"/>
            <a:ext cx="999302" cy="479107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3300594" y="4106151"/>
            <a:ext cx="421481" cy="141604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3242697" y="3763272"/>
            <a:ext cx="235446" cy="110826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>
            <a:off x="3258666" y="3407544"/>
            <a:ext cx="119422" cy="12435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60403" y="1575110"/>
                <a:ext cx="311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403" y="1575110"/>
                <a:ext cx="311367" cy="276999"/>
              </a:xfrm>
              <a:prstGeom prst="rect">
                <a:avLst/>
              </a:prstGeom>
              <a:blipFill>
                <a:blip r:embed="rId3"/>
                <a:stretch>
                  <a:fillRect l="-17647" r="-588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38374" y="786492"/>
                <a:ext cx="11026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Detection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𝐷𝑇</m:t>
                        </m:r>
                      </m:sub>
                    </m:sSub>
                  </m:oMath>
                </a14:m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74" y="786492"/>
                <a:ext cx="1102674" cy="646331"/>
              </a:xfrm>
              <a:prstGeom prst="rect">
                <a:avLst/>
              </a:prstGeom>
              <a:blipFill>
                <a:blip r:embed="rId4"/>
                <a:stretch>
                  <a:fillRect l="-4420" t="-4717" r="-552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24226" y="1804184"/>
                <a:ext cx="10332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Success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𝑆𝐿</m:t>
                        </m:r>
                      </m:sub>
                    </m:sSub>
                  </m:oMath>
                </a14:m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226" y="1804184"/>
                <a:ext cx="1033232" cy="646331"/>
              </a:xfrm>
              <a:prstGeom prst="rect">
                <a:avLst/>
              </a:prstGeom>
              <a:blipFill>
                <a:blip r:embed="rId5"/>
                <a:stretch>
                  <a:fillRect l="-532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34022" y="171360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pdf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success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704068" y="2359940"/>
            <a:ext cx="306735" cy="19075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tailEnd type="triangle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6224262" y="1180848"/>
            <a:ext cx="5241760" cy="4154379"/>
            <a:chOff x="457200" y="2298809"/>
            <a:chExt cx="5241760" cy="4154379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67000"/>
              <a:ext cx="4709006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572000" y="5486400"/>
              <a:ext cx="1126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variable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971800" y="3048000"/>
              <a:ext cx="0" cy="243840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>
            <a:xfrm>
              <a:off x="2209800" y="4267200"/>
              <a:ext cx="7620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2059781" y="4321849"/>
              <a:ext cx="973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Standard deviation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497502" y="3013603"/>
              <a:ext cx="0" cy="2438400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H="1">
              <a:off x="3174887" y="2298809"/>
              <a:ext cx="37546" cy="3153194"/>
            </a:xfrm>
            <a:prstGeom prst="line">
              <a:avLst/>
            </a:prstGeom>
            <a:noFill/>
            <a:ln w="12700" cap="flat" cmpd="sng" algn="ctr">
              <a:solidFill>
                <a:srgbClr val="C00000"/>
              </a:solidFill>
              <a:prstDash val="lgDash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3165467" y="5504765"/>
              <a:ext cx="0" cy="6096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3497502" y="5513746"/>
              <a:ext cx="4763" cy="91201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>
            <a:xfrm>
              <a:off x="1106728" y="6095493"/>
              <a:ext cx="1926985" cy="646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>
            <a:xfrm flipV="1">
              <a:off x="1106728" y="6441862"/>
              <a:ext cx="2350076" cy="1132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1094822" y="5517178"/>
              <a:ext cx="2257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Probability of success without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detection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13796" y="6104780"/>
              <a:ext cx="2620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Total probability of success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7688391" y="4085231"/>
            <a:ext cx="890374" cy="283208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48" name="Straight Connector 47"/>
          <p:cNvCxnSpPr/>
          <p:nvPr/>
        </p:nvCxnSpPr>
        <p:spPr>
          <a:xfrm>
            <a:off x="7826844" y="3542443"/>
            <a:ext cx="1092081" cy="488443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>
            <a:off x="8035075" y="2996840"/>
            <a:ext cx="915225" cy="410704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8282852" y="2561231"/>
            <a:ext cx="627779" cy="267687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8979495" y="3915347"/>
            <a:ext cx="255453" cy="14396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2" name="Straight Connector 51"/>
          <p:cNvCxnSpPr/>
          <p:nvPr/>
        </p:nvCxnSpPr>
        <p:spPr>
          <a:xfrm>
            <a:off x="8932912" y="3605210"/>
            <a:ext cx="302036" cy="166589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 flipH="1" flipV="1">
            <a:off x="8996099" y="3193347"/>
            <a:ext cx="238849" cy="17982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583178" y="1585651"/>
                <a:ext cx="3113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178" y="1585651"/>
                <a:ext cx="311367" cy="276999"/>
              </a:xfrm>
              <a:prstGeom prst="rect">
                <a:avLst/>
              </a:prstGeom>
              <a:blipFill>
                <a:blip r:embed="rId6"/>
                <a:stretch>
                  <a:fillRect l="-15686" r="-784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409385" y="756191"/>
                <a:ext cx="11026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Detection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𝐷𝑇</m:t>
                        </m:r>
                      </m:sub>
                    </m:sSub>
                  </m:oMath>
                </a14:m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385" y="756191"/>
                <a:ext cx="1102674" cy="646331"/>
              </a:xfrm>
              <a:prstGeom prst="rect">
                <a:avLst/>
              </a:prstGeom>
              <a:blipFill>
                <a:blip r:embed="rId7"/>
                <a:stretch>
                  <a:fillRect l="-4420" t="-4717" r="-552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234948" y="1713609"/>
                <a:ext cx="10332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Success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𝑆𝐿</m:t>
                        </m:r>
                      </m:sub>
                    </m:sSub>
                  </m:oMath>
                </a14:m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948" y="1713609"/>
                <a:ext cx="1033232" cy="646331"/>
              </a:xfrm>
              <a:prstGeom prst="rect">
                <a:avLst/>
              </a:prstGeom>
              <a:blipFill>
                <a:blip r:embed="rId8"/>
                <a:stretch>
                  <a:fillRect l="-532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056797" y="172415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pdf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success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26843" y="2370481"/>
            <a:ext cx="306735" cy="19075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817700" y="843870"/>
            <a:ext cx="3747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Offensive/Defensive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matchup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69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Elements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28403" t="20526"/>
          <a:stretch/>
        </p:blipFill>
        <p:spPr bwMode="auto">
          <a:xfrm>
            <a:off x="231062" y="1063937"/>
            <a:ext cx="4255477" cy="317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95275" y="3203482"/>
            <a:ext cx="7966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2028" y="2626092"/>
                <a:ext cx="5582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028" y="2626092"/>
                <a:ext cx="558294" cy="369332"/>
              </a:xfrm>
              <a:prstGeom prst="rect">
                <a:avLst/>
              </a:prstGeom>
              <a:blipFill>
                <a:blip r:embed="rId3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83751" y="3197620"/>
                <a:ext cx="5582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751" y="3197620"/>
                <a:ext cx="558294" cy="369332"/>
              </a:xfrm>
              <a:prstGeom prst="rect">
                <a:avLst/>
              </a:prstGeom>
              <a:blipFill>
                <a:blip r:embed="rId4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5691968" y="3382286"/>
            <a:ext cx="780061" cy="5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 flipV="1">
            <a:off x="5691968" y="2810758"/>
            <a:ext cx="780061" cy="577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9151" y="2004824"/>
                <a:ext cx="563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51" y="2004824"/>
                <a:ext cx="563616" cy="369332"/>
              </a:xfrm>
              <a:prstGeom prst="rect">
                <a:avLst/>
              </a:pr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79151" y="2643622"/>
                <a:ext cx="563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51" y="2643622"/>
                <a:ext cx="563616" cy="369332"/>
              </a:xfrm>
              <a:prstGeom prst="rect">
                <a:avLst/>
              </a:prstGeom>
              <a:blipFill>
                <a:blip r:embed="rId6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79151" y="3203482"/>
                <a:ext cx="563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51" y="3203482"/>
                <a:ext cx="563616" cy="369332"/>
              </a:xfrm>
              <a:prstGeom prst="rect">
                <a:avLst/>
              </a:prstGeom>
              <a:blipFill>
                <a:blip r:embed="rId7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6" idx="3"/>
            <a:endCxn id="11" idx="1"/>
          </p:cNvCxnSpPr>
          <p:nvPr/>
        </p:nvCxnSpPr>
        <p:spPr>
          <a:xfrm>
            <a:off x="7030323" y="2810758"/>
            <a:ext cx="748829" cy="175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10" idx="1"/>
          </p:cNvCxnSpPr>
          <p:nvPr/>
        </p:nvCxnSpPr>
        <p:spPr>
          <a:xfrm flipV="1">
            <a:off x="7030323" y="2189490"/>
            <a:ext cx="748829" cy="621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12" idx="1"/>
          </p:cNvCxnSpPr>
          <p:nvPr/>
        </p:nvCxnSpPr>
        <p:spPr>
          <a:xfrm>
            <a:off x="7042045" y="3382286"/>
            <a:ext cx="737106" cy="5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39028" y="2004824"/>
                <a:ext cx="563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028" y="2004824"/>
                <a:ext cx="563616" cy="369332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45798" y="1295400"/>
                <a:ext cx="563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798" y="1295400"/>
                <a:ext cx="563616" cy="369332"/>
              </a:xfrm>
              <a:prstGeom prst="rect">
                <a:avLst/>
              </a:prstGeom>
              <a:blipFill>
                <a:blip r:embed="rId9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45798" y="2655345"/>
                <a:ext cx="563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798" y="2655345"/>
                <a:ext cx="563616" cy="369332"/>
              </a:xfrm>
              <a:prstGeom prst="rect">
                <a:avLst/>
              </a:prstGeom>
              <a:blipFill>
                <a:blip r:embed="rId10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145798" y="3215205"/>
                <a:ext cx="5636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798" y="3215205"/>
                <a:ext cx="563616" cy="369332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0" idx="3"/>
            <a:endCxn id="17" idx="1"/>
          </p:cNvCxnSpPr>
          <p:nvPr/>
        </p:nvCxnSpPr>
        <p:spPr>
          <a:xfrm flipV="1">
            <a:off x="8342768" y="1480066"/>
            <a:ext cx="803031" cy="709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6" idx="1"/>
          </p:cNvCxnSpPr>
          <p:nvPr/>
        </p:nvCxnSpPr>
        <p:spPr>
          <a:xfrm>
            <a:off x="8342768" y="2189490"/>
            <a:ext cx="7962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8" idx="1"/>
          </p:cNvCxnSpPr>
          <p:nvPr/>
        </p:nvCxnSpPr>
        <p:spPr>
          <a:xfrm>
            <a:off x="8342768" y="2828289"/>
            <a:ext cx="803031" cy="11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9" idx="1"/>
          </p:cNvCxnSpPr>
          <p:nvPr/>
        </p:nvCxnSpPr>
        <p:spPr>
          <a:xfrm>
            <a:off x="8342768" y="3388149"/>
            <a:ext cx="803031" cy="11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35915" y="4100352"/>
            <a:ext cx="77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2056" y="4100352"/>
            <a:ext cx="111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Defense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39840" y="4100352"/>
            <a:ext cx="77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93330" y="4138480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8739" y="2892736"/>
            <a:ext cx="77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8870" y="2892736"/>
            <a:ext cx="77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88830" y="2280116"/>
            <a:ext cx="111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Defense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283376" y="1295400"/>
                <a:ext cx="164000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376" y="1295400"/>
                <a:ext cx="1640001" cy="369332"/>
              </a:xfrm>
              <a:prstGeom prst="rect">
                <a:avLst/>
              </a:prstGeom>
              <a:blipFill>
                <a:blip r:embed="rId12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283376" y="2004824"/>
                <a:ext cx="164000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376" y="2004824"/>
                <a:ext cx="1640001" cy="369332"/>
              </a:xfrm>
              <a:prstGeom prst="rect">
                <a:avLst/>
              </a:prstGeom>
              <a:blipFill>
                <a:blip r:embed="rId13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283373" y="2661029"/>
                <a:ext cx="164000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373" y="2661029"/>
                <a:ext cx="1640001" cy="369332"/>
              </a:xfrm>
              <a:prstGeom prst="rect">
                <a:avLst/>
              </a:prstGeom>
              <a:blipFill>
                <a:blip r:embed="rId14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283374" y="3247416"/>
                <a:ext cx="164000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23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374" y="3247416"/>
                <a:ext cx="1640001" cy="369332"/>
              </a:xfrm>
              <a:prstGeom prst="rect">
                <a:avLst/>
              </a:prstGeom>
              <a:blipFill>
                <a:blip r:embed="rId15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0910764" y="16735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953334" y="23154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953334" y="29954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cxnSp>
        <p:nvCxnSpPr>
          <p:cNvPr id="38" name="Straight Arrow Connector 37"/>
          <p:cNvCxnSpPr>
            <a:stCxn id="17" idx="3"/>
            <a:endCxn id="31" idx="1"/>
          </p:cNvCxnSpPr>
          <p:nvPr/>
        </p:nvCxnSpPr>
        <p:spPr>
          <a:xfrm>
            <a:off x="9709415" y="1480066"/>
            <a:ext cx="5739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3"/>
            <a:endCxn id="32" idx="1"/>
          </p:cNvCxnSpPr>
          <p:nvPr/>
        </p:nvCxnSpPr>
        <p:spPr>
          <a:xfrm>
            <a:off x="9702645" y="2189490"/>
            <a:ext cx="5807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3"/>
            <a:endCxn id="33" idx="1"/>
          </p:cNvCxnSpPr>
          <p:nvPr/>
        </p:nvCxnSpPr>
        <p:spPr>
          <a:xfrm>
            <a:off x="9709414" y="2840011"/>
            <a:ext cx="573958" cy="5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3"/>
            <a:endCxn id="34" idx="1"/>
          </p:cNvCxnSpPr>
          <p:nvPr/>
        </p:nvCxnSpPr>
        <p:spPr>
          <a:xfrm>
            <a:off x="9709415" y="3399872"/>
            <a:ext cx="573959" cy="32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wn Arrow 41"/>
          <p:cNvSpPr/>
          <p:nvPr/>
        </p:nvSpPr>
        <p:spPr>
          <a:xfrm>
            <a:off x="11002494" y="3662217"/>
            <a:ext cx="257512" cy="483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11448" y="703465"/>
            <a:ext cx="481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Example of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7901" y="4560017"/>
                <a:ext cx="529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1" y="4560017"/>
                <a:ext cx="52924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3479" y="5262096"/>
                <a:ext cx="529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9" y="5262096"/>
                <a:ext cx="529247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53479" y="5854123"/>
                <a:ext cx="529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9" y="5854123"/>
                <a:ext cx="529247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107148" y="4622644"/>
            <a:ext cx="774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Threat is successful at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element without been detected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7148" y="5291134"/>
            <a:ext cx="7935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Threat is successful at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element but it has been detected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07148" y="5886621"/>
            <a:ext cx="1022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Threat is successful at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element while it was detected at a previous element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99144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15316</TotalTime>
  <Words>967</Words>
  <Application>Microsoft Office PowerPoint</Application>
  <PresentationFormat>Widescreen</PresentationFormat>
  <Paragraphs>296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Cambria Math</vt:lpstr>
      <vt:lpstr>Tahoma</vt:lpstr>
      <vt:lpstr>Wingdings</vt:lpstr>
      <vt:lpstr>Blends</vt:lpstr>
      <vt:lpstr>PowerPoint Presentation</vt:lpstr>
      <vt:lpstr>Presentation Outline</vt:lpstr>
      <vt:lpstr>Scope of Work</vt:lpstr>
      <vt:lpstr>Main Elements</vt:lpstr>
      <vt:lpstr>Main Elements</vt:lpstr>
      <vt:lpstr>Main Elements</vt:lpstr>
      <vt:lpstr>Main Elements</vt:lpstr>
      <vt:lpstr>Main Elements</vt:lpstr>
      <vt:lpstr>Main Elements</vt:lpstr>
      <vt:lpstr>Examples</vt:lpstr>
      <vt:lpstr>Examples – Dynamic Simulation</vt:lpstr>
      <vt:lpstr>Examples – Dynamic Simulation/Adjusting Probability Distribution &amp; Strengths</vt:lpstr>
      <vt:lpstr>Examples – Dynamic Simulation/Adjusting Probability Distribution &amp; Strengths</vt:lpstr>
      <vt:lpstr>Examples – Dynamic Simulation/Adjusting Probability Distribution &amp; Strengths</vt:lpstr>
      <vt:lpstr>Examples – Dynamic Simulation/Processing Results</vt:lpstr>
      <vt:lpstr>Examples – Dynamic Simulation/Processing Results</vt:lpstr>
      <vt:lpstr>Summary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Vlahopoulos, Nickolas</cp:lastModifiedBy>
  <cp:revision>71</cp:revision>
  <cp:lastPrinted>1601-01-01T00:00:00Z</cp:lastPrinted>
  <dcterms:created xsi:type="dcterms:W3CDTF">2016-03-29T15:29:36Z</dcterms:created>
  <dcterms:modified xsi:type="dcterms:W3CDTF">2024-12-04T11:41:11Z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