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30"/>
  </p:notesMasterIdLst>
  <p:handoutMasterIdLst>
    <p:handoutMasterId r:id="rId31"/>
  </p:handoutMasterIdLst>
  <p:sldIdLst>
    <p:sldId id="289" r:id="rId5"/>
    <p:sldId id="314" r:id="rId6"/>
    <p:sldId id="315" r:id="rId7"/>
    <p:sldId id="360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57" r:id="rId16"/>
    <p:sldId id="339" r:id="rId17"/>
    <p:sldId id="359" r:id="rId18"/>
    <p:sldId id="341" r:id="rId19"/>
    <p:sldId id="343" r:id="rId20"/>
    <p:sldId id="345" r:id="rId21"/>
    <p:sldId id="344" r:id="rId22"/>
    <p:sldId id="346" r:id="rId23"/>
    <p:sldId id="347" r:id="rId24"/>
    <p:sldId id="350" r:id="rId25"/>
    <p:sldId id="354" r:id="rId26"/>
    <p:sldId id="352" r:id="rId27"/>
    <p:sldId id="353" r:id="rId28"/>
    <p:sldId id="355" r:id="rId29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7C80"/>
    <a:srgbClr val="CC3300"/>
    <a:srgbClr val="22458A"/>
    <a:srgbClr val="2B56AB"/>
    <a:srgbClr val="0033CC"/>
    <a:srgbClr val="3366CC"/>
    <a:srgbClr val="0066CC"/>
    <a:srgbClr val="F77B0B"/>
    <a:srgbClr val="B2F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34" autoAdjust="0"/>
  </p:normalViewPr>
  <p:slideViewPr>
    <p:cSldViewPr snapToGrid="0">
      <p:cViewPr varScale="1">
        <p:scale>
          <a:sx n="56" d="100"/>
          <a:sy n="56" d="100"/>
        </p:scale>
        <p:origin x="58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panose="020B0604020202020204" pitchFamily="34" charset="0"/>
              </a:defRPr>
            </a:lvl1pPr>
          </a:lstStyle>
          <a:p>
            <a:fld id="{85D9B890-3B6E-417C-BD92-47816D5AB6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Make clear: node interception, monitoring of errors, automatically launch multiple runs -&gt; properly formulate fitness function and run GA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are the main developments in the first 9 months of the project.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D0F22-20B8-41CF-8F86-62B82559C21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35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Message dropping – sensor not operating properly</a:t>
            </a:r>
          </a:p>
          <a:p>
            <a:r>
              <a:rPr lang="en-US" dirty="0"/>
              <a:t>Modifies data – errors in communication system</a:t>
            </a:r>
          </a:p>
          <a:p>
            <a:endParaRPr lang="en-US" dirty="0"/>
          </a:p>
          <a:p>
            <a:r>
              <a:rPr lang="en-US" dirty="0"/>
              <a:t>Generally sensor malfunctions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D0F22-20B8-41CF-8F86-62B82559C21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70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initial successful results. Focus on future is refining objective function to gain better performance. Adding a term to encourage instability in results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D0F22-20B8-41CF-8F86-62B82559C21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6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AF4E44-D342-8F43-8501-E1FB4DA184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8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6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Elements of Unsupervised Testing for Software Systems of Autonomous Vehicles</a:t>
            </a:r>
            <a:endParaRPr lang="en-US" sz="2000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2082" y="3557002"/>
            <a:ext cx="10760927" cy="1934127"/>
          </a:xfrm>
        </p:spPr>
        <p:txBody>
          <a:bodyPr/>
          <a:lstStyle/>
          <a:p>
            <a:pPr eaLnBrk="1" hangingPunct="1"/>
            <a:r>
              <a:rPr lang="en-US" dirty="0" smtClean="0"/>
              <a:t>Sean Hickey, Nickolas </a:t>
            </a:r>
            <a:r>
              <a:rPr lang="en-US" dirty="0" smtClean="0"/>
              <a:t>Vlahopoulos, </a:t>
            </a:r>
            <a:r>
              <a:rPr lang="en-US" dirty="0" smtClean="0"/>
              <a:t>University </a:t>
            </a:r>
            <a:r>
              <a:rPr lang="en-US" dirty="0" smtClean="0"/>
              <a:t>of Michigan</a:t>
            </a:r>
            <a:endParaRPr lang="en-US" dirty="0"/>
          </a:p>
          <a:p>
            <a:pPr eaLnBrk="1" hangingPunct="1"/>
            <a:r>
              <a:rPr lang="en-US" dirty="0" err="1" smtClean="0"/>
              <a:t>Geng</a:t>
            </a:r>
            <a:r>
              <a:rPr lang="en-US" dirty="0" smtClean="0"/>
              <a:t>  Zhang, Michigan Engineering Services</a:t>
            </a:r>
          </a:p>
          <a:p>
            <a:r>
              <a:rPr lang="en-US" dirty="0"/>
              <a:t>Jonathon M. </a:t>
            </a:r>
            <a:r>
              <a:rPr lang="en-US" dirty="0" err="1" smtClean="0"/>
              <a:t>Smereka</a:t>
            </a:r>
            <a:r>
              <a:rPr lang="en-US" dirty="0" smtClean="0"/>
              <a:t>, </a:t>
            </a:r>
            <a:r>
              <a:rPr lang="en-US" dirty="0"/>
              <a:t>US Army DEVCOM GVSC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Paper </a:t>
            </a:r>
            <a:r>
              <a:rPr lang="en-US" dirty="0" smtClean="0"/>
              <a:t>24346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3D2D-658F-05B8-5BC9-AD1FC3EF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Mapping Data 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E625C-793B-B9CD-2BAB-7CB427BEB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SzPct val="100000"/>
              <a:buNone/>
            </a:pPr>
            <a:r>
              <a:rPr lang="en-US" dirty="0"/>
              <a:t>Using ROS2 commands we can do the following: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List subscribers, publishers, services, actions for a target node, along with message type of each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Analyze message types to understand information that can be intercepted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Perform topic remapping to alter communication pathways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84E56-F7F5-BF23-DE24-91B408827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4DC0C-AEF4-4242-9A48-48F7C306F1D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8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3D2D-658F-05B8-5BC9-AD1FC3EF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ROS2 Message Interception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223152-5571-5BED-858D-071F88DE9D89}"/>
              </a:ext>
            </a:extLst>
          </p:cNvPr>
          <p:cNvGrpSpPr/>
          <p:nvPr/>
        </p:nvGrpSpPr>
        <p:grpSpPr>
          <a:xfrm>
            <a:off x="1096582" y="2068226"/>
            <a:ext cx="9998829" cy="3387942"/>
            <a:chOff x="817623" y="1371599"/>
            <a:chExt cx="8099687" cy="24765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C433FF0-6643-FBBB-3A78-6DCA6F78B5D8}"/>
                </a:ext>
              </a:extLst>
            </p:cNvPr>
            <p:cNvSpPr/>
            <p:nvPr/>
          </p:nvSpPr>
          <p:spPr>
            <a:xfrm>
              <a:off x="817623" y="1371599"/>
              <a:ext cx="2685422" cy="990600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Publisher Node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F8C902-FD0C-5D5B-2E62-A1A5349C340D}"/>
                </a:ext>
              </a:extLst>
            </p:cNvPr>
            <p:cNvSpPr/>
            <p:nvPr/>
          </p:nvSpPr>
          <p:spPr>
            <a:xfrm>
              <a:off x="6476999" y="1371600"/>
              <a:ext cx="2440311" cy="990600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Subscriber Node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E58548-13EB-207C-7082-166A4415D205}"/>
                </a:ext>
              </a:extLst>
            </p:cNvPr>
            <p:cNvSpPr/>
            <p:nvPr/>
          </p:nvSpPr>
          <p:spPr>
            <a:xfrm>
              <a:off x="3743792" y="1562100"/>
              <a:ext cx="2580031" cy="60960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Modified Msg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3EEAAD9-5780-F51A-6AD9-E37358FD7777}"/>
                </a:ext>
              </a:extLst>
            </p:cNvPr>
            <p:cNvSpPr/>
            <p:nvPr/>
          </p:nvSpPr>
          <p:spPr>
            <a:xfrm>
              <a:off x="3598325" y="2857499"/>
              <a:ext cx="2867318" cy="990600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Interceptor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Node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439268-366B-FEC2-69C6-522577560633}"/>
                </a:ext>
              </a:extLst>
            </p:cNvPr>
            <p:cNvSpPr/>
            <p:nvPr/>
          </p:nvSpPr>
          <p:spPr>
            <a:xfrm>
              <a:off x="912216" y="3048000"/>
              <a:ext cx="2495548" cy="60960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Original Msg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A4CC75E-5D11-4F50-E34E-85191DFEC047}"/>
                </a:ext>
              </a:extLst>
            </p:cNvPr>
            <p:cNvCxnSpPr>
              <a:cxnSpLocks/>
              <a:stCxn id="5" idx="6"/>
              <a:endCxn id="7" idx="1"/>
            </p:cNvCxnSpPr>
            <p:nvPr/>
          </p:nvCxnSpPr>
          <p:spPr>
            <a:xfrm>
              <a:off x="3503045" y="1866899"/>
              <a:ext cx="240747" cy="1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DA3C5CE-42C5-224F-8E20-5FE8AFD195A1}"/>
                </a:ext>
              </a:extLst>
            </p:cNvPr>
            <p:cNvCxnSpPr>
              <a:cxnSpLocks/>
              <a:stCxn id="9" idx="3"/>
              <a:endCxn id="8" idx="2"/>
            </p:cNvCxnSpPr>
            <p:nvPr/>
          </p:nvCxnSpPr>
          <p:spPr>
            <a:xfrm flipV="1">
              <a:off x="3407765" y="3352799"/>
              <a:ext cx="190560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7C56765-E78F-E17B-D509-125764F62EDB}"/>
                </a:ext>
              </a:extLst>
            </p:cNvPr>
            <p:cNvCxnSpPr>
              <a:cxnSpLocks/>
              <a:stCxn id="5" idx="4"/>
              <a:endCxn id="9" idx="0"/>
            </p:cNvCxnSpPr>
            <p:nvPr/>
          </p:nvCxnSpPr>
          <p:spPr>
            <a:xfrm flipH="1">
              <a:off x="2159990" y="2362199"/>
              <a:ext cx="344" cy="685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10B833A-10A1-3C77-C8FB-303CDE5FFC20}"/>
              </a:ext>
            </a:extLst>
          </p:cNvPr>
          <p:cNvSpPr/>
          <p:nvPr/>
        </p:nvSpPr>
        <p:spPr>
          <a:xfrm>
            <a:off x="667260" y="1544584"/>
            <a:ext cx="10773762" cy="2170172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1FE1B1-FEAB-9244-24E2-B3CFABB28502}"/>
              </a:ext>
            </a:extLst>
          </p:cNvPr>
          <p:cNvSpPr/>
          <p:nvPr/>
        </p:nvSpPr>
        <p:spPr>
          <a:xfrm>
            <a:off x="667260" y="3714756"/>
            <a:ext cx="10773762" cy="2150303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AA0537-B3C1-4568-C7C3-317A520D14DD}"/>
              </a:ext>
            </a:extLst>
          </p:cNvPr>
          <p:cNvSpPr txBox="1"/>
          <p:nvPr/>
        </p:nvSpPr>
        <p:spPr>
          <a:xfrm>
            <a:off x="3643749" y="931306"/>
            <a:ext cx="4904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Original Message Flow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B5909E-DD13-E8A5-FBA8-147C578AF3D7}"/>
              </a:ext>
            </a:extLst>
          </p:cNvPr>
          <p:cNvSpPr txBox="1"/>
          <p:nvPr/>
        </p:nvSpPr>
        <p:spPr>
          <a:xfrm>
            <a:off x="3819229" y="5965492"/>
            <a:ext cx="446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Modified Message Flow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5A9048-89C8-5ACB-CC15-C4603B42583A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>
          <a:xfrm flipV="1">
            <a:off x="6299089" y="3162793"/>
            <a:ext cx="2251" cy="9381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61041C-B0C9-7565-D5B0-F6E9A7FDEC92}"/>
              </a:ext>
            </a:extLst>
          </p:cNvPr>
          <p:cNvCxnSpPr>
            <a:cxnSpLocks/>
            <a:stCxn id="7" idx="3"/>
            <a:endCxn id="6" idx="2"/>
          </p:cNvCxnSpPr>
          <p:nvPr/>
        </p:nvCxnSpPr>
        <p:spPr>
          <a:xfrm>
            <a:off x="7893827" y="2745816"/>
            <a:ext cx="18909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1F6419-037A-1950-0995-063C111E8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4DC0C-AEF4-4242-9A48-48F7C306F1D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77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3D2D-658F-05B8-5BC9-AD1FC3EF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016" y="0"/>
            <a:ext cx="9313967" cy="841248"/>
          </a:xfrm>
        </p:spPr>
        <p:txBody>
          <a:bodyPr/>
          <a:lstStyle/>
          <a:p>
            <a:r>
              <a:rPr lang="en-US" sz="3200" dirty="0"/>
              <a:t>Interception Strategy for a ROS2-Based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E625C-793B-B9CD-2BAB-7CB427BEB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5140377"/>
          </a:xfrm>
        </p:spPr>
        <p:txBody>
          <a:bodyPr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AutoNum type="arabicParenR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Choose the topics to manipulate and intercept these by modifying launch files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AutoNum type="arabicParenR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Automatically generate an input file to specify messages to drop or modify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AutoNum type="arabicParenR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Use a single interceptor node to read inputs and apply modifications at specified times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AutoNum type="arabicParenR"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* Unmodified messages are sent through interceptor node without changing the behavior of the system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34C57-C110-D1A6-259D-952EC88AB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4DC0C-AEF4-4242-9A48-48F7C306F1D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52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3D2D-658F-05B8-5BC9-AD1FC3EF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Message Modifications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E625C-793B-B9CD-2BAB-7CB427BEB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US" dirty="0"/>
              <a:t>Types of modifications:</a:t>
            </a:r>
          </a:p>
          <a:p>
            <a:pPr marL="863600" lvl="1" indent="-463550" eaLnBrk="1" fontAlgn="auto" hangingPunct="1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Message dropping</a:t>
            </a:r>
          </a:p>
          <a:p>
            <a:pPr marL="863600" lvl="1" indent="-463550" eaLnBrk="1" fontAlgn="auto" hangingPunct="1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Modified data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US" dirty="0"/>
              <a:t>Specified by:</a:t>
            </a:r>
          </a:p>
          <a:p>
            <a:pPr marL="863600" lvl="1" indent="-463550" eaLnBrk="1" fontAlgn="auto" hangingPunct="1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When the modification should start</a:t>
            </a:r>
          </a:p>
          <a:p>
            <a:pPr marL="863600" lvl="1" indent="-463550" eaLnBrk="1" fontAlgn="auto" hangingPunct="1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How long it should last</a:t>
            </a:r>
          </a:p>
          <a:p>
            <a:pPr marL="863600" lvl="1" indent="-463550" eaLnBrk="1" fontAlgn="auto" hangingPunct="1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Modified message (if modifying data)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05211-BBCD-66A5-45A7-A726C4A23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4DC0C-AEF4-4242-9A48-48F7C306F1D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56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3D2D-658F-05B8-5BC9-AD1FC3EF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ROS2 Message Interception Example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223152-5571-5BED-858D-071F88DE9D89}"/>
              </a:ext>
            </a:extLst>
          </p:cNvPr>
          <p:cNvGrpSpPr/>
          <p:nvPr/>
        </p:nvGrpSpPr>
        <p:grpSpPr>
          <a:xfrm>
            <a:off x="699626" y="1457610"/>
            <a:ext cx="10799426" cy="4139571"/>
            <a:chOff x="817623" y="917426"/>
            <a:chExt cx="8748222" cy="302592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C433FF0-6643-FBBB-3A78-6DCA6F78B5D8}"/>
                </a:ext>
              </a:extLst>
            </p:cNvPr>
            <p:cNvSpPr/>
            <p:nvPr/>
          </p:nvSpPr>
          <p:spPr>
            <a:xfrm>
              <a:off x="817623" y="1252338"/>
              <a:ext cx="2685422" cy="110986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Control Execution Node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F8C902-FD0C-5D5B-2E62-A1A5349C340D}"/>
                </a:ext>
              </a:extLst>
            </p:cNvPr>
            <p:cNvSpPr/>
            <p:nvPr/>
          </p:nvSpPr>
          <p:spPr>
            <a:xfrm>
              <a:off x="6755661" y="917426"/>
              <a:ext cx="2810184" cy="962786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Shift Decider Node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E58548-13EB-207C-7082-166A4415D205}"/>
                </a:ext>
              </a:extLst>
            </p:cNvPr>
            <p:cNvSpPr/>
            <p:nvPr/>
          </p:nvSpPr>
          <p:spPr>
            <a:xfrm>
              <a:off x="3700007" y="1472532"/>
              <a:ext cx="2580031" cy="669472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Modified Command Msg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3EEAAD9-5780-F51A-6AD9-E37358FD7777}"/>
                </a:ext>
              </a:extLst>
            </p:cNvPr>
            <p:cNvSpPr/>
            <p:nvPr/>
          </p:nvSpPr>
          <p:spPr>
            <a:xfrm>
              <a:off x="3556364" y="2952749"/>
              <a:ext cx="2867318" cy="990600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Interceptor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Node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439268-366B-FEC2-69C6-522577560633}"/>
                </a:ext>
              </a:extLst>
            </p:cNvPr>
            <p:cNvSpPr/>
            <p:nvPr/>
          </p:nvSpPr>
          <p:spPr>
            <a:xfrm>
              <a:off x="912216" y="3048000"/>
              <a:ext cx="2495548" cy="80009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Control Command Msg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A4CC75E-5D11-4F50-E34E-85191DFEC047}"/>
                </a:ext>
              </a:extLst>
            </p:cNvPr>
            <p:cNvCxnSpPr>
              <a:cxnSpLocks/>
              <a:stCxn id="5" idx="6"/>
              <a:endCxn id="7" idx="1"/>
            </p:cNvCxnSpPr>
            <p:nvPr/>
          </p:nvCxnSpPr>
          <p:spPr>
            <a:xfrm flipV="1">
              <a:off x="3503045" y="1807268"/>
              <a:ext cx="196962" cy="1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DA3C5CE-42C5-224F-8E20-5FE8AFD195A1}"/>
                </a:ext>
              </a:extLst>
            </p:cNvPr>
            <p:cNvCxnSpPr>
              <a:cxnSpLocks/>
              <a:stCxn id="9" idx="3"/>
              <a:endCxn id="8" idx="2"/>
            </p:cNvCxnSpPr>
            <p:nvPr/>
          </p:nvCxnSpPr>
          <p:spPr>
            <a:xfrm>
              <a:off x="3407764" y="3448049"/>
              <a:ext cx="148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7C56765-E78F-E17B-D509-125764F62EDB}"/>
                </a:ext>
              </a:extLst>
            </p:cNvPr>
            <p:cNvCxnSpPr>
              <a:cxnSpLocks/>
              <a:stCxn id="5" idx="4"/>
              <a:endCxn id="9" idx="0"/>
            </p:cNvCxnSpPr>
            <p:nvPr/>
          </p:nvCxnSpPr>
          <p:spPr>
            <a:xfrm flipH="1">
              <a:off x="2159990" y="2362200"/>
              <a:ext cx="344" cy="68580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5A9048-89C8-5ACB-CC15-C4603B42583A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>
          <a:xfrm flipV="1">
            <a:off x="5850333" y="3132877"/>
            <a:ext cx="0" cy="110912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61041C-B0C9-7565-D5B0-F6E9A7FDEC92}"/>
              </a:ext>
            </a:extLst>
          </p:cNvPr>
          <p:cNvCxnSpPr>
            <a:cxnSpLocks/>
            <a:stCxn id="7" idx="3"/>
            <a:endCxn id="6" idx="2"/>
          </p:cNvCxnSpPr>
          <p:nvPr/>
        </p:nvCxnSpPr>
        <p:spPr>
          <a:xfrm flipV="1">
            <a:off x="7442818" y="2116173"/>
            <a:ext cx="587143" cy="5587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1F6419-037A-1950-0995-063C111E8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4DC0C-AEF4-4242-9A48-48F7C306F1D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E8778FD-F481-49DC-B41A-7E77229B7412}"/>
              </a:ext>
            </a:extLst>
          </p:cNvPr>
          <p:cNvSpPr/>
          <p:nvPr/>
        </p:nvSpPr>
        <p:spPr>
          <a:xfrm>
            <a:off x="7919617" y="3047251"/>
            <a:ext cx="3572758" cy="1355176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Trajectory Follower Node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B53D1ED-0C85-454B-AD53-DBFCFF2B835E}"/>
              </a:ext>
            </a:extLst>
          </p:cNvPr>
          <p:cNvSpPr/>
          <p:nvPr/>
        </p:nvSpPr>
        <p:spPr>
          <a:xfrm>
            <a:off x="7919617" y="4774732"/>
            <a:ext cx="3572759" cy="1317127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Vehicle Command Gate Node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4483329-B781-47C8-9494-ECDB08028DF8}"/>
              </a:ext>
            </a:extLst>
          </p:cNvPr>
          <p:cNvCxnSpPr>
            <a:cxnSpLocks/>
            <a:stCxn id="7" idx="3"/>
            <a:endCxn id="34" idx="2"/>
          </p:cNvCxnSpPr>
          <p:nvPr/>
        </p:nvCxnSpPr>
        <p:spPr>
          <a:xfrm>
            <a:off x="7442818" y="2674946"/>
            <a:ext cx="476799" cy="104989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4D12189-38AD-4416-81FB-A2D5DCCCC948}"/>
              </a:ext>
            </a:extLst>
          </p:cNvPr>
          <p:cNvCxnSpPr>
            <a:cxnSpLocks/>
            <a:stCxn id="7" idx="3"/>
            <a:endCxn id="36" idx="2"/>
          </p:cNvCxnSpPr>
          <p:nvPr/>
        </p:nvCxnSpPr>
        <p:spPr>
          <a:xfrm>
            <a:off x="7442818" y="2674946"/>
            <a:ext cx="476799" cy="27583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31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3D2D-658F-05B8-5BC9-AD1FC3EF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E625C-793B-B9CD-2BAB-7CB427BEB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Overall Scope</a:t>
            </a:r>
          </a:p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Establishing a simulation harness at UM</a:t>
            </a:r>
          </a:p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Intercepting messages and changing data flow</a:t>
            </a:r>
          </a:p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Running a simulation multiple times automatically and monitoring termination</a:t>
            </a:r>
          </a:p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Using a lightweight simulator to implement and test new features</a:t>
            </a:r>
          </a:p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D074C-7191-2AE9-5B63-7EC4719FC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4DC0C-AEF4-4242-9A48-48F7C306F1D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38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3D2D-658F-05B8-5BC9-AD1FC3EF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073" y="16201"/>
            <a:ext cx="9771853" cy="841248"/>
          </a:xfrm>
        </p:spPr>
        <p:txBody>
          <a:bodyPr/>
          <a:lstStyle/>
          <a:p>
            <a:r>
              <a:rPr lang="en-US" sz="3200" dirty="0"/>
              <a:t>Running an Autoware Simulation Automatically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2EB8E2E-7D81-A67F-D460-4776C39FCF46}"/>
              </a:ext>
            </a:extLst>
          </p:cNvPr>
          <p:cNvGrpSpPr/>
          <p:nvPr/>
        </p:nvGrpSpPr>
        <p:grpSpPr>
          <a:xfrm>
            <a:off x="1959147" y="1557883"/>
            <a:ext cx="3627581" cy="4752393"/>
            <a:chOff x="334819" y="1771647"/>
            <a:chExt cx="3627581" cy="3638551"/>
          </a:xfrm>
          <a:solidFill>
            <a:srgbClr val="99CCFF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71DD284-07EC-6F29-0B0E-168698F9785D}"/>
                </a:ext>
              </a:extLst>
            </p:cNvPr>
            <p:cNvSpPr/>
            <p:nvPr/>
          </p:nvSpPr>
          <p:spPr>
            <a:xfrm>
              <a:off x="334819" y="1771647"/>
              <a:ext cx="3627581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Launch Autoware in terminal window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9751965-549B-1D77-9CCA-FB714ACBE217}"/>
                </a:ext>
              </a:extLst>
            </p:cNvPr>
            <p:cNvSpPr/>
            <p:nvPr/>
          </p:nvSpPr>
          <p:spPr>
            <a:xfrm>
              <a:off x="334819" y="2571749"/>
              <a:ext cx="3627581" cy="6095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Define initial pose in </a:t>
              </a:r>
              <a:r>
                <a:rPr lang="en-US" sz="2400" dirty="0" err="1">
                  <a:solidFill>
                    <a:schemeClr val="tx1"/>
                  </a:solidFill>
                  <a:latin typeface="Arial" panose="020B0604020202020204" pitchFamily="34" charset="0"/>
                </a:rPr>
                <a:t>Rviz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 window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E952748-00AA-23D2-EA61-8A543AA5B5CA}"/>
                </a:ext>
              </a:extLst>
            </p:cNvPr>
            <p:cNvSpPr/>
            <p:nvPr/>
          </p:nvSpPr>
          <p:spPr>
            <a:xfrm>
              <a:off x="334819" y="3314700"/>
              <a:ext cx="3627581" cy="6095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Define target pose in </a:t>
              </a:r>
              <a:r>
                <a:rPr lang="en-US" sz="2400" dirty="0" err="1">
                  <a:solidFill>
                    <a:schemeClr val="tx1"/>
                  </a:solidFill>
                  <a:latin typeface="Arial" panose="020B0604020202020204" pitchFamily="34" charset="0"/>
                </a:rPr>
                <a:t>Rviz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 window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869271-0326-7287-BFBE-8CA70F6F4E53}"/>
                </a:ext>
              </a:extLst>
            </p:cNvPr>
            <p:cNvSpPr/>
            <p:nvPr/>
          </p:nvSpPr>
          <p:spPr>
            <a:xfrm>
              <a:off x="334819" y="4800600"/>
              <a:ext cx="3627581" cy="6095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Stop Autoware by </a:t>
              </a:r>
              <a:r>
                <a:rPr lang="en-US" sz="2400" dirty="0" err="1">
                  <a:solidFill>
                    <a:schemeClr val="tx1"/>
                  </a:solidFill>
                  <a:latin typeface="Arial" panose="020B0604020202020204" pitchFamily="34" charset="0"/>
                </a:rPr>
                <a:t>ctrl_c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 in terminal window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5AA16A8-CD5C-A095-109B-C4F03F41DEDA}"/>
                </a:ext>
              </a:extLst>
            </p:cNvPr>
            <p:cNvSpPr/>
            <p:nvPr/>
          </p:nvSpPr>
          <p:spPr>
            <a:xfrm>
              <a:off x="334819" y="4057650"/>
              <a:ext cx="3627581" cy="6095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Set engagement in </a:t>
              </a:r>
              <a:r>
                <a:rPr lang="en-US" sz="2400" dirty="0" err="1">
                  <a:solidFill>
                    <a:schemeClr val="tx1"/>
                  </a:solidFill>
                  <a:latin typeface="Arial" panose="020B0604020202020204" pitchFamily="34" charset="0"/>
                </a:rPr>
                <a:t>Rviz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 window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6FBCA64-4D0E-097D-8CEE-D70021786F10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>
              <a:off x="2148610" y="2438397"/>
              <a:ext cx="0" cy="133352"/>
            </a:xfrm>
            <a:prstGeom prst="straightConnector1">
              <a:avLst/>
            </a:prstGeom>
            <a:grpFill/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F3C5610-CE38-6927-B1B6-616B8CE1EF11}"/>
                </a:ext>
              </a:extLst>
            </p:cNvPr>
            <p:cNvCxnSpPr>
              <a:cxnSpLocks/>
              <a:stCxn id="30" idx="2"/>
              <a:endCxn id="31" idx="0"/>
            </p:cNvCxnSpPr>
            <p:nvPr/>
          </p:nvCxnSpPr>
          <p:spPr>
            <a:xfrm>
              <a:off x="2148610" y="3181348"/>
              <a:ext cx="0" cy="133352"/>
            </a:xfrm>
            <a:prstGeom prst="straightConnector1">
              <a:avLst/>
            </a:prstGeom>
            <a:grpFill/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A92D888-3A32-5052-B5E6-31A85E9F9B32}"/>
                </a:ext>
              </a:extLst>
            </p:cNvPr>
            <p:cNvCxnSpPr>
              <a:cxnSpLocks/>
              <a:stCxn id="31" idx="2"/>
              <a:endCxn id="33" idx="0"/>
            </p:cNvCxnSpPr>
            <p:nvPr/>
          </p:nvCxnSpPr>
          <p:spPr>
            <a:xfrm>
              <a:off x="2148610" y="3924298"/>
              <a:ext cx="0" cy="133352"/>
            </a:xfrm>
            <a:prstGeom prst="straightConnector1">
              <a:avLst/>
            </a:prstGeom>
            <a:grpFill/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2BF2D52-524A-2D03-B708-9CC95BFAA1F8}"/>
                </a:ext>
              </a:extLst>
            </p:cNvPr>
            <p:cNvCxnSpPr>
              <a:cxnSpLocks/>
              <a:stCxn id="33" idx="2"/>
              <a:endCxn id="32" idx="0"/>
            </p:cNvCxnSpPr>
            <p:nvPr/>
          </p:nvCxnSpPr>
          <p:spPr>
            <a:xfrm>
              <a:off x="2148610" y="4667248"/>
              <a:ext cx="0" cy="133351"/>
            </a:xfrm>
            <a:prstGeom prst="straightConnector1">
              <a:avLst/>
            </a:prstGeom>
            <a:grpFill/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68139F0-0626-4B37-CDE8-011B1DD6D851}"/>
              </a:ext>
            </a:extLst>
          </p:cNvPr>
          <p:cNvGrpSpPr/>
          <p:nvPr/>
        </p:nvGrpSpPr>
        <p:grpSpPr>
          <a:xfrm>
            <a:off x="6461279" y="1491120"/>
            <a:ext cx="3627582" cy="4818932"/>
            <a:chOff x="334818" y="1698854"/>
            <a:chExt cx="3627582" cy="3689495"/>
          </a:xfrm>
          <a:solidFill>
            <a:srgbClr val="FF7C80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BF9C129-338B-2627-51A1-C12C54F20B61}"/>
                </a:ext>
              </a:extLst>
            </p:cNvPr>
            <p:cNvSpPr/>
            <p:nvPr/>
          </p:nvSpPr>
          <p:spPr>
            <a:xfrm>
              <a:off x="334818" y="1698854"/>
              <a:ext cx="3627581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Launch Autoware by shell command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086144F-7AA9-8B29-4398-35A6B373237F}"/>
                </a:ext>
              </a:extLst>
            </p:cNvPr>
            <p:cNvSpPr/>
            <p:nvPr/>
          </p:nvSpPr>
          <p:spPr>
            <a:xfrm>
              <a:off x="334819" y="2510288"/>
              <a:ext cx="3627581" cy="6095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Define initial pose by command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6F839CD-B594-C094-5E81-96776644AC00}"/>
                </a:ext>
              </a:extLst>
            </p:cNvPr>
            <p:cNvSpPr/>
            <p:nvPr/>
          </p:nvSpPr>
          <p:spPr>
            <a:xfrm>
              <a:off x="334819" y="3266442"/>
              <a:ext cx="3627581" cy="6095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Define target pose by command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6ABCE42-88EC-441E-DD9C-0ED5C8ACBC9B}"/>
                </a:ext>
              </a:extLst>
            </p:cNvPr>
            <p:cNvSpPr/>
            <p:nvPr/>
          </p:nvSpPr>
          <p:spPr>
            <a:xfrm>
              <a:off x="334818" y="4778751"/>
              <a:ext cx="3627581" cy="6095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Stop Autoware by process killing command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7C5F15-EC28-A7A2-31E6-382DA325B297}"/>
                </a:ext>
              </a:extLst>
            </p:cNvPr>
            <p:cNvSpPr/>
            <p:nvPr/>
          </p:nvSpPr>
          <p:spPr>
            <a:xfrm>
              <a:off x="334819" y="4022597"/>
              <a:ext cx="3627581" cy="6095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Set engagement by command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F304C49-AF5E-2795-2A88-CB0495553860}"/>
                </a:ext>
              </a:extLst>
            </p:cNvPr>
            <p:cNvCxnSpPr>
              <a:cxnSpLocks/>
              <a:stCxn id="39" idx="2"/>
              <a:endCxn id="40" idx="0"/>
            </p:cNvCxnSpPr>
            <p:nvPr/>
          </p:nvCxnSpPr>
          <p:spPr>
            <a:xfrm>
              <a:off x="2148609" y="2365604"/>
              <a:ext cx="1" cy="144684"/>
            </a:xfrm>
            <a:prstGeom prst="straightConnector1">
              <a:avLst/>
            </a:prstGeom>
            <a:grpFill/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FA4D2D1-9843-AE75-B3FF-5E06C3ADED3F}"/>
                </a:ext>
              </a:extLst>
            </p:cNvPr>
            <p:cNvCxnSpPr>
              <a:cxnSpLocks/>
              <a:stCxn id="40" idx="2"/>
              <a:endCxn id="41" idx="0"/>
            </p:cNvCxnSpPr>
            <p:nvPr/>
          </p:nvCxnSpPr>
          <p:spPr>
            <a:xfrm>
              <a:off x="2148610" y="3119887"/>
              <a:ext cx="0" cy="146555"/>
            </a:xfrm>
            <a:prstGeom prst="straightConnector1">
              <a:avLst/>
            </a:prstGeom>
            <a:grpFill/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8E0F65F-17FD-F9C2-FDE6-3A706345431A}"/>
                </a:ext>
              </a:extLst>
            </p:cNvPr>
            <p:cNvCxnSpPr>
              <a:cxnSpLocks/>
              <a:stCxn id="41" idx="2"/>
              <a:endCxn id="43" idx="0"/>
            </p:cNvCxnSpPr>
            <p:nvPr/>
          </p:nvCxnSpPr>
          <p:spPr>
            <a:xfrm>
              <a:off x="2148610" y="3876041"/>
              <a:ext cx="0" cy="146556"/>
            </a:xfrm>
            <a:prstGeom prst="straightConnector1">
              <a:avLst/>
            </a:prstGeom>
            <a:grpFill/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325E0EB-A92F-A738-8B4D-308AE47C09A9}"/>
                </a:ext>
              </a:extLst>
            </p:cNvPr>
            <p:cNvCxnSpPr>
              <a:cxnSpLocks/>
              <a:stCxn id="43" idx="2"/>
              <a:endCxn id="42" idx="0"/>
            </p:cNvCxnSpPr>
            <p:nvPr/>
          </p:nvCxnSpPr>
          <p:spPr>
            <a:xfrm flipH="1">
              <a:off x="2148609" y="4632196"/>
              <a:ext cx="1" cy="146555"/>
            </a:xfrm>
            <a:prstGeom prst="straightConnector1">
              <a:avLst/>
            </a:prstGeom>
            <a:grpFill/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5E964ECC-7187-1C0D-773B-7475F1EEB967}"/>
              </a:ext>
            </a:extLst>
          </p:cNvPr>
          <p:cNvSpPr txBox="1"/>
          <p:nvPr/>
        </p:nvSpPr>
        <p:spPr>
          <a:xfrm>
            <a:off x="2461764" y="899628"/>
            <a:ext cx="262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Manual Run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C9D68C-8263-767F-BD27-DE32556D7C1B}"/>
              </a:ext>
            </a:extLst>
          </p:cNvPr>
          <p:cNvSpPr txBox="1"/>
          <p:nvPr/>
        </p:nvSpPr>
        <p:spPr>
          <a:xfrm>
            <a:off x="7038351" y="899628"/>
            <a:ext cx="2473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Automatic Run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D19D9-2B42-B9DA-A59F-DF9CADDCA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4DC0C-AEF4-4242-9A48-48F7C306F1D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034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3D2D-658F-05B8-5BC9-AD1FC3EF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1248"/>
          </a:xfrm>
        </p:spPr>
        <p:txBody>
          <a:bodyPr/>
          <a:lstStyle/>
          <a:p>
            <a:r>
              <a:rPr lang="en-US" sz="3200" dirty="0"/>
              <a:t>Termination of an Autoware Simulation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68E8D2-A7F3-8254-3414-FEF66DA95B7C}"/>
              </a:ext>
            </a:extLst>
          </p:cNvPr>
          <p:cNvSpPr txBox="1"/>
          <p:nvPr/>
        </p:nvSpPr>
        <p:spPr>
          <a:xfrm>
            <a:off x="2875721" y="5982411"/>
            <a:ext cx="615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*Simulation termination command: kill –SIGINT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process_id</a:t>
            </a:r>
            <a:endParaRPr lang="en-US" sz="1800" i="1" dirty="0">
              <a:latin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D1CA00-ACD8-2B02-D6AB-B186E8BD9030}"/>
              </a:ext>
            </a:extLst>
          </p:cNvPr>
          <p:cNvGrpSpPr/>
          <p:nvPr/>
        </p:nvGrpSpPr>
        <p:grpSpPr>
          <a:xfrm>
            <a:off x="2057400" y="1109662"/>
            <a:ext cx="7924800" cy="4620698"/>
            <a:chOff x="1295400" y="1057275"/>
            <a:chExt cx="7010400" cy="4620698"/>
          </a:xfrm>
        </p:grpSpPr>
        <p:sp>
          <p:nvSpPr>
            <p:cNvPr id="6" name="Flowchart: Decision 5">
              <a:extLst>
                <a:ext uri="{FF2B5EF4-FFF2-40B4-BE49-F238E27FC236}">
                  <a16:creationId xmlns:a16="http://schemas.microsoft.com/office/drawing/2014/main" id="{C9899B3E-11B7-2A09-5DB8-B71FB7E2F85D}"/>
                </a:ext>
              </a:extLst>
            </p:cNvPr>
            <p:cNvSpPr/>
            <p:nvPr/>
          </p:nvSpPr>
          <p:spPr>
            <a:xfrm>
              <a:off x="1295400" y="1123949"/>
              <a:ext cx="3467101" cy="789503"/>
            </a:xfrm>
            <a:prstGeom prst="flowChartDecision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Process alive?</a:t>
              </a:r>
            </a:p>
          </p:txBody>
        </p:sp>
        <p:sp>
          <p:nvSpPr>
            <p:cNvPr id="7" name="Flowchart: Decision 6">
              <a:extLst>
                <a:ext uri="{FF2B5EF4-FFF2-40B4-BE49-F238E27FC236}">
                  <a16:creationId xmlns:a16="http://schemas.microsoft.com/office/drawing/2014/main" id="{57745497-8A4A-E6A0-0CE6-6A22DEB12CCA}"/>
                </a:ext>
              </a:extLst>
            </p:cNvPr>
            <p:cNvSpPr/>
            <p:nvPr/>
          </p:nvSpPr>
          <p:spPr>
            <a:xfrm>
              <a:off x="1295400" y="2095500"/>
              <a:ext cx="3467101" cy="789502"/>
            </a:xfrm>
            <a:prstGeom prst="flowChartDecision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Target achieved?</a:t>
              </a:r>
            </a:p>
          </p:txBody>
        </p:sp>
        <p:sp>
          <p:nvSpPr>
            <p:cNvPr id="8" name="Flowchart: Decision 7">
              <a:extLst>
                <a:ext uri="{FF2B5EF4-FFF2-40B4-BE49-F238E27FC236}">
                  <a16:creationId xmlns:a16="http://schemas.microsoft.com/office/drawing/2014/main" id="{6CB8C289-628E-69E1-CA30-6122154D7C3D}"/>
                </a:ext>
              </a:extLst>
            </p:cNvPr>
            <p:cNvSpPr/>
            <p:nvPr/>
          </p:nvSpPr>
          <p:spPr>
            <a:xfrm>
              <a:off x="1303140" y="3067050"/>
              <a:ext cx="3467101" cy="997982"/>
            </a:xfrm>
            <a:prstGeom prst="flowChartDecision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Zero speed for extended period?</a:t>
              </a:r>
            </a:p>
          </p:txBody>
        </p:sp>
        <p:sp>
          <p:nvSpPr>
            <p:cNvPr id="9" name="Flowchart: Decision 8">
              <a:extLst>
                <a:ext uri="{FF2B5EF4-FFF2-40B4-BE49-F238E27FC236}">
                  <a16:creationId xmlns:a16="http://schemas.microsoft.com/office/drawing/2014/main" id="{53E7BBE1-EE89-8824-4675-2EAD0A845AD7}"/>
                </a:ext>
              </a:extLst>
            </p:cNvPr>
            <p:cNvSpPr/>
            <p:nvPr/>
          </p:nvSpPr>
          <p:spPr>
            <a:xfrm>
              <a:off x="1303140" y="4221718"/>
              <a:ext cx="3467101" cy="762000"/>
            </a:xfrm>
            <a:prstGeom prst="flowChartDecision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Total time exceeds limit?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06CA125-D3DD-ECAA-7A29-95554CEBAC66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3028951" y="1913452"/>
              <a:ext cx="0" cy="1820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66B91EF-78D7-2C6E-8294-9AF8614A806D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3028951" y="2885002"/>
              <a:ext cx="7740" cy="1820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50EDCC6-738E-B299-2045-7CE37E342808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>
              <a:off x="3036691" y="4065032"/>
              <a:ext cx="0" cy="1566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56">
              <a:extLst>
                <a:ext uri="{FF2B5EF4-FFF2-40B4-BE49-F238E27FC236}">
                  <a16:creationId xmlns:a16="http://schemas.microsoft.com/office/drawing/2014/main" id="{2B4DB161-0869-1A87-B400-3E30EBA8D261}"/>
                </a:ext>
              </a:extLst>
            </p:cNvPr>
            <p:cNvSpPr/>
            <p:nvPr/>
          </p:nvSpPr>
          <p:spPr>
            <a:xfrm>
              <a:off x="6629400" y="3235285"/>
              <a:ext cx="1676400" cy="697468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*Terminate simulation</a:t>
              </a:r>
            </a:p>
          </p:txBody>
        </p:sp>
        <p:cxnSp>
          <p:nvCxnSpPr>
            <p:cNvPr id="14" name="Shape 64">
              <a:extLst>
                <a:ext uri="{FF2B5EF4-FFF2-40B4-BE49-F238E27FC236}">
                  <a16:creationId xmlns:a16="http://schemas.microsoft.com/office/drawing/2014/main" id="{4CAC0D39-A2F0-0B45-6C0E-B8955BA7E7C0}"/>
                </a:ext>
              </a:extLst>
            </p:cNvPr>
            <p:cNvCxnSpPr>
              <a:cxnSpLocks/>
              <a:stCxn id="9" idx="3"/>
              <a:endCxn id="13" idx="2"/>
            </p:cNvCxnSpPr>
            <p:nvPr/>
          </p:nvCxnSpPr>
          <p:spPr>
            <a:xfrm flipV="1">
              <a:off x="4770242" y="3932753"/>
              <a:ext cx="2697359" cy="669965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hape 66">
              <a:extLst>
                <a:ext uri="{FF2B5EF4-FFF2-40B4-BE49-F238E27FC236}">
                  <a16:creationId xmlns:a16="http://schemas.microsoft.com/office/drawing/2014/main" id="{E5A373B3-EDC0-B69E-4645-C0CE7B96490C}"/>
                </a:ext>
              </a:extLst>
            </p:cNvPr>
            <p:cNvCxnSpPr>
              <a:cxnSpLocks/>
              <a:stCxn id="7" idx="3"/>
              <a:endCxn id="13" idx="0"/>
            </p:cNvCxnSpPr>
            <p:nvPr/>
          </p:nvCxnSpPr>
          <p:spPr>
            <a:xfrm>
              <a:off x="4762501" y="2490251"/>
              <a:ext cx="2705099" cy="745034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300113-EBEA-4D05-BCE8-1E398459F057}"/>
                </a:ext>
              </a:extLst>
            </p:cNvPr>
            <p:cNvSpPr/>
            <p:nvPr/>
          </p:nvSpPr>
          <p:spPr>
            <a:xfrm>
              <a:off x="1817491" y="5296973"/>
              <a:ext cx="2438400" cy="38100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Continue simulation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8E93674-6B82-796A-9419-EC1D5C04EF6B}"/>
                </a:ext>
              </a:extLst>
            </p:cNvPr>
            <p:cNvCxnSpPr>
              <a:cxnSpLocks/>
              <a:stCxn id="9" idx="2"/>
              <a:endCxn id="16" idx="0"/>
            </p:cNvCxnSpPr>
            <p:nvPr/>
          </p:nvCxnSpPr>
          <p:spPr>
            <a:xfrm>
              <a:off x="3036691" y="4983718"/>
              <a:ext cx="0" cy="31325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7D93B7-EA7D-F6AC-2FCF-13A6CB92ECA7}"/>
                </a:ext>
              </a:extLst>
            </p:cNvPr>
            <p:cNvSpPr txBox="1"/>
            <p:nvPr/>
          </p:nvSpPr>
          <p:spPr>
            <a:xfrm>
              <a:off x="4800600" y="1063109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</a:rPr>
                <a:t>No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196831-D392-D66F-7D0F-71C7D7772787}"/>
                </a:ext>
              </a:extLst>
            </p:cNvPr>
            <p:cNvSpPr txBox="1"/>
            <p:nvPr/>
          </p:nvSpPr>
          <p:spPr>
            <a:xfrm>
              <a:off x="3201720" y="181558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</a:rPr>
                <a:t>Yes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D8130B-36B3-CF31-075C-F2A85949E761}"/>
                </a:ext>
              </a:extLst>
            </p:cNvPr>
            <p:cNvSpPr txBox="1"/>
            <p:nvPr/>
          </p:nvSpPr>
          <p:spPr>
            <a:xfrm>
              <a:off x="4800600" y="1919287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</a:rPr>
                <a:t>Yes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FFA7BF-7009-B8C2-BC8D-0ACFEE93A507}"/>
                </a:ext>
              </a:extLst>
            </p:cNvPr>
            <p:cNvSpPr txBox="1"/>
            <p:nvPr/>
          </p:nvSpPr>
          <p:spPr>
            <a:xfrm>
              <a:off x="4800600" y="3000375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</a:rPr>
                <a:t>Yes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6456DB-C450-0708-3A58-FF394636162B}"/>
                </a:ext>
              </a:extLst>
            </p:cNvPr>
            <p:cNvSpPr txBox="1"/>
            <p:nvPr/>
          </p:nvSpPr>
          <p:spPr>
            <a:xfrm>
              <a:off x="4800600" y="4143375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</a:rPr>
                <a:t>Yes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6549CF-CF49-C1DD-1687-06FA7571F8CD}"/>
                </a:ext>
              </a:extLst>
            </p:cNvPr>
            <p:cNvSpPr txBox="1"/>
            <p:nvPr/>
          </p:nvSpPr>
          <p:spPr>
            <a:xfrm>
              <a:off x="3200400" y="277391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</a:rPr>
                <a:t>No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A0220E8-1AB0-D3FF-1937-95F1320393E7}"/>
                </a:ext>
              </a:extLst>
            </p:cNvPr>
            <p:cNvSpPr txBox="1"/>
            <p:nvPr/>
          </p:nvSpPr>
          <p:spPr>
            <a:xfrm>
              <a:off x="3200400" y="3939659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</a:rPr>
                <a:t>No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5D807E-38A1-29D6-6CBA-51D0678CA240}"/>
                </a:ext>
              </a:extLst>
            </p:cNvPr>
            <p:cNvSpPr txBox="1"/>
            <p:nvPr/>
          </p:nvSpPr>
          <p:spPr>
            <a:xfrm>
              <a:off x="3200400" y="492764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</a:rPr>
                <a:t>No</a:t>
              </a:r>
            </a:p>
          </p:txBody>
        </p:sp>
        <p:sp>
          <p:nvSpPr>
            <p:cNvPr id="26" name="Rounded Rectangle 84">
              <a:extLst>
                <a:ext uri="{FF2B5EF4-FFF2-40B4-BE49-F238E27FC236}">
                  <a16:creationId xmlns:a16="http://schemas.microsoft.com/office/drawing/2014/main" id="{1888CD0D-1336-B34A-1785-F84A718987EF}"/>
                </a:ext>
              </a:extLst>
            </p:cNvPr>
            <p:cNvSpPr/>
            <p:nvPr/>
          </p:nvSpPr>
          <p:spPr>
            <a:xfrm>
              <a:off x="6421315" y="1158483"/>
              <a:ext cx="1828800" cy="697468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Simulation</a:t>
              </a: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Self-terminated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5DFC43C-7094-8619-1E53-48939AB4D2EB}"/>
                </a:ext>
              </a:extLst>
            </p:cNvPr>
            <p:cNvCxnSpPr>
              <a:cxnSpLocks/>
              <a:stCxn id="6" idx="3"/>
              <a:endCxn id="26" idx="1"/>
            </p:cNvCxnSpPr>
            <p:nvPr/>
          </p:nvCxnSpPr>
          <p:spPr>
            <a:xfrm flipV="1">
              <a:off x="4762501" y="1507217"/>
              <a:ext cx="1658814" cy="114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CAFC1FE-24F2-4411-8E69-42E1976ACB83}"/>
                </a:ext>
              </a:extLst>
            </p:cNvPr>
            <p:cNvCxnSpPr>
              <a:cxnSpLocks/>
              <a:stCxn id="8" idx="3"/>
              <a:endCxn id="13" idx="1"/>
            </p:cNvCxnSpPr>
            <p:nvPr/>
          </p:nvCxnSpPr>
          <p:spPr>
            <a:xfrm>
              <a:off x="4770242" y="3566041"/>
              <a:ext cx="1859158" cy="179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A26A5D-7AE5-0BEA-5444-C3F8A1B7419E}"/>
                </a:ext>
              </a:extLst>
            </p:cNvPr>
            <p:cNvSpPr txBox="1"/>
            <p:nvPr/>
          </p:nvSpPr>
          <p:spPr>
            <a:xfrm>
              <a:off x="5410200" y="1057275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n>
                    <a:solidFill>
                      <a:srgbClr val="FF0000"/>
                    </a:solidFill>
                  </a:ln>
                  <a:latin typeface="Arial" panose="020B0604020202020204" pitchFamily="34" charset="0"/>
                </a:rPr>
                <a:t>Crushed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68D635-C2C3-3907-44FA-5EB81346765B}"/>
                </a:ext>
              </a:extLst>
            </p:cNvPr>
            <p:cNvSpPr txBox="1"/>
            <p:nvPr/>
          </p:nvSpPr>
          <p:spPr>
            <a:xfrm>
              <a:off x="5410200" y="1913453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n>
                    <a:solidFill>
                      <a:srgbClr val="00B050"/>
                    </a:solidFill>
                  </a:ln>
                  <a:latin typeface="Arial" panose="020B0604020202020204" pitchFamily="34" charset="0"/>
                </a:rPr>
                <a:t>Success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5754BFE-4633-45B6-346E-90381F2F9658}"/>
                </a:ext>
              </a:extLst>
            </p:cNvPr>
            <p:cNvSpPr txBox="1"/>
            <p:nvPr/>
          </p:nvSpPr>
          <p:spPr>
            <a:xfrm>
              <a:off x="5410200" y="2994541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n>
                    <a:solidFill>
                      <a:srgbClr val="FFC000"/>
                    </a:solidFill>
                  </a:ln>
                  <a:latin typeface="Arial" panose="020B0604020202020204" pitchFamily="34" charset="0"/>
                </a:rPr>
                <a:t>Hung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72CE302-0B89-4C09-F910-8E49210BB625}"/>
                </a:ext>
              </a:extLst>
            </p:cNvPr>
            <p:cNvSpPr txBox="1"/>
            <p:nvPr/>
          </p:nvSpPr>
          <p:spPr>
            <a:xfrm>
              <a:off x="5410200" y="4143375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n>
                    <a:solidFill>
                      <a:srgbClr val="FFC000"/>
                    </a:solidFill>
                  </a:ln>
                  <a:latin typeface="Arial" panose="020B0604020202020204" pitchFamily="34" charset="0"/>
                </a:rPr>
                <a:t>Other</a:t>
              </a:r>
              <a:r>
                <a:rPr lang="en-US" sz="1800" dirty="0">
                  <a:latin typeface="Arial" panose="020B0604020202020204" pitchFamily="34" charset="0"/>
                </a:rPr>
                <a:t> </a:t>
              </a:r>
              <a:r>
                <a:rPr lang="en-US" sz="1800" dirty="0">
                  <a:ln>
                    <a:solidFill>
                      <a:srgbClr val="FFC000"/>
                    </a:solidFill>
                  </a:ln>
                  <a:latin typeface="Arial" panose="020B0604020202020204" pitchFamily="34" charset="0"/>
                </a:rPr>
                <a:t>issues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03688A-A453-1619-CE3A-709C0367E7BF}"/>
                </a:ext>
              </a:extLst>
            </p:cNvPr>
            <p:cNvSpPr txBox="1"/>
            <p:nvPr/>
          </p:nvSpPr>
          <p:spPr>
            <a:xfrm>
              <a:off x="3657600" y="4955201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n>
                    <a:solidFill>
                      <a:srgbClr val="00B050"/>
                    </a:solidFill>
                  </a:ln>
                  <a:latin typeface="Arial" panose="020B0604020202020204" pitchFamily="34" charset="0"/>
                </a:rPr>
                <a:t>Ongoing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72814D-B7E9-2C7D-F093-E63B887CB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4DC0C-AEF4-4242-9A48-48F7C306F1D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87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3D2D-658F-05B8-5BC9-AD1FC3EF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654" y="0"/>
            <a:ext cx="9158692" cy="841248"/>
          </a:xfrm>
        </p:spPr>
        <p:txBody>
          <a:bodyPr/>
          <a:lstStyle/>
          <a:p>
            <a:r>
              <a:rPr lang="en-US" sz="3200" dirty="0"/>
              <a:t>Automating Multiple Runs of Autoware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142A7-3D7D-79B2-1330-536D45C70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90600"/>
            <a:ext cx="10134600" cy="508732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01626F-3E1C-6EEA-B06D-3638C9DF3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4DC0C-AEF4-4242-9A48-48F7C306F1D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8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3D2D-658F-05B8-5BC9-AD1FC3EF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E625C-793B-B9CD-2BAB-7CB427BEB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Overall Scope</a:t>
            </a:r>
          </a:p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Establishing a simulation harness at UM</a:t>
            </a:r>
          </a:p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Intercepting messages and changing data flow</a:t>
            </a:r>
          </a:p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Running a simulation multiple times automatically and monitoring termination</a:t>
            </a:r>
          </a:p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Using a lightweight simulator to implement and test new features</a:t>
            </a:r>
          </a:p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47953-01CE-186C-E7AB-8ABC9B0D7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4DC0C-AEF4-4242-9A48-48F7C306F1D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57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3D2D-658F-05B8-5BC9-AD1FC3EF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E625C-793B-B9CD-2BAB-7CB427BEB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Overall Scope</a:t>
            </a:r>
          </a:p>
          <a:p>
            <a:pPr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Establishing a simulation harness at UM</a:t>
            </a:r>
          </a:p>
          <a:p>
            <a:pPr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Intercepting messages and changing data flow</a:t>
            </a:r>
          </a:p>
          <a:p>
            <a:pPr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Running a simulation multiple times automatically and monitoring termination</a:t>
            </a:r>
          </a:p>
          <a:p>
            <a:pPr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Using a lightweight simulator to implement and test new features</a:t>
            </a:r>
          </a:p>
          <a:p>
            <a:pPr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6461A-6245-4B53-EA61-E1B507B94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4DC0C-AEF4-4242-9A48-48F7C306F1D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21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3D2D-658F-05B8-5BC9-AD1FC3EF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Lightweight Simulator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E625C-793B-B9CD-2BAB-7CB427BEB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Emulates Autoware control module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ROS2 environment for accelerated development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Simpler and faster simulations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Ability to insert intentional bugs to test detection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E6B90-9303-58F8-8FEC-2D97026F2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4DC0C-AEF4-4242-9A48-48F7C306F1D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8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3D2D-658F-05B8-5BC9-AD1FC3EF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Genetic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E625C-793B-B9CD-2BAB-7CB427BEB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NSGA-II algorithm for non-dominated multi-objective optimization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Generates fault-causing test cases using fitness function</a:t>
            </a:r>
          </a:p>
          <a:p>
            <a:pPr lvl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Fault severity</a:t>
            </a:r>
          </a:p>
          <a:p>
            <a:pPr lvl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Input diversity</a:t>
            </a:r>
          </a:p>
          <a:p>
            <a:pPr lvl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Fault diversity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Discovers vehicle collisions, system crashes, and timeout faults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6DECF-B0AF-1634-D1C0-804C4814D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4DC0C-AEF4-4242-9A48-48F7C306F1D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369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3D2D-658F-05B8-5BC9-AD1FC3EF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Genetic Algorithm 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888112-FDE2-85D8-FE41-846B95A0E2D1}"/>
              </a:ext>
            </a:extLst>
          </p:cNvPr>
          <p:cNvSpPr txBox="1"/>
          <p:nvPr/>
        </p:nvSpPr>
        <p:spPr>
          <a:xfrm>
            <a:off x="-304800" y="1472625"/>
            <a:ext cx="67209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Initial Generation (Random Search)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8C5C96-82BD-E3D5-519C-247C91DED512}"/>
              </a:ext>
            </a:extLst>
          </p:cNvPr>
          <p:cNvSpPr txBox="1"/>
          <p:nvPr/>
        </p:nvSpPr>
        <p:spPr>
          <a:xfrm>
            <a:off x="5657541" y="1486784"/>
            <a:ext cx="67209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Final Generation (After GA)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8025BB-3EBC-55D7-80F0-D84D727869FE}"/>
              </a:ext>
            </a:extLst>
          </p:cNvPr>
          <p:cNvSpPr txBox="1"/>
          <p:nvPr/>
        </p:nvSpPr>
        <p:spPr>
          <a:xfrm>
            <a:off x="2583118" y="5061258"/>
            <a:ext cx="67209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Population size = 20, Generations = 15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BA0A9D3-1C5C-78EC-6C2C-3404EDB8E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4DC0C-AEF4-4242-9A48-48F7C306F1D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8" name="Picture 17" descr="A blue rectangular bars with white text&#10;&#10;Description automatically generated">
            <a:extLst>
              <a:ext uri="{FF2B5EF4-FFF2-40B4-BE49-F238E27FC236}">
                <a16:creationId xmlns:a16="http://schemas.microsoft.com/office/drawing/2014/main" id="{3A8E95E1-BA9D-8EE8-4C43-1B3AF3AC6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65" y="2024164"/>
            <a:ext cx="5838517" cy="2919259"/>
          </a:xfrm>
          <a:prstGeom prst="rect">
            <a:avLst/>
          </a:prstGeom>
        </p:spPr>
      </p:pic>
      <p:pic>
        <p:nvPicPr>
          <p:cNvPr id="20" name="Picture 19" descr="A graph of a graph with blue squares&#10;&#10;Description automatically generated with medium confidence">
            <a:extLst>
              <a:ext uri="{FF2B5EF4-FFF2-40B4-BE49-F238E27FC236}">
                <a16:creationId xmlns:a16="http://schemas.microsoft.com/office/drawing/2014/main" id="{DC23759A-C668-FF2A-4B77-11F625351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0" y="2024165"/>
            <a:ext cx="5838517" cy="291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74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3D2D-658F-05B8-5BC9-AD1FC3EF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E625C-793B-B9CD-2BAB-7CB427BEB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Overall Scope</a:t>
            </a:r>
          </a:p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Establishing a simulation harness at UM</a:t>
            </a:r>
          </a:p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Intercepting messages and changing data flow</a:t>
            </a:r>
          </a:p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Running a simulation multiple times automatically and monitoring termination</a:t>
            </a:r>
          </a:p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Using a lightweight simulator to implement and test new features</a:t>
            </a:r>
          </a:p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D45C2-95F1-7192-D3E3-555C3AEDA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4DC0C-AEF4-4242-9A48-48F7C306F1D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05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3D2D-658F-05B8-5BC9-AD1FC3EF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E625C-793B-B9CD-2BAB-7CB427BEB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GA: custom selection and crossover methods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Working with the Army Ground Vehicle Systems Center to get involved in related projects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Duplicate node interception, automated execution, and error detection in ARCS and Project GL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D3B36-8743-EF96-5C75-E4C9101C5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4DC0C-AEF4-4242-9A48-48F7C306F1D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85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ECFE1-47EA-B72B-5452-C49AF79DC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EC0D8-9BF2-5568-303F-192FEED4D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4DC0C-AEF4-4242-9A48-48F7C306F1D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6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3D2D-658F-05B8-5BC9-AD1FC3EF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Overall Scope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43B53-18D0-F6DE-DD65-707D20DFF9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56"/>
          <a:stretch/>
        </p:blipFill>
        <p:spPr>
          <a:xfrm>
            <a:off x="762000" y="1447800"/>
            <a:ext cx="3371549" cy="1295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809972-7279-5F8E-956A-6380B16FD820}"/>
              </a:ext>
            </a:extLst>
          </p:cNvPr>
          <p:cNvSpPr txBox="1"/>
          <p:nvPr/>
        </p:nvSpPr>
        <p:spPr>
          <a:xfrm>
            <a:off x="7091004" y="5360640"/>
            <a:ext cx="33974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Times" panose="02020603050405020304" pitchFamily="18" charset="0"/>
              </a:rPr>
              <a:t>Type of faults:</a:t>
            </a: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Times" panose="02020603050405020304" pitchFamily="18" charset="0"/>
              </a:rPr>
              <a:t>Implementation errors</a:t>
            </a: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Times" panose="02020603050405020304" pitchFamily="18" charset="0"/>
              </a:rPr>
              <a:t>Errors in logic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C849F9-8587-0BA2-B2E3-0AC3FAE172A5}"/>
              </a:ext>
            </a:extLst>
          </p:cNvPr>
          <p:cNvSpPr txBox="1"/>
          <p:nvPr/>
        </p:nvSpPr>
        <p:spPr>
          <a:xfrm>
            <a:off x="1380992" y="5373770"/>
            <a:ext cx="22288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prstClr val="black"/>
                </a:solidFill>
                <a:latin typeface="Arial" charset="0"/>
              </a:rPr>
              <a:t>From ARC 2023 meeting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9478E9-0C56-FBB7-8A36-F14CB8D8A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407620"/>
            <a:ext cx="7383606" cy="407877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EEB467-14E9-C036-4271-78414FDBA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4DC0C-AEF4-4242-9A48-48F7C306F1D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F970FB-F7D4-4712-9991-8E3FB3A39D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4" y="2995136"/>
            <a:ext cx="3942981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3D2D-658F-05B8-5BC9-AD1FC3EF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Research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E625C-793B-B9CD-2BAB-7CB427BEB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How effective is an unsupervised process in testing autonomy-focused software systems?</a:t>
            </a:r>
          </a:p>
          <a:p>
            <a:pPr marL="0" indent="0">
              <a:buSzPct val="100000"/>
              <a:buNone/>
            </a:pPr>
            <a:endParaRPr lang="en-US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How can the automated process generate diverse input selections and discovered faults?</a:t>
            </a:r>
          </a:p>
          <a:p>
            <a:pPr marL="0" indent="0">
              <a:buSzPct val="100000"/>
              <a:buNone/>
            </a:pPr>
            <a:endParaRPr lang="en-US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How much more efficient is a genetic algorithm in discovering faults compared to random search?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84E56-F7F5-BF23-DE24-91B408827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4DC0C-AEF4-4242-9A48-48F7C306F1D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0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3D2D-658F-05B8-5BC9-AD1FC3EF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E625C-793B-B9CD-2BAB-7CB427BEB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Overall Scope</a:t>
            </a:r>
          </a:p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Establishing a simulation harness at UM</a:t>
            </a:r>
          </a:p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Intercepting messages and changing data flow</a:t>
            </a:r>
          </a:p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Running a simulation multiple times automatically and monitoring termination</a:t>
            </a:r>
          </a:p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Using a lightweight simulator to implement and test new features</a:t>
            </a:r>
          </a:p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6DC85-2C6E-D9C6-3E14-84BFC1B8F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4DC0C-AEF4-4242-9A48-48F7C306F1D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0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3D2D-658F-05B8-5BC9-AD1FC3EF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0"/>
            <a:ext cx="10908792" cy="841248"/>
          </a:xfrm>
        </p:spPr>
        <p:txBody>
          <a:bodyPr/>
          <a:lstStyle/>
          <a:p>
            <a:r>
              <a:rPr lang="en-US" sz="2800" dirty="0"/>
              <a:t>Establishing a Simulation Harness at UM</a:t>
            </a:r>
            <a:br>
              <a:rPr lang="en-US" sz="2800" dirty="0"/>
            </a:br>
            <a:r>
              <a:rPr lang="en-US" sz="2800" dirty="0"/>
              <a:t>Autoware Universe (ROS2)</a:t>
            </a:r>
          </a:p>
        </p:txBody>
      </p:sp>
      <p:pic>
        <p:nvPicPr>
          <p:cNvPr id="4" name="Picture 3" descr="Screenshot from 2023-08-16 13-06-37.png">
            <a:extLst>
              <a:ext uri="{FF2B5EF4-FFF2-40B4-BE49-F238E27FC236}">
                <a16:creationId xmlns:a16="http://schemas.microsoft.com/office/drawing/2014/main" id="{1120C32E-47C3-48D8-6508-B8675BE048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6836" y="1005617"/>
            <a:ext cx="8478328" cy="538488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FC21CC-22BA-DD27-BF55-156C7F0DE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4DC0C-AEF4-4242-9A48-48F7C306F1D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953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3D2D-658F-05B8-5BC9-AD1FC3EF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High-Level RTK/ARCS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1EE27-C470-BCEC-4EE8-7B1344A93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4DC0C-AEF4-4242-9A48-48F7C306F1D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F2778-FAE6-4807-8A44-9352B59F2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06" y="841248"/>
            <a:ext cx="9338117" cy="55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11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3D2D-658F-05B8-5BC9-AD1FC3EF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High-Level Autoware Architecture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4684B9-A6CF-E2F3-B750-F4F71C5F6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4DC0C-AEF4-4242-9A48-48F7C306F1D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21B90-FA7C-B951-6ACE-285991447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170" y="841248"/>
            <a:ext cx="9137941" cy="540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3D2D-658F-05B8-5BC9-AD1FC3EF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E625C-793B-B9CD-2BAB-7CB427BEB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Overall Scope</a:t>
            </a:r>
          </a:p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Establishing a simulation harness at UM</a:t>
            </a:r>
          </a:p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Intercepting messages and changing data flow</a:t>
            </a:r>
          </a:p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Running a simulation multiple times automatically and monitoring termination</a:t>
            </a:r>
          </a:p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Using a lightweight simulator to implement and test new features</a:t>
            </a:r>
          </a:p>
          <a:p>
            <a:pPr marL="457200" indent="-45720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EC300-C3F6-8316-2BEB-0367E6528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4DC0C-AEF4-4242-9A48-48F7C306F1D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38118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C709B06-5FA7-40B8-A752-7128AA94FE0C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15442</TotalTime>
  <Words>856</Words>
  <Application>Microsoft Office PowerPoint</Application>
  <PresentationFormat>Widescreen</PresentationFormat>
  <Paragraphs>200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Tahoma</vt:lpstr>
      <vt:lpstr>Times</vt:lpstr>
      <vt:lpstr>Wingdings</vt:lpstr>
      <vt:lpstr>Blends</vt:lpstr>
      <vt:lpstr>PowerPoint Presentation</vt:lpstr>
      <vt:lpstr>Outline</vt:lpstr>
      <vt:lpstr>Overall Scope</vt:lpstr>
      <vt:lpstr>Research Questions</vt:lpstr>
      <vt:lpstr>Outline</vt:lpstr>
      <vt:lpstr>Establishing a Simulation Harness at UM Autoware Universe (ROS2)</vt:lpstr>
      <vt:lpstr>High-Level RTK/ARCS Architecture</vt:lpstr>
      <vt:lpstr>High-Level Autoware Architecture</vt:lpstr>
      <vt:lpstr>Outline</vt:lpstr>
      <vt:lpstr>Mapping Data Flow</vt:lpstr>
      <vt:lpstr>ROS2 Message Interception</vt:lpstr>
      <vt:lpstr>Interception Strategy for a ROS2-Based Code</vt:lpstr>
      <vt:lpstr>Message Modifications</vt:lpstr>
      <vt:lpstr>ROS2 Message Interception Example</vt:lpstr>
      <vt:lpstr>Outline</vt:lpstr>
      <vt:lpstr>Running an Autoware Simulation Automatically</vt:lpstr>
      <vt:lpstr>Termination of an Autoware Simulation</vt:lpstr>
      <vt:lpstr>Automating Multiple Runs of Autoware</vt:lpstr>
      <vt:lpstr>Outline</vt:lpstr>
      <vt:lpstr>Lightweight Simulator</vt:lpstr>
      <vt:lpstr>Genetic Algorithm</vt:lpstr>
      <vt:lpstr>Genetic Algorithm Results</vt:lpstr>
      <vt:lpstr>Outline</vt:lpstr>
      <vt:lpstr>Next Steps</vt:lpstr>
      <vt:lpstr>Questions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Vlahopoulos, Nickolas</cp:lastModifiedBy>
  <cp:revision>68</cp:revision>
  <cp:lastPrinted>1601-01-01T00:00:00Z</cp:lastPrinted>
  <dcterms:created xsi:type="dcterms:W3CDTF">2016-03-29T15:29:36Z</dcterms:created>
  <dcterms:modified xsi:type="dcterms:W3CDTF">2024-10-05T14:32:09Z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