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8"/>
  </p:notesMasterIdLst>
  <p:handoutMasterIdLst>
    <p:handoutMasterId r:id="rId19"/>
  </p:handoutMasterIdLst>
  <p:sldIdLst>
    <p:sldId id="289" r:id="rId5"/>
    <p:sldId id="290" r:id="rId6"/>
    <p:sldId id="304" r:id="rId7"/>
    <p:sldId id="313" r:id="rId8"/>
    <p:sldId id="303" r:id="rId9"/>
    <p:sldId id="305" r:id="rId10"/>
    <p:sldId id="312" r:id="rId11"/>
    <p:sldId id="307" r:id="rId12"/>
    <p:sldId id="310" r:id="rId13"/>
    <p:sldId id="315" r:id="rId14"/>
    <p:sldId id="316" r:id="rId15"/>
    <p:sldId id="308" r:id="rId16"/>
    <p:sldId id="302" r:id="rId17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C2265D-625C-2083-F61F-5AFBBD59F889}" name="Rob Hyland" initials="RH" userId="S::rhyland@cra.com::654a1a67-6e3d-42c1-88c1-e46194020253" providerId="AD"/>
  <p188:author id="{AAF93862-CED0-6406-4493-66D4D75A1C1E}" name="Kevin Golan" initials="" userId="S::kgolan@cra.com::528f5c89-9a55-4910-97cd-f5d316d0eb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65E"/>
    <a:srgbClr val="4372C4"/>
    <a:srgbClr val="FE0315"/>
    <a:srgbClr val="9EECC3"/>
    <a:srgbClr val="00F2B3"/>
    <a:srgbClr val="56FFD2"/>
    <a:srgbClr val="C7FFF0"/>
    <a:srgbClr val="7575D1"/>
    <a:srgbClr val="8989D7"/>
    <a:srgbClr val="707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B88C5-4BFD-487A-93F5-F069D2A10D0C}" v="403" dt="2024-10-07T02:27:56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34" autoAdjust="0"/>
    <p:restoredTop sz="64118" autoAdjust="0"/>
  </p:normalViewPr>
  <p:slideViewPr>
    <p:cSldViewPr snapToGrid="0">
      <p:cViewPr varScale="1">
        <p:scale>
          <a:sx n="55" d="100"/>
          <a:sy n="55" d="100"/>
        </p:scale>
        <p:origin x="38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direct?event=video_description&amp;redir_token=QUFFLUhqazNKZFM0a2VQb3FFLU1UcVZnWnM2eUFNcEp2QXxBQ3Jtc0tteGtKeUJ0SW15MXRFaXpEQ0tURFZzU3E2Q3FTSVNzTzdwVHhvSVhwYk1tUU1INU9VUmlfZWFadDREa2xNVWNId0x1M2M5M0YwdnpaaDN5SHVBem4xc1NxS0lNNzZESlp5dGtIMWhMck0tVkZieG1nOA&amp;q=http%3A%2F%2Fwww.cs.mun.ca%2F%7Edchurchill%2Fpdf%2Fstarcraft_survey.pdf&amp;v=lPERfjRaZu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s.mun.ca/~dchurchill/publications/pdf/starcraft_survey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&lt;last click&gt;  Bottom-line the resulting system supports a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human-AI team paradigm to increase the number and quality of multi-domain plans considered. It is Fast, Accurate, Cost-effective, Handles large-scale domains &amp; scenarios– with hi-fi comms and sensing model, and ultimately produces High-Quality Creative COA that provide human planning staff with valuable insights, which are explained via 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interactive HMI.</a:t>
            </a:r>
            <a:endParaRPr lang="en-US" dirty="0"/>
          </a:p>
          <a:p>
            <a:r>
              <a:rPr lang="en-US" dirty="0"/>
              <a:t>STOP on this slide for Questions.  It is a good summary for people to absorb the highlights of the entire talk.</a:t>
            </a:r>
          </a:p>
          <a:p>
            <a:endParaRPr lang="en-US" dirty="0"/>
          </a:p>
          <a:p>
            <a:r>
              <a:rPr lang="en-US" dirty="0"/>
              <a:t>Flip to the next slide towards the end of the last question, to be sure to invite people who are interested in collaboration talk to us. Encourage them to take a picture and email, call, or find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97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people who are interested in collaboration talk to us. Encourage them to take a picture and email, call, or find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9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Promise: During this talk you will learn about powerful AI approaches that you may not have been tracking, and you will lean how our neuro-symbolic AI approach advances the state of the art across multiple dimensions.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3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AI has defeated every strategic game we’ve thrown at it. The question is, can agents be applied to assist real-world human planning, a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long-standing challenge for AI. &lt;Click&gt; . This is an attractive prospect, as DRL agents have achieved expert-level play in SC2, though the 15 min games would have to be scaled up to longer time horizons. &lt;click&gt; Training to reach this expertise is expensive, it takes months of computing on exquisite HPC parallel distributed processing.  In the case of AlphaStar, this training equated to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 years of the equivalent of SC2 play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&lt;click&gt; and this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costed over $3M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wanted to do this training yourself, at the time. &lt;Click&gt; …finish with the last two scaling challenges.</a:t>
            </a:r>
          </a:p>
          <a:p>
            <a:pPr lvl="0"/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lvl="0"/>
            <a:endParaRPr lang="en-US" dirty="0"/>
          </a:p>
          <a:p>
            <a:pPr lvl="0"/>
            <a:r>
              <a:rPr lang="en-US" dirty="0"/>
              <a:t>. Citations:</a:t>
            </a:r>
          </a:p>
          <a:p>
            <a:pPr lvl="0"/>
            <a:r>
              <a:rPr lang="en-US" dirty="0"/>
              <a:t>DeepMind’s AlphaStar reached grandmaster-level performance in StarCraft II (</a:t>
            </a:r>
            <a:r>
              <a:rPr lang="en-US" dirty="0" err="1"/>
              <a:t>Vinyals</a:t>
            </a:r>
            <a:r>
              <a:rPr lang="en-US" dirty="0"/>
              <a:t> et al., 2019)</a:t>
            </a:r>
          </a:p>
          <a:p>
            <a:pPr lvl="0"/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effectLst/>
                <a:latin typeface="Roboto" panose="020F0502020204030204" pitchFamily="34" charset="0"/>
              </a:rPr>
              <a:t>[1] </a:t>
            </a:r>
            <a:r>
              <a:rPr lang="en-US" sz="1600" b="0" i="0" dirty="0" err="1">
                <a:effectLst/>
                <a:latin typeface="Roboto" panose="020F0502020204030204" pitchFamily="34" charset="0"/>
              </a:rPr>
              <a:t>Vinyals</a:t>
            </a:r>
            <a:r>
              <a:rPr lang="en-US" sz="1600" b="0" i="0" dirty="0">
                <a:effectLst/>
                <a:latin typeface="Roboto" panose="020F0502020204030204" pitchFamily="34" charset="0"/>
              </a:rPr>
              <a:t>, O., et al. (2019). “Grandmaster level in StarCraft II using multi-agent reinforcement learning.” </a:t>
            </a:r>
            <a:r>
              <a:rPr lang="en-US" sz="1600" b="0" i="1" dirty="0">
                <a:effectLst/>
                <a:latin typeface="Roboto" panose="020F0502020204030204" pitchFamily="34" charset="0"/>
              </a:rPr>
              <a:t>Nature</a:t>
            </a:r>
            <a:r>
              <a:rPr lang="en-US" sz="1600" b="0" i="0" dirty="0">
                <a:effectLst/>
                <a:latin typeface="Roboto" panose="020F0502020204030204" pitchFamily="34" charset="0"/>
              </a:rPr>
              <a:t>, 575, 350–354.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effectLst/>
              <a:latin typeface="Roboto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Massive training requirements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AlphaStar 600 agents , each trained with an equivalent of 200 years of SC2 play time (including a massive set of anonymized real player games, </a:t>
            </a:r>
            <a:r>
              <a:rPr lang="en-US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ie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supervised learning)- trained 600 agents in the league for 14 days  using Googles </a:t>
            </a:r>
            <a:r>
              <a:rPr lang="en-US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distib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proprietary TPU compute nodes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AlphaStar Final — trained with </a:t>
            </a:r>
            <a:r>
              <a:rPr lang="en-US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battlenet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players. Trained for 44 days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(over 384 TPUs), $73,728/day, $3.2M in total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F0F0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Why AlphaStar Does Not Solve Gaming's AI Problems | Design Dive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https://youtu.be/84VVFxHAdSY?si=8Oe4PqdHLmwl-Led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7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&lt;transition words from the last slide&gt;&gt; At Charles River Analytics, we conducted a work program to address these challenges.  </a:t>
            </a:r>
          </a:p>
          <a:p>
            <a:r>
              <a:rPr lang="en-US" dirty="0"/>
              <a:t>Intro the title and then Explain first paragraph, and add an example:</a:t>
            </a:r>
          </a:p>
          <a:p>
            <a:r>
              <a:rPr lang="en-US" dirty="0"/>
              <a:t>Such a capability is extraordinarily valuable to any company that engages in high-stake, $B strategic planning and complex plan execution.  For Example, UPS strategic planning team might use this for stress test a series of operational management plans over a series of weeks.  Then as the plan is being rolled out, they could use this for 24hour execution and planning cycles, where the COA/plan updates need to be stress testing in a matter of hours. &lt;click&gt;</a:t>
            </a:r>
          </a:p>
          <a:p>
            <a:r>
              <a:rPr lang="en-US" dirty="0"/>
              <a:t>So to solve this problem, our solution would have to achieve new </a:t>
            </a:r>
            <a:r>
              <a:rPr lang="en-US" dirty="0" err="1"/>
              <a:t>SoA</a:t>
            </a:r>
            <a:r>
              <a:rPr lang="en-US" dirty="0"/>
              <a:t> benchmarks to address real-world planning to support human planning staffs. &lt;click&gt;</a:t>
            </a:r>
          </a:p>
          <a:p>
            <a:r>
              <a:rPr lang="en-US" dirty="0"/>
              <a:t>The technical problems require a new approach and new performance to :  … quickly talk to the 4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2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&lt;click&gt; right before you explain the “Heavily </a:t>
            </a:r>
            <a:r>
              <a:rPr lang="en-US" dirty="0" err="1"/>
              <a:t>mod’d</a:t>
            </a:r>
            <a:r>
              <a:rPr lang="en-US" dirty="0"/>
              <a:t> version of SC2” to run an over-the-top animation, when you explain there are significant modifications and in a few slides you will characterize the expanded game state space (and how our handles the expanded state space).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2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solve these challenges and experiment with a new class of AI-planning support capability, we introduce </a:t>
            </a:r>
            <a:r>
              <a:rPr lang="en-US" sz="1600" dirty="0"/>
              <a:t>Neural Program Policies of NPPs.  NPPs are a neuro-symbolic AI approach invented by Charles River Analytics that combines human knowledge with DNNs to move past traditional DRL challenges I described in the problem overview.  NPPs apply PP’s to overcome scaling problems found in multi-domain and </a:t>
            </a:r>
            <a:r>
              <a:rPr lang="en-US" sz="1600" dirty="0" err="1"/>
              <a:t>mult</a:t>
            </a:r>
            <a:r>
              <a:rPr lang="en-US" sz="1600" dirty="0"/>
              <a:t>-tasks application areas.</a:t>
            </a:r>
          </a:p>
          <a:p>
            <a:endParaRPr lang="en-US" sz="1600" dirty="0"/>
          </a:p>
          <a:p>
            <a:r>
              <a:rPr lang="en-US" sz="1600" dirty="0"/>
              <a:t>Quickly explain OBSERVE and ACT, mentioning NPPs are critical to improving DRL with them. And super-quickly mention REWARD and DONE are the same in standard RL.  (need to save time by not getting into the details here)</a:t>
            </a:r>
          </a:p>
          <a:p>
            <a:r>
              <a:rPr lang="en-US" sz="1600" dirty="0"/>
              <a:t>After explaining the two major bullets, very quickly explain the diagram: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Small succinct NPP expresses learning for selecting SC2 units and moving them across an dynamic, adversary contested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NPP weaves in actions, observations and rewards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Under the hood, the PP instantiates a corresponding DNN with multiple NNs for learning, shown as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purple boxes serve as a spine for learning over time,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And it hold ACT NNs of different types (or shaped), this NPP DNNs includes two ACT NN shapes, as notated by A0 and A1.  Similarly with OBSERVE NNs.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instantiation decomposes the complex problem into much more learnable subcomponents, specifically learning the characteristics of what to observe and what to action</a:t>
            </a:r>
          </a:p>
          <a:p>
            <a:endParaRPr lang="en-US" dirty="0"/>
          </a:p>
          <a:p>
            <a:r>
              <a:rPr lang="en-US" dirty="0"/>
              <a:t>After explaining the diagram, say: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With NPPs,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developers can focus agent learning on salient factors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Notes from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orig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slide, but there is not time to discuss: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55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i.e.  strictly enforce that agents employ certain behaviors that would otherwise need to be learned over many episodes</a:t>
            </a:r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55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e.g., in StarCraft 2, one could write subroutines so that the agent pursues strategy A when encountering enemy entities on land and pursues strategy B when confronting enemies in the air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Rather than stating the specifics/reading the bullets under the 2</a:t>
            </a:r>
            <a:r>
              <a:rPr lang="en-US" baseline="30000" dirty="0"/>
              <a:t>nd</a:t>
            </a:r>
            <a:r>
              <a:rPr lang="en-US" dirty="0"/>
              <a:t> bullet, just say, “It’s fast, accurate, high-fidelity, scales to large, long-duration scenarios, and produced COAs the defeat human expert created COAs, and provides an HMI for explaining the traces.”  &lt;this will save time, because the next slides go into the details.  This summary is here for people who are reviewing the slides after the presentation&gt;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9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the NPP DRL architecture contains a surrogate model, which, similar to other related architectures provides a simulation abstraction.</a:t>
            </a:r>
          </a:p>
          <a:p>
            <a:endParaRPr lang="en-US" dirty="0"/>
          </a:p>
          <a:p>
            <a:r>
              <a:rPr lang="en-US" dirty="0"/>
              <a:t>Make sure to emphasize the 1 day of training, “</a:t>
            </a:r>
            <a:r>
              <a:rPr lang="en-US" sz="1600" dirty="0">
                <a:latin typeface="Arial Narrow" panose="020B0606020202030204" pitchFamily="34" charset="0"/>
              </a:rPr>
              <a:t>In one training day, our surrogate model accurately predicts StarCraft II outcomes with ~1% relative error…”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2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https://en.wikipedia.org/wiki/Go_(game)</a:t>
            </a:r>
          </a:p>
          <a:p>
            <a:endParaRPr lang="en-US" dirty="0"/>
          </a:p>
          <a:p>
            <a:r>
              <a:rPr lang="en-US" dirty="0"/>
              <a:t>Reinforcement Learning: The Ancient game of Go – Humans vs. AI</a:t>
            </a:r>
          </a:p>
          <a:p>
            <a:r>
              <a:rPr lang="en-US" dirty="0"/>
              <a:t>https://www.lancaster.ac.uk/stor-i-student-sites/jordan-j-hood/2021/04/18/reinforcement-learning-the-end-game/</a:t>
            </a:r>
          </a:p>
          <a:p>
            <a:endParaRPr lang="en-US" dirty="0"/>
          </a:p>
          <a:p>
            <a:r>
              <a:rPr lang="en-US" dirty="0"/>
              <a:t>AlphaStar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F0F0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How AlphaStar Became a StarCraft Grandmaster | AI and Games #48</a:t>
            </a:r>
          </a:p>
          <a:p>
            <a:r>
              <a:rPr lang="en-US" dirty="0"/>
              <a:t>https://www.youtube.com/watch?v=lPERfjRaZug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Some extra resources: The StarCraft Survey Research Paper that estimates 10^1685 states </a:t>
            </a:r>
            <a:r>
              <a:rPr lang="en-US" b="0" i="0" u="none" strike="noStrike" dirty="0">
                <a:solidFill>
                  <a:srgbClr val="CCCCFF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http://www.cs.mun.ca/~</a:t>
            </a:r>
            <a:r>
              <a:rPr lang="en-US" b="0" i="0" u="none" strike="noStrike" dirty="0" err="1">
                <a:solidFill>
                  <a:srgbClr val="CCCCFF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dchurchill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/pdf/...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Survey of Real-Time Strategy Game AI Research and Competition in StarCraft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[2013]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Ontanon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G.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Synnaeve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Uriarte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Richoux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D. Churchill, and M. Preuss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TCIAIG (August 2013)</a:t>
            </a:r>
          </a:p>
          <a:p>
            <a:br>
              <a:rPr lang="en-US" dirty="0"/>
            </a:br>
            <a:r>
              <a:rPr lang="en-US" dirty="0"/>
              <a:t>SC2++ state space (600mi x600mi) x 1,000-6,000 units.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1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35670" y="1046715"/>
            <a:ext cx="11495075" cy="5075237"/>
          </a:xfrm>
        </p:spPr>
        <p:txBody>
          <a:bodyPr/>
          <a:lstStyle>
            <a:lvl1pPr marL="285750" indent="-285750">
              <a:defRPr/>
            </a:lvl1pPr>
            <a:lvl2pPr marL="631825" indent="-301625">
              <a:defRPr/>
            </a:lvl2pPr>
            <a:lvl3pPr marL="857250" indent="-212725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6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631825" indent="-3016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guarino@cra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A5174-F4F1-6B9B-6795-49852172E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093" y="3224590"/>
            <a:ext cx="10449813" cy="1229411"/>
          </a:xfrm>
        </p:spPr>
        <p:txBody>
          <a:bodyPr/>
          <a:lstStyle/>
          <a:p>
            <a:r>
              <a:rPr lang="en-US" dirty="0"/>
              <a:t>AI-Driven Course of Action (COA) Generation Using Neuro-symbolic Methods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61E9CF-D420-3A92-C8F1-4DFEA0AFC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0100" y="4378961"/>
            <a:ext cx="8478838" cy="1782220"/>
          </a:xfrm>
        </p:spPr>
        <p:txBody>
          <a:bodyPr/>
          <a:lstStyle/>
          <a:p>
            <a:r>
              <a:rPr lang="en-US" dirty="0"/>
              <a:t>Presented By: Kevin Golan</a:t>
            </a:r>
          </a:p>
          <a:p>
            <a:r>
              <a:rPr lang="en-US" dirty="0"/>
              <a:t>Authors: Michael Harradon, Kevin Golan, Oliver Daniels-Koch, </a:t>
            </a:r>
            <a:br>
              <a:rPr lang="en-US" dirty="0"/>
            </a:br>
            <a:r>
              <a:rPr lang="en-US" dirty="0"/>
              <a:t>Avi Pfeffer, and Robert Hyland</a:t>
            </a:r>
          </a:p>
        </p:txBody>
      </p:sp>
      <p:pic>
        <p:nvPicPr>
          <p:cNvPr id="7" name="Picture 6" descr="Text, email&#10;&#10;Description automatically generated">
            <a:extLst>
              <a:ext uri="{FF2B5EF4-FFF2-40B4-BE49-F238E27FC236}">
                <a16:creationId xmlns:a16="http://schemas.microsoft.com/office/drawing/2014/main" id="{7884EA0A-4C32-0BC2-071F-36A84F000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90" y="1596238"/>
            <a:ext cx="452628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83E16-835A-FD90-5C41-A97B0F8D1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7383FC-4C83-CAA8-5858-A23A4D6D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51" y="0"/>
            <a:ext cx="5892288" cy="795130"/>
          </a:xfrm>
        </p:spPr>
        <p:txBody>
          <a:bodyPr/>
          <a:lstStyle/>
          <a:p>
            <a:r>
              <a:rPr lang="en-US" dirty="0"/>
              <a:t>Results for Efficient Learning of Large-Scale Scenarios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F28D2-B5A3-216A-2736-7917C863CA85}"/>
              </a:ext>
            </a:extLst>
          </p:cNvPr>
          <p:cNvSpPr txBox="1"/>
          <p:nvPr/>
        </p:nvSpPr>
        <p:spPr>
          <a:xfrm>
            <a:off x="718762" y="21601"/>
            <a:ext cx="29011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</a:rPr>
              <a:t>Handle massive action space from more, interconnected domains</a:t>
            </a:r>
          </a:p>
        </p:txBody>
      </p:sp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290837EA-22ED-53B5-4232-72F316E98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" t="362" b="48641"/>
          <a:stretch/>
        </p:blipFill>
        <p:spPr bwMode="auto">
          <a:xfrm>
            <a:off x="6030287" y="2232716"/>
            <a:ext cx="6026029" cy="3431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231B2344-AFE8-953D-EB78-C7DBC4364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" t="50365" b="888"/>
          <a:stretch/>
        </p:blipFill>
        <p:spPr bwMode="auto">
          <a:xfrm>
            <a:off x="135684" y="2232716"/>
            <a:ext cx="5702936" cy="3431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845661-3E13-A53E-B8FC-F191F79BF9D5}"/>
              </a:ext>
            </a:extLst>
          </p:cNvPr>
          <p:cNvSpPr txBox="1"/>
          <p:nvPr/>
        </p:nvSpPr>
        <p:spPr>
          <a:xfrm>
            <a:off x="135684" y="971958"/>
            <a:ext cx="2607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Unique State-Action World States: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77628A-6F87-F9D5-D808-CAE00247CF15}"/>
              </a:ext>
            </a:extLst>
          </p:cNvPr>
          <p:cNvSpPr txBox="1"/>
          <p:nvPr/>
        </p:nvSpPr>
        <p:spPr>
          <a:xfrm>
            <a:off x="2617793" y="971958"/>
            <a:ext cx="210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Go boardgame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ADE484-10E9-1E2F-4061-E4C64C27137A}"/>
              </a:ext>
            </a:extLst>
          </p:cNvPr>
          <p:cNvSpPr txBox="1"/>
          <p:nvPr/>
        </p:nvSpPr>
        <p:spPr>
          <a:xfrm>
            <a:off x="5338433" y="971958"/>
            <a:ext cx="222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StarCraft 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8C036D-7075-652D-3DAC-B88A40E73B3A}"/>
              </a:ext>
            </a:extLst>
          </p:cNvPr>
          <p:cNvSpPr txBox="1"/>
          <p:nvPr/>
        </p:nvSpPr>
        <p:spPr>
          <a:xfrm>
            <a:off x="8354005" y="971958"/>
            <a:ext cx="370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Heavily Modified StarCraft II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D06D5D-D388-4D44-781D-A2850F69EDB0}"/>
              </a:ext>
            </a:extLst>
          </p:cNvPr>
          <p:cNvSpPr txBox="1"/>
          <p:nvPr/>
        </p:nvSpPr>
        <p:spPr>
          <a:xfrm>
            <a:off x="4724238" y="1088687"/>
            <a:ext cx="417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Narrow" panose="020B0606020202030204" pitchFamily="34" charset="0"/>
              </a:rPr>
              <a:t>&lt;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1D7924-C6A0-1F32-5774-E96759026023}"/>
              </a:ext>
            </a:extLst>
          </p:cNvPr>
          <p:cNvSpPr txBox="1"/>
          <p:nvPr/>
        </p:nvSpPr>
        <p:spPr>
          <a:xfrm>
            <a:off x="8039927" y="1103308"/>
            <a:ext cx="417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Narrow" panose="020B0606020202030204" pitchFamily="34" charset="0"/>
              </a:rPr>
              <a:t>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7553C0-938B-A1AA-BF77-3F03FAE609F6}"/>
              </a:ext>
            </a:extLst>
          </p:cNvPr>
          <p:cNvSpPr txBox="1"/>
          <p:nvPr/>
        </p:nvSpPr>
        <p:spPr>
          <a:xfrm>
            <a:off x="3240316" y="1382774"/>
            <a:ext cx="113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10</a:t>
            </a:r>
            <a:r>
              <a:rPr lang="en-US" sz="2000" baseline="30000" dirty="0">
                <a:latin typeface="Arial Narrow" panose="020B0606020202030204" pitchFamily="34" charset="0"/>
              </a:rPr>
              <a:t>170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403DB7-B191-00A6-18A4-3F0F23964783}"/>
              </a:ext>
            </a:extLst>
          </p:cNvPr>
          <p:cNvSpPr txBox="1"/>
          <p:nvPr/>
        </p:nvSpPr>
        <p:spPr>
          <a:xfrm>
            <a:off x="6152843" y="1382774"/>
            <a:ext cx="113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10</a:t>
            </a:r>
            <a:r>
              <a:rPr lang="en-US" sz="2000" baseline="30000" dirty="0">
                <a:latin typeface="Arial Narrow" panose="020B0606020202030204" pitchFamily="34" charset="0"/>
              </a:rPr>
              <a:t>1,685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8DC3AB-B151-DBD2-9299-3D4274DD553A}"/>
              </a:ext>
            </a:extLst>
          </p:cNvPr>
          <p:cNvSpPr txBox="1"/>
          <p:nvPr/>
        </p:nvSpPr>
        <p:spPr>
          <a:xfrm>
            <a:off x="9638122" y="1382774"/>
            <a:ext cx="113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10</a:t>
            </a:r>
            <a:r>
              <a:rPr lang="en-US" sz="2000" baseline="30000" dirty="0">
                <a:latin typeface="Arial Narrow" panose="020B0606020202030204" pitchFamily="34" charset="0"/>
              </a:rPr>
              <a:t>5,500+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73B13-C989-3743-07A7-3EA4E8CA19A6}"/>
              </a:ext>
            </a:extLst>
          </p:cNvPr>
          <p:cNvSpPr txBox="1"/>
          <p:nvPr/>
        </p:nvSpPr>
        <p:spPr>
          <a:xfrm>
            <a:off x="4871507" y="1781117"/>
            <a:ext cx="344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(100s units x 10s choices/unit x 15-20 min)</a:t>
            </a:r>
            <a:endParaRPr lang="en-US" sz="1600" baseline="30000" dirty="0"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82E2F5-CAE5-DBAD-F847-E99C31278AB8}"/>
              </a:ext>
            </a:extLst>
          </p:cNvPr>
          <p:cNvSpPr txBox="1"/>
          <p:nvPr/>
        </p:nvSpPr>
        <p:spPr>
          <a:xfrm>
            <a:off x="8387117" y="1802955"/>
            <a:ext cx="3702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(1,000s units  x 100 choices/unit   x  1+ days)</a:t>
            </a:r>
            <a:endParaRPr lang="en-US" sz="1600" baseline="30000" dirty="0"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5766AA-634B-FA99-C199-2A35026E9EDB}"/>
              </a:ext>
            </a:extLst>
          </p:cNvPr>
          <p:cNvSpPr txBox="1"/>
          <p:nvPr/>
        </p:nvSpPr>
        <p:spPr>
          <a:xfrm>
            <a:off x="1644483" y="1781117"/>
            <a:ext cx="332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(361 pieces x 361 squares x 1-6 hours)</a:t>
            </a:r>
            <a:endParaRPr lang="en-US" sz="1600" baseline="30000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09B8B-7836-B213-CFE0-689AA52A4017}"/>
              </a:ext>
            </a:extLst>
          </p:cNvPr>
          <p:cNvSpPr txBox="1"/>
          <p:nvPr/>
        </p:nvSpPr>
        <p:spPr>
          <a:xfrm>
            <a:off x="135685" y="5657671"/>
            <a:ext cx="5702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latin typeface="Arial Narrow" panose="020B0606020202030204" pitchFamily="34" charset="0"/>
              </a:rPr>
              <a:t>The NPP-agent learns to reduce the number of observations to make, which reduces actions needed.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A06C5-8DBB-7453-987C-870386BB4E8C}"/>
              </a:ext>
            </a:extLst>
          </p:cNvPr>
          <p:cNvSpPr txBox="1"/>
          <p:nvPr/>
        </p:nvSpPr>
        <p:spPr>
          <a:xfrm>
            <a:off x="6148340" y="5657671"/>
            <a:ext cx="590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latin typeface="Arial Narrow" panose="020B0606020202030204" pitchFamily="34" charset="0"/>
              </a:rPr>
              <a:t>The NPP-agent vastly reduces the action space to a small and meaningful set that it learns to decrease further with training.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8D517E-1308-DF4F-CACC-B1F4FD4D92D4}"/>
              </a:ext>
            </a:extLst>
          </p:cNvPr>
          <p:cNvGrpSpPr/>
          <p:nvPr/>
        </p:nvGrpSpPr>
        <p:grpSpPr>
          <a:xfrm>
            <a:off x="135684" y="58213"/>
            <a:ext cx="541982" cy="706901"/>
            <a:chOff x="8815712" y="2776630"/>
            <a:chExt cx="541982" cy="706901"/>
          </a:xfrm>
        </p:grpSpPr>
        <p:pic>
          <p:nvPicPr>
            <p:cNvPr id="9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0170B742-753A-FB5A-92F2-A497489189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56808" y="2787982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FE030F-33A0-787E-616E-A542E5AA64C6}"/>
                </a:ext>
              </a:extLst>
            </p:cNvPr>
            <p:cNvSpPr/>
            <p:nvPr/>
          </p:nvSpPr>
          <p:spPr bwMode="auto">
            <a:xfrm>
              <a:off x="8815712" y="2776630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39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83E16-835A-FD90-5C41-A97B0F8D1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7383FC-4C83-CAA8-5858-A23A4D6D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0"/>
            <a:ext cx="6711883" cy="795130"/>
          </a:xfrm>
        </p:spPr>
        <p:txBody>
          <a:bodyPr/>
          <a:lstStyle/>
          <a:p>
            <a:r>
              <a:rPr lang="en-US" dirty="0"/>
              <a:t>Results for Generating &amp; Explaining Multi-Domain COA Traces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F28D2-B5A3-216A-2736-7917C863CA85}"/>
              </a:ext>
            </a:extLst>
          </p:cNvPr>
          <p:cNvSpPr txBox="1"/>
          <p:nvPr/>
        </p:nvSpPr>
        <p:spPr>
          <a:xfrm>
            <a:off x="654711" y="24168"/>
            <a:ext cx="290110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</a:rPr>
              <a:t>Explain what AI knows to support human planning</a:t>
            </a:r>
          </a:p>
          <a:p>
            <a:pPr>
              <a:lnSpc>
                <a:spcPts val="2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5805B-768F-0D6C-4B9C-B5AD0D17A7B0}"/>
              </a:ext>
            </a:extLst>
          </p:cNvPr>
          <p:cNvGrpSpPr/>
          <p:nvPr/>
        </p:nvGrpSpPr>
        <p:grpSpPr>
          <a:xfrm>
            <a:off x="78596" y="95704"/>
            <a:ext cx="541982" cy="706901"/>
            <a:chOff x="8815712" y="2776630"/>
            <a:chExt cx="541982" cy="706901"/>
          </a:xfrm>
        </p:grpSpPr>
        <p:pic>
          <p:nvPicPr>
            <p:cNvPr id="11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5BD6D036-90E4-FD4E-0FA2-75B7264D1D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56808" y="2787982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8810F4-3216-98CB-FEA5-7C93768F8843}"/>
                </a:ext>
              </a:extLst>
            </p:cNvPr>
            <p:cNvSpPr/>
            <p:nvPr/>
          </p:nvSpPr>
          <p:spPr bwMode="auto">
            <a:xfrm>
              <a:off x="8815712" y="2776630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3666077-697E-2708-5C5C-06E905911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"/>
          <a:stretch/>
        </p:blipFill>
        <p:spPr bwMode="auto">
          <a:xfrm>
            <a:off x="128422" y="908284"/>
            <a:ext cx="9756358" cy="4489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992831D-C423-D7D8-23E5-131A757BC4E7}"/>
              </a:ext>
            </a:extLst>
          </p:cNvPr>
          <p:cNvGrpSpPr/>
          <p:nvPr/>
        </p:nvGrpSpPr>
        <p:grpSpPr>
          <a:xfrm>
            <a:off x="206087" y="5970152"/>
            <a:ext cx="541982" cy="706901"/>
            <a:chOff x="8774628" y="1930943"/>
            <a:chExt cx="541982" cy="706901"/>
          </a:xfrm>
        </p:grpSpPr>
        <p:pic>
          <p:nvPicPr>
            <p:cNvPr id="8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F091180C-2C7C-35F7-6350-490ACF17D6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15724" y="1942295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F8000F-43B2-3BEE-2C6D-9D1CF55E13A2}"/>
                </a:ext>
              </a:extLst>
            </p:cNvPr>
            <p:cNvSpPr/>
            <p:nvPr/>
          </p:nvSpPr>
          <p:spPr bwMode="auto">
            <a:xfrm>
              <a:off x="8774628" y="1930943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DF7147-C25B-31FE-E7E5-26466236AF6F}"/>
              </a:ext>
            </a:extLst>
          </p:cNvPr>
          <p:cNvSpPr txBox="1"/>
          <p:nvPr/>
        </p:nvSpPr>
        <p:spPr>
          <a:xfrm>
            <a:off x="770725" y="5735281"/>
            <a:ext cx="298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Achieve expert level </a:t>
            </a:r>
            <a:br>
              <a:rPr lang="en-US" sz="2000" dirty="0"/>
            </a:br>
            <a:r>
              <a:rPr lang="en-US" sz="2000" dirty="0"/>
              <a:t>creative play for days/weeks-long games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D05CA-FAF9-1CFF-0369-E1CCD976E857}"/>
              </a:ext>
            </a:extLst>
          </p:cNvPr>
          <p:cNvSpPr txBox="1"/>
          <p:nvPr/>
        </p:nvSpPr>
        <p:spPr>
          <a:xfrm>
            <a:off x="3754367" y="5475932"/>
            <a:ext cx="6415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latin typeface="Arial Narrow" panose="020B0606020202030204" pitchFamily="34" charset="0"/>
              </a:rPr>
              <a:t>The NPP-agent generated 24+ high-quality COA traces that defeated the human-expert-designed Blue COA. These contained </a:t>
            </a:r>
            <a:r>
              <a:rPr lang="en-US" sz="2400" b="1" dirty="0">
                <a:solidFill>
                  <a:srgbClr val="22458A"/>
                </a:solidFill>
                <a:latin typeface="Arial Narrow" charset="0"/>
              </a:rPr>
              <a:t>5 unique strategies which </a:t>
            </a:r>
            <a:r>
              <a:rPr lang="en-US" sz="2400" dirty="0">
                <a:latin typeface="Arial Narrow" panose="020B0606020202030204" pitchFamily="34" charset="0"/>
              </a:rPr>
              <a:t>provided material insights to planning staff experts.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0CB054-41B5-6B13-DD6D-C242C50E614E}"/>
              </a:ext>
            </a:extLst>
          </p:cNvPr>
          <p:cNvSpPr txBox="1"/>
          <p:nvPr/>
        </p:nvSpPr>
        <p:spPr>
          <a:xfrm>
            <a:off x="9834902" y="986186"/>
            <a:ext cx="2387067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2458A"/>
                </a:solidFill>
              </a:rPr>
              <a:t>Presentation of Human-Understandable Winning Insights</a:t>
            </a:r>
          </a:p>
          <a:p>
            <a:pPr marL="231775" indent="-169863">
              <a:buFont typeface="Arial" panose="020B0604020202020204" pitchFamily="34" charset="0"/>
              <a:buChar char="•"/>
            </a:pPr>
            <a:r>
              <a:rPr lang="en-US" sz="1800" dirty="0"/>
              <a:t>Interactive Human Machine Interface (HMI)</a:t>
            </a:r>
          </a:p>
          <a:p>
            <a:pPr marL="231775" indent="-169863">
              <a:buFont typeface="Arial" panose="020B0604020202020204" pitchFamily="34" charset="0"/>
              <a:buChar char="•"/>
            </a:pPr>
            <a:r>
              <a:rPr lang="en-US" sz="1800" dirty="0"/>
              <a:t>Maps</a:t>
            </a:r>
          </a:p>
          <a:p>
            <a:pPr marL="231775" indent="-169863">
              <a:buFont typeface="Arial" panose="020B0604020202020204" pitchFamily="34" charset="0"/>
              <a:buChar char="•"/>
            </a:pPr>
            <a:r>
              <a:rPr lang="en-US" sz="1800" dirty="0"/>
              <a:t>Timelines</a:t>
            </a:r>
          </a:p>
          <a:p>
            <a:pPr marL="231775" indent="-169863">
              <a:buFont typeface="Arial" panose="020B0604020202020204" pitchFamily="34" charset="0"/>
              <a:buChar char="•"/>
            </a:pPr>
            <a:r>
              <a:rPr lang="en-US" sz="1800" dirty="0"/>
              <a:t>Drill downs into unit status, battles</a:t>
            </a:r>
          </a:p>
          <a:p>
            <a:pPr marL="231775" indent="-169863">
              <a:buFont typeface="Arial" panose="020B0604020202020204" pitchFamily="34" charset="0"/>
              <a:buChar char="•"/>
            </a:pPr>
            <a:r>
              <a:rPr lang="en-US" sz="1800" dirty="0"/>
              <a:t>Inspection of AI-assigned missions</a:t>
            </a:r>
          </a:p>
        </p:txBody>
      </p:sp>
    </p:spTree>
    <p:extLst>
      <p:ext uri="{BB962C8B-B14F-4D97-AF65-F5344CB8AC3E}">
        <p14:creationId xmlns:p14="http://schemas.microsoft.com/office/powerpoint/2010/main" val="396945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EE4EF-7F73-2B1E-EFE5-C636D41D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CBA543-8E2C-344F-349D-16748A20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42D14-0A15-165B-032B-DCE97B756D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" y="844125"/>
            <a:ext cx="8917999" cy="6013875"/>
          </a:xfrm>
        </p:spPr>
        <p:txBody>
          <a:bodyPr/>
          <a:lstStyle/>
          <a:p>
            <a:r>
              <a:rPr lang="en-US" sz="2400" dirty="0"/>
              <a:t>Designed and implemented a NPP DSL that allows AI developers to describe structured policy and generalized COA templates</a:t>
            </a:r>
          </a:p>
          <a:p>
            <a:pPr lvl="1"/>
            <a:r>
              <a:rPr lang="en-US" sz="2000" dirty="0"/>
              <a:t>Incorporates SME knowledge to express key domain concepts</a:t>
            </a:r>
          </a:p>
          <a:p>
            <a:pPr lvl="1"/>
            <a:r>
              <a:rPr lang="en-US" sz="2000" dirty="0"/>
              <a:t>Decomposes decision problem into learnable constructs</a:t>
            </a:r>
          </a:p>
          <a:p>
            <a:r>
              <a:rPr lang="en-US" sz="2400" dirty="0"/>
              <a:t>Developed an NPP-based adaptive deep neural network (DNN) architecture </a:t>
            </a:r>
          </a:p>
          <a:p>
            <a:pPr lvl="1"/>
            <a:r>
              <a:rPr lang="en-US" sz="2000" dirty="0"/>
              <a:t>Uses the DSL-encoded knowledge to generate useful and creative COA traces </a:t>
            </a:r>
          </a:p>
          <a:p>
            <a:pPr lvl="1"/>
            <a:r>
              <a:rPr lang="en-US" sz="2000" dirty="0"/>
              <a:t>Learns functional approximations required to describe policies, predictions, and </a:t>
            </a:r>
            <a:br>
              <a:rPr lang="en-US" sz="2000" dirty="0"/>
            </a:br>
            <a:r>
              <a:rPr lang="en-US" sz="2000" dirty="0"/>
              <a:t>other needed outputs for the DSL-defined problem</a:t>
            </a:r>
          </a:p>
          <a:p>
            <a:r>
              <a:rPr lang="en-US" sz="2400" dirty="0"/>
              <a:t>Ran a series of experiments applying NPPs two problem categories: </a:t>
            </a:r>
          </a:p>
          <a:p>
            <a:pPr lvl="1"/>
            <a:r>
              <a:rPr lang="en-US" sz="2000" dirty="0"/>
              <a:t>Demonstrates effectiveness for simple control tasks, </a:t>
            </a:r>
          </a:p>
          <a:p>
            <a:pPr lvl="1"/>
            <a:r>
              <a:rPr lang="en-US" sz="2000" dirty="0"/>
              <a:t>Generates high-quality COA traces based on a heavily modified version of </a:t>
            </a:r>
            <a:br>
              <a:rPr lang="en-US" sz="2000" dirty="0"/>
            </a:br>
            <a:r>
              <a:rPr lang="en-US" sz="2000" dirty="0"/>
              <a:t>StarCraft II with new physical domains and support functions (e.g., resource management, communications, and sensors)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E776C5-B59D-5ADF-EEEB-721E0AF2ABDE}"/>
              </a:ext>
            </a:extLst>
          </p:cNvPr>
          <p:cNvGrpSpPr/>
          <p:nvPr/>
        </p:nvGrpSpPr>
        <p:grpSpPr>
          <a:xfrm>
            <a:off x="8898165" y="2047937"/>
            <a:ext cx="541982" cy="706901"/>
            <a:chOff x="8774628" y="1930943"/>
            <a:chExt cx="541982" cy="706901"/>
          </a:xfrm>
        </p:grpSpPr>
        <p:pic>
          <p:nvPicPr>
            <p:cNvPr id="6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4273C379-452C-6152-FE3C-7535F94E4C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15724" y="1942295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D4D0EE-4436-6715-E092-F9F7EAB05A57}"/>
                </a:ext>
              </a:extLst>
            </p:cNvPr>
            <p:cNvSpPr/>
            <p:nvPr/>
          </p:nvSpPr>
          <p:spPr bwMode="auto">
            <a:xfrm>
              <a:off x="8774628" y="1930943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56843A-6183-5624-1676-0C51B5D496F1}"/>
              </a:ext>
            </a:extLst>
          </p:cNvPr>
          <p:cNvSpPr txBox="1"/>
          <p:nvPr/>
        </p:nvSpPr>
        <p:spPr>
          <a:xfrm>
            <a:off x="9476608" y="1825537"/>
            <a:ext cx="2661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Achieves expert level </a:t>
            </a:r>
            <a:br>
              <a:rPr lang="en-US" sz="2000" dirty="0"/>
            </a:br>
            <a:r>
              <a:rPr lang="en-US" sz="2000" dirty="0"/>
              <a:t>creative play for days/weeks-long games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912DD-E58C-B4CC-4A82-F8D3C8D285D0}"/>
              </a:ext>
            </a:extLst>
          </p:cNvPr>
          <p:cNvSpPr txBox="1"/>
          <p:nvPr/>
        </p:nvSpPr>
        <p:spPr>
          <a:xfrm>
            <a:off x="9476608" y="5367006"/>
            <a:ext cx="2661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Explains what AI knows to support human planning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A04E6-5C58-39F5-C26B-AE3508F4830D}"/>
              </a:ext>
            </a:extLst>
          </p:cNvPr>
          <p:cNvSpPr txBox="1"/>
          <p:nvPr/>
        </p:nvSpPr>
        <p:spPr>
          <a:xfrm>
            <a:off x="9476608" y="3211675"/>
            <a:ext cx="266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Takes hours to train at expert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C49D5-4C33-C7C3-40DF-9315EFCE6096}"/>
              </a:ext>
            </a:extLst>
          </p:cNvPr>
          <p:cNvSpPr txBox="1"/>
          <p:nvPr/>
        </p:nvSpPr>
        <p:spPr>
          <a:xfrm>
            <a:off x="9515876" y="4029338"/>
            <a:ext cx="2795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Handles massive actions space from more, interconnected domains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419464-2147-78DC-B61E-47AAE38352C1}"/>
              </a:ext>
            </a:extLst>
          </p:cNvPr>
          <p:cNvSpPr txBox="1"/>
          <p:nvPr/>
        </p:nvSpPr>
        <p:spPr>
          <a:xfrm>
            <a:off x="8612276" y="836292"/>
            <a:ext cx="3689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State-of-the-Art Results for AI Supporting More Real-World Planning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738916-CE55-9ADE-060A-F107FE072781}"/>
              </a:ext>
            </a:extLst>
          </p:cNvPr>
          <p:cNvGrpSpPr/>
          <p:nvPr/>
        </p:nvGrpSpPr>
        <p:grpSpPr>
          <a:xfrm>
            <a:off x="8925011" y="3274268"/>
            <a:ext cx="541982" cy="706901"/>
            <a:chOff x="8815712" y="2776630"/>
            <a:chExt cx="541982" cy="706901"/>
          </a:xfrm>
        </p:grpSpPr>
        <p:pic>
          <p:nvPicPr>
            <p:cNvPr id="14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2B6AD9CB-4AC8-B349-5009-EFDEB4738C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56808" y="2787982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584069-DD7F-F1F7-46C8-D08A1C054D22}"/>
                </a:ext>
              </a:extLst>
            </p:cNvPr>
            <p:cNvSpPr/>
            <p:nvPr/>
          </p:nvSpPr>
          <p:spPr bwMode="auto">
            <a:xfrm>
              <a:off x="8815712" y="2776630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B012C0-3018-DCED-FDAB-C32F9A9E521A}"/>
              </a:ext>
            </a:extLst>
          </p:cNvPr>
          <p:cNvGrpSpPr/>
          <p:nvPr/>
        </p:nvGrpSpPr>
        <p:grpSpPr>
          <a:xfrm>
            <a:off x="8934625" y="4250830"/>
            <a:ext cx="541982" cy="706901"/>
            <a:chOff x="8815712" y="2776630"/>
            <a:chExt cx="541982" cy="706901"/>
          </a:xfrm>
        </p:grpSpPr>
        <p:pic>
          <p:nvPicPr>
            <p:cNvPr id="17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D5556490-81C0-7806-E913-92512F1023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56808" y="2787982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867A566-FC39-A81F-B8B3-9C04B2B59638}"/>
                </a:ext>
              </a:extLst>
            </p:cNvPr>
            <p:cNvSpPr/>
            <p:nvPr/>
          </p:nvSpPr>
          <p:spPr bwMode="auto">
            <a:xfrm>
              <a:off x="8815712" y="2776630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0DA2F8CF-F2A9-573F-8F31-44AC6BEBF6DD}"/>
              </a:ext>
            </a:extLst>
          </p:cNvPr>
          <p:cNvSpPr/>
          <p:nvPr/>
        </p:nvSpPr>
        <p:spPr bwMode="auto">
          <a:xfrm>
            <a:off x="11615300" y="2833289"/>
            <a:ext cx="539787" cy="520592"/>
          </a:xfrm>
          <a:prstGeom prst="ellipse">
            <a:avLst/>
          </a:prstGeom>
          <a:solidFill>
            <a:srgbClr val="24A1D4"/>
          </a:solidFill>
          <a:ln w="28575" cap="flat" cmpd="sng" algn="ctr">
            <a:solidFill>
              <a:srgbClr val="1873E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</a:rPr>
              <a:t>&lt;$1K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67F93B-A462-0C03-E134-C0BA4523775B}"/>
              </a:ext>
            </a:extLst>
          </p:cNvPr>
          <p:cNvGrpSpPr/>
          <p:nvPr/>
        </p:nvGrpSpPr>
        <p:grpSpPr>
          <a:xfrm>
            <a:off x="8925011" y="5521386"/>
            <a:ext cx="541982" cy="706901"/>
            <a:chOff x="8815712" y="2776630"/>
            <a:chExt cx="541982" cy="706901"/>
          </a:xfrm>
        </p:grpSpPr>
        <p:pic>
          <p:nvPicPr>
            <p:cNvPr id="20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27BFB1A6-9B86-5064-3DD5-9EFDE041D3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56808" y="2787982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EC729-D559-F2F9-5B05-4FC9736B1B36}"/>
                </a:ext>
              </a:extLst>
            </p:cNvPr>
            <p:cNvSpPr/>
            <p:nvPr/>
          </p:nvSpPr>
          <p:spPr bwMode="auto">
            <a:xfrm>
              <a:off x="8815712" y="2776630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27EEC3-7466-F998-1436-C556A5DC4C77}"/>
              </a:ext>
            </a:extLst>
          </p:cNvPr>
          <p:cNvGrpSpPr/>
          <p:nvPr/>
        </p:nvGrpSpPr>
        <p:grpSpPr>
          <a:xfrm>
            <a:off x="63596" y="5614903"/>
            <a:ext cx="8912125" cy="1138773"/>
            <a:chOff x="63596" y="5614903"/>
            <a:chExt cx="8912125" cy="113877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094B22-47EA-51B3-1C59-BD93235820EB}"/>
                </a:ext>
              </a:extLst>
            </p:cNvPr>
            <p:cNvSpPr txBox="1"/>
            <p:nvPr/>
          </p:nvSpPr>
          <p:spPr>
            <a:xfrm>
              <a:off x="70559" y="5614903"/>
              <a:ext cx="3051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22458A"/>
                  </a:solidFill>
                </a:rPr>
                <a:t>Fast</a:t>
              </a:r>
              <a:r>
                <a:rPr lang="en-US" sz="1600" b="1" dirty="0">
                  <a:solidFill>
                    <a:srgbClr val="22458A"/>
                  </a:solidFill>
                </a:rPr>
                <a:t>:</a:t>
              </a:r>
              <a:r>
                <a:rPr lang="en-US" sz="1600" dirty="0"/>
                <a:t>                10,000X FTRT</a:t>
              </a:r>
              <a:endParaRPr lang="en-US" sz="1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01E2F9-5BA1-0AE0-AA80-006586414F7A}"/>
                </a:ext>
              </a:extLst>
            </p:cNvPr>
            <p:cNvSpPr txBox="1"/>
            <p:nvPr/>
          </p:nvSpPr>
          <p:spPr>
            <a:xfrm>
              <a:off x="63596" y="5976117"/>
              <a:ext cx="3340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22458A"/>
                  </a:solidFill>
                </a:rPr>
                <a:t>Accurate</a:t>
              </a:r>
              <a:r>
                <a:rPr lang="en-US" sz="1600" b="1" dirty="0">
                  <a:solidFill>
                    <a:srgbClr val="22458A"/>
                  </a:solidFill>
                </a:rPr>
                <a:t>:</a:t>
              </a:r>
              <a:r>
                <a:rPr lang="en-US" sz="1600" dirty="0"/>
                <a:t>      ~1% relative error</a:t>
              </a:r>
              <a:endParaRPr lang="en-US" sz="1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7CB5FC-8FD3-6850-6022-85A7F23A3AE8}"/>
                </a:ext>
              </a:extLst>
            </p:cNvPr>
            <p:cNvSpPr txBox="1"/>
            <p:nvPr/>
          </p:nvSpPr>
          <p:spPr>
            <a:xfrm>
              <a:off x="3341672" y="5976117"/>
              <a:ext cx="3570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22458A"/>
                  </a:solidFill>
                </a:rPr>
                <a:t>High-fidelity:</a:t>
              </a:r>
              <a:r>
                <a:rPr lang="en-US" sz="1800" dirty="0"/>
                <a:t> </a:t>
              </a:r>
              <a:r>
                <a:rPr lang="en-US" sz="1800" dirty="0" err="1"/>
                <a:t>Comms+Sensing</a:t>
              </a:r>
              <a:r>
                <a:rPr lang="en-US" sz="1800" dirty="0"/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CC5A78-011B-5482-B599-E5C59C4592B5}"/>
                </a:ext>
              </a:extLst>
            </p:cNvPr>
            <p:cNvSpPr txBox="1"/>
            <p:nvPr/>
          </p:nvSpPr>
          <p:spPr>
            <a:xfrm>
              <a:off x="63596" y="6337332"/>
              <a:ext cx="3361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22458A"/>
                  </a:solidFill>
                </a:rPr>
                <a:t>Cost-Effective</a:t>
              </a:r>
              <a:r>
                <a:rPr lang="en-US" sz="1600" b="1" dirty="0">
                  <a:solidFill>
                    <a:srgbClr val="22458A"/>
                  </a:solidFill>
                </a:rPr>
                <a:t>:</a:t>
              </a:r>
              <a:r>
                <a:rPr lang="en-US" sz="1600" dirty="0"/>
                <a:t> Training &lt;1 day</a:t>
              </a:r>
              <a:endParaRPr lang="en-US" sz="18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036E68-B8AF-3201-77CE-15E4775ED2D3}"/>
                </a:ext>
              </a:extLst>
            </p:cNvPr>
            <p:cNvSpPr txBox="1"/>
            <p:nvPr/>
          </p:nvSpPr>
          <p:spPr>
            <a:xfrm>
              <a:off x="3344001" y="5614903"/>
              <a:ext cx="315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22458A"/>
                  </a:solidFill>
                </a:rPr>
                <a:t>Large-Scale:</a:t>
              </a:r>
              <a:r>
                <a:rPr lang="en-US" sz="1800" dirty="0"/>
                <a:t>   Multi-domain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3564A1-B285-46E1-107D-A5FAC1641D50}"/>
                </a:ext>
              </a:extLst>
            </p:cNvPr>
            <p:cNvSpPr txBox="1"/>
            <p:nvPr/>
          </p:nvSpPr>
          <p:spPr>
            <a:xfrm>
              <a:off x="3344001" y="6337332"/>
              <a:ext cx="3390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22458A"/>
                  </a:solidFill>
                </a:rPr>
                <a:t>Explainable:</a:t>
              </a:r>
              <a:r>
                <a:rPr lang="en-US" sz="1800" dirty="0"/>
                <a:t>   Interactive HMI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1C855-269D-14D9-AEF1-5F71AC6D2E40}"/>
                </a:ext>
              </a:extLst>
            </p:cNvPr>
            <p:cNvSpPr txBox="1"/>
            <p:nvPr/>
          </p:nvSpPr>
          <p:spPr>
            <a:xfrm>
              <a:off x="6770200" y="5614903"/>
              <a:ext cx="220552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2458A"/>
                  </a:solidFill>
                </a:rPr>
                <a:t>High-Quality &amp; </a:t>
              </a:r>
              <a:br>
                <a:rPr lang="en-US" sz="1800" b="1" dirty="0">
                  <a:solidFill>
                    <a:srgbClr val="22458A"/>
                  </a:solidFill>
                </a:rPr>
              </a:br>
              <a:r>
                <a:rPr lang="en-US" sz="1800" b="1" dirty="0">
                  <a:solidFill>
                    <a:srgbClr val="22458A"/>
                  </a:solidFill>
                </a:rPr>
                <a:t>Creative COAs</a:t>
              </a:r>
              <a:r>
                <a:rPr lang="en-US" sz="1600" dirty="0"/>
                <a:t>: Novel COAs that enable human insights</a:t>
              </a:r>
              <a:endParaRPr lang="en-US" sz="1800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FF9420C-D7FF-4033-6C60-40D61907BA9D}"/>
                </a:ext>
              </a:extLst>
            </p:cNvPr>
            <p:cNvCxnSpPr/>
            <p:nvPr/>
          </p:nvCxnSpPr>
          <p:spPr bwMode="auto">
            <a:xfrm>
              <a:off x="3341672" y="5721196"/>
              <a:ext cx="0" cy="10102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8582122-4E6E-AF0D-0764-ECAEECA05688}"/>
                </a:ext>
              </a:extLst>
            </p:cNvPr>
            <p:cNvCxnSpPr/>
            <p:nvPr/>
          </p:nvCxnSpPr>
          <p:spPr bwMode="auto">
            <a:xfrm>
              <a:off x="6762181" y="5721196"/>
              <a:ext cx="0" cy="10102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DB2FD8-3D19-056A-230E-AA962A3D2E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1316" y="5614903"/>
              <a:ext cx="869511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66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EAFE-08FD-7DD0-DDA8-43CBA723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Contact Us </a:t>
            </a:r>
            <a:br>
              <a:rPr lang="en-US" dirty="0"/>
            </a:br>
            <a:r>
              <a:rPr lang="en-US" dirty="0"/>
              <a:t>For Follow-up Questions </a:t>
            </a:r>
            <a:r>
              <a:rPr lang="en-US"/>
              <a:t>or Collaboration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8FF9A-A207-F1F3-24E9-3E0364399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B327FD-4415-BED9-8AEC-BC053EC5C32F}"/>
              </a:ext>
            </a:extLst>
          </p:cNvPr>
          <p:cNvSpPr txBox="1">
            <a:spLocks/>
          </p:cNvSpPr>
          <p:nvPr/>
        </p:nvSpPr>
        <p:spPr>
          <a:xfrm>
            <a:off x="6891664" y="906087"/>
            <a:ext cx="4907281" cy="539971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400" kern="0" dirty="0"/>
              <a:t>Key Contacts at I/ITSEC: </a:t>
            </a:r>
          </a:p>
          <a:p>
            <a:r>
              <a:rPr lang="en-US" sz="2000" kern="0" dirty="0"/>
              <a:t>Kevin Golan, Scientist II</a:t>
            </a:r>
            <a:br>
              <a:rPr lang="en-US" sz="2000" kern="0" dirty="0"/>
            </a:br>
            <a:r>
              <a:rPr lang="en-US" sz="2000" kern="0" dirty="0"/>
              <a:t>Human-Centered AI</a:t>
            </a:r>
            <a:br>
              <a:rPr lang="en-US" sz="2000" kern="0" dirty="0"/>
            </a:br>
            <a:r>
              <a:rPr lang="en-US" sz="2000" kern="0" dirty="0"/>
              <a:t>Charles River Analytics Inc. </a:t>
            </a:r>
            <a:br>
              <a:rPr lang="en-US" sz="2000" kern="0" dirty="0"/>
            </a:br>
            <a:r>
              <a:rPr lang="en-US" sz="2000" kern="0" dirty="0">
                <a:solidFill>
                  <a:srgbClr val="0033CC"/>
                </a:solidFill>
              </a:rPr>
              <a:t>kgolan</a:t>
            </a:r>
            <a:r>
              <a:rPr lang="en-US" sz="2000" kern="0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@cra.com</a:t>
            </a:r>
            <a:r>
              <a:rPr lang="en-US" sz="2000" kern="0" dirty="0">
                <a:solidFill>
                  <a:srgbClr val="0033CC"/>
                </a:solidFill>
              </a:rPr>
              <a:t> </a:t>
            </a:r>
            <a:br>
              <a:rPr lang="en-US" sz="2000" kern="0" dirty="0"/>
            </a:br>
            <a:r>
              <a:rPr lang="en-US" sz="2000" kern="0" dirty="0"/>
              <a:t>617.234.1562 </a:t>
            </a:r>
          </a:p>
          <a:p>
            <a:r>
              <a:rPr lang="en-US" sz="2000" kern="0" dirty="0"/>
              <a:t>Rob Hyland, Principal Scientist</a:t>
            </a:r>
            <a:br>
              <a:rPr lang="en-US" sz="2000" kern="0" dirty="0"/>
            </a:br>
            <a:r>
              <a:rPr lang="en-US" sz="2000" kern="0" dirty="0"/>
              <a:t>Director of Program Transition</a:t>
            </a:r>
            <a:br>
              <a:rPr lang="en-US" sz="2000" kern="0" dirty="0"/>
            </a:br>
            <a:r>
              <a:rPr lang="en-US" sz="2000" kern="0" dirty="0"/>
              <a:t>Charles River Analytics Inc. </a:t>
            </a:r>
            <a:br>
              <a:rPr lang="en-US" sz="2000" kern="0" dirty="0"/>
            </a:br>
            <a:r>
              <a:rPr lang="en-US" sz="2000" kern="0" dirty="0">
                <a:solidFill>
                  <a:srgbClr val="0033CC"/>
                </a:solidFill>
              </a:rPr>
              <a:t>rhyland</a:t>
            </a:r>
            <a:r>
              <a:rPr lang="en-US" sz="2000" kern="0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@cra.com</a:t>
            </a:r>
            <a:r>
              <a:rPr lang="en-US" sz="2000" kern="0" dirty="0">
                <a:solidFill>
                  <a:srgbClr val="0033CC"/>
                </a:solidFill>
              </a:rPr>
              <a:t> </a:t>
            </a:r>
            <a:br>
              <a:rPr lang="en-US" sz="2000" kern="0" dirty="0"/>
            </a:br>
            <a:r>
              <a:rPr lang="en-US" sz="2000" kern="0" dirty="0"/>
              <a:t>617.234.5088 </a:t>
            </a:r>
          </a:p>
          <a:p>
            <a:r>
              <a:rPr lang="en-US" sz="2000" kern="0" dirty="0"/>
              <a:t>Peter Weyhrauch, PhD</a:t>
            </a:r>
            <a:br>
              <a:rPr lang="en-US" sz="2000" kern="0" dirty="0"/>
            </a:br>
            <a:r>
              <a:rPr lang="en-US" sz="2000" kern="0" dirty="0"/>
              <a:t>Vice President, Human-Centered AI</a:t>
            </a:r>
            <a:br>
              <a:rPr lang="en-US" sz="2000" kern="0" dirty="0"/>
            </a:br>
            <a:r>
              <a:rPr lang="en-US" sz="2000" kern="0" dirty="0"/>
              <a:t>Charles River Analytics Inc.</a:t>
            </a:r>
            <a:br>
              <a:rPr lang="en-US" sz="2000" kern="0" dirty="0"/>
            </a:br>
            <a:r>
              <a:rPr lang="en-US" sz="2000" kern="0" dirty="0">
                <a:solidFill>
                  <a:srgbClr val="0033CC"/>
                </a:solidFill>
              </a:rPr>
              <a:t>pweyhrauch@cra.com</a:t>
            </a:r>
            <a:br>
              <a:rPr lang="en-US" sz="2000" kern="0" dirty="0"/>
            </a:br>
            <a:r>
              <a:rPr lang="en-US" sz="2000" kern="0" dirty="0"/>
              <a:t>617.234.5052</a:t>
            </a:r>
          </a:p>
          <a:p>
            <a:endParaRPr lang="en-US" sz="2000" kern="0" dirty="0"/>
          </a:p>
          <a:p>
            <a:endParaRPr lang="en-US" sz="2000" kern="0" dirty="0"/>
          </a:p>
        </p:txBody>
      </p:sp>
      <p:pic>
        <p:nvPicPr>
          <p:cNvPr id="6" name="Picture 5" descr="Person with idea concept">
            <a:extLst>
              <a:ext uri="{FF2B5EF4-FFF2-40B4-BE49-F238E27FC236}">
                <a16:creationId xmlns:a16="http://schemas.microsoft.com/office/drawing/2014/main" id="{39330AAD-04CD-C084-2963-6C8311BFF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" y="2279153"/>
            <a:ext cx="3449539" cy="2299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201678-5616-8E74-DB23-8E34EA9983A9}"/>
              </a:ext>
            </a:extLst>
          </p:cNvPr>
          <p:cNvSpPr txBox="1"/>
          <p:nvPr/>
        </p:nvSpPr>
        <p:spPr>
          <a:xfrm>
            <a:off x="3715790" y="2995294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AE5A1C-4623-7EB9-8934-CE3D541CA73F}"/>
              </a:ext>
            </a:extLst>
          </p:cNvPr>
          <p:cNvGrpSpPr/>
          <p:nvPr/>
        </p:nvGrpSpPr>
        <p:grpSpPr>
          <a:xfrm>
            <a:off x="4149141" y="2057737"/>
            <a:ext cx="2742523" cy="2742523"/>
            <a:chOff x="4149141" y="2057737"/>
            <a:chExt cx="2742523" cy="2742523"/>
          </a:xfrm>
        </p:grpSpPr>
        <p:sp>
          <p:nvSpPr>
            <p:cNvPr id="20" name="Flowchart: Delay 19">
              <a:extLst>
                <a:ext uri="{FF2B5EF4-FFF2-40B4-BE49-F238E27FC236}">
                  <a16:creationId xmlns:a16="http://schemas.microsoft.com/office/drawing/2014/main" id="{EA2A437D-0ECB-DFD3-B0DD-E90D231966DA}"/>
                </a:ext>
              </a:extLst>
            </p:cNvPr>
            <p:cNvSpPr/>
            <p:nvPr/>
          </p:nvSpPr>
          <p:spPr bwMode="auto">
            <a:xfrm rot="16200000">
              <a:off x="5074094" y="4197366"/>
              <a:ext cx="248265" cy="465515"/>
            </a:xfrm>
            <a:prstGeom prst="flowChartDelay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1" name="Flowchart: Delay 20">
              <a:extLst>
                <a:ext uri="{FF2B5EF4-FFF2-40B4-BE49-F238E27FC236}">
                  <a16:creationId xmlns:a16="http://schemas.microsoft.com/office/drawing/2014/main" id="{0F29C116-776A-A406-91FF-D359257F0D0F}"/>
                </a:ext>
              </a:extLst>
            </p:cNvPr>
            <p:cNvSpPr/>
            <p:nvPr/>
          </p:nvSpPr>
          <p:spPr bwMode="auto">
            <a:xfrm rot="16200000">
              <a:off x="5999285" y="4197366"/>
              <a:ext cx="248265" cy="465515"/>
            </a:xfrm>
            <a:prstGeom prst="flowChartDelay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2" name="Flowchart: Delay 21">
              <a:extLst>
                <a:ext uri="{FF2B5EF4-FFF2-40B4-BE49-F238E27FC236}">
                  <a16:creationId xmlns:a16="http://schemas.microsoft.com/office/drawing/2014/main" id="{94283A72-8DAD-8EBC-569C-1E7718445DB2}"/>
                </a:ext>
              </a:extLst>
            </p:cNvPr>
            <p:cNvSpPr/>
            <p:nvPr/>
          </p:nvSpPr>
          <p:spPr bwMode="auto">
            <a:xfrm rot="16200000">
              <a:off x="4709053" y="4090578"/>
              <a:ext cx="248265" cy="430821"/>
            </a:xfrm>
            <a:prstGeom prst="flowChartDelay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3" name="Flowchart: Delay 22">
              <a:extLst>
                <a:ext uri="{FF2B5EF4-FFF2-40B4-BE49-F238E27FC236}">
                  <a16:creationId xmlns:a16="http://schemas.microsoft.com/office/drawing/2014/main" id="{02989A67-101B-3086-624D-96275B9E1532}"/>
                </a:ext>
              </a:extLst>
            </p:cNvPr>
            <p:cNvSpPr/>
            <p:nvPr/>
          </p:nvSpPr>
          <p:spPr bwMode="auto">
            <a:xfrm rot="16200000">
              <a:off x="5633159" y="4025273"/>
              <a:ext cx="248265" cy="465515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2D2AD51-0AEE-3799-F125-A6D65F450F13}"/>
                </a:ext>
              </a:extLst>
            </p:cNvPr>
            <p:cNvSpPr/>
            <p:nvPr/>
          </p:nvSpPr>
          <p:spPr bwMode="auto">
            <a:xfrm rot="10800000">
              <a:off x="4988627" y="3486032"/>
              <a:ext cx="288298" cy="296225"/>
            </a:xfrm>
            <a:prstGeom prst="triangle">
              <a:avLst/>
            </a:prstGeom>
            <a:solidFill>
              <a:srgbClr val="7575D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C26144D-7E4F-315E-6B8F-D010BBD5AF21}"/>
                </a:ext>
              </a:extLst>
            </p:cNvPr>
            <p:cNvSpPr/>
            <p:nvPr/>
          </p:nvSpPr>
          <p:spPr bwMode="auto">
            <a:xfrm rot="10800000">
              <a:off x="5991596" y="3486032"/>
              <a:ext cx="288298" cy="296225"/>
            </a:xfrm>
            <a:prstGeom prst="triangle">
              <a:avLst/>
            </a:prstGeom>
            <a:solidFill>
              <a:srgbClr val="00F2B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5E67E6D-7DA7-143B-266C-3E393798D927}"/>
                </a:ext>
              </a:extLst>
            </p:cNvPr>
            <p:cNvSpPr/>
            <p:nvPr/>
          </p:nvSpPr>
          <p:spPr bwMode="auto">
            <a:xfrm rot="10800000">
              <a:off x="5746511" y="3486032"/>
              <a:ext cx="144149" cy="135162"/>
            </a:xfrm>
            <a:prstGeom prst="triangle">
              <a:avLst/>
            </a:prstGeom>
            <a:solidFill>
              <a:srgbClr val="C7FFF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914DC9B-2019-5F76-ED4D-EC6278050A3D}"/>
                </a:ext>
              </a:extLst>
            </p:cNvPr>
            <p:cNvSpPr/>
            <p:nvPr/>
          </p:nvSpPr>
          <p:spPr bwMode="auto">
            <a:xfrm rot="10800000">
              <a:off x="4717779" y="3488755"/>
              <a:ext cx="201629" cy="202253"/>
            </a:xfrm>
            <a:prstGeom prst="triangle">
              <a:avLst>
                <a:gd name="adj" fmla="val 45568"/>
              </a:avLst>
            </a:prstGeom>
            <a:solidFill>
              <a:srgbClr val="8989D7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B57FAC-D8CC-453C-BA3F-6F97B24F1D02}"/>
                </a:ext>
              </a:extLst>
            </p:cNvPr>
            <p:cNvSpPr/>
            <p:nvPr/>
          </p:nvSpPr>
          <p:spPr bwMode="auto">
            <a:xfrm>
              <a:off x="4644639" y="2621423"/>
              <a:ext cx="1751888" cy="388835"/>
            </a:xfrm>
            <a:prstGeom prst="roundRect">
              <a:avLst>
                <a:gd name="adj" fmla="val 29757"/>
              </a:avLst>
            </a:prstGeom>
            <a:solidFill>
              <a:srgbClr val="9EECC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D6D83BA-901D-EA8E-0E26-6CA0DDF44C72}"/>
                </a:ext>
              </a:extLst>
            </p:cNvPr>
            <p:cNvSpPr/>
            <p:nvPr/>
          </p:nvSpPr>
          <p:spPr bwMode="auto">
            <a:xfrm>
              <a:off x="4944454" y="2328303"/>
              <a:ext cx="1185017" cy="388835"/>
            </a:xfrm>
            <a:prstGeom prst="roundRect">
              <a:avLst>
                <a:gd name="adj" fmla="val 29757"/>
              </a:avLst>
            </a:prstGeom>
            <a:solidFill>
              <a:srgbClr val="9EECC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0EFF33-6672-FB1E-D69D-0A4F90E65110}"/>
                </a:ext>
              </a:extLst>
            </p:cNvPr>
            <p:cNvSpPr/>
            <p:nvPr/>
          </p:nvSpPr>
          <p:spPr bwMode="auto">
            <a:xfrm>
              <a:off x="4422449" y="2917768"/>
              <a:ext cx="2211108" cy="570988"/>
            </a:xfrm>
            <a:prstGeom prst="roundRect">
              <a:avLst>
                <a:gd name="adj" fmla="val 22406"/>
              </a:avLst>
            </a:prstGeom>
            <a:solidFill>
              <a:srgbClr val="9EECC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pic>
          <p:nvPicPr>
            <p:cNvPr id="2050" name="Picture 2" descr="Collaboration Icons - Free SVG &amp; PNG Collaboration Images - Noun Project">
              <a:extLst>
                <a:ext uri="{FF2B5EF4-FFF2-40B4-BE49-F238E27FC236}">
                  <a16:creationId xmlns:a16="http://schemas.microsoft.com/office/drawing/2014/main" id="{5FA2273C-6AE6-240D-935B-76EBBA730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141" y="2057737"/>
              <a:ext cx="2742523" cy="274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133FEE-E8AC-50F6-4DEC-980C417C31E7}"/>
                </a:ext>
              </a:extLst>
            </p:cNvPr>
            <p:cNvSpPr/>
            <p:nvPr/>
          </p:nvSpPr>
          <p:spPr bwMode="auto">
            <a:xfrm>
              <a:off x="5333653" y="2726574"/>
              <a:ext cx="381762" cy="3888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80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Problem Overview</a:t>
            </a:r>
          </a:p>
          <a:p>
            <a:r>
              <a:rPr lang="en-US" dirty="0"/>
              <a:t>Experimental Approach</a:t>
            </a:r>
          </a:p>
          <a:p>
            <a:r>
              <a:rPr lang="en-US" dirty="0"/>
              <a:t>Neural Program Policy (NPP) Technical Approach</a:t>
            </a:r>
          </a:p>
          <a:p>
            <a:r>
              <a:rPr lang="en-US" dirty="0"/>
              <a:t>Evaluation and Results</a:t>
            </a:r>
          </a:p>
          <a:p>
            <a:r>
              <a:rPr lang="en-US" dirty="0"/>
              <a:t>Contributions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EE4EF-7F73-2B1E-EFE5-C636D41D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CBA543-8E2C-344F-349D-16748A20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94587" cy="795130"/>
          </a:xfrm>
        </p:spPr>
        <p:txBody>
          <a:bodyPr/>
          <a:lstStyle/>
          <a:p>
            <a:r>
              <a:rPr lang="en-US" dirty="0"/>
              <a:t>Problem Overview</a:t>
            </a:r>
            <a:br>
              <a:rPr lang="en-US" dirty="0"/>
            </a:br>
            <a:r>
              <a:rPr lang="en-US" dirty="0"/>
              <a:t>AI Has Defeated Human Strategy Games</a:t>
            </a:r>
          </a:p>
        </p:txBody>
      </p:sp>
      <p:pic>
        <p:nvPicPr>
          <p:cNvPr id="1026" name="Picture 2" descr="Ultimate Tic Tac Toe | Mythvivor Wiki | Fandom">
            <a:extLst>
              <a:ext uri="{FF2B5EF4-FFF2-40B4-BE49-F238E27FC236}">
                <a16:creationId xmlns:a16="http://schemas.microsoft.com/office/drawing/2014/main" id="{67C67444-DF90-3F00-361D-02F97501F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14" y="4047280"/>
            <a:ext cx="1539847" cy="15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eckers | Board Games Wiki | Fandom">
            <a:extLst>
              <a:ext uri="{FF2B5EF4-FFF2-40B4-BE49-F238E27FC236}">
                <a16:creationId xmlns:a16="http://schemas.microsoft.com/office/drawing/2014/main" id="{9FCC4BCD-1052-F75D-95A7-51F1ABCC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5" y="5368214"/>
            <a:ext cx="1539848" cy="10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ss.com - Play Chess Online - Free Games">
            <a:extLst>
              <a:ext uri="{FF2B5EF4-FFF2-40B4-BE49-F238E27FC236}">
                <a16:creationId xmlns:a16="http://schemas.microsoft.com/office/drawing/2014/main" id="{3AF16E1A-ECC4-ECE8-4856-2FC1A938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8" y="3460915"/>
            <a:ext cx="1363345" cy="136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nese Go player Ke Jie">
            <a:extLst>
              <a:ext uri="{FF2B5EF4-FFF2-40B4-BE49-F238E27FC236}">
                <a16:creationId xmlns:a16="http://schemas.microsoft.com/office/drawing/2014/main" id="{3604424B-FFEF-404F-2F30-75898FC55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5703"/>
          <a:stretch/>
        </p:blipFill>
        <p:spPr bwMode="auto">
          <a:xfrm>
            <a:off x="162838" y="1613269"/>
            <a:ext cx="2398781" cy="15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F55EA-C716-2EC3-3FD0-4FED096F3A45}"/>
              </a:ext>
            </a:extLst>
          </p:cNvPr>
          <p:cNvSpPr txBox="1"/>
          <p:nvPr/>
        </p:nvSpPr>
        <p:spPr>
          <a:xfrm>
            <a:off x="91500" y="6453247"/>
            <a:ext cx="2972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 Images from BBC “Google AI defeats human Go champion” https://www.bbc.com/news/technology-40042581</a:t>
            </a:r>
          </a:p>
        </p:txBody>
      </p:sp>
      <p:pic>
        <p:nvPicPr>
          <p:cNvPr id="1034" name="Picture 10" descr="YouTube live-stream of game">
            <a:extLst>
              <a:ext uri="{FF2B5EF4-FFF2-40B4-BE49-F238E27FC236}">
                <a16:creationId xmlns:a16="http://schemas.microsoft.com/office/drawing/2014/main" id="{0BEC7CA1-D95C-4482-E85A-08E2D54C5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19585" r="48500" b="14115"/>
          <a:stretch/>
        </p:blipFill>
        <p:spPr bwMode="auto">
          <a:xfrm>
            <a:off x="814325" y="4134179"/>
            <a:ext cx="1880062" cy="13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9EE496-2A0D-97CE-5B76-C67E3BC04EE3}"/>
              </a:ext>
            </a:extLst>
          </p:cNvPr>
          <p:cNvCxnSpPr>
            <a:cxnSpLocks/>
          </p:cNvCxnSpPr>
          <p:nvPr/>
        </p:nvCxnSpPr>
        <p:spPr bwMode="auto">
          <a:xfrm>
            <a:off x="3171217" y="1653679"/>
            <a:ext cx="0" cy="49688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E6B1D9-0B44-6112-E009-5121365B7AF8}"/>
              </a:ext>
            </a:extLst>
          </p:cNvPr>
          <p:cNvCxnSpPr>
            <a:cxnSpLocks/>
          </p:cNvCxnSpPr>
          <p:nvPr/>
        </p:nvCxnSpPr>
        <p:spPr bwMode="auto">
          <a:xfrm>
            <a:off x="5862247" y="1562857"/>
            <a:ext cx="0" cy="49688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8C0441-CBD4-928E-1748-84C2E1B5F6EA}"/>
              </a:ext>
            </a:extLst>
          </p:cNvPr>
          <p:cNvCxnSpPr>
            <a:cxnSpLocks/>
          </p:cNvCxnSpPr>
          <p:nvPr/>
        </p:nvCxnSpPr>
        <p:spPr bwMode="auto">
          <a:xfrm>
            <a:off x="8547081" y="1562857"/>
            <a:ext cx="0" cy="49688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6" name="Picture 12">
            <a:extLst>
              <a:ext uri="{FF2B5EF4-FFF2-40B4-BE49-F238E27FC236}">
                <a16:creationId xmlns:a16="http://schemas.microsoft.com/office/drawing/2014/main" id="{A0475CA5-B647-87A8-5ABD-0B142473B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0" b="50042"/>
          <a:stretch/>
        </p:blipFill>
        <p:spPr bwMode="auto">
          <a:xfrm>
            <a:off x="3278221" y="1730685"/>
            <a:ext cx="2229021" cy="14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5EDAA83D-CF26-94A3-25AC-6E64F73BC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7" r="56914"/>
          <a:stretch/>
        </p:blipFill>
        <p:spPr bwMode="auto">
          <a:xfrm>
            <a:off x="3278221" y="4162820"/>
            <a:ext cx="2199720" cy="14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86E91730-F5FB-C753-13E4-9064E9503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4" b="51208"/>
          <a:stretch/>
        </p:blipFill>
        <p:spPr bwMode="auto">
          <a:xfrm>
            <a:off x="3405388" y="2504631"/>
            <a:ext cx="2379607" cy="13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96DFB231-2C7F-21F8-CE92-10D8835AA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892"/>
          <a:stretch/>
        </p:blipFill>
        <p:spPr bwMode="auto">
          <a:xfrm>
            <a:off x="3405388" y="4757591"/>
            <a:ext cx="2404030" cy="14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933B2C-1FAA-E1B7-D11F-0D096CCF33A0}"/>
              </a:ext>
            </a:extLst>
          </p:cNvPr>
          <p:cNvSpPr txBox="1"/>
          <p:nvPr/>
        </p:nvSpPr>
        <p:spPr>
          <a:xfrm>
            <a:off x="3219011" y="6269772"/>
            <a:ext cx="247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** Images from Google DeepMind “</a:t>
            </a:r>
            <a:r>
              <a:rPr lang="en-US" sz="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Outperforming the human Atari benchmark</a:t>
            </a:r>
            <a:r>
              <a:rPr lang="en-US" sz="800" dirty="0"/>
              <a:t>” https://deepmind.google/discover/blog/agent57-outperforming-the-human-atari-benchmark/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726825-0FA9-94E2-8D7C-E2D9918ACD4D}"/>
              </a:ext>
            </a:extLst>
          </p:cNvPr>
          <p:cNvSpPr txBox="1"/>
          <p:nvPr/>
        </p:nvSpPr>
        <p:spPr>
          <a:xfrm>
            <a:off x="592305" y="973515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Board Games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807646-5F0E-183E-D78A-6656269AD383}"/>
              </a:ext>
            </a:extLst>
          </p:cNvPr>
          <p:cNvSpPr txBox="1"/>
          <p:nvPr/>
        </p:nvSpPr>
        <p:spPr>
          <a:xfrm>
            <a:off x="3171217" y="973515"/>
            <a:ext cx="266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Retro Video Games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9B4DF-6185-4895-415D-AAAFE26607BD}"/>
              </a:ext>
            </a:extLst>
          </p:cNvPr>
          <p:cNvSpPr txBox="1"/>
          <p:nvPr/>
        </p:nvSpPr>
        <p:spPr>
          <a:xfrm>
            <a:off x="5809418" y="844125"/>
            <a:ext cx="266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Real-Time strategy Games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43B5B9A6-9C11-70D6-806D-1EC4B4882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13734" r="27797" b="6509"/>
          <a:stretch/>
        </p:blipFill>
        <p:spPr bwMode="auto">
          <a:xfrm>
            <a:off x="6005274" y="1588020"/>
            <a:ext cx="2398780" cy="18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FDF36EF-6CF1-0748-471F-673555B9DAB8}"/>
              </a:ext>
            </a:extLst>
          </p:cNvPr>
          <p:cNvSpPr/>
          <p:nvPr/>
        </p:nvSpPr>
        <p:spPr bwMode="auto">
          <a:xfrm>
            <a:off x="6096000" y="3644560"/>
            <a:ext cx="1987684" cy="698170"/>
          </a:xfrm>
          <a:prstGeom prst="round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StarCraft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</a:b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Grandmaster</a:t>
            </a:r>
          </a:p>
        </p:txBody>
      </p:sp>
      <p:pic>
        <p:nvPicPr>
          <p:cNvPr id="27" name="Picture 16" descr="Overview - Starcraft 2 Ranks - Assets - Projects - SC2Mapster">
            <a:extLst>
              <a:ext uri="{FF2B5EF4-FFF2-40B4-BE49-F238E27FC236}">
                <a16:creationId xmlns:a16="http://schemas.microsoft.com/office/drawing/2014/main" id="{654E0F94-3A47-AB9D-7C7D-D9028972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41" y="3524252"/>
            <a:ext cx="954784" cy="9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ACB49C9-1C1A-B73E-4025-C095F03A121A}"/>
              </a:ext>
            </a:extLst>
          </p:cNvPr>
          <p:cNvSpPr txBox="1"/>
          <p:nvPr/>
        </p:nvSpPr>
        <p:spPr>
          <a:xfrm>
            <a:off x="6004742" y="6269772"/>
            <a:ext cx="247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*** Images from AI and Games “</a:t>
            </a:r>
            <a:r>
              <a:rPr lang="en-US" sz="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How AlphaStar Became a StarCraft Grandmaster</a:t>
            </a:r>
            <a:r>
              <a:rPr lang="en-US" sz="800" dirty="0"/>
              <a:t>” https://www.aiandgames.com/p/alphastar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BBE4D2B-5D53-089A-361D-0628FCE24EE7}"/>
              </a:ext>
            </a:extLst>
          </p:cNvPr>
          <p:cNvGrpSpPr/>
          <p:nvPr/>
        </p:nvGrpSpPr>
        <p:grpSpPr>
          <a:xfrm>
            <a:off x="8774628" y="1674187"/>
            <a:ext cx="3185084" cy="1015663"/>
            <a:chOff x="8774628" y="1674187"/>
            <a:chExt cx="3185084" cy="101566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599DF65-E648-3C8E-2A8A-08425A2142CC}"/>
                </a:ext>
              </a:extLst>
            </p:cNvPr>
            <p:cNvGrpSpPr/>
            <p:nvPr/>
          </p:nvGrpSpPr>
          <p:grpSpPr>
            <a:xfrm>
              <a:off x="8774628" y="1718794"/>
              <a:ext cx="541982" cy="706901"/>
              <a:chOff x="8774628" y="1930943"/>
              <a:chExt cx="541982" cy="706901"/>
            </a:xfrm>
          </p:grpSpPr>
          <p:pic>
            <p:nvPicPr>
              <p:cNvPr id="1042" name="Picture 18" descr="Vector Best Icon Rubber Round Stamp Stock Vector (Royalty Free ...">
                <a:extLst>
                  <a:ext uri="{FF2B5EF4-FFF2-40B4-BE49-F238E27FC236}">
                    <a16:creationId xmlns:a16="http://schemas.microsoft.com/office/drawing/2014/main" id="{423BAF06-C1F3-8E8A-33CA-CACEB11E2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5" t="6700" r="63075" b="11932"/>
              <a:stretch/>
            </p:blipFill>
            <p:spPr bwMode="auto">
              <a:xfrm>
                <a:off x="8815724" y="1942295"/>
                <a:ext cx="500886" cy="695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9C7223-AEE5-3C36-1C7D-58A4959745CA}"/>
                  </a:ext>
                </a:extLst>
              </p:cNvPr>
              <p:cNvSpPr/>
              <p:nvPr/>
            </p:nvSpPr>
            <p:spPr bwMode="auto">
              <a:xfrm>
                <a:off x="8774628" y="1930943"/>
                <a:ext cx="535019" cy="56130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84792B-07F3-D7B4-F1DC-EB5C12DFBD87}"/>
                </a:ext>
              </a:extLst>
            </p:cNvPr>
            <p:cNvSpPr txBox="1"/>
            <p:nvPr/>
          </p:nvSpPr>
          <p:spPr>
            <a:xfrm>
              <a:off x="9467743" y="1674187"/>
              <a:ext cx="2491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Expert level </a:t>
              </a:r>
              <a:br>
                <a:rPr lang="en-US" sz="2000" dirty="0"/>
              </a:br>
              <a:r>
                <a:rPr lang="en-US" sz="2000" dirty="0"/>
                <a:t>creative play for </a:t>
              </a:r>
              <a:br>
                <a:rPr lang="en-US" sz="2000" dirty="0"/>
              </a:br>
              <a:r>
                <a:rPr lang="en-US" sz="2000" dirty="0"/>
                <a:t>~15 minute games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8949536-1EE7-CBAC-B3C8-5171730B85F6}"/>
              </a:ext>
            </a:extLst>
          </p:cNvPr>
          <p:cNvGrpSpPr/>
          <p:nvPr/>
        </p:nvGrpSpPr>
        <p:grpSpPr>
          <a:xfrm>
            <a:off x="8774628" y="4965631"/>
            <a:ext cx="3185084" cy="1015663"/>
            <a:chOff x="8774628" y="4965631"/>
            <a:chExt cx="3185084" cy="101566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A7E01FE-F717-3AC1-4DB7-5781DCEF3D84}"/>
                </a:ext>
              </a:extLst>
            </p:cNvPr>
            <p:cNvGrpSpPr/>
            <p:nvPr/>
          </p:nvGrpSpPr>
          <p:grpSpPr>
            <a:xfrm>
              <a:off x="8774628" y="5118749"/>
              <a:ext cx="542013" cy="561309"/>
              <a:chOff x="8774628" y="2985793"/>
              <a:chExt cx="542013" cy="561309"/>
            </a:xfrm>
          </p:grpSpPr>
          <p:pic>
            <p:nvPicPr>
              <p:cNvPr id="38" name="Picture 20" descr="Red Exclamation Caution Sign Stock Illustrations – 6,225 Red Exclamation  Caution Sign Stock Illustrations, Vectors &amp; Clipart - Dreamstime">
                <a:extLst>
                  <a:ext uri="{FF2B5EF4-FFF2-40B4-BE49-F238E27FC236}">
                    <a16:creationId xmlns:a16="http://schemas.microsoft.com/office/drawing/2014/main" id="{3F543FE1-DE1A-C63B-3D7C-6389FE6F32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5610" y="2985793"/>
                <a:ext cx="521031" cy="521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F29289A-183D-5B51-B049-A6A38A73E18D}"/>
                  </a:ext>
                </a:extLst>
              </p:cNvPr>
              <p:cNvSpPr/>
              <p:nvPr/>
            </p:nvSpPr>
            <p:spPr bwMode="auto">
              <a:xfrm>
                <a:off x="8774628" y="2985793"/>
                <a:ext cx="535019" cy="56130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071029-1230-C97D-7DE0-24DE0DCA290B}"/>
                </a:ext>
              </a:extLst>
            </p:cNvPr>
            <p:cNvSpPr txBox="1"/>
            <p:nvPr/>
          </p:nvSpPr>
          <p:spPr>
            <a:xfrm>
              <a:off x="9467743" y="4965631"/>
              <a:ext cx="2491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Can’t explain what it knows to support human planning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5DE943-23BB-C2B3-CC4B-07D65C482E99}"/>
              </a:ext>
            </a:extLst>
          </p:cNvPr>
          <p:cNvGrpSpPr/>
          <p:nvPr/>
        </p:nvGrpSpPr>
        <p:grpSpPr>
          <a:xfrm>
            <a:off x="8774628" y="2875571"/>
            <a:ext cx="3161934" cy="707886"/>
            <a:chOff x="8774628" y="2971237"/>
            <a:chExt cx="3161934" cy="7078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70543B4-C443-7906-467C-BEF1BA34171D}"/>
                </a:ext>
              </a:extLst>
            </p:cNvPr>
            <p:cNvGrpSpPr/>
            <p:nvPr/>
          </p:nvGrpSpPr>
          <p:grpSpPr>
            <a:xfrm>
              <a:off x="8774628" y="3064665"/>
              <a:ext cx="542013" cy="561309"/>
              <a:chOff x="8774628" y="2907969"/>
              <a:chExt cx="542013" cy="561309"/>
            </a:xfrm>
          </p:grpSpPr>
          <p:pic>
            <p:nvPicPr>
              <p:cNvPr id="1044" name="Picture 20" descr="Red Exclamation Caution Sign Stock Illustrations – 6,225 Red Exclamation  Caution Sign Stock Illustrations, Vectors &amp; Clipart - Dreamstime">
                <a:extLst>
                  <a:ext uri="{FF2B5EF4-FFF2-40B4-BE49-F238E27FC236}">
                    <a16:creationId xmlns:a16="http://schemas.microsoft.com/office/drawing/2014/main" id="{16C59092-615E-4A6B-21D6-A6A7B429A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5610" y="2907969"/>
                <a:ext cx="521031" cy="521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2CE319-B56C-2DF4-BE6E-FCEA4AE5D72F}"/>
                  </a:ext>
                </a:extLst>
              </p:cNvPr>
              <p:cNvSpPr/>
              <p:nvPr/>
            </p:nvSpPr>
            <p:spPr bwMode="auto">
              <a:xfrm>
                <a:off x="8774628" y="2907969"/>
                <a:ext cx="535019" cy="56130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1F1917-0AD6-0E7B-D87F-36F4437D3279}"/>
                </a:ext>
              </a:extLst>
            </p:cNvPr>
            <p:cNvSpPr txBox="1"/>
            <p:nvPr/>
          </p:nvSpPr>
          <p:spPr>
            <a:xfrm>
              <a:off x="9444593" y="2971237"/>
              <a:ext cx="24919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Takes months to train at expert level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D7BC95-3684-1C0F-A0FC-F8326BE06EB0}"/>
              </a:ext>
            </a:extLst>
          </p:cNvPr>
          <p:cNvGrpSpPr/>
          <p:nvPr/>
        </p:nvGrpSpPr>
        <p:grpSpPr>
          <a:xfrm>
            <a:off x="8774620" y="3948637"/>
            <a:ext cx="3324768" cy="707886"/>
            <a:chOff x="8774628" y="3986439"/>
            <a:chExt cx="3166346" cy="70788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430F96F-F055-182E-AE60-F5FC81354CC8}"/>
                </a:ext>
              </a:extLst>
            </p:cNvPr>
            <p:cNvGrpSpPr/>
            <p:nvPr/>
          </p:nvGrpSpPr>
          <p:grpSpPr>
            <a:xfrm>
              <a:off x="8774628" y="4052795"/>
              <a:ext cx="542013" cy="561309"/>
              <a:chOff x="8774628" y="2907969"/>
              <a:chExt cx="542013" cy="561309"/>
            </a:xfrm>
          </p:grpSpPr>
          <p:pic>
            <p:nvPicPr>
              <p:cNvPr id="35" name="Picture 20" descr="Red Exclamation Caution Sign Stock Illustrations – 6,225 Red Exclamation  Caution Sign Stock Illustrations, Vectors &amp; Clipart - Dreamstime">
                <a:extLst>
                  <a:ext uri="{FF2B5EF4-FFF2-40B4-BE49-F238E27FC236}">
                    <a16:creationId xmlns:a16="http://schemas.microsoft.com/office/drawing/2014/main" id="{7DFFE615-98D6-7DDD-C45B-7D3B4A3ADF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5610" y="2907969"/>
                <a:ext cx="521031" cy="521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AB01FA3-91C4-87E6-60AF-9107CC7662F5}"/>
                  </a:ext>
                </a:extLst>
              </p:cNvPr>
              <p:cNvSpPr/>
              <p:nvPr/>
            </p:nvSpPr>
            <p:spPr bwMode="auto">
              <a:xfrm>
                <a:off x="8774628" y="2907969"/>
                <a:ext cx="535019" cy="56130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DC06D2-BC23-0C2F-E247-9EE28CABD59A}"/>
                </a:ext>
              </a:extLst>
            </p:cNvPr>
            <p:cNvSpPr txBox="1"/>
            <p:nvPr/>
          </p:nvSpPr>
          <p:spPr>
            <a:xfrm>
              <a:off x="9449005" y="3986439"/>
              <a:ext cx="24919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Uses limited actions across a few domains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FD5B6D1-33AE-BF14-FD7F-7021E8FDBCD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0683" t="27547" r="21978" b="26352"/>
          <a:stretch/>
        </p:blipFill>
        <p:spPr>
          <a:xfrm>
            <a:off x="5945631" y="4757590"/>
            <a:ext cx="2518066" cy="140917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E2C4481-5731-9FAD-9A9B-71A7258A2B2D}"/>
              </a:ext>
            </a:extLst>
          </p:cNvPr>
          <p:cNvSpPr txBox="1"/>
          <p:nvPr/>
        </p:nvSpPr>
        <p:spPr>
          <a:xfrm>
            <a:off x="8667345" y="844125"/>
            <a:ext cx="352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Can AI Support More Real-World Planning?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E3C1A4-B7A9-D91A-1F4B-C1FD0832BB87}"/>
              </a:ext>
            </a:extLst>
          </p:cNvPr>
          <p:cNvSpPr/>
          <p:nvPr/>
        </p:nvSpPr>
        <p:spPr bwMode="auto">
          <a:xfrm>
            <a:off x="11599694" y="2758600"/>
            <a:ext cx="539787" cy="520592"/>
          </a:xfrm>
          <a:prstGeom prst="ellipse">
            <a:avLst/>
          </a:prstGeom>
          <a:solidFill>
            <a:srgbClr val="FE0000"/>
          </a:solidFill>
          <a:ln w="28575" cap="flat" cmpd="sng" algn="ctr">
            <a:solidFill>
              <a:srgbClr val="9900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 Narrow" panose="020B0606020202030204" pitchFamily="34" charset="0"/>
              </a:rPr>
              <a:t>$3M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C0BD7-216E-B992-BDAC-C703742DFC2E}"/>
              </a:ext>
            </a:extLst>
          </p:cNvPr>
          <p:cNvSpPr txBox="1"/>
          <p:nvPr/>
        </p:nvSpPr>
        <p:spPr>
          <a:xfrm>
            <a:off x="1868444" y="3589701"/>
            <a:ext cx="123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Deepmind’s</a:t>
            </a:r>
            <a:r>
              <a:rPr lang="en-US" sz="1600" dirty="0"/>
              <a:t> AlphaGo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103D7-B676-7376-A294-FBC1B1A0FE74}"/>
              </a:ext>
            </a:extLst>
          </p:cNvPr>
          <p:cNvSpPr txBox="1"/>
          <p:nvPr/>
        </p:nvSpPr>
        <p:spPr>
          <a:xfrm>
            <a:off x="5884280" y="4438495"/>
            <a:ext cx="2616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Deepmind’s</a:t>
            </a:r>
            <a:r>
              <a:rPr lang="en-US" sz="1600" dirty="0"/>
              <a:t> AlphaStar</a:t>
            </a:r>
          </a:p>
        </p:txBody>
      </p:sp>
    </p:spTree>
    <p:extLst>
      <p:ext uri="{BB962C8B-B14F-4D97-AF65-F5344CB8AC3E}">
        <p14:creationId xmlns:p14="http://schemas.microsoft.com/office/powerpoint/2010/main" val="26119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A5C4E-E25E-F0DE-8329-45CACE2267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FE2B8-9CDB-42C4-E3EC-FBF9DFC5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13839" cy="795130"/>
          </a:xfrm>
        </p:spPr>
        <p:txBody>
          <a:bodyPr/>
          <a:lstStyle/>
          <a:p>
            <a:r>
              <a:rPr lang="en-US" dirty="0"/>
              <a:t>Can We Construct AI Agents with Planning Capabilities to Support Human Staffs?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ACAB6-6D3A-C419-E196-1FD50FE532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5671" y="1046715"/>
            <a:ext cx="8580053" cy="5538911"/>
          </a:xfrm>
        </p:spPr>
        <p:txBody>
          <a:bodyPr/>
          <a:lstStyle/>
          <a:p>
            <a:r>
              <a:rPr lang="en-US" dirty="0"/>
              <a:t>Still using games as our benchmark and simulation environment, can we design a deep reinforcement learning (DRL) system to generate COAs that assists human planning staffs with:</a:t>
            </a:r>
          </a:p>
          <a:p>
            <a:pPr lvl="1"/>
            <a:r>
              <a:rPr lang="en-US" dirty="0"/>
              <a:t>Constructing more high-quality, long-duration plans, </a:t>
            </a:r>
          </a:p>
          <a:p>
            <a:pPr lvl="1"/>
            <a:r>
              <a:rPr lang="en-US" dirty="0"/>
              <a:t>Analyzing plan strengths and weaknesses more deeply, and </a:t>
            </a:r>
          </a:p>
          <a:p>
            <a:pPr lvl="1"/>
            <a:r>
              <a:rPr lang="en-US" dirty="0"/>
              <a:t>Exploring a larger number of plan alternatives in a fixed planning time</a:t>
            </a:r>
          </a:p>
          <a:p>
            <a:r>
              <a:rPr lang="en-US" dirty="0"/>
              <a:t> Requires new approach and technical performance to:</a:t>
            </a:r>
          </a:p>
          <a:p>
            <a:pPr lvl="1"/>
            <a:r>
              <a:rPr lang="en-US" dirty="0"/>
              <a:t>Learn a vastly reduced action space to lower training time</a:t>
            </a:r>
          </a:p>
          <a:p>
            <a:pPr lvl="1"/>
            <a:r>
              <a:rPr lang="en-US" dirty="0"/>
              <a:t>Incorporate domain-specific knowledge into machine learning (ML) methods to scale to large, long-duration scenarios</a:t>
            </a:r>
          </a:p>
          <a:p>
            <a:pPr lvl="1"/>
            <a:r>
              <a:rPr lang="en-US" dirty="0"/>
              <a:t>Reason over open-structure problems to manage uncertainty and interconnections among multiple domains</a:t>
            </a:r>
          </a:p>
          <a:p>
            <a:pPr lvl="1"/>
            <a:r>
              <a:rPr lang="en-US" dirty="0"/>
              <a:t>Explain what is learned and support human planning processes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52B198-D078-E6E5-66A6-5B171F5919A8}"/>
              </a:ext>
            </a:extLst>
          </p:cNvPr>
          <p:cNvGrpSpPr/>
          <p:nvPr/>
        </p:nvGrpSpPr>
        <p:grpSpPr>
          <a:xfrm>
            <a:off x="8667345" y="844125"/>
            <a:ext cx="3534269" cy="5546377"/>
            <a:chOff x="8667345" y="844125"/>
            <a:chExt cx="3534269" cy="55463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B65E2F-CD13-D7B7-B278-DF019533AFB6}"/>
                </a:ext>
              </a:extLst>
            </p:cNvPr>
            <p:cNvGrpSpPr/>
            <p:nvPr/>
          </p:nvGrpSpPr>
          <p:grpSpPr>
            <a:xfrm>
              <a:off x="8788866" y="1896587"/>
              <a:ext cx="541982" cy="706901"/>
              <a:chOff x="8774628" y="1930943"/>
              <a:chExt cx="541982" cy="706901"/>
            </a:xfrm>
          </p:grpSpPr>
          <p:pic>
            <p:nvPicPr>
              <p:cNvPr id="8" name="Picture 18" descr="Vector Best Icon Rubber Round Stamp Stock Vector (Royalty Free ...">
                <a:extLst>
                  <a:ext uri="{FF2B5EF4-FFF2-40B4-BE49-F238E27FC236}">
                    <a16:creationId xmlns:a16="http://schemas.microsoft.com/office/drawing/2014/main" id="{770CA972-2087-BD87-C966-7C115A22DE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5" t="6700" r="63075" b="11932"/>
              <a:stretch/>
            </p:blipFill>
            <p:spPr bwMode="auto">
              <a:xfrm>
                <a:off x="8815724" y="1942295"/>
                <a:ext cx="500886" cy="695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C449F1A-B851-D8CF-7D44-798DB42BB1B1}"/>
                  </a:ext>
                </a:extLst>
              </p:cNvPr>
              <p:cNvSpPr/>
              <p:nvPr/>
            </p:nvSpPr>
            <p:spPr bwMode="auto">
              <a:xfrm>
                <a:off x="8774628" y="1930943"/>
                <a:ext cx="535019" cy="56130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458C09-CCA8-340C-5CC0-DF26A36E8B6F}"/>
                </a:ext>
              </a:extLst>
            </p:cNvPr>
            <p:cNvSpPr txBox="1"/>
            <p:nvPr/>
          </p:nvSpPr>
          <p:spPr>
            <a:xfrm>
              <a:off x="9537193" y="1674187"/>
              <a:ext cx="24919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Achieve expert level </a:t>
              </a:r>
              <a:br>
                <a:rPr lang="en-US" sz="2000" dirty="0"/>
              </a:br>
              <a:r>
                <a:rPr lang="en-US" sz="2000" dirty="0"/>
                <a:t>creative play for days/weeks-long games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86DDEA-6A38-7AD0-BB6A-C2A05DFB969C}"/>
                </a:ext>
              </a:extLst>
            </p:cNvPr>
            <p:cNvSpPr txBox="1"/>
            <p:nvPr/>
          </p:nvSpPr>
          <p:spPr>
            <a:xfrm>
              <a:off x="9537193" y="5374839"/>
              <a:ext cx="2491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Explain what it knows to support human planning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EA83F5-C19F-4549-F342-F97A2D72423C}"/>
                </a:ext>
              </a:extLst>
            </p:cNvPr>
            <p:cNvSpPr txBox="1"/>
            <p:nvPr/>
          </p:nvSpPr>
          <p:spPr>
            <a:xfrm>
              <a:off x="9537193" y="3144593"/>
              <a:ext cx="24919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Take hours to train at expert level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3CE34B-BA1B-25C5-4BA2-18599C683A6D}"/>
                </a:ext>
              </a:extLst>
            </p:cNvPr>
            <p:cNvSpPr txBox="1"/>
            <p:nvPr/>
          </p:nvSpPr>
          <p:spPr>
            <a:xfrm>
              <a:off x="9584961" y="4037171"/>
              <a:ext cx="26166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Handle massive action space from more, interconnected domains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CCCB5E-B73E-23CF-140D-5E2DA14CF48D}"/>
                </a:ext>
              </a:extLst>
            </p:cNvPr>
            <p:cNvSpPr txBox="1"/>
            <p:nvPr/>
          </p:nvSpPr>
          <p:spPr>
            <a:xfrm>
              <a:off x="8667345" y="844125"/>
              <a:ext cx="3524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Can AI Support More Real-World Planning?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98A7C33-A6E8-9DCC-B3D8-2B1881A26B5E}"/>
                </a:ext>
              </a:extLst>
            </p:cNvPr>
            <p:cNvGrpSpPr/>
            <p:nvPr/>
          </p:nvGrpSpPr>
          <p:grpSpPr>
            <a:xfrm>
              <a:off x="8815712" y="3207186"/>
              <a:ext cx="541982" cy="706901"/>
              <a:chOff x="8815712" y="2776630"/>
              <a:chExt cx="541982" cy="706901"/>
            </a:xfrm>
          </p:grpSpPr>
          <p:pic>
            <p:nvPicPr>
              <p:cNvPr id="27" name="Picture 18" descr="Vector Best Icon Rubber Round Stamp Stock Vector (Royalty Free ...">
                <a:extLst>
                  <a:ext uri="{FF2B5EF4-FFF2-40B4-BE49-F238E27FC236}">
                    <a16:creationId xmlns:a16="http://schemas.microsoft.com/office/drawing/2014/main" id="{F1B47569-17C1-EFF5-126B-EC78396852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5" t="6700" r="63075" b="11932"/>
              <a:stretch/>
            </p:blipFill>
            <p:spPr bwMode="auto">
              <a:xfrm>
                <a:off x="8856808" y="2787982"/>
                <a:ext cx="500886" cy="695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33DF87C-6D64-7D58-9427-3BA384DC5B4B}"/>
                  </a:ext>
                </a:extLst>
              </p:cNvPr>
              <p:cNvSpPr/>
              <p:nvPr/>
            </p:nvSpPr>
            <p:spPr bwMode="auto">
              <a:xfrm>
                <a:off x="8815712" y="2776630"/>
                <a:ext cx="535019" cy="56130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3CA1F6-9905-8306-C5D6-49B7DD923EB6}"/>
                </a:ext>
              </a:extLst>
            </p:cNvPr>
            <p:cNvGrpSpPr/>
            <p:nvPr/>
          </p:nvGrpSpPr>
          <p:grpSpPr>
            <a:xfrm>
              <a:off x="8825326" y="4258663"/>
              <a:ext cx="541982" cy="706901"/>
              <a:chOff x="8815712" y="2776630"/>
              <a:chExt cx="541982" cy="706901"/>
            </a:xfrm>
          </p:grpSpPr>
          <p:pic>
            <p:nvPicPr>
              <p:cNvPr id="31" name="Picture 18" descr="Vector Best Icon Rubber Round Stamp Stock Vector (Royalty Free ...">
                <a:extLst>
                  <a:ext uri="{FF2B5EF4-FFF2-40B4-BE49-F238E27FC236}">
                    <a16:creationId xmlns:a16="http://schemas.microsoft.com/office/drawing/2014/main" id="{D01C9B8F-C8A2-5780-C148-6BF50F1E96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5" t="6700" r="63075" b="11932"/>
              <a:stretch/>
            </p:blipFill>
            <p:spPr bwMode="auto">
              <a:xfrm>
                <a:off x="8856808" y="2787982"/>
                <a:ext cx="500886" cy="695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E9FCB7C-53CE-9827-1C35-4CF303238A9F}"/>
                  </a:ext>
                </a:extLst>
              </p:cNvPr>
              <p:cNvSpPr/>
              <p:nvPr/>
            </p:nvSpPr>
            <p:spPr bwMode="auto">
              <a:xfrm>
                <a:off x="8815712" y="2776630"/>
                <a:ext cx="535019" cy="56130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08361F7-27F9-3716-D8EC-BF156363A0C6}"/>
                </a:ext>
              </a:extLst>
            </p:cNvPr>
            <p:cNvGrpSpPr/>
            <p:nvPr/>
          </p:nvGrpSpPr>
          <p:grpSpPr>
            <a:xfrm>
              <a:off x="8815712" y="5529219"/>
              <a:ext cx="541982" cy="706901"/>
              <a:chOff x="8815712" y="2776630"/>
              <a:chExt cx="541982" cy="706901"/>
            </a:xfrm>
          </p:grpSpPr>
          <p:pic>
            <p:nvPicPr>
              <p:cNvPr id="34" name="Picture 18" descr="Vector Best Icon Rubber Round Stamp Stock Vector (Royalty Free ...">
                <a:extLst>
                  <a:ext uri="{FF2B5EF4-FFF2-40B4-BE49-F238E27FC236}">
                    <a16:creationId xmlns:a16="http://schemas.microsoft.com/office/drawing/2014/main" id="{789102AD-8DD6-3C19-DD3A-D4F461B5E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5" t="6700" r="63075" b="11932"/>
              <a:stretch/>
            </p:blipFill>
            <p:spPr bwMode="auto">
              <a:xfrm>
                <a:off x="8856808" y="2787982"/>
                <a:ext cx="500886" cy="695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1B7C424-B28D-7BFD-77BD-3D3D0A2A4FA4}"/>
                  </a:ext>
                </a:extLst>
              </p:cNvPr>
              <p:cNvSpPr/>
              <p:nvPr/>
            </p:nvSpPr>
            <p:spPr bwMode="auto">
              <a:xfrm>
                <a:off x="8815712" y="2776630"/>
                <a:ext cx="535019" cy="56130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B6DDECE-8B9F-FB00-74A8-FB40FD9722C4}"/>
              </a:ext>
            </a:extLst>
          </p:cNvPr>
          <p:cNvSpPr/>
          <p:nvPr/>
        </p:nvSpPr>
        <p:spPr bwMode="auto">
          <a:xfrm>
            <a:off x="11599694" y="2758600"/>
            <a:ext cx="539787" cy="520592"/>
          </a:xfrm>
          <a:prstGeom prst="ellipse">
            <a:avLst/>
          </a:prstGeom>
          <a:solidFill>
            <a:srgbClr val="24A1D4"/>
          </a:solidFill>
          <a:ln w="28575" cap="flat" cmpd="sng" algn="ctr">
            <a:solidFill>
              <a:srgbClr val="1873E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</a:rPr>
              <a:t>$1K</a:t>
            </a:r>
          </a:p>
        </p:txBody>
      </p:sp>
    </p:spTree>
    <p:extLst>
      <p:ext uri="{BB962C8B-B14F-4D97-AF65-F5344CB8AC3E}">
        <p14:creationId xmlns:p14="http://schemas.microsoft.com/office/powerpoint/2010/main" val="15199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BD967-CD06-A780-B486-01E8473DC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E771DF-C0F5-D43E-F29C-4503F90C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Key Terms for </a:t>
            </a:r>
            <a:br>
              <a:rPr lang="en-US" dirty="0"/>
            </a:br>
            <a:r>
              <a:rPr lang="en-US" dirty="0"/>
              <a:t>AI-Driven COA Generation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E9879-4965-019A-1FBC-57225F787F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22458A"/>
                </a:solidFill>
              </a:rPr>
              <a:t>COA</a:t>
            </a:r>
            <a:r>
              <a:rPr lang="en-US" dirty="0"/>
              <a:t> = A time-phased or situation-dependent plan that features effective strategies to achieve human-specified and multi-domain objectives with dynamic uncertainty.</a:t>
            </a:r>
          </a:p>
          <a:p>
            <a:pPr marL="633413" lvl="1"/>
            <a:r>
              <a:rPr lang="en-US" b="1" dirty="0">
                <a:solidFill>
                  <a:srgbClr val="22458A"/>
                </a:solidFill>
              </a:rPr>
              <a:t>Multi-Domain</a:t>
            </a:r>
            <a:r>
              <a:rPr lang="en-US" dirty="0"/>
              <a:t> = Space, Air, Land, Sea, and Undersea capabilities and actions all with</a:t>
            </a:r>
            <a:br>
              <a:rPr lang="en-US" dirty="0"/>
            </a:br>
            <a:r>
              <a:rPr lang="en-US" dirty="0"/>
              <a:t>                             interacting phenomenon and effects</a:t>
            </a:r>
          </a:p>
          <a:p>
            <a:endParaRPr lang="en-US" dirty="0"/>
          </a:p>
          <a:p>
            <a:r>
              <a:rPr lang="en-US" b="1" dirty="0">
                <a:solidFill>
                  <a:srgbClr val="22458A"/>
                </a:solidFill>
              </a:rPr>
              <a:t>AI-Driven COA Generation </a:t>
            </a:r>
            <a:r>
              <a:rPr lang="en-US" dirty="0"/>
              <a:t>= AI-agent generates COA traces </a:t>
            </a:r>
          </a:p>
          <a:p>
            <a:pPr lvl="1"/>
            <a:r>
              <a:rPr lang="en-US" dirty="0"/>
              <a:t>AI agents can be thought to generate COAs if they output multiple action traces (i.e., “execution” paths recorded during simulation runs with respect to agent-chosen actions) that achieve the human-specified objectives through sequenced strategies and tactics </a:t>
            </a:r>
          </a:p>
        </p:txBody>
      </p:sp>
    </p:spTree>
    <p:extLst>
      <p:ext uri="{BB962C8B-B14F-4D97-AF65-F5344CB8AC3E}">
        <p14:creationId xmlns:p14="http://schemas.microsoft.com/office/powerpoint/2010/main" val="2601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EE4EF-7F73-2B1E-EFE5-C636D41D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73833" y="6392555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CBA543-8E2C-344F-349D-16748A20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42D14-0A15-165B-032B-DCE97B756D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046715"/>
            <a:ext cx="7652471" cy="5149849"/>
          </a:xfrm>
        </p:spPr>
        <p:txBody>
          <a:bodyPr/>
          <a:lstStyle/>
          <a:p>
            <a:r>
              <a:rPr lang="en-US" dirty="0"/>
              <a:t>Experimental Concept</a:t>
            </a:r>
          </a:p>
          <a:p>
            <a:pPr lvl="1"/>
            <a:r>
              <a:rPr lang="en-US" dirty="0">
                <a:solidFill>
                  <a:srgbClr val="22458A"/>
                </a:solidFill>
              </a:rPr>
              <a:t>Multi-domain Game Environment</a:t>
            </a:r>
          </a:p>
          <a:p>
            <a:pPr lvl="1"/>
            <a:r>
              <a:rPr lang="en-US" dirty="0">
                <a:solidFill>
                  <a:srgbClr val="22458A"/>
                </a:solidFill>
              </a:rPr>
              <a:t>A Large-Scale Challenge Scenario Requiring Novel Solutions</a:t>
            </a:r>
          </a:p>
          <a:p>
            <a:pPr lvl="1"/>
            <a:r>
              <a:rPr lang="en-US" dirty="0">
                <a:solidFill>
                  <a:srgbClr val="22458A"/>
                </a:solidFill>
              </a:rPr>
              <a:t>Generation of COAs Faster than Human Planners</a:t>
            </a:r>
          </a:p>
          <a:p>
            <a:pPr lvl="1"/>
            <a:r>
              <a:rPr lang="en-US" dirty="0">
                <a:solidFill>
                  <a:srgbClr val="22458A"/>
                </a:solidFill>
              </a:rPr>
              <a:t>Presentation of Human-Understandable Winning Insights</a:t>
            </a:r>
          </a:p>
          <a:p>
            <a:r>
              <a:rPr lang="en-US" dirty="0"/>
              <a:t>General Operation</a:t>
            </a:r>
          </a:p>
          <a:p>
            <a:pPr lvl="1"/>
            <a:r>
              <a:rPr lang="en-US" dirty="0"/>
              <a:t>Inputs: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Processing: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rgbClr val="22458A"/>
                </a:solidFill>
              </a:rPr>
              <a:t>Analyze plan strengths and weaknesses more deeply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rgbClr val="22458A"/>
                </a:solidFill>
              </a:rPr>
              <a:t>Explore a larger number of plan alternatives in fixed planning time (&lt;24hr)</a:t>
            </a:r>
          </a:p>
          <a:p>
            <a:pPr lvl="1"/>
            <a:r>
              <a:rPr lang="en-US" dirty="0"/>
              <a:t>Outputs: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C35B28-FC02-0A2B-D2E7-D8956983C358}"/>
              </a:ext>
            </a:extLst>
          </p:cNvPr>
          <p:cNvGrpSpPr/>
          <p:nvPr/>
        </p:nvGrpSpPr>
        <p:grpSpPr>
          <a:xfrm>
            <a:off x="8461325" y="839516"/>
            <a:ext cx="3059591" cy="1690179"/>
            <a:chOff x="8461325" y="839516"/>
            <a:chExt cx="3059591" cy="1690179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3B3177FA-CA17-474C-3218-574E89CB58D8}"/>
                </a:ext>
              </a:extLst>
            </p:cNvPr>
            <p:cNvSpPr/>
            <p:nvPr/>
          </p:nvSpPr>
          <p:spPr bwMode="auto">
            <a:xfrm>
              <a:off x="9792572" y="2041072"/>
              <a:ext cx="1728344" cy="408270"/>
            </a:xfrm>
            <a:prstGeom prst="parallelogram">
              <a:avLst/>
            </a:prstGeom>
            <a:solidFill>
              <a:srgbClr val="3701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E4F86BE6-6929-2E03-BFBA-8A6BEC202B59}"/>
                </a:ext>
              </a:extLst>
            </p:cNvPr>
            <p:cNvSpPr/>
            <p:nvPr/>
          </p:nvSpPr>
          <p:spPr bwMode="auto">
            <a:xfrm>
              <a:off x="9792572" y="1778287"/>
              <a:ext cx="1728344" cy="408270"/>
            </a:xfrm>
            <a:prstGeom prst="parallelogram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34C3E2A-9D51-1042-9054-C5E0DBB66205}"/>
                </a:ext>
              </a:extLst>
            </p:cNvPr>
            <p:cNvSpPr/>
            <p:nvPr/>
          </p:nvSpPr>
          <p:spPr bwMode="auto">
            <a:xfrm>
              <a:off x="9792572" y="1538890"/>
              <a:ext cx="1728344" cy="40827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2E9E433-61B1-3C50-6EFD-5194713CA599}"/>
                </a:ext>
              </a:extLst>
            </p:cNvPr>
            <p:cNvSpPr/>
            <p:nvPr/>
          </p:nvSpPr>
          <p:spPr bwMode="auto">
            <a:xfrm>
              <a:off x="9792572" y="1320823"/>
              <a:ext cx="1728344" cy="408270"/>
            </a:xfrm>
            <a:prstGeom prst="parallelogram">
              <a:avLst/>
            </a:prstGeom>
            <a:solidFill>
              <a:srgbClr val="00CC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E93161-4C26-E618-FBB4-65001E865B71}"/>
                </a:ext>
              </a:extLst>
            </p:cNvPr>
            <p:cNvSpPr txBox="1"/>
            <p:nvPr/>
          </p:nvSpPr>
          <p:spPr>
            <a:xfrm>
              <a:off x="9792572" y="1415136"/>
              <a:ext cx="1574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Air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430A1A-4CC9-AD45-6ED3-D087A832D982}"/>
                </a:ext>
              </a:extLst>
            </p:cNvPr>
            <p:cNvSpPr txBox="1"/>
            <p:nvPr/>
          </p:nvSpPr>
          <p:spPr>
            <a:xfrm>
              <a:off x="9792572" y="1672101"/>
              <a:ext cx="1574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Land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8327FF-F7F4-27C4-6C45-BD75CA302BB6}"/>
                </a:ext>
              </a:extLst>
            </p:cNvPr>
            <p:cNvSpPr txBox="1"/>
            <p:nvPr/>
          </p:nvSpPr>
          <p:spPr>
            <a:xfrm>
              <a:off x="9792572" y="1934494"/>
              <a:ext cx="1574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Sea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B68F4C-21A4-9C60-637E-D2074E0D8597}"/>
                </a:ext>
              </a:extLst>
            </p:cNvPr>
            <p:cNvSpPr txBox="1"/>
            <p:nvPr/>
          </p:nvSpPr>
          <p:spPr>
            <a:xfrm>
              <a:off x="9792572" y="2191141"/>
              <a:ext cx="1574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Undersea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854EFA-83C4-6AA4-F19D-979479C4A440}"/>
                </a:ext>
              </a:extLst>
            </p:cNvPr>
            <p:cNvSpPr txBox="1"/>
            <p:nvPr/>
          </p:nvSpPr>
          <p:spPr>
            <a:xfrm>
              <a:off x="8461325" y="839516"/>
              <a:ext cx="22310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Physical Domains: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8788A6-8813-3999-AEC5-7696A59A3C42}"/>
              </a:ext>
            </a:extLst>
          </p:cNvPr>
          <p:cNvGrpSpPr/>
          <p:nvPr/>
        </p:nvGrpSpPr>
        <p:grpSpPr>
          <a:xfrm>
            <a:off x="9792572" y="2911673"/>
            <a:ext cx="1728344" cy="916600"/>
            <a:chOff x="9792572" y="2999225"/>
            <a:chExt cx="1728344" cy="916600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1D9ECFB4-FC78-ABF7-04FC-C8EC242E4EE9}"/>
                </a:ext>
              </a:extLst>
            </p:cNvPr>
            <p:cNvSpPr/>
            <p:nvPr/>
          </p:nvSpPr>
          <p:spPr bwMode="auto">
            <a:xfrm>
              <a:off x="9792572" y="3456689"/>
              <a:ext cx="1728344" cy="408270"/>
            </a:xfrm>
            <a:prstGeom prst="parallelogram">
              <a:avLst/>
            </a:prstGeom>
            <a:solidFill>
              <a:srgbClr val="990033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C66F7DB4-5253-D1B5-0A19-EF695F77847C}"/>
                </a:ext>
              </a:extLst>
            </p:cNvPr>
            <p:cNvSpPr/>
            <p:nvPr/>
          </p:nvSpPr>
          <p:spPr bwMode="auto">
            <a:xfrm>
              <a:off x="9792572" y="3217292"/>
              <a:ext cx="1728344" cy="408270"/>
            </a:xfrm>
            <a:prstGeom prst="parallelogram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87EC4971-87D5-AF69-2922-0B3645A83525}"/>
                </a:ext>
              </a:extLst>
            </p:cNvPr>
            <p:cNvSpPr/>
            <p:nvPr/>
          </p:nvSpPr>
          <p:spPr bwMode="auto">
            <a:xfrm>
              <a:off x="9792572" y="2999225"/>
              <a:ext cx="1728344" cy="40827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F0746E-D646-F1CD-D81D-3F22971CE90B}"/>
                </a:ext>
              </a:extLst>
            </p:cNvPr>
            <p:cNvSpPr txBox="1"/>
            <p:nvPr/>
          </p:nvSpPr>
          <p:spPr>
            <a:xfrm>
              <a:off x="9792572" y="3000808"/>
              <a:ext cx="15742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Resource Management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905CF7-032C-4EC3-B921-C462B871646A}"/>
                </a:ext>
              </a:extLst>
            </p:cNvPr>
            <p:cNvSpPr txBox="1"/>
            <p:nvPr/>
          </p:nvSpPr>
          <p:spPr>
            <a:xfrm>
              <a:off x="9792572" y="3344062"/>
              <a:ext cx="1574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Communication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593DA6-3770-A364-761C-60FF1D051054}"/>
                </a:ext>
              </a:extLst>
            </p:cNvPr>
            <p:cNvSpPr txBox="1"/>
            <p:nvPr/>
          </p:nvSpPr>
          <p:spPr>
            <a:xfrm>
              <a:off x="9792572" y="3577271"/>
              <a:ext cx="1574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Sensors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74BDB0-DEA8-7E1D-8F93-A9332250E753}"/>
              </a:ext>
            </a:extLst>
          </p:cNvPr>
          <p:cNvSpPr txBox="1"/>
          <p:nvPr/>
        </p:nvSpPr>
        <p:spPr>
          <a:xfrm>
            <a:off x="8461325" y="2497043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Support Functions: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651D4E-6ECF-7A11-52AC-B891047845B3}"/>
              </a:ext>
            </a:extLst>
          </p:cNvPr>
          <p:cNvSpPr txBox="1"/>
          <p:nvPr/>
        </p:nvSpPr>
        <p:spPr>
          <a:xfrm>
            <a:off x="8461325" y="3759616"/>
            <a:ext cx="866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Scale: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A74315-484F-7CBB-469A-175DFF97F002}"/>
              </a:ext>
            </a:extLst>
          </p:cNvPr>
          <p:cNvSpPr txBox="1"/>
          <p:nvPr/>
        </p:nvSpPr>
        <p:spPr>
          <a:xfrm>
            <a:off x="8787461" y="4171048"/>
            <a:ext cx="2820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1,000’s of multi-domain units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01F7F5-E7DE-84F8-EDE4-77F01E2710A4}"/>
              </a:ext>
            </a:extLst>
          </p:cNvPr>
          <p:cNvSpPr txBox="1"/>
          <p:nvPr/>
        </p:nvSpPr>
        <p:spPr>
          <a:xfrm>
            <a:off x="8787461" y="4524125"/>
            <a:ext cx="2677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Days/Week’s long scenarios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649595-2EF4-BA72-FCD5-3A3ABEC277AA}"/>
              </a:ext>
            </a:extLst>
          </p:cNvPr>
          <p:cNvSpPr txBox="1"/>
          <p:nvPr/>
        </p:nvSpPr>
        <p:spPr>
          <a:xfrm>
            <a:off x="8461307" y="4920547"/>
            <a:ext cx="1241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Scenario: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A82580-607E-44F3-B433-706E1DD077F4}"/>
              </a:ext>
            </a:extLst>
          </p:cNvPr>
          <p:cNvSpPr txBox="1"/>
          <p:nvPr/>
        </p:nvSpPr>
        <p:spPr>
          <a:xfrm>
            <a:off x="8787443" y="5225345"/>
            <a:ext cx="546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701FF"/>
                </a:solidFill>
              </a:rPr>
              <a:t>Blue</a:t>
            </a:r>
            <a:r>
              <a:rPr lang="en-US" sz="1600" dirty="0"/>
              <a:t>: Stronger Force, </a:t>
            </a:r>
            <a:br>
              <a:rPr lang="en-US" sz="1600" dirty="0"/>
            </a:br>
            <a:r>
              <a:rPr lang="en-US" sz="1600" dirty="0"/>
              <a:t>Plan defined by Human Expert Team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365788-6818-6AFE-0EF7-10395300B02A}"/>
              </a:ext>
            </a:extLst>
          </p:cNvPr>
          <p:cNvSpPr txBox="1"/>
          <p:nvPr/>
        </p:nvSpPr>
        <p:spPr>
          <a:xfrm>
            <a:off x="8787443" y="5760411"/>
            <a:ext cx="279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:  Weaker Force,</a:t>
            </a:r>
            <a:br>
              <a:rPr lang="en-US" sz="1600" dirty="0"/>
            </a:br>
            <a:r>
              <a:rPr lang="en-US" sz="1600" dirty="0"/>
              <a:t>AI-generated plan/COA trace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CE0B3D-8C17-E73D-EC8C-1252964C350C}"/>
              </a:ext>
            </a:extLst>
          </p:cNvPr>
          <p:cNvCxnSpPr>
            <a:cxnSpLocks/>
          </p:cNvCxnSpPr>
          <p:nvPr/>
        </p:nvCxnSpPr>
        <p:spPr bwMode="auto">
          <a:xfrm>
            <a:off x="7687850" y="893717"/>
            <a:ext cx="0" cy="54739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794DD-3882-C222-D460-A9A8988E0982}"/>
              </a:ext>
            </a:extLst>
          </p:cNvPr>
          <p:cNvSpPr/>
          <p:nvPr/>
        </p:nvSpPr>
        <p:spPr bwMode="auto">
          <a:xfrm>
            <a:off x="7779522" y="897543"/>
            <a:ext cx="4366757" cy="5495012"/>
          </a:xfrm>
          <a:prstGeom prst="rect">
            <a:avLst/>
          </a:prstGeom>
          <a:noFill/>
          <a:ln w="19050" cap="flat" cmpd="sng" algn="ctr">
            <a:solidFill>
              <a:srgbClr val="99CC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40" name="Picture 39" descr="Shape&#10;&#10;Description automatically generated">
            <a:extLst>
              <a:ext uri="{FF2B5EF4-FFF2-40B4-BE49-F238E27FC236}">
                <a16:creationId xmlns:a16="http://schemas.microsoft.com/office/drawing/2014/main" id="{B8561E2B-4E48-4ED4-EF04-6307D0A4E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1" t="14273" r="5505" b="30338"/>
          <a:stretch/>
        </p:blipFill>
        <p:spPr>
          <a:xfrm>
            <a:off x="8314545" y="5839387"/>
            <a:ext cx="437255" cy="400111"/>
          </a:xfrm>
          <a:prstGeom prst="rect">
            <a:avLst/>
          </a:prstGeom>
        </p:spPr>
      </p:pic>
      <p:pic>
        <p:nvPicPr>
          <p:cNvPr id="2050" name="Picture 2" descr="stickman icon set, leader of group of people, isolated pictogram of human silhouettes">
            <a:extLst>
              <a:ext uri="{FF2B5EF4-FFF2-40B4-BE49-F238E27FC236}">
                <a16:creationId xmlns:a16="http://schemas.microsoft.com/office/drawing/2014/main" id="{54D8425A-BE95-0EC5-6795-286CA0125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t="18723" r="42804" b="13617"/>
          <a:stretch/>
        </p:blipFill>
        <p:spPr bwMode="auto">
          <a:xfrm>
            <a:off x="8314545" y="5308675"/>
            <a:ext cx="437255" cy="4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43C622-8F0A-63CC-E411-8C066B83EB2D}"/>
              </a:ext>
            </a:extLst>
          </p:cNvPr>
          <p:cNvCxnSpPr/>
          <p:nvPr/>
        </p:nvCxnSpPr>
        <p:spPr bwMode="auto">
          <a:xfrm flipH="1">
            <a:off x="4542817" y="1729093"/>
            <a:ext cx="321384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CC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701A9F2-9953-A67B-C21F-03ABFD809B8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12938" y="5534543"/>
            <a:ext cx="149009" cy="126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9095BE-CCED-805B-2F0C-18E10C877DF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12938" y="6069609"/>
            <a:ext cx="149009" cy="126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D78E6C2-9544-F778-389B-1B2B0C418E78}"/>
              </a:ext>
            </a:extLst>
          </p:cNvPr>
          <p:cNvSpPr/>
          <p:nvPr/>
        </p:nvSpPr>
        <p:spPr bwMode="auto">
          <a:xfrm rot="16200000">
            <a:off x="7193118" y="1594495"/>
            <a:ext cx="844799" cy="284605"/>
          </a:xfrm>
          <a:prstGeom prst="triangl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E84885-1822-283B-C2E6-8FEF225CCF50}"/>
              </a:ext>
            </a:extLst>
          </p:cNvPr>
          <p:cNvSpPr txBox="1"/>
          <p:nvPr/>
        </p:nvSpPr>
        <p:spPr>
          <a:xfrm rot="16200000">
            <a:off x="5201176" y="3449204"/>
            <a:ext cx="5511084" cy="40011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Heavily Modified Version of StarCraft II</a:t>
            </a:r>
            <a:endParaRPr lang="en-US" sz="3600" b="1" dirty="0"/>
          </a:p>
        </p:txBody>
      </p:sp>
      <p:cxnSp>
        <p:nvCxnSpPr>
          <p:cNvPr id="1035" name="Connector: Elbow 1034">
            <a:extLst>
              <a:ext uri="{FF2B5EF4-FFF2-40B4-BE49-F238E27FC236}">
                <a16:creationId xmlns:a16="http://schemas.microsoft.com/office/drawing/2014/main" id="{C63D1DC6-5EE4-69E5-E8C5-8D00FEB59B8F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 rot="16200000" flipV="1">
            <a:off x="5467563" y="3814254"/>
            <a:ext cx="2172445" cy="1819287"/>
          </a:xfrm>
          <a:prstGeom prst="bentConnector3">
            <a:avLst>
              <a:gd name="adj1" fmla="val 110523"/>
            </a:avLst>
          </a:prstGeom>
          <a:solidFill>
            <a:schemeClr val="accent1"/>
          </a:solidFill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039" name="TextBox 1038">
            <a:extLst>
              <a:ext uri="{FF2B5EF4-FFF2-40B4-BE49-F238E27FC236}">
                <a16:creationId xmlns:a16="http://schemas.microsoft.com/office/drawing/2014/main" id="{3EC8C10B-BEBD-D240-48DB-AC6667F20E05}"/>
              </a:ext>
            </a:extLst>
          </p:cNvPr>
          <p:cNvSpPr txBox="1"/>
          <p:nvPr/>
        </p:nvSpPr>
        <p:spPr>
          <a:xfrm rot="16200000">
            <a:off x="6378479" y="4257054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8E69"/>
                </a:solidFill>
                <a:latin typeface="Arial Narrow" panose="020B0606020202030204" pitchFamily="34" charset="0"/>
              </a:rPr>
              <a:t>Blue Improvements</a:t>
            </a: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7C66D144-5ED5-0DD8-EBB9-D531D5AD2269}"/>
              </a:ext>
            </a:extLst>
          </p:cNvPr>
          <p:cNvGrpSpPr/>
          <p:nvPr/>
        </p:nvGrpSpPr>
        <p:grpSpPr>
          <a:xfrm>
            <a:off x="1554880" y="3612159"/>
            <a:ext cx="4431237" cy="960378"/>
            <a:chOff x="1554880" y="3612159"/>
            <a:chExt cx="4431237" cy="960378"/>
          </a:xfrm>
        </p:grpSpPr>
        <p:sp>
          <p:nvSpPr>
            <p:cNvPr id="12" name="Flowchart: Document 11">
              <a:extLst>
                <a:ext uri="{FF2B5EF4-FFF2-40B4-BE49-F238E27FC236}">
                  <a16:creationId xmlns:a16="http://schemas.microsoft.com/office/drawing/2014/main" id="{9614354D-5A86-18EB-C43D-5D7207D24A7F}"/>
                </a:ext>
              </a:extLst>
            </p:cNvPr>
            <p:cNvSpPr/>
            <p:nvPr/>
          </p:nvSpPr>
          <p:spPr bwMode="auto">
            <a:xfrm>
              <a:off x="5302164" y="3637675"/>
              <a:ext cx="683953" cy="795130"/>
            </a:xfrm>
            <a:prstGeom prst="flowChartDocument">
              <a:avLst/>
            </a:prstGeom>
            <a:solidFill>
              <a:srgbClr val="438F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BLUE 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COA</a:t>
              </a:r>
            </a:p>
          </p:txBody>
        </p:sp>
        <p:sp>
          <p:nvSpPr>
            <p:cNvPr id="27" name="Flowchart: Document 26">
              <a:extLst>
                <a:ext uri="{FF2B5EF4-FFF2-40B4-BE49-F238E27FC236}">
                  <a16:creationId xmlns:a16="http://schemas.microsoft.com/office/drawing/2014/main" id="{8FC8CDE6-9BA0-64C2-269B-ADF8ECC51BF5}"/>
                </a:ext>
              </a:extLst>
            </p:cNvPr>
            <p:cNvSpPr/>
            <p:nvPr/>
          </p:nvSpPr>
          <p:spPr bwMode="auto">
            <a:xfrm>
              <a:off x="1554880" y="3777407"/>
              <a:ext cx="1152305" cy="795130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RED Force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Laydown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9" name="Flowchart: Multidocument 28">
              <a:extLst>
                <a:ext uri="{FF2B5EF4-FFF2-40B4-BE49-F238E27FC236}">
                  <a16:creationId xmlns:a16="http://schemas.microsoft.com/office/drawing/2014/main" id="{92D9351D-CB47-4A3E-0949-8FAAF6673A0D}"/>
                </a:ext>
              </a:extLst>
            </p:cNvPr>
            <p:cNvSpPr/>
            <p:nvPr/>
          </p:nvSpPr>
          <p:spPr bwMode="auto">
            <a:xfrm>
              <a:off x="3465287" y="3612159"/>
              <a:ext cx="1055716" cy="903149"/>
            </a:xfrm>
            <a:prstGeom prst="flowChartMultidocumen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Scenario</a:t>
              </a:r>
              <a:b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</a:b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Details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871CA2-F89E-7054-623E-5F44C345575D}"/>
                </a:ext>
              </a:extLst>
            </p:cNvPr>
            <p:cNvSpPr txBox="1"/>
            <p:nvPr/>
          </p:nvSpPr>
          <p:spPr>
            <a:xfrm>
              <a:off x="2827021" y="3804235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29C9F64-B087-E9B1-C1F1-0E70491C6E67}"/>
                </a:ext>
              </a:extLst>
            </p:cNvPr>
            <p:cNvSpPr txBox="1"/>
            <p:nvPr/>
          </p:nvSpPr>
          <p:spPr>
            <a:xfrm>
              <a:off x="4651494" y="3804235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9A84446-B115-5CC2-5EB5-4EE1DCF3AFEA}"/>
              </a:ext>
            </a:extLst>
          </p:cNvPr>
          <p:cNvSpPr txBox="1"/>
          <p:nvPr/>
        </p:nvSpPr>
        <p:spPr>
          <a:xfrm rot="16200000">
            <a:off x="5206523" y="3439868"/>
            <a:ext cx="5511084" cy="40011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Heavily Modified Version of StarCraft II</a:t>
            </a:r>
            <a:endParaRPr lang="en-US" sz="3600" b="1" dirty="0"/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52AA41ED-59EE-6A40-3CE3-B7A0202FD5E6}"/>
              </a:ext>
            </a:extLst>
          </p:cNvPr>
          <p:cNvGrpSpPr/>
          <p:nvPr/>
        </p:nvGrpSpPr>
        <p:grpSpPr>
          <a:xfrm>
            <a:off x="1505757" y="4377711"/>
            <a:ext cx="5063356" cy="668114"/>
            <a:chOff x="1505757" y="4377711"/>
            <a:chExt cx="5063356" cy="668114"/>
          </a:xfrm>
        </p:grpSpPr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87007A74-8072-14FD-423A-E3CCCD36AD9A}"/>
                </a:ext>
              </a:extLst>
            </p:cNvPr>
            <p:cNvSpPr/>
            <p:nvPr/>
          </p:nvSpPr>
          <p:spPr bwMode="auto">
            <a:xfrm>
              <a:off x="2341917" y="4709413"/>
              <a:ext cx="1430588" cy="336412"/>
            </a:xfrm>
            <a:prstGeom prst="downArrow">
              <a:avLst>
                <a:gd name="adj1" fmla="val 79430"/>
                <a:gd name="adj2" fmla="val 8123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AI-agent</a:t>
              </a:r>
            </a:p>
          </p:txBody>
        </p: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CBB6CF4A-F19E-2077-CC0B-61560083B6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05757" y="4709079"/>
              <a:ext cx="3225919" cy="6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DDA01B95-3B10-AC7F-C3DB-D3104F5B94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08858" y="4559503"/>
              <a:ext cx="0" cy="1539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CEAE9FD6-45D5-4F7E-5B85-00AB634BB3C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31676" y="4559503"/>
              <a:ext cx="0" cy="1495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2" name="Arrow: Down 51">
              <a:extLst>
                <a:ext uri="{FF2B5EF4-FFF2-40B4-BE49-F238E27FC236}">
                  <a16:creationId xmlns:a16="http://schemas.microsoft.com/office/drawing/2014/main" id="{C8B0D56E-456D-EE79-BA70-1F97BA6FC160}"/>
                </a:ext>
              </a:extLst>
            </p:cNvPr>
            <p:cNvSpPr/>
            <p:nvPr/>
          </p:nvSpPr>
          <p:spPr bwMode="auto">
            <a:xfrm>
              <a:off x="4920069" y="4709413"/>
              <a:ext cx="1430588" cy="336412"/>
            </a:xfrm>
            <a:prstGeom prst="downArrow">
              <a:avLst>
                <a:gd name="adj1" fmla="val 79430"/>
                <a:gd name="adj2" fmla="val 8123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Sim runs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4B074CC-4F57-F0EC-9FF1-B54E401E0C21}"/>
                </a:ext>
              </a:extLst>
            </p:cNvPr>
            <p:cNvGrpSpPr/>
            <p:nvPr/>
          </p:nvGrpSpPr>
          <p:grpSpPr>
            <a:xfrm>
              <a:off x="3343194" y="4377711"/>
              <a:ext cx="3225919" cy="153972"/>
              <a:chOff x="3343194" y="4417179"/>
              <a:chExt cx="3225919" cy="153972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25748E9-FBA7-02E1-595F-492503E19F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43194" y="4566755"/>
                <a:ext cx="3225919" cy="6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2D8C51A-235F-8360-B50A-8FE243BF68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46295" y="4417179"/>
                <a:ext cx="0" cy="1539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44FC5B5-9BE1-DF29-838E-4D7B878898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69113" y="4384289"/>
              <a:ext cx="0" cy="1495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692D72B-5F05-9CB9-AD8D-98A486C4F4A7}"/>
                </a:ext>
              </a:extLst>
            </p:cNvPr>
            <p:cNvCxnSpPr>
              <a:cxnSpLocks/>
              <a:endCxn id="52" idx="0"/>
            </p:cNvCxnSpPr>
            <p:nvPr/>
          </p:nvCxnSpPr>
          <p:spPr bwMode="auto">
            <a:xfrm>
              <a:off x="5635363" y="4523678"/>
              <a:ext cx="0" cy="1857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75AB51DC-5718-3AF5-31D3-2C62D8563640}"/>
              </a:ext>
            </a:extLst>
          </p:cNvPr>
          <p:cNvGrpSpPr/>
          <p:nvPr/>
        </p:nvGrpSpPr>
        <p:grpSpPr>
          <a:xfrm>
            <a:off x="232142" y="5458452"/>
            <a:ext cx="7761998" cy="1448629"/>
            <a:chOff x="232142" y="5458452"/>
            <a:chExt cx="7761998" cy="1448629"/>
          </a:xfrm>
        </p:grpSpPr>
        <p:sp>
          <p:nvSpPr>
            <p:cNvPr id="1037" name="Flowchart: Multidocument 1036">
              <a:extLst>
                <a:ext uri="{FF2B5EF4-FFF2-40B4-BE49-F238E27FC236}">
                  <a16:creationId xmlns:a16="http://schemas.microsoft.com/office/drawing/2014/main" id="{363C39E0-AC80-248A-B78E-8B791241417A}"/>
                </a:ext>
              </a:extLst>
            </p:cNvPr>
            <p:cNvSpPr/>
            <p:nvPr/>
          </p:nvSpPr>
          <p:spPr bwMode="auto">
            <a:xfrm>
              <a:off x="1798663" y="5721345"/>
              <a:ext cx="920864" cy="903149"/>
            </a:xfrm>
            <a:prstGeom prst="flowChartMulti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Red COA</a:t>
              </a:r>
              <a:b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Traces</a:t>
              </a:r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11928666-3899-C7FA-ED49-4938A7046DAE}"/>
                </a:ext>
              </a:extLst>
            </p:cNvPr>
            <p:cNvSpPr txBox="1"/>
            <p:nvPr/>
          </p:nvSpPr>
          <p:spPr>
            <a:xfrm>
              <a:off x="232142" y="6267579"/>
              <a:ext cx="1394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AI-generated &gt;&gt;</a:t>
              </a:r>
            </a:p>
          </p:txBody>
        </p:sp>
        <p:sp>
          <p:nvSpPr>
            <p:cNvPr id="1040" name="Flowchart: Document 1039">
              <a:extLst>
                <a:ext uri="{FF2B5EF4-FFF2-40B4-BE49-F238E27FC236}">
                  <a16:creationId xmlns:a16="http://schemas.microsoft.com/office/drawing/2014/main" id="{3B35EF8B-8FFD-7744-E729-B1F1F6D9C465}"/>
                </a:ext>
              </a:extLst>
            </p:cNvPr>
            <p:cNvSpPr/>
            <p:nvPr/>
          </p:nvSpPr>
          <p:spPr bwMode="auto">
            <a:xfrm>
              <a:off x="3208618" y="5701990"/>
              <a:ext cx="482824" cy="602243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45720" tIns="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Red 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COA</a:t>
              </a:r>
            </a:p>
          </p:txBody>
        </p:sp>
        <p:sp>
          <p:nvSpPr>
            <p:cNvPr id="1042" name="Flowchart: Multidocument 1041">
              <a:extLst>
                <a:ext uri="{FF2B5EF4-FFF2-40B4-BE49-F238E27FC236}">
                  <a16:creationId xmlns:a16="http://schemas.microsoft.com/office/drawing/2014/main" id="{C5F77E86-48AE-5DBB-EDC1-4EEC1573B35F}"/>
                </a:ext>
              </a:extLst>
            </p:cNvPr>
            <p:cNvSpPr/>
            <p:nvPr/>
          </p:nvSpPr>
          <p:spPr bwMode="auto">
            <a:xfrm>
              <a:off x="1671009" y="5870175"/>
              <a:ext cx="920864" cy="903149"/>
            </a:xfrm>
            <a:prstGeom prst="flowChartMulti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Red COA</a:t>
              </a:r>
              <a:b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Traces</a:t>
              </a:r>
            </a:p>
          </p:txBody>
        </p:sp>
        <p:sp>
          <p:nvSpPr>
            <p:cNvPr id="1043" name="TextBox 1042">
              <a:extLst>
                <a:ext uri="{FF2B5EF4-FFF2-40B4-BE49-F238E27FC236}">
                  <a16:creationId xmlns:a16="http://schemas.microsoft.com/office/drawing/2014/main" id="{F7C24007-F133-E118-8494-05F27745EBCC}"/>
                </a:ext>
              </a:extLst>
            </p:cNvPr>
            <p:cNvSpPr txBox="1"/>
            <p:nvPr/>
          </p:nvSpPr>
          <p:spPr>
            <a:xfrm>
              <a:off x="2581525" y="6267579"/>
              <a:ext cx="8194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Rank &gt;&gt;</a:t>
              </a:r>
            </a:p>
          </p:txBody>
        </p:sp>
        <p:sp>
          <p:nvSpPr>
            <p:cNvPr id="1044" name="Flowchart: Document 1043">
              <a:extLst>
                <a:ext uri="{FF2B5EF4-FFF2-40B4-BE49-F238E27FC236}">
                  <a16:creationId xmlns:a16="http://schemas.microsoft.com/office/drawing/2014/main" id="{F2FADA61-9489-AE8B-528B-686EEC400F83}"/>
                </a:ext>
              </a:extLst>
            </p:cNvPr>
            <p:cNvSpPr/>
            <p:nvPr/>
          </p:nvSpPr>
          <p:spPr bwMode="auto">
            <a:xfrm>
              <a:off x="3742465" y="5692048"/>
              <a:ext cx="482824" cy="602243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45720" tIns="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Red 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COA</a:t>
              </a:r>
            </a:p>
          </p:txBody>
        </p:sp>
        <p:sp>
          <p:nvSpPr>
            <p:cNvPr id="1045" name="Flowchart: Document 1044">
              <a:extLst>
                <a:ext uri="{FF2B5EF4-FFF2-40B4-BE49-F238E27FC236}">
                  <a16:creationId xmlns:a16="http://schemas.microsoft.com/office/drawing/2014/main" id="{E83C7EA5-C6CC-1D38-83D7-7AE7A457F6A5}"/>
                </a:ext>
              </a:extLst>
            </p:cNvPr>
            <p:cNvSpPr/>
            <p:nvPr/>
          </p:nvSpPr>
          <p:spPr bwMode="auto">
            <a:xfrm>
              <a:off x="4276793" y="5692431"/>
              <a:ext cx="482824" cy="602243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45720" tIns="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Red 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COA</a:t>
              </a:r>
            </a:p>
          </p:txBody>
        </p:sp>
        <p:sp>
          <p:nvSpPr>
            <p:cNvPr id="1046" name="Flowchart: Document 1045">
              <a:extLst>
                <a:ext uri="{FF2B5EF4-FFF2-40B4-BE49-F238E27FC236}">
                  <a16:creationId xmlns:a16="http://schemas.microsoft.com/office/drawing/2014/main" id="{54B6E99C-4B4A-87DE-B9CB-28A9A7958247}"/>
                </a:ext>
              </a:extLst>
            </p:cNvPr>
            <p:cNvSpPr/>
            <p:nvPr/>
          </p:nvSpPr>
          <p:spPr bwMode="auto">
            <a:xfrm>
              <a:off x="3418802" y="5916857"/>
              <a:ext cx="482824" cy="602243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45720" tIns="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Red 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COA</a:t>
              </a:r>
            </a:p>
          </p:txBody>
        </p:sp>
        <p:sp>
          <p:nvSpPr>
            <p:cNvPr id="1048" name="Flowchart: Document 1047">
              <a:extLst>
                <a:ext uri="{FF2B5EF4-FFF2-40B4-BE49-F238E27FC236}">
                  <a16:creationId xmlns:a16="http://schemas.microsoft.com/office/drawing/2014/main" id="{633083B8-6C7F-5931-9264-4AFC3507EC61}"/>
                </a:ext>
              </a:extLst>
            </p:cNvPr>
            <p:cNvSpPr/>
            <p:nvPr/>
          </p:nvSpPr>
          <p:spPr bwMode="auto">
            <a:xfrm>
              <a:off x="3953130" y="5917240"/>
              <a:ext cx="482824" cy="602243"/>
            </a:xfrm>
            <a:prstGeom prst="flowChartDocumen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45720" tIns="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Red 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COA</a:t>
              </a:r>
            </a:p>
          </p:txBody>
        </p:sp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87B6C5B5-D020-D2BF-2CA7-D6F38593CAB0}"/>
                </a:ext>
              </a:extLst>
            </p:cNvPr>
            <p:cNvSpPr txBox="1"/>
            <p:nvPr/>
          </p:nvSpPr>
          <p:spPr>
            <a:xfrm>
              <a:off x="3150575" y="6546332"/>
              <a:ext cx="1632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Best winning COAs</a:t>
              </a:r>
            </a:p>
          </p:txBody>
        </p:sp>
        <p:sp>
          <p:nvSpPr>
            <p:cNvPr id="1054" name="TextBox 1053">
              <a:extLst>
                <a:ext uri="{FF2B5EF4-FFF2-40B4-BE49-F238E27FC236}">
                  <a16:creationId xmlns:a16="http://schemas.microsoft.com/office/drawing/2014/main" id="{9A36C12F-D85D-AA68-C5BF-39329C58E62C}"/>
                </a:ext>
              </a:extLst>
            </p:cNvPr>
            <p:cNvSpPr txBox="1"/>
            <p:nvPr/>
          </p:nvSpPr>
          <p:spPr>
            <a:xfrm>
              <a:off x="4538444" y="6235730"/>
              <a:ext cx="10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Analyze &gt;&gt;</a:t>
              </a:r>
            </a:p>
          </p:txBody>
        </p:sp>
        <p:grpSp>
          <p:nvGrpSpPr>
            <p:cNvPr id="1055" name="Group 1054">
              <a:extLst>
                <a:ext uri="{FF2B5EF4-FFF2-40B4-BE49-F238E27FC236}">
                  <a16:creationId xmlns:a16="http://schemas.microsoft.com/office/drawing/2014/main" id="{53DDF24A-9732-B71F-965C-A0FE45AC2C2B}"/>
                </a:ext>
              </a:extLst>
            </p:cNvPr>
            <p:cNvGrpSpPr/>
            <p:nvPr/>
          </p:nvGrpSpPr>
          <p:grpSpPr>
            <a:xfrm>
              <a:off x="5285225" y="5639105"/>
              <a:ext cx="1034152" cy="865699"/>
              <a:chOff x="5143454" y="-952118"/>
              <a:chExt cx="1034152" cy="865699"/>
            </a:xfrm>
          </p:grpSpPr>
          <p:sp>
            <p:nvSpPr>
              <p:cNvPr id="1058" name="Rectangle: Rounded Corners 1057">
                <a:extLst>
                  <a:ext uri="{FF2B5EF4-FFF2-40B4-BE49-F238E27FC236}">
                    <a16:creationId xmlns:a16="http://schemas.microsoft.com/office/drawing/2014/main" id="{DBF178EE-2F6B-55BC-CACA-64F059B984A6}"/>
                  </a:ext>
                </a:extLst>
              </p:cNvPr>
              <p:cNvSpPr/>
              <p:nvPr/>
            </p:nvSpPr>
            <p:spPr bwMode="auto">
              <a:xfrm>
                <a:off x="5154374" y="-923192"/>
                <a:ext cx="989251" cy="664957"/>
              </a:xfrm>
              <a:prstGeom prst="roundRect">
                <a:avLst>
                  <a:gd name="adj" fmla="val 9064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059" name="Flowchart: Manual Operation 1058">
                <a:extLst>
                  <a:ext uri="{FF2B5EF4-FFF2-40B4-BE49-F238E27FC236}">
                    <a16:creationId xmlns:a16="http://schemas.microsoft.com/office/drawing/2014/main" id="{A4AD98A2-8F35-9D5F-3174-061CF111B35A}"/>
                  </a:ext>
                </a:extLst>
              </p:cNvPr>
              <p:cNvSpPr/>
              <p:nvPr/>
            </p:nvSpPr>
            <p:spPr bwMode="auto">
              <a:xfrm rot="10800000">
                <a:off x="5487981" y="-237320"/>
                <a:ext cx="345098" cy="129650"/>
              </a:xfrm>
              <a:prstGeom prst="flowChartManualOperation">
                <a:avLst/>
              </a:prstGeom>
              <a:solidFill>
                <a:srgbClr val="005C44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pic>
            <p:nvPicPr>
              <p:cNvPr id="1060" name="Picture 2" descr="16,913 Analytics Dashboard Icon Stock Vectors and Vector Art | Shutterstock">
                <a:extLst>
                  <a:ext uri="{FF2B5EF4-FFF2-40B4-BE49-F238E27FC236}">
                    <a16:creationId xmlns:a16="http://schemas.microsoft.com/office/drawing/2014/main" id="{0DBB11D2-9E6F-EA15-F93F-211A0AB88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96" t="27013" r="22573" b="26920"/>
              <a:stretch/>
            </p:blipFill>
            <p:spPr bwMode="auto">
              <a:xfrm>
                <a:off x="5143454" y="-952118"/>
                <a:ext cx="1034152" cy="865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56" name="Explosion: 14 Points 1055">
              <a:extLst>
                <a:ext uri="{FF2B5EF4-FFF2-40B4-BE49-F238E27FC236}">
                  <a16:creationId xmlns:a16="http://schemas.microsoft.com/office/drawing/2014/main" id="{CAE332CE-0551-704A-57DB-F18994F8D009}"/>
                </a:ext>
              </a:extLst>
            </p:cNvPr>
            <p:cNvSpPr/>
            <p:nvPr/>
          </p:nvSpPr>
          <p:spPr bwMode="auto">
            <a:xfrm>
              <a:off x="5960785" y="5458452"/>
              <a:ext cx="2033355" cy="1283565"/>
            </a:xfrm>
            <a:prstGeom prst="irregularSeal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Winning Insights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Arial Narrow" panose="020B0606020202030204" pitchFamily="34" charset="0"/>
                </a:rPr>
                <a:t>For Red &amp;</a:t>
              </a:r>
              <a:br>
                <a:rPr lang="en-US" sz="1400" dirty="0">
                  <a:latin typeface="Arial Narrow" panose="020B0606020202030204" pitchFamily="34" charset="0"/>
                </a:rPr>
              </a:br>
              <a:r>
                <a:rPr lang="en-US" sz="1400" dirty="0">
                  <a:latin typeface="Arial Narrow" panose="020B0606020202030204" pitchFamily="34" charset="0"/>
                </a:rPr>
                <a:t>Blue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pic>
          <p:nvPicPr>
            <p:cNvPr id="1057" name="Picture 2" descr="stickman icon set, leader of group of people, isolated pictogram of human silhouettes">
              <a:extLst>
                <a:ext uri="{FF2B5EF4-FFF2-40B4-BE49-F238E27FC236}">
                  <a16:creationId xmlns:a16="http://schemas.microsoft.com/office/drawing/2014/main" id="{B72D9C0C-53D2-4B2F-2853-24BDEA6BBD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2" t="18723" r="42804" b="13617"/>
            <a:stretch/>
          </p:blipFill>
          <p:spPr bwMode="auto">
            <a:xfrm>
              <a:off x="6809454" y="6281915"/>
              <a:ext cx="605125" cy="625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73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1039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94E40-3237-7E21-67CD-646586D62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84BD0F-F867-43F8-5892-DD0EFE06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253472" cy="795130"/>
          </a:xfrm>
        </p:spPr>
        <p:txBody>
          <a:bodyPr/>
          <a:lstStyle/>
          <a:p>
            <a:r>
              <a:rPr lang="en-US" sz="2000" dirty="0"/>
              <a:t>Neural Program Policies (NPPs) – Moving Past Traditional DRL Challenges by Introducing Policies that Overcome Multi-Domain &amp; Multi-Task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C308C-B87C-06D8-77DF-82D321F86A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414" y="927644"/>
            <a:ext cx="6581418" cy="5930356"/>
          </a:xfrm>
        </p:spPr>
        <p:txBody>
          <a:bodyPr/>
          <a:lstStyle/>
          <a:p>
            <a:pPr lvl="0" fontAlgn="auto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The NPP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Domain Specific Language (DSL)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 is used to produce</a:t>
            </a:r>
            <a:r>
              <a:rPr lang="en-US" sz="2000" b="1" kern="12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  <a:cs typeface="+mn-cs"/>
              </a:rPr>
              <a:t> Policy Programs</a:t>
            </a:r>
            <a:r>
              <a:rPr lang="en-US" sz="2000" kern="12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  <a:cs typeface="+mn-cs"/>
              </a:rPr>
              <a:t> (PPs)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With this DSL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AI developers can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incorporate domain knowledge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 into a policy via the implementation of 4 instructions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</a:t>
            </a:r>
          </a:p>
          <a:p>
            <a:pPr marL="751205" lvl="2" indent="-342900" fontAlgn="auto">
              <a:spcBef>
                <a:spcPts val="200"/>
              </a:spcBef>
              <a:spcAft>
                <a:spcPts val="0"/>
              </a:spcAft>
              <a:buClr>
                <a:srgbClr val="005595"/>
              </a:buClr>
              <a:buSzTx/>
              <a:buFont typeface="+mj-lt"/>
              <a:buAutoNum type="arabicPeriod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How an agent should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interface with the simulation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environment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372C4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OBSERVE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/>
              <a:cs typeface="+mn-cs"/>
            </a:endParaRPr>
          </a:p>
          <a:p>
            <a:pPr marL="751205" lvl="2" indent="-342900" fontAlgn="auto">
              <a:spcBef>
                <a:spcPts val="200"/>
              </a:spcBef>
              <a:spcAft>
                <a:spcPts val="0"/>
              </a:spcAft>
              <a:buClr>
                <a:srgbClr val="005595"/>
              </a:buClr>
              <a:buSzTx/>
              <a:buFont typeface="+mj-lt"/>
              <a:buAutoNum type="arabicPeriod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Specifying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action spaces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 given environment observations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 (</a:t>
            </a:r>
            <a:r>
              <a:rPr lang="en-US" sz="1800" b="1" kern="1200" dirty="0">
                <a:solidFill>
                  <a:srgbClr val="FE0315"/>
                </a:solidFill>
                <a:latin typeface="Arial Narrow" panose="020B0606020202030204" pitchFamily="34" charset="0"/>
                <a:ea typeface="ＭＳ Ｐゴシック"/>
                <a:cs typeface="+mn-cs"/>
              </a:rPr>
              <a:t>ACT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)</a:t>
            </a:r>
          </a:p>
          <a:p>
            <a:pPr marL="751205" lvl="2" indent="-342900" fontAlgn="auto">
              <a:spcBef>
                <a:spcPts val="200"/>
              </a:spcBef>
              <a:spcAft>
                <a:spcPts val="0"/>
              </a:spcAft>
              <a:buClr>
                <a:srgbClr val="005595"/>
              </a:buClr>
              <a:buSzTx/>
              <a:buFont typeface="+mj-lt"/>
              <a:buAutoNum type="arabicPeriod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Specifying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 reward signals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 given observation/action pairs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BB65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REWARD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)</a:t>
            </a:r>
          </a:p>
          <a:p>
            <a:pPr marL="751205" lvl="2" indent="-342900" fontAlgn="auto">
              <a:spcBef>
                <a:spcPts val="200"/>
              </a:spcBef>
              <a:spcAft>
                <a:spcPts val="0"/>
              </a:spcAft>
              <a:buClr>
                <a:srgbClr val="005595"/>
              </a:buClr>
              <a:buSzTx/>
              <a:buFont typeface="+mj-lt"/>
              <a:buAutoNum type="arabicPeriod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Specifying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 terminal state conditions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DONE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Under the hood, PPs automatically generate appropriate Recurrent Deep Neural Network (DNN) architecture for observation and action spaces specified by program</a:t>
            </a:r>
          </a:p>
          <a:p>
            <a:pPr marL="591185" lvl="2" indent="-182880" fontAlgn="auto">
              <a:spcBef>
                <a:spcPts val="200"/>
              </a:spcBef>
              <a:spcAft>
                <a:spcPts val="0"/>
              </a:spcAft>
              <a:buClr>
                <a:srgbClr val="005595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Automatically handles varying input observation &amp; action dimensions.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/>
              <a:cs typeface="+mn-cs"/>
            </a:endParaRPr>
          </a:p>
          <a:p>
            <a:pPr marL="591185" lvl="2" indent="-182880" fontAlgn="auto">
              <a:spcBef>
                <a:spcPts val="200"/>
              </a:spcBef>
              <a:spcAft>
                <a:spcPts val="0"/>
              </a:spcAft>
              <a:buClr>
                <a:srgbClr val="005595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New model head dynamically added for new observation/action tensor dimension encountered</a:t>
            </a:r>
          </a:p>
          <a:p>
            <a:pPr marL="591185" lvl="2" indent="-182880" fontAlgn="auto">
              <a:spcBef>
                <a:spcPts val="200"/>
              </a:spcBef>
              <a:spcAft>
                <a:spcPts val="0"/>
              </a:spcAft>
              <a:buClr>
                <a:srgbClr val="005595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Receptive to multi-domain and multi-task policy specifications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D003C-3534-2152-9FCB-F688E8C5E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74" y="927644"/>
            <a:ext cx="5966180" cy="453990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056E8F-C7CF-9049-888B-F77C874F2FB2}"/>
              </a:ext>
            </a:extLst>
          </p:cNvPr>
          <p:cNvSpPr txBox="1"/>
          <p:nvPr/>
        </p:nvSpPr>
        <p:spPr>
          <a:xfrm>
            <a:off x="6399546" y="5600059"/>
            <a:ext cx="3634470" cy="11050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8288" tIns="18288" rIns="18288" bIns="18288"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+mn-lt"/>
              </a:rPr>
              <a:t>Simple NPP example used to select and move units in SC2.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+mn-lt"/>
              </a:rPr>
              <a:t>All boxes are neural networks.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highlight>
                  <a:srgbClr val="800080"/>
                </a:highlight>
                <a:latin typeface="+mn-lt"/>
              </a:rPr>
              <a:t>Purple</a:t>
            </a:r>
            <a:r>
              <a:rPr lang="en-US" sz="1100" dirty="0">
                <a:latin typeface="+mn-lt"/>
              </a:rPr>
              <a:t>: Transition model (temporal component)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highlight>
                  <a:srgbClr val="005595"/>
                </a:highlight>
                <a:latin typeface="+mn-lt"/>
              </a:rPr>
              <a:t>Blue</a:t>
            </a:r>
            <a:r>
              <a:rPr lang="en-US" sz="1100" dirty="0">
                <a:latin typeface="+mn-lt"/>
              </a:rPr>
              <a:t>: Parts of Observation model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highlight>
                  <a:srgbClr val="FF0000"/>
                </a:highlight>
                <a:latin typeface="+mn-lt"/>
              </a:rPr>
              <a:t>Red</a:t>
            </a:r>
            <a:r>
              <a:rPr lang="en-US" sz="1100" dirty="0">
                <a:latin typeface="+mn-lt"/>
              </a:rPr>
              <a:t>: Parts of Action model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highlight>
                  <a:srgbClr val="008000"/>
                </a:highlight>
                <a:latin typeface="+mn-lt"/>
              </a:rPr>
              <a:t>Green</a:t>
            </a:r>
            <a:r>
              <a:rPr lang="en-US" sz="1100" dirty="0">
                <a:latin typeface="+mn-lt"/>
              </a:rPr>
              <a:t>: Agent Rewards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highlight>
                  <a:srgbClr val="008000"/>
                </a:highlight>
                <a:latin typeface="+mn-lt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+mn-lt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18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EE4EF-7F73-2B1E-EFE5-C636D41D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CBA543-8E2C-344F-349D-16748A20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and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42D14-0A15-165B-032B-DCE97B756D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519" y="939139"/>
            <a:ext cx="8797326" cy="5792298"/>
          </a:xfrm>
        </p:spPr>
        <p:txBody>
          <a:bodyPr/>
          <a:lstStyle/>
          <a:p>
            <a:r>
              <a:rPr lang="en-US" dirty="0"/>
              <a:t>Evaluated NPPs applied to two problem categories: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Control problem benchmarks provided by OpenAI gym and </a:t>
            </a:r>
          </a:p>
          <a:p>
            <a:pPr lvl="1"/>
            <a:r>
              <a:rPr lang="en-US" dirty="0"/>
              <a:t>Multi-domain reasoning using StarCraft II simulation extended with </a:t>
            </a:r>
            <a:br>
              <a:rPr lang="en-US" dirty="0"/>
            </a:br>
            <a:r>
              <a:rPr lang="en-US" dirty="0"/>
              <a:t>sea, undersea, and novel support functions.</a:t>
            </a:r>
          </a:p>
          <a:p>
            <a:r>
              <a:rPr lang="en-US" dirty="0"/>
              <a:t>New NPP approach achieved significant technical performance </a:t>
            </a:r>
            <a:br>
              <a:rPr lang="en-US" dirty="0"/>
            </a:br>
            <a:r>
              <a:rPr lang="en-US" dirty="0"/>
              <a:t>with respect to state-of-the-art: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22458A"/>
                </a:solidFill>
              </a:rPr>
              <a:t>Fast</a:t>
            </a:r>
            <a:r>
              <a:rPr lang="en-US" dirty="0"/>
              <a:t>. Trains with a surrogate model ~10,000x faster than real time </a:t>
            </a:r>
            <a:r>
              <a:rPr lang="en-US" sz="1600" dirty="0"/>
              <a:t>(FTRT) </a:t>
            </a:r>
            <a:endParaRPr lang="en-US" dirty="0"/>
          </a:p>
          <a:p>
            <a:pPr lvl="1"/>
            <a:r>
              <a:rPr lang="en-US" b="1" dirty="0">
                <a:solidFill>
                  <a:srgbClr val="22458A"/>
                </a:solidFill>
              </a:rPr>
              <a:t>Accurate</a:t>
            </a:r>
            <a:r>
              <a:rPr lang="en-US" dirty="0"/>
              <a:t>. Predicts StarCraft II outcomes with ~1% relative error, </a:t>
            </a:r>
            <a:br>
              <a:rPr lang="en-US" dirty="0"/>
            </a:br>
            <a:r>
              <a:rPr lang="en-US" dirty="0"/>
              <a:t>using surrogate model within 1 day of training on 1x NVDIA A100,</a:t>
            </a:r>
          </a:p>
          <a:p>
            <a:pPr lvl="1"/>
            <a:r>
              <a:rPr lang="en-US" b="1" dirty="0">
                <a:solidFill>
                  <a:srgbClr val="22458A"/>
                </a:solidFill>
              </a:rPr>
              <a:t>High-fidelity</a:t>
            </a:r>
            <a:r>
              <a:rPr lang="en-US" dirty="0"/>
              <a:t>. Learns a vastly reduced action space for complex, interconnect multi-domain simulations with cost-effective training, </a:t>
            </a:r>
          </a:p>
          <a:p>
            <a:pPr lvl="1"/>
            <a:r>
              <a:rPr lang="en-US" b="1" dirty="0">
                <a:solidFill>
                  <a:srgbClr val="22458A"/>
                </a:solidFill>
              </a:rPr>
              <a:t>Scales</a:t>
            </a:r>
            <a:r>
              <a:rPr lang="en-US" dirty="0"/>
              <a:t> to large, long-duration scenarios, </a:t>
            </a:r>
          </a:p>
          <a:p>
            <a:pPr lvl="1"/>
            <a:r>
              <a:rPr lang="en-US" b="1" dirty="0">
                <a:solidFill>
                  <a:srgbClr val="22458A"/>
                </a:solidFill>
              </a:rPr>
              <a:t>High-Quality</a:t>
            </a:r>
            <a:r>
              <a:rPr lang="en-US" dirty="0"/>
              <a:t>. Generates COA traces that defeat human COAs, and</a:t>
            </a:r>
          </a:p>
          <a:p>
            <a:pPr lvl="1"/>
            <a:r>
              <a:rPr lang="en-US" b="1" dirty="0">
                <a:solidFill>
                  <a:srgbClr val="22458A"/>
                </a:solidFill>
              </a:rPr>
              <a:t>Explainable</a:t>
            </a:r>
            <a:r>
              <a:rPr lang="en-US" dirty="0"/>
              <a:t>. Enables the interpretation of AI-generated COA traces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DC082D2-41DE-3CE4-4D2A-2F234D1217B1}"/>
              </a:ext>
            </a:extLst>
          </p:cNvPr>
          <p:cNvSpPr txBox="1">
            <a:spLocks/>
          </p:cNvSpPr>
          <p:nvPr/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952F85-0333-B7B2-ACF0-537BF6797EA2}"/>
              </a:ext>
            </a:extLst>
          </p:cNvPr>
          <p:cNvGrpSpPr/>
          <p:nvPr/>
        </p:nvGrpSpPr>
        <p:grpSpPr>
          <a:xfrm>
            <a:off x="8788866" y="1896587"/>
            <a:ext cx="541982" cy="706901"/>
            <a:chOff x="8774628" y="1930943"/>
            <a:chExt cx="541982" cy="706901"/>
          </a:xfrm>
        </p:grpSpPr>
        <p:pic>
          <p:nvPicPr>
            <p:cNvPr id="7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BF59CACD-828F-4C4F-51EC-2D5EF387DB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15724" y="1942295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A40D26-6F9D-9E2F-8BC1-2A1C58234578}"/>
                </a:ext>
              </a:extLst>
            </p:cNvPr>
            <p:cNvSpPr/>
            <p:nvPr/>
          </p:nvSpPr>
          <p:spPr bwMode="auto">
            <a:xfrm>
              <a:off x="8774628" y="1930943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A7BA5B-AE2E-A860-E93C-9FBD7099A8B2}"/>
              </a:ext>
            </a:extLst>
          </p:cNvPr>
          <p:cNvSpPr txBox="1"/>
          <p:nvPr/>
        </p:nvSpPr>
        <p:spPr>
          <a:xfrm>
            <a:off x="9537193" y="1674187"/>
            <a:ext cx="2491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Achieve expert level </a:t>
            </a:r>
            <a:br>
              <a:rPr lang="en-US" sz="2000" dirty="0"/>
            </a:br>
            <a:r>
              <a:rPr lang="en-US" sz="2000" dirty="0"/>
              <a:t>creative play for days/weeks-long games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200CC2-D00E-A864-F496-7C075CE6329E}"/>
              </a:ext>
            </a:extLst>
          </p:cNvPr>
          <p:cNvSpPr txBox="1"/>
          <p:nvPr/>
        </p:nvSpPr>
        <p:spPr>
          <a:xfrm>
            <a:off x="9537193" y="5374839"/>
            <a:ext cx="2491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Explain what it knows to support human planning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B9F12-2902-C8A3-6CF2-F7F1844189F3}"/>
              </a:ext>
            </a:extLst>
          </p:cNvPr>
          <p:cNvSpPr txBox="1"/>
          <p:nvPr/>
        </p:nvSpPr>
        <p:spPr>
          <a:xfrm>
            <a:off x="9537193" y="3144593"/>
            <a:ext cx="2491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Take hours to train at expert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C845B-23AC-9A92-EF2A-E33C93D0560A}"/>
              </a:ext>
            </a:extLst>
          </p:cNvPr>
          <p:cNvSpPr txBox="1"/>
          <p:nvPr/>
        </p:nvSpPr>
        <p:spPr>
          <a:xfrm>
            <a:off x="9584961" y="4037171"/>
            <a:ext cx="2616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Handle massive action space from more, interconnected domains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D1AFEC-9E10-BBC2-B5FC-1214C7651120}"/>
              </a:ext>
            </a:extLst>
          </p:cNvPr>
          <p:cNvSpPr txBox="1"/>
          <p:nvPr/>
        </p:nvSpPr>
        <p:spPr>
          <a:xfrm>
            <a:off x="8667345" y="844125"/>
            <a:ext cx="352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Can AI Support More Real-World Planning?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6EF2BC-C3F5-C5EA-61F0-9D5309186D6C}"/>
              </a:ext>
            </a:extLst>
          </p:cNvPr>
          <p:cNvGrpSpPr/>
          <p:nvPr/>
        </p:nvGrpSpPr>
        <p:grpSpPr>
          <a:xfrm>
            <a:off x="8815712" y="3207186"/>
            <a:ext cx="541982" cy="706901"/>
            <a:chOff x="8815712" y="2776630"/>
            <a:chExt cx="541982" cy="706901"/>
          </a:xfrm>
        </p:grpSpPr>
        <p:pic>
          <p:nvPicPr>
            <p:cNvPr id="15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A0483877-6D78-319D-458A-2FAEF96845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56808" y="2787982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28C8AB-E385-5BB5-FBB7-1A558A7AD06B}"/>
                </a:ext>
              </a:extLst>
            </p:cNvPr>
            <p:cNvSpPr/>
            <p:nvPr/>
          </p:nvSpPr>
          <p:spPr bwMode="auto">
            <a:xfrm>
              <a:off x="8815712" y="2776630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B8AF2B-F60A-19AB-43A2-239227888A7D}"/>
              </a:ext>
            </a:extLst>
          </p:cNvPr>
          <p:cNvGrpSpPr/>
          <p:nvPr/>
        </p:nvGrpSpPr>
        <p:grpSpPr>
          <a:xfrm>
            <a:off x="8825326" y="4258663"/>
            <a:ext cx="541982" cy="706901"/>
            <a:chOff x="8815712" y="2776630"/>
            <a:chExt cx="541982" cy="706901"/>
          </a:xfrm>
        </p:grpSpPr>
        <p:pic>
          <p:nvPicPr>
            <p:cNvPr id="18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8BDA01F2-B3C8-58D1-CB24-8931C4C481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56808" y="2787982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607FD7-30C1-4D65-287B-43ED2E3312AB}"/>
                </a:ext>
              </a:extLst>
            </p:cNvPr>
            <p:cNvSpPr/>
            <p:nvPr/>
          </p:nvSpPr>
          <p:spPr bwMode="auto">
            <a:xfrm>
              <a:off x="8815712" y="2776630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47FDC9-DB2A-2226-0808-1E1CD02F06BA}"/>
              </a:ext>
            </a:extLst>
          </p:cNvPr>
          <p:cNvGrpSpPr/>
          <p:nvPr/>
        </p:nvGrpSpPr>
        <p:grpSpPr>
          <a:xfrm>
            <a:off x="8815712" y="5529219"/>
            <a:ext cx="541982" cy="706901"/>
            <a:chOff x="8815712" y="2776630"/>
            <a:chExt cx="541982" cy="706901"/>
          </a:xfrm>
        </p:grpSpPr>
        <p:pic>
          <p:nvPicPr>
            <p:cNvPr id="21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58A45B9E-2E05-1A35-EDAF-E89041BD4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56808" y="2787982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40EA29-9E38-5DE0-B3A3-113A3AF9DA38}"/>
                </a:ext>
              </a:extLst>
            </p:cNvPr>
            <p:cNvSpPr/>
            <p:nvPr/>
          </p:nvSpPr>
          <p:spPr bwMode="auto">
            <a:xfrm>
              <a:off x="8815712" y="2776630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E9539020-B660-C894-F355-0465F5652D89}"/>
              </a:ext>
            </a:extLst>
          </p:cNvPr>
          <p:cNvSpPr/>
          <p:nvPr/>
        </p:nvSpPr>
        <p:spPr bwMode="auto">
          <a:xfrm>
            <a:off x="11599694" y="2758600"/>
            <a:ext cx="539787" cy="520592"/>
          </a:xfrm>
          <a:prstGeom prst="ellipse">
            <a:avLst/>
          </a:prstGeom>
          <a:solidFill>
            <a:srgbClr val="24A1D4"/>
          </a:solidFill>
          <a:ln w="28575" cap="flat" cmpd="sng" algn="ctr">
            <a:solidFill>
              <a:srgbClr val="1873E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</a:rPr>
              <a:t>&lt;$1K</a:t>
            </a:r>
          </a:p>
        </p:txBody>
      </p:sp>
    </p:spTree>
    <p:extLst>
      <p:ext uri="{BB962C8B-B14F-4D97-AF65-F5344CB8AC3E}">
        <p14:creationId xmlns:p14="http://schemas.microsoft.com/office/powerpoint/2010/main" val="34996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83E16-835A-FD90-5C41-A97B0F8D1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7383FC-4C83-CAA8-5858-A23A4D6D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699" y="0"/>
            <a:ext cx="6684140" cy="795130"/>
          </a:xfrm>
        </p:spPr>
        <p:txBody>
          <a:bodyPr/>
          <a:lstStyle/>
          <a:p>
            <a:r>
              <a:rPr lang="en-US" dirty="0"/>
              <a:t>Results for </a:t>
            </a:r>
            <a:br>
              <a:rPr lang="en-US" dirty="0"/>
            </a:br>
            <a:r>
              <a:rPr lang="en-US" dirty="0"/>
              <a:t>Training Speed Enhancement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B33CA-8E61-FAE2-2F51-7C7FCAA6E295}"/>
              </a:ext>
            </a:extLst>
          </p:cNvPr>
          <p:cNvSpPr txBox="1"/>
          <p:nvPr/>
        </p:nvSpPr>
        <p:spPr>
          <a:xfrm>
            <a:off x="718762" y="-4380"/>
            <a:ext cx="2491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Take hours to train at expert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59F714-BBD4-A8E8-78A3-8B347FB3A98D}"/>
              </a:ext>
            </a:extLst>
          </p:cNvPr>
          <p:cNvGrpSpPr/>
          <p:nvPr/>
        </p:nvGrpSpPr>
        <p:grpSpPr>
          <a:xfrm>
            <a:off x="135684" y="58213"/>
            <a:ext cx="541982" cy="706901"/>
            <a:chOff x="8815712" y="2776630"/>
            <a:chExt cx="541982" cy="706901"/>
          </a:xfrm>
        </p:grpSpPr>
        <p:pic>
          <p:nvPicPr>
            <p:cNvPr id="8" name="Picture 18" descr="Vector Best Icon Rubber Round Stamp Stock Vector (Royalty Free ...">
              <a:extLst>
                <a:ext uri="{FF2B5EF4-FFF2-40B4-BE49-F238E27FC236}">
                  <a16:creationId xmlns:a16="http://schemas.microsoft.com/office/drawing/2014/main" id="{9FB2179A-941F-D8AC-A37F-6D5767B3E6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6700" r="63075" b="11932"/>
            <a:stretch/>
          </p:blipFill>
          <p:spPr bwMode="auto">
            <a:xfrm>
              <a:off x="8856808" y="2787982"/>
              <a:ext cx="500886" cy="69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D65261-859C-9E03-DE99-89CBBAAB7A1C}"/>
                </a:ext>
              </a:extLst>
            </p:cNvPr>
            <p:cNvSpPr/>
            <p:nvPr/>
          </p:nvSpPr>
          <p:spPr bwMode="auto">
            <a:xfrm>
              <a:off x="8815712" y="2776630"/>
              <a:ext cx="535019" cy="5613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7D1CA8-2024-4F64-F4AC-744B8BA5A4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345" b="32476"/>
          <a:stretch/>
        </p:blipFill>
        <p:spPr bwMode="auto">
          <a:xfrm>
            <a:off x="135684" y="1018096"/>
            <a:ext cx="5718223" cy="3205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CE9BFAFD-5F5C-2AC0-9DCF-DA5BFB17F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16" y="1018096"/>
            <a:ext cx="6090173" cy="32051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B5AC72-914C-6683-A3D2-3984E79DDEA3}"/>
              </a:ext>
            </a:extLst>
          </p:cNvPr>
          <p:cNvSpPr txBox="1"/>
          <p:nvPr/>
        </p:nvSpPr>
        <p:spPr>
          <a:xfrm>
            <a:off x="6096000" y="4400007"/>
            <a:ext cx="6090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In one training day, our surrogate model accurately predicts StarCraft II outcomes with ~1% relative error, shown via cross-entropy between true simulation observables and predicted distribution of observables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9B9004-95B5-8713-2CF3-4DEFF5D770AC}"/>
              </a:ext>
            </a:extLst>
          </p:cNvPr>
          <p:cNvSpPr txBox="1"/>
          <p:nvPr/>
        </p:nvSpPr>
        <p:spPr>
          <a:xfrm>
            <a:off x="176780" y="4446174"/>
            <a:ext cx="5702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Surrogate model enabled the evaluation of 1,000x more COA traces compared to evaluating with our expanded StarCraft II scenario directly, which takes hours per episode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This is ~10,000x faster than our estimate for real-time  (FTRT) equivalent engagement.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97677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18929648-5a28-4a3f-868e-c43b069f9245">
      <Terms xmlns="http://schemas.microsoft.com/office/infopath/2007/PartnerControls"/>
    </lcf76f155ced4ddcb4097134ff3c332f>
    <TaxCatchAll xmlns="e74932fd-1055-407c-835f-d6c86f4ca4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0F4B205EB4564EAEFC26395DCA9CFB" ma:contentTypeVersion="12" ma:contentTypeDescription="Create a new document." ma:contentTypeScope="" ma:versionID="f7798233666e4dd700423a8407699ee2">
  <xsd:schema xmlns:xsd="http://www.w3.org/2001/XMLSchema" xmlns:xs="http://www.w3.org/2001/XMLSchema" xmlns:p="http://schemas.microsoft.com/office/2006/metadata/properties" xmlns:ns2="18929648-5a28-4a3f-868e-c43b069f9245" xmlns:ns3="e74932fd-1055-407c-835f-d6c86f4ca4c8" targetNamespace="http://schemas.microsoft.com/office/2006/metadata/properties" ma:root="true" ma:fieldsID="7a36f22ba950d31221c78ce74c0b1ea3" ns2:_="" ns3:_="">
    <xsd:import namespace="18929648-5a28-4a3f-868e-c43b069f9245"/>
    <xsd:import namespace="e74932fd-1055-407c-835f-d6c86f4ca4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29648-5a28-4a3f-868e-c43b069f9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d9d9f3d-dfe2-4c9d-a662-c6a4c93ec4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932fd-1055-407c-835f-d6c86f4ca4c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bfe435e-7e64-4341-a749-61b361b4bcac}" ma:internalName="TaxCatchAll" ma:showField="CatchAllData" ma:web="e74932fd-1055-407c-835f-d6c86f4ca4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e74932fd-1055-407c-835f-d6c86f4ca4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8929648-5a28-4a3f-868e-c43b069f924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E604EA1-05A3-4B0F-93C1-F3AA0F3B0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29648-5a28-4a3f-868e-c43b069f9245"/>
    <ds:schemaRef ds:uri="e74932fd-1055-407c-835f-d6c86f4ca4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503088a-e522-462f-875b-94eb19f5eb89}" enabled="0" method="" siteId="{4503088a-e522-462f-875b-94eb19f5eb8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21865</TotalTime>
  <Words>2947</Words>
  <Application>Microsoft Office PowerPoint</Application>
  <PresentationFormat>Widescreen</PresentationFormat>
  <Paragraphs>281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Arial</vt:lpstr>
      <vt:lpstr>Arial Narrow</vt:lpstr>
      <vt:lpstr>Google Sans</vt:lpstr>
      <vt:lpstr>Roboto</vt:lpstr>
      <vt:lpstr>Symbol</vt:lpstr>
      <vt:lpstr>Tahoma</vt:lpstr>
      <vt:lpstr>Times New Roman</vt:lpstr>
      <vt:lpstr>Wingdings</vt:lpstr>
      <vt:lpstr>Blends</vt:lpstr>
      <vt:lpstr>PowerPoint Presentation</vt:lpstr>
      <vt:lpstr>Agenda</vt:lpstr>
      <vt:lpstr>Problem Overview AI Has Defeated Human Strategy Games</vt:lpstr>
      <vt:lpstr>Can We Construct AI Agents with Planning Capabilities to Support Human Staffs?  </vt:lpstr>
      <vt:lpstr>Defining Key Terms for  AI-Driven COA Generation</vt:lpstr>
      <vt:lpstr>Experimental Approach</vt:lpstr>
      <vt:lpstr>Neural Program Policies (NPPs) – Moving Past Traditional DRL Challenges by Introducing Policies that Overcome Multi-Domain &amp; Multi-Task Problems</vt:lpstr>
      <vt:lpstr>Evaluation and Results</vt:lpstr>
      <vt:lpstr>Results for  Training Speed Enhancement </vt:lpstr>
      <vt:lpstr>Results for Efficient Learning of Large-Scale Scenarios</vt:lpstr>
      <vt:lpstr>Results for Generating &amp; Explaining Multi-Domain COA Traces </vt:lpstr>
      <vt:lpstr>Contribution Summary</vt:lpstr>
      <vt:lpstr>Please Contact Us  For Follow-up Questions or Collaboration 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Rob Hyland</cp:lastModifiedBy>
  <cp:revision>43</cp:revision>
  <cp:lastPrinted>1601-01-01T00:00:00Z</cp:lastPrinted>
  <dcterms:created xsi:type="dcterms:W3CDTF">2016-03-29T15:29:36Z</dcterms:created>
  <dcterms:modified xsi:type="dcterms:W3CDTF">2024-10-07T02:39:51Z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  <property fmtid="{D5CDD505-2E9C-101B-9397-08002B2CF9AE}" pid="4" name="MediaServiceImageTags">
    <vt:lpwstr/>
  </property>
</Properties>
</file>