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5"/>
  </p:notesMasterIdLst>
  <p:handoutMasterIdLst>
    <p:handoutMasterId r:id="rId26"/>
  </p:handoutMasterIdLst>
  <p:sldIdLst>
    <p:sldId id="289" r:id="rId5"/>
    <p:sldId id="290" r:id="rId6"/>
    <p:sldId id="304" r:id="rId7"/>
    <p:sldId id="305" r:id="rId8"/>
    <p:sldId id="306" r:id="rId9"/>
    <p:sldId id="307" r:id="rId10"/>
    <p:sldId id="308" r:id="rId11"/>
    <p:sldId id="318" r:id="rId12"/>
    <p:sldId id="309" r:id="rId13"/>
    <p:sldId id="302" r:id="rId14"/>
    <p:sldId id="303" r:id="rId15"/>
    <p:sldId id="319" r:id="rId16"/>
    <p:sldId id="311" r:id="rId17"/>
    <p:sldId id="312" r:id="rId18"/>
    <p:sldId id="313" r:id="rId19"/>
    <p:sldId id="314" r:id="rId20"/>
    <p:sldId id="320" r:id="rId21"/>
    <p:sldId id="316" r:id="rId22"/>
    <p:sldId id="317" r:id="rId23"/>
    <p:sldId id="321" r:id="rId24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E4A8"/>
    <a:srgbClr val="CC3300"/>
    <a:srgbClr val="22458A"/>
    <a:srgbClr val="2B56AB"/>
    <a:srgbClr val="3366CC"/>
    <a:srgbClr val="0066CC"/>
    <a:srgbClr val="F77B0B"/>
    <a:srgbClr val="B2F50B"/>
    <a:srgbClr val="F88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54E22-C319-E04A-AD5B-0AD6B0185BF7}" v="1" dt="2024-10-30T10:21:49.455"/>
    <p1510:client id="{4F439569-A8AC-4446-988D-0BC494CD7427}" v="21" dt="2024-10-30T10:17:39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6054" autoAdjust="0"/>
  </p:normalViewPr>
  <p:slideViewPr>
    <p:cSldViewPr snapToGrid="0">
      <p:cViewPr varScale="1">
        <p:scale>
          <a:sx n="74" d="100"/>
          <a:sy n="74" d="100"/>
        </p:scale>
        <p:origin x="216" y="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Kewley" userId="517a2dd8-67c8-4b63-aae0-461844a9635a" providerId="ADAL" clId="{45454E22-C319-E04A-AD5B-0AD6B0185BF7}"/>
    <pc:docChg chg="modSld">
      <pc:chgData name="Rob Kewley" userId="517a2dd8-67c8-4b63-aae0-461844a9635a" providerId="ADAL" clId="{45454E22-C319-E04A-AD5B-0AD6B0185BF7}" dt="2024-10-30T10:21:49.455" v="0" actId="18331"/>
      <pc:docMkLst>
        <pc:docMk/>
      </pc:docMkLst>
      <pc:sldChg chg="modSp">
        <pc:chgData name="Rob Kewley" userId="517a2dd8-67c8-4b63-aae0-461844a9635a" providerId="ADAL" clId="{45454E22-C319-E04A-AD5B-0AD6B0185BF7}" dt="2024-10-30T10:21:49.455" v="0" actId="18331"/>
        <pc:sldMkLst>
          <pc:docMk/>
          <pc:sldMk cId="1742973093" sldId="315"/>
        </pc:sldMkLst>
        <pc:picChg chg="mod">
          <ac:chgData name="Rob Kewley" userId="517a2dd8-67c8-4b63-aae0-461844a9635a" providerId="ADAL" clId="{45454E22-C319-E04A-AD5B-0AD6B0185BF7}" dt="2024-10-30T10:21:49.455" v="0" actId="18331"/>
          <ac:picMkLst>
            <pc:docMk/>
            <pc:sldMk cId="1742973093" sldId="315"/>
            <ac:picMk id="10" creationId="{3EECD9BE-FD9F-982A-902E-B774DB0B58B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7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M&amp;S as a Service Composability Lessons from NATO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4E692-8F86-ABCA-4AE4-ABFADECD24C6}"/>
              </a:ext>
            </a:extLst>
          </p:cNvPr>
          <p:cNvSpPr txBox="1"/>
          <p:nvPr/>
        </p:nvSpPr>
        <p:spPr>
          <a:xfrm>
            <a:off x="4666923" y="6548821"/>
            <a:ext cx="285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APPROVED FOR PUBLIC RELEASE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55628-A24D-DE60-0E20-415CB17D036F}"/>
              </a:ext>
            </a:extLst>
          </p:cNvPr>
          <p:cNvSpPr txBox="1"/>
          <p:nvPr/>
        </p:nvSpPr>
        <p:spPr>
          <a:xfrm>
            <a:off x="234930" y="6257746"/>
            <a:ext cx="23743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APPROVAL NUMBER: PR2024-1657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D694E56-5D69-469F-FD1C-149F7F4A9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5151" y="3429000"/>
            <a:ext cx="8478838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Tom van den Berg, TNO Applied Physics Laboratory, NLD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Scott Gallant, Effective Applications, USA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Rob </a:t>
            </a:r>
            <a:r>
              <a:rPr lang="en-US" dirty="0" err="1">
                <a:latin typeface="Arial Narrow" pitchFamily="34" charset="0"/>
              </a:rPr>
              <a:t>Kewley</a:t>
            </a:r>
            <a:r>
              <a:rPr lang="en-US" dirty="0">
                <a:latin typeface="Arial Narrow" pitchFamily="34" charset="0"/>
              </a:rPr>
              <a:t>, </a:t>
            </a:r>
            <a:r>
              <a:rPr lang="en-US" dirty="0" err="1">
                <a:latin typeface="Arial Narrow" pitchFamily="34" charset="0"/>
              </a:rPr>
              <a:t>simlytics.cloud</a:t>
            </a:r>
            <a:r>
              <a:rPr lang="en-US" dirty="0">
                <a:latin typeface="Arial Narrow" pitchFamily="34" charset="0"/>
              </a:rPr>
              <a:t>, USA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Chris McGroarty, Jeremiah Long, and Christopher J. Metevier,       U.S. Army Combat Capabilities Development Command –          Soldier Center (DEVCOM SC), USA</a:t>
            </a:r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CE7A4D-3DFF-DB74-7625-199ADD95F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03B259-064C-3D35-24EC-B6F99B7B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NATO M&amp;S for Collective Training and Exercises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959EF-BC02-4774-91CB-380ECF644B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8246179" cy="5075237"/>
          </a:xfrm>
        </p:spPr>
        <p:txBody>
          <a:bodyPr/>
          <a:lstStyle/>
          <a:p>
            <a:r>
              <a:rPr lang="en-US" sz="2400" dirty="0"/>
              <a:t>NATO Coalition Warrior Interoperability Exploration, Experimentation, Examination Exercise (CWIX ‘24)</a:t>
            </a:r>
          </a:p>
          <a:p>
            <a:pPr lvl="1"/>
            <a:r>
              <a:rPr lang="en-US" sz="2000" dirty="0"/>
              <a:t>3-21 June, NATO Joint Force Training Center, Bydgoszcz, Poland</a:t>
            </a:r>
          </a:p>
          <a:p>
            <a:r>
              <a:rPr lang="en-US" sz="2400" dirty="0"/>
              <a:t>The Very High Readiness Joint Task Force, as part of the NATO Response Force, conducts collective training to prepare units for a pending deployment</a:t>
            </a:r>
          </a:p>
          <a:p>
            <a:pPr lvl="1"/>
            <a:r>
              <a:rPr lang="en-US" sz="2000" dirty="0"/>
              <a:t>Training takes place on NATO Federated Mission Network</a:t>
            </a:r>
          </a:p>
          <a:p>
            <a:pPr lvl="1"/>
            <a:r>
              <a:rPr lang="en-US" sz="2000" dirty="0"/>
              <a:t>Unit commanders and staff interact with simulation through existing mission command systems</a:t>
            </a:r>
          </a:p>
          <a:p>
            <a:pPr lvl="1"/>
            <a:r>
              <a:rPr lang="en-US" sz="2000" dirty="0"/>
              <a:t>Free-thinking Opposing Forces (OPFOR) with realistic doctrine</a:t>
            </a:r>
          </a:p>
          <a:p>
            <a:pPr lvl="1"/>
            <a:r>
              <a:rPr lang="en-US" sz="2000" dirty="0"/>
              <a:t>Exercise control cell manages the exercise</a:t>
            </a:r>
          </a:p>
          <a:p>
            <a:pPr lvl="1"/>
            <a:r>
              <a:rPr lang="en-US" sz="2000" dirty="0"/>
              <a:t>Additional higher/adjacent headquarters interact with training audience</a:t>
            </a:r>
          </a:p>
          <a:p>
            <a:pPr lvl="1"/>
            <a:r>
              <a:rPr lang="en-US" sz="2000" dirty="0"/>
              <a:t>Observer/Controller/Trainers provide realistic feedback</a:t>
            </a:r>
          </a:p>
          <a:p>
            <a:pPr lvl="1"/>
            <a:r>
              <a:rPr lang="en-US" sz="2000" dirty="0"/>
              <a:t>Common standards for network, command and control, and simulation</a:t>
            </a:r>
          </a:p>
          <a:p>
            <a:pPr lvl="1"/>
            <a:endParaRPr lang="en-US" sz="20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1DAEA2B-326B-9744-4E8D-F44044EB4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0"/>
            <a:ext cx="939800" cy="939800"/>
          </a:xfrm>
          <a:prstGeom prst="rect">
            <a:avLst/>
          </a:prstGeom>
        </p:spPr>
      </p:pic>
      <p:pic>
        <p:nvPicPr>
          <p:cNvPr id="1026" name="Picture 2" descr="Our CoE strengthened GEOMETOC interoperability at CWIX24">
            <a:extLst>
              <a:ext uri="{FF2B5EF4-FFF2-40B4-BE49-F238E27FC236}">
                <a16:creationId xmlns:a16="http://schemas.microsoft.com/office/drawing/2014/main" id="{C68E66E1-B7BD-7EC4-67B1-A2F8CA49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004" y="3521036"/>
            <a:ext cx="2377863" cy="23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WIX 2024 Event Day">
            <a:extLst>
              <a:ext uri="{FF2B5EF4-FFF2-40B4-BE49-F238E27FC236}">
                <a16:creationId xmlns:a16="http://schemas.microsoft.com/office/drawing/2014/main" id="{B7127042-055A-9A47-94B7-6AEE92D3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932" y="1046715"/>
            <a:ext cx="3433786" cy="229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97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D72BC5F-30B1-827F-72F8-69F6A29C6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54" y="2053476"/>
            <a:ext cx="10656151" cy="43200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D927CE-B4C6-B395-E9E2-253BC17047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D80028-85B8-A6F5-C7B2-A1716E37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Challenge:  Controlling Multiple Higher/Adjacent/OPFOR Units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7036E-C9CF-7501-D937-4E8A2909CBA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EXCON cell must control many higher/adjacent/OPFOR units with limited resources.</a:t>
            </a:r>
          </a:p>
          <a:p>
            <a:r>
              <a:rPr lang="en-US" sz="2400" dirty="0"/>
              <a:t>Composing M&amp;S and Command and Control services enables this capability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47F665-A0D3-AE44-4984-52BAA581D19F}"/>
              </a:ext>
            </a:extLst>
          </p:cNvPr>
          <p:cNvSpPr/>
          <p:nvPr/>
        </p:nvSpPr>
        <p:spPr bwMode="auto">
          <a:xfrm>
            <a:off x="441279" y="4670177"/>
            <a:ext cx="2146937" cy="1332854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Mission Command Service Objective Architecture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D9386-ABCB-36FA-2DD1-CBF07D547310}"/>
              </a:ext>
            </a:extLst>
          </p:cNvPr>
          <p:cNvSpPr txBox="1"/>
          <p:nvPr/>
        </p:nvSpPr>
        <p:spPr>
          <a:xfrm>
            <a:off x="319967" y="6117728"/>
            <a:ext cx="2661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EXCON: Exercise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E89F6C-42C7-5CCC-279B-56F3B0B25A56}"/>
              </a:ext>
            </a:extLst>
          </p:cNvPr>
          <p:cNvSpPr txBox="1"/>
          <p:nvPr/>
        </p:nvSpPr>
        <p:spPr>
          <a:xfrm>
            <a:off x="6337005" y="2321004"/>
            <a:ext cx="38042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C2SIM: Command and Control - Simulation Interoperation</a:t>
            </a:r>
          </a:p>
          <a:p>
            <a:r>
              <a:rPr lang="en-US" sz="1100" dirty="0"/>
              <a:t>NETN: NATO Education and Training Network</a:t>
            </a:r>
          </a:p>
          <a:p>
            <a:r>
              <a:rPr lang="en-US" sz="1100" dirty="0"/>
              <a:t>NLD: Netherlands</a:t>
            </a:r>
          </a:p>
          <a:p>
            <a:r>
              <a:rPr lang="en-US" sz="1100" dirty="0"/>
              <a:t>SMC: Service Management and Control</a:t>
            </a:r>
          </a:p>
          <a:p>
            <a:r>
              <a:rPr lang="en-US" sz="1100" dirty="0"/>
              <a:t>VR: Virtual Reality</a:t>
            </a:r>
          </a:p>
          <a:p>
            <a:r>
              <a:rPr lang="en-US" sz="1100" dirty="0"/>
              <a:t>US: United States of America</a:t>
            </a:r>
          </a:p>
        </p:txBody>
      </p:sp>
    </p:spTree>
    <p:extLst>
      <p:ext uri="{BB962C8B-B14F-4D97-AF65-F5344CB8AC3E}">
        <p14:creationId xmlns:p14="http://schemas.microsoft.com/office/powerpoint/2010/main" val="56746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CA813-D07F-776F-00DC-6C5D4E7D8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0604C-678F-BB5A-EFE2-83A1B0A5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Process</a:t>
            </a:r>
            <a:br>
              <a:rPr lang="en-US" dirty="0"/>
            </a:br>
            <a:r>
              <a:rPr lang="en-US" dirty="0"/>
              <a:t>Define Composition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A7675-C2DA-E74B-F792-C52EF26CDBD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Exercise Purpose</a:t>
            </a:r>
          </a:p>
          <a:p>
            <a:pPr lvl="1"/>
            <a:r>
              <a:rPr lang="en-US" dirty="0"/>
              <a:t>Explore Command and Control (C2)-Simulation interoperability requirements in the support of Mission Rehearsal and Collective Training</a:t>
            </a:r>
          </a:p>
          <a:p>
            <a:r>
              <a:rPr lang="en-US" dirty="0"/>
              <a:t>Mission Command Service</a:t>
            </a:r>
          </a:p>
          <a:p>
            <a:pPr lvl="1"/>
            <a:r>
              <a:rPr lang="en-US" dirty="0"/>
              <a:t>Control higher, adjacent, opposing forces</a:t>
            </a:r>
          </a:p>
          <a:p>
            <a:pPr lvl="1"/>
            <a:r>
              <a:rPr lang="en-US" dirty="0"/>
              <a:t>Reduce need for human controllers</a:t>
            </a:r>
          </a:p>
          <a:p>
            <a:pPr lvl="1"/>
            <a:r>
              <a:rPr lang="en-US" dirty="0"/>
              <a:t>Behave according to doctrine</a:t>
            </a:r>
          </a:p>
          <a:p>
            <a:pPr lvl="1"/>
            <a:r>
              <a:rPr lang="en-US" dirty="0"/>
              <a:t>Exhibit terrain awareness</a:t>
            </a:r>
          </a:p>
          <a:p>
            <a:pPr lvl="1"/>
            <a:r>
              <a:rPr lang="en-US" dirty="0"/>
              <a:t>React to changing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7E093-9BD1-7266-D76D-F6A0D88EC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755" y="2992070"/>
            <a:ext cx="4681478" cy="22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0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CA813-D07F-776F-00DC-6C5D4E7D8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0604C-678F-BB5A-EFE2-83A1B0A5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Process</a:t>
            </a:r>
            <a:br>
              <a:rPr lang="en-US" dirty="0"/>
            </a:br>
            <a:r>
              <a:rPr lang="en-US" dirty="0"/>
              <a:t>Perform Conceptual Analysis</a:t>
            </a:r>
          </a:p>
        </p:txBody>
      </p:sp>
      <p:pic>
        <p:nvPicPr>
          <p:cNvPr id="207" name="Content Placeholder 206">
            <a:extLst>
              <a:ext uri="{FF2B5EF4-FFF2-40B4-BE49-F238E27FC236}">
                <a16:creationId xmlns:a16="http://schemas.microsoft.com/office/drawing/2014/main" id="{90468BC4-A447-D63D-F6B4-9C43549D65C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732631" y="1130300"/>
            <a:ext cx="8915400" cy="4597400"/>
          </a:xfrm>
          <a:prstGeom prst="rect">
            <a:avLst/>
          </a:prstGeom>
        </p:spPr>
      </p:pic>
      <p:pic>
        <p:nvPicPr>
          <p:cNvPr id="209" name="Picture 208" descr="Map&#10;&#10;Description automatically generated">
            <a:extLst>
              <a:ext uri="{FF2B5EF4-FFF2-40B4-BE49-F238E27FC236}">
                <a16:creationId xmlns:a16="http://schemas.microsoft.com/office/drawing/2014/main" id="{15876A85-1FBD-7340-82C4-7929EE66E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3244" y="3215809"/>
            <a:ext cx="4865511" cy="33451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1" name="Rectangle 210">
            <a:extLst>
              <a:ext uri="{FF2B5EF4-FFF2-40B4-BE49-F238E27FC236}">
                <a16:creationId xmlns:a16="http://schemas.microsoft.com/office/drawing/2014/main" id="{72CDB783-860B-C402-E3E6-20859477D22C}"/>
              </a:ext>
            </a:extLst>
          </p:cNvPr>
          <p:cNvSpPr/>
          <p:nvPr/>
        </p:nvSpPr>
        <p:spPr bwMode="auto">
          <a:xfrm>
            <a:off x="6197600" y="1298222"/>
            <a:ext cx="2331155" cy="1524000"/>
          </a:xfrm>
          <a:prstGeom prst="rect">
            <a:avLst/>
          </a:prstGeom>
          <a:solidFill>
            <a:srgbClr val="00E4A8">
              <a:alpha val="21176"/>
            </a:srgb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F2E62B3-9010-765D-3BFE-9ED4CF7D234C}"/>
              </a:ext>
            </a:extLst>
          </p:cNvPr>
          <p:cNvSpPr/>
          <p:nvPr/>
        </p:nvSpPr>
        <p:spPr bwMode="auto">
          <a:xfrm>
            <a:off x="9813838" y="1130299"/>
            <a:ext cx="1901083" cy="1500011"/>
          </a:xfrm>
          <a:prstGeom prst="wedgeRoundRectCallout">
            <a:avLst>
              <a:gd name="adj1" fmla="val -114932"/>
              <a:gd name="adj2" fmla="val 710"/>
              <a:gd name="adj3" fmla="val 16667"/>
            </a:avLst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1-1 Battalion Attack Operational Graphic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FCF86B3-1B3D-4F21-56B0-1D039B340E86}"/>
              </a:ext>
            </a:extLst>
          </p:cNvPr>
          <p:cNvSpPr/>
          <p:nvPr/>
        </p:nvSpPr>
        <p:spPr bwMode="auto">
          <a:xfrm>
            <a:off x="9813837" y="3805316"/>
            <a:ext cx="1901083" cy="1500011"/>
          </a:xfrm>
          <a:prstGeom prst="wedgeRoundRectCallout">
            <a:avLst>
              <a:gd name="adj1" fmla="val -114932"/>
              <a:gd name="adj2" fmla="val 710"/>
              <a:gd name="adj3" fmla="val 16667"/>
            </a:avLst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charset="0"/>
              </a:rPr>
              <a:t>1-1 Battalion Attack C2SIM via Sketch-thru-plan</a:t>
            </a:r>
          </a:p>
        </p:txBody>
      </p:sp>
    </p:spTree>
    <p:extLst>
      <p:ext uri="{BB962C8B-B14F-4D97-AF65-F5344CB8AC3E}">
        <p14:creationId xmlns:p14="http://schemas.microsoft.com/office/powerpoint/2010/main" val="534190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CA813-D07F-776F-00DC-6C5D4E7D8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0604C-678F-BB5A-EFE2-83A1B0A5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Process</a:t>
            </a:r>
            <a:br>
              <a:rPr lang="en-US" dirty="0"/>
            </a:br>
            <a:r>
              <a:rPr lang="en-US" dirty="0"/>
              <a:t>Design Composition</a:t>
            </a:r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7923EB00-2F5E-A92E-DBF4-BF147F5EA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863" y="3232330"/>
            <a:ext cx="6314371" cy="35405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47F2CD0-A541-5590-2439-5876FF5EAE5B}"/>
              </a:ext>
            </a:extLst>
          </p:cNvPr>
          <p:cNvSpPr/>
          <p:nvPr/>
        </p:nvSpPr>
        <p:spPr bwMode="auto">
          <a:xfrm>
            <a:off x="213093" y="3516490"/>
            <a:ext cx="2018663" cy="672550"/>
          </a:xfrm>
          <a:prstGeom prst="wedgeRoundRectCallout">
            <a:avLst>
              <a:gd name="adj1" fmla="val 35158"/>
              <a:gd name="adj2" fmla="val -100538"/>
              <a:gd name="adj3" fmla="val 16667"/>
            </a:avLst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</a:rPr>
              <a:t>CWIX CC-105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charset="0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AD0C9E2-FCFF-83B4-3AE9-026E2422A032}"/>
              </a:ext>
            </a:extLst>
          </p:cNvPr>
          <p:cNvSpPr/>
          <p:nvPr/>
        </p:nvSpPr>
        <p:spPr bwMode="auto">
          <a:xfrm>
            <a:off x="9798341" y="3668890"/>
            <a:ext cx="2018663" cy="672550"/>
          </a:xfrm>
          <a:prstGeom prst="wedgeRoundRectCallout">
            <a:avLst>
              <a:gd name="adj1" fmla="val -37778"/>
              <a:gd name="adj2" fmla="val -114364"/>
              <a:gd name="adj3" fmla="val 16667"/>
            </a:avLst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</a:rPr>
              <a:t>CWIX CC-508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charset="0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0E80B1D-4282-5DA3-782E-DD2040903F91}"/>
              </a:ext>
            </a:extLst>
          </p:cNvPr>
          <p:cNvSpPr/>
          <p:nvPr/>
        </p:nvSpPr>
        <p:spPr bwMode="auto">
          <a:xfrm>
            <a:off x="9813839" y="5062606"/>
            <a:ext cx="2165068" cy="836235"/>
          </a:xfrm>
          <a:prstGeom prst="wedgeRoundRectCallout">
            <a:avLst>
              <a:gd name="adj1" fmla="val -68488"/>
              <a:gd name="adj2" fmla="val -102842"/>
              <a:gd name="adj3" fmla="val 16667"/>
            </a:avLst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</a:rPr>
              <a:t>CWIX Test Case via CWIX Wiki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2F54598-74D4-7C05-3FA3-40705B8C2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55" y="1021484"/>
            <a:ext cx="11139383" cy="215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88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CA813-D07F-776F-00DC-6C5D4E7D8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0604C-678F-BB5A-EFE2-83A1B0A5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Process</a:t>
            </a:r>
            <a:br>
              <a:rPr lang="en-US" dirty="0"/>
            </a:br>
            <a:r>
              <a:rPr lang="en-US" dirty="0"/>
              <a:t>Develop Composition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80CF54-5C91-0665-4AE5-02197A8E4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853" y="927524"/>
            <a:ext cx="3309619" cy="2255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7416AA-CAB9-02AE-8615-73C21D6CF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810" y="927524"/>
            <a:ext cx="3379173" cy="22559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67B9DF-9C54-679C-8F15-BC8EA7B29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67" y="950838"/>
            <a:ext cx="3270375" cy="22559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8F8910-E29D-0E52-2261-E120175AD96A}"/>
              </a:ext>
            </a:extLst>
          </p:cNvPr>
          <p:cNvSpPr txBox="1"/>
          <p:nvPr/>
        </p:nvSpPr>
        <p:spPr>
          <a:xfrm>
            <a:off x="8785958" y="3206781"/>
            <a:ext cx="2379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Forests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6E3C37-7540-B219-2A08-9DA81BE35A41}"/>
              </a:ext>
            </a:extLst>
          </p:cNvPr>
          <p:cNvSpPr txBox="1"/>
          <p:nvPr/>
        </p:nvSpPr>
        <p:spPr>
          <a:xfrm>
            <a:off x="4455029" y="3206781"/>
            <a:ext cx="2924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Built up areas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98A41D-781C-AD5D-7BD3-195DB396E00E}"/>
              </a:ext>
            </a:extLst>
          </p:cNvPr>
          <p:cNvSpPr txBox="1"/>
          <p:nvPr/>
        </p:nvSpPr>
        <p:spPr>
          <a:xfrm>
            <a:off x="751150" y="3206782"/>
            <a:ext cx="2379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Highways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EB940473-A9D5-8C08-73D0-45476D94C86B}"/>
              </a:ext>
            </a:extLst>
          </p:cNvPr>
          <p:cNvSpPr txBox="1">
            <a:spLocks/>
          </p:cNvSpPr>
          <p:nvPr/>
        </p:nvSpPr>
        <p:spPr>
          <a:xfrm>
            <a:off x="369155" y="3963854"/>
            <a:ext cx="5880784" cy="21729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 Narrow" panose="020B0606020202030204" pitchFamily="34" charset="0"/>
              </a:rPr>
              <a:t>Query </a:t>
            </a:r>
            <a:r>
              <a:rPr lang="en-US" sz="2400" dirty="0" err="1">
                <a:latin typeface="Arial Narrow" panose="020B0606020202030204" pitchFamily="34" charset="0"/>
              </a:rPr>
              <a:t>OpenMaps</a:t>
            </a:r>
            <a:r>
              <a:rPr lang="en-US" sz="2400" dirty="0">
                <a:latin typeface="Arial Narrow" panose="020B0606020202030204" pitchFamily="34" charset="0"/>
              </a:rPr>
              <a:t> Overpass API for data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Load GeoJSON to environment database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Pull into Mission Command Agents terrain model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 Narrow" panose="020B0606020202030204" pitchFamily="34" charset="0"/>
              </a:rPr>
              <a:t>Query any point for geometric relationships to any feature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060D5F3-694C-B000-724E-503A31CC3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750" y="3903709"/>
            <a:ext cx="3809374" cy="2827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FBC83C-96CE-61CF-14C9-196020A4DB94}"/>
              </a:ext>
            </a:extLst>
          </p:cNvPr>
          <p:cNvSpPr txBox="1"/>
          <p:nvPr/>
        </p:nvSpPr>
        <p:spPr>
          <a:xfrm>
            <a:off x="3304512" y="6196928"/>
            <a:ext cx="2759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API: Application Programming Interface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JSON: JavaScript Object Notation</a:t>
            </a:r>
          </a:p>
        </p:txBody>
      </p:sp>
    </p:spTree>
    <p:extLst>
      <p:ext uri="{BB962C8B-B14F-4D97-AF65-F5344CB8AC3E}">
        <p14:creationId xmlns:p14="http://schemas.microsoft.com/office/powerpoint/2010/main" val="1287358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CA813-D07F-776F-00DC-6C5D4E7D8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0604C-678F-BB5A-EFE2-83A1B0A5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Process</a:t>
            </a:r>
            <a:br>
              <a:rPr lang="en-US" dirty="0"/>
            </a:br>
            <a:r>
              <a:rPr lang="en-US" dirty="0"/>
              <a:t>Plan, Integrate, and Test Composition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9713E-D5B9-7D17-81A1-56110AD298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89684" y="5759534"/>
            <a:ext cx="9812633" cy="528674"/>
          </a:xfrm>
        </p:spPr>
        <p:txBody>
          <a:bodyPr/>
          <a:lstStyle/>
          <a:p>
            <a:r>
              <a:rPr lang="en-US" sz="2200" dirty="0"/>
              <a:t>Mission Command Agents (MCA) passed C2SIM orders to three </a:t>
            </a:r>
            <a:r>
              <a:rPr lang="en-US" sz="2200"/>
              <a:t>different NATO simulations </a:t>
            </a:r>
            <a:r>
              <a:rPr lang="en-US" sz="2200" dirty="0"/>
              <a:t>with mostly successes and some lessons identified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8AF02-54FD-3F28-62B6-D7426066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78" y="836694"/>
            <a:ext cx="11742245" cy="50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90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CA813-D07F-776F-00DC-6C5D4E7D8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0604C-678F-BB5A-EFE2-83A1B0A5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Process</a:t>
            </a:r>
            <a:br>
              <a:rPr lang="en-US" dirty="0"/>
            </a:br>
            <a:r>
              <a:rPr lang="en-US" dirty="0"/>
              <a:t>Execute Composition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F0071-7081-D19B-4D0C-F86B686F3B14}"/>
              </a:ext>
            </a:extLst>
          </p:cNvPr>
          <p:cNvSpPr txBox="1">
            <a:spLocks/>
          </p:cNvSpPr>
          <p:nvPr/>
        </p:nvSpPr>
        <p:spPr>
          <a:xfrm>
            <a:off x="839787" y="1171253"/>
            <a:ext cx="5157787" cy="82391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Blue Attack</a:t>
            </a: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F7CC48D7-E48C-2254-9DD6-10F616C11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7" y="1995165"/>
            <a:ext cx="5157787" cy="329668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D2A5C1-184A-BB8C-6EC5-547E8A883EE5}"/>
              </a:ext>
            </a:extLst>
          </p:cNvPr>
          <p:cNvSpPr txBox="1">
            <a:spLocks/>
          </p:cNvSpPr>
          <p:nvPr/>
        </p:nvSpPr>
        <p:spPr>
          <a:xfrm>
            <a:off x="6096000" y="1171253"/>
            <a:ext cx="5183188" cy="82391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Blue Defense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4A8E4FB-E94F-A5FB-EE68-076488B9A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025" y="2118466"/>
            <a:ext cx="5183188" cy="31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37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CA813-D07F-776F-00DC-6C5D4E7D8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0604C-678F-BB5A-EFE2-83A1B0A5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Process</a:t>
            </a:r>
            <a:br>
              <a:rPr lang="en-US" dirty="0"/>
            </a:br>
            <a:r>
              <a:rPr lang="en-US" dirty="0"/>
              <a:t>Analyze Data and Evaluate Results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CE741B-1DF1-0640-780D-01EFEB10D50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5091" y="839426"/>
            <a:ext cx="11250613" cy="5075237"/>
          </a:xfrm>
        </p:spPr>
        <p:txBody>
          <a:bodyPr/>
          <a:lstStyle/>
          <a:p>
            <a:r>
              <a:rPr lang="en-US" sz="2400" dirty="0">
                <a:highlight>
                  <a:srgbClr val="00FF00"/>
                </a:highlight>
              </a:rPr>
              <a:t>Positive outcomes:</a:t>
            </a:r>
          </a:p>
          <a:p>
            <a:pPr lvl="1"/>
            <a:r>
              <a:rPr lang="en-US" sz="2000" dirty="0"/>
              <a:t>Validated baseline interoperability with three different simulation systems and two different C2 systems via C2SIM. Also, validated baseline interoperability with the Netherlands via Web Live, Virtual, Constructive (WebLVC) standard.</a:t>
            </a:r>
          </a:p>
          <a:p>
            <a:pPr lvl="1"/>
            <a:r>
              <a:rPr lang="en-US" sz="2000" dirty="0"/>
              <a:t>Strong interest across the M&amp;S Focus Group and CWIX general audience about the capability of mission command agents to support not only collective training, but also decision support.</a:t>
            </a:r>
          </a:p>
          <a:p>
            <a:pPr lvl="1"/>
            <a:r>
              <a:rPr lang="en-US" sz="2000" dirty="0"/>
              <a:t>Validated that Mission Command Agents were able to provide a reasonably realistic surrogate for a human simulation operator in conducting attack and support by fire missions for one company.</a:t>
            </a:r>
          </a:p>
          <a:p>
            <a:r>
              <a:rPr lang="en-US" sz="2400" dirty="0">
                <a:highlight>
                  <a:srgbClr val="FFFF00"/>
                </a:highlight>
              </a:rPr>
              <a:t>Lessons identified:</a:t>
            </a:r>
          </a:p>
          <a:p>
            <a:pPr lvl="1"/>
            <a:r>
              <a:rPr lang="en-US" sz="2000" dirty="0"/>
              <a:t>Route planning needs to consider water obstacles and road network in more detail.</a:t>
            </a:r>
          </a:p>
          <a:p>
            <a:pPr lvl="1"/>
            <a:r>
              <a:rPr lang="en-US" sz="2000" dirty="0"/>
              <a:t>Mission Command Agents need to figure out a way to automatically, or with additional AI, create a planning scenario from minimal user inputs and the information already available. </a:t>
            </a:r>
          </a:p>
          <a:p>
            <a:pPr lvl="1"/>
            <a:r>
              <a:rPr lang="en-US" sz="2000" dirty="0"/>
              <a:t>Mission Command Agents need to be more dynamic in the developing scenario. Enemy actions and friendly changes in mission or plan should be handled quickly and automatically.</a:t>
            </a:r>
          </a:p>
          <a:p>
            <a:pPr lvl="1"/>
            <a:r>
              <a:rPr lang="en-US" sz="2000" dirty="0"/>
              <a:t>Think of mission command agents as a service with a well specified API that could be consumed by any C2 system. This gives multiple C2 systems the option to build an interface to Mission Command Agents.</a:t>
            </a:r>
          </a:p>
        </p:txBody>
      </p:sp>
    </p:spTree>
    <p:extLst>
      <p:ext uri="{BB962C8B-B14F-4D97-AF65-F5344CB8AC3E}">
        <p14:creationId xmlns:p14="http://schemas.microsoft.com/office/powerpoint/2010/main" val="1894079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640CC-D491-E858-27C1-028D765F3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E28CEC-AD8D-85D4-8579-5B8A5A12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0D655-606E-024F-AC8E-4A60C911EF8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Demonstrated delivery of training capabilities</a:t>
            </a:r>
          </a:p>
          <a:p>
            <a:r>
              <a:rPr lang="en-US" dirty="0"/>
              <a:t>Composability research results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dirty="0"/>
              <a:t>Current state-of-the-art</a:t>
            </a:r>
          </a:p>
          <a:p>
            <a:r>
              <a:rPr lang="en-US" dirty="0"/>
              <a:t>Products</a:t>
            </a:r>
          </a:p>
          <a:p>
            <a:pPr lvl="1"/>
            <a:r>
              <a:rPr lang="en-US" dirty="0"/>
              <a:t>Technical Reference Architecture</a:t>
            </a:r>
          </a:p>
          <a:p>
            <a:pPr lvl="2"/>
            <a:r>
              <a:rPr lang="en-US" dirty="0"/>
              <a:t>Building Blocks</a:t>
            </a:r>
          </a:p>
          <a:p>
            <a:pPr lvl="2"/>
            <a:r>
              <a:rPr lang="en-US" dirty="0"/>
              <a:t>Information Model</a:t>
            </a:r>
          </a:p>
          <a:p>
            <a:pPr lvl="2"/>
            <a:r>
              <a:rPr lang="en-US" dirty="0"/>
              <a:t>Engineering Process</a:t>
            </a:r>
          </a:p>
          <a:p>
            <a:r>
              <a:rPr lang="en-US" dirty="0"/>
              <a:t>Follow-on NATO activity: NATO M&amp;S Group - 232 “Establishing an M&amp;S Ecosystem to support Multi-Domain Operations (MDO)”</a:t>
            </a:r>
          </a:p>
        </p:txBody>
      </p:sp>
    </p:spTree>
    <p:extLst>
      <p:ext uri="{BB962C8B-B14F-4D97-AF65-F5344CB8AC3E}">
        <p14:creationId xmlns:p14="http://schemas.microsoft.com/office/powerpoint/2010/main" val="275808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North Atlantic Treaty Organization (NATO) Modeling and Simulation (M&amp;S) as a Service (MSaaS) Overview</a:t>
            </a:r>
          </a:p>
          <a:p>
            <a:r>
              <a:rPr lang="en-US" dirty="0"/>
              <a:t>MSaaS Composability Overview</a:t>
            </a:r>
          </a:p>
          <a:p>
            <a:r>
              <a:rPr lang="en-US" dirty="0"/>
              <a:t>MSaaS Technical Reference Architecture</a:t>
            </a:r>
          </a:p>
          <a:p>
            <a:pPr lvl="1"/>
            <a:r>
              <a:rPr lang="en-US" dirty="0"/>
              <a:t>MSaaS Building Blocks</a:t>
            </a:r>
          </a:p>
          <a:p>
            <a:pPr lvl="1"/>
            <a:r>
              <a:rPr lang="en-US" dirty="0"/>
              <a:t>Composability Information Model</a:t>
            </a:r>
          </a:p>
          <a:p>
            <a:pPr lvl="1"/>
            <a:r>
              <a:rPr lang="en-US" dirty="0"/>
              <a:t>MSaaS Engineering Process</a:t>
            </a:r>
          </a:p>
          <a:p>
            <a:r>
              <a:rPr lang="en-US" dirty="0"/>
              <a:t>NATO Coalition Warrior Interoperability Exploration, Experimentation, Examination Exercise (CWIX 2024) MSaaS Artificial Intelligence (AI) Composition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B16D7-8983-EDB2-0B76-EA83CD05C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8EAA53-68E7-72A3-8454-54754FA75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B58E0-C982-8CE5-239A-8FE80F6D69D3}"/>
              </a:ext>
            </a:extLst>
          </p:cNvPr>
          <p:cNvSpPr txBox="1"/>
          <p:nvPr/>
        </p:nvSpPr>
        <p:spPr>
          <a:xfrm>
            <a:off x="3219251" y="3105835"/>
            <a:ext cx="575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Questions/Comments/Discussion</a:t>
            </a:r>
          </a:p>
        </p:txBody>
      </p:sp>
    </p:spTree>
    <p:extLst>
      <p:ext uri="{BB962C8B-B14F-4D97-AF65-F5344CB8AC3E}">
        <p14:creationId xmlns:p14="http://schemas.microsoft.com/office/powerpoint/2010/main" val="307229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864134-F761-680A-9480-58DB2D376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52C40-510E-84AE-1567-205BD8BD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NATO M&amp;S as a Service Operational Concept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E7F47D-B2EC-EEA1-B060-E9F888DC618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379589" y="869867"/>
            <a:ext cx="7726311" cy="58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3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72AFA5-1F43-211F-F413-619B05B5E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B6222A-C6BD-286F-321F-7A3DDF15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Composability Lexicon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A3E0D-8CA2-2483-DC58-551BA64E4C9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Composability is the capability to select and assemble simulation components in various combinations into valid simulation systems to satisfy specific user requirements (Petty and </a:t>
            </a:r>
            <a:r>
              <a:rPr lang="en-US" sz="2400" dirty="0" err="1"/>
              <a:t>Weisel</a:t>
            </a:r>
            <a:r>
              <a:rPr lang="en-US" sz="2400" dirty="0"/>
              <a:t>, 2003).</a:t>
            </a:r>
          </a:p>
          <a:p>
            <a:pPr lvl="1"/>
            <a:r>
              <a:rPr lang="en-US" sz="2000" dirty="0"/>
              <a:t>Composability is prior to run time.</a:t>
            </a:r>
          </a:p>
          <a:p>
            <a:pPr lvl="1"/>
            <a:r>
              <a:rPr lang="en-US" sz="2000" dirty="0"/>
              <a:t>Interoperability is at run time. Interoperability is necessary but not sufficient for composability.</a:t>
            </a:r>
          </a:p>
          <a:p>
            <a:r>
              <a:rPr lang="en-US" sz="2400" b="1" dirty="0"/>
              <a:t>MSaaS Composability </a:t>
            </a:r>
            <a:r>
              <a:rPr lang="en-US" sz="2400" dirty="0"/>
              <a:t>is the capability to select and assemble Simulation Services in various combinations into valid Composition.</a:t>
            </a:r>
          </a:p>
          <a:p>
            <a:r>
              <a:rPr lang="en-US" sz="2400" b="1" dirty="0"/>
              <a:t>MSaaS Conceptual Composability </a:t>
            </a:r>
            <a:r>
              <a:rPr lang="en-US" sz="2400" dirty="0"/>
              <a:t>is the ability to meaningfully compose Simulation Services into a valid Composition. It is analogous to semantic composability.</a:t>
            </a:r>
          </a:p>
          <a:p>
            <a:r>
              <a:rPr lang="en-US" sz="2400" b="1" dirty="0"/>
              <a:t>MSaaS Engineering Composability </a:t>
            </a:r>
            <a:r>
              <a:rPr lang="en-US" sz="2400" dirty="0"/>
              <a:t>is the ability to select and configure the services of a Composition so that it may be automatically deployed and executed. It is analogous to syntactic composability.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856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08B46-9554-BC94-04F5-B0A1257AD3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79324-3B36-0810-B9A2-465EA951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NATO MSG-195 Composability Tiger Team</a:t>
            </a:r>
          </a:p>
        </p:txBody>
      </p:sp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D62242A6-0226-6D47-C173-8E629734D70E}"/>
              </a:ext>
            </a:extLst>
          </p:cNvPr>
          <p:cNvSpPr/>
          <p:nvPr/>
        </p:nvSpPr>
        <p:spPr>
          <a:xfrm>
            <a:off x="439388" y="1818409"/>
            <a:ext cx="9307928" cy="900546"/>
          </a:xfrm>
          <a:prstGeom prst="striped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D13A0A-4E2C-F270-BE01-9FA7493130F9}"/>
              </a:ext>
            </a:extLst>
          </p:cNvPr>
          <p:cNvSpPr txBox="1"/>
          <p:nvPr/>
        </p:nvSpPr>
        <p:spPr>
          <a:xfrm>
            <a:off x="1909232" y="2098986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DEC ‘22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858BC6-EBBB-08AF-C868-33CF85551716}"/>
              </a:ext>
            </a:extLst>
          </p:cNvPr>
          <p:cNvSpPr txBox="1"/>
          <p:nvPr/>
        </p:nvSpPr>
        <p:spPr>
          <a:xfrm>
            <a:off x="5156096" y="2098986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DEC ‘23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ACD459-242E-976A-9FE5-0440E490171A}"/>
              </a:ext>
            </a:extLst>
          </p:cNvPr>
          <p:cNvSpPr txBox="1"/>
          <p:nvPr/>
        </p:nvSpPr>
        <p:spPr>
          <a:xfrm>
            <a:off x="8731950" y="2105221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DEC ‘24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F45D85C-5EF3-A8E9-A76B-24D2A3C04346}"/>
              </a:ext>
            </a:extLst>
          </p:cNvPr>
          <p:cNvSpPr/>
          <p:nvPr/>
        </p:nvSpPr>
        <p:spPr>
          <a:xfrm>
            <a:off x="685525" y="2826327"/>
            <a:ext cx="1647317" cy="602673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Conceptual Composability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Concepts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95D0F1D-33EC-6E7C-A0CF-68AA37A0BADB}"/>
              </a:ext>
            </a:extLst>
          </p:cNvPr>
          <p:cNvSpPr/>
          <p:nvPr/>
        </p:nvSpPr>
        <p:spPr>
          <a:xfrm>
            <a:off x="2117823" y="3855567"/>
            <a:ext cx="1385399" cy="75804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Engineering Composability Concepts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3E18F0C-BE15-611D-8690-AD9B2978286A}"/>
              </a:ext>
            </a:extLst>
          </p:cNvPr>
          <p:cNvSpPr/>
          <p:nvPr/>
        </p:nvSpPr>
        <p:spPr>
          <a:xfrm>
            <a:off x="2344386" y="2826327"/>
            <a:ext cx="1647317" cy="602673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Conceptual Composability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Model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17EFD42A-969B-47D7-B5F5-F263B02E0E79}"/>
              </a:ext>
            </a:extLst>
          </p:cNvPr>
          <p:cNvSpPr/>
          <p:nvPr/>
        </p:nvSpPr>
        <p:spPr>
          <a:xfrm>
            <a:off x="3510862" y="3865278"/>
            <a:ext cx="1452455" cy="75804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Engineering Composability Information Model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89AB81C8-3C06-0607-820B-B342BE591FFF}"/>
              </a:ext>
            </a:extLst>
          </p:cNvPr>
          <p:cNvSpPr/>
          <p:nvPr/>
        </p:nvSpPr>
        <p:spPr>
          <a:xfrm>
            <a:off x="4970958" y="3865277"/>
            <a:ext cx="2292454" cy="758042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Engineering Composability Development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3EFB36DD-FA02-88F5-5649-D1433D9B015A}"/>
              </a:ext>
            </a:extLst>
          </p:cNvPr>
          <p:cNvSpPr/>
          <p:nvPr/>
        </p:nvSpPr>
        <p:spPr>
          <a:xfrm>
            <a:off x="4003247" y="2822429"/>
            <a:ext cx="1647317" cy="602673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Conceptual Composability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85877D8-2B59-3E08-EAEC-7E957648E56F}"/>
              </a:ext>
            </a:extLst>
          </p:cNvPr>
          <p:cNvSpPr/>
          <p:nvPr/>
        </p:nvSpPr>
        <p:spPr>
          <a:xfrm>
            <a:off x="685525" y="4845132"/>
            <a:ext cx="8990639" cy="851972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CWIX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B643F82-BE5B-A6C9-E7D9-09A71FE9124C}"/>
              </a:ext>
            </a:extLst>
          </p:cNvPr>
          <p:cNvSpPr/>
          <p:nvPr/>
        </p:nvSpPr>
        <p:spPr>
          <a:xfrm>
            <a:off x="5650563" y="5014617"/>
            <a:ext cx="2436529" cy="602673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 Composability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</a:t>
            </a:r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273C7CDC-1C44-5170-34F5-062D68C3D1DF}"/>
              </a:ext>
            </a:extLst>
          </p:cNvPr>
          <p:cNvSpPr/>
          <p:nvPr/>
        </p:nvSpPr>
        <p:spPr>
          <a:xfrm>
            <a:off x="6810845" y="2783277"/>
            <a:ext cx="480717" cy="451264"/>
          </a:xfrm>
          <a:prstGeom prst="triangle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B6465-A394-2513-5D64-8B5A1C6D993F}"/>
              </a:ext>
            </a:extLst>
          </p:cNvPr>
          <p:cNvSpPr txBox="1"/>
          <p:nvPr/>
        </p:nvSpPr>
        <p:spPr>
          <a:xfrm>
            <a:off x="7394778" y="2759543"/>
            <a:ext cx="2184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Technical Reference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Architecture Update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Engineering Process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Information Model</a:t>
            </a:r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2F6943E6-AD8D-3DE9-5A4B-F0CB437D2E08}"/>
              </a:ext>
            </a:extLst>
          </p:cNvPr>
          <p:cNvSpPr/>
          <p:nvPr/>
        </p:nvSpPr>
        <p:spPr>
          <a:xfrm>
            <a:off x="8468397" y="5033217"/>
            <a:ext cx="480717" cy="451264"/>
          </a:xfrm>
          <a:prstGeom prst="triangle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36A151E-D42A-B174-4D97-AD420A675C84}"/>
              </a:ext>
            </a:extLst>
          </p:cNvPr>
          <p:cNvSpPr txBox="1"/>
          <p:nvPr/>
        </p:nvSpPr>
        <p:spPr>
          <a:xfrm>
            <a:off x="8008435" y="5667017"/>
            <a:ext cx="1400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Experimentation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Report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4BAAA3E-F9BC-2B3D-7751-64C1CD801AD2}"/>
              </a:ext>
            </a:extLst>
          </p:cNvPr>
          <p:cNvSpPr/>
          <p:nvPr/>
        </p:nvSpPr>
        <p:spPr>
          <a:xfrm>
            <a:off x="10211879" y="2669346"/>
            <a:ext cx="1696046" cy="56519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72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Identity/document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Conceptual Composability requirements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8B5AAB7-66FC-7430-0873-074F25644E9F}"/>
              </a:ext>
            </a:extLst>
          </p:cNvPr>
          <p:cNvSpPr/>
          <p:nvPr/>
        </p:nvSpPr>
        <p:spPr>
          <a:xfrm>
            <a:off x="10211879" y="3282073"/>
            <a:ext cx="1696046" cy="56519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72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Identity/document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Engineering Composability requirements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96EAB79-F514-8518-F2F2-1C711DB62503}"/>
              </a:ext>
            </a:extLst>
          </p:cNvPr>
          <p:cNvSpPr/>
          <p:nvPr/>
        </p:nvSpPr>
        <p:spPr>
          <a:xfrm>
            <a:off x="10211879" y="3875780"/>
            <a:ext cx="1696046" cy="56519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72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conceptual composition with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Composition Services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038A40C-8FDF-712B-982F-1BCEAF85554C}"/>
              </a:ext>
            </a:extLst>
          </p:cNvPr>
          <p:cNvSpPr/>
          <p:nvPr/>
        </p:nvSpPr>
        <p:spPr>
          <a:xfrm>
            <a:off x="10211879" y="4453582"/>
            <a:ext cx="1696046" cy="56519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72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engineering composition with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MSaaS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Composition Services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B6394C5-820C-887D-569C-767CA4294E87}"/>
              </a:ext>
            </a:extLst>
          </p:cNvPr>
          <p:cNvSpPr/>
          <p:nvPr/>
        </p:nvSpPr>
        <p:spPr>
          <a:xfrm>
            <a:off x="10221945" y="5049300"/>
            <a:ext cx="1696046" cy="56519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72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data model changes to support service discovery/composability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1FEFD3E-48F0-34B9-3093-F7CBC53B8A49}"/>
              </a:ext>
            </a:extLst>
          </p:cNvPr>
          <p:cNvSpPr/>
          <p:nvPr/>
        </p:nvSpPr>
        <p:spPr>
          <a:xfrm>
            <a:off x="10200991" y="2013715"/>
            <a:ext cx="1696046" cy="56519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72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Objectives</a:t>
            </a:r>
          </a:p>
        </p:txBody>
      </p:sp>
      <p:sp>
        <p:nvSpPr>
          <p:cNvPr id="70" name="Triangle 69">
            <a:extLst>
              <a:ext uri="{FF2B5EF4-FFF2-40B4-BE49-F238E27FC236}">
                <a16:creationId xmlns:a16="http://schemas.microsoft.com/office/drawing/2014/main" id="{C68FFE0B-E0E8-4F63-AB3F-4990F2E29922}"/>
              </a:ext>
            </a:extLst>
          </p:cNvPr>
          <p:cNvSpPr/>
          <p:nvPr/>
        </p:nvSpPr>
        <p:spPr>
          <a:xfrm>
            <a:off x="330200" y="1707490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1E659848-439D-7F36-996F-8DD89C44B551}"/>
              </a:ext>
            </a:extLst>
          </p:cNvPr>
          <p:cNvSpPr/>
          <p:nvPr/>
        </p:nvSpPr>
        <p:spPr>
          <a:xfrm>
            <a:off x="845141" y="1722226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2" name="Triangle 71">
            <a:extLst>
              <a:ext uri="{FF2B5EF4-FFF2-40B4-BE49-F238E27FC236}">
                <a16:creationId xmlns:a16="http://schemas.microsoft.com/office/drawing/2014/main" id="{652300B3-A917-D33C-AE2A-B340663ECED3}"/>
              </a:ext>
            </a:extLst>
          </p:cNvPr>
          <p:cNvSpPr/>
          <p:nvPr/>
        </p:nvSpPr>
        <p:spPr>
          <a:xfrm>
            <a:off x="1309704" y="1718000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06C8BED2-6FD3-FA40-F3B8-3687479E7EE1}"/>
              </a:ext>
            </a:extLst>
          </p:cNvPr>
          <p:cNvSpPr/>
          <p:nvPr/>
        </p:nvSpPr>
        <p:spPr>
          <a:xfrm>
            <a:off x="1838423" y="1712750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4" name="Triangle 73">
            <a:extLst>
              <a:ext uri="{FF2B5EF4-FFF2-40B4-BE49-F238E27FC236}">
                <a16:creationId xmlns:a16="http://schemas.microsoft.com/office/drawing/2014/main" id="{274C6051-2AFB-3C2B-614B-614FDDF56F09}"/>
              </a:ext>
            </a:extLst>
          </p:cNvPr>
          <p:cNvSpPr/>
          <p:nvPr/>
        </p:nvSpPr>
        <p:spPr>
          <a:xfrm>
            <a:off x="2637217" y="1712750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0727E1A1-63CF-E34B-A4A8-719D33696B32}"/>
              </a:ext>
            </a:extLst>
          </p:cNvPr>
          <p:cNvSpPr/>
          <p:nvPr/>
        </p:nvSpPr>
        <p:spPr>
          <a:xfrm>
            <a:off x="3972024" y="1712750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6" name="Triangle 75">
            <a:extLst>
              <a:ext uri="{FF2B5EF4-FFF2-40B4-BE49-F238E27FC236}">
                <a16:creationId xmlns:a16="http://schemas.microsoft.com/office/drawing/2014/main" id="{FA718398-D0BA-2351-15C5-B18980A3EA5C}"/>
              </a:ext>
            </a:extLst>
          </p:cNvPr>
          <p:cNvSpPr/>
          <p:nvPr/>
        </p:nvSpPr>
        <p:spPr>
          <a:xfrm>
            <a:off x="4854889" y="1712750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31A652C-5454-109E-0B51-E81EB6128209}"/>
              </a:ext>
            </a:extLst>
          </p:cNvPr>
          <p:cNvSpPr txBox="1"/>
          <p:nvPr/>
        </p:nvSpPr>
        <p:spPr>
          <a:xfrm>
            <a:off x="2390005" y="150575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Adelaide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35BCA79-01B6-12F4-86CF-6BAF507A195D}"/>
              </a:ext>
            </a:extLst>
          </p:cNvPr>
          <p:cNvSpPr txBox="1"/>
          <p:nvPr/>
        </p:nvSpPr>
        <p:spPr>
          <a:xfrm>
            <a:off x="3748570" y="1502292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Orlando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F1EBCB2-703C-7E24-0B4C-D9A69A655B1B}"/>
              </a:ext>
            </a:extLst>
          </p:cNvPr>
          <p:cNvSpPr txBox="1"/>
          <p:nvPr/>
        </p:nvSpPr>
        <p:spPr>
          <a:xfrm>
            <a:off x="8213339" y="1183470"/>
            <a:ext cx="106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Meetings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C15A6D-22C9-A7D3-22E2-BB72A97A4924}"/>
              </a:ext>
            </a:extLst>
          </p:cNvPr>
          <p:cNvSpPr txBox="1"/>
          <p:nvPr/>
        </p:nvSpPr>
        <p:spPr>
          <a:xfrm>
            <a:off x="4708968" y="1511263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Virtual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F010094-98BE-A175-D904-9D1D0D63B340}"/>
              </a:ext>
            </a:extLst>
          </p:cNvPr>
          <p:cNvSpPr txBox="1"/>
          <p:nvPr/>
        </p:nvSpPr>
        <p:spPr>
          <a:xfrm>
            <a:off x="157677" y="1508639"/>
            <a:ext cx="547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Rome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223E0B5-E5C2-6418-BF8D-A5405C8E40BF}"/>
              </a:ext>
            </a:extLst>
          </p:cNvPr>
          <p:cNvSpPr txBox="1"/>
          <p:nvPr/>
        </p:nvSpPr>
        <p:spPr>
          <a:xfrm>
            <a:off x="638256" y="1502292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Orlando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86A0645-AAFD-9D5E-F90F-0938D5D1FB1F}"/>
              </a:ext>
            </a:extLst>
          </p:cNvPr>
          <p:cNvSpPr txBox="1"/>
          <p:nvPr/>
        </p:nvSpPr>
        <p:spPr>
          <a:xfrm>
            <a:off x="956037" y="1330094"/>
            <a:ext cx="925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Portsmouth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3A132EE-133C-E7C7-9DAD-163BA1823C8B}"/>
              </a:ext>
            </a:extLst>
          </p:cNvPr>
          <p:cNvSpPr txBox="1"/>
          <p:nvPr/>
        </p:nvSpPr>
        <p:spPr>
          <a:xfrm>
            <a:off x="1678200" y="1508356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Virtual</a:t>
            </a:r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FAE9F5EC-FD47-9E4F-2645-25E805AF9CA8}"/>
              </a:ext>
            </a:extLst>
          </p:cNvPr>
          <p:cNvSpPr/>
          <p:nvPr/>
        </p:nvSpPr>
        <p:spPr>
          <a:xfrm>
            <a:off x="6168828" y="1710844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DC2558-9C28-3BF9-8141-49C92D16A956}"/>
              </a:ext>
            </a:extLst>
          </p:cNvPr>
          <p:cNvSpPr txBox="1"/>
          <p:nvPr/>
        </p:nvSpPr>
        <p:spPr>
          <a:xfrm>
            <a:off x="5940005" y="1509763"/>
            <a:ext cx="761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Hamburg</a:t>
            </a:r>
          </a:p>
        </p:txBody>
      </p:sp>
      <p:sp>
        <p:nvSpPr>
          <p:cNvPr id="87" name="Triangle 86">
            <a:extLst>
              <a:ext uri="{FF2B5EF4-FFF2-40B4-BE49-F238E27FC236}">
                <a16:creationId xmlns:a16="http://schemas.microsoft.com/office/drawing/2014/main" id="{1AE87DE2-A10F-CF8D-E1A5-DD360F5B963A}"/>
              </a:ext>
            </a:extLst>
          </p:cNvPr>
          <p:cNvSpPr/>
          <p:nvPr/>
        </p:nvSpPr>
        <p:spPr>
          <a:xfrm>
            <a:off x="7366277" y="1719154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597695-5007-9397-B3DB-E8AF6FEE54E7}"/>
              </a:ext>
            </a:extLst>
          </p:cNvPr>
          <p:cNvSpPr txBox="1"/>
          <p:nvPr/>
        </p:nvSpPr>
        <p:spPr>
          <a:xfrm>
            <a:off x="7068157" y="1502299"/>
            <a:ext cx="917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Los Angeles</a:t>
            </a:r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253F376C-0321-9E8C-947F-A441659E2FC0}"/>
              </a:ext>
            </a:extLst>
          </p:cNvPr>
          <p:cNvSpPr/>
          <p:nvPr/>
        </p:nvSpPr>
        <p:spPr>
          <a:xfrm>
            <a:off x="8525782" y="1709623"/>
            <a:ext cx="279400" cy="289472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 anchor="ctr" anchorCtr="1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317E989-43FE-8F20-A762-D3EFA3223151}"/>
              </a:ext>
            </a:extLst>
          </p:cNvPr>
          <p:cNvSpPr txBox="1"/>
          <p:nvPr/>
        </p:nvSpPr>
        <p:spPr>
          <a:xfrm>
            <a:off x="8343683" y="1500564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Madrid</a:t>
            </a:r>
          </a:p>
        </p:txBody>
      </p:sp>
    </p:spTree>
    <p:extLst>
      <p:ext uri="{BB962C8B-B14F-4D97-AF65-F5344CB8AC3E}">
        <p14:creationId xmlns:p14="http://schemas.microsoft.com/office/powerpoint/2010/main" val="175987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71299F-8BD2-392F-AD9C-480812208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11C11C-7F29-5EDE-4519-B1B3C2CF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MSaaS Technical Reference Architecture: Building Blocks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77E0D-8C66-318D-2C2D-1598EB35C5A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57" y="853484"/>
            <a:ext cx="10205154" cy="5367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8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71299F-8BD2-392F-AD9C-480812208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11C11C-7F29-5EDE-4519-B1B3C2CF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MSaaS Technical Reference Architecture: Composability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C0DDCF-19E4-DDD8-41A0-B0CADC64E86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508" y="985831"/>
            <a:ext cx="7296984" cy="54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1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B02B43-A0EB-9500-BF89-7E107A053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A3A880-9E5B-1103-7AC9-4CC9A0DF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MSaaS Technical Reference Architecture: Information Model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1538C15-A50A-554B-9A71-5FA61843469C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29583663"/>
              </p:ext>
            </p:extLst>
          </p:nvPr>
        </p:nvGraphicFramePr>
        <p:xfrm>
          <a:off x="3640225" y="1025718"/>
          <a:ext cx="8233076" cy="460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35428">
                  <a:extLst>
                    <a:ext uri="{9D8B030D-6E8A-4147-A177-3AD203B41FA5}">
                      <a16:colId xmlns:a16="http://schemas.microsoft.com/office/drawing/2014/main" val="807492460"/>
                    </a:ext>
                  </a:extLst>
                </a:gridCol>
                <a:gridCol w="5897648">
                  <a:extLst>
                    <a:ext uri="{9D8B030D-6E8A-4147-A177-3AD203B41FA5}">
                      <a16:colId xmlns:a16="http://schemas.microsoft.com/office/drawing/2014/main" val="1129464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70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Narrow" panose="020B0606020202030204" pitchFamily="34" charset="0"/>
                        </a:rPr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M&amp;S resource at the foundational level including the unique identifier, name, description, point of contact, etc.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30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Narrow" panose="020B0606020202030204" pitchFamily="34" charset="0"/>
                        </a:rPr>
                        <a:t>Syntactic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Syntax including protocol(s) and structure(s), publish/subscribes, and any other details required.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41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Narrow" panose="020B0606020202030204" pitchFamily="34" charset="0"/>
                        </a:rPr>
                        <a:t>Semantic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Meaning and the dynamics of the data, fidelity (accuracy), resolution (level of detail), synthetic environment,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604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Narrow" panose="020B0606020202030204" pitchFamily="34" charset="0"/>
                        </a:rPr>
                        <a:t>Synchronization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Methods for communication such as time management, dead reckoning, as well as data specific elements.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529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Narrow" panose="020B0606020202030204" pitchFamily="34" charset="0"/>
                        </a:rPr>
                        <a:t>Functional / 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How to configure simulation resources based on the functions required, scenario used, deployment chosen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198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Narrow" panose="020B0606020202030204" pitchFamily="34" charset="0"/>
                        </a:rPr>
                        <a:t>Deployment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Deployment details including networking, security, and hardware details.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387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Narrow" panose="020B0606020202030204" pitchFamily="34" charset="0"/>
                        </a:rPr>
                        <a:t>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Financial and usage terms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338317"/>
                  </a:ext>
                </a:extLst>
              </a:tr>
            </a:tbl>
          </a:graphicData>
        </a:graphic>
      </p:graphicFrame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3D057F9-1790-CDFB-9402-FE7AF7FB1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917" y="1244353"/>
            <a:ext cx="2983698" cy="224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34D5708-D5BF-F4D9-CFB5-A58614767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9817" y="1845231"/>
            <a:ext cx="1495167" cy="81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DB1BB0FD-7D1B-6E32-9A4F-8E4A4744AF25}"/>
              </a:ext>
            </a:extLst>
          </p:cNvPr>
          <p:cNvSpPr/>
          <p:nvPr/>
        </p:nvSpPr>
        <p:spPr bwMode="auto">
          <a:xfrm>
            <a:off x="2788960" y="1491007"/>
            <a:ext cx="815546" cy="4069534"/>
          </a:xfrm>
          <a:prstGeom prst="leftBrace">
            <a:avLst>
              <a:gd name="adj1" fmla="val 8333"/>
              <a:gd name="adj2" fmla="val 18725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5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71299F-8BD2-392F-AD9C-480812208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11C11C-7F29-5EDE-4519-B1B3C2CF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MSaaS Technical Reference Architecture: Engineering 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50F7B8-B1C0-D304-09E0-935C92DD8C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4656312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Mirrors IEEE Recommended Practice for Distributed Simulation Engineering and Execution Process (DSEEP)</a:t>
            </a:r>
          </a:p>
          <a:p>
            <a:r>
              <a:rPr lang="en-US" sz="2400" dirty="0"/>
              <a:t>Define Composition Objectives</a:t>
            </a:r>
          </a:p>
          <a:p>
            <a:r>
              <a:rPr lang="en-US" sz="2400" dirty="0"/>
              <a:t>Perform Conceptual Analysis</a:t>
            </a:r>
          </a:p>
          <a:p>
            <a:r>
              <a:rPr lang="en-US" sz="2400" dirty="0"/>
              <a:t>Design Composition</a:t>
            </a:r>
          </a:p>
          <a:p>
            <a:r>
              <a:rPr lang="en-US" sz="2400" dirty="0"/>
              <a:t>Develop Composition</a:t>
            </a:r>
          </a:p>
          <a:p>
            <a:r>
              <a:rPr lang="en-US" sz="2400" dirty="0"/>
              <a:t>Plan, Integrate, and Test Composition</a:t>
            </a:r>
          </a:p>
          <a:p>
            <a:r>
              <a:rPr lang="en-US" sz="2400" dirty="0"/>
              <a:t>Execute Composition</a:t>
            </a:r>
          </a:p>
          <a:p>
            <a:r>
              <a:rPr lang="en-US" sz="2400" dirty="0"/>
              <a:t>Analyze Data and Evaluate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43557-58F8-38B1-42B8-4F9C37115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378" y="1520848"/>
            <a:ext cx="6905839" cy="3512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68ABC0-86BE-49CD-9C56-D427C72FA88C}"/>
              </a:ext>
            </a:extLst>
          </p:cNvPr>
          <p:cNvSpPr txBox="1"/>
          <p:nvPr/>
        </p:nvSpPr>
        <p:spPr>
          <a:xfrm>
            <a:off x="7870768" y="5952675"/>
            <a:ext cx="4156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IEEE: Institute of Electrical and Electronics Engineers</a:t>
            </a:r>
          </a:p>
        </p:txBody>
      </p:sp>
    </p:spTree>
    <p:extLst>
      <p:ext uri="{BB962C8B-B14F-4D97-AF65-F5344CB8AC3E}">
        <p14:creationId xmlns:p14="http://schemas.microsoft.com/office/powerpoint/2010/main" val="236629705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sharepoint/v3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16166</TotalTime>
  <Words>1260</Words>
  <Application>Microsoft Office PowerPoint</Application>
  <PresentationFormat>Widescreen</PresentationFormat>
  <Paragraphs>200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Calibri</vt:lpstr>
      <vt:lpstr>Tahoma</vt:lpstr>
      <vt:lpstr>Wingdings</vt:lpstr>
      <vt:lpstr>Blends</vt:lpstr>
      <vt:lpstr>PowerPoint Presentation</vt:lpstr>
      <vt:lpstr>Agenda</vt:lpstr>
      <vt:lpstr>NATO M&amp;S as a Service Operational Concept</vt:lpstr>
      <vt:lpstr>Composability Lexicon</vt:lpstr>
      <vt:lpstr>NATO MSG-195 Composability Tiger Team</vt:lpstr>
      <vt:lpstr>MSaaS Technical Reference Architecture: Building Blocks</vt:lpstr>
      <vt:lpstr>MSaaS Technical Reference Architecture: Composability </vt:lpstr>
      <vt:lpstr>MSaaS Technical Reference Architecture: Information Model</vt:lpstr>
      <vt:lpstr>MSaaS Technical Reference Architecture: Engineering Process</vt:lpstr>
      <vt:lpstr>NATO M&amp;S for Collective Training and Exercises</vt:lpstr>
      <vt:lpstr>Common Challenge:  Controlling Multiple Higher/Adjacent/OPFOR Units</vt:lpstr>
      <vt:lpstr>Engineering Process Define Composition Objectives</vt:lpstr>
      <vt:lpstr>Engineering Process Perform Conceptual Analysis</vt:lpstr>
      <vt:lpstr>Engineering Process Design Composition</vt:lpstr>
      <vt:lpstr>Engineering Process Develop Composition</vt:lpstr>
      <vt:lpstr>Engineering Process Plan, Integrate, and Test Composition</vt:lpstr>
      <vt:lpstr>Engineering Process Execute Composition</vt:lpstr>
      <vt:lpstr>Engineering Process Analyze Data and Evaluate Results</vt:lpstr>
      <vt:lpstr>Conclusions</vt:lpstr>
      <vt:lpstr>PowerPoint Presentation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McGroarty, Christopher J (Chris) CIV USARMY DEVCOM SC (USA)</cp:lastModifiedBy>
  <cp:revision>92</cp:revision>
  <cp:lastPrinted>1601-01-01T00:00:00Z</cp:lastPrinted>
  <dcterms:created xsi:type="dcterms:W3CDTF">2016-03-29T15:29:36Z</dcterms:created>
  <dcterms:modified xsi:type="dcterms:W3CDTF">2024-11-05T14:25:39Z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