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5"/>
  </p:notesMasterIdLst>
  <p:handoutMasterIdLst>
    <p:handoutMasterId r:id="rId26"/>
  </p:handoutMasterIdLst>
  <p:sldIdLst>
    <p:sldId id="289" r:id="rId5"/>
    <p:sldId id="293" r:id="rId6"/>
    <p:sldId id="290" r:id="rId7"/>
    <p:sldId id="294" r:id="rId8"/>
    <p:sldId id="295" r:id="rId9"/>
    <p:sldId id="303" r:id="rId10"/>
    <p:sldId id="296" r:id="rId11"/>
    <p:sldId id="304" r:id="rId12"/>
    <p:sldId id="305" r:id="rId13"/>
    <p:sldId id="307" r:id="rId14"/>
    <p:sldId id="306" r:id="rId15"/>
    <p:sldId id="297" r:id="rId16"/>
    <p:sldId id="300" r:id="rId17"/>
    <p:sldId id="302" r:id="rId18"/>
    <p:sldId id="308" r:id="rId19"/>
    <p:sldId id="301" r:id="rId20"/>
    <p:sldId id="310" r:id="rId21"/>
    <p:sldId id="309" r:id="rId22"/>
    <p:sldId id="311" r:id="rId23"/>
    <p:sldId id="299" r:id="rId2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F6A87-3E09-CA08-78FE-8F794DA8726C}" name="Summer Rebensky" initials="SR" userId="S::srebensky@aptima.com::c5b62c04-7aff-4eb1-b5b5-3f0b38297d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N. McCormick" initials="ENM" lastIdx="5" clrIdx="0">
    <p:extLst>
      <p:ext uri="{19B8F6BF-5375-455C-9EA6-DF929625EA0E}">
        <p15:presenceInfo xmlns:p15="http://schemas.microsoft.com/office/powerpoint/2012/main" userId="S-1-5-21-478908851-3803907964-2092052578-35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3300"/>
    <a:srgbClr val="36C6EC"/>
    <a:srgbClr val="F77B0B"/>
    <a:srgbClr val="182350"/>
    <a:srgbClr val="1E79C5"/>
    <a:srgbClr val="22458A"/>
    <a:srgbClr val="2B56AB"/>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F44D9-A266-4747-860E-46326839726E}" v="85" dt="2024-10-06T17:20:21.829"/>
    <p1510:client id="{AC5FB9F3-C76D-D598-3C6B-202745AA64C7}" v="152" dt="2024-10-06T15:45:49.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9" autoAdjust="0"/>
    <p:restoredTop sz="89247" autoAdjust="0"/>
  </p:normalViewPr>
  <p:slideViewPr>
    <p:cSldViewPr snapToGrid="0">
      <p:cViewPr varScale="1">
        <p:scale>
          <a:sx n="87" d="100"/>
          <a:sy n="87" d="100"/>
        </p:scale>
        <p:origin x="200" y="6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mer Rebensky" userId="c5b62c04-7aff-4eb1-b5b5-3f0b38297df7" providerId="ADAL" clId="{C4145F0A-369B-403F-BD26-2080FE025FDC}"/>
    <pc:docChg chg="modSld">
      <pc:chgData name="Summer Rebensky" userId="c5b62c04-7aff-4eb1-b5b5-3f0b38297df7" providerId="ADAL" clId="{C4145F0A-369B-403F-BD26-2080FE025FDC}" dt="2024-10-06T15:46:28.946" v="2" actId="207"/>
      <pc:docMkLst>
        <pc:docMk/>
      </pc:docMkLst>
      <pc:sldChg chg="modSp mod">
        <pc:chgData name="Summer Rebensky" userId="c5b62c04-7aff-4eb1-b5b5-3f0b38297df7" providerId="ADAL" clId="{C4145F0A-369B-403F-BD26-2080FE025FDC}" dt="2024-10-06T15:46:28.946" v="2" actId="207"/>
        <pc:sldMkLst>
          <pc:docMk/>
          <pc:sldMk cId="2627125957" sldId="308"/>
        </pc:sldMkLst>
        <pc:graphicFrameChg chg="modGraphic">
          <ac:chgData name="Summer Rebensky" userId="c5b62c04-7aff-4eb1-b5b5-3f0b38297df7" providerId="ADAL" clId="{C4145F0A-369B-403F-BD26-2080FE025FDC}" dt="2024-10-06T15:46:28.946" v="2" actId="207"/>
          <ac:graphicFrameMkLst>
            <pc:docMk/>
            <pc:sldMk cId="2627125957" sldId="308"/>
            <ac:graphicFrameMk id="4" creationId="{67508A1C-8748-E137-048C-CBA9DF00C4FE}"/>
          </ac:graphicFrameMkLst>
        </pc:graphicFrameChg>
      </pc:sldChg>
    </pc:docChg>
  </pc:docChgLst>
  <pc:docChgLst>
    <pc:chgData name="Svitlana Volkova" userId="e150a15e-4a40-4f30-89cf-c74d8b1eb771" providerId="ADAL" clId="{5C5F44D9-A266-4747-860E-46326839726E}"/>
    <pc:docChg chg="undo custSel modSld">
      <pc:chgData name="Svitlana Volkova" userId="e150a15e-4a40-4f30-89cf-c74d8b1eb771" providerId="ADAL" clId="{5C5F44D9-A266-4747-860E-46326839726E}" dt="2024-10-06T17:20:37.751" v="80"/>
      <pc:docMkLst>
        <pc:docMk/>
      </pc:docMkLst>
      <pc:sldChg chg="modNotesTx">
        <pc:chgData name="Svitlana Volkova" userId="e150a15e-4a40-4f30-89cf-c74d8b1eb771" providerId="ADAL" clId="{5C5F44D9-A266-4747-860E-46326839726E}" dt="2024-10-06T17:11:08.253" v="2"/>
        <pc:sldMkLst>
          <pc:docMk/>
          <pc:sldMk cId="1008667600" sldId="290"/>
        </pc:sldMkLst>
      </pc:sldChg>
      <pc:sldChg chg="modSp mod">
        <pc:chgData name="Svitlana Volkova" userId="e150a15e-4a40-4f30-89cf-c74d8b1eb771" providerId="ADAL" clId="{5C5F44D9-A266-4747-860E-46326839726E}" dt="2024-10-06T17:19:33.186" v="69" actId="2085"/>
        <pc:sldMkLst>
          <pc:docMk/>
          <pc:sldMk cId="3722495966" sldId="293"/>
        </pc:sldMkLst>
        <pc:spChg chg="mod">
          <ac:chgData name="Svitlana Volkova" userId="e150a15e-4a40-4f30-89cf-c74d8b1eb771" providerId="ADAL" clId="{5C5F44D9-A266-4747-860E-46326839726E}" dt="2024-10-06T17:19:33.186" v="69" actId="2085"/>
          <ac:spMkLst>
            <pc:docMk/>
            <pc:sldMk cId="3722495966" sldId="293"/>
            <ac:spMk id="4" creationId="{04A7FF2E-8F23-729D-D5F2-D9E35AE49E7D}"/>
          </ac:spMkLst>
        </pc:spChg>
      </pc:sldChg>
      <pc:sldChg chg="modSp mod">
        <pc:chgData name="Svitlana Volkova" userId="e150a15e-4a40-4f30-89cf-c74d8b1eb771" providerId="ADAL" clId="{5C5F44D9-A266-4747-860E-46326839726E}" dt="2024-10-06T17:11:47.316" v="7" actId="1035"/>
        <pc:sldMkLst>
          <pc:docMk/>
          <pc:sldMk cId="3845591033" sldId="294"/>
        </pc:sldMkLst>
        <pc:spChg chg="mod">
          <ac:chgData name="Svitlana Volkova" userId="e150a15e-4a40-4f30-89cf-c74d8b1eb771" providerId="ADAL" clId="{5C5F44D9-A266-4747-860E-46326839726E}" dt="2024-10-06T17:11:29.281" v="4" actId="2711"/>
          <ac:spMkLst>
            <pc:docMk/>
            <pc:sldMk cId="3845591033" sldId="294"/>
            <ac:spMk id="12" creationId="{B7FCA190-3F3F-62DC-0CEE-4249C02E121E}"/>
          </ac:spMkLst>
        </pc:spChg>
        <pc:spChg chg="mod">
          <ac:chgData name="Svitlana Volkova" userId="e150a15e-4a40-4f30-89cf-c74d8b1eb771" providerId="ADAL" clId="{5C5F44D9-A266-4747-860E-46326839726E}" dt="2024-10-06T17:11:47.316" v="7" actId="1035"/>
          <ac:spMkLst>
            <pc:docMk/>
            <pc:sldMk cId="3845591033" sldId="294"/>
            <ac:spMk id="14" creationId="{96D3F2F4-18B6-B8CF-5278-69799F0CE768}"/>
          </ac:spMkLst>
        </pc:spChg>
      </pc:sldChg>
      <pc:sldChg chg="modSp mod modNotesTx">
        <pc:chgData name="Svitlana Volkova" userId="e150a15e-4a40-4f30-89cf-c74d8b1eb771" providerId="ADAL" clId="{5C5F44D9-A266-4747-860E-46326839726E}" dt="2024-10-06T17:20:37.751" v="80"/>
        <pc:sldMkLst>
          <pc:docMk/>
          <pc:sldMk cId="3691793245" sldId="296"/>
        </pc:sldMkLst>
        <pc:spChg chg="mod">
          <ac:chgData name="Svitlana Volkova" userId="e150a15e-4a40-4f30-89cf-c74d8b1eb771" providerId="ADAL" clId="{5C5F44D9-A266-4747-860E-46326839726E}" dt="2024-10-06T17:19:20.990" v="67" actId="2085"/>
          <ac:spMkLst>
            <pc:docMk/>
            <pc:sldMk cId="3691793245" sldId="296"/>
            <ac:spMk id="5" creationId="{875AB0B4-FE3F-13D8-EB3B-A54A824CCAEE}"/>
          </ac:spMkLst>
        </pc:spChg>
      </pc:sldChg>
      <pc:sldChg chg="modSp mod">
        <pc:chgData name="Svitlana Volkova" userId="e150a15e-4a40-4f30-89cf-c74d8b1eb771" providerId="ADAL" clId="{5C5F44D9-A266-4747-860E-46326839726E}" dt="2024-10-06T17:19:45.394" v="71" actId="2085"/>
        <pc:sldMkLst>
          <pc:docMk/>
          <pc:sldMk cId="3248945543" sldId="297"/>
        </pc:sldMkLst>
        <pc:spChg chg="mod">
          <ac:chgData name="Svitlana Volkova" userId="e150a15e-4a40-4f30-89cf-c74d8b1eb771" providerId="ADAL" clId="{5C5F44D9-A266-4747-860E-46326839726E}" dt="2024-10-06T17:19:45.394" v="71" actId="2085"/>
          <ac:spMkLst>
            <pc:docMk/>
            <pc:sldMk cId="3248945543" sldId="297"/>
            <ac:spMk id="4" creationId="{36CDF099-6E46-7197-430A-0A440A7A812E}"/>
          </ac:spMkLst>
        </pc:spChg>
      </pc:sldChg>
      <pc:sldChg chg="modSp mod">
        <pc:chgData name="Svitlana Volkova" userId="e150a15e-4a40-4f30-89cf-c74d8b1eb771" providerId="ADAL" clId="{5C5F44D9-A266-4747-860E-46326839726E}" dt="2024-10-06T17:19:56.795" v="74" actId="207"/>
        <pc:sldMkLst>
          <pc:docMk/>
          <pc:sldMk cId="821599259" sldId="300"/>
        </pc:sldMkLst>
        <pc:spChg chg="mod">
          <ac:chgData name="Svitlana Volkova" userId="e150a15e-4a40-4f30-89cf-c74d8b1eb771" providerId="ADAL" clId="{5C5F44D9-A266-4747-860E-46326839726E}" dt="2024-10-06T17:19:52.997" v="72" actId="207"/>
          <ac:spMkLst>
            <pc:docMk/>
            <pc:sldMk cId="821599259" sldId="300"/>
            <ac:spMk id="4" creationId="{84B00B20-A3D8-B076-E786-AD68670B2534}"/>
          </ac:spMkLst>
        </pc:spChg>
        <pc:spChg chg="mod">
          <ac:chgData name="Svitlana Volkova" userId="e150a15e-4a40-4f30-89cf-c74d8b1eb771" providerId="ADAL" clId="{5C5F44D9-A266-4747-860E-46326839726E}" dt="2024-10-06T17:19:54.969" v="73" actId="207"/>
          <ac:spMkLst>
            <pc:docMk/>
            <pc:sldMk cId="821599259" sldId="300"/>
            <ac:spMk id="8" creationId="{CEB70A14-0936-B602-1EC1-1D63C160D6DE}"/>
          </ac:spMkLst>
        </pc:spChg>
        <pc:spChg chg="mod">
          <ac:chgData name="Svitlana Volkova" userId="e150a15e-4a40-4f30-89cf-c74d8b1eb771" providerId="ADAL" clId="{5C5F44D9-A266-4747-860E-46326839726E}" dt="2024-10-06T17:19:56.795" v="74" actId="207"/>
          <ac:spMkLst>
            <pc:docMk/>
            <pc:sldMk cId="821599259" sldId="300"/>
            <ac:spMk id="9" creationId="{8663DE4C-42CE-088A-DC77-B5E1BF0A1F47}"/>
          </ac:spMkLst>
        </pc:spChg>
      </pc:sldChg>
      <pc:sldChg chg="modSp mod">
        <pc:chgData name="Svitlana Volkova" userId="e150a15e-4a40-4f30-89cf-c74d8b1eb771" providerId="ADAL" clId="{5C5F44D9-A266-4747-860E-46326839726E}" dt="2024-10-06T17:11:19.005" v="3" actId="2711"/>
        <pc:sldMkLst>
          <pc:docMk/>
          <pc:sldMk cId="2814691851" sldId="303"/>
        </pc:sldMkLst>
        <pc:graphicFrameChg chg="modGraphic">
          <ac:chgData name="Svitlana Volkova" userId="e150a15e-4a40-4f30-89cf-c74d8b1eb771" providerId="ADAL" clId="{5C5F44D9-A266-4747-860E-46326839726E}" dt="2024-10-06T17:11:19.005" v="3" actId="2711"/>
          <ac:graphicFrameMkLst>
            <pc:docMk/>
            <pc:sldMk cId="2814691851" sldId="303"/>
            <ac:graphicFrameMk id="4" creationId="{D9C01EA7-BBC1-BE80-A450-2D1DE474E4D4}"/>
          </ac:graphicFrameMkLst>
        </pc:graphicFrameChg>
      </pc:sldChg>
      <pc:sldChg chg="modSp mod">
        <pc:chgData name="Svitlana Volkova" userId="e150a15e-4a40-4f30-89cf-c74d8b1eb771" providerId="ADAL" clId="{5C5F44D9-A266-4747-860E-46326839726E}" dt="2024-10-06T17:18:30.789" v="57" actId="1076"/>
        <pc:sldMkLst>
          <pc:docMk/>
          <pc:sldMk cId="2199652716" sldId="304"/>
        </pc:sldMkLst>
        <pc:spChg chg="mod">
          <ac:chgData name="Svitlana Volkova" userId="e150a15e-4a40-4f30-89cf-c74d8b1eb771" providerId="ADAL" clId="{5C5F44D9-A266-4747-860E-46326839726E}" dt="2024-10-06T17:18:30.789" v="57" actId="1076"/>
          <ac:spMkLst>
            <pc:docMk/>
            <pc:sldMk cId="2199652716" sldId="304"/>
            <ac:spMk id="7" creationId="{1D2F77D6-FA0F-B7A7-C354-BDC9593905FF}"/>
          </ac:spMkLst>
        </pc:spChg>
        <pc:graphicFrameChg chg="mod modGraphic">
          <ac:chgData name="Svitlana Volkova" userId="e150a15e-4a40-4f30-89cf-c74d8b1eb771" providerId="ADAL" clId="{5C5F44D9-A266-4747-860E-46326839726E}" dt="2024-10-06T17:18:27.370" v="56" actId="108"/>
          <ac:graphicFrameMkLst>
            <pc:docMk/>
            <pc:sldMk cId="2199652716" sldId="304"/>
            <ac:graphicFrameMk id="6" creationId="{C765717A-BD0F-AD18-33AC-450A869F4BF6}"/>
          </ac:graphicFrameMkLst>
        </pc:graphicFrameChg>
      </pc:sldChg>
      <pc:sldChg chg="modNotesTx">
        <pc:chgData name="Svitlana Volkova" userId="e150a15e-4a40-4f30-89cf-c74d8b1eb771" providerId="ADAL" clId="{5C5F44D9-A266-4747-860E-46326839726E}" dt="2024-10-06T17:20:17.915" v="79" actId="20577"/>
        <pc:sldMkLst>
          <pc:docMk/>
          <pc:sldMk cId="1842183263" sldId="309"/>
        </pc:sldMkLst>
      </pc:sldChg>
    </pc:docChg>
  </pc:docChgLst>
  <pc:docChgLst>
    <pc:chgData name="Summer Rebensky" userId="S::srebensky@aptima.com::c5b62c04-7aff-4eb1-b5b5-3f0b38297df7" providerId="AD" clId="Web-{AC5FB9F3-C76D-D598-3C6B-202745AA64C7}"/>
    <pc:docChg chg="mod modSld">
      <pc:chgData name="Summer Rebensky" userId="S::srebensky@aptima.com::c5b62c04-7aff-4eb1-b5b5-3f0b38297df7" providerId="AD" clId="Web-{AC5FB9F3-C76D-D598-3C6B-202745AA64C7}" dt="2024-10-06T15:45:49.237" v="129"/>
      <pc:docMkLst>
        <pc:docMk/>
      </pc:docMkLst>
      <pc:sldChg chg="modSp">
        <pc:chgData name="Summer Rebensky" userId="S::srebensky@aptima.com::c5b62c04-7aff-4eb1-b5b5-3f0b38297df7" providerId="AD" clId="Web-{AC5FB9F3-C76D-D598-3C6B-202745AA64C7}" dt="2024-10-06T15:33:54.949" v="6" actId="20577"/>
        <pc:sldMkLst>
          <pc:docMk/>
          <pc:sldMk cId="119228794" sldId="295"/>
        </pc:sldMkLst>
        <pc:spChg chg="mod">
          <ac:chgData name="Summer Rebensky" userId="S::srebensky@aptima.com::c5b62c04-7aff-4eb1-b5b5-3f0b38297df7" providerId="AD" clId="Web-{AC5FB9F3-C76D-D598-3C6B-202745AA64C7}" dt="2024-10-06T15:33:54.949" v="6" actId="20577"/>
          <ac:spMkLst>
            <pc:docMk/>
            <pc:sldMk cId="119228794" sldId="295"/>
            <ac:spMk id="7" creationId="{D6E36ABE-D563-FF53-D622-EDBE36338B1E}"/>
          </ac:spMkLst>
        </pc:spChg>
      </pc:sldChg>
      <pc:sldChg chg="modSp">
        <pc:chgData name="Summer Rebensky" userId="S::srebensky@aptima.com::c5b62c04-7aff-4eb1-b5b5-3f0b38297df7" providerId="AD" clId="Web-{AC5FB9F3-C76D-D598-3C6B-202745AA64C7}" dt="2024-10-06T15:43:25.954" v="106" actId="20577"/>
        <pc:sldMkLst>
          <pc:docMk/>
          <pc:sldMk cId="3248945543" sldId="297"/>
        </pc:sldMkLst>
        <pc:spChg chg="mod">
          <ac:chgData name="Summer Rebensky" userId="S::srebensky@aptima.com::c5b62c04-7aff-4eb1-b5b5-3f0b38297df7" providerId="AD" clId="Web-{AC5FB9F3-C76D-D598-3C6B-202745AA64C7}" dt="2024-10-06T15:43:25.954" v="106" actId="20577"/>
          <ac:spMkLst>
            <pc:docMk/>
            <pc:sldMk cId="3248945543" sldId="297"/>
            <ac:spMk id="7" creationId="{D6E36ABE-D563-FF53-D622-EDBE36338B1E}"/>
          </ac:spMkLst>
        </pc:spChg>
      </pc:sldChg>
      <pc:sldChg chg="modSp">
        <pc:chgData name="Summer Rebensky" userId="S::srebensky@aptima.com::c5b62c04-7aff-4eb1-b5b5-3f0b38297df7" providerId="AD" clId="Web-{AC5FB9F3-C76D-D598-3C6B-202745AA64C7}" dt="2024-10-06T15:44:46.877" v="111"/>
        <pc:sldMkLst>
          <pc:docMk/>
          <pc:sldMk cId="821599259" sldId="300"/>
        </pc:sldMkLst>
        <pc:spChg chg="mod">
          <ac:chgData name="Summer Rebensky" userId="S::srebensky@aptima.com::c5b62c04-7aff-4eb1-b5b5-3f0b38297df7" providerId="AD" clId="Web-{AC5FB9F3-C76D-D598-3C6B-202745AA64C7}" dt="2024-10-06T15:44:30.939" v="107"/>
          <ac:spMkLst>
            <pc:docMk/>
            <pc:sldMk cId="821599259" sldId="300"/>
            <ac:spMk id="4" creationId="{84B00B20-A3D8-B076-E786-AD68670B2534}"/>
          </ac:spMkLst>
        </pc:spChg>
        <pc:spChg chg="mod">
          <ac:chgData name="Summer Rebensky" userId="S::srebensky@aptima.com::c5b62c04-7aff-4eb1-b5b5-3f0b38297df7" providerId="AD" clId="Web-{AC5FB9F3-C76D-D598-3C6B-202745AA64C7}" dt="2024-10-06T15:44:40.252" v="108"/>
          <ac:spMkLst>
            <pc:docMk/>
            <pc:sldMk cId="821599259" sldId="300"/>
            <ac:spMk id="8" creationId="{CEB70A14-0936-B602-1EC1-1D63C160D6DE}"/>
          </ac:spMkLst>
        </pc:spChg>
        <pc:spChg chg="mod">
          <ac:chgData name="Summer Rebensky" userId="S::srebensky@aptima.com::c5b62c04-7aff-4eb1-b5b5-3f0b38297df7" providerId="AD" clId="Web-{AC5FB9F3-C76D-D598-3C6B-202745AA64C7}" dt="2024-10-06T15:44:40.283" v="109"/>
          <ac:spMkLst>
            <pc:docMk/>
            <pc:sldMk cId="821599259" sldId="300"/>
            <ac:spMk id="9" creationId="{8663DE4C-42CE-088A-DC77-B5E1BF0A1F47}"/>
          </ac:spMkLst>
        </pc:spChg>
        <pc:spChg chg="mod">
          <ac:chgData name="Summer Rebensky" userId="S::srebensky@aptima.com::c5b62c04-7aff-4eb1-b5b5-3f0b38297df7" providerId="AD" clId="Web-{AC5FB9F3-C76D-D598-3C6B-202745AA64C7}" dt="2024-10-06T15:44:46.861" v="110"/>
          <ac:spMkLst>
            <pc:docMk/>
            <pc:sldMk cId="821599259" sldId="300"/>
            <ac:spMk id="10" creationId="{D01F0D46-A59F-7466-5638-BA391D87305E}"/>
          </ac:spMkLst>
        </pc:spChg>
        <pc:spChg chg="mod">
          <ac:chgData name="Summer Rebensky" userId="S::srebensky@aptima.com::c5b62c04-7aff-4eb1-b5b5-3f0b38297df7" providerId="AD" clId="Web-{AC5FB9F3-C76D-D598-3C6B-202745AA64C7}" dt="2024-10-06T15:44:46.877" v="111"/>
          <ac:spMkLst>
            <pc:docMk/>
            <pc:sldMk cId="821599259" sldId="300"/>
            <ac:spMk id="11" creationId="{A1C59101-445C-FD38-13C1-AB20038EC7BB}"/>
          </ac:spMkLst>
        </pc:spChg>
      </pc:sldChg>
      <pc:sldChg chg="modSp">
        <pc:chgData name="Summer Rebensky" userId="S::srebensky@aptima.com::c5b62c04-7aff-4eb1-b5b5-3f0b38297df7" providerId="AD" clId="Web-{AC5FB9F3-C76D-D598-3C6B-202745AA64C7}" dt="2024-10-06T15:45:18.877" v="126"/>
        <pc:sldMkLst>
          <pc:docMk/>
          <pc:sldMk cId="4232040599" sldId="302"/>
        </pc:sldMkLst>
        <pc:graphicFrameChg chg="mod modGraphic">
          <ac:chgData name="Summer Rebensky" userId="S::srebensky@aptima.com::c5b62c04-7aff-4eb1-b5b5-3f0b38297df7" providerId="AD" clId="Web-{AC5FB9F3-C76D-D598-3C6B-202745AA64C7}" dt="2024-10-06T15:45:18.877" v="126"/>
          <ac:graphicFrameMkLst>
            <pc:docMk/>
            <pc:sldMk cId="4232040599" sldId="302"/>
            <ac:graphicFrameMk id="18" creationId="{F5AB976E-C58B-5F21-1D66-5E0CBC6D1001}"/>
          </ac:graphicFrameMkLst>
        </pc:graphicFrameChg>
      </pc:sldChg>
      <pc:sldChg chg="modSp">
        <pc:chgData name="Summer Rebensky" userId="S::srebensky@aptima.com::c5b62c04-7aff-4eb1-b5b5-3f0b38297df7" providerId="AD" clId="Web-{AC5FB9F3-C76D-D598-3C6B-202745AA64C7}" dt="2024-10-06T15:35:25.778" v="70"/>
        <pc:sldMkLst>
          <pc:docMk/>
          <pc:sldMk cId="2814691851" sldId="303"/>
        </pc:sldMkLst>
        <pc:graphicFrameChg chg="mod modGraphic">
          <ac:chgData name="Summer Rebensky" userId="S::srebensky@aptima.com::c5b62c04-7aff-4eb1-b5b5-3f0b38297df7" providerId="AD" clId="Web-{AC5FB9F3-C76D-D598-3C6B-202745AA64C7}" dt="2024-10-06T15:35:25.778" v="70"/>
          <ac:graphicFrameMkLst>
            <pc:docMk/>
            <pc:sldMk cId="2814691851" sldId="303"/>
            <ac:graphicFrameMk id="4" creationId="{D9C01EA7-BBC1-BE80-A450-2D1DE474E4D4}"/>
          </ac:graphicFrameMkLst>
        </pc:graphicFrameChg>
      </pc:sldChg>
      <pc:sldChg chg="modSp">
        <pc:chgData name="Summer Rebensky" userId="S::srebensky@aptima.com::c5b62c04-7aff-4eb1-b5b5-3f0b38297df7" providerId="AD" clId="Web-{AC5FB9F3-C76D-D598-3C6B-202745AA64C7}" dt="2024-10-06T15:40:03.046" v="100" actId="1076"/>
        <pc:sldMkLst>
          <pc:docMk/>
          <pc:sldMk cId="2199652716" sldId="304"/>
        </pc:sldMkLst>
        <pc:graphicFrameChg chg="mod modGraphic">
          <ac:chgData name="Summer Rebensky" userId="S::srebensky@aptima.com::c5b62c04-7aff-4eb1-b5b5-3f0b38297df7" providerId="AD" clId="Web-{AC5FB9F3-C76D-D598-3C6B-202745AA64C7}" dt="2024-10-06T15:40:03.046" v="100" actId="1076"/>
          <ac:graphicFrameMkLst>
            <pc:docMk/>
            <pc:sldMk cId="2199652716" sldId="304"/>
            <ac:graphicFrameMk id="6" creationId="{C765717A-BD0F-AD18-33AC-450A869F4BF6}"/>
          </ac:graphicFrameMkLst>
        </pc:graphicFrameChg>
      </pc:sldChg>
      <pc:sldChg chg="modSp">
        <pc:chgData name="Summer Rebensky" userId="S::srebensky@aptima.com::c5b62c04-7aff-4eb1-b5b5-3f0b38297df7" providerId="AD" clId="Web-{AC5FB9F3-C76D-D598-3C6B-202745AA64C7}" dt="2024-10-06T15:45:49.237" v="129"/>
        <pc:sldMkLst>
          <pc:docMk/>
          <pc:sldMk cId="2627125957" sldId="308"/>
        </pc:sldMkLst>
        <pc:graphicFrameChg chg="modGraphic">
          <ac:chgData name="Summer Rebensky" userId="S::srebensky@aptima.com::c5b62c04-7aff-4eb1-b5b5-3f0b38297df7" providerId="AD" clId="Web-{AC5FB9F3-C76D-D598-3C6B-202745AA64C7}" dt="2024-10-06T15:45:49.237" v="129"/>
          <ac:graphicFrameMkLst>
            <pc:docMk/>
            <pc:sldMk cId="2627125957" sldId="308"/>
            <ac:graphicFrameMk id="4" creationId="{67508A1C-8748-E137-048C-CBA9DF00C4FE}"/>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E49D1-6F50-EA40-BFB0-A21BF550489E}"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EB566847-6B04-C445-B88F-1B1D1912B306}">
      <dgm:prSet phldrT="[Text]"/>
      <dgm:spPr/>
      <dgm:t>
        <a:bodyPr/>
        <a:lstStyle/>
        <a:p>
          <a:r>
            <a:rPr lang="en-US" b="1" dirty="0">
              <a:solidFill>
                <a:sysClr val="windowText" lastClr="000000"/>
              </a:solidFill>
              <a:latin typeface="Arial" panose="020B0604020202020204" pitchFamily="34" charset="0"/>
              <a:cs typeface="Arial" panose="020B0604020202020204" pitchFamily="34" charset="0"/>
            </a:rPr>
            <a:t>Maximizing training effectiveness by optimizing human-AI interaction</a:t>
          </a:r>
          <a:endParaRPr lang="en-US" dirty="0">
            <a:solidFill>
              <a:sysClr val="windowText" lastClr="000000"/>
            </a:solidFill>
            <a:latin typeface="Arial" panose="020B0604020202020204" pitchFamily="34" charset="0"/>
            <a:cs typeface="Arial" panose="020B0604020202020204" pitchFamily="34" charset="0"/>
          </a:endParaRPr>
        </a:p>
      </dgm:t>
    </dgm:pt>
    <dgm:pt modelId="{FB17AABE-97AF-B44D-9299-0591BA6F3A09}" type="parTrans" cxnId="{530A44F4-E568-2F4F-8C8F-756F9F5AFBEB}">
      <dgm:prSet/>
      <dgm:spPr/>
      <dgm:t>
        <a:bodyPr/>
        <a:lstStyle/>
        <a:p>
          <a:endParaRPr lang="en-US"/>
        </a:p>
      </dgm:t>
    </dgm:pt>
    <dgm:pt modelId="{358C2A3E-4B05-6446-BECC-2DB78D4FECD6}" type="sibTrans" cxnId="{530A44F4-E568-2F4F-8C8F-756F9F5AFBEB}">
      <dgm:prSet/>
      <dgm:spPr/>
      <dgm:t>
        <a:bodyPr/>
        <a:lstStyle/>
        <a:p>
          <a:endParaRPr lang="en-US"/>
        </a:p>
      </dgm:t>
    </dgm:pt>
    <dgm:pt modelId="{6A0970F7-5D98-DC4D-B37E-804538CC750D}">
      <dgm:prSet phldrT="[Text]"/>
      <dgm:spPr/>
      <dgm:t>
        <a:bodyPr/>
        <a:lstStyle/>
        <a:p>
          <a:r>
            <a:rPr lang="en-US" dirty="0">
              <a:solidFill>
                <a:sysClr val="windowText" lastClr="000000"/>
              </a:solidFill>
              <a:latin typeface="Arial" panose="020B0604020202020204" pitchFamily="34" charset="0"/>
              <a:cs typeface="Arial" panose="020B0604020202020204" pitchFamily="34" charset="0"/>
            </a:rPr>
            <a:t>HDTs for human instructors + AI agents can create a synergistic learning environment that adapts in real-time to learner needs</a:t>
          </a:r>
        </a:p>
      </dgm:t>
    </dgm:pt>
    <dgm:pt modelId="{906429D8-1843-7F41-AB3C-DDDF2BEB62F7}" type="parTrans" cxnId="{0DB66873-75C8-5248-B0F5-3E9251235F43}">
      <dgm:prSet/>
      <dgm:spPr/>
      <dgm:t>
        <a:bodyPr/>
        <a:lstStyle/>
        <a:p>
          <a:endParaRPr lang="en-US"/>
        </a:p>
      </dgm:t>
    </dgm:pt>
    <dgm:pt modelId="{971D8289-09B6-9D47-8D82-4F8A10D656C0}" type="sibTrans" cxnId="{0DB66873-75C8-5248-B0F5-3E9251235F43}">
      <dgm:prSet/>
      <dgm:spPr/>
      <dgm:t>
        <a:bodyPr/>
        <a:lstStyle/>
        <a:p>
          <a:endParaRPr lang="en-US"/>
        </a:p>
      </dgm:t>
    </dgm:pt>
    <dgm:pt modelId="{C15A6E98-ED7F-9240-AC3E-C565956350CF}">
      <dgm:prSet phldrT="[Text]"/>
      <dgm:spPr/>
      <dgm:t>
        <a:bodyPr/>
        <a:lstStyle/>
        <a:p>
          <a:r>
            <a:rPr lang="en-US" b="1" dirty="0">
              <a:solidFill>
                <a:sysClr val="windowText" lastClr="000000"/>
              </a:solidFill>
              <a:latin typeface="Arial" panose="020B0604020202020204" pitchFamily="34" charset="0"/>
              <a:cs typeface="Arial" panose="020B0604020202020204" pitchFamily="34" charset="0"/>
            </a:rPr>
            <a:t>Scaling personalized learning through agentic automation</a:t>
          </a:r>
          <a:endParaRPr lang="en-US" dirty="0">
            <a:solidFill>
              <a:sysClr val="windowText" lastClr="000000"/>
            </a:solidFill>
            <a:latin typeface="Arial" panose="020B0604020202020204" pitchFamily="34" charset="0"/>
            <a:cs typeface="Arial" panose="020B0604020202020204" pitchFamily="34" charset="0"/>
          </a:endParaRPr>
        </a:p>
      </dgm:t>
    </dgm:pt>
    <dgm:pt modelId="{80A405D1-A986-0E4A-B399-FC25B16F30DE}" type="parTrans" cxnId="{EFCEF812-BAEF-6844-AE34-3EDB927CB654}">
      <dgm:prSet/>
      <dgm:spPr/>
      <dgm:t>
        <a:bodyPr/>
        <a:lstStyle/>
        <a:p>
          <a:endParaRPr lang="en-US"/>
        </a:p>
      </dgm:t>
    </dgm:pt>
    <dgm:pt modelId="{CF764830-745D-BD40-BBAB-1C0FBB8BC5E3}" type="sibTrans" cxnId="{EFCEF812-BAEF-6844-AE34-3EDB927CB654}">
      <dgm:prSet/>
      <dgm:spPr/>
      <dgm:t>
        <a:bodyPr/>
        <a:lstStyle/>
        <a:p>
          <a:endParaRPr lang="en-US"/>
        </a:p>
      </dgm:t>
    </dgm:pt>
    <dgm:pt modelId="{E7DE3A66-A504-B242-9229-E386BABB9907}">
      <dgm:prSet phldrT="[Text]"/>
      <dgm:spPr/>
      <dgm:t>
        <a:bodyPr/>
        <a:lstStyle/>
        <a:p>
          <a:r>
            <a:rPr lang="en-US" dirty="0">
              <a:solidFill>
                <a:sysClr val="windowText" lastClr="000000"/>
              </a:solidFill>
              <a:latin typeface="Arial" panose="020B0604020202020204" pitchFamily="34" charset="0"/>
              <a:cs typeface="Arial" panose="020B0604020202020204" pitchFamily="34" charset="0"/>
            </a:rPr>
            <a:t>Generate tailored content, explanations, and assessments for each learner, addressing the challenge of providing training at scale</a:t>
          </a:r>
        </a:p>
      </dgm:t>
    </dgm:pt>
    <dgm:pt modelId="{B61B7910-253C-834E-896B-42F043F2B78F}" type="parTrans" cxnId="{B19364FD-B248-ED4B-872A-C7926BF5DF7A}">
      <dgm:prSet/>
      <dgm:spPr/>
      <dgm:t>
        <a:bodyPr/>
        <a:lstStyle/>
        <a:p>
          <a:endParaRPr lang="en-US"/>
        </a:p>
      </dgm:t>
    </dgm:pt>
    <dgm:pt modelId="{95F6CA95-86DE-4845-915A-BA978B2F88EB}" type="sibTrans" cxnId="{B19364FD-B248-ED4B-872A-C7926BF5DF7A}">
      <dgm:prSet/>
      <dgm:spPr/>
      <dgm:t>
        <a:bodyPr/>
        <a:lstStyle/>
        <a:p>
          <a:endParaRPr lang="en-US"/>
        </a:p>
      </dgm:t>
    </dgm:pt>
    <dgm:pt modelId="{EBA831C2-4F78-F344-B9F9-FFB7289F36D6}">
      <dgm:prSet phldrT="[Text]"/>
      <dgm:spPr/>
      <dgm:t>
        <a:bodyPr/>
        <a:lstStyle/>
        <a:p>
          <a:r>
            <a:rPr lang="en-US" b="1" dirty="0">
              <a:solidFill>
                <a:sysClr val="windowText" lastClr="000000"/>
              </a:solidFill>
              <a:latin typeface="Arial" panose="020B0604020202020204" pitchFamily="34" charset="0"/>
              <a:cs typeface="Arial" panose="020B0604020202020204" pitchFamily="34" charset="0"/>
            </a:rPr>
            <a:t>Continual improvement via human and AI agent feedback loops</a:t>
          </a:r>
          <a:endParaRPr lang="en-US" dirty="0">
            <a:solidFill>
              <a:sysClr val="windowText" lastClr="000000"/>
            </a:solidFill>
            <a:latin typeface="Arial" panose="020B0604020202020204" pitchFamily="34" charset="0"/>
            <a:cs typeface="Arial" panose="020B0604020202020204" pitchFamily="34" charset="0"/>
          </a:endParaRPr>
        </a:p>
      </dgm:t>
    </dgm:pt>
    <dgm:pt modelId="{480AEC06-7FD5-054C-AF12-024C250594E3}" type="parTrans" cxnId="{C9183997-A4A4-D94D-BC3B-02593BD8C22B}">
      <dgm:prSet/>
      <dgm:spPr/>
      <dgm:t>
        <a:bodyPr/>
        <a:lstStyle/>
        <a:p>
          <a:endParaRPr lang="en-US"/>
        </a:p>
      </dgm:t>
    </dgm:pt>
    <dgm:pt modelId="{E9207E9E-248A-D741-BD33-DB24B50E4E52}" type="sibTrans" cxnId="{C9183997-A4A4-D94D-BC3B-02593BD8C22B}">
      <dgm:prSet/>
      <dgm:spPr/>
      <dgm:t>
        <a:bodyPr/>
        <a:lstStyle/>
        <a:p>
          <a:endParaRPr lang="en-US"/>
        </a:p>
      </dgm:t>
    </dgm:pt>
    <dgm:pt modelId="{F8347A35-5875-CE4B-A0E9-64F38ED5909E}">
      <dgm:prSet phldrT="[Text]"/>
      <dgm:spPr/>
      <dgm:t>
        <a:bodyPr/>
        <a:lstStyle/>
        <a:p>
          <a:r>
            <a:rPr lang="en-US" b="0" dirty="0">
              <a:solidFill>
                <a:sysClr val="windowText" lastClr="000000"/>
              </a:solidFill>
              <a:latin typeface="Arial" panose="020B0604020202020204" pitchFamily="34" charset="0"/>
              <a:cs typeface="Arial" panose="020B0604020202020204" pitchFamily="34" charset="0"/>
            </a:rPr>
            <a:t>Continual improvement via human and AI feedback loops combines with predictive and causal modeling leads to self-improvement</a:t>
          </a:r>
        </a:p>
      </dgm:t>
    </dgm:pt>
    <dgm:pt modelId="{ED3DCFBE-0DD3-5F45-ACA4-2F9ECCB36F40}" type="parTrans" cxnId="{B164C8B4-E8AB-6D4D-9C92-0658CB5E1BC1}">
      <dgm:prSet/>
      <dgm:spPr/>
      <dgm:t>
        <a:bodyPr/>
        <a:lstStyle/>
        <a:p>
          <a:endParaRPr lang="en-US"/>
        </a:p>
      </dgm:t>
    </dgm:pt>
    <dgm:pt modelId="{52E7B0EE-F6FF-0642-A80A-2546FB286859}" type="sibTrans" cxnId="{B164C8B4-E8AB-6D4D-9C92-0658CB5E1BC1}">
      <dgm:prSet/>
      <dgm:spPr/>
      <dgm:t>
        <a:bodyPr/>
        <a:lstStyle/>
        <a:p>
          <a:endParaRPr lang="en-US"/>
        </a:p>
      </dgm:t>
    </dgm:pt>
    <dgm:pt modelId="{41735053-5B47-124F-8628-191B5DE99FA3}" type="pres">
      <dgm:prSet presAssocID="{F6EE49D1-6F50-EA40-BFB0-A21BF550489E}" presName="linear" presStyleCnt="0">
        <dgm:presLayoutVars>
          <dgm:dir/>
          <dgm:resizeHandles val="exact"/>
        </dgm:presLayoutVars>
      </dgm:prSet>
      <dgm:spPr/>
    </dgm:pt>
    <dgm:pt modelId="{51D4F372-F8A6-8E45-B538-9B527D90AA72}" type="pres">
      <dgm:prSet presAssocID="{EB566847-6B04-C445-B88F-1B1D1912B306}" presName="comp" presStyleCnt="0"/>
      <dgm:spPr/>
    </dgm:pt>
    <dgm:pt modelId="{8598324C-D041-144F-B73D-9BCDBBF97CFD}" type="pres">
      <dgm:prSet presAssocID="{EB566847-6B04-C445-B88F-1B1D1912B306}" presName="box" presStyleLbl="node1" presStyleIdx="0" presStyleCnt="3"/>
      <dgm:spPr/>
    </dgm:pt>
    <dgm:pt modelId="{297AC744-9D2F-E543-8321-9E45B255D9DD}" type="pres">
      <dgm:prSet presAssocID="{EB566847-6B04-C445-B88F-1B1D1912B306}" presName="img" presStyleLbl="fgImgPlace1" presStyleIdx="0" presStyleCnt="3"/>
      <dgm:spPr>
        <a:blipFill rotWithShape="1">
          <a:blip xmlns:r="http://schemas.openxmlformats.org/officeDocument/2006/relationships" r:embed="rId1"/>
          <a:srcRect/>
          <a:stretch>
            <a:fillRect t="-2000" b="-2000"/>
          </a:stretch>
        </a:blipFill>
      </dgm:spPr>
    </dgm:pt>
    <dgm:pt modelId="{4C6020F7-C0B8-094C-8D62-FD643CF2ADA0}" type="pres">
      <dgm:prSet presAssocID="{EB566847-6B04-C445-B88F-1B1D1912B306}" presName="text" presStyleLbl="node1" presStyleIdx="0" presStyleCnt="3">
        <dgm:presLayoutVars>
          <dgm:bulletEnabled val="1"/>
        </dgm:presLayoutVars>
      </dgm:prSet>
      <dgm:spPr/>
    </dgm:pt>
    <dgm:pt modelId="{2A69FB80-225E-FD47-9CE5-4E2D2BE2FF39}" type="pres">
      <dgm:prSet presAssocID="{358C2A3E-4B05-6446-BECC-2DB78D4FECD6}" presName="spacer" presStyleCnt="0"/>
      <dgm:spPr/>
    </dgm:pt>
    <dgm:pt modelId="{44E6C5F7-9F68-E948-B652-5DDC10E85EBE}" type="pres">
      <dgm:prSet presAssocID="{C15A6E98-ED7F-9240-AC3E-C565956350CF}" presName="comp" presStyleCnt="0"/>
      <dgm:spPr/>
    </dgm:pt>
    <dgm:pt modelId="{6082F712-D18F-194C-BDB7-FB216896F08D}" type="pres">
      <dgm:prSet presAssocID="{C15A6E98-ED7F-9240-AC3E-C565956350CF}" presName="box" presStyleLbl="node1" presStyleIdx="1" presStyleCnt="3"/>
      <dgm:spPr/>
    </dgm:pt>
    <dgm:pt modelId="{4BB37FCA-8730-C449-AE13-F869BAE70D23}" type="pres">
      <dgm:prSet presAssocID="{C15A6E98-ED7F-9240-AC3E-C565956350CF}" presName="img"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pt>
    <dgm:pt modelId="{E9B178A8-D3AB-7143-9439-CB8A8232ED95}" type="pres">
      <dgm:prSet presAssocID="{C15A6E98-ED7F-9240-AC3E-C565956350CF}" presName="text" presStyleLbl="node1" presStyleIdx="1" presStyleCnt="3">
        <dgm:presLayoutVars>
          <dgm:bulletEnabled val="1"/>
        </dgm:presLayoutVars>
      </dgm:prSet>
      <dgm:spPr/>
    </dgm:pt>
    <dgm:pt modelId="{8E2EB2FD-9617-1D42-9ED1-F458A6677370}" type="pres">
      <dgm:prSet presAssocID="{CF764830-745D-BD40-BBAB-1C0FBB8BC5E3}" presName="spacer" presStyleCnt="0"/>
      <dgm:spPr/>
    </dgm:pt>
    <dgm:pt modelId="{8D40D4F7-08CD-9C4E-9434-64D01A3AC4E2}" type="pres">
      <dgm:prSet presAssocID="{EBA831C2-4F78-F344-B9F9-FFB7289F36D6}" presName="comp" presStyleCnt="0"/>
      <dgm:spPr/>
    </dgm:pt>
    <dgm:pt modelId="{A16D7EC8-A38D-D548-8243-F9B7B43A0AB9}" type="pres">
      <dgm:prSet presAssocID="{EBA831C2-4F78-F344-B9F9-FFB7289F36D6}" presName="box" presStyleLbl="node1" presStyleIdx="2" presStyleCnt="3"/>
      <dgm:spPr/>
    </dgm:pt>
    <dgm:pt modelId="{58970BB6-3B43-C04C-B63C-6765717243FA}" type="pres">
      <dgm:prSet presAssocID="{EBA831C2-4F78-F344-B9F9-FFB7289F36D6}" presName="img"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pt>
    <dgm:pt modelId="{BF79F9A6-D300-F842-9AD4-7B7CAD723B1E}" type="pres">
      <dgm:prSet presAssocID="{EBA831C2-4F78-F344-B9F9-FFB7289F36D6}" presName="text" presStyleLbl="node1" presStyleIdx="2" presStyleCnt="3">
        <dgm:presLayoutVars>
          <dgm:bulletEnabled val="1"/>
        </dgm:presLayoutVars>
      </dgm:prSet>
      <dgm:spPr/>
    </dgm:pt>
  </dgm:ptLst>
  <dgm:cxnLst>
    <dgm:cxn modelId="{EFCEF812-BAEF-6844-AE34-3EDB927CB654}" srcId="{F6EE49D1-6F50-EA40-BFB0-A21BF550489E}" destId="{C15A6E98-ED7F-9240-AC3E-C565956350CF}" srcOrd="1" destOrd="0" parTransId="{80A405D1-A986-0E4A-B399-FC25B16F30DE}" sibTransId="{CF764830-745D-BD40-BBAB-1C0FBB8BC5E3}"/>
    <dgm:cxn modelId="{0BA62828-5761-D146-A962-64EE9851AFAD}" type="presOf" srcId="{C15A6E98-ED7F-9240-AC3E-C565956350CF}" destId="{E9B178A8-D3AB-7143-9439-CB8A8232ED95}" srcOrd="1" destOrd="0" presId="urn:microsoft.com/office/officeart/2005/8/layout/vList4"/>
    <dgm:cxn modelId="{8BA3764B-22DD-F647-AF02-4679621BB21F}" type="presOf" srcId="{E7DE3A66-A504-B242-9229-E386BABB9907}" destId="{6082F712-D18F-194C-BDB7-FB216896F08D}" srcOrd="0" destOrd="1" presId="urn:microsoft.com/office/officeart/2005/8/layout/vList4"/>
    <dgm:cxn modelId="{3B419351-0002-7E46-AB92-41CBFA11F2E7}" type="presOf" srcId="{C15A6E98-ED7F-9240-AC3E-C565956350CF}" destId="{6082F712-D18F-194C-BDB7-FB216896F08D}" srcOrd="0" destOrd="0" presId="urn:microsoft.com/office/officeart/2005/8/layout/vList4"/>
    <dgm:cxn modelId="{5B21BB62-AD95-FD46-85CE-ACF75F3D5ECB}" type="presOf" srcId="{EBA831C2-4F78-F344-B9F9-FFB7289F36D6}" destId="{A16D7EC8-A38D-D548-8243-F9B7B43A0AB9}" srcOrd="0" destOrd="0" presId="urn:microsoft.com/office/officeart/2005/8/layout/vList4"/>
    <dgm:cxn modelId="{4B90BE6B-A55B-4546-BBA1-3A4EB30F1913}" type="presOf" srcId="{6A0970F7-5D98-DC4D-B37E-804538CC750D}" destId="{8598324C-D041-144F-B73D-9BCDBBF97CFD}" srcOrd="0" destOrd="1" presId="urn:microsoft.com/office/officeart/2005/8/layout/vList4"/>
    <dgm:cxn modelId="{A88D936F-F3A1-1E4E-9BFF-26A722019CA7}" type="presOf" srcId="{EB566847-6B04-C445-B88F-1B1D1912B306}" destId="{4C6020F7-C0B8-094C-8D62-FD643CF2ADA0}" srcOrd="1" destOrd="0" presId="urn:microsoft.com/office/officeart/2005/8/layout/vList4"/>
    <dgm:cxn modelId="{0DB66873-75C8-5248-B0F5-3E9251235F43}" srcId="{EB566847-6B04-C445-B88F-1B1D1912B306}" destId="{6A0970F7-5D98-DC4D-B37E-804538CC750D}" srcOrd="0" destOrd="0" parTransId="{906429D8-1843-7F41-AB3C-DDDF2BEB62F7}" sibTransId="{971D8289-09B6-9D47-8D82-4F8A10D656C0}"/>
    <dgm:cxn modelId="{C9183997-A4A4-D94D-BC3B-02593BD8C22B}" srcId="{F6EE49D1-6F50-EA40-BFB0-A21BF550489E}" destId="{EBA831C2-4F78-F344-B9F9-FFB7289F36D6}" srcOrd="2" destOrd="0" parTransId="{480AEC06-7FD5-054C-AF12-024C250594E3}" sibTransId="{E9207E9E-248A-D741-BD33-DB24B50E4E52}"/>
    <dgm:cxn modelId="{B164C8B4-E8AB-6D4D-9C92-0658CB5E1BC1}" srcId="{EBA831C2-4F78-F344-B9F9-FFB7289F36D6}" destId="{F8347A35-5875-CE4B-A0E9-64F38ED5909E}" srcOrd="0" destOrd="0" parTransId="{ED3DCFBE-0DD3-5F45-ACA4-2F9ECCB36F40}" sibTransId="{52E7B0EE-F6FF-0642-A80A-2546FB286859}"/>
    <dgm:cxn modelId="{FE6C91C9-4F6B-8A47-A45E-CB418444E887}" type="presOf" srcId="{EB566847-6B04-C445-B88F-1B1D1912B306}" destId="{8598324C-D041-144F-B73D-9BCDBBF97CFD}" srcOrd="0" destOrd="0" presId="urn:microsoft.com/office/officeart/2005/8/layout/vList4"/>
    <dgm:cxn modelId="{67A85BE6-5E89-EC4B-A8E6-6F6B21A0EE14}" type="presOf" srcId="{F8347A35-5875-CE4B-A0E9-64F38ED5909E}" destId="{BF79F9A6-D300-F842-9AD4-7B7CAD723B1E}" srcOrd="1" destOrd="1" presId="urn:microsoft.com/office/officeart/2005/8/layout/vList4"/>
    <dgm:cxn modelId="{7555E8E9-61DE-E547-9090-128F54BA9D49}" type="presOf" srcId="{6A0970F7-5D98-DC4D-B37E-804538CC750D}" destId="{4C6020F7-C0B8-094C-8D62-FD643CF2ADA0}" srcOrd="1" destOrd="1" presId="urn:microsoft.com/office/officeart/2005/8/layout/vList4"/>
    <dgm:cxn modelId="{5986E9F2-0859-CC47-B8BD-FA7555CBC0B9}" type="presOf" srcId="{F8347A35-5875-CE4B-A0E9-64F38ED5909E}" destId="{A16D7EC8-A38D-D548-8243-F9B7B43A0AB9}" srcOrd="0" destOrd="1" presId="urn:microsoft.com/office/officeart/2005/8/layout/vList4"/>
    <dgm:cxn modelId="{092E14F3-665A-6C42-A24E-01906D0D4E81}" type="presOf" srcId="{EBA831C2-4F78-F344-B9F9-FFB7289F36D6}" destId="{BF79F9A6-D300-F842-9AD4-7B7CAD723B1E}" srcOrd="1" destOrd="0" presId="urn:microsoft.com/office/officeart/2005/8/layout/vList4"/>
    <dgm:cxn modelId="{530A44F4-E568-2F4F-8C8F-756F9F5AFBEB}" srcId="{F6EE49D1-6F50-EA40-BFB0-A21BF550489E}" destId="{EB566847-6B04-C445-B88F-1B1D1912B306}" srcOrd="0" destOrd="0" parTransId="{FB17AABE-97AF-B44D-9299-0591BA6F3A09}" sibTransId="{358C2A3E-4B05-6446-BECC-2DB78D4FECD6}"/>
    <dgm:cxn modelId="{13134AF7-6031-F748-A30E-FF5C9AB4592D}" type="presOf" srcId="{F6EE49D1-6F50-EA40-BFB0-A21BF550489E}" destId="{41735053-5B47-124F-8628-191B5DE99FA3}" srcOrd="0" destOrd="0" presId="urn:microsoft.com/office/officeart/2005/8/layout/vList4"/>
    <dgm:cxn modelId="{75CD9BF8-AA21-8349-A87F-61F316873DBA}" type="presOf" srcId="{E7DE3A66-A504-B242-9229-E386BABB9907}" destId="{E9B178A8-D3AB-7143-9439-CB8A8232ED95}" srcOrd="1" destOrd="1" presId="urn:microsoft.com/office/officeart/2005/8/layout/vList4"/>
    <dgm:cxn modelId="{B19364FD-B248-ED4B-872A-C7926BF5DF7A}" srcId="{C15A6E98-ED7F-9240-AC3E-C565956350CF}" destId="{E7DE3A66-A504-B242-9229-E386BABB9907}" srcOrd="0" destOrd="0" parTransId="{B61B7910-253C-834E-896B-42F043F2B78F}" sibTransId="{95F6CA95-86DE-4845-915A-BA978B2F88EB}"/>
    <dgm:cxn modelId="{442703A0-AA22-244E-A499-5E3ABD2205F6}" type="presParOf" srcId="{41735053-5B47-124F-8628-191B5DE99FA3}" destId="{51D4F372-F8A6-8E45-B538-9B527D90AA72}" srcOrd="0" destOrd="0" presId="urn:microsoft.com/office/officeart/2005/8/layout/vList4"/>
    <dgm:cxn modelId="{16516B64-0099-844D-8EF1-E469FF1BA53A}" type="presParOf" srcId="{51D4F372-F8A6-8E45-B538-9B527D90AA72}" destId="{8598324C-D041-144F-B73D-9BCDBBF97CFD}" srcOrd="0" destOrd="0" presId="urn:microsoft.com/office/officeart/2005/8/layout/vList4"/>
    <dgm:cxn modelId="{49E6847E-2EF8-D64C-A7B4-6B1421B7B380}" type="presParOf" srcId="{51D4F372-F8A6-8E45-B538-9B527D90AA72}" destId="{297AC744-9D2F-E543-8321-9E45B255D9DD}" srcOrd="1" destOrd="0" presId="urn:microsoft.com/office/officeart/2005/8/layout/vList4"/>
    <dgm:cxn modelId="{D56A7E95-C089-EB44-8865-E7FAE6D798D2}" type="presParOf" srcId="{51D4F372-F8A6-8E45-B538-9B527D90AA72}" destId="{4C6020F7-C0B8-094C-8D62-FD643CF2ADA0}" srcOrd="2" destOrd="0" presId="urn:microsoft.com/office/officeart/2005/8/layout/vList4"/>
    <dgm:cxn modelId="{AE8A97F3-94FF-7249-A02F-61AD5696C021}" type="presParOf" srcId="{41735053-5B47-124F-8628-191B5DE99FA3}" destId="{2A69FB80-225E-FD47-9CE5-4E2D2BE2FF39}" srcOrd="1" destOrd="0" presId="urn:microsoft.com/office/officeart/2005/8/layout/vList4"/>
    <dgm:cxn modelId="{FD998C67-B0C2-FA49-87CF-337D1ADB05E1}" type="presParOf" srcId="{41735053-5B47-124F-8628-191B5DE99FA3}" destId="{44E6C5F7-9F68-E948-B652-5DDC10E85EBE}" srcOrd="2" destOrd="0" presId="urn:microsoft.com/office/officeart/2005/8/layout/vList4"/>
    <dgm:cxn modelId="{A5F24DD7-C1B7-1446-ACAF-A41D0F97AAF5}" type="presParOf" srcId="{44E6C5F7-9F68-E948-B652-5DDC10E85EBE}" destId="{6082F712-D18F-194C-BDB7-FB216896F08D}" srcOrd="0" destOrd="0" presId="urn:microsoft.com/office/officeart/2005/8/layout/vList4"/>
    <dgm:cxn modelId="{94454318-1B2E-394E-8732-B3FC6F91C361}" type="presParOf" srcId="{44E6C5F7-9F68-E948-B652-5DDC10E85EBE}" destId="{4BB37FCA-8730-C449-AE13-F869BAE70D23}" srcOrd="1" destOrd="0" presId="urn:microsoft.com/office/officeart/2005/8/layout/vList4"/>
    <dgm:cxn modelId="{5D09CB6E-C8FA-554C-853B-D4C15381251C}" type="presParOf" srcId="{44E6C5F7-9F68-E948-B652-5DDC10E85EBE}" destId="{E9B178A8-D3AB-7143-9439-CB8A8232ED95}" srcOrd="2" destOrd="0" presId="urn:microsoft.com/office/officeart/2005/8/layout/vList4"/>
    <dgm:cxn modelId="{2E6F5DB4-1346-9D45-852B-3C4E547E511F}" type="presParOf" srcId="{41735053-5B47-124F-8628-191B5DE99FA3}" destId="{8E2EB2FD-9617-1D42-9ED1-F458A6677370}" srcOrd="3" destOrd="0" presId="urn:microsoft.com/office/officeart/2005/8/layout/vList4"/>
    <dgm:cxn modelId="{2E12B4EB-1AD9-654B-91FA-50EA5126C22F}" type="presParOf" srcId="{41735053-5B47-124F-8628-191B5DE99FA3}" destId="{8D40D4F7-08CD-9C4E-9434-64D01A3AC4E2}" srcOrd="4" destOrd="0" presId="urn:microsoft.com/office/officeart/2005/8/layout/vList4"/>
    <dgm:cxn modelId="{194A6890-AFF9-1840-A951-B55F9438A329}" type="presParOf" srcId="{8D40D4F7-08CD-9C4E-9434-64D01A3AC4E2}" destId="{A16D7EC8-A38D-D548-8243-F9B7B43A0AB9}" srcOrd="0" destOrd="0" presId="urn:microsoft.com/office/officeart/2005/8/layout/vList4"/>
    <dgm:cxn modelId="{B88DC844-4333-C34F-BE38-192DD65C77B2}" type="presParOf" srcId="{8D40D4F7-08CD-9C4E-9434-64D01A3AC4E2}" destId="{58970BB6-3B43-C04C-B63C-6765717243FA}" srcOrd="1" destOrd="0" presId="urn:microsoft.com/office/officeart/2005/8/layout/vList4"/>
    <dgm:cxn modelId="{D7A011FA-5D62-6E42-94DB-D4F0130885E3}" type="presParOf" srcId="{8D40D4F7-08CD-9C4E-9434-64D01A3AC4E2}" destId="{BF79F9A6-D300-F842-9AD4-7B7CAD723B1E}"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324C-D041-144F-B73D-9BCDBBF97CFD}">
      <dsp:nvSpPr>
        <dsp:cNvPr id="0" name=""/>
        <dsp:cNvSpPr/>
      </dsp:nvSpPr>
      <dsp:spPr>
        <a:xfrm>
          <a:off x="0" y="0"/>
          <a:ext cx="11250613" cy="158601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ysClr val="windowText" lastClr="000000"/>
              </a:solidFill>
              <a:latin typeface="Arial" panose="020B0604020202020204" pitchFamily="34" charset="0"/>
              <a:cs typeface="Arial" panose="020B0604020202020204" pitchFamily="34" charset="0"/>
            </a:rPr>
            <a:t>Maximizing training effectiveness by optimizing human-AI interaction</a:t>
          </a:r>
          <a:endParaRPr lang="en-US" sz="2600" kern="1200" dirty="0">
            <a:solidFill>
              <a:sysClr val="windowText" lastClr="00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Arial" panose="020B0604020202020204" pitchFamily="34" charset="0"/>
              <a:cs typeface="Arial" panose="020B0604020202020204" pitchFamily="34" charset="0"/>
            </a:rPr>
            <a:t>HDTs for human instructors + AI agents can create a synergistic learning environment that adapts in real-time to learner needs</a:t>
          </a:r>
        </a:p>
      </dsp:txBody>
      <dsp:txXfrm>
        <a:off x="2408723" y="0"/>
        <a:ext cx="8841889" cy="1586011"/>
      </dsp:txXfrm>
    </dsp:sp>
    <dsp:sp modelId="{297AC744-9D2F-E543-8321-9E45B255D9DD}">
      <dsp:nvSpPr>
        <dsp:cNvPr id="0" name=""/>
        <dsp:cNvSpPr/>
      </dsp:nvSpPr>
      <dsp:spPr>
        <a:xfrm>
          <a:off x="158601" y="158601"/>
          <a:ext cx="2250122" cy="1268809"/>
        </a:xfrm>
        <a:prstGeom prst="roundRect">
          <a:avLst>
            <a:gd name="adj" fmla="val 10000"/>
          </a:avLst>
        </a:prstGeom>
        <a:blipFill rotWithShape="1">
          <a:blip xmlns:r="http://schemas.openxmlformats.org/officeDocument/2006/relationships" r:embed="rId1"/>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2F712-D18F-194C-BDB7-FB216896F08D}">
      <dsp:nvSpPr>
        <dsp:cNvPr id="0" name=""/>
        <dsp:cNvSpPr/>
      </dsp:nvSpPr>
      <dsp:spPr>
        <a:xfrm>
          <a:off x="0" y="1744612"/>
          <a:ext cx="11250613" cy="158601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ysClr val="windowText" lastClr="000000"/>
              </a:solidFill>
              <a:latin typeface="Arial" panose="020B0604020202020204" pitchFamily="34" charset="0"/>
              <a:cs typeface="Arial" panose="020B0604020202020204" pitchFamily="34" charset="0"/>
            </a:rPr>
            <a:t>Scaling personalized learning through agentic automation</a:t>
          </a:r>
          <a:endParaRPr lang="en-US" sz="2600" kern="1200" dirty="0">
            <a:solidFill>
              <a:sysClr val="windowText" lastClr="00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Arial" panose="020B0604020202020204" pitchFamily="34" charset="0"/>
              <a:cs typeface="Arial" panose="020B0604020202020204" pitchFamily="34" charset="0"/>
            </a:rPr>
            <a:t>Generate tailored content, explanations, and assessments for each learner, addressing the challenge of providing training at scale</a:t>
          </a:r>
        </a:p>
      </dsp:txBody>
      <dsp:txXfrm>
        <a:off x="2408723" y="1744612"/>
        <a:ext cx="8841889" cy="1586011"/>
      </dsp:txXfrm>
    </dsp:sp>
    <dsp:sp modelId="{4BB37FCA-8730-C449-AE13-F869BAE70D23}">
      <dsp:nvSpPr>
        <dsp:cNvPr id="0" name=""/>
        <dsp:cNvSpPr/>
      </dsp:nvSpPr>
      <dsp:spPr>
        <a:xfrm>
          <a:off x="158601" y="1903213"/>
          <a:ext cx="2250122" cy="1268809"/>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D7EC8-A38D-D548-8243-F9B7B43A0AB9}">
      <dsp:nvSpPr>
        <dsp:cNvPr id="0" name=""/>
        <dsp:cNvSpPr/>
      </dsp:nvSpPr>
      <dsp:spPr>
        <a:xfrm>
          <a:off x="0" y="3489225"/>
          <a:ext cx="11250613" cy="158601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ysClr val="windowText" lastClr="000000"/>
              </a:solidFill>
              <a:latin typeface="Arial" panose="020B0604020202020204" pitchFamily="34" charset="0"/>
              <a:cs typeface="Arial" panose="020B0604020202020204" pitchFamily="34" charset="0"/>
            </a:rPr>
            <a:t>Continual improvement via human and AI agent feedback loops</a:t>
          </a:r>
          <a:endParaRPr lang="en-US" sz="2600" kern="1200" dirty="0">
            <a:solidFill>
              <a:sysClr val="windowText" lastClr="00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a:solidFill>
                <a:sysClr val="windowText" lastClr="000000"/>
              </a:solidFill>
              <a:latin typeface="Arial" panose="020B0604020202020204" pitchFamily="34" charset="0"/>
              <a:cs typeface="Arial" panose="020B0604020202020204" pitchFamily="34" charset="0"/>
            </a:rPr>
            <a:t>Continual improvement via human and AI feedback loops combines with predictive and causal modeling leads to self-improvement</a:t>
          </a:r>
        </a:p>
      </dsp:txBody>
      <dsp:txXfrm>
        <a:off x="2408723" y="3489225"/>
        <a:ext cx="8841889" cy="1586011"/>
      </dsp:txXfrm>
    </dsp:sp>
    <dsp:sp modelId="{58970BB6-3B43-C04C-B63C-6765717243FA}">
      <dsp:nvSpPr>
        <dsp:cNvPr id="0" name=""/>
        <dsp:cNvSpPr/>
      </dsp:nvSpPr>
      <dsp:spPr>
        <a:xfrm>
          <a:off x="158601" y="3647826"/>
          <a:ext cx="2250122" cy="126880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xiv.org/pdf/2005.1140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effectLst/>
                <a:latin typeface="Helvetica" pitchFamily="2" charset="0"/>
              </a:rPr>
              <a:t>Government can support this design by…</a:t>
            </a:r>
          </a:p>
          <a:p>
            <a:r>
              <a:rPr lang="en-US" dirty="0">
                <a:solidFill>
                  <a:srgbClr val="3F3F3F"/>
                </a:solidFill>
                <a:effectLst/>
                <a:latin typeface="Helvetica" pitchFamily="2" charset="0"/>
              </a:rPr>
              <a:t>Industry can support this design by….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81943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91697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b="0" i="0" dirty="0">
                <a:solidFill>
                  <a:srgbClr val="333333"/>
                </a:solidFill>
                <a:effectLst/>
                <a:latin typeface="Arial" panose="020B0604020202020204" pitchFamily="34" charset="0"/>
                <a:cs typeface="Arial" panose="020B0604020202020204" pitchFamily="34" charset="0"/>
              </a:rPr>
              <a:t>60% of LLM applications use some form of </a:t>
            </a:r>
            <a:r>
              <a:rPr lang="en-US" sz="1600" b="0" i="0" u="none" strike="noStrike" dirty="0">
                <a:solidFill>
                  <a:srgbClr val="0076DF"/>
                </a:solidFill>
                <a:effectLst/>
                <a:latin typeface="Arial" panose="020B0604020202020204" pitchFamily="34" charset="0"/>
                <a:cs typeface="Arial" panose="020B0604020202020204" pitchFamily="34" charset="0"/>
                <a:hlinkClick r:id="rId3"/>
              </a:rPr>
              <a:t>retrieval-augmented generation (RAG)</a:t>
            </a:r>
            <a:r>
              <a:rPr lang="en-US" sz="1600" b="0" i="0" dirty="0">
                <a:solidFill>
                  <a:srgbClr val="333333"/>
                </a:solidFill>
                <a:effectLst/>
                <a:latin typeface="Arial" panose="020B0604020202020204" pitchFamily="34" charset="0"/>
                <a:cs typeface="Arial" panose="020B0604020202020204" pitchFamily="34" charset="0"/>
              </a:rPr>
              <a:t>, and 30% use multi-step chains</a:t>
            </a:r>
          </a:p>
          <a:p>
            <a:pPr lvl="1"/>
            <a:r>
              <a:rPr lang="en-US" sz="1600" b="0" i="0" dirty="0">
                <a:solidFill>
                  <a:srgbClr val="333333"/>
                </a:solidFill>
                <a:effectLst/>
                <a:latin typeface="Arial" panose="020B0604020202020204" pitchFamily="34" charset="0"/>
                <a:cs typeface="Arial" panose="020B0604020202020204" pitchFamily="34" charset="0"/>
              </a:rPr>
              <a:t>Chaining strategy that exceeded GPT-4’s accuracy on medical exams by 9%</a:t>
            </a:r>
          </a:p>
          <a:p>
            <a:pPr lvl="1"/>
            <a:r>
              <a:rPr lang="en-US" sz="1600" dirty="0">
                <a:solidFill>
                  <a:srgbClr val="333333"/>
                </a:solidFill>
                <a:latin typeface="Arial" panose="020B0604020202020204" pitchFamily="34" charset="0"/>
                <a:cs typeface="Arial" panose="020B0604020202020204" pitchFamily="34" charset="0"/>
              </a:rPr>
              <a:t>RAG, self-refinement, prompt-tuning and supervised fine-tuning techniques </a:t>
            </a:r>
            <a:r>
              <a:rPr lang="en-US" sz="1600" dirty="0">
                <a:latin typeface="Arial" panose="020B0604020202020204" pitchFamily="34" charset="0"/>
                <a:cs typeface="Arial" panose="020B0604020202020204" pitchFamily="34" charset="0"/>
              </a:rPr>
              <a:t>guide models in utilizing external knowledge.</a:t>
            </a:r>
          </a:p>
          <a:p>
            <a:pPr lvl="1"/>
            <a:endParaRPr lang="en-US" sz="1600" dirty="0">
              <a:solidFill>
                <a:srgbClr val="333333"/>
              </a:solidFill>
              <a:latin typeface="Arial" panose="020B0604020202020204" pitchFamily="34" charset="0"/>
              <a:cs typeface="Arial" panose="020B0604020202020204" pitchFamily="34" charset="0"/>
            </a:endParaRPr>
          </a:p>
          <a:p>
            <a:pPr marL="609585" marR="0" lvl="1"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3F3F3F"/>
                </a:solidFill>
                <a:effectLst/>
                <a:latin typeface="Helvetica" pitchFamily="2" charset="0"/>
              </a:rPr>
              <a:t>real world life example they'd understand (e.g., one AI recommends products on amazon, another AI determines where your shipment falls in the distribution pipeline, another AI determines what to advertise to you next) or (e.g., one AI recommends restaurants that you would like on google maps, another optimizing your navigation, a different one optimizing your music while driving). </a:t>
            </a:r>
          </a:p>
          <a:p>
            <a:pPr lvl="1"/>
            <a:endParaRPr lang="en-US" sz="1600" dirty="0">
              <a:solidFill>
                <a:srgbClr val="333333"/>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93282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3F3F3F"/>
                </a:solidFill>
                <a:effectLst/>
                <a:latin typeface="Helvetica" pitchFamily="2" charset="0"/>
              </a:rPr>
              <a:t>when speaking to this express that also MFMs are a ways out in terms of fielding that capabilities, these can be used in foundational research to create digital twins (e.g., models of warfighter fatigue to better inform training and operational impacts)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45443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9477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42304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88517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9237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09892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vlpubs.nist.gov/nistpubs/ai/NIST.AI.100-1.pdf"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volkova@aptima.com" TargetMode="External"/><Relationship Id="rId2" Type="http://schemas.openxmlformats.org/officeDocument/2006/relationships/hyperlink" Target="https://www.linkedin.com/in/svitlanavolkova/" TargetMode="Externa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sycnet.apa.org/doi/10.1080/00140130600612788" TargetMode="External"/><Relationship Id="rId2" Type="http://schemas.openxmlformats.org/officeDocument/2006/relationships/hyperlink" Target="https://doi.org/10.1177/00187208177432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961179"/>
            <a:ext cx="10449813" cy="1229411"/>
          </a:xfrm>
        </p:spPr>
        <p:txBody>
          <a:bodyPr/>
          <a:lstStyle/>
          <a:p>
            <a:r>
              <a:rPr lang="en-US" dirty="0"/>
              <a:t>Compound AI Ecosystem: Agents and Tools to Improve Training and Learning</a:t>
            </a:r>
          </a:p>
          <a:p>
            <a:endParaRPr lang="en-US" dirty="0"/>
          </a:p>
        </p:txBody>
      </p:sp>
      <p:sp>
        <p:nvSpPr>
          <p:cNvPr id="10" name="Text Placeholder 9"/>
          <p:cNvSpPr>
            <a:spLocks noGrp="1"/>
          </p:cNvSpPr>
          <p:nvPr>
            <p:ph type="body" sz="quarter" idx="11"/>
          </p:nvPr>
        </p:nvSpPr>
        <p:spPr>
          <a:xfrm>
            <a:off x="1115736" y="3429000"/>
            <a:ext cx="9949342" cy="1934127"/>
          </a:xfrm>
        </p:spPr>
        <p:txBody>
          <a:bodyPr/>
          <a:lstStyle/>
          <a:p>
            <a:pPr eaLnBrk="1" hangingPunct="1"/>
            <a:r>
              <a:rPr lang="en-US" dirty="0">
                <a:latin typeface="Arial Narrow" pitchFamily="34" charset="0"/>
              </a:rPr>
              <a:t>Presenting: Svitlana Volkova</a:t>
            </a:r>
          </a:p>
          <a:p>
            <a:r>
              <a:rPr lang="en-US" dirty="0">
                <a:latin typeface="Arial Narrow" pitchFamily="34" charset="0"/>
              </a:rPr>
              <a:t>Co-Authors: Summer Rebensky, Laura Cassani, Bob McCormack, Adam Fouse,</a:t>
            </a:r>
          </a:p>
          <a:p>
            <a:r>
              <a:rPr lang="en-US" dirty="0">
                <a:latin typeface="Arial Narrow" pitchFamily="34" charset="0"/>
              </a:rPr>
              <a:t>Sylvain Bruni, Gabe Ganberg and Kara Orvis</a:t>
            </a:r>
          </a:p>
          <a:p>
            <a:pPr eaLnBrk="1" hangingPunct="1"/>
            <a:endParaRPr lang="en-US" dirty="0"/>
          </a:p>
        </p:txBody>
      </p:sp>
      <p:pic>
        <p:nvPicPr>
          <p:cNvPr id="5" name="Graphic 4">
            <a:extLst>
              <a:ext uri="{FF2B5EF4-FFF2-40B4-BE49-F238E27FC236}">
                <a16:creationId xmlns:a16="http://schemas.microsoft.com/office/drawing/2014/main" id="{ADA1F209-B274-7446-A080-70F595E6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960" y="4900742"/>
            <a:ext cx="4570080" cy="131550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9CDA6-0EF5-0DF4-C431-8FA359ED948A}"/>
            </a:ext>
          </a:extLst>
        </p:cNvPr>
        <p:cNvGrpSpPr/>
        <p:nvPr/>
      </p:nvGrpSpPr>
      <p:grpSpPr>
        <a:xfrm>
          <a:off x="0" y="0"/>
          <a:ext cx="0" cy="0"/>
          <a:chOff x="0" y="0"/>
          <a:chExt cx="0" cy="0"/>
        </a:xfrm>
      </p:grpSpPr>
      <p:sp>
        <p:nvSpPr>
          <p:cNvPr id="15" name="Rectangle: Rounded Corners 5">
            <a:extLst>
              <a:ext uri="{FF2B5EF4-FFF2-40B4-BE49-F238E27FC236}">
                <a16:creationId xmlns:a16="http://schemas.microsoft.com/office/drawing/2014/main" id="{FD6E691B-06EF-569F-D491-DDDA5058F131}"/>
              </a:ext>
            </a:extLst>
          </p:cNvPr>
          <p:cNvSpPr/>
          <p:nvPr/>
        </p:nvSpPr>
        <p:spPr bwMode="auto">
          <a:xfrm>
            <a:off x="353335" y="1216891"/>
            <a:ext cx="7042076" cy="4782855"/>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225AF5A-EB40-C3DC-6416-26F7727E422F}"/>
              </a:ext>
            </a:extLst>
          </p:cNvPr>
          <p:cNvSpPr>
            <a:spLocks noGrp="1"/>
          </p:cNvSpPr>
          <p:nvPr>
            <p:ph type="title"/>
          </p:nvPr>
        </p:nvSpPr>
        <p:spPr>
          <a:xfrm>
            <a:off x="495796" y="0"/>
            <a:ext cx="9318043" cy="795130"/>
          </a:xfrm>
        </p:spPr>
        <p:txBody>
          <a:bodyPr/>
          <a:lstStyle/>
          <a:p>
            <a:r>
              <a:rPr lang="en-US" dirty="0"/>
              <a:t>HDT Evaluation: Emotional-Cognitive Measures</a:t>
            </a:r>
          </a:p>
        </p:txBody>
      </p:sp>
      <p:sp>
        <p:nvSpPr>
          <p:cNvPr id="6" name="Content Placeholder 5">
            <a:extLst>
              <a:ext uri="{FF2B5EF4-FFF2-40B4-BE49-F238E27FC236}">
                <a16:creationId xmlns:a16="http://schemas.microsoft.com/office/drawing/2014/main" id="{B9B1A271-EE9A-61E2-2F37-B4D2D17D5125}"/>
              </a:ext>
            </a:extLst>
          </p:cNvPr>
          <p:cNvSpPr txBox="1">
            <a:spLocks/>
          </p:cNvSpPr>
          <p:nvPr/>
        </p:nvSpPr>
        <p:spPr>
          <a:xfrm>
            <a:off x="7526201" y="975331"/>
            <a:ext cx="4072247" cy="5255649"/>
          </a:xfrm>
          <a:prstGeom prst="rect">
            <a:avLst/>
          </a:prstGeom>
        </p:spPr>
        <p:txBody>
          <a:bodyPr vert="horz" lIns="91440" tIns="45720" rIns="91440" bIns="45720" rtlCol="0" anchor="t">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800" kern="0" dirty="0">
                <a:latin typeface="Arial" panose="020B0604020202020204" pitchFamily="34" charset="0"/>
                <a:cs typeface="Arial" panose="020B0604020202020204" pitchFamily="34" charset="0"/>
              </a:rPr>
              <a:t>Key Findings:</a:t>
            </a:r>
          </a:p>
          <a:p>
            <a:r>
              <a:rPr lang="en-US" sz="1800" kern="0" dirty="0">
                <a:latin typeface="Arial" panose="020B0604020202020204" pitchFamily="34" charset="0"/>
                <a:cs typeface="Arial" panose="020B0604020202020204" pitchFamily="34" charset="0"/>
              </a:rPr>
              <a:t>Expected effect of prompts using GPT4o mini </a:t>
            </a:r>
          </a:p>
          <a:p>
            <a:pPr marL="457200" lvl="1" indent="0">
              <a:buFont typeface="Wingdings" pitchFamily="2" charset="2"/>
              <a:buNone/>
            </a:pPr>
            <a:r>
              <a:rPr lang="en-US" sz="1800" kern="0" dirty="0">
                <a:latin typeface="Arial" panose="020B0604020202020204" pitchFamily="34" charset="0"/>
                <a:cs typeface="Arial" panose="020B0604020202020204" pitchFamily="34" charset="0"/>
              </a:rPr>
              <a:t>+ mission outcomes &gt;&gt; + mission examples &gt;&gt; mission overview</a:t>
            </a:r>
          </a:p>
          <a:p>
            <a:endParaRPr lang="en-US" sz="1800" kern="0" dirty="0">
              <a:latin typeface="Arial" panose="020B0604020202020204" pitchFamily="34" charset="0"/>
              <a:cs typeface="Arial" panose="020B0604020202020204" pitchFamily="34" charset="0"/>
            </a:endParaRPr>
          </a:p>
          <a:p>
            <a:r>
              <a:rPr lang="en-US" sz="1800" kern="0" dirty="0">
                <a:latin typeface="Arial" panose="020B0604020202020204" pitchFamily="34" charset="0"/>
                <a:cs typeface="Arial" panose="020B0604020202020204" pitchFamily="34" charset="0"/>
              </a:rPr>
              <a:t>GPT4o mini and Gemma 2 are the closest to the ground truth when evaluating positive and negative sentiment of HDTs → </a:t>
            </a:r>
            <a:r>
              <a:rPr lang="en-US" sz="1800" b="1" kern="0" dirty="0">
                <a:latin typeface="Arial" panose="020B0604020202020204" pitchFamily="34" charset="0"/>
                <a:cs typeface="Arial" panose="020B0604020202020204" pitchFamily="34" charset="0"/>
              </a:rPr>
              <a:t>HAT Leadership, Self Efficacy and Team Processes </a:t>
            </a:r>
          </a:p>
          <a:p>
            <a:endParaRPr lang="en-US" sz="1800" kern="0" dirty="0">
              <a:latin typeface="Arial" panose="020B0604020202020204" pitchFamily="34" charset="0"/>
              <a:cs typeface="Arial" panose="020B0604020202020204" pitchFamily="34" charset="0"/>
            </a:endParaRPr>
          </a:p>
          <a:p>
            <a:r>
              <a:rPr lang="en-US" sz="1800" kern="0" dirty="0">
                <a:latin typeface="Arial" panose="020B0604020202020204" pitchFamily="34" charset="0"/>
                <a:cs typeface="Arial" panose="020B0604020202020204" pitchFamily="34" charset="0"/>
              </a:rPr>
              <a:t>Mistral and Phi 3 are the closest to the ground truth when evaluating joy and sadness emotions of HDTs → </a:t>
            </a:r>
            <a:r>
              <a:rPr lang="en-US" sz="1800" b="1" kern="0" dirty="0">
                <a:latin typeface="Arial" panose="020B0604020202020204" pitchFamily="34" charset="0"/>
                <a:cs typeface="Arial" panose="020B0604020202020204" pitchFamily="34" charset="0"/>
              </a:rPr>
              <a:t>HAT Self Efficacy and Team Processes  </a:t>
            </a:r>
          </a:p>
          <a:p>
            <a:pPr marL="457200" lvl="1" indent="0">
              <a:buFont typeface="Wingdings" pitchFamily="2" charset="2"/>
              <a:buNone/>
            </a:pPr>
            <a:r>
              <a:rPr lang="en-US" sz="1800" kern="0" dirty="0">
                <a:latin typeface="Arial" panose="020B0604020202020204" pitchFamily="34" charset="0"/>
                <a:cs typeface="Arial" panose="020B0604020202020204" pitchFamily="34" charset="0"/>
              </a:rPr>
              <a:t>	</a:t>
            </a:r>
          </a:p>
          <a:p>
            <a:endParaRPr lang="en-US" sz="1800" kern="0"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984E141D-FF81-E633-FAD0-9FDE32CF78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6892" y="1509712"/>
            <a:ext cx="3028209" cy="191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264BC0A-FD0E-4706-2831-92BA5567C1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6065" y="1509712"/>
            <a:ext cx="3179173" cy="20340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3CB1D45-53BA-1D3D-FACA-8BCF404AFE28}"/>
              </a:ext>
            </a:extLst>
          </p:cNvPr>
          <p:cNvSpPr/>
          <p:nvPr/>
        </p:nvSpPr>
        <p:spPr>
          <a:xfrm>
            <a:off x="772083" y="2160961"/>
            <a:ext cx="617330" cy="7841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cs typeface="Arial" panose="020B0604020202020204" pitchFamily="34" charset="0"/>
            </a:endParaRPr>
          </a:p>
        </p:txBody>
      </p:sp>
      <p:sp>
        <p:nvSpPr>
          <p:cNvPr id="10" name="Rectangle 9">
            <a:extLst>
              <a:ext uri="{FF2B5EF4-FFF2-40B4-BE49-F238E27FC236}">
                <a16:creationId xmlns:a16="http://schemas.microsoft.com/office/drawing/2014/main" id="{BCCE5565-E055-631C-5150-972021B7B7AE}"/>
              </a:ext>
            </a:extLst>
          </p:cNvPr>
          <p:cNvSpPr/>
          <p:nvPr/>
        </p:nvSpPr>
        <p:spPr>
          <a:xfrm>
            <a:off x="4245616" y="2028353"/>
            <a:ext cx="635142" cy="11542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cs typeface="Arial" panose="020B0604020202020204" pitchFamily="34" charset="0"/>
            </a:endParaRPr>
          </a:p>
        </p:txBody>
      </p:sp>
      <p:pic>
        <p:nvPicPr>
          <p:cNvPr id="11" name="Picture 6">
            <a:extLst>
              <a:ext uri="{FF2B5EF4-FFF2-40B4-BE49-F238E27FC236}">
                <a16:creationId xmlns:a16="http://schemas.microsoft.com/office/drawing/2014/main" id="{7CF51EA4-58F0-C3CA-E296-3D9B3FBDB0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979" y="3798211"/>
            <a:ext cx="3061123" cy="19793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961D683-7FAA-76B6-EF26-82EB440C7D12}"/>
              </a:ext>
            </a:extLst>
          </p:cNvPr>
          <p:cNvSpPr/>
          <p:nvPr/>
        </p:nvSpPr>
        <p:spPr>
          <a:xfrm>
            <a:off x="2580852" y="3603156"/>
            <a:ext cx="1124250" cy="8975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cs typeface="Arial" panose="020B0604020202020204" pitchFamily="34" charset="0"/>
            </a:endParaRPr>
          </a:p>
        </p:txBody>
      </p:sp>
      <p:pic>
        <p:nvPicPr>
          <p:cNvPr id="13" name="Picture 8">
            <a:extLst>
              <a:ext uri="{FF2B5EF4-FFF2-40B4-BE49-F238E27FC236}">
                <a16:creationId xmlns:a16="http://schemas.microsoft.com/office/drawing/2014/main" id="{1883ACA8-F28A-963A-CCA3-ADF94ABC51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1585" y="3798211"/>
            <a:ext cx="3093653" cy="19793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A94965E-6516-586A-A556-DE6F3A2451B5}"/>
              </a:ext>
            </a:extLst>
          </p:cNvPr>
          <p:cNvSpPr/>
          <p:nvPr/>
        </p:nvSpPr>
        <p:spPr>
          <a:xfrm>
            <a:off x="6133137" y="5134404"/>
            <a:ext cx="1072101" cy="6431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9636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38E6AD83-9E32-5856-EBD6-4940E3CA80D9}"/>
              </a:ext>
            </a:extLst>
          </p:cNvPr>
          <p:cNvSpPr/>
          <p:nvPr/>
        </p:nvSpPr>
        <p:spPr bwMode="auto">
          <a:xfrm>
            <a:off x="4147065" y="926201"/>
            <a:ext cx="7900555" cy="5169799"/>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3DFD1B4C-FC38-2EF3-D060-887FA87CF717}"/>
              </a:ext>
            </a:extLst>
          </p:cNvPr>
          <p:cNvSpPr>
            <a:spLocks noGrp="1"/>
          </p:cNvSpPr>
          <p:nvPr>
            <p:ph type="title"/>
          </p:nvPr>
        </p:nvSpPr>
        <p:spPr>
          <a:xfrm>
            <a:off x="625642" y="0"/>
            <a:ext cx="9188197" cy="795130"/>
          </a:xfrm>
        </p:spPr>
        <p:txBody>
          <a:bodyPr/>
          <a:lstStyle/>
          <a:p>
            <a:r>
              <a:rPr lang="en-US" dirty="0"/>
              <a:t>HDT Evaluation: Emotional-Cognitive Measures</a:t>
            </a:r>
          </a:p>
        </p:txBody>
      </p:sp>
      <p:sp>
        <p:nvSpPr>
          <p:cNvPr id="4" name="Content Placeholder 5">
            <a:extLst>
              <a:ext uri="{FF2B5EF4-FFF2-40B4-BE49-F238E27FC236}">
                <a16:creationId xmlns:a16="http://schemas.microsoft.com/office/drawing/2014/main" id="{BD145288-44C4-6A58-BC81-23463AFE7E8E}"/>
              </a:ext>
            </a:extLst>
          </p:cNvPr>
          <p:cNvSpPr txBox="1">
            <a:spLocks/>
          </p:cNvSpPr>
          <p:nvPr/>
        </p:nvSpPr>
        <p:spPr>
          <a:xfrm>
            <a:off x="421049" y="1370703"/>
            <a:ext cx="3388951" cy="3644642"/>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kern="0" dirty="0">
                <a:latin typeface="Arial" panose="020B0604020202020204" pitchFamily="34" charset="0"/>
                <a:cs typeface="Arial" panose="020B0604020202020204" pitchFamily="34" charset="0"/>
              </a:rPr>
              <a:t>Key Findings</a:t>
            </a:r>
          </a:p>
          <a:p>
            <a:r>
              <a:rPr lang="en-US" sz="2200" kern="0" dirty="0">
                <a:latin typeface="Arial" panose="020B0604020202020204" pitchFamily="34" charset="0"/>
                <a:cs typeface="Arial" panose="020B0604020202020204" pitchFamily="34" charset="0"/>
              </a:rPr>
              <a:t>Subjectivity and moral values are extremely difficult to simulate using HDTs, most models fail, but GPT4o mini demonstrates results most like the ground truth</a:t>
            </a:r>
          </a:p>
          <a:p>
            <a:endParaRPr lang="en-US" kern="0"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EB67A602-8E76-CEA2-9625-C298B4900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192" y="1145596"/>
            <a:ext cx="3548260" cy="2283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713D413-427A-358E-5FAB-69D6BEF4F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605" y="1145597"/>
            <a:ext cx="3531346" cy="22834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2FC238-FEF7-999D-2D4D-468115929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192" y="3636884"/>
            <a:ext cx="3531347" cy="2283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63BF6B51-58BC-1939-81F0-805A259B0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605" y="3636885"/>
            <a:ext cx="3568876" cy="228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B621FED7-AB2E-C1D4-7A9B-77D91590206A}"/>
              </a:ext>
            </a:extLst>
          </p:cNvPr>
          <p:cNvSpPr/>
          <p:nvPr/>
        </p:nvSpPr>
        <p:spPr bwMode="auto">
          <a:xfrm>
            <a:off x="8117306" y="915867"/>
            <a:ext cx="3882190" cy="3062575"/>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AI Agentic Workflows</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49" y="1241659"/>
            <a:ext cx="7867051" cy="2603790"/>
          </a:xfrm>
          <a:prstGeom prst="rect">
            <a:avLst/>
          </a:prstGeom>
          <a:noFill/>
        </p:spPr>
        <p:txBody>
          <a:bodyPr wrap="square" lIns="91440" tIns="45720" rIns="91440" bIns="45720" rtlCol="0" anchor="t">
            <a:spAutoFit/>
          </a:bodyPr>
          <a:lstStyle/>
          <a:p>
            <a:r>
              <a:rPr lang="en-US" sz="2400" dirty="0">
                <a:latin typeface="Arial" panose="020B0604020202020204" pitchFamily="34" charset="0"/>
                <a:cs typeface="Arial" panose="020B0604020202020204" pitchFamily="34" charset="0"/>
              </a:rPr>
              <a:t>In wargaming scenarios multi-agent simulation provides: </a:t>
            </a:r>
          </a:p>
          <a:p>
            <a:pPr marL="456565" indent="-456565">
              <a:spcBef>
                <a:spcPct val="20000"/>
              </a:spcBef>
              <a:buClr>
                <a:schemeClr val="tx1"/>
              </a:buClr>
              <a:buSzPct val="75000"/>
              <a:buFont typeface="Wingdings" charset="2"/>
              <a:buChar char="Ø"/>
            </a:pPr>
            <a:r>
              <a:rPr lang="en-US" sz="2400" kern="0" dirty="0">
                <a:latin typeface="Arial"/>
                <a:ea typeface="Arial Narrow" charset="0"/>
                <a:cs typeface="Arial"/>
              </a:rPr>
              <a:t>Simulated red force entities</a:t>
            </a:r>
          </a:p>
          <a:p>
            <a:pPr marL="456565" indent="-456565">
              <a:spcBef>
                <a:spcPct val="20000"/>
              </a:spcBef>
              <a:buClr>
                <a:schemeClr val="tx1"/>
              </a:buClr>
              <a:buSzPct val="75000"/>
              <a:buFont typeface="Wingdings" charset="2"/>
              <a:buChar char="Ø"/>
            </a:pPr>
            <a:r>
              <a:rPr lang="en-US" sz="2400" kern="0">
                <a:latin typeface="Arial"/>
                <a:ea typeface="Arial Narrow" charset="0"/>
                <a:cs typeface="Arial"/>
              </a:rPr>
              <a:t>Live summarizations to instructors on performance</a:t>
            </a:r>
          </a:p>
          <a:p>
            <a:pPr marL="456565" indent="-456565">
              <a:spcBef>
                <a:spcPct val="20000"/>
              </a:spcBef>
              <a:buClr>
                <a:schemeClr val="tx1"/>
              </a:buClr>
              <a:buSzPct val="75000"/>
              <a:buFont typeface="Wingdings" charset="2"/>
              <a:buChar char="Ø"/>
            </a:pPr>
            <a:r>
              <a:rPr lang="en-US" sz="2400" kern="0" dirty="0">
                <a:latin typeface="Arial"/>
                <a:ea typeface="Arial Narrow" charset="0"/>
                <a:cs typeface="Arial"/>
              </a:rPr>
              <a:t>Inject challenges and learning interventions</a:t>
            </a:r>
          </a:p>
          <a:p>
            <a:pPr marL="456565" indent="-456565">
              <a:spcBef>
                <a:spcPct val="20000"/>
              </a:spcBef>
              <a:buClr>
                <a:schemeClr val="tx1"/>
              </a:buClr>
              <a:buSzPct val="75000"/>
              <a:buFont typeface="Wingdings" charset="2"/>
              <a:buChar char="Ø"/>
            </a:pPr>
            <a:r>
              <a:rPr lang="en-US" sz="2400" kern="0" dirty="0">
                <a:latin typeface="Arial"/>
                <a:ea typeface="Arial Narrow" charset="0"/>
                <a:cs typeface="Arial"/>
              </a:rPr>
              <a:t>Provide immediate performance calculations to lead informed after-action review</a:t>
            </a:r>
          </a:p>
        </p:txBody>
      </p:sp>
      <p:sp>
        <p:nvSpPr>
          <p:cNvPr id="4" name="TextBox 3">
            <a:extLst>
              <a:ext uri="{FF2B5EF4-FFF2-40B4-BE49-F238E27FC236}">
                <a16:creationId xmlns:a16="http://schemas.microsoft.com/office/drawing/2014/main" id="{36CDF099-6E46-7197-430A-0A440A7A812E}"/>
              </a:ext>
            </a:extLst>
          </p:cNvPr>
          <p:cNvSpPr txBox="1"/>
          <p:nvPr/>
        </p:nvSpPr>
        <p:spPr>
          <a:xfrm>
            <a:off x="1551445" y="4416012"/>
            <a:ext cx="8832435" cy="120032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400">
                <a:solidFill>
                  <a:srgbClr val="000000"/>
                </a:solidFill>
                <a:latin typeface="Arial" panose="020B0604020202020204" pitchFamily="34" charset="0"/>
                <a:cs typeface="Arial" panose="020B0604020202020204"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t>The integration of real-world human training, simulated training, and feedback mechanisms is essential for the</a:t>
            </a:r>
          </a:p>
          <a:p>
            <a:r>
              <a:rPr lang="en-US" dirty="0"/>
              <a:t>continuous improvement of training outcomes</a:t>
            </a:r>
          </a:p>
        </p:txBody>
      </p:sp>
      <p:pic>
        <p:nvPicPr>
          <p:cNvPr id="5" name="Picture 4">
            <a:extLst>
              <a:ext uri="{FF2B5EF4-FFF2-40B4-BE49-F238E27FC236}">
                <a16:creationId xmlns:a16="http://schemas.microsoft.com/office/drawing/2014/main" id="{ACD842CF-6662-CE00-0958-D7B080C1AC20}"/>
              </a:ext>
            </a:extLst>
          </p:cNvPr>
          <p:cNvPicPr>
            <a:picLocks noChangeAspect="1"/>
          </p:cNvPicPr>
          <p:nvPr/>
        </p:nvPicPr>
        <p:blipFill>
          <a:blip r:embed="rId2"/>
          <a:stretch>
            <a:fillRect/>
          </a:stretch>
        </p:blipFill>
        <p:spPr>
          <a:xfrm>
            <a:off x="8225337" y="1011832"/>
            <a:ext cx="1833064" cy="1404049"/>
          </a:xfrm>
          <a:prstGeom prst="rect">
            <a:avLst/>
          </a:prstGeom>
        </p:spPr>
      </p:pic>
      <p:pic>
        <p:nvPicPr>
          <p:cNvPr id="8" name="Picture 7">
            <a:extLst>
              <a:ext uri="{FF2B5EF4-FFF2-40B4-BE49-F238E27FC236}">
                <a16:creationId xmlns:a16="http://schemas.microsoft.com/office/drawing/2014/main" id="{14B2E988-73A6-8983-0E95-D464C0D57341}"/>
              </a:ext>
            </a:extLst>
          </p:cNvPr>
          <p:cNvPicPr>
            <a:picLocks noChangeAspect="1"/>
          </p:cNvPicPr>
          <p:nvPr/>
        </p:nvPicPr>
        <p:blipFill>
          <a:blip r:embed="rId3"/>
          <a:stretch>
            <a:fillRect/>
          </a:stretch>
        </p:blipFill>
        <p:spPr>
          <a:xfrm>
            <a:off x="10250159" y="2447154"/>
            <a:ext cx="1627418" cy="1403461"/>
          </a:xfrm>
          <a:prstGeom prst="rect">
            <a:avLst/>
          </a:prstGeom>
        </p:spPr>
      </p:pic>
    </p:spTree>
    <p:extLst>
      <p:ext uri="{BB962C8B-B14F-4D97-AF65-F5344CB8AC3E}">
        <p14:creationId xmlns:p14="http://schemas.microsoft.com/office/powerpoint/2010/main" val="324894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0"/>
            <a:ext cx="9332576" cy="795130"/>
          </a:xfrm>
        </p:spPr>
        <p:txBody>
          <a:bodyPr/>
          <a:lstStyle/>
          <a:p>
            <a:r>
              <a:rPr lang="en-US" dirty="0"/>
              <a:t>Gen AI Agents &amp; Training Interactions in Practice</a:t>
            </a:r>
          </a:p>
        </p:txBody>
      </p:sp>
      <p:sp>
        <p:nvSpPr>
          <p:cNvPr id="7" name="TextBox 6">
            <a:extLst>
              <a:ext uri="{FF2B5EF4-FFF2-40B4-BE49-F238E27FC236}">
                <a16:creationId xmlns:a16="http://schemas.microsoft.com/office/drawing/2014/main" id="{D6E36ABE-D563-FF53-D622-EDBE36338B1E}"/>
              </a:ext>
            </a:extLst>
          </p:cNvPr>
          <p:cNvSpPr txBox="1"/>
          <p:nvPr/>
        </p:nvSpPr>
        <p:spPr>
          <a:xfrm>
            <a:off x="325904" y="1246370"/>
            <a:ext cx="11055727" cy="2554545"/>
          </a:xfrm>
          <a:prstGeom prst="rect">
            <a:avLst/>
          </a:prstGeom>
          <a:noFill/>
        </p:spPr>
        <p:txBody>
          <a:bodyPr wrap="square" rtlCol="0">
            <a:spAutoFit/>
          </a:bodyPr>
          <a:lstStyle/>
          <a:p>
            <a:r>
              <a:rPr lang="en-US" sz="2000" kern="100" dirty="0">
                <a:solidFill>
                  <a:srgbClr val="000000"/>
                </a:solidFill>
                <a:latin typeface="Arial" panose="020B0604020202020204" pitchFamily="34" charset="0"/>
                <a:cs typeface="Arial" panose="020B0604020202020204" pitchFamily="34" charset="0"/>
              </a:rPr>
              <a:t>Predictive and Causal Tools</a:t>
            </a:r>
          </a:p>
          <a:p>
            <a:pPr marL="457189" indent="-457189">
              <a:spcBef>
                <a:spcPct val="20000"/>
              </a:spcBef>
              <a:buClr>
                <a:schemeClr val="tx1"/>
              </a:buClr>
              <a:buSzPct val="75000"/>
              <a:buFont typeface="Wingdings" charset="2"/>
              <a:buChar char="Ø"/>
            </a:pPr>
            <a:r>
              <a:rPr lang="en-US" sz="2000" kern="0" dirty="0">
                <a:latin typeface="Arial" panose="020B0604020202020204" pitchFamily="34" charset="0"/>
                <a:cs typeface="Arial" panose="020B0604020202020204" pitchFamily="34" charset="0"/>
              </a:rPr>
              <a:t>Anticipate learning curves and adjust difficulty levels proactively</a:t>
            </a:r>
          </a:p>
          <a:p>
            <a:pPr marL="457189" indent="-457189">
              <a:spcBef>
                <a:spcPct val="20000"/>
              </a:spcBef>
              <a:buClr>
                <a:schemeClr val="tx1"/>
              </a:buClr>
              <a:buSzPct val="75000"/>
              <a:buFont typeface="Wingdings" charset="2"/>
              <a:buChar char="Ø"/>
            </a:pPr>
            <a:r>
              <a:rPr lang="en-US" sz="2000" kern="0" dirty="0">
                <a:latin typeface="Arial" panose="020B0604020202020204" pitchFamily="34" charset="0"/>
                <a:cs typeface="Arial" panose="020B0604020202020204" pitchFamily="34" charset="0"/>
              </a:rPr>
              <a:t>Identify the most influential factors in skill acquisition for different learner profiles</a:t>
            </a:r>
          </a:p>
          <a:p>
            <a:pPr marL="457189" indent="-457189">
              <a:spcBef>
                <a:spcPct val="20000"/>
              </a:spcBef>
              <a:buClr>
                <a:schemeClr val="tx1"/>
              </a:buClr>
              <a:buSzPct val="75000"/>
              <a:buFont typeface="Wingdings" charset="2"/>
              <a:buChar char="Ø"/>
            </a:pPr>
            <a:r>
              <a:rPr lang="en-US" sz="2000" kern="0" dirty="0">
                <a:latin typeface="Arial" panose="020B0604020202020204" pitchFamily="34" charset="0"/>
                <a:cs typeface="Arial" panose="020B0604020202020204" pitchFamily="34" charset="0"/>
              </a:rPr>
              <a:t>Optimize the sequencing of training modules based on causal relationships between skills</a:t>
            </a:r>
          </a:p>
          <a:p>
            <a:pPr marL="457189" indent="-457189">
              <a:spcBef>
                <a:spcPct val="20000"/>
              </a:spcBef>
              <a:buClr>
                <a:schemeClr val="tx1"/>
              </a:buClr>
              <a:buSzPct val="75000"/>
              <a:buFont typeface="Wingdings" charset="2"/>
              <a:buChar char="Ø"/>
            </a:pPr>
            <a:r>
              <a:rPr lang="en-US" sz="2000" kern="0" dirty="0">
                <a:latin typeface="Arial" panose="020B0604020202020204" pitchFamily="34" charset="0"/>
                <a:cs typeface="Arial" panose="020B0604020202020204" pitchFamily="34" charset="0"/>
              </a:rPr>
              <a:t>Personalize interventions by understanding the causal impact of various strategies on individual learners</a:t>
            </a:r>
          </a:p>
          <a:p>
            <a:pPr marL="457189" indent="-457189">
              <a:spcBef>
                <a:spcPct val="20000"/>
              </a:spcBef>
              <a:buClr>
                <a:schemeClr val="tx1"/>
              </a:buClr>
              <a:buSzPct val="75000"/>
              <a:buFont typeface="Wingdings" charset="2"/>
              <a:buChar char="Ø"/>
            </a:pPr>
            <a:r>
              <a:rPr lang="en-US" sz="2000" kern="0" dirty="0">
                <a:latin typeface="Arial" panose="020B0604020202020204" pitchFamily="34" charset="0"/>
                <a:cs typeface="Arial" panose="020B0604020202020204" pitchFamily="34" charset="0"/>
              </a:rPr>
              <a:t>Simulate long-term outcomes of different training approaches using counterfactual mo</a:t>
            </a:r>
            <a:r>
              <a:rPr lang="en-US" sz="2000" kern="100" dirty="0">
                <a:solidFill>
                  <a:srgbClr val="000000"/>
                </a:solidFill>
                <a:latin typeface="Arial" panose="020B0604020202020204" pitchFamily="34" charset="0"/>
                <a:cs typeface="Arial" panose="020B0604020202020204" pitchFamily="34" charset="0"/>
              </a:rPr>
              <a:t>del</a:t>
            </a:r>
          </a:p>
        </p:txBody>
      </p:sp>
      <p:sp>
        <p:nvSpPr>
          <p:cNvPr id="4" name="TextBox 3">
            <a:extLst>
              <a:ext uri="{FF2B5EF4-FFF2-40B4-BE49-F238E27FC236}">
                <a16:creationId xmlns:a16="http://schemas.microsoft.com/office/drawing/2014/main" id="{84B00B20-A3D8-B076-E786-AD68670B2534}"/>
              </a:ext>
            </a:extLst>
          </p:cNvPr>
          <p:cNvSpPr txBox="1"/>
          <p:nvPr/>
        </p:nvSpPr>
        <p:spPr>
          <a:xfrm>
            <a:off x="481263" y="4213611"/>
            <a:ext cx="10748210" cy="830997"/>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400">
                <a:solidFill>
                  <a:srgbClr val="000000"/>
                </a:solidFill>
                <a:latin typeface="Arial" panose="020B0604020202020204" pitchFamily="34" charset="0"/>
                <a:cs typeface="Arial" panose="020B0604020202020204"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t>Compound AI system can adaptively optimize its instructional tactics with greater precision and effectiveness </a:t>
            </a:r>
          </a:p>
        </p:txBody>
      </p:sp>
      <p:sp>
        <p:nvSpPr>
          <p:cNvPr id="8" name="TextBox 7">
            <a:extLst>
              <a:ext uri="{FF2B5EF4-FFF2-40B4-BE49-F238E27FC236}">
                <a16:creationId xmlns:a16="http://schemas.microsoft.com/office/drawing/2014/main" id="{CEB70A14-0936-B602-1EC1-1D63C160D6DE}"/>
              </a:ext>
            </a:extLst>
          </p:cNvPr>
          <p:cNvSpPr txBox="1"/>
          <p:nvPr/>
        </p:nvSpPr>
        <p:spPr>
          <a:xfrm>
            <a:off x="481263" y="5671086"/>
            <a:ext cx="6593306" cy="707886"/>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000">
                <a:solidFill>
                  <a:srgbClr val="000000"/>
                </a:solidFill>
                <a:latin typeface="Arial" panose="020B0604020202020204" pitchFamily="34" charset="0"/>
                <a:cs typeface="Arial" panose="020B0604020202020204"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dirty="0"/>
              <a:t>Continuously learning from the outcomes of simulated interactions and interventions on the digital twins</a:t>
            </a:r>
          </a:p>
        </p:txBody>
      </p:sp>
      <p:sp>
        <p:nvSpPr>
          <p:cNvPr id="9" name="TextBox 8">
            <a:extLst>
              <a:ext uri="{FF2B5EF4-FFF2-40B4-BE49-F238E27FC236}">
                <a16:creationId xmlns:a16="http://schemas.microsoft.com/office/drawing/2014/main" id="{8663DE4C-42CE-088A-DC77-B5E1BF0A1F47}"/>
              </a:ext>
            </a:extLst>
          </p:cNvPr>
          <p:cNvSpPr txBox="1"/>
          <p:nvPr/>
        </p:nvSpPr>
        <p:spPr>
          <a:xfrm>
            <a:off x="7419231" y="5671086"/>
            <a:ext cx="3962400" cy="707886"/>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400">
                <a:solidFill>
                  <a:srgbClr val="000000"/>
                </a:solidFill>
                <a:latin typeface="Arial" panose="020B0604020202020204" pitchFamily="34" charset="0"/>
                <a:cs typeface="Arial" panose="020B0604020202020204"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n-US" sz="2000" dirty="0"/>
              <a:t>Leveraging the insights from predictive and causal models</a:t>
            </a:r>
            <a:endParaRPr lang="en-US" dirty="0"/>
          </a:p>
        </p:txBody>
      </p:sp>
      <p:sp>
        <p:nvSpPr>
          <p:cNvPr id="10" name="Right Arrow 9">
            <a:extLst>
              <a:ext uri="{FF2B5EF4-FFF2-40B4-BE49-F238E27FC236}">
                <a16:creationId xmlns:a16="http://schemas.microsoft.com/office/drawing/2014/main" id="{D01F0D46-A59F-7466-5638-BA391D87305E}"/>
              </a:ext>
            </a:extLst>
          </p:cNvPr>
          <p:cNvSpPr/>
          <p:nvPr/>
        </p:nvSpPr>
        <p:spPr bwMode="auto">
          <a:xfrm rot="18474829">
            <a:off x="4283242" y="5144841"/>
            <a:ext cx="513348" cy="401053"/>
          </a:xfrm>
          <a:prstGeom prst="rightArrow">
            <a:avLst/>
          </a:prstGeom>
          <a:solidFill>
            <a:schemeClr val="accent5">
              <a:lumMod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ight Arrow 10">
            <a:extLst>
              <a:ext uri="{FF2B5EF4-FFF2-40B4-BE49-F238E27FC236}">
                <a16:creationId xmlns:a16="http://schemas.microsoft.com/office/drawing/2014/main" id="{A1C59101-445C-FD38-13C1-AB20038EC7BB}"/>
              </a:ext>
            </a:extLst>
          </p:cNvPr>
          <p:cNvSpPr/>
          <p:nvPr/>
        </p:nvSpPr>
        <p:spPr bwMode="auto">
          <a:xfrm rot="3125171" flipH="1">
            <a:off x="8025973" y="5144841"/>
            <a:ext cx="513348" cy="401053"/>
          </a:xfrm>
          <a:prstGeom prst="rightArrow">
            <a:avLst/>
          </a:prstGeom>
          <a:solidFill>
            <a:schemeClr val="accent5">
              <a:lumMod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82159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50" y="0"/>
            <a:ext cx="9451289" cy="795130"/>
          </a:xfrm>
        </p:spPr>
        <p:txBody>
          <a:bodyPr/>
          <a:lstStyle/>
          <a:p>
            <a:r>
              <a:rPr lang="en-US" dirty="0"/>
              <a:t>Comparison with Traditional Training Systems</a:t>
            </a:r>
          </a:p>
        </p:txBody>
      </p:sp>
      <p:graphicFrame>
        <p:nvGraphicFramePr>
          <p:cNvPr id="18" name="Table 17">
            <a:extLst>
              <a:ext uri="{FF2B5EF4-FFF2-40B4-BE49-F238E27FC236}">
                <a16:creationId xmlns:a16="http://schemas.microsoft.com/office/drawing/2014/main" id="{F5AB976E-C58B-5F21-1D66-5E0CBC6D1001}"/>
              </a:ext>
            </a:extLst>
          </p:cNvPr>
          <p:cNvGraphicFramePr>
            <a:graphicFrameLocks noGrp="1"/>
          </p:cNvGraphicFramePr>
          <p:nvPr>
            <p:extLst>
              <p:ext uri="{D42A27DB-BD31-4B8C-83A1-F6EECF244321}">
                <p14:modId xmlns:p14="http://schemas.microsoft.com/office/powerpoint/2010/main" val="136944263"/>
              </p:ext>
            </p:extLst>
          </p:nvPr>
        </p:nvGraphicFramePr>
        <p:xfrm>
          <a:off x="536102" y="1132393"/>
          <a:ext cx="11119796" cy="4314385"/>
        </p:xfrm>
        <a:graphic>
          <a:graphicData uri="http://schemas.openxmlformats.org/drawingml/2006/table">
            <a:tbl>
              <a:tblPr firstRow="1" bandRow="1">
                <a:tableStyleId>{5C22544A-7EE6-4342-B048-85BDC9FD1C3A}</a:tableStyleId>
              </a:tblPr>
              <a:tblGrid>
                <a:gridCol w="2460017">
                  <a:extLst>
                    <a:ext uri="{9D8B030D-6E8A-4147-A177-3AD203B41FA5}">
                      <a16:colId xmlns:a16="http://schemas.microsoft.com/office/drawing/2014/main" val="646982401"/>
                    </a:ext>
                  </a:extLst>
                </a:gridCol>
                <a:gridCol w="8659779">
                  <a:extLst>
                    <a:ext uri="{9D8B030D-6E8A-4147-A177-3AD203B41FA5}">
                      <a16:colId xmlns:a16="http://schemas.microsoft.com/office/drawing/2014/main" val="2291947059"/>
                    </a:ext>
                  </a:extLst>
                </a:gridCol>
              </a:tblGrid>
              <a:tr h="504385">
                <a:tc>
                  <a:txBody>
                    <a:bodyPr/>
                    <a:lstStyle/>
                    <a:p>
                      <a:r>
                        <a:rPr lang="en-US" sz="2000" dirty="0">
                          <a:solidFill>
                            <a:srgbClr val="000000"/>
                          </a:solidFill>
                          <a:effectLst/>
                        </a:rPr>
                        <a:t>Requirement</a:t>
                      </a:r>
                      <a:endParaRPr lang="en-US" sz="200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rPr>
                        <a:t>Compound AI System Tactical Advantages</a:t>
                      </a:r>
                    </a:p>
                  </a:txBody>
                  <a:tcPr/>
                </a:tc>
                <a:extLst>
                  <a:ext uri="{0D108BD9-81ED-4DB2-BD59-A6C34878D82A}">
                    <a16:rowId xmlns:a16="http://schemas.microsoft.com/office/drawing/2014/main" val="954783486"/>
                  </a:ext>
                </a:extLst>
              </a:tr>
              <a:tr h="874255">
                <a:tc>
                  <a:txBody>
                    <a:bodyPr/>
                    <a:lstStyle/>
                    <a:p>
                      <a:r>
                        <a:rPr lang="en-US" sz="2000" dirty="0">
                          <a:solidFill>
                            <a:srgbClr val="000000"/>
                          </a:solidFill>
                          <a:effectLst/>
                        </a:rPr>
                        <a:t>Personalization</a:t>
                      </a:r>
                      <a:endParaRPr lang="en-US" sz="2000"/>
                    </a:p>
                  </a:txBody>
                  <a:tcPr/>
                </a:tc>
                <a:tc>
                  <a:txBody>
                    <a:bodyPr/>
                    <a:lstStyle/>
                    <a:p>
                      <a:pPr marL="0" algn="l" defTabSz="1219170" rtl="0" eaLnBrk="1" latinLnBrk="0" hangingPunct="1"/>
                      <a:r>
                        <a:rPr lang="en-US" sz="2000" kern="1200" dirty="0">
                          <a:solidFill>
                            <a:srgbClr val="000000"/>
                          </a:solidFill>
                          <a:effectLst/>
                        </a:rPr>
                        <a:t>HDTs provide a level of personalization that adapts not</a:t>
                      </a:r>
                    </a:p>
                    <a:p>
                      <a:pPr marL="0" algn="l" defTabSz="1219170" rtl="0" eaLnBrk="1" latinLnBrk="0" hangingPunct="1"/>
                      <a:r>
                        <a:rPr lang="en-US" sz="2000" kern="1200" dirty="0">
                          <a:solidFill>
                            <a:srgbClr val="000000"/>
                          </a:solidFill>
                          <a:effectLst/>
                        </a:rPr>
                        <a:t>just to performance, but to individual learning styles, cognitive states, and career trajectories etc.</a:t>
                      </a:r>
                      <a:endParaRPr lang="en-US" sz="2000" kern="1200">
                        <a:solidFill>
                          <a:srgbClr val="000000"/>
                        </a:solidFill>
                        <a:effectLst/>
                      </a:endParaRPr>
                    </a:p>
                  </a:txBody>
                  <a:tcPr/>
                </a:tc>
                <a:extLst>
                  <a:ext uri="{0D108BD9-81ED-4DB2-BD59-A6C34878D82A}">
                    <a16:rowId xmlns:a16="http://schemas.microsoft.com/office/drawing/2014/main" val="1632157700"/>
                  </a:ext>
                </a:extLst>
              </a:tr>
              <a:tr h="504385">
                <a:tc>
                  <a:txBody>
                    <a:bodyPr/>
                    <a:lstStyle/>
                    <a:p>
                      <a:r>
                        <a:rPr lang="en-US" sz="2000" dirty="0">
                          <a:solidFill>
                            <a:srgbClr val="000000"/>
                          </a:solidFill>
                          <a:effectLst/>
                        </a:rPr>
                        <a:t>Scalability</a:t>
                      </a:r>
                      <a:endParaRPr lang="en-US" sz="2000"/>
                    </a:p>
                  </a:txBody>
                  <a:tcPr/>
                </a:tc>
                <a:tc>
                  <a:txBody>
                    <a:bodyPr/>
                    <a:lstStyle/>
                    <a:p>
                      <a:pPr marL="0" algn="l" defTabSz="1219170" rtl="0" eaLnBrk="1" latinLnBrk="0" hangingPunct="1"/>
                      <a:r>
                        <a:rPr lang="en-US" sz="2000" kern="1200" dirty="0">
                          <a:solidFill>
                            <a:srgbClr val="000000"/>
                          </a:solidFill>
                          <a:effectLst/>
                        </a:rPr>
                        <a:t>Agentic workflows provide scalable consistent training experiences across large numbers of trainees simultaneously.</a:t>
                      </a:r>
                      <a:endParaRPr lang="en-US" sz="2000" kern="1200">
                        <a:solidFill>
                          <a:srgbClr val="000000"/>
                        </a:solidFill>
                        <a:effectLst/>
                      </a:endParaRPr>
                    </a:p>
                  </a:txBody>
                  <a:tcPr/>
                </a:tc>
                <a:extLst>
                  <a:ext uri="{0D108BD9-81ED-4DB2-BD59-A6C34878D82A}">
                    <a16:rowId xmlns:a16="http://schemas.microsoft.com/office/drawing/2014/main" val="3678963477"/>
                  </a:ext>
                </a:extLst>
              </a:tr>
              <a:tr h="0">
                <a:tc>
                  <a:txBody>
                    <a:bodyPr/>
                    <a:lstStyle/>
                    <a:p>
                      <a:r>
                        <a:rPr lang="en-US" sz="2000" kern="1200" dirty="0">
                          <a:solidFill>
                            <a:srgbClr val="000000"/>
                          </a:solidFill>
                          <a:effectLst/>
                        </a:rPr>
                        <a:t>Continuous</a:t>
                      </a:r>
                    </a:p>
                    <a:p>
                      <a:r>
                        <a:rPr lang="en-US" sz="2000" kern="1200" dirty="0">
                          <a:solidFill>
                            <a:srgbClr val="000000"/>
                          </a:solidFill>
                          <a:effectLst/>
                        </a:rPr>
                        <a:t>Improvement</a:t>
                      </a:r>
                      <a:endParaRPr lang="en-US" sz="2000" kern="1200">
                        <a:solidFill>
                          <a:srgbClr val="000000"/>
                        </a:solidFill>
                        <a:effectLst/>
                      </a:endParaRPr>
                    </a:p>
                  </a:txBody>
                  <a:tcPr/>
                </a:tc>
                <a:tc>
                  <a:txBody>
                    <a:bodyPr/>
                    <a:lstStyle/>
                    <a:p>
                      <a:pPr marL="0" algn="l" defTabSz="1219170" rtl="0" eaLnBrk="1" latinLnBrk="0" hangingPunct="1"/>
                      <a:r>
                        <a:rPr lang="en-US" sz="2000" kern="1200" dirty="0">
                          <a:solidFill>
                            <a:srgbClr val="000000"/>
                          </a:solidFill>
                          <a:effectLst/>
                        </a:rPr>
                        <a:t>The integration of causal modeling and HDTs allows for continuous optimization of training strategies.</a:t>
                      </a:r>
                      <a:endParaRPr lang="en-US" sz="2000" kern="1200">
                        <a:solidFill>
                          <a:srgbClr val="000000"/>
                        </a:solidFill>
                        <a:effectLst/>
                      </a:endParaRPr>
                    </a:p>
                  </a:txBody>
                  <a:tcPr/>
                </a:tc>
                <a:extLst>
                  <a:ext uri="{0D108BD9-81ED-4DB2-BD59-A6C34878D82A}">
                    <a16:rowId xmlns:a16="http://schemas.microsoft.com/office/drawing/2014/main" val="3460993157"/>
                  </a:ext>
                </a:extLst>
              </a:tr>
              <a:tr h="0">
                <a:tc>
                  <a:txBody>
                    <a:bodyPr/>
                    <a:lstStyle/>
                    <a:p>
                      <a:r>
                        <a:rPr lang="en-US" sz="2000" kern="1200" dirty="0">
                          <a:solidFill>
                            <a:srgbClr val="000000"/>
                          </a:solidFill>
                          <a:effectLst/>
                        </a:rPr>
                        <a:t>Multimodality</a:t>
                      </a:r>
                      <a:endParaRPr lang="en-US" sz="2000" kern="1200">
                        <a:solidFill>
                          <a:srgbClr val="000000"/>
                        </a:solidFill>
                        <a:effectLst/>
                      </a:endParaRPr>
                    </a:p>
                  </a:txBody>
                  <a:tcPr/>
                </a:tc>
                <a:tc>
                  <a:txBody>
                    <a:bodyPr/>
                    <a:lstStyle/>
                    <a:p>
                      <a:pPr marL="0" algn="l" defTabSz="1219170" rtl="0" eaLnBrk="1" latinLnBrk="0" hangingPunct="1"/>
                      <a:r>
                        <a:rPr lang="en-US" sz="2000" kern="1200" dirty="0">
                          <a:solidFill>
                            <a:srgbClr val="000000"/>
                          </a:solidFill>
                          <a:effectLst/>
                        </a:rPr>
                        <a:t>LLMs and MFMs allow for dynamically generated multi-modal training content.</a:t>
                      </a:r>
                      <a:endParaRPr lang="en-US" sz="2000" kern="1200">
                        <a:solidFill>
                          <a:srgbClr val="000000"/>
                        </a:solidFill>
                        <a:effectLst/>
                      </a:endParaRPr>
                    </a:p>
                  </a:txBody>
                  <a:tcPr/>
                </a:tc>
                <a:extLst>
                  <a:ext uri="{0D108BD9-81ED-4DB2-BD59-A6C34878D82A}">
                    <a16:rowId xmlns:a16="http://schemas.microsoft.com/office/drawing/2014/main" val="2061586604"/>
                  </a:ext>
                </a:extLst>
              </a:tr>
              <a:tr h="0">
                <a:tc>
                  <a:txBody>
                    <a:bodyPr/>
                    <a:lstStyle/>
                    <a:p>
                      <a:r>
                        <a:rPr lang="en-US" sz="2000" kern="1200" dirty="0">
                          <a:solidFill>
                            <a:srgbClr val="000000"/>
                          </a:solidFill>
                          <a:effectLst/>
                        </a:rPr>
                        <a:t>Predictive Capabilities</a:t>
                      </a:r>
                      <a:endParaRPr lang="en-US" sz="2000" kern="1200">
                        <a:solidFill>
                          <a:srgbClr val="000000"/>
                        </a:solidFill>
                        <a:effectLs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effectLst/>
                        </a:rPr>
                        <a:t>Predictive and cause tools allow for proactive identification of potential skill gaps and tailored interventions</a:t>
                      </a:r>
                      <a:endParaRPr lang="en-US" sz="2000" kern="1200">
                        <a:solidFill>
                          <a:srgbClr val="000000"/>
                        </a:solidFill>
                        <a:effectLst/>
                      </a:endParaRPr>
                    </a:p>
                  </a:txBody>
                  <a:tcPr/>
                </a:tc>
                <a:extLst>
                  <a:ext uri="{0D108BD9-81ED-4DB2-BD59-A6C34878D82A}">
                    <a16:rowId xmlns:a16="http://schemas.microsoft.com/office/drawing/2014/main" val="2878800935"/>
                  </a:ext>
                </a:extLst>
              </a:tr>
            </a:tbl>
          </a:graphicData>
        </a:graphic>
      </p:graphicFrame>
    </p:spTree>
    <p:extLst>
      <p:ext uri="{BB962C8B-B14F-4D97-AF65-F5344CB8AC3E}">
        <p14:creationId xmlns:p14="http://schemas.microsoft.com/office/powerpoint/2010/main" val="423204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9F8A-7128-7E03-3C4F-4AAC5C23D13C}"/>
              </a:ext>
            </a:extLst>
          </p:cNvPr>
          <p:cNvSpPr>
            <a:spLocks noGrp="1"/>
          </p:cNvSpPr>
          <p:nvPr>
            <p:ph type="title"/>
          </p:nvPr>
        </p:nvSpPr>
        <p:spPr/>
        <p:txBody>
          <a:bodyPr/>
          <a:lstStyle/>
          <a:p>
            <a:r>
              <a:rPr lang="en-US" dirty="0"/>
              <a:t>Benefits and Future Potential</a:t>
            </a:r>
          </a:p>
        </p:txBody>
      </p:sp>
      <p:graphicFrame>
        <p:nvGraphicFramePr>
          <p:cNvPr id="4" name="Content Placeholder 3">
            <a:extLst>
              <a:ext uri="{FF2B5EF4-FFF2-40B4-BE49-F238E27FC236}">
                <a16:creationId xmlns:a16="http://schemas.microsoft.com/office/drawing/2014/main" id="{67508A1C-8748-E137-048C-CBA9DF00C4FE}"/>
              </a:ext>
            </a:extLst>
          </p:cNvPr>
          <p:cNvGraphicFramePr>
            <a:graphicFrameLocks noGrp="1"/>
          </p:cNvGraphicFramePr>
          <p:nvPr>
            <p:ph sz="quarter" idx="11"/>
            <p:extLst>
              <p:ext uri="{D42A27DB-BD31-4B8C-83A1-F6EECF244321}">
                <p14:modId xmlns:p14="http://schemas.microsoft.com/office/powerpoint/2010/main" val="3314445865"/>
              </p:ext>
            </p:extLst>
          </p:nvPr>
        </p:nvGraphicFramePr>
        <p:xfrm>
          <a:off x="479425" y="1046163"/>
          <a:ext cx="11250613"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12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Limitations</a:t>
            </a:r>
          </a:p>
        </p:txBody>
      </p:sp>
      <p:sp>
        <p:nvSpPr>
          <p:cNvPr id="7" name="TextBox 6">
            <a:extLst>
              <a:ext uri="{FF2B5EF4-FFF2-40B4-BE49-F238E27FC236}">
                <a16:creationId xmlns:a16="http://schemas.microsoft.com/office/drawing/2014/main" id="{D6E36ABE-D563-FF53-D622-EDBE36338B1E}"/>
              </a:ext>
            </a:extLst>
          </p:cNvPr>
          <p:cNvSpPr txBox="1"/>
          <p:nvPr/>
        </p:nvSpPr>
        <p:spPr>
          <a:xfrm>
            <a:off x="347814" y="949829"/>
            <a:ext cx="11496371"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Technical challenges</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Software architecture and computational resources</a:t>
            </a:r>
          </a:p>
          <a:p>
            <a:pPr marL="342900" indent="-342900">
              <a:buFont typeface="Wingdings" pitchFamily="2" charset="2"/>
              <a:buChar char="Ø"/>
            </a:pPr>
            <a:r>
              <a:rPr lang="en-US" sz="2000" dirty="0"/>
              <a:t>System reliability and robustness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Data privacy and security</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Trainee data privacy </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Secure AI model training and deployment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AI bias and hallucinations</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Bias in training data and algorithms </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Hallucinations in AI-generated content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Ethical considerations</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Potential over-reliance on AI-generated content and assessments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Human factors and adoption</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User acceptance and trust</a:t>
            </a:r>
          </a:p>
          <a:p>
            <a:pPr marL="342900" indent="-342900">
              <a:buFont typeface="Wingdings" pitchFamily="2" charset="2"/>
              <a:buChar char="Ø"/>
            </a:pPr>
            <a:r>
              <a:rPr lang="en-US" sz="2000" dirty="0">
                <a:latin typeface="Arial" panose="020B0604020202020204" pitchFamily="34" charset="0"/>
                <a:cs typeface="Arial" panose="020B0604020202020204" pitchFamily="34" charset="0"/>
              </a:rPr>
              <a:t>Integration with existing training paradigms</a:t>
            </a:r>
          </a:p>
        </p:txBody>
      </p:sp>
      <p:pic>
        <p:nvPicPr>
          <p:cNvPr id="3" name="Picture 2">
            <a:extLst>
              <a:ext uri="{FF2B5EF4-FFF2-40B4-BE49-F238E27FC236}">
                <a16:creationId xmlns:a16="http://schemas.microsoft.com/office/drawing/2014/main" id="{997579FD-41C2-7BAE-B45D-0389F83928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3378" y="3390465"/>
            <a:ext cx="5155118" cy="1124227"/>
          </a:xfrm>
          <a:prstGeom prst="rect">
            <a:avLst/>
          </a:prstGeom>
        </p:spPr>
      </p:pic>
      <p:pic>
        <p:nvPicPr>
          <p:cNvPr id="6" name="Picture 5">
            <a:extLst>
              <a:ext uri="{FF2B5EF4-FFF2-40B4-BE49-F238E27FC236}">
                <a16:creationId xmlns:a16="http://schemas.microsoft.com/office/drawing/2014/main" id="{9356E57F-7ACB-0C96-674F-7138A2740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1433" y="1224123"/>
            <a:ext cx="1684014" cy="2166342"/>
          </a:xfrm>
          <a:prstGeom prst="rect">
            <a:avLst/>
          </a:prstGeom>
        </p:spPr>
      </p:pic>
      <p:sp>
        <p:nvSpPr>
          <p:cNvPr id="8" name="TextBox 7">
            <a:extLst>
              <a:ext uri="{FF2B5EF4-FFF2-40B4-BE49-F238E27FC236}">
                <a16:creationId xmlns:a16="http://schemas.microsoft.com/office/drawing/2014/main" id="{F243D2C5-DA72-0A6A-1846-E9A181DAE86F}"/>
              </a:ext>
            </a:extLst>
          </p:cNvPr>
          <p:cNvSpPr txBox="1"/>
          <p:nvPr/>
        </p:nvSpPr>
        <p:spPr>
          <a:xfrm>
            <a:off x="8260310" y="4514692"/>
            <a:ext cx="3378186" cy="246221"/>
          </a:xfrm>
          <a:prstGeom prst="rect">
            <a:avLst/>
          </a:prstGeom>
          <a:noFill/>
        </p:spPr>
        <p:txBody>
          <a:bodyPr wrap="square">
            <a:spAutoFit/>
          </a:bodyPr>
          <a:lstStyle/>
          <a:p>
            <a:r>
              <a:rPr lang="en-US" sz="1000" dirty="0">
                <a:hlinkClick r:id="rId5"/>
              </a:rPr>
              <a:t>https://nvlpubs.nist.gov/nistpubs/ai/NIST.AI.100-1.pdf</a:t>
            </a:r>
            <a:r>
              <a:rPr lang="en-US" sz="1000" dirty="0"/>
              <a:t> </a:t>
            </a:r>
          </a:p>
        </p:txBody>
      </p:sp>
    </p:spTree>
    <p:extLst>
      <p:ext uri="{BB962C8B-B14F-4D97-AF65-F5344CB8AC3E}">
        <p14:creationId xmlns:p14="http://schemas.microsoft.com/office/powerpoint/2010/main" val="38436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1C88-5059-5774-7AD6-12E40EA66681}"/>
              </a:ext>
            </a:extLst>
          </p:cNvPr>
          <p:cNvSpPr>
            <a:spLocks noGrp="1"/>
          </p:cNvSpPr>
          <p:nvPr>
            <p:ph type="title"/>
          </p:nvPr>
        </p:nvSpPr>
        <p:spPr/>
        <p:txBody>
          <a:bodyPr/>
          <a:lstStyle/>
          <a:p>
            <a:r>
              <a:rPr lang="en-US" dirty="0"/>
              <a:t>HTDs: Cross-LLM Bias Analysis</a:t>
            </a:r>
          </a:p>
        </p:txBody>
      </p:sp>
      <p:sp>
        <p:nvSpPr>
          <p:cNvPr id="4" name="Content Placeholder 1">
            <a:extLst>
              <a:ext uri="{FF2B5EF4-FFF2-40B4-BE49-F238E27FC236}">
                <a16:creationId xmlns:a16="http://schemas.microsoft.com/office/drawing/2014/main" id="{96349B46-166B-617F-9ABF-490E4905D9B1}"/>
              </a:ext>
            </a:extLst>
          </p:cNvPr>
          <p:cNvSpPr txBox="1">
            <a:spLocks/>
          </p:cNvSpPr>
          <p:nvPr/>
        </p:nvSpPr>
        <p:spPr>
          <a:xfrm>
            <a:off x="161252" y="1253331"/>
            <a:ext cx="6420612" cy="4351338"/>
          </a:xfrm>
          <a:prstGeom prst="rect">
            <a:avLst/>
          </a:prstGeom>
        </p:spPr>
        <p:txBody>
          <a:bodyPr vert="horz" lIns="91440" tIns="45720" rIns="91440" bIns="45720" rtlCol="0" anchor="t">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800" kern="0" dirty="0">
                <a:latin typeface="Arial" panose="020B0604020202020204" pitchFamily="34" charset="0"/>
                <a:cs typeface="Arial" panose="020B0604020202020204" pitchFamily="34" charset="0"/>
              </a:rPr>
              <a:t>LLM biases when simulating human digital twins:</a:t>
            </a:r>
          </a:p>
          <a:p>
            <a:pPr marL="688975" indent="-217488"/>
            <a:r>
              <a:rPr lang="en-US" sz="1800" kern="0" dirty="0">
                <a:latin typeface="Arial" panose="020B0604020202020204" pitchFamily="34" charset="0"/>
                <a:cs typeface="Arial" panose="020B0604020202020204" pitchFamily="34" charset="0"/>
              </a:rPr>
              <a:t>Gender: GPT4o Female vs. LLaMa3.1 Male​</a:t>
            </a:r>
          </a:p>
          <a:p>
            <a:pPr marL="688975" indent="-217488"/>
            <a:r>
              <a:rPr lang="en-US" sz="1800" kern="0" dirty="0">
                <a:latin typeface="Arial" panose="020B0604020202020204" pitchFamily="34" charset="0"/>
                <a:cs typeface="Arial" panose="020B0604020202020204" pitchFamily="34" charset="0"/>
              </a:rPr>
              <a:t>Profession: All models are biased towards engineers ​</a:t>
            </a:r>
          </a:p>
          <a:p>
            <a:pPr marL="688975" indent="-217488"/>
            <a:r>
              <a:rPr lang="en-US" sz="1800" kern="0" dirty="0">
                <a:latin typeface="Arial" panose="020B0604020202020204" pitchFamily="34" charset="0"/>
                <a:cs typeface="Arial" panose="020B0604020202020204" pitchFamily="34" charset="0"/>
              </a:rPr>
              <a:t>Location: All models are biased towards California​</a:t>
            </a:r>
          </a:p>
          <a:p>
            <a:pPr marL="688975" indent="-217488"/>
            <a:r>
              <a:rPr lang="en-US" sz="1800" kern="0" dirty="0">
                <a:latin typeface="Arial" panose="020B0604020202020204" pitchFamily="34" charset="0"/>
                <a:cs typeface="Arial" panose="020B0604020202020204" pitchFamily="34" charset="0"/>
              </a:rPr>
              <a:t>Ethnicity: e.g., GPT4o Asian vs. LLaMa3.1 Caucasian​</a:t>
            </a:r>
          </a:p>
          <a:p>
            <a:pPr marL="688975" indent="-217488"/>
            <a:r>
              <a:rPr lang="en-US" sz="1800" kern="0" dirty="0">
                <a:latin typeface="Arial" panose="020B0604020202020204" pitchFamily="34" charset="0"/>
                <a:cs typeface="Arial" panose="020B0604020202020204" pitchFamily="34" charset="0"/>
              </a:rPr>
              <a:t>Religion: GPT4o Agnostic vs. LLaMa3.1 Atheist​</a:t>
            </a:r>
          </a:p>
          <a:p>
            <a:pPr marL="688975" indent="-217488"/>
            <a:r>
              <a:rPr lang="en-US" sz="1800" kern="0" dirty="0">
                <a:latin typeface="Arial" panose="020B0604020202020204" pitchFamily="34" charset="0"/>
                <a:cs typeface="Arial" panose="020B0604020202020204" pitchFamily="34" charset="0"/>
              </a:rPr>
              <a:t>Education: All models are biased: MS and BS degrees</a:t>
            </a:r>
          </a:p>
          <a:p>
            <a:pPr marL="688975" indent="-217488"/>
            <a:r>
              <a:rPr lang="en-US" sz="1800" kern="0" dirty="0">
                <a:latin typeface="Arial" panose="020B0604020202020204" pitchFamily="34" charset="0"/>
                <a:cs typeface="Arial" panose="020B0604020202020204" pitchFamily="34" charset="0"/>
              </a:rPr>
              <a:t>Age: All models are biased: mid age generations</a:t>
            </a:r>
          </a:p>
          <a:p>
            <a:pPr marL="688975" indent="-217488"/>
            <a:r>
              <a:rPr lang="en-US" sz="1800" kern="0" dirty="0">
                <a:latin typeface="Arial" panose="020B0604020202020204" pitchFamily="34" charset="0"/>
                <a:cs typeface="Arial" panose="020B0604020202020204" pitchFamily="34" charset="0"/>
              </a:rPr>
              <a:t>…</a:t>
            </a:r>
          </a:p>
          <a:p>
            <a:pPr marL="228600" lvl="1">
              <a:spcBef>
                <a:spcPts val="1000"/>
              </a:spcBef>
            </a:pPr>
            <a:endParaRPr lang="en-US" sz="1800" kern="0" dirty="0">
              <a:latin typeface="Arial" panose="020B0604020202020204" pitchFamily="34" charset="0"/>
              <a:cs typeface="Arial" panose="020B0604020202020204" pitchFamily="34" charset="0"/>
            </a:endParaRPr>
          </a:p>
          <a:p>
            <a:endParaRPr lang="en-US" sz="1800" kern="0" dirty="0">
              <a:latin typeface="Arial" panose="020B0604020202020204" pitchFamily="34" charset="0"/>
              <a:cs typeface="Arial" panose="020B0604020202020204" pitchFamily="34" charset="0"/>
            </a:endParaRPr>
          </a:p>
          <a:p>
            <a:pPr lvl="1"/>
            <a:endParaRPr lang="en-US" sz="1800" kern="0" dirty="0">
              <a:latin typeface="Arial" panose="020B0604020202020204" pitchFamily="34" charset="0"/>
              <a:cs typeface="Arial" panose="020B0604020202020204" pitchFamily="34" charset="0"/>
            </a:endParaRPr>
          </a:p>
          <a:p>
            <a:pPr lvl="1"/>
            <a:endParaRPr lang="en-US" sz="1800" kern="0" dirty="0">
              <a:latin typeface="Arial" panose="020B0604020202020204" pitchFamily="34" charset="0"/>
              <a:cs typeface="Arial" panose="020B0604020202020204" pitchFamily="34" charset="0"/>
            </a:endParaRPr>
          </a:p>
          <a:p>
            <a:endParaRPr lang="en-US" sz="1800" kern="0" dirty="0">
              <a:latin typeface="Arial" panose="020B0604020202020204" pitchFamily="34" charset="0"/>
              <a:cs typeface="Arial" panose="020B0604020202020204" pitchFamily="34" charset="0"/>
            </a:endParaRPr>
          </a:p>
          <a:p>
            <a:endParaRPr lang="en-US" sz="1800" kern="0" dirty="0">
              <a:latin typeface="Arial" panose="020B0604020202020204" pitchFamily="34" charset="0"/>
              <a:cs typeface="Arial" panose="020B0604020202020204" pitchFamily="34" charset="0"/>
            </a:endParaRPr>
          </a:p>
          <a:p>
            <a:pPr marL="0" indent="0">
              <a:buFont typeface="Wingdings" charset="2"/>
              <a:buNone/>
            </a:pPr>
            <a:endParaRPr lang="en-US" sz="1800" kern="0" dirty="0">
              <a:latin typeface="Arial" panose="020B0604020202020204" pitchFamily="34" charset="0"/>
              <a:cs typeface="Arial" panose="020B0604020202020204" pitchFamily="34" charset="0"/>
            </a:endParaRPr>
          </a:p>
          <a:p>
            <a:pPr marL="0" indent="0">
              <a:buFont typeface="Wingdings" charset="2"/>
              <a:buNone/>
            </a:pPr>
            <a:endParaRPr lang="en-US" sz="1800" kern="0" dirty="0">
              <a:latin typeface="Arial" panose="020B0604020202020204" pitchFamily="34" charset="0"/>
              <a:cs typeface="Arial" panose="020B0604020202020204" pitchFamily="34" charset="0"/>
            </a:endParaRPr>
          </a:p>
          <a:p>
            <a:pPr marL="0" indent="0">
              <a:buFont typeface="Wingdings" charset="2"/>
              <a:buNone/>
            </a:pPr>
            <a:endParaRPr lang="en-US" sz="1800" kern="0" dirty="0">
              <a:latin typeface="Arial" panose="020B0604020202020204" pitchFamily="34" charset="0"/>
              <a:cs typeface="Arial" panose="020B0604020202020204" pitchFamily="34" charset="0"/>
            </a:endParaRPr>
          </a:p>
          <a:p>
            <a:pPr marL="0" indent="0">
              <a:buFont typeface="Wingdings" charset="2"/>
              <a:buNone/>
            </a:pPr>
            <a:endParaRPr lang="en-US" sz="1800" kern="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DDDC741-FE79-661B-0E1C-3323D378FA56}"/>
              </a:ext>
            </a:extLst>
          </p:cNvPr>
          <p:cNvSpPr txBox="1"/>
          <p:nvPr/>
        </p:nvSpPr>
        <p:spPr>
          <a:xfrm>
            <a:off x="6712656" y="4742282"/>
            <a:ext cx="1326004"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Education</a:t>
            </a:r>
          </a:p>
        </p:txBody>
      </p:sp>
      <p:sp>
        <p:nvSpPr>
          <p:cNvPr id="6" name="TextBox 5">
            <a:extLst>
              <a:ext uri="{FF2B5EF4-FFF2-40B4-BE49-F238E27FC236}">
                <a16:creationId xmlns:a16="http://schemas.microsoft.com/office/drawing/2014/main" id="{67EE3AC2-726A-A36C-2988-A05EAE292D0B}"/>
              </a:ext>
            </a:extLst>
          </p:cNvPr>
          <p:cNvSpPr txBox="1"/>
          <p:nvPr/>
        </p:nvSpPr>
        <p:spPr>
          <a:xfrm>
            <a:off x="662664" y="4742282"/>
            <a:ext cx="1396536"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Profession</a:t>
            </a:r>
          </a:p>
        </p:txBody>
      </p:sp>
      <p:sp>
        <p:nvSpPr>
          <p:cNvPr id="7" name="TextBox 6">
            <a:extLst>
              <a:ext uri="{FF2B5EF4-FFF2-40B4-BE49-F238E27FC236}">
                <a16:creationId xmlns:a16="http://schemas.microsoft.com/office/drawing/2014/main" id="{CB623864-DD18-77CD-3FDA-87EF443AE5CD}"/>
              </a:ext>
            </a:extLst>
          </p:cNvPr>
          <p:cNvSpPr txBox="1"/>
          <p:nvPr/>
        </p:nvSpPr>
        <p:spPr>
          <a:xfrm>
            <a:off x="6712656" y="1068665"/>
            <a:ext cx="1039067"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Gender</a:t>
            </a:r>
          </a:p>
        </p:txBody>
      </p:sp>
      <p:pic>
        <p:nvPicPr>
          <p:cNvPr id="8" name="Picture 2">
            <a:extLst>
              <a:ext uri="{FF2B5EF4-FFF2-40B4-BE49-F238E27FC236}">
                <a16:creationId xmlns:a16="http://schemas.microsoft.com/office/drawing/2014/main" id="{625FABD4-0832-4BBF-89D5-2EE28C8E0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656" y="3271004"/>
            <a:ext cx="4933918" cy="1128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C393802-3FB7-6FE1-0C15-75F005027C9F}"/>
              </a:ext>
            </a:extLst>
          </p:cNvPr>
          <p:cNvSpPr txBox="1"/>
          <p:nvPr/>
        </p:nvSpPr>
        <p:spPr>
          <a:xfrm>
            <a:off x="6712656" y="2894028"/>
            <a:ext cx="6415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Age</a:t>
            </a:r>
          </a:p>
        </p:txBody>
      </p:sp>
      <p:pic>
        <p:nvPicPr>
          <p:cNvPr id="10" name="Picture 4">
            <a:extLst>
              <a:ext uri="{FF2B5EF4-FFF2-40B4-BE49-F238E27FC236}">
                <a16:creationId xmlns:a16="http://schemas.microsoft.com/office/drawing/2014/main" id="{CC188266-03CD-2135-A84C-7D18F8890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6889" y="691854"/>
            <a:ext cx="966931" cy="6875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39F91060-12F9-CE9B-3398-FD4C27388D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67" r="6985"/>
          <a:stretch/>
        </p:blipFill>
        <p:spPr bwMode="auto">
          <a:xfrm>
            <a:off x="6712656" y="1450680"/>
            <a:ext cx="4839146" cy="1174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AD70BBE-F02A-730E-8D45-362CC14E48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75" r="6916"/>
          <a:stretch/>
        </p:blipFill>
        <p:spPr bwMode="auto">
          <a:xfrm>
            <a:off x="6712656" y="5051623"/>
            <a:ext cx="4839146" cy="1214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721F1A2-B371-DC61-9D96-70D08D14CD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23" r="6985"/>
          <a:stretch/>
        </p:blipFill>
        <p:spPr bwMode="auto">
          <a:xfrm>
            <a:off x="662664" y="5051623"/>
            <a:ext cx="4880919" cy="123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5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9917-AF6D-47E4-017E-2AA002D26D55}"/>
              </a:ext>
            </a:extLst>
          </p:cNvPr>
          <p:cNvSpPr>
            <a:spLocks noGrp="1"/>
          </p:cNvSpPr>
          <p:nvPr>
            <p:ph type="title"/>
          </p:nvPr>
        </p:nvSpPr>
        <p:spPr/>
        <p:txBody>
          <a:bodyPr/>
          <a:lstStyle/>
          <a:p>
            <a:r>
              <a:rPr lang="en-US" dirty="0"/>
              <a:t>Proactive Approach to Training</a:t>
            </a:r>
          </a:p>
        </p:txBody>
      </p:sp>
      <p:sp>
        <p:nvSpPr>
          <p:cNvPr id="3" name="Content Placeholder 2">
            <a:extLst>
              <a:ext uri="{FF2B5EF4-FFF2-40B4-BE49-F238E27FC236}">
                <a16:creationId xmlns:a16="http://schemas.microsoft.com/office/drawing/2014/main" id="{2D96E962-1160-C270-5B26-BE3B7EAF0BB3}"/>
              </a:ext>
            </a:extLst>
          </p:cNvPr>
          <p:cNvSpPr>
            <a:spLocks noGrp="1"/>
          </p:cNvSpPr>
          <p:nvPr>
            <p:ph sz="quarter" idx="11"/>
          </p:nvPr>
        </p:nvSpPr>
        <p:spPr>
          <a:xfrm>
            <a:off x="480132" y="1046715"/>
            <a:ext cx="8624957" cy="5075237"/>
          </a:xfrm>
        </p:spPr>
        <p:txBody>
          <a:bodyPr/>
          <a:lstStyle/>
          <a:p>
            <a:r>
              <a:rPr lang="en-US" sz="2400" dirty="0">
                <a:solidFill>
                  <a:srgbClr val="000000"/>
                </a:solidFill>
                <a:effectLst/>
                <a:latin typeface="Arial" panose="020B0604020202020204" pitchFamily="34" charset="0"/>
                <a:cs typeface="Arial" panose="020B0604020202020204" pitchFamily="34" charset="0"/>
              </a:rPr>
              <a:t>AI-enabled training systems become an integral part of lifelong learning and skill development</a:t>
            </a:r>
          </a:p>
          <a:p>
            <a:endParaRPr lang="en-US" sz="2400" dirty="0">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M</a:t>
            </a:r>
            <a:r>
              <a:rPr lang="en-US" sz="2400" dirty="0">
                <a:solidFill>
                  <a:srgbClr val="000000"/>
                </a:solidFill>
                <a:effectLst/>
                <a:latin typeface="Arial" panose="020B0604020202020204" pitchFamily="34" charset="0"/>
                <a:cs typeface="Arial" panose="020B0604020202020204" pitchFamily="34" charset="0"/>
              </a:rPr>
              <a:t>ultimodal inputs, including physiological data, environmental factors, and social dynamics, to create holistic learning experiences</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effectLst/>
                <a:latin typeface="Arial" panose="020B0604020202020204" pitchFamily="34" charset="0"/>
                <a:cs typeface="Arial" panose="020B0604020202020204" pitchFamily="34" charset="0"/>
              </a:rPr>
              <a:t>Optimal learning pathways for individuals and groups using causal modeling</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redict and prepare for future skill requirements based on emerging trends and technologies</a:t>
            </a:r>
            <a:endParaRPr lang="en-US" sz="2400" dirty="0">
              <a:latin typeface="Arial" panose="020B0604020202020204" pitchFamily="34" charset="0"/>
              <a:cs typeface="Arial" panose="020B0604020202020204" pitchFamily="34" charset="0"/>
            </a:endParaRPr>
          </a:p>
        </p:txBody>
      </p:sp>
      <p:pic>
        <p:nvPicPr>
          <p:cNvPr id="4098" name="Picture 2" descr="Proactive icon Cut Out Stock Images ...">
            <a:extLst>
              <a:ext uri="{FF2B5EF4-FFF2-40B4-BE49-F238E27FC236}">
                <a16:creationId xmlns:a16="http://schemas.microsoft.com/office/drawing/2014/main" id="{136EB028-E075-5A53-2692-6D2C8C147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86"/>
          <a:stretch/>
        </p:blipFill>
        <p:spPr bwMode="auto">
          <a:xfrm>
            <a:off x="9105089" y="1761247"/>
            <a:ext cx="2755900" cy="265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8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ED9-C561-DE91-94A5-65BD07392707}"/>
              </a:ext>
            </a:extLst>
          </p:cNvPr>
          <p:cNvSpPr>
            <a:spLocks noGrp="1"/>
          </p:cNvSpPr>
          <p:nvPr>
            <p:ph type="title"/>
          </p:nvPr>
        </p:nvSpPr>
        <p:spPr>
          <a:xfrm>
            <a:off x="1225685" y="0"/>
            <a:ext cx="8588154" cy="795130"/>
          </a:xfrm>
        </p:spPr>
        <p:txBody>
          <a:bodyPr/>
          <a:lstStyle/>
          <a:p>
            <a:r>
              <a:rPr lang="en-US" dirty="0"/>
              <a:t>Human vs. Machine Training and Learning</a:t>
            </a:r>
          </a:p>
        </p:txBody>
      </p:sp>
      <p:pic>
        <p:nvPicPr>
          <p:cNvPr id="4" name="Google Shape;263;p9" descr="How People Learn: Brain, Mind, Experience, and School: Expanded Edition">
            <a:extLst>
              <a:ext uri="{FF2B5EF4-FFF2-40B4-BE49-F238E27FC236}">
                <a16:creationId xmlns:a16="http://schemas.microsoft.com/office/drawing/2014/main" id="{EACD7AFB-B8D3-1090-8EB9-42645F0F0AA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4279" y="1181143"/>
            <a:ext cx="1343025" cy="1871570"/>
          </a:xfrm>
          <a:prstGeom prst="rect">
            <a:avLst/>
          </a:prstGeom>
          <a:noFill/>
          <a:ln>
            <a:noFill/>
          </a:ln>
        </p:spPr>
      </p:pic>
      <p:pic>
        <p:nvPicPr>
          <p:cNvPr id="5" name="Google Shape;264;p9" descr="Cover art for record id: 24783">
            <a:extLst>
              <a:ext uri="{FF2B5EF4-FFF2-40B4-BE49-F238E27FC236}">
                <a16:creationId xmlns:a16="http://schemas.microsoft.com/office/drawing/2014/main" id="{3BBB1B9C-D234-35CA-215E-C1463A0FD5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7039" y="1181143"/>
            <a:ext cx="1308790" cy="1871570"/>
          </a:xfrm>
          <a:prstGeom prst="rect">
            <a:avLst/>
          </a:prstGeom>
          <a:noFill/>
          <a:ln>
            <a:noFill/>
          </a:ln>
        </p:spPr>
      </p:pic>
      <p:sp>
        <p:nvSpPr>
          <p:cNvPr id="6" name="Google Shape;265;p9">
            <a:extLst>
              <a:ext uri="{FF2B5EF4-FFF2-40B4-BE49-F238E27FC236}">
                <a16:creationId xmlns:a16="http://schemas.microsoft.com/office/drawing/2014/main" id="{32963D29-FC14-407E-A35C-0AA69330D92F}"/>
              </a:ext>
            </a:extLst>
          </p:cNvPr>
          <p:cNvSpPr txBox="1"/>
          <p:nvPr/>
        </p:nvSpPr>
        <p:spPr>
          <a:xfrm>
            <a:off x="634280" y="3327247"/>
            <a:ext cx="3071400" cy="2862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Babies learn by </a:t>
            </a:r>
            <a:r>
              <a:rPr lang="en-US" sz="1800" b="1">
                <a:solidFill>
                  <a:schemeClr val="dk1"/>
                </a:solidFill>
                <a:latin typeface="Arial"/>
                <a:ea typeface="Arial"/>
                <a:cs typeface="Arial"/>
                <a:sym typeface="Arial"/>
              </a:rPr>
              <a:t>observation</a:t>
            </a:r>
            <a:r>
              <a:rPr lang="en-US" sz="1800">
                <a:solidFill>
                  <a:schemeClr val="dk1"/>
                </a:solidFill>
                <a:latin typeface="Arial"/>
                <a:ea typeface="Arial"/>
                <a:cs typeface="Arial"/>
                <a:sym typeface="Arial"/>
              </a:rPr>
              <a:t> and initially with little </a:t>
            </a:r>
            <a:r>
              <a:rPr lang="en-US" sz="1800" b="1">
                <a:solidFill>
                  <a:schemeClr val="dk1"/>
                </a:solidFill>
                <a:latin typeface="Arial"/>
                <a:ea typeface="Arial"/>
                <a:cs typeface="Arial"/>
                <a:sym typeface="Arial"/>
              </a:rPr>
              <a:t>communication</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Accumulate a lot of </a:t>
            </a:r>
            <a:r>
              <a:rPr lang="en-US" sz="1800" b="1">
                <a:solidFill>
                  <a:schemeClr val="dk1"/>
                </a:solidFill>
                <a:latin typeface="Arial"/>
                <a:ea typeface="Arial"/>
                <a:cs typeface="Arial"/>
                <a:sym typeface="Arial"/>
              </a:rPr>
              <a:t>background knowledge</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Does </a:t>
            </a:r>
            <a:r>
              <a:rPr lang="en-US" sz="1800" b="1">
                <a:solidFill>
                  <a:schemeClr val="dk1"/>
                </a:solidFill>
                <a:latin typeface="Arial"/>
                <a:ea typeface="Arial"/>
                <a:cs typeface="Arial"/>
                <a:sym typeface="Arial"/>
              </a:rPr>
              <a:t>common sense </a:t>
            </a:r>
            <a:r>
              <a:rPr lang="en-US" sz="1800">
                <a:solidFill>
                  <a:schemeClr val="dk1"/>
                </a:solidFill>
                <a:latin typeface="Arial"/>
                <a:ea typeface="Arial"/>
                <a:cs typeface="Arial"/>
                <a:sym typeface="Arial"/>
              </a:rPr>
              <a:t>emerge from </a:t>
            </a:r>
            <a:r>
              <a:rPr lang="en-US" sz="1800">
                <a:solidFill>
                  <a:schemeClr val="dk1"/>
                </a:solidFill>
              </a:rPr>
              <a:t>observation and communication</a:t>
            </a:r>
            <a:r>
              <a:rPr lang="en-US" sz="1800">
                <a:solidFill>
                  <a:schemeClr val="dk1"/>
                </a:solidFill>
                <a:latin typeface="Arial"/>
                <a:ea typeface="Arial"/>
                <a:cs typeface="Arial"/>
                <a:sym typeface="Arial"/>
              </a:rPr>
              <a: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 name="Google Shape;266;p9">
            <a:extLst>
              <a:ext uri="{FF2B5EF4-FFF2-40B4-BE49-F238E27FC236}">
                <a16:creationId xmlns:a16="http://schemas.microsoft.com/office/drawing/2014/main" id="{9641DE89-0D64-3D84-6CA3-4BA41E96F4D4}"/>
              </a:ext>
            </a:extLst>
          </p:cNvPr>
          <p:cNvSpPr txBox="1"/>
          <p:nvPr/>
        </p:nvSpPr>
        <p:spPr>
          <a:xfrm>
            <a:off x="6356865" y="1949738"/>
            <a:ext cx="471629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…cause and effect</a:t>
            </a:r>
            <a:endParaRPr/>
          </a:p>
        </p:txBody>
      </p:sp>
      <p:sp>
        <p:nvSpPr>
          <p:cNvPr id="8" name="Google Shape;267;p9">
            <a:extLst>
              <a:ext uri="{FF2B5EF4-FFF2-40B4-BE49-F238E27FC236}">
                <a16:creationId xmlns:a16="http://schemas.microsoft.com/office/drawing/2014/main" id="{B19ACEE6-F358-0711-BB61-C9817EEC6F9B}"/>
              </a:ext>
            </a:extLst>
          </p:cNvPr>
          <p:cNvSpPr txBox="1"/>
          <p:nvPr/>
        </p:nvSpPr>
        <p:spPr>
          <a:xfrm>
            <a:off x="6356864" y="2885663"/>
            <a:ext cx="5666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…to plan</a:t>
            </a:r>
            <a:endParaRPr/>
          </a:p>
        </p:txBody>
      </p:sp>
      <p:sp>
        <p:nvSpPr>
          <p:cNvPr id="9" name="Google Shape;268;p9">
            <a:extLst>
              <a:ext uri="{FF2B5EF4-FFF2-40B4-BE49-F238E27FC236}">
                <a16:creationId xmlns:a16="http://schemas.microsoft.com/office/drawing/2014/main" id="{BD73D4F4-FDDE-3027-FB25-FBBF5C6F662C}"/>
              </a:ext>
            </a:extLst>
          </p:cNvPr>
          <p:cNvSpPr txBox="1"/>
          <p:nvPr/>
        </p:nvSpPr>
        <p:spPr>
          <a:xfrm>
            <a:off x="6323678" y="1181143"/>
            <a:ext cx="45672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Learning to reason</a:t>
            </a:r>
            <a:endParaRPr/>
          </a:p>
        </p:txBody>
      </p:sp>
      <p:sp>
        <p:nvSpPr>
          <p:cNvPr id="10" name="Google Shape;269;p9">
            <a:extLst>
              <a:ext uri="{FF2B5EF4-FFF2-40B4-BE49-F238E27FC236}">
                <a16:creationId xmlns:a16="http://schemas.microsoft.com/office/drawing/2014/main" id="{5FEE1EF7-42C7-8B5A-479D-4098C26F92BE}"/>
              </a:ext>
            </a:extLst>
          </p:cNvPr>
          <p:cNvSpPr txBox="1"/>
          <p:nvPr/>
        </p:nvSpPr>
        <p:spPr>
          <a:xfrm>
            <a:off x="6356864" y="3835354"/>
            <a:ext cx="534793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 skills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…through experiences</a:t>
            </a:r>
            <a:endParaRPr/>
          </a:p>
        </p:txBody>
      </p:sp>
      <p:pic>
        <p:nvPicPr>
          <p:cNvPr id="11" name="Google Shape;270;p9">
            <a:extLst>
              <a:ext uri="{FF2B5EF4-FFF2-40B4-BE49-F238E27FC236}">
                <a16:creationId xmlns:a16="http://schemas.microsoft.com/office/drawing/2014/main" id="{0DD83C3B-D11C-EBCE-34A6-442E057DBB1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3978" y="1261058"/>
            <a:ext cx="1258754" cy="1871569"/>
          </a:xfrm>
          <a:prstGeom prst="rect">
            <a:avLst/>
          </a:prstGeom>
          <a:noFill/>
          <a:ln>
            <a:noFill/>
          </a:ln>
        </p:spPr>
      </p:pic>
      <p:pic>
        <p:nvPicPr>
          <p:cNvPr id="12" name="Google Shape;271;p9">
            <a:extLst>
              <a:ext uri="{FF2B5EF4-FFF2-40B4-BE49-F238E27FC236}">
                <a16:creationId xmlns:a16="http://schemas.microsoft.com/office/drawing/2014/main" id="{537CB71D-D000-CDA3-381B-D378A377226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75869" y="3327247"/>
            <a:ext cx="1236863" cy="1871569"/>
          </a:xfrm>
          <a:prstGeom prst="rect">
            <a:avLst/>
          </a:prstGeom>
          <a:noFill/>
          <a:ln>
            <a:noFill/>
          </a:ln>
        </p:spPr>
      </p:pic>
    </p:spTree>
    <p:extLst>
      <p:ext uri="{BB962C8B-B14F-4D97-AF65-F5344CB8AC3E}">
        <p14:creationId xmlns:p14="http://schemas.microsoft.com/office/powerpoint/2010/main" val="17435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73" y="0"/>
            <a:ext cx="8915266" cy="795130"/>
          </a:xfrm>
        </p:spPr>
        <p:txBody>
          <a:bodyPr/>
          <a:lstStyle/>
          <a:p>
            <a:r>
              <a:rPr lang="en-US" dirty="0"/>
              <a:t>The Need for Advanced Military Training</a:t>
            </a:r>
          </a:p>
        </p:txBody>
      </p:sp>
      <p:sp>
        <p:nvSpPr>
          <p:cNvPr id="3" name="TextBox 2">
            <a:extLst>
              <a:ext uri="{FF2B5EF4-FFF2-40B4-BE49-F238E27FC236}">
                <a16:creationId xmlns:a16="http://schemas.microsoft.com/office/drawing/2014/main" id="{7C9539ED-819A-AC32-C7F9-7C5C878ED678}"/>
              </a:ext>
            </a:extLst>
          </p:cNvPr>
          <p:cNvSpPr txBox="1"/>
          <p:nvPr/>
        </p:nvSpPr>
        <p:spPr>
          <a:xfrm>
            <a:off x="362550" y="1088023"/>
            <a:ext cx="9793127"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Current challenges </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Personalizing training to individual learners </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Need to consider previous experiences, operational backgrounds, and roles</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Traditional methods struggle to provide necessary adaptability </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Adapting to diverse backgrounds and roles </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Military personnel have varied experiences and skill levels</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One-size-fits-all approaches are often ineffective</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Keeping pace with rapidly evolving technology and warfare</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Rapid advancement of technology necessitates innovative training solutions</a:t>
            </a:r>
          </a:p>
          <a:p>
            <a:pPr marL="952485"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Changing nature of warfare requires adaptive training methods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A7FF2E-8F23-729D-D5F2-D9E35AE49E7D}"/>
              </a:ext>
            </a:extLst>
          </p:cNvPr>
          <p:cNvSpPr txBox="1"/>
          <p:nvPr/>
        </p:nvSpPr>
        <p:spPr>
          <a:xfrm>
            <a:off x="616018" y="5073730"/>
            <a:ext cx="11213432" cy="830997"/>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sz="2400">
                <a:solidFill>
                  <a:srgbClr val="000000"/>
                </a:solidFill>
                <a:latin typeface="Arial" panose="020B0604020202020204" pitchFamily="34" charset="0"/>
                <a:cs typeface="Arial" panose="020B0604020202020204" pitchFamily="34" charset="0"/>
              </a:defRPr>
            </a:lvl1pPr>
          </a:lstStyle>
          <a:p>
            <a:r>
              <a:rPr lang="en-US" dirty="0"/>
              <a:t>Need for innovative solutions to maximize training effectiveness</a:t>
            </a:r>
          </a:p>
          <a:p>
            <a:r>
              <a:rPr lang="en-US" dirty="0"/>
              <a:t>Opportunity to leverage advanced AI technologies to enhance training outcomes</a:t>
            </a:r>
          </a:p>
        </p:txBody>
      </p:sp>
      <p:pic>
        <p:nvPicPr>
          <p:cNvPr id="5122" name="Picture 2" descr="Innovation - Free technology icons">
            <a:extLst>
              <a:ext uri="{FF2B5EF4-FFF2-40B4-BE49-F238E27FC236}">
                <a16:creationId xmlns:a16="http://schemas.microsoft.com/office/drawing/2014/main" id="{BC7E3257-7B71-82A4-77B7-8FFC6912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893" y="2163093"/>
            <a:ext cx="1835567" cy="183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9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Google Shape;1390;p30">
            <a:extLst>
              <a:ext uri="{FF2B5EF4-FFF2-40B4-BE49-F238E27FC236}">
                <a16:creationId xmlns:a16="http://schemas.microsoft.com/office/drawing/2014/main" id="{8FD6025E-B006-235B-882B-1737F43937D3}"/>
              </a:ext>
            </a:extLst>
          </p:cNvPr>
          <p:cNvSpPr txBox="1"/>
          <p:nvPr/>
        </p:nvSpPr>
        <p:spPr>
          <a:xfrm>
            <a:off x="4068018" y="4079512"/>
            <a:ext cx="4056000" cy="2862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dk1"/>
              </a:buClr>
              <a:buSzPts val="1500"/>
              <a:buFont typeface="Arial"/>
              <a:buNone/>
            </a:pPr>
            <a:r>
              <a:rPr lang="en-US" sz="1500" b="1">
                <a:solidFill>
                  <a:schemeClr val="dk1"/>
                </a:solidFill>
                <a:latin typeface="Arial"/>
                <a:ea typeface="Arial"/>
                <a:cs typeface="Arial"/>
                <a:sym typeface="Arial"/>
              </a:rPr>
              <a:t>Dr. Svitlana Volkova</a:t>
            </a:r>
            <a:endParaRPr/>
          </a:p>
        </p:txBody>
      </p:sp>
      <p:sp>
        <p:nvSpPr>
          <p:cNvPr id="4" name="Google Shape;1391;p30">
            <a:extLst>
              <a:ext uri="{FF2B5EF4-FFF2-40B4-BE49-F238E27FC236}">
                <a16:creationId xmlns:a16="http://schemas.microsoft.com/office/drawing/2014/main" id="{835704EA-A194-7820-1961-C03F406E8350}"/>
              </a:ext>
            </a:extLst>
          </p:cNvPr>
          <p:cNvSpPr txBox="1"/>
          <p:nvPr/>
        </p:nvSpPr>
        <p:spPr>
          <a:xfrm>
            <a:off x="4068018" y="4365842"/>
            <a:ext cx="4056000" cy="286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200"/>
              <a:buFont typeface="Arial"/>
              <a:buNone/>
            </a:pPr>
            <a:r>
              <a:rPr lang="en-US" sz="1200" b="0" u="sng">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https://www.linkedin.com/in/svitlanavolkova/</a:t>
            </a:r>
            <a:r>
              <a:rPr lang="en-US" sz="1200" b="0">
                <a:solidFill>
                  <a:schemeClr val="dk1"/>
                </a:solidFill>
                <a:latin typeface="Arial"/>
                <a:ea typeface="Arial"/>
                <a:cs typeface="Arial"/>
                <a:sym typeface="Arial"/>
              </a:rPr>
              <a:t> </a:t>
            </a:r>
            <a:endParaRPr/>
          </a:p>
        </p:txBody>
      </p:sp>
      <p:sp>
        <p:nvSpPr>
          <p:cNvPr id="5" name="Google Shape;1392;p30">
            <a:extLst>
              <a:ext uri="{FF2B5EF4-FFF2-40B4-BE49-F238E27FC236}">
                <a16:creationId xmlns:a16="http://schemas.microsoft.com/office/drawing/2014/main" id="{03DC7935-1E99-D931-E772-C820CD6D6DBB}"/>
              </a:ext>
            </a:extLst>
          </p:cNvPr>
          <p:cNvSpPr txBox="1"/>
          <p:nvPr/>
        </p:nvSpPr>
        <p:spPr>
          <a:xfrm>
            <a:off x="4068018" y="4724976"/>
            <a:ext cx="4056000" cy="286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200"/>
              <a:buFont typeface="Arial"/>
              <a:buNone/>
            </a:pPr>
            <a:r>
              <a:rPr lang="en-US" sz="1200" b="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svolkova@aptima.com</a:t>
            </a:r>
            <a:r>
              <a:rPr lang="en-US" sz="1200" b="0">
                <a:solidFill>
                  <a:schemeClr val="dk1"/>
                </a:solidFill>
                <a:latin typeface="Arial"/>
                <a:ea typeface="Arial"/>
                <a:cs typeface="Arial"/>
                <a:sym typeface="Arial"/>
              </a:rPr>
              <a:t> </a:t>
            </a:r>
            <a:endParaRPr/>
          </a:p>
        </p:txBody>
      </p:sp>
      <p:sp>
        <p:nvSpPr>
          <p:cNvPr id="6" name="Google Shape;1393;p30">
            <a:extLst>
              <a:ext uri="{FF2B5EF4-FFF2-40B4-BE49-F238E27FC236}">
                <a16:creationId xmlns:a16="http://schemas.microsoft.com/office/drawing/2014/main" id="{65F586E6-9799-B9FB-47DC-C4E72944E5FE}"/>
              </a:ext>
            </a:extLst>
          </p:cNvPr>
          <p:cNvSpPr txBox="1"/>
          <p:nvPr/>
        </p:nvSpPr>
        <p:spPr>
          <a:xfrm>
            <a:off x="4068018" y="5034447"/>
            <a:ext cx="4056000" cy="286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200"/>
              <a:buFont typeface="Arial"/>
              <a:buNone/>
            </a:pPr>
            <a:r>
              <a:rPr lang="en-US" sz="1200" b="0">
                <a:solidFill>
                  <a:schemeClr val="dk1"/>
                </a:solidFill>
                <a:latin typeface="Arial"/>
                <a:ea typeface="Arial"/>
                <a:cs typeface="Arial"/>
                <a:sym typeface="Arial"/>
              </a:rPr>
              <a:t>443.615.2577</a:t>
            </a:r>
            <a:endParaRPr/>
          </a:p>
        </p:txBody>
      </p:sp>
      <p:pic>
        <p:nvPicPr>
          <p:cNvPr id="7" name="Google Shape;1394;p30" descr="Svitlana Volkova">
            <a:extLst>
              <a:ext uri="{FF2B5EF4-FFF2-40B4-BE49-F238E27FC236}">
                <a16:creationId xmlns:a16="http://schemas.microsoft.com/office/drawing/2014/main" id="{F6672ED4-129A-13C9-87DC-6ADD615211DD}"/>
              </a:ext>
            </a:extLst>
          </p:cNvPr>
          <p:cNvPicPr preferRelativeResize="0"/>
          <p:nvPr/>
        </p:nvPicPr>
        <p:blipFill rotWithShape="1">
          <a:blip r:embed="rId4">
            <a:alphaModFix/>
          </a:blip>
          <a:srcRect/>
          <a:stretch/>
        </p:blipFill>
        <p:spPr>
          <a:xfrm>
            <a:off x="4988466" y="2013948"/>
            <a:ext cx="2029200" cy="2029200"/>
          </a:xfrm>
          <a:prstGeom prst="ellipse">
            <a:avLst/>
          </a:prstGeom>
          <a:noFill/>
          <a:ln>
            <a:noFill/>
          </a:ln>
        </p:spPr>
      </p:pic>
      <p:sp>
        <p:nvSpPr>
          <p:cNvPr id="8" name="TextBox 7">
            <a:extLst>
              <a:ext uri="{FF2B5EF4-FFF2-40B4-BE49-F238E27FC236}">
                <a16:creationId xmlns:a16="http://schemas.microsoft.com/office/drawing/2014/main" id="{63439B60-8544-2C55-5C3F-04CC7023EAE0}"/>
              </a:ext>
            </a:extLst>
          </p:cNvPr>
          <p:cNvSpPr txBox="1"/>
          <p:nvPr/>
        </p:nvSpPr>
        <p:spPr>
          <a:xfrm>
            <a:off x="7832325" y="1052325"/>
            <a:ext cx="4359675" cy="1384995"/>
          </a:xfrm>
          <a:prstGeom prst="rect">
            <a:avLst/>
          </a:prstGeom>
          <a:noFill/>
        </p:spPr>
        <p:txBody>
          <a:bodyPr wrap="square">
            <a:spAutoFit/>
          </a:bodyPr>
          <a:lstStyle/>
          <a:p>
            <a:r>
              <a:rPr lang="en-US" sz="1200" dirty="0">
                <a:latin typeface="Avenir Book" panose="02000503020000020003" pitchFamily="2" charset="0"/>
              </a:rPr>
              <a:t>This work is supported by the Defense Advanced Research Projects Agency (DARPA).</a:t>
            </a:r>
          </a:p>
          <a:p>
            <a:endParaRPr lang="en-US" sz="1200" dirty="0">
              <a:latin typeface="Avenir Book" panose="02000503020000020003" pitchFamily="2" charset="0"/>
            </a:endParaRPr>
          </a:p>
          <a:p>
            <a:r>
              <a:rPr lang="en-US" sz="1200" dirty="0">
                <a:latin typeface="Avenir Book" panose="02000503020000020003" pitchFamily="2" charset="0"/>
              </a:rPr>
              <a:t>The views, opinions, and/or findings expressed are those of the author(s) and should not be interpreted as representing the official views or policies of the Department of Defense or the U.S. Government.</a:t>
            </a:r>
          </a:p>
        </p:txBody>
      </p:sp>
    </p:spTree>
    <p:extLst>
      <p:ext uri="{BB962C8B-B14F-4D97-AF65-F5344CB8AC3E}">
        <p14:creationId xmlns:p14="http://schemas.microsoft.com/office/powerpoint/2010/main" val="8557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70942" cy="795130"/>
          </a:xfrm>
        </p:spPr>
        <p:txBody>
          <a:bodyPr/>
          <a:lstStyle/>
          <a:p>
            <a:br>
              <a:rPr lang="en-US" dirty="0"/>
            </a:br>
            <a:r>
              <a:rPr lang="en-US" dirty="0"/>
              <a:t>Compound AI Ecosystem for Training and Learning</a:t>
            </a:r>
            <a:br>
              <a:rPr lang="en-US" dirty="0"/>
            </a:br>
            <a:endParaRPr lang="en-US" dirty="0"/>
          </a:p>
        </p:txBody>
      </p:sp>
      <p:pic>
        <p:nvPicPr>
          <p:cNvPr id="58" name="Picture 57">
            <a:extLst>
              <a:ext uri="{FF2B5EF4-FFF2-40B4-BE49-F238E27FC236}">
                <a16:creationId xmlns:a16="http://schemas.microsoft.com/office/drawing/2014/main" id="{F41F6EEC-C621-C220-3098-0729306CBAB0}"/>
              </a:ext>
            </a:extLst>
          </p:cNvPr>
          <p:cNvPicPr>
            <a:picLocks noChangeAspect="1"/>
          </p:cNvPicPr>
          <p:nvPr/>
        </p:nvPicPr>
        <p:blipFill>
          <a:blip r:embed="rId3"/>
          <a:stretch>
            <a:fillRect/>
          </a:stretch>
        </p:blipFill>
        <p:spPr>
          <a:xfrm>
            <a:off x="5749871" y="996080"/>
            <a:ext cx="5950625" cy="5089789"/>
          </a:xfrm>
          <a:prstGeom prst="rect">
            <a:avLst/>
          </a:prstGeom>
        </p:spPr>
      </p:pic>
      <p:sp>
        <p:nvSpPr>
          <p:cNvPr id="59" name="TextBox 58">
            <a:extLst>
              <a:ext uri="{FF2B5EF4-FFF2-40B4-BE49-F238E27FC236}">
                <a16:creationId xmlns:a16="http://schemas.microsoft.com/office/drawing/2014/main" id="{C3193F93-EFDE-E274-D5C0-FDCB6C1FC20F}"/>
              </a:ext>
            </a:extLst>
          </p:cNvPr>
          <p:cNvSpPr txBox="1"/>
          <p:nvPr/>
        </p:nvSpPr>
        <p:spPr>
          <a:xfrm>
            <a:off x="325465" y="1452985"/>
            <a:ext cx="5052448" cy="520142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What is Compound AI?</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Integration of multiple AI models and tools working together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System that tackles tasks using multiple interacting components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Includes multiple calls to models, retrievers, or external tools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Designed to enhance and personalize training experiences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Adapts to individual learner needs and preferences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Provides scalable, consistent instruction</a:t>
            </a:r>
            <a:endParaRPr lang="en-US" dirty="0"/>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0"/>
            <a:ext cx="9091944" cy="795130"/>
          </a:xfrm>
        </p:spPr>
        <p:txBody>
          <a:bodyPr/>
          <a:lstStyle/>
          <a:p>
            <a:r>
              <a:rPr lang="en-US" dirty="0"/>
              <a:t>Compound AI Ecosystem: Key Components</a:t>
            </a:r>
          </a:p>
        </p:txBody>
      </p:sp>
      <p:sp>
        <p:nvSpPr>
          <p:cNvPr id="12" name="TextBox 11">
            <a:extLst>
              <a:ext uri="{FF2B5EF4-FFF2-40B4-BE49-F238E27FC236}">
                <a16:creationId xmlns:a16="http://schemas.microsoft.com/office/drawing/2014/main" id="{B7FCA190-3F3F-62DC-0CEE-4249C02E121E}"/>
              </a:ext>
            </a:extLst>
          </p:cNvPr>
          <p:cNvSpPr txBox="1"/>
          <p:nvPr/>
        </p:nvSpPr>
        <p:spPr>
          <a:xfrm>
            <a:off x="266237" y="1026938"/>
            <a:ext cx="6185056" cy="417037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 Large Language Models (LLMs) </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GPT4, Claude, Llama, Gemma</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Capabilities: problem-solving, generation</a:t>
            </a:r>
          </a:p>
          <a:p>
            <a:endParaRPr lang="en-US" sz="1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II. Multimodal Foundation Models (MFMs)</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GPT4o, Gemini, NVLM-1.0</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Capabilities: Generating, manipulating, and understanding visual and text data </a:t>
            </a:r>
          </a:p>
          <a:p>
            <a:endParaRPr lang="en-US" sz="1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III. Digital Twins</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Virtual representations of individual learners</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Model learner characteristics, competencies, and cognitive states</a:t>
            </a:r>
          </a:p>
        </p:txBody>
      </p:sp>
      <p:sp>
        <p:nvSpPr>
          <p:cNvPr id="14" name="TextBox 13">
            <a:extLst>
              <a:ext uri="{FF2B5EF4-FFF2-40B4-BE49-F238E27FC236}">
                <a16:creationId xmlns:a16="http://schemas.microsoft.com/office/drawing/2014/main" id="{96D3F2F4-18B6-B8CF-5278-69799F0CE768}"/>
              </a:ext>
            </a:extLst>
          </p:cNvPr>
          <p:cNvSpPr txBox="1"/>
          <p:nvPr/>
        </p:nvSpPr>
        <p:spPr>
          <a:xfrm>
            <a:off x="266237" y="5329119"/>
            <a:ext cx="8027531" cy="1092607"/>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IV. Agentic Workflows</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AI agents within simulated environments</a:t>
            </a:r>
          </a:p>
          <a:p>
            <a:pPr marL="95566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Optimization of instructional tactics and strategies</a:t>
            </a:r>
          </a:p>
        </p:txBody>
      </p:sp>
      <p:sp>
        <p:nvSpPr>
          <p:cNvPr id="15" name="Rectangle: Rounded Corners 5">
            <a:extLst>
              <a:ext uri="{FF2B5EF4-FFF2-40B4-BE49-F238E27FC236}">
                <a16:creationId xmlns:a16="http://schemas.microsoft.com/office/drawing/2014/main" id="{9B11C1E3-20FD-53ED-ED9F-EE71EBF0853D}"/>
              </a:ext>
            </a:extLst>
          </p:cNvPr>
          <p:cNvSpPr/>
          <p:nvPr/>
        </p:nvSpPr>
        <p:spPr bwMode="auto">
          <a:xfrm>
            <a:off x="6839854" y="1754512"/>
            <a:ext cx="5085909" cy="3654365"/>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9" name="Picture 8">
            <a:extLst>
              <a:ext uri="{FF2B5EF4-FFF2-40B4-BE49-F238E27FC236}">
                <a16:creationId xmlns:a16="http://schemas.microsoft.com/office/drawing/2014/main" id="{89CBE607-7B00-7FFB-8F4C-46B19BF04AAD}"/>
              </a:ext>
            </a:extLst>
          </p:cNvPr>
          <p:cNvPicPr>
            <a:picLocks noChangeAspect="1"/>
          </p:cNvPicPr>
          <p:nvPr/>
        </p:nvPicPr>
        <p:blipFill>
          <a:blip r:embed="rId2"/>
          <a:stretch>
            <a:fillRect/>
          </a:stretch>
        </p:blipFill>
        <p:spPr>
          <a:xfrm>
            <a:off x="6630459" y="2012177"/>
            <a:ext cx="5085909" cy="3915000"/>
          </a:xfrm>
          <a:prstGeom prst="rect">
            <a:avLst/>
          </a:prstGeom>
        </p:spPr>
      </p:pic>
    </p:spTree>
    <p:extLst>
      <p:ext uri="{BB962C8B-B14F-4D97-AF65-F5344CB8AC3E}">
        <p14:creationId xmlns:p14="http://schemas.microsoft.com/office/powerpoint/2010/main" val="384559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85" y="0"/>
            <a:ext cx="9137235" cy="795130"/>
          </a:xfrm>
        </p:spPr>
        <p:txBody>
          <a:bodyPr/>
          <a:lstStyle/>
          <a:p>
            <a:r>
              <a:rPr lang="en-US" dirty="0"/>
              <a:t>Integration of Real-World and Simulated Training</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49" y="1241659"/>
            <a:ext cx="11829451" cy="5247590"/>
          </a:xfrm>
          <a:prstGeom prst="rect">
            <a:avLst/>
          </a:prstGeom>
          <a:noFill/>
        </p:spPr>
        <p:txBody>
          <a:bodyPr wrap="square" lIns="91440" tIns="45720" rIns="91440" bIns="45720" rtlCol="0" anchor="t">
            <a:spAutoFit/>
          </a:bodyPr>
          <a:lstStyle/>
          <a:p>
            <a:r>
              <a:rPr lang="en-US" sz="2000" dirty="0">
                <a:latin typeface="Arial"/>
                <a:cs typeface="Arial"/>
              </a:rPr>
              <a:t>Bi-directional flow between small-scale real-world training and large-scale simulations:</a:t>
            </a:r>
            <a:endParaRPr lang="en-US" sz="2000" dirty="0">
              <a:latin typeface="Arial" panose="020B0604020202020204" pitchFamily="34" charset="0"/>
              <a:cs typeface="Arial" panose="020B0604020202020204" pitchFamily="34" charset="0"/>
            </a:endParaRP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Real-world observations initiate simulations to optimize training processes</a:t>
            </a: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Simulated outcomes inform improvements for real-world training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Real-world training data provides: </a:t>
            </a: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Authentic experiences in operational contexts</a:t>
            </a: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Direct interaction between human instructors and learners</a:t>
            </a:r>
          </a:p>
          <a:p>
            <a:endParaRPr lang="en-US" sz="2000" dirty="0">
              <a:latin typeface="Arial" panose="020B0604020202020204" pitchFamily="34" charset="0"/>
              <a:cs typeface="Arial" panose="020B0604020202020204" pitchFamily="34" charset="0"/>
            </a:endParaRPr>
          </a:p>
          <a:p>
            <a:r>
              <a:rPr lang="en-US" sz="2000" dirty="0">
                <a:latin typeface="Arial"/>
                <a:cs typeface="Arial"/>
              </a:rPr>
              <a:t>Simulated training offers:</a:t>
            </a:r>
            <a:endParaRPr lang="en-US" sz="2000" dirty="0">
              <a:latin typeface="Arial" panose="020B0604020202020204" pitchFamily="34" charset="0"/>
              <a:cs typeface="Arial" panose="020B0604020202020204" pitchFamily="34" charset="0"/>
            </a:endParaRP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Ability to create diverse, challenging scenarios and training outcomes</a:t>
            </a: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Cost-effective way to practice high-risk or resource-intensive tasks in a controlled environment </a:t>
            </a:r>
          </a:p>
          <a:p>
            <a:endParaRPr lang="en-US" sz="2000" dirty="0">
              <a:latin typeface="Arial" panose="020B0604020202020204" pitchFamily="34" charset="0"/>
              <a:cs typeface="Arial" panose="020B0604020202020204" pitchFamily="34" charset="0"/>
            </a:endParaRPr>
          </a:p>
          <a:p>
            <a:r>
              <a:rPr lang="en-US" sz="2000" dirty="0">
                <a:latin typeface="Arial"/>
                <a:cs typeface="Arial"/>
              </a:rPr>
              <a:t>Continuous feedback loop for ongoing optimization:</a:t>
            </a:r>
            <a:endParaRPr lang="en-US" sz="2000" dirty="0">
              <a:latin typeface="Arial" panose="020B0604020202020204" pitchFamily="34" charset="0"/>
              <a:cs typeface="Arial" panose="020B0604020202020204" pitchFamily="34" charset="0"/>
            </a:endParaRP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AI agents analyze performance data from both real-world and simulated training</a:t>
            </a:r>
          </a:p>
          <a:p>
            <a:pPr marL="955040" lvl="1" indent="-346075">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Insights used to refine instructional strategies and content</a:t>
            </a:r>
          </a:p>
        </p:txBody>
      </p:sp>
    </p:spTree>
    <p:extLst>
      <p:ext uri="{BB962C8B-B14F-4D97-AF65-F5344CB8AC3E}">
        <p14:creationId xmlns:p14="http://schemas.microsoft.com/office/powerpoint/2010/main" val="11922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0"/>
            <a:ext cx="9220281" cy="795130"/>
          </a:xfrm>
        </p:spPr>
        <p:txBody>
          <a:bodyPr/>
          <a:lstStyle/>
          <a:p>
            <a:r>
              <a:rPr lang="en-US" dirty="0"/>
              <a:t>Gen AI-driven Agents Enhancing </a:t>
            </a:r>
            <a:br>
              <a:rPr lang="en-US" dirty="0"/>
            </a:br>
            <a:r>
              <a:rPr lang="en-US" dirty="0"/>
              <a:t>Curriculum-based Training</a:t>
            </a:r>
          </a:p>
        </p:txBody>
      </p:sp>
      <p:graphicFrame>
        <p:nvGraphicFramePr>
          <p:cNvPr id="4" name="Table 3">
            <a:extLst>
              <a:ext uri="{FF2B5EF4-FFF2-40B4-BE49-F238E27FC236}">
                <a16:creationId xmlns:a16="http://schemas.microsoft.com/office/drawing/2014/main" id="{D9C01EA7-BBC1-BE80-A450-2D1DE474E4D4}"/>
              </a:ext>
            </a:extLst>
          </p:cNvPr>
          <p:cNvGraphicFramePr>
            <a:graphicFrameLocks noGrp="1"/>
          </p:cNvGraphicFramePr>
          <p:nvPr>
            <p:extLst>
              <p:ext uri="{D42A27DB-BD31-4B8C-83A1-F6EECF244321}">
                <p14:modId xmlns:p14="http://schemas.microsoft.com/office/powerpoint/2010/main" val="8178116"/>
              </p:ext>
            </p:extLst>
          </p:nvPr>
        </p:nvGraphicFramePr>
        <p:xfrm>
          <a:off x="411748" y="1345308"/>
          <a:ext cx="11266905" cy="4328160"/>
        </p:xfrm>
        <a:graphic>
          <a:graphicData uri="http://schemas.openxmlformats.org/drawingml/2006/table">
            <a:tbl>
              <a:tblPr firstRow="1" bandRow="1">
                <a:tableStyleId>{5C22544A-7EE6-4342-B048-85BDC9FD1C3A}</a:tableStyleId>
              </a:tblPr>
              <a:tblGrid>
                <a:gridCol w="1962484">
                  <a:extLst>
                    <a:ext uri="{9D8B030D-6E8A-4147-A177-3AD203B41FA5}">
                      <a16:colId xmlns:a16="http://schemas.microsoft.com/office/drawing/2014/main" val="2766900678"/>
                    </a:ext>
                  </a:extLst>
                </a:gridCol>
                <a:gridCol w="3850105">
                  <a:extLst>
                    <a:ext uri="{9D8B030D-6E8A-4147-A177-3AD203B41FA5}">
                      <a16:colId xmlns:a16="http://schemas.microsoft.com/office/drawing/2014/main" val="2705063823"/>
                    </a:ext>
                  </a:extLst>
                </a:gridCol>
                <a:gridCol w="5454316">
                  <a:extLst>
                    <a:ext uri="{9D8B030D-6E8A-4147-A177-3AD203B41FA5}">
                      <a16:colId xmlns:a16="http://schemas.microsoft.com/office/drawing/2014/main" val="1528243964"/>
                    </a:ext>
                  </a:extLst>
                </a:gridCol>
              </a:tblGrid>
              <a:tr h="520923">
                <a:tc>
                  <a:txBody>
                    <a:bodyPr/>
                    <a:lstStyle/>
                    <a:p>
                      <a:r>
                        <a:rPr lang="en-US" sz="2000" dirty="0">
                          <a:latin typeface="Arial" panose="020B0604020202020204" pitchFamily="34" charset="0"/>
                          <a:cs typeface="Arial" panose="020B0604020202020204" pitchFamily="34" charset="0"/>
                        </a:rPr>
                        <a:t>Type of Agents</a:t>
                      </a:r>
                    </a:p>
                  </a:txBody>
                  <a:tcPr anchor="ctr"/>
                </a:tc>
                <a:tc>
                  <a:txBody>
                    <a:bodyPr/>
                    <a:lstStyle/>
                    <a:p>
                      <a:r>
                        <a:rPr lang="en-US" sz="2000" dirty="0">
                          <a:latin typeface="Arial" panose="020B0604020202020204" pitchFamily="34" charset="0"/>
                          <a:cs typeface="Arial" panose="020B0604020202020204" pitchFamily="34" charset="0"/>
                        </a:rPr>
                        <a:t>Purpose</a:t>
                      </a:r>
                    </a:p>
                  </a:txBody>
                  <a:tcPr anchor="ctr"/>
                </a:tc>
                <a:tc>
                  <a:txBody>
                    <a:bodyPr/>
                    <a:lstStyle/>
                    <a:p>
                      <a:r>
                        <a:rPr lang="en-US" sz="2000" dirty="0">
                          <a:latin typeface="Arial" panose="020B0604020202020204" pitchFamily="34" charset="0"/>
                          <a:cs typeface="Arial" panose="020B0604020202020204" pitchFamily="34" charset="0"/>
                        </a:rPr>
                        <a:t>Impact</a:t>
                      </a:r>
                    </a:p>
                  </a:txBody>
                  <a:tcPr anchor="ctr"/>
                </a:tc>
                <a:extLst>
                  <a:ext uri="{0D108BD9-81ED-4DB2-BD59-A6C34878D82A}">
                    <a16:rowId xmlns:a16="http://schemas.microsoft.com/office/drawing/2014/main" val="3460864252"/>
                  </a:ext>
                </a:extLst>
              </a:tr>
              <a:tr h="0">
                <a:tc>
                  <a:txBody>
                    <a:bodyPr/>
                    <a:lstStyle/>
                    <a:p>
                      <a:r>
                        <a:rPr lang="en-US" sz="2000" b="1" kern="1200" dirty="0">
                          <a:solidFill>
                            <a:srgbClr val="000000"/>
                          </a:solidFill>
                          <a:effectLst/>
                          <a:latin typeface="Arial" panose="020B0604020202020204" pitchFamily="34" charset="0"/>
                          <a:cs typeface="Arial" panose="020B0604020202020204" pitchFamily="34" charset="0"/>
                        </a:rPr>
                        <a:t>Instructional designers</a:t>
                      </a:r>
                      <a:endParaRPr lang="en-US" dirty="0">
                        <a:latin typeface="Arial" panose="020B0604020202020204" pitchFamily="34" charset="0"/>
                        <a:cs typeface="Arial" panose="020B0604020202020204" pitchFamily="34" charset="0"/>
                      </a:endParaRP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Generate multimodal content, analyze</a:t>
                      </a:r>
                    </a:p>
                    <a:p>
                      <a:r>
                        <a:rPr lang="en-US" sz="2000" kern="1200" dirty="0">
                          <a:solidFill>
                            <a:srgbClr val="000000"/>
                          </a:solidFill>
                          <a:effectLst/>
                          <a:latin typeface="Arial" panose="020B0604020202020204" pitchFamily="34" charset="0"/>
                          <a:cs typeface="Arial" panose="020B0604020202020204" pitchFamily="34" charset="0"/>
                        </a:rPr>
                        <a:t>performance, and plan curriculum</a:t>
                      </a: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Enables instructors to quickly create engaging and interactive learning materials tailored to specific learning objectives and learner needs</a:t>
                      </a:r>
                      <a:endParaRPr lang="en-US" sz="2000" kern="120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5857874"/>
                  </a:ext>
                </a:extLst>
              </a:tr>
              <a:tr h="0">
                <a:tc>
                  <a:txBody>
                    <a:bodyPr/>
                    <a:lstStyle/>
                    <a:p>
                      <a:r>
                        <a:rPr lang="en-US" sz="2000" b="1" kern="1200" dirty="0">
                          <a:solidFill>
                            <a:srgbClr val="000000"/>
                          </a:solidFill>
                          <a:effectLst/>
                          <a:latin typeface="Arial" panose="020B0604020202020204" pitchFamily="34" charset="0"/>
                          <a:cs typeface="Arial" panose="020B0604020202020204" pitchFamily="34" charset="0"/>
                        </a:rPr>
                        <a:t>Evaluators</a:t>
                      </a: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Assess learner performance and</a:t>
                      </a:r>
                    </a:p>
                    <a:p>
                      <a:r>
                        <a:rPr lang="en-US" sz="2000" kern="1200" dirty="0">
                          <a:solidFill>
                            <a:srgbClr val="000000"/>
                          </a:solidFill>
                          <a:effectLst/>
                          <a:latin typeface="Arial" panose="020B0604020202020204" pitchFamily="34" charset="0"/>
                          <a:cs typeface="Arial" panose="020B0604020202020204" pitchFamily="34" charset="0"/>
                        </a:rPr>
                        <a:t>provide feedback</a:t>
                      </a: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Enables scalable, consistent, and objective</a:t>
                      </a:r>
                    </a:p>
                    <a:p>
                      <a:r>
                        <a:rPr lang="en-US" sz="2000" kern="1200" dirty="0">
                          <a:solidFill>
                            <a:srgbClr val="000000"/>
                          </a:solidFill>
                          <a:effectLst/>
                          <a:latin typeface="Arial" panose="020B0604020202020204" pitchFamily="34" charset="0"/>
                          <a:cs typeface="Arial" panose="020B0604020202020204" pitchFamily="34" charset="0"/>
                        </a:rPr>
                        <a:t>assessment of learner performance and facilitating timely, actionable feedback to support learner growth</a:t>
                      </a:r>
                      <a:endParaRPr lang="en-US" sz="2000" kern="120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0629982"/>
                  </a:ext>
                </a:extLst>
              </a:tr>
              <a:tr h="52092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b="1" kern="1200" dirty="0">
                          <a:solidFill>
                            <a:srgbClr val="000000"/>
                          </a:solidFill>
                          <a:effectLst/>
                          <a:latin typeface="Arial" panose="020B0604020202020204" pitchFamily="34" charset="0"/>
                          <a:cs typeface="Arial" panose="020B0604020202020204" pitchFamily="34" charset="0"/>
                        </a:rPr>
                        <a:t>Reasoners</a:t>
                      </a: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Generate insights and</a:t>
                      </a:r>
                    </a:p>
                    <a:p>
                      <a:r>
                        <a:rPr lang="en-US" sz="2000" kern="1200" dirty="0">
                          <a:solidFill>
                            <a:srgbClr val="000000"/>
                          </a:solidFill>
                          <a:effectLst/>
                          <a:latin typeface="Arial" panose="020B0604020202020204" pitchFamily="34" charset="0"/>
                          <a:cs typeface="Arial" panose="020B0604020202020204" pitchFamily="34" charset="0"/>
                        </a:rPr>
                        <a:t>situational awareness</a:t>
                      </a:r>
                    </a:p>
                    <a:p>
                      <a:r>
                        <a:rPr lang="en-US" sz="2000" kern="1200" dirty="0">
                          <a:solidFill>
                            <a:srgbClr val="000000"/>
                          </a:solidFill>
                          <a:effectLst/>
                          <a:latin typeface="Arial" panose="020B0604020202020204" pitchFamily="34" charset="0"/>
                          <a:cs typeface="Arial" panose="020B0604020202020204" pitchFamily="34" charset="0"/>
                        </a:rPr>
                        <a:t>of training gaps</a:t>
                      </a:r>
                    </a:p>
                  </a:txBody>
                  <a:tcPr/>
                </a:tc>
                <a:tc>
                  <a:txBody>
                    <a:bodyPr/>
                    <a:lstStyle/>
                    <a:p>
                      <a:r>
                        <a:rPr lang="en-US" sz="2000" kern="1200" dirty="0">
                          <a:solidFill>
                            <a:srgbClr val="000000"/>
                          </a:solidFill>
                          <a:effectLst/>
                          <a:latin typeface="Arial" panose="020B0604020202020204" pitchFamily="34" charset="0"/>
                          <a:cs typeface="Arial" panose="020B0604020202020204" pitchFamily="34" charset="0"/>
                        </a:rPr>
                        <a:t>Enables informed decisions regarding</a:t>
                      </a:r>
                    </a:p>
                    <a:p>
                      <a:r>
                        <a:rPr lang="en-US" sz="2000" kern="1200" dirty="0">
                          <a:solidFill>
                            <a:srgbClr val="000000"/>
                          </a:solidFill>
                          <a:effectLst/>
                          <a:latin typeface="Arial" panose="020B0604020202020204" pitchFamily="34" charset="0"/>
                          <a:cs typeface="Arial" panose="020B0604020202020204" pitchFamily="34" charset="0"/>
                        </a:rPr>
                        <a:t>resource allocation, training priorities, and</a:t>
                      </a:r>
                    </a:p>
                    <a:p>
                      <a:r>
                        <a:rPr lang="en-US" sz="2000" kern="1200" dirty="0">
                          <a:solidFill>
                            <a:srgbClr val="000000"/>
                          </a:solidFill>
                          <a:effectLst/>
                          <a:latin typeface="Arial" panose="020B0604020202020204" pitchFamily="34" charset="0"/>
                          <a:cs typeface="Arial" panose="020B0604020202020204" pitchFamily="34" charset="0"/>
                        </a:rPr>
                        <a:t>curriculum improvements</a:t>
                      </a:r>
                    </a:p>
                  </a:txBody>
                  <a:tcPr/>
                </a:tc>
                <a:extLst>
                  <a:ext uri="{0D108BD9-81ED-4DB2-BD59-A6C34878D82A}">
                    <a16:rowId xmlns:a16="http://schemas.microsoft.com/office/drawing/2014/main" val="1377399555"/>
                  </a:ext>
                </a:extLst>
              </a:tr>
            </a:tbl>
          </a:graphicData>
        </a:graphic>
      </p:graphicFrame>
    </p:spTree>
    <p:extLst>
      <p:ext uri="{BB962C8B-B14F-4D97-AF65-F5344CB8AC3E}">
        <p14:creationId xmlns:p14="http://schemas.microsoft.com/office/powerpoint/2010/main" val="281469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Digital Twins</a:t>
            </a:r>
          </a:p>
        </p:txBody>
      </p:sp>
      <p:sp>
        <p:nvSpPr>
          <p:cNvPr id="7" name="TextBox 6">
            <a:extLst>
              <a:ext uri="{FF2B5EF4-FFF2-40B4-BE49-F238E27FC236}">
                <a16:creationId xmlns:a16="http://schemas.microsoft.com/office/drawing/2014/main" id="{D6E36ABE-D563-FF53-D622-EDBE36338B1E}"/>
              </a:ext>
            </a:extLst>
          </p:cNvPr>
          <p:cNvSpPr txBox="1"/>
          <p:nvPr/>
        </p:nvSpPr>
        <p:spPr>
          <a:xfrm>
            <a:off x="568137" y="2781295"/>
            <a:ext cx="9135979" cy="3016210"/>
          </a:xfrm>
          <a:prstGeom prst="rect">
            <a:avLst/>
          </a:prstGeom>
          <a:noFill/>
        </p:spPr>
        <p:txBody>
          <a:bodyPr wrap="square" rtlCol="0">
            <a:spAutoFit/>
          </a:bodyPr>
          <a:lstStyle/>
          <a:p>
            <a:r>
              <a:rPr lang="en-US" sz="2000" dirty="0">
                <a:solidFill>
                  <a:srgbClr val="000000"/>
                </a:solidFill>
                <a:latin typeface="Arial" panose="020B0604020202020204" pitchFamily="34" charset="0"/>
                <a:cs typeface="Arial" panose="020B0604020202020204" pitchFamily="34" charset="0"/>
              </a:rPr>
              <a:t>HDTs enable the creation of realistic simulations tailored to individual needs</a:t>
            </a:r>
          </a:p>
          <a:p>
            <a:pPr marL="349250" lvl="1" indent="-349250">
              <a:spcAft>
                <a:spcPts val="600"/>
              </a:spcAft>
              <a:buClr>
                <a:schemeClr val="tx1"/>
              </a:buClr>
              <a:buSzPct val="75000"/>
              <a:buFont typeface="Wingdings" panose="05000000000000000000" pitchFamily="2" charset="2"/>
              <a:buChar char="ü"/>
            </a:pPr>
            <a:r>
              <a:rPr lang="en-US" sz="2000" dirty="0">
                <a:latin typeface="Arial" panose="020B0604020202020204" pitchFamily="34" charset="0"/>
                <a:cs typeface="Arial" panose="020B0604020202020204" pitchFamily="34" charset="0"/>
              </a:rPr>
              <a:t>Leveraging LLMs and MFMs can create accurate and dynamic models of learners, which evolve in real-time based on their interactions, performance, and learning progress</a:t>
            </a:r>
          </a:p>
          <a:p>
            <a:pPr marL="958835" lvl="2" indent="-349250">
              <a:spcAft>
                <a:spcPts val="600"/>
              </a:spcAft>
              <a:buClr>
                <a:schemeClr val="tx1"/>
              </a:buClr>
              <a:buSzPct val="75000"/>
              <a:buFont typeface="Wingdings" panose="05000000000000000000" pitchFamily="2" charset="2"/>
              <a:buChar char="ü"/>
            </a:pPr>
            <a:r>
              <a:rPr lang="en-US" sz="2000" dirty="0">
                <a:latin typeface="Arial" panose="020B0604020202020204" pitchFamily="34" charset="0"/>
                <a:cs typeface="Arial" panose="020B0604020202020204" pitchFamily="34" charset="0"/>
              </a:rPr>
              <a:t>LLMs process learner profiles, performance histories, and interaction data to infer individual traits, preferences, and learning styles</a:t>
            </a:r>
          </a:p>
          <a:p>
            <a:pPr marL="958835" lvl="2" indent="-349250">
              <a:spcAft>
                <a:spcPts val="600"/>
              </a:spcAft>
              <a:buClr>
                <a:schemeClr val="tx1"/>
              </a:buClr>
              <a:buSzPct val="75000"/>
              <a:buFont typeface="Wingdings" panose="05000000000000000000" pitchFamily="2" charset="2"/>
              <a:buChar char="ü"/>
            </a:pPr>
            <a:r>
              <a:rPr lang="en-US" sz="2000" dirty="0">
                <a:latin typeface="Arial" panose="020B0604020202020204" pitchFamily="34" charset="0"/>
                <a:cs typeface="Arial" panose="020B0604020202020204" pitchFamily="34" charset="0"/>
              </a:rPr>
              <a:t>MFMs analyze multimodal data, including facial expressions, vocal cues, and physiological signals, to gauge learners' emotional states and levels of engagement.</a:t>
            </a:r>
          </a:p>
        </p:txBody>
      </p:sp>
      <p:sp>
        <p:nvSpPr>
          <p:cNvPr id="5" name="TextBox 4">
            <a:extLst>
              <a:ext uri="{FF2B5EF4-FFF2-40B4-BE49-F238E27FC236}">
                <a16:creationId xmlns:a16="http://schemas.microsoft.com/office/drawing/2014/main" id="{875AB0B4-FE3F-13D8-EB3B-A54A824CCAEE}"/>
              </a:ext>
            </a:extLst>
          </p:cNvPr>
          <p:cNvSpPr txBox="1"/>
          <p:nvPr/>
        </p:nvSpPr>
        <p:spPr>
          <a:xfrm>
            <a:off x="1537449" y="1182032"/>
            <a:ext cx="9135979" cy="120032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Human digital twins are data-driven, virtual representations of individual learners, encompassing their unique characteristics, backgrounds, competencies, and cognitive states</a:t>
            </a:r>
          </a:p>
        </p:txBody>
      </p:sp>
      <p:pic>
        <p:nvPicPr>
          <p:cNvPr id="1026" name="Picture 2" descr="Multimodal Models Explained - KDnuggets">
            <a:extLst>
              <a:ext uri="{FF2B5EF4-FFF2-40B4-BE49-F238E27FC236}">
                <a16:creationId xmlns:a16="http://schemas.microsoft.com/office/drawing/2014/main" id="{E5E52289-AF27-D99B-CBCD-5E09B18C3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764" y="3910156"/>
            <a:ext cx="2439327" cy="162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9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283A-E50F-62A8-4437-2237514F457D}"/>
              </a:ext>
            </a:extLst>
          </p:cNvPr>
          <p:cNvSpPr>
            <a:spLocks noGrp="1"/>
          </p:cNvSpPr>
          <p:nvPr>
            <p:ph type="title"/>
          </p:nvPr>
        </p:nvSpPr>
        <p:spPr>
          <a:xfrm>
            <a:off x="1097629" y="0"/>
            <a:ext cx="8672014" cy="795130"/>
          </a:xfrm>
        </p:spPr>
        <p:txBody>
          <a:bodyPr/>
          <a:lstStyle/>
          <a:p>
            <a:r>
              <a:rPr lang="en-US" dirty="0"/>
              <a:t>Operational Scenarios</a:t>
            </a:r>
          </a:p>
        </p:txBody>
      </p:sp>
      <p:graphicFrame>
        <p:nvGraphicFramePr>
          <p:cNvPr id="6" name="Content Placeholder 3">
            <a:extLst>
              <a:ext uri="{FF2B5EF4-FFF2-40B4-BE49-F238E27FC236}">
                <a16:creationId xmlns:a16="http://schemas.microsoft.com/office/drawing/2014/main" id="{C765717A-BD0F-AD18-33AC-450A869F4BF6}"/>
              </a:ext>
            </a:extLst>
          </p:cNvPr>
          <p:cNvGraphicFramePr>
            <a:graphicFrameLocks/>
          </p:cNvGraphicFramePr>
          <p:nvPr>
            <p:extLst>
              <p:ext uri="{D42A27DB-BD31-4B8C-83A1-F6EECF244321}">
                <p14:modId xmlns:p14="http://schemas.microsoft.com/office/powerpoint/2010/main" val="3686458450"/>
              </p:ext>
            </p:extLst>
          </p:nvPr>
        </p:nvGraphicFramePr>
        <p:xfrm>
          <a:off x="599578" y="1071519"/>
          <a:ext cx="10864711" cy="4277358"/>
        </p:xfrm>
        <a:graphic>
          <a:graphicData uri="http://schemas.openxmlformats.org/drawingml/2006/table">
            <a:tbl>
              <a:tblPr firstRow="1" bandRow="1">
                <a:tableStyleId>{5C22544A-7EE6-4342-B048-85BDC9FD1C3A}</a:tableStyleId>
              </a:tblPr>
              <a:tblGrid>
                <a:gridCol w="1814426">
                  <a:extLst>
                    <a:ext uri="{9D8B030D-6E8A-4147-A177-3AD203B41FA5}">
                      <a16:colId xmlns:a16="http://schemas.microsoft.com/office/drawing/2014/main" val="3995932125"/>
                    </a:ext>
                  </a:extLst>
                </a:gridCol>
                <a:gridCol w="1954990">
                  <a:extLst>
                    <a:ext uri="{9D8B030D-6E8A-4147-A177-3AD203B41FA5}">
                      <a16:colId xmlns:a16="http://schemas.microsoft.com/office/drawing/2014/main" val="3616973743"/>
                    </a:ext>
                  </a:extLst>
                </a:gridCol>
                <a:gridCol w="2257333">
                  <a:extLst>
                    <a:ext uri="{9D8B030D-6E8A-4147-A177-3AD203B41FA5}">
                      <a16:colId xmlns:a16="http://schemas.microsoft.com/office/drawing/2014/main" val="2146247333"/>
                    </a:ext>
                  </a:extLst>
                </a:gridCol>
                <a:gridCol w="2237454">
                  <a:extLst>
                    <a:ext uri="{9D8B030D-6E8A-4147-A177-3AD203B41FA5}">
                      <a16:colId xmlns:a16="http://schemas.microsoft.com/office/drawing/2014/main" val="4128008303"/>
                    </a:ext>
                  </a:extLst>
                </a:gridCol>
                <a:gridCol w="2600508">
                  <a:extLst>
                    <a:ext uri="{9D8B030D-6E8A-4147-A177-3AD203B41FA5}">
                      <a16:colId xmlns:a16="http://schemas.microsoft.com/office/drawing/2014/main" val="2439573529"/>
                    </a:ext>
                  </a:extLst>
                </a:gridCol>
              </a:tblGrid>
              <a:tr h="370840">
                <a:tc>
                  <a:txBody>
                    <a:bodyPr/>
                    <a:lstStyle/>
                    <a:p>
                      <a:pPr lvl="0" algn="l">
                        <a:buNone/>
                      </a:pPr>
                      <a:r>
                        <a:rPr lang="en-US" sz="1600" dirty="0">
                          <a:latin typeface="Arial" panose="020B0604020202020204" pitchFamily="34" charset="0"/>
                          <a:cs typeface="Arial" panose="020B0604020202020204" pitchFamily="34" charset="0"/>
                        </a:rPr>
                        <a:t>Operational Scenario</a:t>
                      </a:r>
                    </a:p>
                  </a:txBody>
                  <a:tcPr/>
                </a:tc>
                <a:tc>
                  <a:txBody>
                    <a:bodyPr/>
                    <a:lstStyle/>
                    <a:p>
                      <a:pPr algn="l"/>
                      <a:r>
                        <a:rPr lang="en-US" sz="1600" dirty="0">
                          <a:latin typeface="Arial" panose="020B0604020202020204" pitchFamily="34" charset="0"/>
                          <a:cs typeface="Arial" panose="020B0604020202020204" pitchFamily="34" charset="0"/>
                        </a:rPr>
                        <a:t>Search &amp; Rescue</a:t>
                      </a:r>
                    </a:p>
                  </a:txBody>
                  <a:tcPr/>
                </a:tc>
                <a:tc>
                  <a:txBody>
                    <a:bodyPr/>
                    <a:lstStyle/>
                    <a:p>
                      <a:pPr algn="l"/>
                      <a:r>
                        <a:rPr lang="en-US" sz="1600" dirty="0">
                          <a:latin typeface="Arial" panose="020B0604020202020204" pitchFamily="34" charset="0"/>
                          <a:cs typeface="Arial" panose="020B0604020202020204" pitchFamily="34" charset="0"/>
                        </a:rPr>
                        <a:t>Command &amp; Control with UAV</a:t>
                      </a:r>
                    </a:p>
                  </a:txBody>
                  <a:tcPr/>
                </a:tc>
                <a:tc>
                  <a:txBody>
                    <a:bodyPr/>
                    <a:lstStyle/>
                    <a:p>
                      <a:pPr algn="l"/>
                      <a:r>
                        <a:rPr lang="en-US" sz="1600" dirty="0">
                          <a:latin typeface="Arial" panose="020B0604020202020204" pitchFamily="34" charset="0"/>
                          <a:cs typeface="Arial" panose="020B0604020202020204" pitchFamily="34" charset="0"/>
                        </a:rPr>
                        <a:t>Intelligence Knowledge Search and Retrieval</a:t>
                      </a:r>
                    </a:p>
                  </a:txBody>
                  <a:tcPr/>
                </a:tc>
                <a:tc>
                  <a:txBody>
                    <a:bodyPr/>
                    <a:lstStyle/>
                    <a:p>
                      <a:pPr algn="l"/>
                      <a:r>
                        <a:rPr lang="en-US" sz="1600" dirty="0">
                          <a:latin typeface="Arial" panose="020B0604020202020204" pitchFamily="34" charset="0"/>
                          <a:cs typeface="Arial" panose="020B0604020202020204" pitchFamily="34" charset="0"/>
                        </a:rPr>
                        <a:t>Pilot Competency and Skill Training</a:t>
                      </a:r>
                    </a:p>
                  </a:txBody>
                  <a:tcPr/>
                </a:tc>
                <a:extLst>
                  <a:ext uri="{0D108BD9-81ED-4DB2-BD59-A6C34878D82A}">
                    <a16:rowId xmlns:a16="http://schemas.microsoft.com/office/drawing/2014/main" val="2252725154"/>
                  </a:ext>
                </a:extLst>
              </a:tr>
              <a:tr h="370840">
                <a:tc>
                  <a:txBody>
                    <a:bodyPr/>
                    <a:lstStyle/>
                    <a:p>
                      <a:pPr lvl="0">
                        <a:buNone/>
                      </a:pPr>
                      <a:r>
                        <a:rPr lang="en-US" sz="1600" dirty="0">
                          <a:latin typeface="Arial" panose="020B0604020202020204" pitchFamily="34" charset="0"/>
                          <a:cs typeface="Arial" panose="020B0604020202020204" pitchFamily="34" charset="0"/>
                        </a:rPr>
                        <a:t>User/HDT</a:t>
                      </a:r>
                    </a:p>
                  </a:txBody>
                  <a:tcPr/>
                </a:tc>
                <a:tc>
                  <a:txBody>
                    <a:bodyPr/>
                    <a:lstStyle/>
                    <a:p>
                      <a:r>
                        <a:rPr lang="en-US" sz="1600" dirty="0">
                          <a:latin typeface="Arial" panose="020B0604020202020204" pitchFamily="34" charset="0"/>
                          <a:cs typeface="Arial" panose="020B0604020202020204" pitchFamily="34" charset="0"/>
                        </a:rPr>
                        <a:t>Human player</a:t>
                      </a:r>
                    </a:p>
                  </a:txBody>
                  <a:tcPr/>
                </a:tc>
                <a:tc>
                  <a:txBody>
                    <a:bodyPr/>
                    <a:lstStyle/>
                    <a:p>
                      <a:r>
                        <a:rPr lang="en-US" sz="1600" dirty="0">
                          <a:latin typeface="Arial" panose="020B0604020202020204" pitchFamily="34" charset="0"/>
                          <a:cs typeface="Arial" panose="020B0604020202020204" pitchFamily="34" charset="0"/>
                        </a:rPr>
                        <a:t>UAV Operator</a:t>
                      </a:r>
                    </a:p>
                  </a:txBody>
                  <a:tcPr/>
                </a:tc>
                <a:tc>
                  <a:txBody>
                    <a:bodyPr/>
                    <a:lstStyle/>
                    <a:p>
                      <a:r>
                        <a:rPr lang="en-US" sz="1600" dirty="0">
                          <a:latin typeface="Arial" panose="020B0604020202020204" pitchFamily="34" charset="0"/>
                          <a:cs typeface="Arial" panose="020B0604020202020204" pitchFamily="34" charset="0"/>
                        </a:rPr>
                        <a:t>Intelligence Analyst</a:t>
                      </a:r>
                    </a:p>
                  </a:txBody>
                  <a:tcPr/>
                </a:tc>
                <a:tc>
                  <a:txBody>
                    <a:bodyPr/>
                    <a:lstStyle/>
                    <a:p>
                      <a:r>
                        <a:rPr lang="en-US" sz="1600" dirty="0">
                          <a:latin typeface="Arial" panose="020B0604020202020204" pitchFamily="34" charset="0"/>
                          <a:cs typeface="Arial" panose="020B0604020202020204" pitchFamily="34" charset="0"/>
                        </a:rPr>
                        <a:t>Pilot</a:t>
                      </a:r>
                    </a:p>
                  </a:txBody>
                  <a:tcPr/>
                </a:tc>
                <a:extLst>
                  <a:ext uri="{0D108BD9-81ED-4DB2-BD59-A6C34878D82A}">
                    <a16:rowId xmlns:a16="http://schemas.microsoft.com/office/drawing/2014/main" val="741563314"/>
                  </a:ext>
                </a:extLst>
              </a:tr>
              <a:tr h="370840">
                <a:tc>
                  <a:txBody>
                    <a:bodyPr/>
                    <a:lstStyle/>
                    <a:p>
                      <a:pPr lvl="0">
                        <a:buNone/>
                      </a:pPr>
                      <a:r>
                        <a:rPr lang="en-US" sz="1600" dirty="0">
                          <a:latin typeface="Arial" panose="020B0604020202020204" pitchFamily="34" charset="0"/>
                          <a:cs typeface="Arial" panose="020B0604020202020204" pitchFamily="34" charset="0"/>
                        </a:rPr>
                        <a:t>Past HAT </a:t>
                      </a:r>
                    </a:p>
                    <a:p>
                      <a:pPr lvl="0">
                        <a:buNone/>
                      </a:pPr>
                      <a:r>
                        <a:rPr lang="en-US" sz="1600" dirty="0">
                          <a:latin typeface="Arial" panose="020B0604020202020204" pitchFamily="34" charset="0"/>
                          <a:cs typeface="Arial" panose="020B0604020202020204" pitchFamily="34" charset="0"/>
                        </a:rPr>
                        <a:t>Performance  </a:t>
                      </a:r>
                    </a:p>
                  </a:txBody>
                  <a:tcPr/>
                </a:tc>
                <a:tc>
                  <a:txBody>
                    <a:bodyPr/>
                    <a:lstStyle/>
                    <a:p>
                      <a:r>
                        <a:rPr lang="en-US" sz="1600" dirty="0">
                          <a:latin typeface="Arial" panose="020B0604020202020204" pitchFamily="34" charset="0"/>
                          <a:cs typeface="Arial" panose="020B0604020202020204" pitchFamily="34" charset="0"/>
                        </a:rPr>
                        <a:t>Human-AI Bot communications and performance on the mission</a:t>
                      </a:r>
                      <a:r>
                        <a:rPr lang="en-US" sz="1600" baseline="30000" dirty="0">
                          <a:latin typeface="Arial" panose="020B0604020202020204" pitchFamily="34" charset="0"/>
                          <a:cs typeface="Arial" panose="020B0604020202020204" pitchFamily="34" charset="0"/>
                        </a:rPr>
                        <a:t>[1]</a:t>
                      </a:r>
                    </a:p>
                  </a:txBody>
                  <a:tcPr/>
                </a:tc>
                <a:tc>
                  <a:txBody>
                    <a:bodyPr/>
                    <a:lstStyle/>
                    <a:p>
                      <a:r>
                        <a:rPr lang="en-US" sz="1600" kern="1200" dirty="0">
                          <a:solidFill>
                            <a:srgbClr val="000000"/>
                          </a:solidFill>
                          <a:latin typeface="Arial" panose="020B0604020202020204" pitchFamily="34" charset="0"/>
                          <a:cs typeface="Arial" panose="020B0604020202020204" pitchFamily="34" charset="0"/>
                        </a:rPr>
                        <a:t>Human-UAV communications and UAV behavior on the mission</a:t>
                      </a:r>
                      <a:r>
                        <a:rPr lang="en-US" sz="1600" kern="1200" baseline="30000" dirty="0">
                          <a:solidFill>
                            <a:srgbClr val="000000"/>
                          </a:solidFill>
                          <a:latin typeface="Arial" panose="020B0604020202020204" pitchFamily="34" charset="0"/>
                          <a:cs typeface="Arial" panose="020B0604020202020204" pitchFamily="34" charset="0"/>
                        </a:rPr>
                        <a:t>[2,3]</a:t>
                      </a:r>
                      <a:endParaRPr lang="en-US" sz="1600" kern="1200" baseline="30000">
                        <a:solidFill>
                          <a:srgbClr val="000000"/>
                        </a:solidFill>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Analyst interactions with AI tools for document search and retrieval of varied competencies</a:t>
                      </a:r>
                      <a:r>
                        <a:rPr lang="en-US" sz="1600" baseline="30000" dirty="0">
                          <a:latin typeface="Arial" panose="020B0604020202020204" pitchFamily="34" charset="0"/>
                          <a:cs typeface="Arial" panose="020B0604020202020204" pitchFamily="34" charset="0"/>
                        </a:rPr>
                        <a:t>[4]</a:t>
                      </a:r>
                    </a:p>
                  </a:txBody>
                  <a:tcPr/>
                </a:tc>
                <a:tc>
                  <a:txBody>
                    <a:bodyPr/>
                    <a:lstStyle/>
                    <a:p>
                      <a:r>
                        <a:rPr lang="en-US" sz="1600" dirty="0">
                          <a:latin typeface="Arial" panose="020B0604020202020204" pitchFamily="34" charset="0"/>
                          <a:cs typeface="Arial" panose="020B0604020202020204" pitchFamily="34" charset="0"/>
                        </a:rPr>
                        <a:t>"Think-aloud" communications, interactions with red-force agents, flight performance </a:t>
                      </a:r>
                    </a:p>
                  </a:txBody>
                  <a:tcPr/>
                </a:tc>
                <a:extLst>
                  <a:ext uri="{0D108BD9-81ED-4DB2-BD59-A6C34878D82A}">
                    <a16:rowId xmlns:a16="http://schemas.microsoft.com/office/drawing/2014/main" val="3272876821"/>
                  </a:ext>
                </a:extLst>
              </a:tr>
              <a:tr h="370839">
                <a:tc>
                  <a:txBody>
                    <a:bodyPr/>
                    <a:lstStyle/>
                    <a:p>
                      <a:pPr lvl="0">
                        <a:buNone/>
                      </a:pPr>
                      <a:r>
                        <a:rPr lang="en-US" sz="1600" dirty="0">
                          <a:latin typeface="Arial" panose="020B0604020202020204" pitchFamily="34" charset="0"/>
                          <a:cs typeface="Arial" panose="020B0604020202020204" pitchFamily="34" charset="0"/>
                        </a:rPr>
                        <a:t>HAT Goals </a:t>
                      </a:r>
                    </a:p>
                  </a:txBody>
                  <a:tcPr/>
                </a:tc>
                <a:tc>
                  <a:txBody>
                    <a:bodyPr/>
                    <a:lstStyle/>
                    <a:p>
                      <a:pPr lvl="0">
                        <a:buNone/>
                      </a:pPr>
                      <a:r>
                        <a:rPr lang="en-US" sz="1600" dirty="0">
                          <a:latin typeface="Arial" panose="020B0604020202020204" pitchFamily="34" charset="0"/>
                          <a:cs typeface="Arial" panose="020B0604020202020204" pitchFamily="34" charset="0"/>
                        </a:rPr>
                        <a:t>Planning Coordination</a:t>
                      </a:r>
                    </a:p>
                  </a:txBody>
                  <a:tcPr/>
                </a:tc>
                <a:tc>
                  <a:txBody>
                    <a:bodyPr/>
                    <a:lstStyle/>
                    <a:p>
                      <a:pPr lvl="0">
                        <a:buNone/>
                      </a:pPr>
                      <a:r>
                        <a:rPr lang="en-US" sz="1600" dirty="0">
                          <a:latin typeface="Arial" panose="020B0604020202020204" pitchFamily="34" charset="0"/>
                          <a:cs typeface="Arial" panose="020B0604020202020204" pitchFamily="34" charset="0"/>
                        </a:rPr>
                        <a:t>Coordination</a:t>
                      </a:r>
                    </a:p>
                    <a:p>
                      <a:pPr lvl="0">
                        <a:buNone/>
                      </a:pPr>
                      <a:r>
                        <a:rPr lang="en-US" sz="1600" dirty="0">
                          <a:latin typeface="Arial" panose="020B0604020202020204" pitchFamily="34" charset="0"/>
                          <a:cs typeface="Arial" panose="020B0604020202020204" pitchFamily="34" charset="0"/>
                        </a:rPr>
                        <a:t>Collaboration</a:t>
                      </a:r>
                    </a:p>
                  </a:txBody>
                  <a:tcPr/>
                </a:tc>
                <a:tc>
                  <a:txBody>
                    <a:bodyPr/>
                    <a:lstStyle/>
                    <a:p>
                      <a:pPr lvl="0">
                        <a:buNone/>
                      </a:pPr>
                      <a:r>
                        <a:rPr lang="en-US" sz="1600" dirty="0">
                          <a:latin typeface="Arial" panose="020B0604020202020204" pitchFamily="34" charset="0"/>
                          <a:cs typeface="Arial" panose="020B0604020202020204" pitchFamily="34" charset="0"/>
                        </a:rPr>
                        <a:t>Trust</a:t>
                      </a:r>
                    </a:p>
                    <a:p>
                      <a:pPr lvl="0">
                        <a:buNone/>
                      </a:pPr>
                      <a:r>
                        <a:rPr lang="en-US" sz="1600" dirty="0">
                          <a:latin typeface="Arial" panose="020B0604020202020204" pitchFamily="34" charset="0"/>
                          <a:cs typeface="Arial" panose="020B0604020202020204" pitchFamily="34" charset="0"/>
                        </a:rPr>
                        <a:t>Cohesion</a:t>
                      </a:r>
                    </a:p>
                  </a:txBody>
                  <a:tcPr/>
                </a:tc>
                <a:tc>
                  <a:txBody>
                    <a:bodyPr/>
                    <a:lstStyle/>
                    <a:p>
                      <a:pPr lvl="0">
                        <a:buNone/>
                      </a:pPr>
                      <a:r>
                        <a:rPr lang="en-US" sz="1600" dirty="0">
                          <a:latin typeface="Arial" panose="020B0604020202020204" pitchFamily="34" charset="0"/>
                          <a:cs typeface="Arial" panose="020B0604020202020204" pitchFamily="34" charset="0"/>
                        </a:rPr>
                        <a:t>Pilot training performance</a:t>
                      </a:r>
                    </a:p>
                    <a:p>
                      <a:pPr lvl="0">
                        <a:buNone/>
                      </a:pPr>
                      <a:r>
                        <a:rPr lang="en-US" sz="1600" dirty="0">
                          <a:latin typeface="Arial" panose="020B0604020202020204" pitchFamily="34" charset="0"/>
                          <a:cs typeface="Arial" panose="020B0604020202020204" pitchFamily="34" charset="0"/>
                        </a:rPr>
                        <a:t>Red force effectiveness</a:t>
                      </a:r>
                    </a:p>
                  </a:txBody>
                  <a:tcPr/>
                </a:tc>
                <a:extLst>
                  <a:ext uri="{0D108BD9-81ED-4DB2-BD59-A6C34878D82A}">
                    <a16:rowId xmlns:a16="http://schemas.microsoft.com/office/drawing/2014/main" val="1044233984"/>
                  </a:ext>
                </a:extLst>
              </a:tr>
              <a:tr h="370838">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Scenario type</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Cooperative</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Cooperative</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Levels of c</a:t>
                      </a:r>
                      <a:r>
                        <a:rPr lang="en-US" sz="1600" kern="1200" noProof="0" dirty="0">
                          <a:solidFill>
                            <a:schemeClr val="dk1"/>
                          </a:solidFill>
                          <a:latin typeface="Arial" panose="020B0604020202020204" pitchFamily="34" charset="0"/>
                          <a:ea typeface="+mn-ea"/>
                          <a:cs typeface="Arial" panose="020B0604020202020204" pitchFamily="34" charset="0"/>
                        </a:rPr>
                        <a:t>ooperation</a:t>
                      </a:r>
                      <a:endParaRPr lang="en-US"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Competitive</a:t>
                      </a:r>
                    </a:p>
                  </a:txBody>
                  <a:tcPr/>
                </a:tc>
                <a:extLst>
                  <a:ext uri="{0D108BD9-81ED-4DB2-BD59-A6C34878D82A}">
                    <a16:rowId xmlns:a16="http://schemas.microsoft.com/office/drawing/2014/main" val="2512404846"/>
                  </a:ext>
                </a:extLst>
              </a:tr>
              <a:tr h="370838">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Benefits</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Enhanced decision-making under pressure</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Increased operational efficiency</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Faster, more accurate intelligence gathering</a:t>
                      </a:r>
                    </a:p>
                  </a:txBody>
                  <a:tcPr/>
                </a:tc>
                <a:tc>
                  <a:txBody>
                    <a:bodyPr/>
                    <a:lstStyle/>
                    <a:p>
                      <a:pPr lvl="0">
                        <a:buNone/>
                      </a:pPr>
                      <a:r>
                        <a:rPr lang="en-US" sz="1600" kern="1200" dirty="0">
                          <a:solidFill>
                            <a:schemeClr val="dk1"/>
                          </a:solidFill>
                          <a:latin typeface="Arial" panose="020B0604020202020204" pitchFamily="34" charset="0"/>
                          <a:ea typeface="+mn-ea"/>
                          <a:cs typeface="Arial" panose="020B0604020202020204" pitchFamily="34" charset="0"/>
                        </a:rPr>
                        <a:t>Smarter, more challenging red forces</a:t>
                      </a:r>
                    </a:p>
                  </a:txBody>
                  <a:tcPr/>
                </a:tc>
                <a:extLst>
                  <a:ext uri="{0D108BD9-81ED-4DB2-BD59-A6C34878D82A}">
                    <a16:rowId xmlns:a16="http://schemas.microsoft.com/office/drawing/2014/main" val="650423441"/>
                  </a:ext>
                </a:extLst>
              </a:tr>
            </a:tbl>
          </a:graphicData>
        </a:graphic>
      </p:graphicFrame>
      <p:sp>
        <p:nvSpPr>
          <p:cNvPr id="7" name="TextBox 6">
            <a:extLst>
              <a:ext uri="{FF2B5EF4-FFF2-40B4-BE49-F238E27FC236}">
                <a16:creationId xmlns:a16="http://schemas.microsoft.com/office/drawing/2014/main" id="{1D2F77D6-FA0F-B7A7-C354-BDC9593905FF}"/>
              </a:ext>
            </a:extLst>
          </p:cNvPr>
          <p:cNvSpPr txBox="1"/>
          <p:nvPr/>
        </p:nvSpPr>
        <p:spPr>
          <a:xfrm>
            <a:off x="599577" y="5443498"/>
            <a:ext cx="108647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r>
              <a:rPr lang="en-US" sz="800" dirty="0">
                <a:solidFill>
                  <a:srgbClr val="221E1F"/>
                </a:solidFill>
                <a:latin typeface="Arial" panose="020B0604020202020204" pitchFamily="34" charset="0"/>
                <a:cs typeface="Arial" panose="020B0604020202020204" pitchFamily="34" charset="0"/>
              </a:rPr>
              <a:t>[1] Freeman, J., Huang, L., Wood, M., &amp; Cauffman, S. J. (2022). Evaluating Artificial Social Intelligence in an Urban Search and Rescue Task Environment. In N. Gurney &amp; G. </a:t>
            </a:r>
            <a:r>
              <a:rPr lang="en-US" sz="800" dirty="0" err="1">
                <a:solidFill>
                  <a:srgbClr val="221E1F"/>
                </a:solidFill>
                <a:latin typeface="Arial" panose="020B0604020202020204" pitchFamily="34" charset="0"/>
                <a:cs typeface="Arial" panose="020B0604020202020204" pitchFamily="34" charset="0"/>
              </a:rPr>
              <a:t>Sukthankar</a:t>
            </a:r>
            <a:r>
              <a:rPr lang="en-US" sz="800" dirty="0">
                <a:solidFill>
                  <a:srgbClr val="221E1F"/>
                </a:solidFill>
                <a:latin typeface="Arial" panose="020B0604020202020204" pitchFamily="34" charset="0"/>
                <a:cs typeface="Arial" panose="020B0604020202020204" pitchFamily="34" charset="0"/>
              </a:rPr>
              <a:t> (Eds.), Computational Theory of Mind for Human-Machine Teams (pp. 72–84). </a:t>
            </a:r>
          </a:p>
          <a:p>
            <a:pPr marL="180975" indent="-180975"/>
            <a:r>
              <a:rPr lang="en-US" sz="800" dirty="0">
                <a:solidFill>
                  <a:srgbClr val="221E1F"/>
                </a:solidFill>
                <a:latin typeface="Arial" panose="020B0604020202020204" pitchFamily="34" charset="0"/>
                <a:cs typeface="Arial" panose="020B0604020202020204" pitchFamily="34" charset="0"/>
              </a:rPr>
              <a:t>[2] </a:t>
            </a:r>
            <a:r>
              <a:rPr lang="en-US" sz="800" b="0" i="0" dirty="0">
                <a:solidFill>
                  <a:srgbClr val="333333"/>
                </a:solidFill>
                <a:effectLst/>
                <a:latin typeface="Arial" panose="020B0604020202020204" pitchFamily="34" charset="0"/>
                <a:cs typeface="Arial" panose="020B0604020202020204" pitchFamily="34" charset="0"/>
              </a:rPr>
              <a:t>McNeese, N. J., Demir, M., Cooke, N. J., &amp; Myers, C. (2018). Teaming With a Synthetic Teammate: Insights into Human-Autonomy Teaming. </a:t>
            </a:r>
            <a:r>
              <a:rPr lang="en-US" sz="800" b="0" i="1" dirty="0">
                <a:solidFill>
                  <a:srgbClr val="333333"/>
                </a:solidFill>
                <a:effectLst/>
                <a:latin typeface="Arial" panose="020B0604020202020204" pitchFamily="34" charset="0"/>
                <a:cs typeface="Arial" panose="020B0604020202020204" pitchFamily="34" charset="0"/>
              </a:rPr>
              <a:t>Human Factors</a:t>
            </a:r>
            <a:r>
              <a:rPr lang="en-US" sz="800" b="0" i="0" dirty="0">
                <a:solidFill>
                  <a:srgbClr val="333333"/>
                </a:solidFill>
                <a:effectLst/>
                <a:latin typeface="Arial" panose="020B0604020202020204" pitchFamily="34" charset="0"/>
                <a:cs typeface="Arial" panose="020B0604020202020204" pitchFamily="34" charset="0"/>
              </a:rPr>
              <a:t>, </a:t>
            </a:r>
            <a:r>
              <a:rPr lang="en-US" sz="800" b="0" i="1" dirty="0">
                <a:solidFill>
                  <a:srgbClr val="333333"/>
                </a:solidFill>
                <a:effectLst/>
                <a:latin typeface="Arial" panose="020B0604020202020204" pitchFamily="34" charset="0"/>
                <a:cs typeface="Arial" panose="020B0604020202020204" pitchFamily="34" charset="0"/>
              </a:rPr>
              <a:t>60</a:t>
            </a:r>
            <a:r>
              <a:rPr lang="en-US" sz="800" b="0" i="0" dirty="0">
                <a:solidFill>
                  <a:srgbClr val="333333"/>
                </a:solidFill>
                <a:effectLst/>
                <a:latin typeface="Arial" panose="020B0604020202020204" pitchFamily="34" charset="0"/>
                <a:cs typeface="Arial" panose="020B0604020202020204" pitchFamily="34" charset="0"/>
              </a:rPr>
              <a:t>(2), 262-273. </a:t>
            </a:r>
            <a:r>
              <a:rPr lang="en-US" sz="800" b="0" i="0" u="sng" dirty="0">
                <a:solidFill>
                  <a:srgbClr val="046FF8"/>
                </a:solidFill>
                <a:effectLst/>
                <a:latin typeface="Arial" panose="020B0604020202020204" pitchFamily="34" charset="0"/>
                <a:cs typeface="Arial" panose="020B0604020202020204" pitchFamily="34" charset="0"/>
                <a:hlinkClick r:id="rId2"/>
              </a:rPr>
              <a:t>https://doi.org/10.1177/0018720817743223</a:t>
            </a:r>
            <a:endParaRPr lang="en-US" sz="800" dirty="0">
              <a:solidFill>
                <a:srgbClr val="221E1F"/>
              </a:solidFill>
              <a:latin typeface="Arial" panose="020B0604020202020204" pitchFamily="34" charset="0"/>
              <a:cs typeface="Arial" panose="020B0604020202020204" pitchFamily="34" charset="0"/>
            </a:endParaRPr>
          </a:p>
          <a:p>
            <a:pPr marL="180975" indent="-180975"/>
            <a:r>
              <a:rPr lang="en-US" sz="800" dirty="0">
                <a:solidFill>
                  <a:srgbClr val="221E1F"/>
                </a:solidFill>
                <a:latin typeface="Arial" panose="020B0604020202020204" pitchFamily="34" charset="0"/>
                <a:cs typeface="Arial" panose="020B0604020202020204" pitchFamily="34" charset="0"/>
              </a:rPr>
              <a:t>[3] </a:t>
            </a:r>
            <a:r>
              <a:rPr lang="en-US" sz="800" b="0" i="0" dirty="0">
                <a:solidFill>
                  <a:srgbClr val="333333"/>
                </a:solidFill>
                <a:effectLst/>
                <a:latin typeface="Arial" panose="020B0604020202020204" pitchFamily="34" charset="0"/>
                <a:cs typeface="Arial" panose="020B0604020202020204" pitchFamily="34" charset="0"/>
              </a:rPr>
              <a:t>Gorman, J. C., Cooke, N. J., &amp; Winner, J. L. (2006). Measuring team situation awareness in decentralized command and control environments. </a:t>
            </a:r>
            <a:r>
              <a:rPr lang="en-US" sz="800" b="0" i="1" dirty="0">
                <a:solidFill>
                  <a:srgbClr val="333333"/>
                </a:solidFill>
                <a:effectLst/>
                <a:latin typeface="Arial" panose="020B0604020202020204" pitchFamily="34" charset="0"/>
                <a:cs typeface="Arial" panose="020B0604020202020204" pitchFamily="34" charset="0"/>
              </a:rPr>
              <a:t>Ergonomics, 49</a:t>
            </a:r>
            <a:r>
              <a:rPr lang="en-US" sz="800" b="0" i="0" dirty="0">
                <a:solidFill>
                  <a:srgbClr val="333333"/>
                </a:solidFill>
                <a:effectLst/>
                <a:latin typeface="Arial" panose="020B0604020202020204" pitchFamily="34" charset="0"/>
                <a:cs typeface="Arial" panose="020B0604020202020204" pitchFamily="34" charset="0"/>
              </a:rPr>
              <a:t>(12-13), 1312–1325. </a:t>
            </a:r>
            <a:r>
              <a:rPr lang="en-US" sz="800" b="0" i="0" u="none" strike="noStrike" dirty="0">
                <a:solidFill>
                  <a:srgbClr val="2C72B7"/>
                </a:solidFill>
                <a:effectLst/>
                <a:latin typeface="Arial" panose="020B0604020202020204" pitchFamily="34" charset="0"/>
                <a:cs typeface="Arial" panose="020B0604020202020204" pitchFamily="34" charset="0"/>
                <a:hlinkClick r:id="rId3"/>
              </a:rPr>
              <a:t>https://doi.org/10.1080/00140130600612788</a:t>
            </a:r>
            <a:endParaRPr lang="en-US" sz="800" dirty="0">
              <a:solidFill>
                <a:srgbClr val="221E1F"/>
              </a:solidFill>
              <a:latin typeface="Arial" panose="020B0604020202020204" pitchFamily="34" charset="0"/>
              <a:cs typeface="Arial" panose="020B0604020202020204" pitchFamily="34" charset="0"/>
            </a:endParaRPr>
          </a:p>
          <a:p>
            <a:pPr marL="180975" indent="-180975"/>
            <a:r>
              <a:rPr lang="en-US" sz="800" dirty="0">
                <a:solidFill>
                  <a:srgbClr val="221E1F"/>
                </a:solidFill>
                <a:latin typeface="Arial" panose="020B0604020202020204" pitchFamily="34" charset="0"/>
                <a:cs typeface="Arial" panose="020B0604020202020204" pitchFamily="34" charset="0"/>
              </a:rPr>
              <a:t>[4] Hidalgo, M., Rebensky, S., Nguyen, D., Cohen, M., Temple, L., &amp; </a:t>
            </a:r>
            <a:r>
              <a:rPr lang="en-US" sz="800" dirty="0" err="1">
                <a:solidFill>
                  <a:srgbClr val="221E1F"/>
                </a:solidFill>
                <a:latin typeface="Arial" panose="020B0604020202020204" pitchFamily="34" charset="0"/>
                <a:cs typeface="Arial" panose="020B0604020202020204" pitchFamily="34" charset="0"/>
              </a:rPr>
              <a:t>Fegley</a:t>
            </a:r>
            <a:r>
              <a:rPr lang="en-US" sz="800" dirty="0">
                <a:solidFill>
                  <a:srgbClr val="221E1F"/>
                </a:solidFill>
                <a:latin typeface="Arial" panose="020B0604020202020204" pitchFamily="34" charset="0"/>
                <a:cs typeface="Arial" panose="020B0604020202020204" pitchFamily="34" charset="0"/>
              </a:rPr>
              <a:t>, B. (2023). Measurement and Manipulation in Human-Agent Teams: A Review. 14th International Conference on Applied Human Factors and Ergonomics (AHFE 2023).</a:t>
            </a:r>
          </a:p>
        </p:txBody>
      </p:sp>
    </p:spTree>
    <p:extLst>
      <p:ext uri="{BB962C8B-B14F-4D97-AF65-F5344CB8AC3E}">
        <p14:creationId xmlns:p14="http://schemas.microsoft.com/office/powerpoint/2010/main" val="219965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CBBE-BC3A-731E-DF3D-7BD2C126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631F4-DC47-2D72-AFE8-5C07CD84A1BD}"/>
              </a:ext>
            </a:extLst>
          </p:cNvPr>
          <p:cNvSpPr>
            <a:spLocks noGrp="1"/>
          </p:cNvSpPr>
          <p:nvPr>
            <p:ph type="title"/>
          </p:nvPr>
        </p:nvSpPr>
        <p:spPr>
          <a:xfrm>
            <a:off x="1138989" y="0"/>
            <a:ext cx="8674850" cy="795130"/>
          </a:xfrm>
        </p:spPr>
        <p:txBody>
          <a:bodyPr/>
          <a:lstStyle/>
          <a:p>
            <a:r>
              <a:rPr lang="en-US" dirty="0"/>
              <a:t>HDT Experimental Setup: ASIST Scenario</a:t>
            </a:r>
          </a:p>
        </p:txBody>
      </p:sp>
      <p:sp>
        <p:nvSpPr>
          <p:cNvPr id="3" name="Content Placeholder 2">
            <a:extLst>
              <a:ext uri="{FF2B5EF4-FFF2-40B4-BE49-F238E27FC236}">
                <a16:creationId xmlns:a16="http://schemas.microsoft.com/office/drawing/2014/main" id="{7AF8C4F6-BEA8-E3B8-9133-F5E5385DE106}"/>
              </a:ext>
            </a:extLst>
          </p:cNvPr>
          <p:cNvSpPr>
            <a:spLocks noGrp="1"/>
          </p:cNvSpPr>
          <p:nvPr>
            <p:ph sz="quarter" idx="11"/>
          </p:nvPr>
        </p:nvSpPr>
        <p:spPr/>
        <p:txBody>
          <a:bodyPr/>
          <a:lstStyle/>
          <a:p>
            <a:pPr marL="0" marR="0" indent="0" algn="l">
              <a:spcBef>
                <a:spcPts val="0"/>
              </a:spcBef>
              <a:spcAft>
                <a:spcPts val="0"/>
              </a:spcAft>
              <a:buNone/>
            </a:pPr>
            <a:r>
              <a:rPr lang="en-US" sz="2000" b="1" i="0" u="none" strike="noStrike" dirty="0">
                <a:solidFill>
                  <a:srgbClr val="212121"/>
                </a:solidFill>
                <a:effectLst/>
                <a:latin typeface="Arial" panose="020B0604020202020204" pitchFamily="34" charset="0"/>
                <a:cs typeface="Arial" panose="020B0604020202020204" pitchFamily="34" charset="0"/>
              </a:rPr>
              <a:t>Goal 1. Evaluate how LLM types effects HDT fidelity and HAT performance</a:t>
            </a:r>
          </a:p>
          <a:p>
            <a:pPr marL="0" indent="0">
              <a:spcBef>
                <a:spcPts val="0"/>
              </a:spcBef>
              <a:buNone/>
            </a:pPr>
            <a:r>
              <a:rPr lang="en-US" sz="2000" b="0" i="0" u="none" strike="noStrike" dirty="0">
                <a:solidFill>
                  <a:srgbClr val="212121"/>
                </a:solidFill>
                <a:effectLst/>
                <a:latin typeface="Arial" panose="020B0604020202020204" pitchFamily="34" charset="0"/>
                <a:cs typeface="Arial" panose="020B0604020202020204" pitchFamily="34" charset="0"/>
              </a:rPr>
              <a:t>Open models:</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Llama3.1 8B Q8 </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Gemma2 9B Q8  </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Phi3 14B Q6 </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Mistral 7B Q6</a:t>
            </a:r>
          </a:p>
          <a:p>
            <a:pPr marL="0" marR="0" indent="0" algn="l">
              <a:spcBef>
                <a:spcPts val="0"/>
              </a:spcBef>
              <a:spcAft>
                <a:spcPts val="0"/>
              </a:spcAft>
              <a:buNone/>
            </a:pPr>
            <a:r>
              <a:rPr lang="en-US" sz="2000" i="0" u="none" strike="noStrike" dirty="0">
                <a:solidFill>
                  <a:srgbClr val="212121"/>
                </a:solidFill>
                <a:effectLst/>
                <a:latin typeface="Arial" panose="020B0604020202020204" pitchFamily="34" charset="0"/>
                <a:cs typeface="Arial" panose="020B0604020202020204" pitchFamily="34" charset="0"/>
              </a:rPr>
              <a:t>Closed models:</a:t>
            </a:r>
            <a:endParaRPr lang="en-US" sz="2000" b="0" i="0" u="none" strike="noStrike" dirty="0">
              <a:solidFill>
                <a:srgbClr val="212121"/>
              </a:solidFill>
              <a:effectLst/>
              <a:latin typeface="Arial" panose="020B0604020202020204" pitchFamily="34" charset="0"/>
              <a:cs typeface="Arial" panose="020B0604020202020204" pitchFamily="34" charset="0"/>
            </a:endParaRP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GPT4o mini (6 hours per 100 missions; much faster compared to other models)</a:t>
            </a:r>
          </a:p>
          <a:p>
            <a:pPr marL="0" marR="0" indent="0" algn="l">
              <a:spcBef>
                <a:spcPts val="0"/>
              </a:spcBef>
              <a:spcAft>
                <a:spcPts val="0"/>
              </a:spcAft>
              <a:buNone/>
            </a:pPr>
            <a:endParaRPr lang="en-US" sz="2000" b="0" i="0" u="none" strike="noStrike" dirty="0">
              <a:solidFill>
                <a:srgbClr val="212121"/>
              </a:solidFill>
              <a:effectLst/>
              <a:latin typeface="Arial" panose="020B0604020202020204" pitchFamily="34" charset="0"/>
              <a:cs typeface="Arial" panose="020B0604020202020204" pitchFamily="34" charset="0"/>
            </a:endParaRPr>
          </a:p>
          <a:p>
            <a:pPr marL="0" marR="0" indent="0" algn="l">
              <a:spcBef>
                <a:spcPts val="0"/>
              </a:spcBef>
              <a:spcAft>
                <a:spcPts val="0"/>
              </a:spcAft>
              <a:buNone/>
            </a:pPr>
            <a:r>
              <a:rPr lang="en-US" sz="2000" b="1" i="0" u="none" strike="noStrike" dirty="0">
                <a:solidFill>
                  <a:srgbClr val="212121"/>
                </a:solidFill>
                <a:effectLst/>
                <a:latin typeface="Arial" panose="020B0604020202020204" pitchFamily="34" charset="0"/>
                <a:cs typeface="Arial" panose="020B0604020202020204" pitchFamily="34" charset="0"/>
              </a:rPr>
              <a:t>Goal 2. Evaluate how prompt context effects HDT fidelity and HAT performance</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Prompt 1: mission overview only</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Prompt 2: 1 + mission examples</a:t>
            </a:r>
          </a:p>
          <a:p>
            <a:pPr marL="171450" lvl="1" indent="-171450">
              <a:spcBef>
                <a:spcPct val="0"/>
              </a:spcBef>
              <a:spcAft>
                <a:spcPts val="600"/>
              </a:spcAft>
              <a:buFont typeface="Wingdings" panose="05000000000000000000" pitchFamily="2" charset="2"/>
              <a:buChar char="ü"/>
            </a:pPr>
            <a:r>
              <a:rPr lang="en-US" sz="1800" kern="1200" dirty="0">
                <a:latin typeface="Arial" panose="020B0604020202020204" pitchFamily="34" charset="0"/>
                <a:ea typeface="+mn-ea"/>
                <a:cs typeface="Arial" panose="020B0604020202020204" pitchFamily="34" charset="0"/>
              </a:rPr>
              <a:t>Prompt 3: 2 + outcomes + HAT measures (survey)</a:t>
            </a:r>
          </a:p>
          <a:p>
            <a:pPr marL="0" marR="0" indent="0" algn="l">
              <a:spcBef>
                <a:spcPts val="0"/>
              </a:spcBef>
              <a:spcAft>
                <a:spcPts val="0"/>
              </a:spcAft>
              <a:buNone/>
            </a:pPr>
            <a:endParaRPr lang="en-US" sz="2000" b="0" i="0" u="none" strike="noStrike" dirty="0">
              <a:solidFill>
                <a:srgbClr val="212121"/>
              </a:solidFill>
              <a:effectLst/>
              <a:latin typeface="Arial" panose="020B0604020202020204" pitchFamily="34" charset="0"/>
              <a:cs typeface="Arial" panose="020B0604020202020204" pitchFamily="34" charset="0"/>
            </a:endParaRPr>
          </a:p>
          <a:p>
            <a:pPr marL="0" marR="0" indent="0" algn="l">
              <a:spcBef>
                <a:spcPts val="0"/>
              </a:spcBef>
              <a:spcAft>
                <a:spcPts val="0"/>
              </a:spcAft>
              <a:buNone/>
            </a:pPr>
            <a:r>
              <a:rPr lang="en-US" sz="2000" dirty="0">
                <a:solidFill>
                  <a:srgbClr val="212121"/>
                </a:solidFill>
                <a:latin typeface="Arial" panose="020B0604020202020204" pitchFamily="34" charset="0"/>
                <a:cs typeface="Arial" panose="020B0604020202020204" pitchFamily="34" charset="0"/>
              </a:rPr>
              <a:t>We generate 100+ utterances per mission, 20 missions per prompt type and evaluate HDT fidelity and HAT performance</a:t>
            </a:r>
            <a:endParaRPr lang="en-US" sz="2000" b="0" i="0" u="none" strike="noStrike" dirty="0">
              <a:solidFill>
                <a:srgbClr val="21212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40037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01309973-7b0d-4fce-a74a-0e6c38c3f034">
      <Terms xmlns="http://schemas.microsoft.com/office/infopath/2007/PartnerControls"/>
    </lcf76f155ced4ddcb4097134ff3c332f>
    <TaxCatchAll xmlns="cdd35c34-951b-43d5-ab55-39ebfe0d9e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1988AB3C6D594DB16124EB05033CA1" ma:contentTypeVersion="17" ma:contentTypeDescription="Create a new document." ma:contentTypeScope="" ma:versionID="926effa35500a92b5e1c42a8b0ac18f5">
  <xsd:schema xmlns:xsd="http://www.w3.org/2001/XMLSchema" xmlns:xs="http://www.w3.org/2001/XMLSchema" xmlns:p="http://schemas.microsoft.com/office/2006/metadata/properties" xmlns:ns2="01309973-7b0d-4fce-a74a-0e6c38c3f034" xmlns:ns3="cdd35c34-951b-43d5-ab55-39ebfe0d9ed9" targetNamespace="http://schemas.microsoft.com/office/2006/metadata/properties" ma:root="true" ma:fieldsID="790f3a2a9b67917b8306e299b6a17d5f" ns2:_="" ns3:_="">
    <xsd:import namespace="01309973-7b0d-4fce-a74a-0e6c38c3f034"/>
    <xsd:import namespace="cdd35c34-951b-43d5-ab55-39ebfe0d9e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09973-7b0d-4fce-a74a-0e6c38c3f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3c513b-d286-4d0e-a3f9-a4207c31086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d35c34-951b-43d5-ab55-39ebfe0d9e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a8c1a14-e371-49ce-bce2-11b501ad8751}" ma:internalName="TaxCatchAll" ma:showField="CatchAllData" ma:web="cdd35c34-951b-43d5-ab55-39ebfe0d9e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purl.org/dc/dcmitype/"/>
    <ds:schemaRef ds:uri="cdd35c34-951b-43d5-ab55-39ebfe0d9ed9"/>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01309973-7b0d-4fce-a74a-0e6c38c3f03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C6A505E-A2A2-4DB2-8EDF-8E4878F9F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09973-7b0d-4fce-a74a-0e6c38c3f034"/>
    <ds:schemaRef ds:uri="cdd35c34-951b-43d5-ab55-39ebfe0d9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TotalTime>7075</TotalTime>
  <Words>2037</Words>
  <Application>Microsoft Macintosh PowerPoint</Application>
  <PresentationFormat>Widescreen</PresentationFormat>
  <Paragraphs>278</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Avenir Book</vt:lpstr>
      <vt:lpstr>Helvetica</vt:lpstr>
      <vt:lpstr>Tahoma</vt:lpstr>
      <vt:lpstr>Wingdings</vt:lpstr>
      <vt:lpstr>Blends</vt:lpstr>
      <vt:lpstr>PowerPoint Presentation</vt:lpstr>
      <vt:lpstr>The Need for Advanced Military Training</vt:lpstr>
      <vt:lpstr> Compound AI Ecosystem for Training and Learning </vt:lpstr>
      <vt:lpstr>Compound AI Ecosystem: Key Components</vt:lpstr>
      <vt:lpstr>Integration of Real-World and Simulated Training</vt:lpstr>
      <vt:lpstr>Gen AI-driven Agents Enhancing  Curriculum-based Training</vt:lpstr>
      <vt:lpstr>Human Digital Twins</vt:lpstr>
      <vt:lpstr>Operational Scenarios</vt:lpstr>
      <vt:lpstr>HDT Experimental Setup: ASIST Scenario</vt:lpstr>
      <vt:lpstr>HDT Evaluation: Emotional-Cognitive Measures</vt:lpstr>
      <vt:lpstr>HDT Evaluation: Emotional-Cognitive Measures</vt:lpstr>
      <vt:lpstr>AI Agentic Workflows</vt:lpstr>
      <vt:lpstr>Gen AI Agents &amp; Training Interactions in Practice</vt:lpstr>
      <vt:lpstr>Comparison with Traditional Training Systems</vt:lpstr>
      <vt:lpstr>Benefits and Future Potential</vt:lpstr>
      <vt:lpstr>Challenges and Limitations</vt:lpstr>
      <vt:lpstr>HTDs: Cross-LLM Bias Analysis</vt:lpstr>
      <vt:lpstr>Proactive Approach to Training</vt:lpstr>
      <vt:lpstr>Human vs. Machine Training and Learning</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Svitlana Volkova</cp:lastModifiedBy>
  <cp:revision>75</cp:revision>
  <cp:lastPrinted>1601-01-01T00:00:00Z</cp:lastPrinted>
  <dcterms:created xsi:type="dcterms:W3CDTF">2016-03-29T15:29:36Z</dcterms:created>
  <dcterms:modified xsi:type="dcterms:W3CDTF">2024-10-06T17:20:50Z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0x010100A61988AB3C6D594DB16124EB05033CA1</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