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42"/>
  </p:notesMasterIdLst>
  <p:handoutMasterIdLst>
    <p:handoutMasterId r:id="rId43"/>
  </p:handoutMasterIdLst>
  <p:sldIdLst>
    <p:sldId id="302" r:id="rId5"/>
    <p:sldId id="290" r:id="rId6"/>
    <p:sldId id="303" r:id="rId7"/>
    <p:sldId id="314" r:id="rId8"/>
    <p:sldId id="335" r:id="rId9"/>
    <p:sldId id="336" r:id="rId10"/>
    <p:sldId id="317" r:id="rId11"/>
    <p:sldId id="319" r:id="rId12"/>
    <p:sldId id="320" r:id="rId13"/>
    <p:sldId id="322" r:id="rId14"/>
    <p:sldId id="318" r:id="rId15"/>
    <p:sldId id="325" r:id="rId16"/>
    <p:sldId id="326" r:id="rId17"/>
    <p:sldId id="330" r:id="rId18"/>
    <p:sldId id="329" r:id="rId19"/>
    <p:sldId id="327" r:id="rId20"/>
    <p:sldId id="313" r:id="rId21"/>
    <p:sldId id="337" r:id="rId22"/>
    <p:sldId id="333" r:id="rId23"/>
    <p:sldId id="334" r:id="rId24"/>
    <p:sldId id="339" r:id="rId25"/>
    <p:sldId id="340" r:id="rId26"/>
    <p:sldId id="338" r:id="rId27"/>
    <p:sldId id="306" r:id="rId28"/>
    <p:sldId id="307" r:id="rId29"/>
    <p:sldId id="341" r:id="rId30"/>
    <p:sldId id="343" r:id="rId31"/>
    <p:sldId id="308" r:id="rId32"/>
    <p:sldId id="345" r:id="rId33"/>
    <p:sldId id="346" r:id="rId34"/>
    <p:sldId id="347" r:id="rId35"/>
    <p:sldId id="348" r:id="rId36"/>
    <p:sldId id="349" r:id="rId37"/>
    <p:sldId id="350" r:id="rId38"/>
    <p:sldId id="309" r:id="rId39"/>
    <p:sldId id="310" r:id="rId40"/>
    <p:sldId id="311" r:id="rId41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28044B1-1D01-4667-BC48-055F7331E2C7}">
          <p14:sldIdLst>
            <p14:sldId id="302"/>
            <p14:sldId id="290"/>
          </p14:sldIdLst>
        </p14:section>
        <p14:section name="Background" id="{0774BF97-2E6E-4E35-9678-F99D43B8B525}">
          <p14:sldIdLst>
            <p14:sldId id="303"/>
            <p14:sldId id="314"/>
            <p14:sldId id="335"/>
            <p14:sldId id="336"/>
          </p14:sldIdLst>
        </p14:section>
        <p14:section name="The Geo-Pairing Challenge" id="{4BC24610-39E5-4DC3-9F2E-83782552BB3A}">
          <p14:sldIdLst>
            <p14:sldId id="317"/>
            <p14:sldId id="319"/>
            <p14:sldId id="320"/>
            <p14:sldId id="322"/>
            <p14:sldId id="318"/>
            <p14:sldId id="325"/>
            <p14:sldId id="326"/>
            <p14:sldId id="330"/>
            <p14:sldId id="329"/>
            <p14:sldId id="327"/>
          </p14:sldIdLst>
        </p14:section>
        <p14:section name="Model Setup" id="{A9C9F87D-1878-4952-993C-5278BDE14C36}">
          <p14:sldIdLst>
            <p14:sldId id="313"/>
            <p14:sldId id="337"/>
            <p14:sldId id="333"/>
            <p14:sldId id="334"/>
            <p14:sldId id="339"/>
            <p14:sldId id="340"/>
            <p14:sldId id="338"/>
          </p14:sldIdLst>
        </p14:section>
        <p14:section name="Methodology" id="{5B21030C-7A1C-42EC-B472-CA88C3873627}">
          <p14:sldIdLst>
            <p14:sldId id="306"/>
            <p14:sldId id="307"/>
          </p14:sldIdLst>
        </p14:section>
        <p14:section name="Results" id="{AE90A72C-8898-4DBA-AB78-723F5DD1253E}">
          <p14:sldIdLst>
            <p14:sldId id="341"/>
            <p14:sldId id="343"/>
          </p14:sldIdLst>
        </p14:section>
        <p14:section name="Discussion" id="{154C10DF-0AC9-4C70-8651-782B41B5E650}">
          <p14:sldIdLst>
            <p14:sldId id="308"/>
            <p14:sldId id="345"/>
            <p14:sldId id="346"/>
            <p14:sldId id="347"/>
            <p14:sldId id="348"/>
            <p14:sldId id="349"/>
            <p14:sldId id="350"/>
            <p14:sldId id="309"/>
            <p14:sldId id="310"/>
          </p14:sldIdLst>
        </p14:section>
        <p14:section name="End" id="{B5015595-C814-4112-A475-4A521998292A}">
          <p14:sldIdLst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B050"/>
    <a:srgbClr val="FF0000"/>
    <a:srgbClr val="CC3300"/>
    <a:srgbClr val="22458A"/>
    <a:srgbClr val="2B56AB"/>
    <a:srgbClr val="0033CC"/>
    <a:srgbClr val="3366CC"/>
    <a:srgbClr val="0066CC"/>
    <a:srgbClr val="F77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5" autoAdjust="0"/>
    <p:restoredTop sz="89367" autoAdjust="0"/>
  </p:normalViewPr>
  <p:slideViewPr>
    <p:cSldViewPr snapToGrid="0">
      <p:cViewPr varScale="1">
        <p:scale>
          <a:sx n="96" d="100"/>
          <a:sy n="96" d="100"/>
        </p:scale>
        <p:origin x="9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avis.r.hillyer2\OneDrive%20-%20US%20Army\Documents\Employment%20Info\Publications\IITSEC-2024-Statistical.Model\IMUvGPS%20erro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avis.r.hillyer2\OneDrive%20-%20US%20Army\Documents\Employment%20Info\Publications\IITSEC-2024-Statistical.Model\IMUvGPS%20err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en-US" sz="1400" b="0" strike="noStrike" spc="-1">
                <a:solidFill>
                  <a:srgbClr val="000000"/>
                </a:solidFill>
                <a:latin typeface="Calibri"/>
              </a:defRPr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Probability of Hit versus GPS Error
for Different Values of Orientation Error</a:t>
            </a:r>
          </a:p>
        </c:rich>
      </c:tx>
      <c:layout>
        <c:manualLayout>
          <c:xMode val="edge"/>
          <c:yMode val="edge"/>
          <c:x val="0.32637560789027897"/>
          <c:y val="1.35260575520488E-2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2509152505327601E-2"/>
          <c:y val="0.12491711974539201"/>
          <c:w val="0.90120758428501202"/>
          <c:h val="0.78643415992573895"/>
        </c:manualLayout>
      </c:layout>
      <c:scatterChart>
        <c:scatterStyle val="lineMarker"/>
        <c:varyColors val="0"/>
        <c:ser>
          <c:idx val="0"/>
          <c:order val="0"/>
          <c:tx>
            <c:strRef>
              <c:f>Data!$F$7</c:f>
              <c:strCache>
                <c:ptCount val="1"/>
                <c:pt idx="0">
                  <c:v>E_m = 1°</c:v>
                </c:pt>
              </c:strCache>
            </c:strRef>
          </c:tx>
          <c:spPr>
            <a:ln w="19080" cap="rnd">
              <a:solidFill>
                <a:srgbClr val="000000"/>
              </a:solidFill>
              <a:prstDash val="dash"/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Data!$F$2:$F$6</c:f>
              <c:numCache>
                <c:formatCode>General</c:formatCode>
                <c:ptCount val="5"/>
                <c:pt idx="0">
                  <c:v>1</c:v>
                </c:pt>
                <c:pt idx="1">
                  <c:v>0.5</c:v>
                </c:pt>
                <c:pt idx="2">
                  <c:v>0.25</c:v>
                </c:pt>
                <c:pt idx="3">
                  <c:v>0.125</c:v>
                </c:pt>
                <c:pt idx="4">
                  <c:v>6.25E-2</c:v>
                </c:pt>
              </c:numCache>
            </c:numRef>
          </c:xVal>
          <c:yVal>
            <c:numRef>
              <c:f>Data!$G$2:$G$6</c:f>
              <c:numCache>
                <c:formatCode>General</c:formatCode>
                <c:ptCount val="5"/>
                <c:pt idx="0">
                  <c:v>2.7E-2</c:v>
                </c:pt>
                <c:pt idx="1">
                  <c:v>3.4000000000000002E-2</c:v>
                </c:pt>
                <c:pt idx="2">
                  <c:v>1.7999999999999999E-2</c:v>
                </c:pt>
                <c:pt idx="3">
                  <c:v>2.5999999999999999E-2</c:v>
                </c:pt>
                <c:pt idx="4">
                  <c:v>2.8000000000000001E-2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00F-4A85-B349-87474779E46E}"/>
            </c:ext>
          </c:extLst>
        </c:ser>
        <c:ser>
          <c:idx val="1"/>
          <c:order val="1"/>
          <c:tx>
            <c:strRef>
              <c:f>Data!$J$7</c:f>
              <c:strCache>
                <c:ptCount val="1"/>
                <c:pt idx="0">
                  <c:v>E_m = 0.1°</c:v>
                </c:pt>
              </c:strCache>
            </c:strRef>
          </c:tx>
          <c:spPr>
            <a:ln w="19080" cap="rnd">
              <a:solidFill>
                <a:srgbClr val="000000"/>
              </a:solidFill>
              <a:prstDash val="sysDash"/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Data!$J$2:$J$6</c:f>
              <c:numCache>
                <c:formatCode>General</c:formatCode>
                <c:ptCount val="5"/>
                <c:pt idx="0">
                  <c:v>1</c:v>
                </c:pt>
                <c:pt idx="1">
                  <c:v>0.5</c:v>
                </c:pt>
                <c:pt idx="2">
                  <c:v>0.25</c:v>
                </c:pt>
                <c:pt idx="3">
                  <c:v>0.125</c:v>
                </c:pt>
                <c:pt idx="4">
                  <c:v>6.25E-2</c:v>
                </c:pt>
              </c:numCache>
            </c:numRef>
          </c:xVal>
          <c:yVal>
            <c:numRef>
              <c:f>Data!$K$2:$K$6</c:f>
              <c:numCache>
                <c:formatCode>General</c:formatCode>
                <c:ptCount val="5"/>
                <c:pt idx="0">
                  <c:v>0.187</c:v>
                </c:pt>
                <c:pt idx="1">
                  <c:v>0.25700000000000001</c:v>
                </c:pt>
                <c:pt idx="2">
                  <c:v>0.28199999999999997</c:v>
                </c:pt>
                <c:pt idx="3">
                  <c:v>0.312</c:v>
                </c:pt>
                <c:pt idx="4">
                  <c:v>0.31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00F-4A85-B349-87474779E46E}"/>
            </c:ext>
          </c:extLst>
        </c:ser>
        <c:ser>
          <c:idx val="2"/>
          <c:order val="2"/>
          <c:tx>
            <c:strRef>
              <c:f>Data!$V$7</c:f>
              <c:strCache>
                <c:ptCount val="1"/>
                <c:pt idx="0">
                  <c:v>E_m = 0.05°</c:v>
                </c:pt>
              </c:strCache>
            </c:strRef>
          </c:tx>
          <c:spPr>
            <a:ln w="19080" cap="rnd">
              <a:solidFill>
                <a:srgbClr val="000000"/>
              </a:solidFill>
              <a:prstDash val="sysDot"/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Data!$V$2:$V$6</c:f>
              <c:numCache>
                <c:formatCode>General</c:formatCode>
                <c:ptCount val="5"/>
                <c:pt idx="0">
                  <c:v>1</c:v>
                </c:pt>
                <c:pt idx="1">
                  <c:v>0.5</c:v>
                </c:pt>
                <c:pt idx="2">
                  <c:v>0.25</c:v>
                </c:pt>
                <c:pt idx="3">
                  <c:v>0.125</c:v>
                </c:pt>
                <c:pt idx="4">
                  <c:v>6.25E-2</c:v>
                </c:pt>
              </c:numCache>
            </c:numRef>
          </c:xVal>
          <c:yVal>
            <c:numRef>
              <c:f>Data!$W$2:$W$6</c:f>
              <c:numCache>
                <c:formatCode>General</c:formatCode>
                <c:ptCount val="5"/>
                <c:pt idx="0">
                  <c:v>0.224</c:v>
                </c:pt>
                <c:pt idx="1">
                  <c:v>0.36899999999999999</c:v>
                </c:pt>
                <c:pt idx="2">
                  <c:v>0.55700000000000005</c:v>
                </c:pt>
                <c:pt idx="3">
                  <c:v>0.64900000000000002</c:v>
                </c:pt>
                <c:pt idx="4">
                  <c:v>0.65500000000000003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00F-4A85-B349-87474779E46E}"/>
            </c:ext>
          </c:extLst>
        </c:ser>
        <c:ser>
          <c:idx val="3"/>
          <c:order val="3"/>
          <c:tx>
            <c:strRef>
              <c:f>Data!$N$7</c:f>
              <c:strCache>
                <c:ptCount val="1"/>
                <c:pt idx="0">
                  <c:v>E_m = 0.01°</c:v>
                </c:pt>
              </c:strCache>
            </c:strRef>
          </c:tx>
          <c:spPr>
            <a:ln w="19080" cap="rnd">
              <a:solidFill>
                <a:srgbClr val="00000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Data!$N$2:$N$6</c:f>
              <c:numCache>
                <c:formatCode>General</c:formatCode>
                <c:ptCount val="5"/>
                <c:pt idx="0">
                  <c:v>1</c:v>
                </c:pt>
                <c:pt idx="1">
                  <c:v>0.5</c:v>
                </c:pt>
                <c:pt idx="2">
                  <c:v>0.25</c:v>
                </c:pt>
                <c:pt idx="3">
                  <c:v>0.125</c:v>
                </c:pt>
                <c:pt idx="4">
                  <c:v>6.25E-2</c:v>
                </c:pt>
              </c:numCache>
            </c:numRef>
          </c:xVal>
          <c:yVal>
            <c:numRef>
              <c:f>Data!$O$2:$O$6</c:f>
              <c:numCache>
                <c:formatCode>General</c:formatCode>
                <c:ptCount val="5"/>
                <c:pt idx="0">
                  <c:v>0.224</c:v>
                </c:pt>
                <c:pt idx="1">
                  <c:v>0.44700000000000001</c:v>
                </c:pt>
                <c:pt idx="2">
                  <c:v>0.73699999999999999</c:v>
                </c:pt>
                <c:pt idx="3">
                  <c:v>0.98099999999999998</c:v>
                </c:pt>
                <c:pt idx="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00F-4A85-B349-87474779E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260388"/>
        <c:axId val="97978479"/>
      </c:scatterChart>
      <c:valAx>
        <c:axId val="69260388"/>
        <c:scaling>
          <c:orientation val="maxMin"/>
          <c:max val="1"/>
        </c:scaling>
        <c:delete val="0"/>
        <c:axPos val="b"/>
        <c:title>
          <c:tx>
            <c:rich>
              <a:bodyPr rot="0"/>
              <a:lstStyle/>
              <a:p>
                <a:pPr>
                  <a:defRPr lang="en-US"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r>
                  <a:rPr lang="en-US" sz="1000" b="0" strike="noStrike" spc="-1">
                    <a:solidFill>
                      <a:srgbClr val="000000"/>
                    </a:solidFill>
                    <a:latin typeface="Calibri"/>
                  </a:rPr>
                  <a:t>GPS Error, E_g (meters)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97978479"/>
        <c:crosses val="autoZero"/>
        <c:crossBetween val="midCat"/>
      </c:valAx>
      <c:valAx>
        <c:axId val="97978479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lang="en-US"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r>
                  <a:rPr lang="en-US" sz="1000" b="0" strike="noStrike" spc="-1">
                    <a:solidFill>
                      <a:srgbClr val="000000"/>
                    </a:solidFill>
                    <a:latin typeface="Calibri"/>
                  </a:rPr>
                  <a:t>Probabilty of Hit, P_hit</a:t>
                </a:r>
              </a:p>
            </c:rich>
          </c:tx>
          <c:layout>
            <c:manualLayout>
              <c:xMode val="edge"/>
              <c:yMode val="edge"/>
              <c:x val="1.2294410141522299E-2"/>
              <c:y val="0.40147195332184099"/>
            </c:manualLayout>
          </c:layout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high"/>
        <c:spPr>
          <a:ln w="936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69260388"/>
        <c:crosses val="max"/>
        <c:crossBetween val="midCat"/>
      </c:valAx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79738729402187203"/>
          <c:y val="4.7076291002202703E-2"/>
          <c:w val="0.152619646166191"/>
          <c:h val="0.15789581288468699"/>
        </c:manualLayout>
      </c:layout>
      <c:overlay val="0"/>
      <c:spPr>
        <a:solidFill>
          <a:srgbClr val="FFFFFF"/>
        </a:solidFill>
        <a:ln w="0">
          <a:solidFill>
            <a:srgbClr val="000000"/>
          </a:solidFill>
        </a:ln>
      </c:spPr>
      <c:txPr>
        <a:bodyPr/>
        <a:lstStyle/>
        <a:p>
          <a:pPr>
            <a:defRPr sz="900" b="0" strike="noStrike" spc="-1">
              <a:solidFill>
                <a:srgbClr val="000000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en-US" sz="1400" b="0" strike="noStrike" spc="-1">
                <a:solidFill>
                  <a:srgbClr val="000000"/>
                </a:solidFill>
                <a:latin typeface="Calibri"/>
              </a:defRPr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Probability of Hit versus GPS Error
for Different Values of Orientation Error</a:t>
            </a:r>
          </a:p>
        </c:rich>
      </c:tx>
      <c:layout>
        <c:manualLayout>
          <c:xMode val="edge"/>
          <c:yMode val="edge"/>
          <c:x val="0.32637560789027897"/>
          <c:y val="1.35260575520488E-2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2509152505327601E-2"/>
          <c:y val="0.12491711974539201"/>
          <c:w val="0.90120758428501202"/>
          <c:h val="0.78643415992573895"/>
        </c:manualLayout>
      </c:layout>
      <c:scatterChart>
        <c:scatterStyle val="lineMarker"/>
        <c:varyColors val="0"/>
        <c:ser>
          <c:idx val="0"/>
          <c:order val="0"/>
          <c:tx>
            <c:strRef>
              <c:f>Data!$F$7</c:f>
              <c:strCache>
                <c:ptCount val="1"/>
                <c:pt idx="0">
                  <c:v>E_m = 1°</c:v>
                </c:pt>
              </c:strCache>
            </c:strRef>
          </c:tx>
          <c:spPr>
            <a:ln w="19080" cap="rnd">
              <a:solidFill>
                <a:srgbClr val="000000"/>
              </a:solidFill>
              <a:prstDash val="dash"/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Data!$F$2:$F$6</c:f>
              <c:numCache>
                <c:formatCode>General</c:formatCode>
                <c:ptCount val="5"/>
                <c:pt idx="0">
                  <c:v>1</c:v>
                </c:pt>
                <c:pt idx="1">
                  <c:v>0.5</c:v>
                </c:pt>
                <c:pt idx="2">
                  <c:v>0.25</c:v>
                </c:pt>
                <c:pt idx="3">
                  <c:v>0.125</c:v>
                </c:pt>
                <c:pt idx="4">
                  <c:v>6.25E-2</c:v>
                </c:pt>
              </c:numCache>
            </c:numRef>
          </c:xVal>
          <c:yVal>
            <c:numRef>
              <c:f>Data!$G$2:$G$6</c:f>
              <c:numCache>
                <c:formatCode>General</c:formatCode>
                <c:ptCount val="5"/>
                <c:pt idx="0">
                  <c:v>2.7E-2</c:v>
                </c:pt>
                <c:pt idx="1">
                  <c:v>3.4000000000000002E-2</c:v>
                </c:pt>
                <c:pt idx="2">
                  <c:v>1.7999999999999999E-2</c:v>
                </c:pt>
                <c:pt idx="3">
                  <c:v>2.5999999999999999E-2</c:v>
                </c:pt>
                <c:pt idx="4">
                  <c:v>2.8000000000000001E-2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00F-4A85-B349-87474779E46E}"/>
            </c:ext>
          </c:extLst>
        </c:ser>
        <c:ser>
          <c:idx val="1"/>
          <c:order val="1"/>
          <c:tx>
            <c:strRef>
              <c:f>Data!$J$7</c:f>
              <c:strCache>
                <c:ptCount val="1"/>
                <c:pt idx="0">
                  <c:v>E_m = 0.1°</c:v>
                </c:pt>
              </c:strCache>
            </c:strRef>
          </c:tx>
          <c:spPr>
            <a:ln w="19080" cap="rnd">
              <a:solidFill>
                <a:srgbClr val="000000"/>
              </a:solidFill>
              <a:prstDash val="sysDash"/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Data!$J$2:$J$6</c:f>
              <c:numCache>
                <c:formatCode>General</c:formatCode>
                <c:ptCount val="5"/>
                <c:pt idx="0">
                  <c:v>1</c:v>
                </c:pt>
                <c:pt idx="1">
                  <c:v>0.5</c:v>
                </c:pt>
                <c:pt idx="2">
                  <c:v>0.25</c:v>
                </c:pt>
                <c:pt idx="3">
                  <c:v>0.125</c:v>
                </c:pt>
                <c:pt idx="4">
                  <c:v>6.25E-2</c:v>
                </c:pt>
              </c:numCache>
            </c:numRef>
          </c:xVal>
          <c:yVal>
            <c:numRef>
              <c:f>Data!$K$2:$K$6</c:f>
              <c:numCache>
                <c:formatCode>General</c:formatCode>
                <c:ptCount val="5"/>
                <c:pt idx="0">
                  <c:v>0.187</c:v>
                </c:pt>
                <c:pt idx="1">
                  <c:v>0.25700000000000001</c:v>
                </c:pt>
                <c:pt idx="2">
                  <c:v>0.28199999999999997</c:v>
                </c:pt>
                <c:pt idx="3">
                  <c:v>0.312</c:v>
                </c:pt>
                <c:pt idx="4">
                  <c:v>0.31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00F-4A85-B349-87474779E46E}"/>
            </c:ext>
          </c:extLst>
        </c:ser>
        <c:ser>
          <c:idx val="2"/>
          <c:order val="2"/>
          <c:tx>
            <c:strRef>
              <c:f>Data!$V$7</c:f>
              <c:strCache>
                <c:ptCount val="1"/>
                <c:pt idx="0">
                  <c:v>E_m = 0.05°</c:v>
                </c:pt>
              </c:strCache>
            </c:strRef>
          </c:tx>
          <c:spPr>
            <a:ln w="19080" cap="rnd">
              <a:solidFill>
                <a:srgbClr val="000000"/>
              </a:solidFill>
              <a:prstDash val="sysDot"/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Data!$V$2:$V$6</c:f>
              <c:numCache>
                <c:formatCode>General</c:formatCode>
                <c:ptCount val="5"/>
                <c:pt idx="0">
                  <c:v>1</c:v>
                </c:pt>
                <c:pt idx="1">
                  <c:v>0.5</c:v>
                </c:pt>
                <c:pt idx="2">
                  <c:v>0.25</c:v>
                </c:pt>
                <c:pt idx="3">
                  <c:v>0.125</c:v>
                </c:pt>
                <c:pt idx="4">
                  <c:v>6.25E-2</c:v>
                </c:pt>
              </c:numCache>
            </c:numRef>
          </c:xVal>
          <c:yVal>
            <c:numRef>
              <c:f>Data!$W$2:$W$6</c:f>
              <c:numCache>
                <c:formatCode>General</c:formatCode>
                <c:ptCount val="5"/>
                <c:pt idx="0">
                  <c:v>0.224</c:v>
                </c:pt>
                <c:pt idx="1">
                  <c:v>0.36899999999999999</c:v>
                </c:pt>
                <c:pt idx="2">
                  <c:v>0.55700000000000005</c:v>
                </c:pt>
                <c:pt idx="3">
                  <c:v>0.64900000000000002</c:v>
                </c:pt>
                <c:pt idx="4">
                  <c:v>0.65500000000000003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00F-4A85-B349-87474779E46E}"/>
            </c:ext>
          </c:extLst>
        </c:ser>
        <c:ser>
          <c:idx val="3"/>
          <c:order val="3"/>
          <c:tx>
            <c:strRef>
              <c:f>Data!$N$7</c:f>
              <c:strCache>
                <c:ptCount val="1"/>
                <c:pt idx="0">
                  <c:v>E_m = 0.01°</c:v>
                </c:pt>
              </c:strCache>
            </c:strRef>
          </c:tx>
          <c:spPr>
            <a:ln w="19080" cap="rnd">
              <a:solidFill>
                <a:srgbClr val="00000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Data!$N$2:$N$6</c:f>
              <c:numCache>
                <c:formatCode>General</c:formatCode>
                <c:ptCount val="5"/>
                <c:pt idx="0">
                  <c:v>1</c:v>
                </c:pt>
                <c:pt idx="1">
                  <c:v>0.5</c:v>
                </c:pt>
                <c:pt idx="2">
                  <c:v>0.25</c:v>
                </c:pt>
                <c:pt idx="3">
                  <c:v>0.125</c:v>
                </c:pt>
                <c:pt idx="4">
                  <c:v>6.25E-2</c:v>
                </c:pt>
              </c:numCache>
            </c:numRef>
          </c:xVal>
          <c:yVal>
            <c:numRef>
              <c:f>Data!$O$2:$O$6</c:f>
              <c:numCache>
                <c:formatCode>General</c:formatCode>
                <c:ptCount val="5"/>
                <c:pt idx="0">
                  <c:v>0.224</c:v>
                </c:pt>
                <c:pt idx="1">
                  <c:v>0.44700000000000001</c:v>
                </c:pt>
                <c:pt idx="2">
                  <c:v>0.73699999999999999</c:v>
                </c:pt>
                <c:pt idx="3">
                  <c:v>0.98099999999999998</c:v>
                </c:pt>
                <c:pt idx="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00F-4A85-B349-87474779E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260388"/>
        <c:axId val="97978479"/>
      </c:scatterChart>
      <c:valAx>
        <c:axId val="69260388"/>
        <c:scaling>
          <c:orientation val="maxMin"/>
          <c:max val="1"/>
        </c:scaling>
        <c:delete val="0"/>
        <c:axPos val="b"/>
        <c:title>
          <c:tx>
            <c:rich>
              <a:bodyPr rot="0"/>
              <a:lstStyle/>
              <a:p>
                <a:pPr>
                  <a:defRPr lang="en-US"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r>
                  <a:rPr lang="en-US" sz="1000" b="0" strike="noStrike" spc="-1">
                    <a:solidFill>
                      <a:srgbClr val="000000"/>
                    </a:solidFill>
                    <a:latin typeface="Calibri"/>
                  </a:rPr>
                  <a:t>GPS Error, E_g (meters)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97978479"/>
        <c:crosses val="autoZero"/>
        <c:crossBetween val="midCat"/>
      </c:valAx>
      <c:valAx>
        <c:axId val="97978479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lang="en-US"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r>
                  <a:rPr lang="en-US" sz="1000" b="0" strike="noStrike" spc="-1">
                    <a:solidFill>
                      <a:srgbClr val="000000"/>
                    </a:solidFill>
                    <a:latin typeface="Calibri"/>
                  </a:rPr>
                  <a:t>Probabilty of Hit, P_hit</a:t>
                </a:r>
              </a:p>
            </c:rich>
          </c:tx>
          <c:layout>
            <c:manualLayout>
              <c:xMode val="edge"/>
              <c:yMode val="edge"/>
              <c:x val="1.2294410141522299E-2"/>
              <c:y val="0.40147195332184099"/>
            </c:manualLayout>
          </c:layout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high"/>
        <c:spPr>
          <a:ln w="936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69260388"/>
        <c:crosses val="max"/>
        <c:crossBetween val="midCat"/>
      </c:valAx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79738729402187203"/>
          <c:y val="4.7076291002202703E-2"/>
          <c:w val="0.152619646166191"/>
          <c:h val="0.15789581288468699"/>
        </c:manualLayout>
      </c:layout>
      <c:overlay val="0"/>
      <c:spPr>
        <a:solidFill>
          <a:srgbClr val="FFFFFF"/>
        </a:solidFill>
        <a:ln w="0">
          <a:solidFill>
            <a:srgbClr val="000000"/>
          </a:solidFill>
        </a:ln>
      </c:spPr>
      <c:txPr>
        <a:bodyPr/>
        <a:lstStyle/>
        <a:p>
          <a:pPr>
            <a:defRPr sz="900" b="0" strike="noStrike" spc="-1">
              <a:solidFill>
                <a:srgbClr val="000000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could spend the entire time just explaining the live training environment, but instead, I’ll just gloss over it in a few seconds.</a:t>
            </a:r>
          </a:p>
          <a:p>
            <a:endParaRPr lang="en-US" dirty="0"/>
          </a:p>
          <a:p>
            <a:r>
              <a:rPr lang="en-US" dirty="0"/>
              <a:t>Limitations include:</a:t>
            </a:r>
          </a:p>
          <a:p>
            <a:r>
              <a:rPr lang="en-US" dirty="0"/>
              <a:t>  1) Inability to lead moving targets</a:t>
            </a:r>
          </a:p>
          <a:p>
            <a:r>
              <a:rPr lang="en-US" dirty="0"/>
              <a:t>  2) Inability to shoot through obscurants (fog or smoke) and concealment (light vegetation or cover)</a:t>
            </a:r>
          </a:p>
          <a:p>
            <a:r>
              <a:rPr lang="en-US" dirty="0"/>
              <a:t>  3) Unrealistic lethality ranges</a:t>
            </a:r>
          </a:p>
          <a:p>
            <a:r>
              <a:rPr lang="en-US" dirty="0"/>
              <a:t>  4) Unrealistic casualty assessment and damage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99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78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67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37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the position of red X along the red line depends on the elevation of the weapon, weapon ballistics, and terrain. Realistically, the red X can be anywhere along that red line for the purposes of this top-down simplified illustration.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54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exceed D just to make sure that we calculate far enough out that our line reaches from the shooter to the target position even at extreme position errors.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90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970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third bullet might be immediately useful for weapons other than direct fire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14B58-A6EF-E3F5-CA54-438F9D66F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Statistical Method for Non-Laser Based Force-on-Force Training Solutions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487CC4-EA2E-65BE-53C4-7D3D1A571B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Travis Hillyer, DEVCOM SC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A146BB-E400-5CDC-14B3-92DC8766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72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216C96-EE25-DCEA-87AD-58B68D4FA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1DE5BF-CA6E-4A61-812F-4EA0FC90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Geo-Pairing Challenge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552AAF-21E5-7C0F-B78B-62409159EF18}"/>
              </a:ext>
            </a:extLst>
          </p:cNvPr>
          <p:cNvSpPr/>
          <p:nvPr/>
        </p:nvSpPr>
        <p:spPr>
          <a:xfrm>
            <a:off x="1268106" y="2609134"/>
            <a:ext cx="2610196" cy="3248578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112DF3BC-2C36-7911-0A21-04ACF3D010EB}"/>
              </a:ext>
            </a:extLst>
          </p:cNvPr>
          <p:cNvSpPr/>
          <p:nvPr/>
        </p:nvSpPr>
        <p:spPr>
          <a:xfrm>
            <a:off x="2365813" y="3871168"/>
            <a:ext cx="414779" cy="377073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F0102969-4787-9AD5-49E5-49F66F0D2A0A}"/>
              </a:ext>
            </a:extLst>
          </p:cNvPr>
          <p:cNvSpPr/>
          <p:nvPr/>
        </p:nvSpPr>
        <p:spPr>
          <a:xfrm>
            <a:off x="2717433" y="3135318"/>
            <a:ext cx="414779" cy="377073"/>
          </a:xfrm>
          <a:prstGeom prst="star5">
            <a:avLst/>
          </a:prstGeom>
          <a:solidFill>
            <a:srgbClr val="FF0000">
              <a:alpha val="50196"/>
            </a:srgbClr>
          </a:solidFill>
          <a:ln>
            <a:solidFill>
              <a:srgbClr val="FF0000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4E9874-1FC3-1A20-96E2-349B97E2D968}"/>
              </a:ext>
            </a:extLst>
          </p:cNvPr>
          <p:cNvSpPr/>
          <p:nvPr/>
        </p:nvSpPr>
        <p:spPr>
          <a:xfrm>
            <a:off x="7979419" y="2925188"/>
            <a:ext cx="2964532" cy="3122160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4B772C4-4A69-E44B-DD64-0EDA068B6EEC}"/>
              </a:ext>
            </a:extLst>
          </p:cNvPr>
          <p:cNvSpPr/>
          <p:nvPr/>
        </p:nvSpPr>
        <p:spPr>
          <a:xfrm>
            <a:off x="9254296" y="4227112"/>
            <a:ext cx="414779" cy="37707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1D2751F-BA6F-595F-2B29-2926728998DA}"/>
              </a:ext>
            </a:extLst>
          </p:cNvPr>
          <p:cNvSpPr/>
          <p:nvPr/>
        </p:nvSpPr>
        <p:spPr>
          <a:xfrm>
            <a:off x="10096108" y="5133798"/>
            <a:ext cx="414779" cy="377073"/>
          </a:xfrm>
          <a:prstGeom prst="triangle">
            <a:avLst/>
          </a:prstGeom>
          <a:solidFill>
            <a:srgbClr val="FF0000">
              <a:alpha val="50196"/>
            </a:srgbClr>
          </a:solidFill>
          <a:ln>
            <a:solidFill>
              <a:srgbClr val="FF0000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85BD18-0720-72E4-28A6-F03478BE3F78}"/>
              </a:ext>
            </a:extLst>
          </p:cNvPr>
          <p:cNvCxnSpPr>
            <a:cxnSpLocks/>
          </p:cNvCxnSpPr>
          <p:nvPr/>
        </p:nvCxnSpPr>
        <p:spPr>
          <a:xfrm>
            <a:off x="2728303" y="4123452"/>
            <a:ext cx="6525993" cy="362816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73A9ECD-7D98-A58A-4E8C-BC8D90464427}"/>
              </a:ext>
            </a:extLst>
          </p:cNvPr>
          <p:cNvSpPr/>
          <p:nvPr/>
        </p:nvSpPr>
        <p:spPr>
          <a:xfrm>
            <a:off x="732149" y="1026631"/>
            <a:ext cx="10727703" cy="5233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B586BF-4A93-E4E1-07FD-0EE590EA4AA7}"/>
              </a:ext>
            </a:extLst>
          </p:cNvPr>
          <p:cNvSpPr txBox="1"/>
          <p:nvPr/>
        </p:nvSpPr>
        <p:spPr>
          <a:xfrm>
            <a:off x="1027289" y="1209854"/>
            <a:ext cx="1013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Similarly, our shooter is aiming a weapon at the target (green dotted line).</a:t>
            </a:r>
          </a:p>
        </p:txBody>
      </p:sp>
    </p:spTree>
    <p:extLst>
      <p:ext uri="{BB962C8B-B14F-4D97-AF65-F5344CB8AC3E}">
        <p14:creationId xmlns:p14="http://schemas.microsoft.com/office/powerpoint/2010/main" val="3055445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216C96-EE25-DCEA-87AD-58B68D4FA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1DE5BF-CA6E-4A61-812F-4EA0FC90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Geo-Pairing Challenge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552AAF-21E5-7C0F-B78B-62409159EF18}"/>
              </a:ext>
            </a:extLst>
          </p:cNvPr>
          <p:cNvSpPr/>
          <p:nvPr/>
        </p:nvSpPr>
        <p:spPr>
          <a:xfrm>
            <a:off x="1268106" y="2609134"/>
            <a:ext cx="2610196" cy="3248578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112DF3BC-2C36-7911-0A21-04ACF3D010EB}"/>
              </a:ext>
            </a:extLst>
          </p:cNvPr>
          <p:cNvSpPr/>
          <p:nvPr/>
        </p:nvSpPr>
        <p:spPr>
          <a:xfrm>
            <a:off x="2365813" y="3871168"/>
            <a:ext cx="414779" cy="377073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F0102969-4787-9AD5-49E5-49F66F0D2A0A}"/>
              </a:ext>
            </a:extLst>
          </p:cNvPr>
          <p:cNvSpPr/>
          <p:nvPr/>
        </p:nvSpPr>
        <p:spPr>
          <a:xfrm>
            <a:off x="2717433" y="3135318"/>
            <a:ext cx="414779" cy="377073"/>
          </a:xfrm>
          <a:prstGeom prst="star5">
            <a:avLst/>
          </a:prstGeom>
          <a:solidFill>
            <a:srgbClr val="FF0000">
              <a:alpha val="50196"/>
            </a:srgbClr>
          </a:solidFill>
          <a:ln>
            <a:solidFill>
              <a:srgbClr val="FF0000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4E9874-1FC3-1A20-96E2-349B97E2D968}"/>
              </a:ext>
            </a:extLst>
          </p:cNvPr>
          <p:cNvSpPr/>
          <p:nvPr/>
        </p:nvSpPr>
        <p:spPr>
          <a:xfrm>
            <a:off x="7979419" y="2925188"/>
            <a:ext cx="2964532" cy="3122160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4B772C4-4A69-E44B-DD64-0EDA068B6EEC}"/>
              </a:ext>
            </a:extLst>
          </p:cNvPr>
          <p:cNvSpPr/>
          <p:nvPr/>
        </p:nvSpPr>
        <p:spPr>
          <a:xfrm>
            <a:off x="9254296" y="4227112"/>
            <a:ext cx="414779" cy="37707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1D2751F-BA6F-595F-2B29-2926728998DA}"/>
              </a:ext>
            </a:extLst>
          </p:cNvPr>
          <p:cNvSpPr/>
          <p:nvPr/>
        </p:nvSpPr>
        <p:spPr>
          <a:xfrm>
            <a:off x="10096108" y="5133798"/>
            <a:ext cx="414779" cy="377073"/>
          </a:xfrm>
          <a:prstGeom prst="triangle">
            <a:avLst/>
          </a:prstGeom>
          <a:solidFill>
            <a:srgbClr val="FF0000">
              <a:alpha val="50196"/>
            </a:srgbClr>
          </a:solidFill>
          <a:ln>
            <a:solidFill>
              <a:srgbClr val="FF0000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85BD18-0720-72E4-28A6-F03478BE3F78}"/>
              </a:ext>
            </a:extLst>
          </p:cNvPr>
          <p:cNvCxnSpPr>
            <a:cxnSpLocks/>
          </p:cNvCxnSpPr>
          <p:nvPr/>
        </p:nvCxnSpPr>
        <p:spPr>
          <a:xfrm>
            <a:off x="2728303" y="4123452"/>
            <a:ext cx="6525993" cy="362816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D5ED0B-9829-F3D0-2982-DB88522A4633}"/>
              </a:ext>
            </a:extLst>
          </p:cNvPr>
          <p:cNvCxnSpPr>
            <a:cxnSpLocks/>
          </p:cNvCxnSpPr>
          <p:nvPr/>
        </p:nvCxnSpPr>
        <p:spPr>
          <a:xfrm flipV="1">
            <a:off x="2728303" y="3871168"/>
            <a:ext cx="7535545" cy="2023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938E71-A1BF-7788-251B-29EC169DD7E2}"/>
              </a:ext>
            </a:extLst>
          </p:cNvPr>
          <p:cNvCxnSpPr>
            <a:cxnSpLocks/>
          </p:cNvCxnSpPr>
          <p:nvPr/>
        </p:nvCxnSpPr>
        <p:spPr>
          <a:xfrm>
            <a:off x="2732002" y="4185219"/>
            <a:ext cx="7364106" cy="100900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73A9ECD-7D98-A58A-4E8C-BC8D90464427}"/>
              </a:ext>
            </a:extLst>
          </p:cNvPr>
          <p:cNvSpPr/>
          <p:nvPr/>
        </p:nvSpPr>
        <p:spPr>
          <a:xfrm>
            <a:off x="732149" y="1026631"/>
            <a:ext cx="10727703" cy="5233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B586BF-4A93-E4E1-07FD-0EE590EA4AA7}"/>
              </a:ext>
            </a:extLst>
          </p:cNvPr>
          <p:cNvSpPr txBox="1"/>
          <p:nvPr/>
        </p:nvSpPr>
        <p:spPr>
          <a:xfrm>
            <a:off x="1027289" y="1209854"/>
            <a:ext cx="10137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Once again, our ability to measure the shooter’s exact weapon orientation is limited due to sensor error (black dashed line).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34A40E-4B6C-2C40-C15D-F7D4D4FE914D}"/>
              </a:ext>
            </a:extLst>
          </p:cNvPr>
          <p:cNvSpPr txBox="1"/>
          <p:nvPr/>
        </p:nvSpPr>
        <p:spPr>
          <a:xfrm>
            <a:off x="1027289" y="2162518"/>
            <a:ext cx="1013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(Note: the error is likely not centered around the actual point of aim either. The nominal value could technically be any number between 0 and 360 degrees.)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223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216C96-EE25-DCEA-87AD-58B68D4FA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1DE5BF-CA6E-4A61-812F-4EA0FC90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Geo-Pairing Challenge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552AAF-21E5-7C0F-B78B-62409159EF18}"/>
              </a:ext>
            </a:extLst>
          </p:cNvPr>
          <p:cNvSpPr/>
          <p:nvPr/>
        </p:nvSpPr>
        <p:spPr>
          <a:xfrm>
            <a:off x="1268106" y="2609134"/>
            <a:ext cx="2610196" cy="3248578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112DF3BC-2C36-7911-0A21-04ACF3D010EB}"/>
              </a:ext>
            </a:extLst>
          </p:cNvPr>
          <p:cNvSpPr/>
          <p:nvPr/>
        </p:nvSpPr>
        <p:spPr>
          <a:xfrm>
            <a:off x="2365813" y="3871168"/>
            <a:ext cx="414779" cy="377073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F0102969-4787-9AD5-49E5-49F66F0D2A0A}"/>
              </a:ext>
            </a:extLst>
          </p:cNvPr>
          <p:cNvSpPr/>
          <p:nvPr/>
        </p:nvSpPr>
        <p:spPr>
          <a:xfrm>
            <a:off x="2717433" y="3135318"/>
            <a:ext cx="414779" cy="37707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4E9874-1FC3-1A20-96E2-349B97E2D968}"/>
              </a:ext>
            </a:extLst>
          </p:cNvPr>
          <p:cNvSpPr/>
          <p:nvPr/>
        </p:nvSpPr>
        <p:spPr>
          <a:xfrm>
            <a:off x="7979419" y="2925188"/>
            <a:ext cx="2964532" cy="3122160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4B772C4-4A69-E44B-DD64-0EDA068B6EEC}"/>
              </a:ext>
            </a:extLst>
          </p:cNvPr>
          <p:cNvSpPr/>
          <p:nvPr/>
        </p:nvSpPr>
        <p:spPr>
          <a:xfrm>
            <a:off x="9254296" y="4227112"/>
            <a:ext cx="414779" cy="37707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1D2751F-BA6F-595F-2B29-2926728998DA}"/>
              </a:ext>
            </a:extLst>
          </p:cNvPr>
          <p:cNvSpPr/>
          <p:nvPr/>
        </p:nvSpPr>
        <p:spPr>
          <a:xfrm>
            <a:off x="10096108" y="5133798"/>
            <a:ext cx="414779" cy="37707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85BD18-0720-72E4-28A6-F03478BE3F78}"/>
              </a:ext>
            </a:extLst>
          </p:cNvPr>
          <p:cNvCxnSpPr>
            <a:cxnSpLocks/>
          </p:cNvCxnSpPr>
          <p:nvPr/>
        </p:nvCxnSpPr>
        <p:spPr>
          <a:xfrm>
            <a:off x="2728303" y="4123452"/>
            <a:ext cx="6525993" cy="362816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73A9ECD-7D98-A58A-4E8C-BC8D90464427}"/>
              </a:ext>
            </a:extLst>
          </p:cNvPr>
          <p:cNvSpPr/>
          <p:nvPr/>
        </p:nvSpPr>
        <p:spPr>
          <a:xfrm>
            <a:off x="732149" y="1026631"/>
            <a:ext cx="10727703" cy="5233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B586BF-4A93-E4E1-07FD-0EE590EA4AA7}"/>
              </a:ext>
            </a:extLst>
          </p:cNvPr>
          <p:cNvSpPr txBox="1"/>
          <p:nvPr/>
        </p:nvSpPr>
        <p:spPr>
          <a:xfrm>
            <a:off x="1027289" y="1209854"/>
            <a:ext cx="10137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On top of that, because our measured position is offset from the actual position, the orientation error shares that same offset.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F8FB3FB-B898-3954-9EEB-C7CB57ADF09C}"/>
              </a:ext>
            </a:extLst>
          </p:cNvPr>
          <p:cNvGrpSpPr/>
          <p:nvPr/>
        </p:nvGrpSpPr>
        <p:grpSpPr>
          <a:xfrm>
            <a:off x="2728303" y="3871168"/>
            <a:ext cx="7535545" cy="1323053"/>
            <a:chOff x="2728303" y="3871168"/>
            <a:chExt cx="7535545" cy="132305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B105154-4B19-1EA7-E612-ABBA06B104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8303" y="3871168"/>
              <a:ext cx="7535545" cy="20237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5ACEA5C-ABC8-DD6A-5AA4-C30EEDC0233B}"/>
                </a:ext>
              </a:extLst>
            </p:cNvPr>
            <p:cNvCxnSpPr>
              <a:cxnSpLocks/>
            </p:cNvCxnSpPr>
            <p:nvPr/>
          </p:nvCxnSpPr>
          <p:spPr>
            <a:xfrm>
              <a:off x="2732002" y="4185219"/>
              <a:ext cx="7364106" cy="100900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384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03164 -0.11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216C96-EE25-DCEA-87AD-58B68D4FA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1DE5BF-CA6E-4A61-812F-4EA0FC90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Geo-Pairing Challenge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552AAF-21E5-7C0F-B78B-62409159EF18}"/>
              </a:ext>
            </a:extLst>
          </p:cNvPr>
          <p:cNvSpPr/>
          <p:nvPr/>
        </p:nvSpPr>
        <p:spPr>
          <a:xfrm>
            <a:off x="1268106" y="2609134"/>
            <a:ext cx="2610196" cy="3248578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112DF3BC-2C36-7911-0A21-04ACF3D010EB}"/>
              </a:ext>
            </a:extLst>
          </p:cNvPr>
          <p:cNvSpPr/>
          <p:nvPr/>
        </p:nvSpPr>
        <p:spPr>
          <a:xfrm>
            <a:off x="2365813" y="3871168"/>
            <a:ext cx="414779" cy="377073"/>
          </a:xfrm>
          <a:prstGeom prst="star5">
            <a:avLst/>
          </a:prstGeom>
          <a:solidFill>
            <a:srgbClr val="00B050">
              <a:alpha val="50196"/>
            </a:srgbClr>
          </a:solidFill>
          <a:ln>
            <a:solidFill>
              <a:srgbClr val="00B050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F0102969-4787-9AD5-49E5-49F66F0D2A0A}"/>
              </a:ext>
            </a:extLst>
          </p:cNvPr>
          <p:cNvSpPr/>
          <p:nvPr/>
        </p:nvSpPr>
        <p:spPr>
          <a:xfrm>
            <a:off x="2717433" y="3135318"/>
            <a:ext cx="414779" cy="37707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4E9874-1FC3-1A20-96E2-349B97E2D968}"/>
              </a:ext>
            </a:extLst>
          </p:cNvPr>
          <p:cNvSpPr/>
          <p:nvPr/>
        </p:nvSpPr>
        <p:spPr>
          <a:xfrm>
            <a:off x="7979419" y="2925188"/>
            <a:ext cx="2964532" cy="3122160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4B772C4-4A69-E44B-DD64-0EDA068B6EEC}"/>
              </a:ext>
            </a:extLst>
          </p:cNvPr>
          <p:cNvSpPr/>
          <p:nvPr/>
        </p:nvSpPr>
        <p:spPr>
          <a:xfrm>
            <a:off x="9254296" y="4227112"/>
            <a:ext cx="414779" cy="377073"/>
          </a:xfrm>
          <a:prstGeom prst="triangle">
            <a:avLst/>
          </a:prstGeom>
          <a:solidFill>
            <a:srgbClr val="00B050">
              <a:alpha val="50196"/>
            </a:srgbClr>
          </a:solidFill>
          <a:ln>
            <a:solidFill>
              <a:srgbClr val="00B050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1D2751F-BA6F-595F-2B29-2926728998DA}"/>
              </a:ext>
            </a:extLst>
          </p:cNvPr>
          <p:cNvSpPr/>
          <p:nvPr/>
        </p:nvSpPr>
        <p:spPr>
          <a:xfrm>
            <a:off x="10096108" y="5133798"/>
            <a:ext cx="414779" cy="37707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85BD18-0720-72E4-28A6-F03478BE3F78}"/>
              </a:ext>
            </a:extLst>
          </p:cNvPr>
          <p:cNvCxnSpPr>
            <a:cxnSpLocks/>
          </p:cNvCxnSpPr>
          <p:nvPr/>
        </p:nvCxnSpPr>
        <p:spPr>
          <a:xfrm>
            <a:off x="2728303" y="4123452"/>
            <a:ext cx="6525993" cy="362816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73A9ECD-7D98-A58A-4E8C-BC8D90464427}"/>
              </a:ext>
            </a:extLst>
          </p:cNvPr>
          <p:cNvSpPr/>
          <p:nvPr/>
        </p:nvSpPr>
        <p:spPr>
          <a:xfrm>
            <a:off x="732149" y="1026631"/>
            <a:ext cx="10727703" cy="5233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B586BF-4A93-E4E1-07FD-0EE590EA4AA7}"/>
              </a:ext>
            </a:extLst>
          </p:cNvPr>
          <p:cNvSpPr txBox="1"/>
          <p:nvPr/>
        </p:nvSpPr>
        <p:spPr>
          <a:xfrm>
            <a:off x="1027289" y="1209854"/>
            <a:ext cx="10137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The measured weapon orientation (solid red line) is somewhere in this range of error.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F8FB3FB-B898-3954-9EEB-C7CB57ADF09C}"/>
              </a:ext>
            </a:extLst>
          </p:cNvPr>
          <p:cNvGrpSpPr/>
          <p:nvPr/>
        </p:nvGrpSpPr>
        <p:grpSpPr>
          <a:xfrm>
            <a:off x="3105990" y="3076038"/>
            <a:ext cx="7535545" cy="1323053"/>
            <a:chOff x="2728303" y="3871168"/>
            <a:chExt cx="7535545" cy="132305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B105154-4B19-1EA7-E612-ABBA06B104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8303" y="3871168"/>
              <a:ext cx="7535545" cy="20237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5ACEA5C-ABC8-DD6A-5AA4-C30EEDC0233B}"/>
                </a:ext>
              </a:extLst>
            </p:cNvPr>
            <p:cNvCxnSpPr>
              <a:cxnSpLocks/>
            </p:cNvCxnSpPr>
            <p:nvPr/>
          </p:nvCxnSpPr>
          <p:spPr>
            <a:xfrm>
              <a:off x="2732002" y="4185219"/>
              <a:ext cx="7364106" cy="100900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FC4D09-E179-1FE4-1AA2-A2F449ABC649}"/>
              </a:ext>
            </a:extLst>
          </p:cNvPr>
          <p:cNvCxnSpPr>
            <a:cxnSpLocks/>
          </p:cNvCxnSpPr>
          <p:nvPr/>
        </p:nvCxnSpPr>
        <p:spPr>
          <a:xfrm>
            <a:off x="3161978" y="3338114"/>
            <a:ext cx="7787770" cy="641205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70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216C96-EE25-DCEA-87AD-58B68D4FA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1DE5BF-CA6E-4A61-812F-4EA0FC90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Geo-Pairing Challenge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3A9ECD-7D98-A58A-4E8C-BC8D90464427}"/>
              </a:ext>
            </a:extLst>
          </p:cNvPr>
          <p:cNvSpPr/>
          <p:nvPr/>
        </p:nvSpPr>
        <p:spPr>
          <a:xfrm>
            <a:off x="732149" y="1026631"/>
            <a:ext cx="10727703" cy="5233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B586BF-4A93-E4E1-07FD-0EE590EA4AA7}"/>
              </a:ext>
            </a:extLst>
          </p:cNvPr>
          <p:cNvSpPr txBox="1"/>
          <p:nvPr/>
        </p:nvSpPr>
        <p:spPr>
          <a:xfrm>
            <a:off x="1027289" y="1209854"/>
            <a:ext cx="10137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Finally, we calculate our engagement solution based on measured data. The  calculated impact point (red ‘X’) completely misses the measured target (and the real one).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D89A3E-EF89-B97E-7DC0-03989F020FF8}"/>
              </a:ext>
            </a:extLst>
          </p:cNvPr>
          <p:cNvGrpSpPr/>
          <p:nvPr/>
        </p:nvGrpSpPr>
        <p:grpSpPr>
          <a:xfrm>
            <a:off x="1268106" y="2609134"/>
            <a:ext cx="10111568" cy="3438214"/>
            <a:chOff x="1268106" y="2609134"/>
            <a:chExt cx="10111568" cy="343821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552AAF-21E5-7C0F-B78B-62409159EF18}"/>
                </a:ext>
              </a:extLst>
            </p:cNvPr>
            <p:cNvSpPr/>
            <p:nvPr/>
          </p:nvSpPr>
          <p:spPr>
            <a:xfrm>
              <a:off x="1268106" y="2609134"/>
              <a:ext cx="2610196" cy="3248578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112DF3BC-2C36-7911-0A21-04ACF3D010EB}"/>
                </a:ext>
              </a:extLst>
            </p:cNvPr>
            <p:cNvSpPr/>
            <p:nvPr/>
          </p:nvSpPr>
          <p:spPr>
            <a:xfrm>
              <a:off x="2365813" y="3871168"/>
              <a:ext cx="414779" cy="377073"/>
            </a:xfrm>
            <a:prstGeom prst="star5">
              <a:avLst/>
            </a:prstGeom>
            <a:solidFill>
              <a:srgbClr val="00B050">
                <a:alpha val="50196"/>
              </a:srgbClr>
            </a:solidFill>
            <a:ln>
              <a:solidFill>
                <a:srgbClr val="00B050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F0102969-4787-9AD5-49E5-49F66F0D2A0A}"/>
                </a:ext>
              </a:extLst>
            </p:cNvPr>
            <p:cNvSpPr/>
            <p:nvPr/>
          </p:nvSpPr>
          <p:spPr>
            <a:xfrm>
              <a:off x="2717433" y="3135318"/>
              <a:ext cx="414779" cy="377073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F4E9874-1FC3-1A20-96E2-349B97E2D968}"/>
                </a:ext>
              </a:extLst>
            </p:cNvPr>
            <p:cNvSpPr/>
            <p:nvPr/>
          </p:nvSpPr>
          <p:spPr>
            <a:xfrm>
              <a:off x="7979419" y="2925188"/>
              <a:ext cx="2964532" cy="312216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34B772C4-4A69-E44B-DD64-0EDA068B6EEC}"/>
                </a:ext>
              </a:extLst>
            </p:cNvPr>
            <p:cNvSpPr/>
            <p:nvPr/>
          </p:nvSpPr>
          <p:spPr>
            <a:xfrm>
              <a:off x="9254296" y="4227112"/>
              <a:ext cx="414779" cy="377073"/>
            </a:xfrm>
            <a:prstGeom prst="triangle">
              <a:avLst/>
            </a:prstGeom>
            <a:solidFill>
              <a:srgbClr val="00B050">
                <a:alpha val="50196"/>
              </a:srgbClr>
            </a:solidFill>
            <a:ln>
              <a:solidFill>
                <a:srgbClr val="00B050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1D2751F-BA6F-595F-2B29-2926728998DA}"/>
                </a:ext>
              </a:extLst>
            </p:cNvPr>
            <p:cNvSpPr/>
            <p:nvPr/>
          </p:nvSpPr>
          <p:spPr>
            <a:xfrm>
              <a:off x="10096108" y="5133798"/>
              <a:ext cx="414779" cy="37707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785BD18-0720-72E4-28A6-F03478BE3F78}"/>
                </a:ext>
              </a:extLst>
            </p:cNvPr>
            <p:cNvCxnSpPr>
              <a:cxnSpLocks/>
            </p:cNvCxnSpPr>
            <p:nvPr/>
          </p:nvCxnSpPr>
          <p:spPr>
            <a:xfrm>
              <a:off x="2728303" y="4123452"/>
              <a:ext cx="6525993" cy="362816"/>
            </a:xfrm>
            <a:prstGeom prst="line">
              <a:avLst/>
            </a:prstGeom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F8FB3FB-B898-3954-9EEB-C7CB57ADF09C}"/>
                </a:ext>
              </a:extLst>
            </p:cNvPr>
            <p:cNvGrpSpPr/>
            <p:nvPr/>
          </p:nvGrpSpPr>
          <p:grpSpPr>
            <a:xfrm>
              <a:off x="3105990" y="3076038"/>
              <a:ext cx="7535545" cy="1323053"/>
              <a:chOff x="2728303" y="3871168"/>
              <a:chExt cx="7535545" cy="1323053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B105154-4B19-1EA7-E612-ABBA06B104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28303" y="3871168"/>
                <a:ext cx="7535545" cy="20237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45ACEA5C-ABC8-DD6A-5AA4-C30EEDC023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2002" y="4185219"/>
                <a:ext cx="7364106" cy="100900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A76003-B4DD-2A9A-4A5C-30EF4B687505}"/>
                </a:ext>
              </a:extLst>
            </p:cNvPr>
            <p:cNvSpPr txBox="1"/>
            <p:nvPr/>
          </p:nvSpPr>
          <p:spPr>
            <a:xfrm>
              <a:off x="10949748" y="3686931"/>
              <a:ext cx="4299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FC4D09-E179-1FE4-1AA2-A2F449ABC649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3161978" y="3338114"/>
              <a:ext cx="7787770" cy="641205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128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68BB61DF-52A7-1DC0-3FC3-30A087BFDB85}"/>
              </a:ext>
            </a:extLst>
          </p:cNvPr>
          <p:cNvSpPr txBox="1"/>
          <p:nvPr/>
        </p:nvSpPr>
        <p:spPr>
          <a:xfrm>
            <a:off x="1027289" y="1209854"/>
            <a:ext cx="1013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Narrow" panose="020B0606020202030204" pitchFamily="34" charset="0"/>
              </a:rPr>
              <a:t>The Final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216C96-EE25-DCEA-87AD-58B68D4FA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1DE5BF-CA6E-4A61-812F-4EA0FC90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Geo-Pairing Challenge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3A9ECD-7D98-A58A-4E8C-BC8D90464427}"/>
              </a:ext>
            </a:extLst>
          </p:cNvPr>
          <p:cNvSpPr/>
          <p:nvPr/>
        </p:nvSpPr>
        <p:spPr>
          <a:xfrm>
            <a:off x="732149" y="1026631"/>
            <a:ext cx="10727703" cy="5233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E4F69C8-BE6C-0D27-D860-1FEDEB1C04EB}"/>
              </a:ext>
            </a:extLst>
          </p:cNvPr>
          <p:cNvGrpSpPr/>
          <p:nvPr/>
        </p:nvGrpSpPr>
        <p:grpSpPr>
          <a:xfrm>
            <a:off x="813373" y="1974551"/>
            <a:ext cx="10565254" cy="4073597"/>
            <a:chOff x="814420" y="1973751"/>
            <a:chExt cx="10565254" cy="40735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552AAF-21E5-7C0F-B78B-62409159EF18}"/>
                </a:ext>
              </a:extLst>
            </p:cNvPr>
            <p:cNvSpPr/>
            <p:nvPr/>
          </p:nvSpPr>
          <p:spPr>
            <a:xfrm>
              <a:off x="1268106" y="2609134"/>
              <a:ext cx="2610196" cy="3248578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112DF3BC-2C36-7911-0A21-04ACF3D010EB}"/>
                </a:ext>
              </a:extLst>
            </p:cNvPr>
            <p:cNvSpPr/>
            <p:nvPr/>
          </p:nvSpPr>
          <p:spPr>
            <a:xfrm>
              <a:off x="2365813" y="3871168"/>
              <a:ext cx="414779" cy="377073"/>
            </a:xfrm>
            <a:prstGeom prst="star5">
              <a:avLst/>
            </a:prstGeom>
            <a:solidFill>
              <a:srgbClr val="00B050">
                <a:alpha val="50196"/>
              </a:srgbClr>
            </a:solidFill>
            <a:ln>
              <a:solidFill>
                <a:srgbClr val="00B050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F0102969-4787-9AD5-49E5-49F66F0D2A0A}"/>
                </a:ext>
              </a:extLst>
            </p:cNvPr>
            <p:cNvSpPr/>
            <p:nvPr/>
          </p:nvSpPr>
          <p:spPr>
            <a:xfrm>
              <a:off x="2717433" y="3135318"/>
              <a:ext cx="414779" cy="377073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F4E9874-1FC3-1A20-96E2-349B97E2D968}"/>
                </a:ext>
              </a:extLst>
            </p:cNvPr>
            <p:cNvSpPr/>
            <p:nvPr/>
          </p:nvSpPr>
          <p:spPr>
            <a:xfrm>
              <a:off x="7979419" y="2925188"/>
              <a:ext cx="2964532" cy="312216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34B772C4-4A69-E44B-DD64-0EDA068B6EEC}"/>
                </a:ext>
              </a:extLst>
            </p:cNvPr>
            <p:cNvSpPr/>
            <p:nvPr/>
          </p:nvSpPr>
          <p:spPr>
            <a:xfrm>
              <a:off x="9254296" y="4227112"/>
              <a:ext cx="414779" cy="377073"/>
            </a:xfrm>
            <a:prstGeom prst="triangle">
              <a:avLst/>
            </a:prstGeom>
            <a:solidFill>
              <a:srgbClr val="00B050">
                <a:alpha val="50196"/>
              </a:srgbClr>
            </a:solidFill>
            <a:ln>
              <a:solidFill>
                <a:srgbClr val="00B050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1D2751F-BA6F-595F-2B29-2926728998DA}"/>
                </a:ext>
              </a:extLst>
            </p:cNvPr>
            <p:cNvSpPr/>
            <p:nvPr/>
          </p:nvSpPr>
          <p:spPr>
            <a:xfrm>
              <a:off x="10096108" y="5133798"/>
              <a:ext cx="414779" cy="37707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785BD18-0720-72E4-28A6-F03478BE3F78}"/>
                </a:ext>
              </a:extLst>
            </p:cNvPr>
            <p:cNvCxnSpPr>
              <a:cxnSpLocks/>
            </p:cNvCxnSpPr>
            <p:nvPr/>
          </p:nvCxnSpPr>
          <p:spPr>
            <a:xfrm>
              <a:off x="2728303" y="4123452"/>
              <a:ext cx="6525993" cy="362816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F8FB3FB-B898-3954-9EEB-C7CB57ADF09C}"/>
                </a:ext>
              </a:extLst>
            </p:cNvPr>
            <p:cNvGrpSpPr/>
            <p:nvPr/>
          </p:nvGrpSpPr>
          <p:grpSpPr>
            <a:xfrm>
              <a:off x="3105990" y="3076038"/>
              <a:ext cx="7535545" cy="1323053"/>
              <a:chOff x="2728303" y="3871168"/>
              <a:chExt cx="7535545" cy="1323053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B105154-4B19-1EA7-E612-ABBA06B104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28303" y="3871168"/>
                <a:ext cx="7535545" cy="20237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45ACEA5C-ABC8-DD6A-5AA4-C30EEDC023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2002" y="4185219"/>
                <a:ext cx="7364106" cy="100900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A76003-B4DD-2A9A-4A5C-30EF4B687505}"/>
                </a:ext>
              </a:extLst>
            </p:cNvPr>
            <p:cNvSpPr txBox="1"/>
            <p:nvPr/>
          </p:nvSpPr>
          <p:spPr>
            <a:xfrm>
              <a:off x="10949748" y="3686931"/>
              <a:ext cx="4299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FC4D09-E179-1FE4-1AA2-A2F449ABC649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3161978" y="3338114"/>
              <a:ext cx="7787770" cy="641205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51F60B-C3BA-2314-F945-91C66F2CE3CD}"/>
                </a:ext>
              </a:extLst>
            </p:cNvPr>
            <p:cNvSpPr txBox="1"/>
            <p:nvPr/>
          </p:nvSpPr>
          <p:spPr>
            <a:xfrm rot="274648">
              <a:off x="5856582" y="3310777"/>
              <a:ext cx="1870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Calculated result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869C0E-2B3D-7BF6-A8B2-E015B91BBAAB}"/>
                </a:ext>
              </a:extLst>
            </p:cNvPr>
            <p:cNvSpPr txBox="1"/>
            <p:nvPr/>
          </p:nvSpPr>
          <p:spPr>
            <a:xfrm rot="202438">
              <a:off x="5005978" y="3955593"/>
              <a:ext cx="1748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Expected result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1264458-F206-E72D-947B-54037564490E}"/>
                </a:ext>
              </a:extLst>
            </p:cNvPr>
            <p:cNvCxnSpPr/>
            <p:nvPr/>
          </p:nvCxnSpPr>
          <p:spPr>
            <a:xfrm>
              <a:off x="1872792" y="2404356"/>
              <a:ext cx="263951" cy="2908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F7CEB6-2CC3-207C-50C9-5C36CD198DA5}"/>
                </a:ext>
              </a:extLst>
            </p:cNvPr>
            <p:cNvSpPr txBox="1"/>
            <p:nvPr/>
          </p:nvSpPr>
          <p:spPr>
            <a:xfrm>
              <a:off x="814420" y="1973751"/>
              <a:ext cx="2263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Range of possible shooter positions based on GNSS error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43073B8-73FD-A018-D8FD-EF1C4D2A63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39769" y="5200573"/>
              <a:ext cx="448139" cy="3102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A0DB9E-8174-F99A-F9FC-2AEC26EFA733}"/>
                </a:ext>
              </a:extLst>
            </p:cNvPr>
            <p:cNvSpPr txBox="1"/>
            <p:nvPr/>
          </p:nvSpPr>
          <p:spPr>
            <a:xfrm>
              <a:off x="5782488" y="5413809"/>
              <a:ext cx="2263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Range of possible target positions based on GNSS error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CBE85DA-A6C5-E8F3-E2F0-AC87DA69B8CC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10893288" y="2522206"/>
              <a:ext cx="271423" cy="11647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F90AB9-F14A-ACC6-428B-16A5EA1C57D1}"/>
                </a:ext>
              </a:extLst>
            </p:cNvPr>
            <p:cNvSpPr txBox="1"/>
            <p:nvPr/>
          </p:nvSpPr>
          <p:spPr>
            <a:xfrm>
              <a:off x="9114519" y="2121059"/>
              <a:ext cx="2263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Calculated point of impact based on measured data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D719172-DCF2-06FB-2D77-CAB91B531E37}"/>
                </a:ext>
              </a:extLst>
            </p:cNvPr>
            <p:cNvCxnSpPr>
              <a:cxnSpLocks/>
            </p:cNvCxnSpPr>
            <p:nvPr/>
          </p:nvCxnSpPr>
          <p:spPr>
            <a:xfrm>
              <a:off x="7898284" y="3236733"/>
              <a:ext cx="0" cy="76209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A8AAA8D-0FBF-27C5-97F3-3ECAD690FE1B}"/>
                </a:ext>
              </a:extLst>
            </p:cNvPr>
            <p:cNvCxnSpPr>
              <a:cxnSpLocks/>
            </p:cNvCxnSpPr>
            <p:nvPr/>
          </p:nvCxnSpPr>
          <p:spPr>
            <a:xfrm>
              <a:off x="7530260" y="2828269"/>
              <a:ext cx="286890" cy="603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2B720A-21FB-9D71-9740-1A6689B9928E}"/>
                </a:ext>
              </a:extLst>
            </p:cNvPr>
            <p:cNvSpPr txBox="1"/>
            <p:nvPr/>
          </p:nvSpPr>
          <p:spPr>
            <a:xfrm>
              <a:off x="6435167" y="2233409"/>
              <a:ext cx="2263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Range of possible weapon orientations based on orientation error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3CD78DC-8785-8536-3645-CC7F8726ABDB}"/>
                </a:ext>
              </a:extLst>
            </p:cNvPr>
            <p:cNvSpPr txBox="1"/>
            <p:nvPr/>
          </p:nvSpPr>
          <p:spPr>
            <a:xfrm>
              <a:off x="1268716" y="3892620"/>
              <a:ext cx="11651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Actual shooter position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E371657-EAB1-6599-E97C-20F5A172217D}"/>
                </a:ext>
              </a:extLst>
            </p:cNvPr>
            <p:cNvSpPr txBox="1"/>
            <p:nvPr/>
          </p:nvSpPr>
          <p:spPr>
            <a:xfrm>
              <a:off x="1581504" y="3093021"/>
              <a:ext cx="12716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Measured shooter position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9B67CE4-61E0-E7B9-2E06-494FB385F992}"/>
                </a:ext>
              </a:extLst>
            </p:cNvPr>
            <p:cNvSpPr txBox="1"/>
            <p:nvPr/>
          </p:nvSpPr>
          <p:spPr>
            <a:xfrm>
              <a:off x="8871613" y="5094934"/>
              <a:ext cx="12716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Measured target position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8F46CE-6B7C-CC5B-71F3-CB7671D1C4D2}"/>
                </a:ext>
              </a:extLst>
            </p:cNvPr>
            <p:cNvSpPr txBox="1"/>
            <p:nvPr/>
          </p:nvSpPr>
          <p:spPr>
            <a:xfrm>
              <a:off x="8465890" y="4562638"/>
              <a:ext cx="11651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Actual target 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196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68BB61DF-52A7-1DC0-3FC3-30A087BFDB85}"/>
              </a:ext>
            </a:extLst>
          </p:cNvPr>
          <p:cNvSpPr txBox="1"/>
          <p:nvPr/>
        </p:nvSpPr>
        <p:spPr>
          <a:xfrm>
            <a:off x="1027289" y="1209854"/>
            <a:ext cx="1013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Narrow" panose="020B0606020202030204" pitchFamily="34" charset="0"/>
              </a:rPr>
              <a:t>The Final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216C96-EE25-DCEA-87AD-58B68D4FA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1DE5BF-CA6E-4A61-812F-4EA0FC90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Geo-Pairing Challenge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3A9ECD-7D98-A58A-4E8C-BC8D90464427}"/>
              </a:ext>
            </a:extLst>
          </p:cNvPr>
          <p:cNvSpPr/>
          <p:nvPr/>
        </p:nvSpPr>
        <p:spPr>
          <a:xfrm>
            <a:off x="732149" y="1026631"/>
            <a:ext cx="10727703" cy="5233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E4F69C8-BE6C-0D27-D860-1FEDEB1C04EB}"/>
              </a:ext>
            </a:extLst>
          </p:cNvPr>
          <p:cNvGrpSpPr/>
          <p:nvPr/>
        </p:nvGrpSpPr>
        <p:grpSpPr>
          <a:xfrm>
            <a:off x="813373" y="1606808"/>
            <a:ext cx="10565254" cy="4073597"/>
            <a:chOff x="814420" y="1973751"/>
            <a:chExt cx="10565254" cy="40735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552AAF-21E5-7C0F-B78B-62409159EF18}"/>
                </a:ext>
              </a:extLst>
            </p:cNvPr>
            <p:cNvSpPr/>
            <p:nvPr/>
          </p:nvSpPr>
          <p:spPr>
            <a:xfrm>
              <a:off x="1268106" y="2609134"/>
              <a:ext cx="2610196" cy="3248578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112DF3BC-2C36-7911-0A21-04ACF3D010EB}"/>
                </a:ext>
              </a:extLst>
            </p:cNvPr>
            <p:cNvSpPr/>
            <p:nvPr/>
          </p:nvSpPr>
          <p:spPr>
            <a:xfrm>
              <a:off x="2365813" y="3871168"/>
              <a:ext cx="414779" cy="377073"/>
            </a:xfrm>
            <a:prstGeom prst="star5">
              <a:avLst/>
            </a:prstGeom>
            <a:solidFill>
              <a:srgbClr val="00B050">
                <a:alpha val="50196"/>
              </a:srgbClr>
            </a:solidFill>
            <a:ln>
              <a:solidFill>
                <a:srgbClr val="00B050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F0102969-4787-9AD5-49E5-49F66F0D2A0A}"/>
                </a:ext>
              </a:extLst>
            </p:cNvPr>
            <p:cNvSpPr/>
            <p:nvPr/>
          </p:nvSpPr>
          <p:spPr>
            <a:xfrm>
              <a:off x="2717433" y="3135318"/>
              <a:ext cx="414779" cy="377073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F4E9874-1FC3-1A20-96E2-349B97E2D968}"/>
                </a:ext>
              </a:extLst>
            </p:cNvPr>
            <p:cNvSpPr/>
            <p:nvPr/>
          </p:nvSpPr>
          <p:spPr>
            <a:xfrm>
              <a:off x="7979419" y="2925188"/>
              <a:ext cx="2964532" cy="312216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34B772C4-4A69-E44B-DD64-0EDA068B6EEC}"/>
                </a:ext>
              </a:extLst>
            </p:cNvPr>
            <p:cNvSpPr/>
            <p:nvPr/>
          </p:nvSpPr>
          <p:spPr>
            <a:xfrm>
              <a:off x="9254296" y="4227112"/>
              <a:ext cx="414779" cy="377073"/>
            </a:xfrm>
            <a:prstGeom prst="triangle">
              <a:avLst/>
            </a:prstGeom>
            <a:solidFill>
              <a:srgbClr val="00B050">
                <a:alpha val="50196"/>
              </a:srgbClr>
            </a:solidFill>
            <a:ln>
              <a:solidFill>
                <a:srgbClr val="00B050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1D2751F-BA6F-595F-2B29-2926728998DA}"/>
                </a:ext>
              </a:extLst>
            </p:cNvPr>
            <p:cNvSpPr/>
            <p:nvPr/>
          </p:nvSpPr>
          <p:spPr>
            <a:xfrm>
              <a:off x="10096108" y="5133798"/>
              <a:ext cx="414779" cy="37707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785BD18-0720-72E4-28A6-F03478BE3F78}"/>
                </a:ext>
              </a:extLst>
            </p:cNvPr>
            <p:cNvCxnSpPr>
              <a:cxnSpLocks/>
            </p:cNvCxnSpPr>
            <p:nvPr/>
          </p:nvCxnSpPr>
          <p:spPr>
            <a:xfrm>
              <a:off x="2728303" y="4123452"/>
              <a:ext cx="6525993" cy="362816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F8FB3FB-B898-3954-9EEB-C7CB57ADF09C}"/>
                </a:ext>
              </a:extLst>
            </p:cNvPr>
            <p:cNvGrpSpPr/>
            <p:nvPr/>
          </p:nvGrpSpPr>
          <p:grpSpPr>
            <a:xfrm>
              <a:off x="3105990" y="3076038"/>
              <a:ext cx="7535545" cy="1323053"/>
              <a:chOff x="2728303" y="3871168"/>
              <a:chExt cx="7535545" cy="1323053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B105154-4B19-1EA7-E612-ABBA06B104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28303" y="3871168"/>
                <a:ext cx="7535545" cy="20237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45ACEA5C-ABC8-DD6A-5AA4-C30EEDC023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2002" y="4185219"/>
                <a:ext cx="7364106" cy="100900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A76003-B4DD-2A9A-4A5C-30EF4B687505}"/>
                </a:ext>
              </a:extLst>
            </p:cNvPr>
            <p:cNvSpPr txBox="1"/>
            <p:nvPr/>
          </p:nvSpPr>
          <p:spPr>
            <a:xfrm>
              <a:off x="10949748" y="3686931"/>
              <a:ext cx="4299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FC4D09-E179-1FE4-1AA2-A2F449ABC649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3161978" y="3338114"/>
              <a:ext cx="7787770" cy="641205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51F60B-C3BA-2314-F945-91C66F2CE3CD}"/>
                </a:ext>
              </a:extLst>
            </p:cNvPr>
            <p:cNvSpPr txBox="1"/>
            <p:nvPr/>
          </p:nvSpPr>
          <p:spPr>
            <a:xfrm rot="274648">
              <a:off x="5856582" y="3310777"/>
              <a:ext cx="1870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Calculated result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869C0E-2B3D-7BF6-A8B2-E015B91BBAAB}"/>
                </a:ext>
              </a:extLst>
            </p:cNvPr>
            <p:cNvSpPr txBox="1"/>
            <p:nvPr/>
          </p:nvSpPr>
          <p:spPr>
            <a:xfrm rot="202438">
              <a:off x="4573970" y="3955593"/>
              <a:ext cx="2612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Actual (expected) result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1264458-F206-E72D-947B-54037564490E}"/>
                </a:ext>
              </a:extLst>
            </p:cNvPr>
            <p:cNvCxnSpPr/>
            <p:nvPr/>
          </p:nvCxnSpPr>
          <p:spPr>
            <a:xfrm>
              <a:off x="1872792" y="2404356"/>
              <a:ext cx="263951" cy="2908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F7CEB6-2CC3-207C-50C9-5C36CD198DA5}"/>
                </a:ext>
              </a:extLst>
            </p:cNvPr>
            <p:cNvSpPr txBox="1"/>
            <p:nvPr/>
          </p:nvSpPr>
          <p:spPr>
            <a:xfrm>
              <a:off x="814420" y="1973751"/>
              <a:ext cx="2263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Range of possible shooter positions based on GNSS error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43073B8-73FD-A018-D8FD-EF1C4D2A63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39769" y="5200573"/>
              <a:ext cx="448139" cy="3102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A0DB9E-8174-F99A-F9FC-2AEC26EFA733}"/>
                </a:ext>
              </a:extLst>
            </p:cNvPr>
            <p:cNvSpPr txBox="1"/>
            <p:nvPr/>
          </p:nvSpPr>
          <p:spPr>
            <a:xfrm>
              <a:off x="5782488" y="5413809"/>
              <a:ext cx="2263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Range of possible target positions based on GNSS error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CBE85DA-A6C5-E8F3-E2F0-AC87DA69B8CC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10893288" y="2522206"/>
              <a:ext cx="271423" cy="11647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F90AB9-F14A-ACC6-428B-16A5EA1C57D1}"/>
                </a:ext>
              </a:extLst>
            </p:cNvPr>
            <p:cNvSpPr txBox="1"/>
            <p:nvPr/>
          </p:nvSpPr>
          <p:spPr>
            <a:xfrm>
              <a:off x="9114519" y="2121059"/>
              <a:ext cx="2263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Calculated point of impact based on measured data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D719172-DCF2-06FB-2D77-CAB91B531E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98284" y="3190461"/>
              <a:ext cx="251803" cy="80836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A8AAA8D-0FBF-27C5-97F3-3ECAD690FE1B}"/>
                </a:ext>
              </a:extLst>
            </p:cNvPr>
            <p:cNvCxnSpPr>
              <a:cxnSpLocks/>
            </p:cNvCxnSpPr>
            <p:nvPr/>
          </p:nvCxnSpPr>
          <p:spPr>
            <a:xfrm>
              <a:off x="7758659" y="2768469"/>
              <a:ext cx="286890" cy="603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2B720A-21FB-9D71-9740-1A6689B9928E}"/>
                </a:ext>
              </a:extLst>
            </p:cNvPr>
            <p:cNvSpPr txBox="1"/>
            <p:nvPr/>
          </p:nvSpPr>
          <p:spPr>
            <a:xfrm>
              <a:off x="6435167" y="2233409"/>
              <a:ext cx="2263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Range of possible weapon orientations based on orientation error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3CD78DC-8785-8536-3645-CC7F8726ABDB}"/>
                </a:ext>
              </a:extLst>
            </p:cNvPr>
            <p:cNvSpPr txBox="1"/>
            <p:nvPr/>
          </p:nvSpPr>
          <p:spPr>
            <a:xfrm>
              <a:off x="1268716" y="3892620"/>
              <a:ext cx="11651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Actual shooter position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E371657-EAB1-6599-E97C-20F5A172217D}"/>
                </a:ext>
              </a:extLst>
            </p:cNvPr>
            <p:cNvSpPr txBox="1"/>
            <p:nvPr/>
          </p:nvSpPr>
          <p:spPr>
            <a:xfrm>
              <a:off x="1581504" y="3093021"/>
              <a:ext cx="12716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Measured shooter position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9B67CE4-61E0-E7B9-2E06-494FB385F992}"/>
                </a:ext>
              </a:extLst>
            </p:cNvPr>
            <p:cNvSpPr txBox="1"/>
            <p:nvPr/>
          </p:nvSpPr>
          <p:spPr>
            <a:xfrm>
              <a:off x="8871613" y="5094934"/>
              <a:ext cx="12716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Measured target position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8F46CE-6B7C-CC5B-71F3-CB7671D1C4D2}"/>
                </a:ext>
              </a:extLst>
            </p:cNvPr>
            <p:cNvSpPr txBox="1"/>
            <p:nvPr/>
          </p:nvSpPr>
          <p:spPr>
            <a:xfrm>
              <a:off x="8465890" y="4562638"/>
              <a:ext cx="11651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Actual target position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3D4142C7-CE70-108F-6CA1-AF0B7FE5186C}"/>
              </a:ext>
            </a:extLst>
          </p:cNvPr>
          <p:cNvSpPr/>
          <p:nvPr/>
        </p:nvSpPr>
        <p:spPr>
          <a:xfrm>
            <a:off x="732148" y="1026631"/>
            <a:ext cx="10727703" cy="523395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CE4FA4-6098-961E-7FF1-937FF8599AB5}"/>
              </a:ext>
            </a:extLst>
          </p:cNvPr>
          <p:cNvSpPr txBox="1"/>
          <p:nvPr/>
        </p:nvSpPr>
        <p:spPr>
          <a:xfrm>
            <a:off x="732149" y="2150554"/>
            <a:ext cx="10727702" cy="255689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latin typeface="Arial Narrow" panose="020B0606020202030204" pitchFamily="34" charset="0"/>
              </a:rPr>
              <a:t>Important Note: errors in weapon orientation result in shot adjudication errors that increase linearly with distance.</a:t>
            </a:r>
          </a:p>
          <a:p>
            <a:pPr algn="ctr"/>
            <a:endParaRPr lang="en-US" sz="2800" dirty="0"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>
                <a:latin typeface="Arial Narrow" panose="020B0606020202030204" pitchFamily="34" charset="0"/>
              </a:rPr>
              <a:t>Small orientation errors can equal large adjudication errors at long distances! </a:t>
            </a:r>
          </a:p>
        </p:txBody>
      </p:sp>
    </p:spTree>
    <p:extLst>
      <p:ext uri="{BB962C8B-B14F-4D97-AF65-F5344CB8AC3E}">
        <p14:creationId xmlns:p14="http://schemas.microsoft.com/office/powerpoint/2010/main" val="40569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216C96-EE25-DCEA-87AD-58B68D4FA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1DE5BF-CA6E-4A61-812F-4EA0FC90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Setup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11E6C15-F081-14FF-D76D-A7BF1530E9B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4450449"/>
          </a:xfrm>
        </p:spPr>
        <p:txBody>
          <a:bodyPr>
            <a:spAutoFit/>
          </a:bodyPr>
          <a:lstStyle/>
          <a:p>
            <a:r>
              <a:rPr lang="en-US" dirty="0"/>
              <a:t>With the problem defined, a mathematical model is required to run an effective Monte Carlo simulation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Simplify the problem by looking at the shooting event from the top down (ignore weapon elevation and gravity)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Randomly generate position and orientation errors to perturb the ideal scenario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Calculate the bullet position in two dimensions and determine if it ever intercepts the target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Record the hit or miss and repeat the process (a lot)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AEAAA3-DF2F-3045-24AB-1B331C9E7CBF}"/>
              </a:ext>
            </a:extLst>
          </p:cNvPr>
          <p:cNvGrpSpPr/>
          <p:nvPr/>
        </p:nvGrpSpPr>
        <p:grpSpPr>
          <a:xfrm>
            <a:off x="3578502" y="4386555"/>
            <a:ext cx="5034994" cy="2401827"/>
            <a:chOff x="3578502" y="4386555"/>
            <a:chExt cx="5034994" cy="24018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8A3D9CE-B430-0444-F08C-DE3046CA4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78502" y="4386555"/>
              <a:ext cx="5034994" cy="203249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41E980-8CF2-0856-25FA-598229E15A78}"/>
                </a:ext>
              </a:extLst>
            </p:cNvPr>
            <p:cNvSpPr txBox="1"/>
            <p:nvPr/>
          </p:nvSpPr>
          <p:spPr>
            <a:xfrm>
              <a:off x="4182716" y="6419050"/>
              <a:ext cx="3826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Arial Narrow" panose="020B0606020202030204" pitchFamily="34" charset="0"/>
                </a:rPr>
                <a:t>The Ideal Scenario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449131-3A4C-8375-31B2-5BE9C2B7752C}"/>
              </a:ext>
            </a:extLst>
          </p:cNvPr>
          <p:cNvCxnSpPr/>
          <p:nvPr/>
        </p:nvCxnSpPr>
        <p:spPr bwMode="auto">
          <a:xfrm flipH="1">
            <a:off x="4373218" y="5327374"/>
            <a:ext cx="496956" cy="526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1C40A8-E4E5-D18C-896A-9C570D1AEA3E}"/>
              </a:ext>
            </a:extLst>
          </p:cNvPr>
          <p:cNvSpPr txBox="1"/>
          <p:nvPr/>
        </p:nvSpPr>
        <p:spPr>
          <a:xfrm>
            <a:off x="4870174" y="5029326"/>
            <a:ext cx="16300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Shooter at position (0,0) aiming along y=0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D3616B-5E23-A12F-A2F2-EBC109F8BE23}"/>
              </a:ext>
            </a:extLst>
          </p:cNvPr>
          <p:cNvCxnSpPr>
            <a:cxnSpLocks/>
          </p:cNvCxnSpPr>
          <p:nvPr/>
        </p:nvCxnSpPr>
        <p:spPr bwMode="auto">
          <a:xfrm>
            <a:off x="7407964" y="5029326"/>
            <a:ext cx="370561" cy="6797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22FD135-B6B2-7DDE-2E25-E9122FC7B927}"/>
              </a:ext>
            </a:extLst>
          </p:cNvPr>
          <p:cNvSpPr txBox="1"/>
          <p:nvPr/>
        </p:nvSpPr>
        <p:spPr>
          <a:xfrm>
            <a:off x="6592956" y="4598439"/>
            <a:ext cx="17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Target centered at position (D,0) with size T</a:t>
            </a:r>
          </a:p>
        </p:txBody>
      </p:sp>
    </p:spTree>
    <p:extLst>
      <p:ext uri="{BB962C8B-B14F-4D97-AF65-F5344CB8AC3E}">
        <p14:creationId xmlns:p14="http://schemas.microsoft.com/office/powerpoint/2010/main" val="2818732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216C96-EE25-DCEA-87AD-58B68D4FA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1DE5BF-CA6E-4A61-812F-4EA0FC90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Setup - Assumptions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11E6C15-F081-14FF-D76D-A7BF1530E9B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r>
              <a:rPr lang="en-US" dirty="0"/>
              <a:t>Errors are </a:t>
            </a:r>
            <a:r>
              <a:rPr lang="en-US" b="1" dirty="0"/>
              <a:t>independent</a:t>
            </a:r>
            <a:r>
              <a:rPr lang="en-US" dirty="0"/>
              <a:t> from each other (i.e. position error does not affect orientation error; x-position error does not affect y-position error) </a:t>
            </a:r>
          </a:p>
          <a:p>
            <a:endParaRPr lang="en-US" dirty="0"/>
          </a:p>
          <a:p>
            <a:r>
              <a:rPr lang="en-US" dirty="0"/>
              <a:t>Errors are </a:t>
            </a:r>
            <a:r>
              <a:rPr lang="en-US" b="1" dirty="0"/>
              <a:t>uniformly distributed</a:t>
            </a:r>
            <a:r>
              <a:rPr lang="en-US" dirty="0"/>
              <a:t> (i.e. given a nominal value and some error, the sensor has an equal probability to return any number within the error range)</a:t>
            </a:r>
          </a:p>
          <a:p>
            <a:endParaRPr lang="en-US" dirty="0"/>
          </a:p>
          <a:p>
            <a:r>
              <a:rPr lang="en-US" dirty="0"/>
              <a:t>The shooter is always aiming at the target (i.e. if all errors are zero, the result will always be a hit)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62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216C96-EE25-DCEA-87AD-58B68D4FA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1DE5BF-CA6E-4A61-812F-4EA0FC90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496A2A-334C-1339-1ABB-591E98C10F5C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480132" y="3409121"/>
                <a:ext cx="10206090" cy="944217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kern="0" dirty="0"/>
                  <a:t>Calculate the position of the bullet,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kern="0" dirty="0"/>
                  <a:t>, in two dimensions at a fixed interval,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kern="0" dirty="0"/>
                  <a:t>,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kern="0" dirty="0"/>
                  <a:t> exceeds*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kern="0" dirty="0"/>
                  <a:t>: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496A2A-334C-1339-1ABB-591E98C10F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480132" y="3409121"/>
                <a:ext cx="10206090" cy="944217"/>
              </a:xfrm>
              <a:blipFill>
                <a:blip r:embed="rId3"/>
                <a:stretch>
                  <a:fillRect l="-597" t="-6452" b="-1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547BF156-034B-0262-245D-3967C50818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525" y="1191664"/>
            <a:ext cx="5102981" cy="2059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11F2E5-608E-3BE3-C4AE-265BE1797E74}"/>
                  </a:ext>
                </a:extLst>
              </p:cNvPr>
              <p:cNvSpPr txBox="1"/>
              <p:nvPr/>
            </p:nvSpPr>
            <p:spPr>
              <a:xfrm>
                <a:off x="1505778" y="4510855"/>
                <a:ext cx="9180444" cy="10281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>
                    <a:latin typeface="Arial Narrow" panose="020B060602020203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Arial Narrow" panose="020B060602020203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>
                  <a:latin typeface="Arial Narrow" panose="020B0606020202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>
                    <a:latin typeface="Arial Narrow" panose="020B060602020203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Arial Narrow" panose="020B060602020203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11F2E5-608E-3BE3-C4AE-265BE1797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778" y="4510855"/>
                <a:ext cx="9180444" cy="1028102"/>
              </a:xfrm>
              <a:prstGeom prst="rect">
                <a:avLst/>
              </a:prstGeom>
              <a:blipFill>
                <a:blip r:embed="rId5"/>
                <a:stretch>
                  <a:fillRect t="-12281" b="-1871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F5ABA-5DF5-2C9D-2A82-93AE4D33818F}"/>
                  </a:ext>
                </a:extLst>
              </p:cNvPr>
              <p:cNvSpPr txBox="1"/>
              <p:nvPr/>
            </p:nvSpPr>
            <p:spPr>
              <a:xfrm>
                <a:off x="480132" y="5696474"/>
                <a:ext cx="11069138" cy="781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Arial Narrow" panose="020B0606020202030204" pitchFamily="34" charset="0"/>
                  </a:rPr>
                  <a:t>*In the final algorithm, we choose to exceed D by two times the position error. This ensures we have sufficient distance to intersect the target, if it would have intersected at all. That is,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$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𝑃𝑜𝑠𝑖𝑡𝑖𝑜𝑛𝐸𝑟𝑟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</m:oMath>
                </a14:m>
                <a:r>
                  <a:rPr lang="en-US" sz="1800" dirty="0">
                    <a:latin typeface="Arial Narrow" panose="020B0606020202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F5ABA-5DF5-2C9D-2A82-93AE4D338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32" y="5696474"/>
                <a:ext cx="11069138" cy="781945"/>
              </a:xfrm>
              <a:prstGeom prst="rect">
                <a:avLst/>
              </a:prstGeom>
              <a:blipFill>
                <a:blip r:embed="rId6"/>
                <a:stretch>
                  <a:fillRect l="-496" t="-3101" r="-275" b="-3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38F13A3-C365-3ECF-01E9-E6222AA32D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9739126"/>
                  </p:ext>
                </p:extLst>
              </p:nvPr>
            </p:nvGraphicFramePr>
            <p:xfrm>
              <a:off x="273495" y="1191664"/>
              <a:ext cx="6268535" cy="20792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4137">
                      <a:extLst>
                        <a:ext uri="{9D8B030D-6E8A-4147-A177-3AD203B41FA5}">
                          <a16:colId xmlns:a16="http://schemas.microsoft.com/office/drawing/2014/main" val="1268923068"/>
                        </a:ext>
                      </a:extLst>
                    </a:gridCol>
                    <a:gridCol w="1852848">
                      <a:extLst>
                        <a:ext uri="{9D8B030D-6E8A-4147-A177-3AD203B41FA5}">
                          <a16:colId xmlns:a16="http://schemas.microsoft.com/office/drawing/2014/main" val="814824702"/>
                        </a:ext>
                      </a:extLst>
                    </a:gridCol>
                    <a:gridCol w="2251550">
                      <a:extLst>
                        <a:ext uri="{9D8B030D-6E8A-4147-A177-3AD203B41FA5}">
                          <a16:colId xmlns:a16="http://schemas.microsoft.com/office/drawing/2014/main" val="2875302781"/>
                        </a:ext>
                      </a:extLst>
                    </a:gridCol>
                  </a:tblGrid>
                  <a:tr h="3155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Object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Ideal Scenario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Actual Scenario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41069938"/>
                      </a:ext>
                    </a:extLst>
                  </a:tr>
                  <a:tr h="59009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Shooter position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76093356"/>
                      </a:ext>
                    </a:extLst>
                  </a:tr>
                  <a:tr h="59009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Target position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11271179"/>
                      </a:ext>
                    </a:extLst>
                  </a:tr>
                  <a:tr h="315511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Weapon orientation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5049534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38F13A3-C365-3ECF-01E9-E6222AA32D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9739126"/>
                  </p:ext>
                </p:extLst>
              </p:nvPr>
            </p:nvGraphicFramePr>
            <p:xfrm>
              <a:off x="273495" y="1191664"/>
              <a:ext cx="6268535" cy="20792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4137">
                      <a:extLst>
                        <a:ext uri="{9D8B030D-6E8A-4147-A177-3AD203B41FA5}">
                          <a16:colId xmlns:a16="http://schemas.microsoft.com/office/drawing/2014/main" val="1268923068"/>
                        </a:ext>
                      </a:extLst>
                    </a:gridCol>
                    <a:gridCol w="1852848">
                      <a:extLst>
                        <a:ext uri="{9D8B030D-6E8A-4147-A177-3AD203B41FA5}">
                          <a16:colId xmlns:a16="http://schemas.microsoft.com/office/drawing/2014/main" val="814824702"/>
                        </a:ext>
                      </a:extLst>
                    </a:gridCol>
                    <a:gridCol w="2251550">
                      <a:extLst>
                        <a:ext uri="{9D8B030D-6E8A-4147-A177-3AD203B41FA5}">
                          <a16:colId xmlns:a16="http://schemas.microsoft.com/office/drawing/2014/main" val="287530278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Object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Ideal Scenario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Actual Scenario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41069938"/>
                      </a:ext>
                    </a:extLst>
                  </a:tr>
                  <a:tr h="673862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Shooter position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17434" t="-58559" r="-122368" b="-168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78649" t="-58559" r="-541" b="-1684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6093356"/>
                      </a:ext>
                    </a:extLst>
                  </a:tr>
                  <a:tr h="673862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Target position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17434" t="-158559" r="-122368" b="-68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78649" t="-158559" r="-541" b="-684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127117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Weapon orientation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17434" t="-478333" r="-122368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78649" t="-478333" r="-541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049534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5004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The Geo-Pairing Problem</a:t>
            </a:r>
          </a:p>
          <a:p>
            <a:r>
              <a:rPr lang="en-US" dirty="0"/>
              <a:t>Preliminary Design</a:t>
            </a:r>
          </a:p>
          <a:p>
            <a:pPr lvl="1"/>
            <a:r>
              <a:rPr lang="en-US" dirty="0"/>
              <a:t>Model Setup</a:t>
            </a:r>
          </a:p>
          <a:p>
            <a:pPr lvl="1"/>
            <a:r>
              <a:rPr lang="en-US" dirty="0"/>
              <a:t>Analysis Methodology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Discussion</a:t>
            </a:r>
          </a:p>
          <a:p>
            <a:r>
              <a:rPr lang="en-US" dirty="0"/>
              <a:t>Conclusion</a:t>
            </a:r>
          </a:p>
          <a:p>
            <a:r>
              <a:rPr lang="en-US" dirty="0"/>
              <a:t>Future Work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67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216C96-EE25-DCEA-87AD-58B68D4FA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1DE5BF-CA6E-4A61-812F-4EA0FC90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Setup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011E6C15-F081-14FF-D76D-A7BF1530E9BE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480132" y="1046715"/>
                <a:ext cx="11250613" cy="4409867"/>
              </a:xfrm>
            </p:spPr>
            <p:txBody>
              <a:bodyPr/>
              <a:lstStyle/>
              <a:p>
                <a:r>
                  <a:rPr lang="en-US" dirty="0"/>
                  <a:t>If the path of the bullet ever enters the target area, it is considered a hit:</a:t>
                </a:r>
              </a:p>
              <a:p>
                <a:pPr marL="45720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45720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Anything else is considered a miss</a:t>
                </a:r>
              </a:p>
              <a:p>
                <a:endParaRPr lang="en-US" dirty="0"/>
              </a:p>
              <a:p>
                <a:r>
                  <a:rPr lang="en-US" dirty="0"/>
                  <a:t>The probability of hit is calculated from the number of hits and the total number of runs. However…</a:t>
                </a:r>
              </a:p>
            </p:txBody>
          </p:sp>
        </mc:Choice>
        <mc:Fallback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011E6C15-F081-14FF-D76D-A7BF1530E9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480132" y="1046715"/>
                <a:ext cx="11250613" cy="4409867"/>
              </a:xfrm>
              <a:blipFill>
                <a:blip r:embed="rId2"/>
                <a:stretch>
                  <a:fillRect l="-542" t="-1521" r="-542" b="-14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B290DB7-34CF-2F80-30E1-47FA16F2AC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34" y="1722861"/>
            <a:ext cx="4337184" cy="193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59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216C96-EE25-DCEA-87AD-58B68D4FA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1DE5BF-CA6E-4A61-812F-4EA0FC90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Setup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11E6C15-F081-14FF-D76D-A7BF1530E9B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34790" cy="53437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important note about probability of hit:</a:t>
            </a:r>
          </a:p>
          <a:p>
            <a:r>
              <a:rPr lang="en-US" dirty="0"/>
              <a:t>There are two ways to calculate probability of hit from the simulation</a:t>
            </a:r>
          </a:p>
          <a:p>
            <a:pPr marL="1047736" lvl="1" indent="-514350">
              <a:buFont typeface="+mj-lt"/>
              <a:buAutoNum type="arabicPeriod"/>
            </a:pPr>
            <a:r>
              <a:rPr lang="en-US" u="sng" dirty="0"/>
              <a:t>Individual</a:t>
            </a:r>
            <a:r>
              <a:rPr lang="en-US" dirty="0"/>
              <a:t>, or per-run, probability of hit: record the result of each simulated bullet and divide the total number of hits by the total number of runs. </a:t>
            </a:r>
          </a:p>
          <a:p>
            <a:pPr marL="1371600" lvl="2" indent="-306388"/>
            <a:r>
              <a:rPr lang="en-US" dirty="0"/>
              <a:t>E.g. what is the probability bullet one hits target one, and so on?</a:t>
            </a:r>
          </a:p>
          <a:p>
            <a:pPr marL="1371600" lvl="2" indent="-306388"/>
            <a:r>
              <a:rPr lang="en-US" dirty="0"/>
              <a:t>This is the most realistic method since it matches what we would expect to measure if the simulation was replaced by a live fire event.</a:t>
            </a:r>
          </a:p>
          <a:p>
            <a:pPr marL="1047736" lvl="1" indent="-514350">
              <a:buFont typeface="+mj-lt"/>
              <a:buAutoNum type="arabicPeriod"/>
            </a:pPr>
            <a:r>
              <a:rPr lang="en-US" u="sng" dirty="0"/>
              <a:t>Total</a:t>
            </a:r>
            <a:r>
              <a:rPr lang="en-US" dirty="0"/>
              <a:t>, or per-simulation, probability of hit: record the number of simulated bullets that would have hit any of the random targets and divide that number by the total number of runs</a:t>
            </a:r>
          </a:p>
          <a:p>
            <a:pPr marL="1371600" lvl="2" indent="-306388"/>
            <a:r>
              <a:rPr lang="en-US" dirty="0"/>
              <a:t>E.g. what is the probability any bullet hits any target?</a:t>
            </a:r>
          </a:p>
          <a:p>
            <a:pPr marL="1371600" lvl="2" indent="-306388"/>
            <a:r>
              <a:rPr lang="en-US" dirty="0"/>
              <a:t>This is less realistic but may provide an interesting way to manipulate results within a training scenario</a:t>
            </a:r>
          </a:p>
          <a:p>
            <a:pPr marL="304827" indent="-306388"/>
            <a:r>
              <a:rPr lang="en-US" u="sng" dirty="0"/>
              <a:t>It’s easy enough to calculate both,</a:t>
            </a:r>
            <a:r>
              <a:rPr lang="en-US" dirty="0"/>
              <a:t> so we shall</a:t>
            </a:r>
          </a:p>
        </p:txBody>
      </p:sp>
    </p:spTree>
    <p:extLst>
      <p:ext uri="{BB962C8B-B14F-4D97-AF65-F5344CB8AC3E}">
        <p14:creationId xmlns:p14="http://schemas.microsoft.com/office/powerpoint/2010/main" val="3331655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216C96-EE25-DCEA-87AD-58B68D4FA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1DE5BF-CA6E-4A61-812F-4EA0FC90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Setup</a:t>
            </a:r>
          </a:p>
        </p:txBody>
      </p:sp>
      <p:pic>
        <p:nvPicPr>
          <p:cNvPr id="1335525991" name="Picture 1335525991">
            <a:extLst>
              <a:ext uri="{FF2B5EF4-FFF2-40B4-BE49-F238E27FC236}">
                <a16:creationId xmlns:a16="http://schemas.microsoft.com/office/drawing/2014/main" id="{B3EE9233-E391-1D3D-AB5C-10E058A75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126" y="1324490"/>
            <a:ext cx="8053748" cy="46586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2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216C96-EE25-DCEA-87AD-58B68D4FA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1DE5BF-CA6E-4A61-812F-4EA0FC90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Setup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11E6C15-F081-14FF-D76D-A7BF1530E9B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908337"/>
            <a:ext cx="11250613" cy="954107"/>
          </a:xfrm>
        </p:spPr>
        <p:txBody>
          <a:bodyPr>
            <a:spAutoFit/>
          </a:bodyPr>
          <a:lstStyle/>
          <a:p>
            <a:r>
              <a:rPr lang="en-US" dirty="0"/>
              <a:t>The above steps were programmed into an R function* to enable rapid simulation. The function has the following inputs and outputs both options for probability of hit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2F4ACD-483D-1D43-B122-08DAB8E0B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007082"/>
              </p:ext>
            </p:extLst>
          </p:nvPr>
        </p:nvGraphicFramePr>
        <p:xfrm>
          <a:off x="1948609" y="2065895"/>
          <a:ext cx="8294782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675">
                  <a:extLst>
                    <a:ext uri="{9D8B030D-6E8A-4147-A177-3AD203B41FA5}">
                      <a16:colId xmlns:a16="http://schemas.microsoft.com/office/drawing/2014/main" val="419085705"/>
                    </a:ext>
                  </a:extLst>
                </a:gridCol>
                <a:gridCol w="4780852">
                  <a:extLst>
                    <a:ext uri="{9D8B030D-6E8A-4147-A177-3AD203B41FA5}">
                      <a16:colId xmlns:a16="http://schemas.microsoft.com/office/drawing/2014/main" val="2449724154"/>
                    </a:ext>
                  </a:extLst>
                </a:gridCol>
                <a:gridCol w="1859255">
                  <a:extLst>
                    <a:ext uri="{9D8B030D-6E8A-4147-A177-3AD203B41FA5}">
                      <a16:colId xmlns:a16="http://schemas.microsoft.com/office/drawing/2014/main" val="1353444146"/>
                    </a:ext>
                  </a:extLst>
                </a:gridCol>
              </a:tblGrid>
              <a:tr h="3491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Input Variable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Default 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2268447"/>
                  </a:ext>
                </a:extLst>
              </a:tr>
              <a:tr h="22358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E_g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absolute value of the position error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0.614m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1101433"/>
                  </a:ext>
                </a:extLst>
              </a:tr>
              <a:tr h="22358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E_m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absolute value of the orientation error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0.875°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7844053"/>
                  </a:ext>
                </a:extLst>
              </a:tr>
              <a:tr h="22358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num_runs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number of shots to simulate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2845261"/>
                  </a:ext>
                </a:extLst>
              </a:tr>
              <a:tr h="22358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step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interval used to calculate the bullet path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6145340"/>
                  </a:ext>
                </a:extLst>
              </a:tr>
              <a:tr h="22358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t_size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size of the square 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6465295"/>
                  </a:ext>
                </a:extLst>
              </a:tr>
              <a:tr h="22358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D_max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maximum distance to compute the bullet path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500m + 2*</a:t>
                      </a:r>
                      <a:r>
                        <a:rPr lang="en-US" sz="1600" dirty="0" err="1"/>
                        <a:t>E_g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271504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599AE24A-ACBB-2CE7-44A6-B9B1E27226A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80132" y="4860145"/>
                <a:ext cx="11253667" cy="1425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457189" indent="-4571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charset="2"/>
                  <a:buChar char="Ø"/>
                  <a:defRPr sz="280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lvl1pPr>
                <a:lvl2pPr marL="990575" indent="-38099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lvl2pPr>
                <a:lvl3pPr marL="1523962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Wingdings" charset="2"/>
                  <a:buChar char="v"/>
                  <a:defRPr sz="200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lvl3pPr>
                <a:lvl4pPr marL="2133547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667">
                    <a:solidFill>
                      <a:schemeClr val="tx1"/>
                    </a:solidFill>
                    <a:latin typeface="+mn-lt"/>
                  </a:defRPr>
                </a:lvl4pPr>
                <a:lvl5pPr marL="2743131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667">
                    <a:solidFill>
                      <a:schemeClr val="tx1"/>
                    </a:solidFill>
                    <a:latin typeface="+mn-lt"/>
                  </a:defRPr>
                </a:lvl5pPr>
                <a:lvl6pPr marL="3352716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667">
                    <a:solidFill>
                      <a:schemeClr val="tx1"/>
                    </a:solidFill>
                    <a:latin typeface="+mn-lt"/>
                  </a:defRPr>
                </a:lvl6pPr>
                <a:lvl7pPr marL="3962301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667">
                    <a:solidFill>
                      <a:schemeClr val="tx1"/>
                    </a:solidFill>
                    <a:latin typeface="+mn-lt"/>
                  </a:defRPr>
                </a:lvl7pPr>
                <a:lvl8pPr marL="4571886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667">
                    <a:solidFill>
                      <a:schemeClr val="tx1"/>
                    </a:solidFill>
                    <a:latin typeface="+mn-lt"/>
                  </a:defRPr>
                </a:lvl8pPr>
                <a:lvl9pPr marL="5181470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667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/>
                  <a:t>The built-in function, </a:t>
                </a:r>
                <a:r>
                  <a:rPr lang="en-US" kern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runif</a:t>
                </a:r>
                <a:r>
                  <a:rPr lang="en-US" kern="0" dirty="0">
                    <a:latin typeface="Arial Narrow" panose="020B0606020202030204" pitchFamily="34" charset="0"/>
                    <a:cs typeface="Courier New" panose="02070309020205020404" pitchFamily="49" charset="0"/>
                  </a:rPr>
                  <a:t>, </a:t>
                </a:r>
                <a:r>
                  <a:rPr lang="en-US" kern="0" dirty="0"/>
                  <a:t>generates initial starting conditions (shooter/target position, weapon orientation) by </a:t>
                </a:r>
                <a:r>
                  <a:rPr lang="en-US" kern="0" dirty="0">
                    <a:latin typeface="Arial Narrow" panose="020B0606020202030204" pitchFamily="34" charset="0"/>
                    <a:cs typeface="Courier New" panose="02070309020205020404" pitchFamily="49" charset="0"/>
                  </a:rPr>
                  <a:t>selecting random numbers from a uniform distribution bounded by the errors,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𝑠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𝑚</m:t>
                        </m:r>
                      </m:sub>
                    </m:sSub>
                    <m:r>
                      <a:rPr lang="en-US" b="0" i="1" kern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kern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runif</m:t>
                    </m:r>
                    <m:r>
                      <a:rPr lang="en-US" b="0" i="0" kern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b="0" i="0" kern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num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runs</m:t>
                        </m:r>
                      </m:sub>
                    </m:sSub>
                    <m:r>
                      <a:rPr lang="en-US" b="0" i="0" kern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,−</m:t>
                    </m:r>
                    <m:sSub>
                      <m:sSubPr>
                        <m:ctrlPr>
                          <a:rPr lang="en-US" b="0" i="0" kern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g</m:t>
                        </m:r>
                      </m:sub>
                    </m:sSub>
                    <m:r>
                      <a:rPr lang="en-US" b="0" i="0" kern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sSub>
                      <m:sSubPr>
                        <m:ctrlPr>
                          <a:rPr lang="en-US" b="0" i="0" kern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g</m:t>
                        </m:r>
                      </m:sub>
                    </m:sSub>
                    <m:r>
                      <a:rPr lang="en-US" b="0" i="0" kern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kern="0" dirty="0">
                  <a:latin typeface="Arial Narrow" panose="020B0606020202030204" pitchFamily="34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599AE24A-ACBB-2CE7-44A6-B9B1E2722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132" y="4860145"/>
                <a:ext cx="11253667" cy="1425647"/>
              </a:xfrm>
              <a:prstGeom prst="rect">
                <a:avLst/>
              </a:prstGeom>
              <a:blipFill>
                <a:blip r:embed="rId3"/>
                <a:stretch>
                  <a:fillRect l="-542" t="-5983" b="-76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2543549-88BF-7066-36CF-FFE989FB915F}"/>
              </a:ext>
            </a:extLst>
          </p:cNvPr>
          <p:cNvSpPr txBox="1"/>
          <p:nvPr/>
        </p:nvSpPr>
        <p:spPr>
          <a:xfrm>
            <a:off x="2646219" y="6441657"/>
            <a:ext cx="689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Narrow" panose="020B0606020202030204" pitchFamily="34" charset="0"/>
              </a:rPr>
              <a:t>* Source code may be made available upon request</a:t>
            </a:r>
          </a:p>
        </p:txBody>
      </p:sp>
    </p:spTree>
    <p:extLst>
      <p:ext uri="{BB962C8B-B14F-4D97-AF65-F5344CB8AC3E}">
        <p14:creationId xmlns:p14="http://schemas.microsoft.com/office/powerpoint/2010/main" val="1694908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75077F-0E95-01C0-ECF0-2162239F97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486037-248F-B5EB-2A7F-E3D52D30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Methodology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B5314-1808-E677-F489-D5D0C689885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3122733"/>
          </a:xfrm>
        </p:spPr>
        <p:txBody>
          <a:bodyPr/>
          <a:lstStyle/>
          <a:p>
            <a:r>
              <a:rPr lang="en-US" dirty="0"/>
              <a:t>As stated, the model outputs two probabilities of hit (total and individual)</a:t>
            </a:r>
          </a:p>
          <a:p>
            <a:r>
              <a:rPr lang="en-US" dirty="0"/>
              <a:t>By itself, that information is not very useful—it doesn’t indicate anything about the relationships between sensor error</a:t>
            </a:r>
          </a:p>
          <a:p>
            <a:r>
              <a:rPr lang="en-US" dirty="0"/>
              <a:t>An Analysis of Variance (ANOVA), however, can help show important interactions between different factors</a:t>
            </a:r>
          </a:p>
          <a:p>
            <a:r>
              <a:rPr lang="en-US" dirty="0"/>
              <a:t>In this case, a three-factor, two level experiment with repetition is appropriate. Our factors are: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FA0B5F1-1FC7-2AA6-1377-8FA8DFEA0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08569"/>
              </p:ext>
            </p:extLst>
          </p:nvPr>
        </p:nvGraphicFramePr>
        <p:xfrm>
          <a:off x="1587501" y="4450005"/>
          <a:ext cx="901699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6008">
                  <a:extLst>
                    <a:ext uri="{9D8B030D-6E8A-4147-A177-3AD203B41FA5}">
                      <a16:colId xmlns:a16="http://schemas.microsoft.com/office/drawing/2014/main" val="3413520993"/>
                    </a:ext>
                  </a:extLst>
                </a:gridCol>
                <a:gridCol w="1770495">
                  <a:extLst>
                    <a:ext uri="{9D8B030D-6E8A-4147-A177-3AD203B41FA5}">
                      <a16:colId xmlns:a16="http://schemas.microsoft.com/office/drawing/2014/main" val="367390853"/>
                    </a:ext>
                  </a:extLst>
                </a:gridCol>
                <a:gridCol w="1770495">
                  <a:extLst>
                    <a:ext uri="{9D8B030D-6E8A-4147-A177-3AD203B41FA5}">
                      <a16:colId xmlns:a16="http://schemas.microsoft.com/office/drawing/2014/main" val="3931427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891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Factor A: GPS Error (meters)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789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Factor B: Orientation Error (degrees)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34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Factor C: Target Size (meters)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15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27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77B5FD-B241-A9A8-908E-EC46DF6688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DEB9FF-7880-BF79-D5DF-01B370B6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</a:t>
            </a:r>
            <a:r>
              <a:rPr lang="en-US" dirty="0" err="1"/>
              <a:t>Methodolgy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87526-15C1-EB40-6E92-41B7D06A8A6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The final ANOVA experiment setup looks like this.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actual analysis was done using R’s built in ANOVA function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8711DB7-FCBC-B610-B8B5-33F67F515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744421"/>
              </p:ext>
            </p:extLst>
          </p:nvPr>
        </p:nvGraphicFramePr>
        <p:xfrm>
          <a:off x="1556426" y="1589279"/>
          <a:ext cx="9079148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794">
                  <a:extLst>
                    <a:ext uri="{9D8B030D-6E8A-4147-A177-3AD203B41FA5}">
                      <a16:colId xmlns:a16="http://schemas.microsoft.com/office/drawing/2014/main" val="484369879"/>
                    </a:ext>
                  </a:extLst>
                </a:gridCol>
                <a:gridCol w="1008794">
                  <a:extLst>
                    <a:ext uri="{9D8B030D-6E8A-4147-A177-3AD203B41FA5}">
                      <a16:colId xmlns:a16="http://schemas.microsoft.com/office/drawing/2014/main" val="911538395"/>
                    </a:ext>
                  </a:extLst>
                </a:gridCol>
                <a:gridCol w="902588">
                  <a:extLst>
                    <a:ext uri="{9D8B030D-6E8A-4147-A177-3AD203B41FA5}">
                      <a16:colId xmlns:a16="http://schemas.microsoft.com/office/drawing/2014/main" val="3728975343"/>
                    </a:ext>
                  </a:extLst>
                </a:gridCol>
                <a:gridCol w="902588">
                  <a:extLst>
                    <a:ext uri="{9D8B030D-6E8A-4147-A177-3AD203B41FA5}">
                      <a16:colId xmlns:a16="http://schemas.microsoft.com/office/drawing/2014/main" val="711743771"/>
                    </a:ext>
                  </a:extLst>
                </a:gridCol>
                <a:gridCol w="902588">
                  <a:extLst>
                    <a:ext uri="{9D8B030D-6E8A-4147-A177-3AD203B41FA5}">
                      <a16:colId xmlns:a16="http://schemas.microsoft.com/office/drawing/2014/main" val="313839111"/>
                    </a:ext>
                  </a:extLst>
                </a:gridCol>
                <a:gridCol w="1088449">
                  <a:extLst>
                    <a:ext uri="{9D8B030D-6E8A-4147-A177-3AD203B41FA5}">
                      <a16:colId xmlns:a16="http://schemas.microsoft.com/office/drawing/2014/main" val="3174943239"/>
                    </a:ext>
                  </a:extLst>
                </a:gridCol>
                <a:gridCol w="1088449">
                  <a:extLst>
                    <a:ext uri="{9D8B030D-6E8A-4147-A177-3AD203B41FA5}">
                      <a16:colId xmlns:a16="http://schemas.microsoft.com/office/drawing/2014/main" val="3203581515"/>
                    </a:ext>
                  </a:extLst>
                </a:gridCol>
                <a:gridCol w="1088449">
                  <a:extLst>
                    <a:ext uri="{9D8B030D-6E8A-4147-A177-3AD203B41FA5}">
                      <a16:colId xmlns:a16="http://schemas.microsoft.com/office/drawing/2014/main" val="307430260"/>
                    </a:ext>
                  </a:extLst>
                </a:gridCol>
                <a:gridCol w="1088449">
                  <a:extLst>
                    <a:ext uri="{9D8B030D-6E8A-4147-A177-3AD203B41FA5}">
                      <a16:colId xmlns:a16="http://schemas.microsoft.com/office/drawing/2014/main" val="29481540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Factors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Results (Probability of Hit)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44898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188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###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###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###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###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666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965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529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648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748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44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bc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238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abc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###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478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489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77B5FD-B241-A9A8-908E-EC46DF6688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DEB9FF-7880-BF79-D5DF-01B370B6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87526-15C1-EB40-6E92-41B7D06A8A6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23220"/>
          </a:xfrm>
        </p:spPr>
        <p:txBody>
          <a:bodyPr>
            <a:spAutoFit/>
          </a:bodyPr>
          <a:lstStyle/>
          <a:p>
            <a:r>
              <a:rPr lang="en-US" dirty="0"/>
              <a:t>The Monte Carlo simulation was run five times </a:t>
            </a:r>
            <a:r>
              <a:rPr lang="en-US" sz="1600" dirty="0"/>
              <a:t>(5 simulations * 1,000 runs/simulation = 5,000 total runs)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03392-DB39-8732-9F08-A04F51E1F97E}"/>
              </a:ext>
            </a:extLst>
          </p:cNvPr>
          <p:cNvSpPr txBox="1"/>
          <p:nvPr/>
        </p:nvSpPr>
        <p:spPr>
          <a:xfrm>
            <a:off x="5121777" y="1648109"/>
            <a:ext cx="2535993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  <a:cs typeface="Courier New" panose="02070309020205020404" pitchFamily="49" charset="0"/>
              </a:rPr>
              <a:t>Input Variables: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E_g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0.614m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E_m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0.875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step = 0.1m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t_size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0.5m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 = 500m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Num_runs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1000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3D150A-C876-503F-CF63-021B3465BEF6}"/>
              </a:ext>
            </a:extLst>
          </p:cNvPr>
          <p:cNvGrpSpPr/>
          <p:nvPr/>
        </p:nvGrpSpPr>
        <p:grpSpPr>
          <a:xfrm>
            <a:off x="599740" y="1648109"/>
            <a:ext cx="4380576" cy="4760223"/>
            <a:chOff x="734823" y="1632281"/>
            <a:chExt cx="4380576" cy="47602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6496DA-D258-CEAF-9392-90410C670F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13" r="3724" b="1903"/>
            <a:stretch/>
          </p:blipFill>
          <p:spPr bwMode="auto">
            <a:xfrm>
              <a:off x="734823" y="1632281"/>
              <a:ext cx="4380576" cy="4113892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0">
                    <a:custGeom>
                      <a:avLst/>
                      <a:gdLst/>
                      <a:ahLst/>
                      <a:cxnLst/>
                      <a:rect l="0" t="0" r="0" b="0"/>
                      <a:pathLst/>
                    </a:custGeom>
                    <ask:type/>
                  </ask:lineSketchStyleProps>
                </a:ext>
              </a:extLst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07D08F0-2A4E-BA94-C5AC-5A3145C814E5}"/>
                </a:ext>
              </a:extLst>
            </p:cNvPr>
            <p:cNvCxnSpPr/>
            <p:nvPr/>
          </p:nvCxnSpPr>
          <p:spPr bwMode="auto">
            <a:xfrm>
              <a:off x="4861416" y="3457181"/>
              <a:ext cx="0" cy="29366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8B382B0-B4D9-D440-6B1D-C75FF1EF7717}"/>
                </a:ext>
              </a:extLst>
            </p:cNvPr>
            <p:cNvSpPr txBox="1"/>
            <p:nvPr/>
          </p:nvSpPr>
          <p:spPr>
            <a:xfrm>
              <a:off x="734823" y="5746173"/>
              <a:ext cx="4380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Arial Narrow" panose="020B0606020202030204" pitchFamily="34" charset="0"/>
                </a:rPr>
                <a:t>A sample plot from one of the simulations. The total target area is indicated in red.</a:t>
              </a:r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3EC0B56-88A3-76A3-E24D-DFCCA37D7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988312"/>
              </p:ext>
            </p:extLst>
          </p:nvPr>
        </p:nvGraphicFramePr>
        <p:xfrm>
          <a:off x="7799231" y="2069794"/>
          <a:ext cx="3880150" cy="3100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02">
                  <a:extLst>
                    <a:ext uri="{9D8B030D-6E8A-4147-A177-3AD203B41FA5}">
                      <a16:colId xmlns:a16="http://schemas.microsoft.com/office/drawing/2014/main" val="4269402650"/>
                    </a:ext>
                  </a:extLst>
                </a:gridCol>
                <a:gridCol w="1391226">
                  <a:extLst>
                    <a:ext uri="{9D8B030D-6E8A-4147-A177-3AD203B41FA5}">
                      <a16:colId xmlns:a16="http://schemas.microsoft.com/office/drawing/2014/main" val="1923554292"/>
                    </a:ext>
                  </a:extLst>
                </a:gridCol>
                <a:gridCol w="1337522">
                  <a:extLst>
                    <a:ext uri="{9D8B030D-6E8A-4147-A177-3AD203B41FA5}">
                      <a16:colId xmlns:a16="http://schemas.microsoft.com/office/drawing/2014/main" val="3905270622"/>
                    </a:ext>
                  </a:extLst>
                </a:gridCol>
              </a:tblGrid>
              <a:tr h="8750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Trial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Number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Individual </a:t>
                      </a:r>
                    </a:p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P_hit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Total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P_hit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780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Trial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564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Trial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378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Trial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734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Trial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874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Trial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635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27386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01BECCE-0CA3-0701-7902-1D8978A22442}"/>
              </a:ext>
            </a:extLst>
          </p:cNvPr>
          <p:cNvSpPr txBox="1"/>
          <p:nvPr/>
        </p:nvSpPr>
        <p:spPr>
          <a:xfrm>
            <a:off x="7706065" y="1648109"/>
            <a:ext cx="2535993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  <a:cs typeface="Courier New" panose="02070309020205020404" pitchFamily="49" charset="0"/>
              </a:rPr>
              <a:t>Results: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86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77B5FD-B241-A9A8-908E-EC46DF6688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DEB9FF-7880-BF79-D5DF-01B370B6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87526-15C1-EB40-6E92-41B7D06A8A6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23220"/>
          </a:xfrm>
        </p:spPr>
        <p:txBody>
          <a:bodyPr>
            <a:spAutoFit/>
          </a:bodyPr>
          <a:lstStyle/>
          <a:p>
            <a:r>
              <a:rPr lang="en-US" dirty="0"/>
              <a:t>Results from the ANOVA analysis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CFB4F70-7081-0714-7A45-4F74C090E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440504"/>
              </p:ext>
            </p:extLst>
          </p:nvPr>
        </p:nvGraphicFramePr>
        <p:xfrm>
          <a:off x="1876375" y="1823791"/>
          <a:ext cx="8439251" cy="3210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128">
                  <a:extLst>
                    <a:ext uri="{9D8B030D-6E8A-4147-A177-3AD203B41FA5}">
                      <a16:colId xmlns:a16="http://schemas.microsoft.com/office/drawing/2014/main" val="458430200"/>
                    </a:ext>
                  </a:extLst>
                </a:gridCol>
                <a:gridCol w="1443028">
                  <a:extLst>
                    <a:ext uri="{9D8B030D-6E8A-4147-A177-3AD203B41FA5}">
                      <a16:colId xmlns:a16="http://schemas.microsoft.com/office/drawing/2014/main" val="1422419193"/>
                    </a:ext>
                  </a:extLst>
                </a:gridCol>
                <a:gridCol w="757701">
                  <a:extLst>
                    <a:ext uri="{9D8B030D-6E8A-4147-A177-3AD203B41FA5}">
                      <a16:colId xmlns:a16="http://schemas.microsoft.com/office/drawing/2014/main" val="2160131642"/>
                    </a:ext>
                  </a:extLst>
                </a:gridCol>
                <a:gridCol w="758594">
                  <a:extLst>
                    <a:ext uri="{9D8B030D-6E8A-4147-A177-3AD203B41FA5}">
                      <a16:colId xmlns:a16="http://schemas.microsoft.com/office/drawing/2014/main" val="883674187"/>
                    </a:ext>
                  </a:extLst>
                </a:gridCol>
                <a:gridCol w="737150">
                  <a:extLst>
                    <a:ext uri="{9D8B030D-6E8A-4147-A177-3AD203B41FA5}">
                      <a16:colId xmlns:a16="http://schemas.microsoft.com/office/drawing/2014/main" val="3103082056"/>
                    </a:ext>
                  </a:extLst>
                </a:gridCol>
                <a:gridCol w="780038">
                  <a:extLst>
                    <a:ext uri="{9D8B030D-6E8A-4147-A177-3AD203B41FA5}">
                      <a16:colId xmlns:a16="http://schemas.microsoft.com/office/drawing/2014/main" val="4134761081"/>
                    </a:ext>
                  </a:extLst>
                </a:gridCol>
                <a:gridCol w="758594">
                  <a:extLst>
                    <a:ext uri="{9D8B030D-6E8A-4147-A177-3AD203B41FA5}">
                      <a16:colId xmlns:a16="http://schemas.microsoft.com/office/drawing/2014/main" val="1906121243"/>
                    </a:ext>
                  </a:extLst>
                </a:gridCol>
                <a:gridCol w="758594">
                  <a:extLst>
                    <a:ext uri="{9D8B030D-6E8A-4147-A177-3AD203B41FA5}">
                      <a16:colId xmlns:a16="http://schemas.microsoft.com/office/drawing/2014/main" val="2450926897"/>
                    </a:ext>
                  </a:extLst>
                </a:gridCol>
                <a:gridCol w="758594">
                  <a:extLst>
                    <a:ext uri="{9D8B030D-6E8A-4147-A177-3AD203B41FA5}">
                      <a16:colId xmlns:a16="http://schemas.microsoft.com/office/drawing/2014/main" val="2904081054"/>
                    </a:ext>
                  </a:extLst>
                </a:gridCol>
                <a:gridCol w="1125830">
                  <a:extLst>
                    <a:ext uri="{9D8B030D-6E8A-4147-A177-3AD203B41FA5}">
                      <a16:colId xmlns:a16="http://schemas.microsoft.com/office/drawing/2014/main" val="1773651073"/>
                    </a:ext>
                  </a:extLst>
                </a:gridCol>
              </a:tblGrid>
              <a:tr h="26076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Trial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598" marR="128598" marT="64299" marB="6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Factors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598" marR="128598" marT="64299" marB="6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Results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598" marR="128598" marT="64299" marB="6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ANOVA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690416"/>
                  </a:ext>
                </a:extLst>
              </a:tr>
              <a:tr h="260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Run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Purpose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E_g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E_m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t_size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 Value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143638"/>
                  </a:ext>
                </a:extLst>
              </a:tr>
              <a:tr h="260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Control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1.000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1.000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1.000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1.000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12964"/>
                  </a:ext>
                </a:extLst>
              </a:tr>
              <a:tr h="260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Default System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0.614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0.875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0.031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0.032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0.032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0.029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970270"/>
                  </a:ext>
                </a:extLst>
              </a:tr>
              <a:tr h="260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DOE (-1)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0.614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0.875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0.25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0.014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0.020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0.015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242507"/>
                  </a:ext>
                </a:extLst>
              </a:tr>
              <a:tr h="260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DOE (a)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2.21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0.875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0.25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0.017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0.013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0.015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0.014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0.552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266992"/>
                  </a:ext>
                </a:extLst>
              </a:tr>
              <a:tr h="260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DOE (b)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0.614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11.5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0.25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0.001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0.000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0.004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0.001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2.2E-16*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536476"/>
                  </a:ext>
                </a:extLst>
              </a:tr>
              <a:tr h="260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DOE (ab)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2.21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11.5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0.25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0.001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0.001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0.000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0.000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0.663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072641"/>
                  </a:ext>
                </a:extLst>
              </a:tr>
              <a:tr h="260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DOE (c) 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0.614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0.875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0.75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0.048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0.043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0.061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0.049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6.18E-12*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263646"/>
                  </a:ext>
                </a:extLst>
              </a:tr>
              <a:tr h="260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DOE (ac)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2.21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0.875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0.75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0.046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0.064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0.049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0.055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0.365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168391"/>
                  </a:ext>
                </a:extLst>
              </a:tr>
              <a:tr h="260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DOE (bc)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0.614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11.5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0.75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0.005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0.000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0.000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3.29E-11*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416783"/>
                  </a:ext>
                </a:extLst>
              </a:tr>
              <a:tr h="260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DOE (abc)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2.21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11.5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0.75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0.004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0.001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0.006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0.905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449" marR="96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026748"/>
                  </a:ext>
                </a:extLst>
              </a:tr>
            </a:tbl>
          </a:graphicData>
        </a:graphic>
      </p:graphicFrame>
      <p:sp>
        <p:nvSpPr>
          <p:cNvPr id="15" name="Arrow: Right 14">
            <a:extLst>
              <a:ext uri="{FF2B5EF4-FFF2-40B4-BE49-F238E27FC236}">
                <a16:creationId xmlns:a16="http://schemas.microsoft.com/office/drawing/2014/main" id="{9FC66140-C6B0-6F9D-0467-6C39F2496530}"/>
              </a:ext>
            </a:extLst>
          </p:cNvPr>
          <p:cNvSpPr/>
          <p:nvPr/>
        </p:nvSpPr>
        <p:spPr bwMode="auto">
          <a:xfrm rot="10800000">
            <a:off x="10451298" y="4543827"/>
            <a:ext cx="604629" cy="21821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712A72-83B0-7A7E-6C03-902AF731F2BE}"/>
              </a:ext>
            </a:extLst>
          </p:cNvPr>
          <p:cNvSpPr txBox="1"/>
          <p:nvPr/>
        </p:nvSpPr>
        <p:spPr>
          <a:xfrm>
            <a:off x="480133" y="5208104"/>
            <a:ext cx="11250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Narrow" panose="020B0606020202030204" pitchFamily="34" charset="0"/>
              </a:rPr>
              <a:t>Orientation error, target size, and the interaction between them have the greatest impact on probability of hit.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BFC10BF-0627-281A-0002-569B205F747C}"/>
              </a:ext>
            </a:extLst>
          </p:cNvPr>
          <p:cNvSpPr/>
          <p:nvPr/>
        </p:nvSpPr>
        <p:spPr bwMode="auto">
          <a:xfrm rot="10800000">
            <a:off x="10451297" y="4013799"/>
            <a:ext cx="604629" cy="21821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4DC8BB7-95CA-4323-A291-33A0AB1BE8A0}"/>
              </a:ext>
            </a:extLst>
          </p:cNvPr>
          <p:cNvSpPr/>
          <p:nvPr/>
        </p:nvSpPr>
        <p:spPr bwMode="auto">
          <a:xfrm rot="10800000">
            <a:off x="10451297" y="3483770"/>
            <a:ext cx="604629" cy="21821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502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79E2AD-7CA4-D3C0-0C71-31AC7BF51E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D297CF-CF57-EB3B-4292-557B77D9E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27001-D6D7-0107-F0D5-2E601056F34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Probabilities of hit paint a bleak picture—such low values are likely insufficient to provide training realism</a:t>
            </a:r>
          </a:p>
          <a:p>
            <a:endParaRPr lang="en-US" dirty="0"/>
          </a:p>
          <a:p>
            <a:r>
              <a:rPr lang="en-US" dirty="0"/>
              <a:t>ANOVA suggests that orientation error and target size play the biggest role in achieving good results, but why doesn’t position matter as much?</a:t>
            </a:r>
          </a:p>
          <a:p>
            <a:pPr lvl="1"/>
            <a:r>
              <a:rPr lang="en-US" dirty="0"/>
              <a:t>Spoiler: the ANOVA experiment did not adequately cover a wide enough range for each error</a:t>
            </a:r>
          </a:p>
          <a:p>
            <a:endParaRPr lang="en-US" dirty="0"/>
          </a:p>
          <a:p>
            <a:r>
              <a:rPr lang="en-US" dirty="0"/>
              <a:t>To find out why, it’s useful to plot individual probability of hit as a function of each factor</a:t>
            </a:r>
          </a:p>
        </p:txBody>
      </p:sp>
    </p:spTree>
    <p:extLst>
      <p:ext uri="{BB962C8B-B14F-4D97-AF65-F5344CB8AC3E}">
        <p14:creationId xmlns:p14="http://schemas.microsoft.com/office/powerpoint/2010/main" val="4042982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79E2AD-7CA4-D3C0-0C71-31AC7BF51E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D297CF-CF57-EB3B-4292-557B77D9E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27001-D6D7-0107-F0D5-2E601056F3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032202" y="1046715"/>
            <a:ext cx="3698543" cy="5343786"/>
          </a:xfrm>
        </p:spPr>
        <p:txBody>
          <a:bodyPr/>
          <a:lstStyle/>
          <a:p>
            <a:r>
              <a:rPr lang="en-US" sz="2400" dirty="0"/>
              <a:t>Orientation error initially has a big impact on </a:t>
            </a:r>
            <a:r>
              <a:rPr lang="en-US" sz="2400" dirty="0" err="1"/>
              <a:t>P_hit</a:t>
            </a:r>
            <a:r>
              <a:rPr lang="en-US" sz="2400" dirty="0"/>
              <a:t> but levels out over time</a:t>
            </a:r>
          </a:p>
          <a:p>
            <a:r>
              <a:rPr lang="en-US" sz="2400" dirty="0"/>
              <a:t>To achieve higher levels of </a:t>
            </a:r>
            <a:r>
              <a:rPr lang="en-US" sz="2400" dirty="0" err="1"/>
              <a:t>P_hit</a:t>
            </a:r>
            <a:r>
              <a:rPr lang="en-US" sz="2400" dirty="0"/>
              <a:t>, position accuracy must be improved</a:t>
            </a:r>
          </a:p>
          <a:p>
            <a:r>
              <a:rPr lang="en-US" sz="2400" dirty="0"/>
              <a:t>Target size (perhaps obviously) has a linear impact on </a:t>
            </a:r>
            <a:r>
              <a:rPr lang="en-US" sz="2400" dirty="0" err="1"/>
              <a:t>P_hit</a:t>
            </a:r>
            <a:r>
              <a:rPr lang="en-US" sz="2400" dirty="0"/>
              <a:t> until the target size is bigger than the orientation error cone, at which point a hit is guaranteed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F2496FE-C1CE-9F1B-5EEF-C35597EA3293}"/>
              </a:ext>
            </a:extLst>
          </p:cNvPr>
          <p:cNvGrpSpPr/>
          <p:nvPr/>
        </p:nvGrpSpPr>
        <p:grpSpPr>
          <a:xfrm>
            <a:off x="477078" y="891432"/>
            <a:ext cx="7558172" cy="5499070"/>
            <a:chOff x="2317676" y="679465"/>
            <a:chExt cx="7558172" cy="54990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CD5B08E-BD6C-DA32-7F25-B3369355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19200" y="679465"/>
              <a:ext cx="3776800" cy="27495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2CD625-708F-CCC6-7AC1-F7516D26E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679465"/>
              <a:ext cx="3779848" cy="27495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384233-5892-866F-0481-EE45E1B95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7676" y="3429000"/>
              <a:ext cx="3779848" cy="27495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D33749-9333-83DD-084E-2C2C5EB2E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3428999"/>
              <a:ext cx="3779848" cy="27495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78882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175DFB-61EA-A94D-FB8D-81A00DFD23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23BF91-7C57-DC30-CDB2-58A09479D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Current State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A8A2A-6C30-A87E-19D6-33DBC79CDC7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Existing Force-on-Force (a.k.a. Live) training devices for simulating direct fire weapons are essentially laser tag systems</a:t>
            </a:r>
          </a:p>
          <a:p>
            <a:endParaRPr lang="en-US" dirty="0"/>
          </a:p>
          <a:p>
            <a:r>
              <a:rPr lang="en-US" dirty="0"/>
              <a:t>These systems fail to accurately replicate actual weapon performance and don’t replicate many types of weapons</a:t>
            </a:r>
          </a:p>
          <a:p>
            <a:endParaRPr lang="en-US" dirty="0"/>
          </a:p>
          <a:p>
            <a:r>
              <a:rPr lang="en-US" dirty="0"/>
              <a:t>The US Army is replacing existing systems with innovative approaches that mitigate the above limitations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31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79E2AD-7CA4-D3C0-0C71-31AC7BF51E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D297CF-CF57-EB3B-4292-557B77D9E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D69C26-80CC-DFDA-687E-0FC296147E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3" y="1046715"/>
            <a:ext cx="4847240" cy="5075237"/>
          </a:xfrm>
        </p:spPr>
        <p:txBody>
          <a:bodyPr/>
          <a:lstStyle/>
          <a:p>
            <a:r>
              <a:rPr lang="en-US" dirty="0"/>
              <a:t>This plot is particularly useful</a:t>
            </a:r>
          </a:p>
          <a:p>
            <a:endParaRPr lang="en-US" dirty="0"/>
          </a:p>
          <a:p>
            <a:r>
              <a:rPr lang="en-US" dirty="0"/>
              <a:t>It shows the probability of hit as a function of GPS error</a:t>
            </a:r>
          </a:p>
          <a:p>
            <a:endParaRPr lang="en-US" dirty="0"/>
          </a:p>
          <a:p>
            <a:r>
              <a:rPr lang="en-US" dirty="0"/>
              <a:t>By plotting results from systems with different orientation errors on the same chart, we can start to see how entire systems might behave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E8ACE1C-A126-554B-CE2E-EBC9E855C6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957841"/>
              </p:ext>
            </p:extLst>
          </p:nvPr>
        </p:nvGraphicFramePr>
        <p:xfrm>
          <a:off x="5327373" y="1046715"/>
          <a:ext cx="6404371" cy="507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3514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79E2AD-7CA4-D3C0-0C71-31AC7BF51E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D297CF-CF57-EB3B-4292-557B77D9E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D69C26-80CC-DFDA-687E-0FC296147E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3" y="1046716"/>
            <a:ext cx="11277792" cy="629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it as a tool to inform system design: 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E8ACE1C-A126-554B-CE2E-EBC9E855C6E7}"/>
              </a:ext>
            </a:extLst>
          </p:cNvPr>
          <p:cNvGraphicFramePr>
            <a:graphicFrameLocks/>
          </p:cNvGraphicFramePr>
          <p:nvPr/>
        </p:nvGraphicFramePr>
        <p:xfrm>
          <a:off x="4476180" y="1676515"/>
          <a:ext cx="7083029" cy="444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2F344B-37D8-F9F5-961F-F9783EFDFFD0}"/>
              </a:ext>
            </a:extLst>
          </p:cNvPr>
          <p:cNvCxnSpPr>
            <a:cxnSpLocks/>
          </p:cNvCxnSpPr>
          <p:nvPr/>
        </p:nvCxnSpPr>
        <p:spPr>
          <a:xfrm>
            <a:off x="5046702" y="4290866"/>
            <a:ext cx="345189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E39479-1AA1-9201-615A-696D2AC62C01}"/>
              </a:ext>
            </a:extLst>
          </p:cNvPr>
          <p:cNvCxnSpPr>
            <a:cxnSpLocks/>
          </p:cNvCxnSpPr>
          <p:nvPr/>
        </p:nvCxnSpPr>
        <p:spPr>
          <a:xfrm>
            <a:off x="8498600" y="4290866"/>
            <a:ext cx="0" cy="143528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F1BABE-AB7C-CB44-1FEA-809877ECD47C}"/>
              </a:ext>
            </a:extLst>
          </p:cNvPr>
          <p:cNvCxnSpPr>
            <a:cxnSpLocks/>
          </p:cNvCxnSpPr>
          <p:nvPr/>
        </p:nvCxnSpPr>
        <p:spPr>
          <a:xfrm>
            <a:off x="9286341" y="4290866"/>
            <a:ext cx="0" cy="143528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66B70E-C693-8622-1877-32B4E1FA751E}"/>
              </a:ext>
            </a:extLst>
          </p:cNvPr>
          <p:cNvCxnSpPr>
            <a:cxnSpLocks/>
          </p:cNvCxnSpPr>
          <p:nvPr/>
        </p:nvCxnSpPr>
        <p:spPr>
          <a:xfrm>
            <a:off x="8562032" y="4298506"/>
            <a:ext cx="724309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6925FE03-DC65-1F71-554D-F500F899869E}"/>
              </a:ext>
            </a:extLst>
          </p:cNvPr>
          <p:cNvSpPr txBox="1">
            <a:spLocks/>
          </p:cNvSpPr>
          <p:nvPr/>
        </p:nvSpPr>
        <p:spPr bwMode="auto">
          <a:xfrm>
            <a:off x="477078" y="1656200"/>
            <a:ext cx="3996048" cy="16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How accurate does a system need to be to achieve a desired probability of hit?</a:t>
            </a:r>
          </a:p>
        </p:txBody>
      </p:sp>
    </p:spTree>
    <p:extLst>
      <p:ext uri="{BB962C8B-B14F-4D97-AF65-F5344CB8AC3E}">
        <p14:creationId xmlns:p14="http://schemas.microsoft.com/office/powerpoint/2010/main" val="374491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79E2AD-7CA4-D3C0-0C71-31AC7BF51E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D297CF-CF57-EB3B-4292-557B77D9E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D69C26-80CC-DFDA-687E-0FC296147E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3" y="1046715"/>
            <a:ext cx="11231734" cy="50752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a training system, use the plot to determine an expected probability of hit given system reported errors (e.g. from a Kalman filter or GNSS fix) and (hopefully) improve system realism:</a:t>
            </a:r>
          </a:p>
          <a:p>
            <a:pPr marL="514350" indent="-514350"/>
            <a:r>
              <a:rPr lang="en-US" dirty="0"/>
              <a:t>As part of </a:t>
            </a:r>
            <a:r>
              <a:rPr lang="en-US" u="sng" dirty="0"/>
              <a:t>an integration algorithm for a hybrid system</a:t>
            </a:r>
            <a:r>
              <a:rPr lang="en-US" dirty="0"/>
              <a:t> where multiple methods for determining hit are present</a:t>
            </a:r>
          </a:p>
          <a:p>
            <a:pPr marL="1047736" lvl="1" indent="-514350"/>
            <a:r>
              <a:rPr lang="en-US" dirty="0"/>
              <a:t>“The expected probability of hit based on reported error is &lt; XX% so do not prefer the geo-pairing solution over other methods.”</a:t>
            </a:r>
          </a:p>
          <a:p>
            <a:pPr marL="514350" indent="-514350"/>
            <a:r>
              <a:rPr lang="en-US" dirty="0"/>
              <a:t>As part of </a:t>
            </a:r>
            <a:r>
              <a:rPr lang="en-US" u="sng" dirty="0"/>
              <a:t>an algorithm to intelligently adjudicate targets in a multiple target scenario</a:t>
            </a:r>
          </a:p>
          <a:p>
            <a:pPr marL="1047736" lvl="1" indent="-514350"/>
            <a:r>
              <a:rPr lang="en-US" dirty="0"/>
              <a:t>“Given the errors of all targets in an area and the errors of the shooting system, target X has the highest probability of hit.”</a:t>
            </a:r>
          </a:p>
          <a:p>
            <a:pPr marL="1047736" lvl="1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35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79E2AD-7CA4-D3C0-0C71-31AC7BF51E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D297CF-CF57-EB3B-4292-557B77D9E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D69C26-80CC-DFDA-687E-0FC296147E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3" y="1046715"/>
            <a:ext cx="11231734" cy="50752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a training system (continued):</a:t>
            </a:r>
          </a:p>
          <a:p>
            <a:r>
              <a:rPr lang="en-US" dirty="0"/>
              <a:t>Together with the Monte Carlo simulation, </a:t>
            </a:r>
            <a:r>
              <a:rPr lang="en-US" u="sng" dirty="0"/>
              <a:t>use as part of an algorithm to intelligently adjudicate against single targets</a:t>
            </a:r>
          </a:p>
          <a:p>
            <a:pPr marL="1047736" lvl="1" indent="-514350">
              <a:buFont typeface="+mj-lt"/>
              <a:buAutoNum type="arabicPeriod"/>
            </a:pPr>
            <a:r>
              <a:rPr lang="en-US" dirty="0"/>
              <a:t>Use measured positions and weapon orientation to estimate a shooter-target pair. </a:t>
            </a:r>
          </a:p>
          <a:p>
            <a:pPr marL="1047736" lvl="1" indent="-514350">
              <a:buFont typeface="+mj-lt"/>
              <a:buAutoNum type="arabicPeriod"/>
            </a:pPr>
            <a:r>
              <a:rPr lang="en-US" dirty="0"/>
              <a:t>Use reported errors to run a Monte Carlo simulation and determine a total probability of hit (since the real target could be in any of the random positions at any given time)</a:t>
            </a:r>
          </a:p>
          <a:p>
            <a:pPr marL="1047736" lvl="1" indent="-514350">
              <a:buFont typeface="+mj-lt"/>
              <a:buAutoNum type="arabicPeriod"/>
            </a:pPr>
            <a:r>
              <a:rPr lang="en-US" dirty="0"/>
              <a:t>Use the Monte Carlo result to adjudicate the engagement</a:t>
            </a:r>
          </a:p>
          <a:p>
            <a:pPr marL="1047736" lvl="1" indent="-514350"/>
            <a:r>
              <a:rPr lang="en-US" dirty="0"/>
              <a:t>“Based on a Monte Carlo simulation probability of hit greater than XX%, with the known system errors, adjudicate the engagement as a kill.”</a:t>
            </a:r>
          </a:p>
          <a:p>
            <a:pPr marL="1047736" lvl="1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2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79E2AD-7CA4-D3C0-0C71-31AC7BF51E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D297CF-CF57-EB3B-4292-557B77D9E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D69C26-80CC-DFDA-687E-0FC296147E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3" y="1046715"/>
            <a:ext cx="11231734" cy="50752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Combined with any of the above use cases, the </a:t>
            </a:r>
            <a:r>
              <a:rPr lang="en-US" u="sng" dirty="0"/>
              <a:t>manipulation of target size</a:t>
            </a:r>
            <a:r>
              <a:rPr lang="en-US" dirty="0"/>
              <a:t> could provide a straightforward means to intelligently </a:t>
            </a:r>
            <a:r>
              <a:rPr lang="en-US" u="sng" dirty="0"/>
              <a:t>raise or lower the difficulty of a training exercise</a:t>
            </a:r>
            <a:r>
              <a:rPr lang="en-US" dirty="0"/>
              <a:t>.</a:t>
            </a:r>
          </a:p>
          <a:p>
            <a:r>
              <a:rPr lang="en-US" dirty="0"/>
              <a:t>Somewhat obviously, smaller targets are harder to hit than larger targets</a:t>
            </a:r>
          </a:p>
          <a:p>
            <a:r>
              <a:rPr lang="en-US" dirty="0"/>
              <a:t>The benefit to combining this with a probabilistic model is that it can be an adaptive response, rather than a fixed configuration</a:t>
            </a:r>
          </a:p>
          <a:p>
            <a:pPr lvl="1"/>
            <a:r>
              <a:rPr lang="en-US" dirty="0"/>
              <a:t>“The training scenario should be at a constant difficulty; the probability of hit should always be XX%. Adjust the target size based on system reported errors to maintain that probability of hit.”</a:t>
            </a:r>
          </a:p>
          <a:p>
            <a:pPr marL="609585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dirty="0"/>
              <a:t>Note: there is a practical limit to this. Disproportionately large targets are nonsensical and even slightly larger than real targets may cause issues in multiple target scenarios when targets start to overlap.</a:t>
            </a:r>
          </a:p>
        </p:txBody>
      </p:sp>
    </p:spTree>
    <p:extLst>
      <p:ext uri="{BB962C8B-B14F-4D97-AF65-F5344CB8AC3E}">
        <p14:creationId xmlns:p14="http://schemas.microsoft.com/office/powerpoint/2010/main" val="1789237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C86D2-A2C3-70E6-81D7-CB06D9C6D5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94C7E8-F8CB-182A-BF05-67396CA3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AA612-BEF2-EC4D-A58F-C4BB0A6272D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Given current limitations on sensor performance, a geo-pairing only live training system is likely insufficient to provide realistic training, but all is not lost:</a:t>
            </a:r>
          </a:p>
          <a:p>
            <a:pPr>
              <a:spcAft>
                <a:spcPts val="600"/>
              </a:spcAft>
            </a:pPr>
            <a:r>
              <a:rPr lang="en-US" dirty="0"/>
              <a:t>There are multiple was to incorporate probabilistic methods into live training adjudication algorithms to improve their outcomes</a:t>
            </a:r>
          </a:p>
          <a:p>
            <a:pPr>
              <a:spcAft>
                <a:spcPts val="600"/>
              </a:spcAft>
            </a:pPr>
            <a:r>
              <a:rPr lang="en-US" dirty="0"/>
              <a:t>Focused research on improving weapon orientation measurement capabilities can greatly improve system performance</a:t>
            </a:r>
          </a:p>
          <a:p>
            <a:pPr>
              <a:spcAft>
                <a:spcPts val="600"/>
              </a:spcAft>
            </a:pPr>
            <a:r>
              <a:rPr lang="en-US" dirty="0"/>
              <a:t>Probabilistic methods can also enable intelligent manipulation of training scenario difficulty</a:t>
            </a:r>
          </a:p>
        </p:txBody>
      </p:sp>
    </p:spTree>
    <p:extLst>
      <p:ext uri="{BB962C8B-B14F-4D97-AF65-F5344CB8AC3E}">
        <p14:creationId xmlns:p14="http://schemas.microsoft.com/office/powerpoint/2010/main" val="4125594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0ECD1F-581F-A2DD-53B1-1A70A77D1E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02C5DB-8231-5FBB-060C-6D2753A0E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38343-CB11-EC39-D538-790E3E6837D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u="sng" dirty="0"/>
              <a:t>Explore the impact of different error distributions </a:t>
            </a:r>
            <a:r>
              <a:rPr lang="en-US" dirty="0"/>
              <a:t>(e.g. normal vs. uniform) on the results. Ideally, measure common sensors in a realistic training environment to get an understanding of real error distributions</a:t>
            </a:r>
          </a:p>
          <a:p>
            <a:r>
              <a:rPr lang="en-US" u="sng" dirty="0"/>
              <a:t>Expand the scope </a:t>
            </a:r>
            <a:r>
              <a:rPr lang="en-US" dirty="0"/>
              <a:t>of the model to include other factors such as terrain accuracy, real ballistics, and soldier performance/skill data</a:t>
            </a:r>
          </a:p>
          <a:p>
            <a:r>
              <a:rPr lang="en-US" dirty="0"/>
              <a:t>Incorporate size/weight/power/cost considerations to </a:t>
            </a:r>
            <a:r>
              <a:rPr lang="en-US" u="sng" dirty="0"/>
              <a:t>provide a means to optimize a system design </a:t>
            </a:r>
            <a:r>
              <a:rPr lang="en-US" dirty="0"/>
              <a:t>for different considerations</a:t>
            </a:r>
          </a:p>
          <a:p>
            <a:r>
              <a:rPr lang="en-US" u="sng" dirty="0"/>
              <a:t>Develop proposed probabilistic methods into useful training system algorithms</a:t>
            </a:r>
            <a:r>
              <a:rPr lang="en-US" dirty="0"/>
              <a:t> and incorporate into training systems for evaluation</a:t>
            </a:r>
          </a:p>
        </p:txBody>
      </p:sp>
    </p:spTree>
    <p:extLst>
      <p:ext uri="{BB962C8B-B14F-4D97-AF65-F5344CB8AC3E}">
        <p14:creationId xmlns:p14="http://schemas.microsoft.com/office/powerpoint/2010/main" val="41325554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240892-6194-89FB-625F-16BDFAFE4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64244C2-C294-C9BB-19FD-127A91998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0A4147-FCC4-B7E1-9A07-07439C922FDF}"/>
              </a:ext>
            </a:extLst>
          </p:cNvPr>
          <p:cNvSpPr txBox="1"/>
          <p:nvPr/>
        </p:nvSpPr>
        <p:spPr>
          <a:xfrm>
            <a:off x="3708811" y="2367171"/>
            <a:ext cx="4774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/>
              <a:t>Any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06918B-B136-2113-8CD1-6967F7DA09FA}"/>
              </a:ext>
            </a:extLst>
          </p:cNvPr>
          <p:cNvSpPr txBox="1"/>
          <p:nvPr/>
        </p:nvSpPr>
        <p:spPr>
          <a:xfrm>
            <a:off x="969065" y="3955774"/>
            <a:ext cx="10253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Contact Information: </a:t>
            </a:r>
          </a:p>
          <a:p>
            <a:pPr marL="457200" algn="ctr"/>
            <a:r>
              <a:rPr lang="en-US" dirty="0"/>
              <a:t>Travis Hillyer</a:t>
            </a:r>
          </a:p>
          <a:p>
            <a:pPr marL="457200" algn="ctr"/>
            <a:r>
              <a:rPr lang="en-US" dirty="0"/>
              <a:t>travis.r.hillyer2.civ@army.mil</a:t>
            </a:r>
          </a:p>
        </p:txBody>
      </p:sp>
    </p:spTree>
    <p:extLst>
      <p:ext uri="{BB962C8B-B14F-4D97-AF65-F5344CB8AC3E}">
        <p14:creationId xmlns:p14="http://schemas.microsoft.com/office/powerpoint/2010/main" val="395797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1A688D-197D-7FE8-4EEE-33A6DAAD79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29F104-D807-968C-182D-4066905D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Geo-Pairing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0AD8E-8331-531E-88B0-ADF375EC86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3028574"/>
          </a:xfrm>
        </p:spPr>
        <p:txBody>
          <a:bodyPr/>
          <a:lstStyle/>
          <a:p>
            <a:r>
              <a:rPr lang="en-US" dirty="0"/>
              <a:t>One such approach is referred to as </a:t>
            </a:r>
            <a:r>
              <a:rPr lang="en-US" u="sng" dirty="0"/>
              <a:t>Geo-Pairing</a:t>
            </a:r>
            <a:r>
              <a:rPr lang="en-US" dirty="0"/>
              <a:t>, which measures weapon orientation and position to inform realistic ballistic simulations</a:t>
            </a:r>
          </a:p>
          <a:p>
            <a:endParaRPr lang="en-US" dirty="0"/>
          </a:p>
          <a:p>
            <a:r>
              <a:rPr lang="en-US" dirty="0"/>
              <a:t>Target position and digital terrain are fused with a ballistic solution based on shooter position and weapon orientation to decide whether the shooter successfully shot the target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AE6B10-51E6-0811-817F-63530531BF16}"/>
              </a:ext>
            </a:extLst>
          </p:cNvPr>
          <p:cNvSpPr txBox="1"/>
          <p:nvPr/>
        </p:nvSpPr>
        <p:spPr>
          <a:xfrm>
            <a:off x="1066800" y="4204007"/>
            <a:ext cx="10058400" cy="1815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Narrow" panose="020B0606020202030204" pitchFamily="34" charset="0"/>
              </a:rPr>
              <a:t>The performance of geo-pairing solutions are highly impacted by a position and orientation solutions’ abilities to maintain accuracy throughout long, rigorous training exercises in challenging environments.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241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1A688D-197D-7FE8-4EEE-33A6DAAD79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29F104-D807-968C-182D-4066905D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This Paper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0AD8E-8331-531E-88B0-ADF375EC86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4489381"/>
          </a:xfrm>
        </p:spPr>
        <p:txBody>
          <a:bodyPr/>
          <a:lstStyle/>
          <a:p>
            <a:r>
              <a:rPr lang="en-US" dirty="0"/>
              <a:t>Previous analysis</a:t>
            </a:r>
            <a:r>
              <a:rPr lang="en-US" baseline="30000" dirty="0"/>
              <a:t>1</a:t>
            </a:r>
            <a:r>
              <a:rPr lang="en-US" dirty="0"/>
              <a:t> suggested that there is no practical set of sensors that would successfully enable realistic geo-pairing, i.e. </a:t>
            </a:r>
            <a:r>
              <a:rPr lang="en-US" b="1" dirty="0"/>
              <a:t>we may not be able to achieve the required measurement accuracy in a size, weight, or power budget appropriate for direct fire small arms weapons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If that’s the case, what can we do?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5171AE-FA92-DDF3-6FC7-1E155D207304}"/>
              </a:ext>
            </a:extLst>
          </p:cNvPr>
          <p:cNvSpPr txBox="1"/>
          <p:nvPr/>
        </p:nvSpPr>
        <p:spPr>
          <a:xfrm>
            <a:off x="480131" y="5674706"/>
            <a:ext cx="11250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Arial Narrow" panose="020B0606020202030204" pitchFamily="34" charset="0"/>
              </a:rPr>
              <a:t>1</a:t>
            </a:r>
            <a:r>
              <a:rPr lang="en-US" sz="1600" dirty="0">
                <a:latin typeface="Arial Narrow" panose="020B0606020202030204" pitchFamily="34" charset="0"/>
              </a:rPr>
              <a:t>Alombro, M. N. (2018). Small Arms Weapons Orientation and Position Estimation Through Scenario-Based Simulations. Wright-Patterson Air Force Base: Department of the Army.</a:t>
            </a:r>
          </a:p>
        </p:txBody>
      </p:sp>
    </p:spTree>
    <p:extLst>
      <p:ext uri="{BB962C8B-B14F-4D97-AF65-F5344CB8AC3E}">
        <p14:creationId xmlns:p14="http://schemas.microsoft.com/office/powerpoint/2010/main" val="2675310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1A688D-197D-7FE8-4EEE-33A6DAAD79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29F104-D807-968C-182D-4066905D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This Paper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0AD8E-8331-531E-88B0-ADF375EC86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254694"/>
          </a:xfrm>
        </p:spPr>
        <p:txBody>
          <a:bodyPr/>
          <a:lstStyle/>
          <a:p>
            <a:r>
              <a:rPr lang="en-US" dirty="0"/>
              <a:t>Statistical methods can give insights on processes in the face of uncertain or unknown data</a:t>
            </a:r>
          </a:p>
          <a:p>
            <a:r>
              <a:rPr lang="en-US" dirty="0"/>
              <a:t>Monte Carlo simulations enable faster/cheaper experimentation than live fire events. Using one, can we:</a:t>
            </a:r>
          </a:p>
          <a:p>
            <a:pPr marL="1047736" lvl="1" indent="-514350">
              <a:buFont typeface="+mj-lt"/>
              <a:buAutoNum type="arabicPeriod"/>
            </a:pPr>
            <a:r>
              <a:rPr lang="en-US" dirty="0"/>
              <a:t>Understand the relationship different sensor errors have on our likelihood of measuring data that would allow us to calculate a hit? In other words, given a set of sensors, what is the probability of measuring a hit (</a:t>
            </a:r>
            <a:r>
              <a:rPr lang="en-US" dirty="0" err="1"/>
              <a:t>P_hit</a:t>
            </a:r>
            <a:r>
              <a:rPr lang="en-US" dirty="0"/>
              <a:t>)?</a:t>
            </a:r>
          </a:p>
          <a:p>
            <a:pPr marL="1047736" lvl="1" indent="-514350">
              <a:buFont typeface="+mj-lt"/>
              <a:buAutoNum type="arabicPeriod"/>
            </a:pPr>
            <a:r>
              <a:rPr lang="en-US" dirty="0"/>
              <a:t>Use those relationships to determine what sensor accuracy is required to enable realistic training results?</a:t>
            </a:r>
          </a:p>
          <a:p>
            <a:pPr marL="1047736" lvl="1" indent="-514350">
              <a:buFont typeface="+mj-lt"/>
              <a:buAutoNum type="arabicPeriod"/>
            </a:pPr>
            <a:r>
              <a:rPr lang="en-US" dirty="0"/>
              <a:t>Develop an acceptable probabilistic approach that will enable realistic training while reducing the need for highly accurate sensors?</a:t>
            </a:r>
          </a:p>
          <a:p>
            <a:r>
              <a:rPr lang="en-US" dirty="0"/>
              <a:t>To find out, we must first define the problem</a:t>
            </a:r>
          </a:p>
        </p:txBody>
      </p:sp>
    </p:spTree>
    <p:extLst>
      <p:ext uri="{BB962C8B-B14F-4D97-AF65-F5344CB8AC3E}">
        <p14:creationId xmlns:p14="http://schemas.microsoft.com/office/powerpoint/2010/main" val="409302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216C96-EE25-DCEA-87AD-58B68D4FA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1DE5BF-CA6E-4A61-812F-4EA0FC90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Geo-Pairing Challenge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112DF3BC-2C36-7911-0A21-04ACF3D010EB}"/>
              </a:ext>
            </a:extLst>
          </p:cNvPr>
          <p:cNvSpPr/>
          <p:nvPr/>
        </p:nvSpPr>
        <p:spPr>
          <a:xfrm>
            <a:off x="2365813" y="3871168"/>
            <a:ext cx="414779" cy="377073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4B772C4-4A69-E44B-DD64-0EDA068B6EEC}"/>
              </a:ext>
            </a:extLst>
          </p:cNvPr>
          <p:cNvSpPr/>
          <p:nvPr/>
        </p:nvSpPr>
        <p:spPr>
          <a:xfrm>
            <a:off x="9254296" y="4227112"/>
            <a:ext cx="414779" cy="37707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3A9ECD-7D98-A58A-4E8C-BC8D90464427}"/>
              </a:ext>
            </a:extLst>
          </p:cNvPr>
          <p:cNvSpPr/>
          <p:nvPr/>
        </p:nvSpPr>
        <p:spPr>
          <a:xfrm>
            <a:off x="732149" y="1026631"/>
            <a:ext cx="10727703" cy="5233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1DE8CB-B61B-6F7F-FE54-AFE39266BD76}"/>
              </a:ext>
            </a:extLst>
          </p:cNvPr>
          <p:cNvSpPr txBox="1"/>
          <p:nvPr/>
        </p:nvSpPr>
        <p:spPr>
          <a:xfrm>
            <a:off x="1027289" y="1209854"/>
            <a:ext cx="10144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Here we have a shooter (green star) and a target (green triangle) at some position in the real world.</a:t>
            </a:r>
          </a:p>
        </p:txBody>
      </p:sp>
    </p:spTree>
    <p:extLst>
      <p:ext uri="{BB962C8B-B14F-4D97-AF65-F5344CB8AC3E}">
        <p14:creationId xmlns:p14="http://schemas.microsoft.com/office/powerpoint/2010/main" val="32677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461DE8CB-B61B-6F7F-FE54-AFE39266BD76}"/>
              </a:ext>
            </a:extLst>
          </p:cNvPr>
          <p:cNvSpPr txBox="1"/>
          <p:nvPr/>
        </p:nvSpPr>
        <p:spPr>
          <a:xfrm>
            <a:off x="1027289" y="1209854"/>
            <a:ext cx="10137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Due to GNSS error, for example, there is uncertainty in our ability to measure their exact positions (dashed ovals).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216C96-EE25-DCEA-87AD-58B68D4FA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1DE5BF-CA6E-4A61-812F-4EA0FC90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Geo-Pairing Challenge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552AAF-21E5-7C0F-B78B-62409159EF18}"/>
              </a:ext>
            </a:extLst>
          </p:cNvPr>
          <p:cNvSpPr/>
          <p:nvPr/>
        </p:nvSpPr>
        <p:spPr>
          <a:xfrm>
            <a:off x="1268106" y="2609134"/>
            <a:ext cx="2610196" cy="3248578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112DF3BC-2C36-7911-0A21-04ACF3D010EB}"/>
              </a:ext>
            </a:extLst>
          </p:cNvPr>
          <p:cNvSpPr/>
          <p:nvPr/>
        </p:nvSpPr>
        <p:spPr>
          <a:xfrm>
            <a:off x="2365813" y="3871168"/>
            <a:ext cx="414779" cy="377073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4E9874-1FC3-1A20-96E2-349B97E2D968}"/>
              </a:ext>
            </a:extLst>
          </p:cNvPr>
          <p:cNvSpPr/>
          <p:nvPr/>
        </p:nvSpPr>
        <p:spPr>
          <a:xfrm>
            <a:off x="7979419" y="2925188"/>
            <a:ext cx="2964532" cy="3122160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4B772C4-4A69-E44B-DD64-0EDA068B6EEC}"/>
              </a:ext>
            </a:extLst>
          </p:cNvPr>
          <p:cNvSpPr/>
          <p:nvPr/>
        </p:nvSpPr>
        <p:spPr>
          <a:xfrm>
            <a:off x="9254296" y="4227112"/>
            <a:ext cx="414779" cy="37707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3A9ECD-7D98-A58A-4E8C-BC8D90464427}"/>
              </a:ext>
            </a:extLst>
          </p:cNvPr>
          <p:cNvSpPr/>
          <p:nvPr/>
        </p:nvSpPr>
        <p:spPr>
          <a:xfrm>
            <a:off x="732149" y="1026631"/>
            <a:ext cx="10727703" cy="5233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4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216C96-EE25-DCEA-87AD-58B68D4FA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1DE5BF-CA6E-4A61-812F-4EA0FC90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Geo-Pairing Challenge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552AAF-21E5-7C0F-B78B-62409159EF18}"/>
              </a:ext>
            </a:extLst>
          </p:cNvPr>
          <p:cNvSpPr/>
          <p:nvPr/>
        </p:nvSpPr>
        <p:spPr>
          <a:xfrm>
            <a:off x="1268106" y="2609134"/>
            <a:ext cx="2610196" cy="3248578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112DF3BC-2C36-7911-0A21-04ACF3D010EB}"/>
              </a:ext>
            </a:extLst>
          </p:cNvPr>
          <p:cNvSpPr/>
          <p:nvPr/>
        </p:nvSpPr>
        <p:spPr>
          <a:xfrm>
            <a:off x="2365813" y="3871168"/>
            <a:ext cx="414779" cy="377073"/>
          </a:xfrm>
          <a:prstGeom prst="star5">
            <a:avLst/>
          </a:prstGeom>
          <a:solidFill>
            <a:srgbClr val="00B050">
              <a:alpha val="50196"/>
            </a:srgbClr>
          </a:solidFill>
          <a:ln>
            <a:solidFill>
              <a:srgbClr val="00B050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F0102969-4787-9AD5-49E5-49F66F0D2A0A}"/>
              </a:ext>
            </a:extLst>
          </p:cNvPr>
          <p:cNvSpPr/>
          <p:nvPr/>
        </p:nvSpPr>
        <p:spPr>
          <a:xfrm>
            <a:off x="2717433" y="3135318"/>
            <a:ext cx="414779" cy="37707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4E9874-1FC3-1A20-96E2-349B97E2D968}"/>
              </a:ext>
            </a:extLst>
          </p:cNvPr>
          <p:cNvSpPr/>
          <p:nvPr/>
        </p:nvSpPr>
        <p:spPr>
          <a:xfrm>
            <a:off x="7979419" y="2925188"/>
            <a:ext cx="2964532" cy="3122160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4B772C4-4A69-E44B-DD64-0EDA068B6EEC}"/>
              </a:ext>
            </a:extLst>
          </p:cNvPr>
          <p:cNvSpPr/>
          <p:nvPr/>
        </p:nvSpPr>
        <p:spPr>
          <a:xfrm>
            <a:off x="9254296" y="4227112"/>
            <a:ext cx="414779" cy="377073"/>
          </a:xfrm>
          <a:prstGeom prst="triangle">
            <a:avLst/>
          </a:prstGeom>
          <a:solidFill>
            <a:srgbClr val="00B050">
              <a:alpha val="50196"/>
            </a:srgbClr>
          </a:solidFill>
          <a:ln>
            <a:solidFill>
              <a:srgbClr val="00B050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1D2751F-BA6F-595F-2B29-2926728998DA}"/>
              </a:ext>
            </a:extLst>
          </p:cNvPr>
          <p:cNvSpPr/>
          <p:nvPr/>
        </p:nvSpPr>
        <p:spPr>
          <a:xfrm>
            <a:off x="10096108" y="5133798"/>
            <a:ext cx="414779" cy="37707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3A9ECD-7D98-A58A-4E8C-BC8D90464427}"/>
              </a:ext>
            </a:extLst>
          </p:cNvPr>
          <p:cNvSpPr/>
          <p:nvPr/>
        </p:nvSpPr>
        <p:spPr>
          <a:xfrm>
            <a:off x="732149" y="1026631"/>
            <a:ext cx="10727703" cy="5233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5BA7FEDD-74DC-084B-CE5B-ED1F870FB28F}"/>
              </a:ext>
            </a:extLst>
          </p:cNvPr>
          <p:cNvSpPr/>
          <p:nvPr/>
        </p:nvSpPr>
        <p:spPr bwMode="auto">
          <a:xfrm rot="1620431">
            <a:off x="2684775" y="3565797"/>
            <a:ext cx="127647" cy="286467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3" name="Arrow: Up 42">
            <a:extLst>
              <a:ext uri="{FF2B5EF4-FFF2-40B4-BE49-F238E27FC236}">
                <a16:creationId xmlns:a16="http://schemas.microsoft.com/office/drawing/2014/main" id="{8A7ACEBB-D7AD-E9A8-F975-2F48F727005E}"/>
              </a:ext>
            </a:extLst>
          </p:cNvPr>
          <p:cNvSpPr/>
          <p:nvPr/>
        </p:nvSpPr>
        <p:spPr bwMode="auto">
          <a:xfrm rot="8165427">
            <a:off x="9805980" y="4563186"/>
            <a:ext cx="142872" cy="773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9C7F44-649A-1692-580E-E5A158E77895}"/>
              </a:ext>
            </a:extLst>
          </p:cNvPr>
          <p:cNvSpPr txBox="1"/>
          <p:nvPr/>
        </p:nvSpPr>
        <p:spPr>
          <a:xfrm>
            <a:off x="1027289" y="1209854"/>
            <a:ext cx="10137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Therefore, out measured position of the shooter (red star) and target (red triangle) are offset from their real-world position by some random error.</a:t>
            </a:r>
          </a:p>
        </p:txBody>
      </p:sp>
    </p:spTree>
    <p:extLst>
      <p:ext uri="{BB962C8B-B14F-4D97-AF65-F5344CB8AC3E}">
        <p14:creationId xmlns:p14="http://schemas.microsoft.com/office/powerpoint/2010/main" val="27817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709B06-5FA7-40B8-A752-7128AA94FE0C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sharepoint/v3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17770</TotalTime>
  <Words>3069</Words>
  <Application>Microsoft Office PowerPoint</Application>
  <PresentationFormat>Widescreen</PresentationFormat>
  <Paragraphs>540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Arial Narrow</vt:lpstr>
      <vt:lpstr>Calibri</vt:lpstr>
      <vt:lpstr>Cambria Math</vt:lpstr>
      <vt:lpstr>Courier New</vt:lpstr>
      <vt:lpstr>Tahoma</vt:lpstr>
      <vt:lpstr>Times New Roman</vt:lpstr>
      <vt:lpstr>Wingdings</vt:lpstr>
      <vt:lpstr>Blends</vt:lpstr>
      <vt:lpstr>PowerPoint Presentation</vt:lpstr>
      <vt:lpstr>Outline</vt:lpstr>
      <vt:lpstr>Background – Current State</vt:lpstr>
      <vt:lpstr>Background – Geo-Pairing</vt:lpstr>
      <vt:lpstr>Background – This Paper</vt:lpstr>
      <vt:lpstr>Background – This Paper</vt:lpstr>
      <vt:lpstr>The Geo-Pairing Challenge</vt:lpstr>
      <vt:lpstr>The Geo-Pairing Challenge</vt:lpstr>
      <vt:lpstr>The Geo-Pairing Challenge</vt:lpstr>
      <vt:lpstr>The Geo-Pairing Challenge</vt:lpstr>
      <vt:lpstr>The Geo-Pairing Challenge</vt:lpstr>
      <vt:lpstr>The Geo-Pairing Challenge</vt:lpstr>
      <vt:lpstr>The Geo-Pairing Challenge</vt:lpstr>
      <vt:lpstr>The Geo-Pairing Challenge</vt:lpstr>
      <vt:lpstr>The Geo-Pairing Challenge</vt:lpstr>
      <vt:lpstr>The Geo-Pairing Challenge</vt:lpstr>
      <vt:lpstr>Model Setup</vt:lpstr>
      <vt:lpstr>Model Setup - Assumptions</vt:lpstr>
      <vt:lpstr>Model Setup</vt:lpstr>
      <vt:lpstr>Model Setup</vt:lpstr>
      <vt:lpstr>Model Setup</vt:lpstr>
      <vt:lpstr>Model Setup</vt:lpstr>
      <vt:lpstr>Model Setup</vt:lpstr>
      <vt:lpstr>Analysis Methodology </vt:lpstr>
      <vt:lpstr>Analysis Methodolgy</vt:lpstr>
      <vt:lpstr>Results</vt:lpstr>
      <vt:lpstr>Results</vt:lpstr>
      <vt:lpstr>Discussion</vt:lpstr>
      <vt:lpstr>Discussion</vt:lpstr>
      <vt:lpstr>Discussion</vt:lpstr>
      <vt:lpstr>Discussion</vt:lpstr>
      <vt:lpstr>Discussion</vt:lpstr>
      <vt:lpstr>Discussion</vt:lpstr>
      <vt:lpstr>Discussion</vt:lpstr>
      <vt:lpstr>Conclusion</vt:lpstr>
      <vt:lpstr>Future Work</vt:lpstr>
      <vt:lpstr>Thank You!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Hillyer, Travis R CIV USARMY DEVCOM SC (USA)</cp:lastModifiedBy>
  <cp:revision>86</cp:revision>
  <cp:lastPrinted>1601-01-01T00:00:00Z</cp:lastPrinted>
  <dcterms:created xsi:type="dcterms:W3CDTF">2016-03-29T15:29:36Z</dcterms:created>
  <dcterms:modified xsi:type="dcterms:W3CDTF">2024-10-05T03:48:44Z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