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9"/>
  </p:notesMasterIdLst>
  <p:handoutMasterIdLst>
    <p:handoutMasterId r:id="rId20"/>
  </p:handoutMasterIdLst>
  <p:sldIdLst>
    <p:sldId id="289" r:id="rId5"/>
    <p:sldId id="290" r:id="rId6"/>
    <p:sldId id="291" r:id="rId7"/>
    <p:sldId id="292" r:id="rId8"/>
    <p:sldId id="293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294" r:id="rId18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34" autoAdjust="0"/>
    <p:restoredTop sz="94634" autoAdjust="0"/>
  </p:normalViewPr>
  <p:slideViewPr>
    <p:cSldViewPr snapToGrid="0">
      <p:cViewPr varScale="1">
        <p:scale>
          <a:sx n="66" d="100"/>
          <a:sy n="66" d="100"/>
        </p:scale>
        <p:origin x="192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ordan.gottlieb.ctr@mail.mil" TargetMode="External"/><Relationship Id="rId2" Type="http://schemas.openxmlformats.org/officeDocument/2006/relationships/hyperlink" Target="mailto:erica.l.dretzka.civ@mail.mi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>
                <a:latin typeface="Times New Roman"/>
                <a:cs typeface="Times New Roman"/>
              </a:rPr>
              <a:t>Data Mesh Contextualized</a:t>
            </a:r>
          </a:p>
          <a:p>
            <a:r>
              <a:rPr lang="en-US" sz="2800" dirty="0">
                <a:latin typeface="Times New Roman"/>
                <a:cs typeface="Times New Roman"/>
              </a:rPr>
              <a:t>Policies Supporting the Mesh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4437948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Erica Dretzka, DoD OSD CDAO CTO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Jordan Gottlieb, DoD OSD CIO ZT </a:t>
            </a:r>
            <a:r>
              <a:rPr lang="en-US" dirty="0" err="1">
                <a:latin typeface="Arial Narrow" pitchFamily="34" charset="0"/>
              </a:rPr>
              <a:t>PfMO</a:t>
            </a:r>
            <a:endParaRPr lang="en-US" dirty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5365-28F8-8F17-921B-C2535A63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MX ENG Use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07EAB-F35D-94DB-6C32-04438D263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24D0F-1D9F-DBC4-7082-AF6E10429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49" y="1263290"/>
            <a:ext cx="9924258" cy="471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0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FFC8-22AD-1EDA-65F9-777AE60B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ED642-C44D-7A5C-5B3C-25A147A8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B4C1A-4B05-4B04-7A2B-714EB38E9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844" y="2794375"/>
            <a:ext cx="5474361" cy="3523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54439B-12EA-DDEA-5E5A-310D0806F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46" y="1320444"/>
            <a:ext cx="6044175" cy="25777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4C7FBE-9C0E-A1DB-35BA-EC1CDA874076}"/>
              </a:ext>
            </a:extLst>
          </p:cNvPr>
          <p:cNvSpPr txBox="1"/>
          <p:nvPr/>
        </p:nvSpPr>
        <p:spPr>
          <a:xfrm>
            <a:off x="6704895" y="1494308"/>
            <a:ext cx="308777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Use of Education in AI is growing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AC878-AB54-206C-D689-5FF9A102DB61}"/>
              </a:ext>
            </a:extLst>
          </p:cNvPr>
          <p:cNvSpPr txBox="1"/>
          <p:nvPr/>
        </p:nvSpPr>
        <p:spPr>
          <a:xfrm>
            <a:off x="2901312" y="4809024"/>
            <a:ext cx="308777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CJADC2 uses the data mesh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6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E489D-DE76-A888-ED3D-61F5BEBB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29C87-2648-672C-46A6-01C655A9E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49847ACD-4489-43ED-F459-8C946DB941BA}"/>
              </a:ext>
            </a:extLst>
          </p:cNvPr>
          <p:cNvSpPr/>
          <p:nvPr/>
        </p:nvSpPr>
        <p:spPr>
          <a:xfrm rot="5400000">
            <a:off x="5805903" y="-3197727"/>
            <a:ext cx="476694" cy="11391609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2F19FA-534A-5DED-E056-C90950E59A22}"/>
              </a:ext>
            </a:extLst>
          </p:cNvPr>
          <p:cNvSpPr/>
          <p:nvPr/>
        </p:nvSpPr>
        <p:spPr>
          <a:xfrm>
            <a:off x="2482037" y="2356188"/>
            <a:ext cx="975681" cy="3094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3/24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ED23A9-0839-16A0-E1B5-78ABE535CF9E}"/>
              </a:ext>
            </a:extLst>
          </p:cNvPr>
          <p:cNvSpPr/>
          <p:nvPr/>
        </p:nvSpPr>
        <p:spPr>
          <a:xfrm>
            <a:off x="4532398" y="2346610"/>
            <a:ext cx="975681" cy="3094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Q1 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F0EF4E-47C9-EEFC-7D57-BF275FF2AA01}"/>
              </a:ext>
            </a:extLst>
          </p:cNvPr>
          <p:cNvSpPr txBox="1"/>
          <p:nvPr/>
        </p:nvSpPr>
        <p:spPr>
          <a:xfrm>
            <a:off x="1255731" y="1541181"/>
            <a:ext cx="2180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DMRA &amp; UDRA Issued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BA9AD2B2-BAAE-5280-1D86-F2B466621B64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 rot="16200000" flipH="1">
            <a:off x="2419583" y="1805892"/>
            <a:ext cx="476453" cy="62413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1394C72-FCA5-02F8-59DB-D3A0C6F4B289}"/>
              </a:ext>
            </a:extLst>
          </p:cNvPr>
          <p:cNvSpPr txBox="1"/>
          <p:nvPr/>
        </p:nvSpPr>
        <p:spPr>
          <a:xfrm>
            <a:off x="3769895" y="1329198"/>
            <a:ext cx="2500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Reference Designs kickoff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4AF51CD3-E36E-80FB-11EF-83B14DF9C0B3}"/>
              </a:ext>
            </a:extLst>
          </p:cNvPr>
          <p:cNvCxnSpPr>
            <a:cxnSpLocks/>
            <a:stCxn id="10" idx="2"/>
            <a:endCxn id="7" idx="0"/>
          </p:cNvCxnSpPr>
          <p:nvPr/>
        </p:nvCxnSpPr>
        <p:spPr>
          <a:xfrm rot="16200000" flipH="1">
            <a:off x="4680809" y="2007180"/>
            <a:ext cx="678858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E3410C3-AAA3-05FE-89B8-BB8DD14FA714}"/>
              </a:ext>
            </a:extLst>
          </p:cNvPr>
          <p:cNvSpPr/>
          <p:nvPr/>
        </p:nvSpPr>
        <p:spPr>
          <a:xfrm>
            <a:off x="7674332" y="2337122"/>
            <a:ext cx="975681" cy="3094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F1C79A-5F8E-5CAF-12C5-EDC20C4F96E9}"/>
              </a:ext>
            </a:extLst>
          </p:cNvPr>
          <p:cNvSpPr txBox="1"/>
          <p:nvPr/>
        </p:nvSpPr>
        <p:spPr>
          <a:xfrm>
            <a:off x="7016173" y="1760060"/>
            <a:ext cx="1706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Prototype kickoff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32CA320-4FED-9CA5-51FC-8D16043246A2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rot="16200000" flipH="1">
            <a:off x="7896446" y="2071395"/>
            <a:ext cx="238508" cy="29294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F5FCACD-3927-E896-4D27-E07B6523F089}"/>
              </a:ext>
            </a:extLst>
          </p:cNvPr>
          <p:cNvSpPr txBox="1"/>
          <p:nvPr/>
        </p:nvSpPr>
        <p:spPr>
          <a:xfrm>
            <a:off x="147145" y="4094142"/>
            <a:ext cx="8650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It is expected that each implementation will be unique based on their mission set and socio-technical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end state will be a constellation of technology, cognitive processes, and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Zero Trust-compatible modularity achieves interoperability among the different implementations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4FF43F-681A-8ED2-7703-2E307B783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159" y="3285697"/>
            <a:ext cx="2633730" cy="29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334D-0BF8-3A0F-6DB4-9EB620A9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D57DE-49BA-8812-D876-187B1D399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1E0BD5-75A7-D745-F323-8B0DF9299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76687"/>
              </p:ext>
            </p:extLst>
          </p:nvPr>
        </p:nvGraphicFramePr>
        <p:xfrm>
          <a:off x="308008" y="2388358"/>
          <a:ext cx="11130360" cy="2468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65180">
                  <a:extLst>
                    <a:ext uri="{9D8B030D-6E8A-4147-A177-3AD203B41FA5}">
                      <a16:colId xmlns:a16="http://schemas.microsoft.com/office/drawing/2014/main" val="2945893914"/>
                    </a:ext>
                  </a:extLst>
                </a:gridCol>
                <a:gridCol w="5565180">
                  <a:extLst>
                    <a:ext uri="{9D8B030D-6E8A-4147-A177-3AD203B41FA5}">
                      <a16:colId xmlns:a16="http://schemas.microsoft.com/office/drawing/2014/main" val="12878595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fontAlgn="t"/>
                      <a:endParaRPr lang="en-US" sz="3600">
                        <a:effectLst/>
                      </a:endParaRPr>
                    </a:p>
                    <a:p>
                      <a:pPr algn="ctr" rtl="0" fontAlgn="base"/>
                      <a:r>
                        <a:rPr lang="en-US" sz="2000" b="1" dirty="0">
                          <a:effectLst/>
                          <a:latin typeface="Times New Roman"/>
                        </a:rPr>
                        <a:t>Erica L. Dretzka</a:t>
                      </a:r>
                      <a:r>
                        <a:rPr lang="en-US" sz="2000" dirty="0">
                          <a:effectLst/>
                          <a:latin typeface="Times New Roman"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2000" dirty="0">
                          <a:effectLst/>
                          <a:latin typeface="Times New Roman"/>
                        </a:rPr>
                        <a:t>Chief Digital and AI Office (CDAO), Chief Technology Office (CTO) </a:t>
                      </a:r>
                      <a:endParaRPr lang="en-US" sz="20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2000" dirty="0">
                          <a:effectLst/>
                          <a:latin typeface="Times New Roman"/>
                        </a:rPr>
                        <a:t>Washington, DC </a:t>
                      </a:r>
                      <a:endParaRPr lang="en-US" sz="20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2000" u="sng" strike="noStrike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hlinkClick r:id="rId2"/>
                        </a:rPr>
                        <a:t>erica.l.dretzka.civ@mail.mil</a:t>
                      </a:r>
                      <a:r>
                        <a:rPr lang="en-US" sz="1600" dirty="0">
                          <a:effectLst/>
                          <a:latin typeface="Times New Roman"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360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1" dirty="0">
                          <a:effectLst/>
                          <a:latin typeface="Times New Roman"/>
                        </a:rPr>
                        <a:t>Mr. Jordan Gottlieb</a:t>
                      </a:r>
                      <a:endParaRPr lang="en-US" sz="2800" dirty="0"/>
                    </a:p>
                    <a:p>
                      <a:pPr algn="ctr" rtl="0" fontAlgn="base"/>
                      <a:r>
                        <a:rPr lang="en-US" sz="2000" dirty="0">
                          <a:effectLst/>
                          <a:latin typeface="Times New Roman"/>
                        </a:rPr>
                        <a:t>Chief Information Office (CIO), Zero Trust  Portfolio Management Office (ZT </a:t>
                      </a:r>
                      <a:r>
                        <a:rPr lang="en-US" sz="2000" dirty="0" err="1">
                          <a:effectLst/>
                          <a:latin typeface="Times New Roman"/>
                        </a:rPr>
                        <a:t>PfMO</a:t>
                      </a:r>
                      <a:r>
                        <a:rPr lang="en-US" sz="2000" dirty="0">
                          <a:effectLst/>
                          <a:latin typeface="Times New Roman"/>
                        </a:rPr>
                        <a:t>) </a:t>
                      </a:r>
                      <a:endParaRPr lang="en-US" sz="20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2000" dirty="0">
                          <a:effectLst/>
                          <a:latin typeface="Times New Roman"/>
                        </a:rPr>
                        <a:t>Systems Engineer Technical Advisor (SETA)</a:t>
                      </a:r>
                      <a:endParaRPr lang="en-US" sz="2000" dirty="0">
                        <a:effectLst/>
                      </a:endParaRPr>
                    </a:p>
                    <a:p>
                      <a:pPr algn="ctr" rtl="0" fontAlgn="base"/>
                      <a:r>
                        <a:rPr lang="en-US" sz="2000" dirty="0">
                          <a:effectLst/>
                          <a:latin typeface="Times New Roman"/>
                        </a:rPr>
                        <a:t>Washington, DC </a:t>
                      </a:r>
                      <a:endParaRPr lang="en-US" sz="2000" dirty="0">
                        <a:effectLst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FF0000"/>
                          </a:solidFill>
                          <a:effectLst/>
                          <a:hlinkClick r:id="rId3"/>
                        </a:rPr>
                        <a:t>jordan.gottlieb.ctr@mail.mil</a:t>
                      </a:r>
                      <a:endParaRPr lang="en-US" sz="2000" b="0" i="0" u="none" strike="noStrike" noProof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6675" marR="6667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938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068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980591" y="3743800"/>
            <a:ext cx="5401713" cy="25434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171" name="Rectangle 190"/>
          <p:cNvSpPr>
            <a:spLocks noChangeArrowheads="1"/>
          </p:cNvSpPr>
          <p:nvPr/>
        </p:nvSpPr>
        <p:spPr bwMode="auto">
          <a:xfrm>
            <a:off x="4687908" y="6190719"/>
            <a:ext cx="129683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</a:rPr>
              <a:t>      Unclassified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Title Slide</a:t>
            </a:r>
          </a:p>
        </p:txBody>
      </p:sp>
      <p:sp>
        <p:nvSpPr>
          <p:cNvPr id="24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82550" y="6390774"/>
            <a:ext cx="529281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8952946" y="4478814"/>
            <a:ext cx="2327791" cy="1219200"/>
          </a:xfrm>
          <a:prstGeom prst="wedgeRectCallout">
            <a:avLst>
              <a:gd name="adj1" fmla="val -160642"/>
              <a:gd name="adj2" fmla="val 82191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dirty="0">
                <a:solidFill>
                  <a:srgbClr val="000000"/>
                </a:solidFill>
              </a:rPr>
              <a:t>Oh, good, because we hate it when our presenters are whisked off to jail. Omit unless your organization requires it. </a:t>
            </a:r>
          </a:p>
        </p:txBody>
      </p:sp>
      <p:pic>
        <p:nvPicPr>
          <p:cNvPr id="7172" name="Picture 1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40" y="4077100"/>
            <a:ext cx="1290680" cy="128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8952946" y="2966800"/>
            <a:ext cx="2229604" cy="1219200"/>
          </a:xfrm>
          <a:prstGeom prst="wedgeRectCallout">
            <a:avLst>
              <a:gd name="adj1" fmla="val -142552"/>
              <a:gd name="adj2" fmla="val 8878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sz="1400" dirty="0">
                <a:solidFill>
                  <a:srgbClr val="000000"/>
                </a:solidFill>
              </a:rPr>
              <a:t>Your organization’s logo, which may appear on the title slide and nowhere else. Don’t try to buffalo us and sneak it in again.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1" y="-22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966402"/>
            <a:ext cx="4079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20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</a:t>
            </a:r>
            <a:endParaRPr lang="en-US" altLang="en-US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0" y="1556952"/>
            <a:ext cx="2712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ea typeface="Times New Roman" pitchFamily="18" charset="0"/>
              </a:rPr>
              <a:t> 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9137" y="1211527"/>
            <a:ext cx="214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I/ITSEC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D2A104-7295-ED40-BCF0-1AA55EC8A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148" y="1285152"/>
            <a:ext cx="4379920" cy="441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6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Mesh Intro</a:t>
            </a:r>
          </a:p>
          <a:p>
            <a:r>
              <a:rPr lang="en-US" dirty="0"/>
              <a:t>Mesh Actors</a:t>
            </a:r>
          </a:p>
          <a:p>
            <a:r>
              <a:rPr lang="en-US" dirty="0"/>
              <a:t>Use Cases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Mission-Infrastructure Capabilities</a:t>
            </a:r>
            <a:endParaRPr lang="en-US" dirty="0"/>
          </a:p>
        </p:txBody>
      </p:sp>
      <p:sp>
        <p:nvSpPr>
          <p:cNvPr id="5437" name="Slide Number Placeholder 775"/>
          <p:cNvSpPr>
            <a:spLocks noGrp="1"/>
          </p:cNvSpPr>
          <p:nvPr>
            <p:ph type="sldNum" sz="quarter" idx="4"/>
          </p:nvPr>
        </p:nvSpPr>
        <p:spPr bwMode="auto">
          <a:xfrm>
            <a:off x="11108724" y="6405626"/>
            <a:ext cx="626076" cy="35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A0626-601B-4F02-A9C8-F30D2C1F6B4A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D018C5-3F09-E7F1-83DF-F94C07930976}"/>
              </a:ext>
            </a:extLst>
          </p:cNvPr>
          <p:cNvSpPr/>
          <p:nvPr/>
        </p:nvSpPr>
        <p:spPr>
          <a:xfrm>
            <a:off x="99609" y="3336630"/>
            <a:ext cx="11926193" cy="703156"/>
          </a:xfrm>
          <a:custGeom>
            <a:avLst/>
            <a:gdLst>
              <a:gd name="connsiteX0" fmla="*/ 0 w 11926193"/>
              <a:gd name="connsiteY0" fmla="*/ 0 h 703156"/>
              <a:gd name="connsiteX1" fmla="*/ 901090 w 11926193"/>
              <a:gd name="connsiteY1" fmla="*/ 0 h 703156"/>
              <a:gd name="connsiteX2" fmla="*/ 1325133 w 11926193"/>
              <a:gd name="connsiteY2" fmla="*/ 0 h 703156"/>
              <a:gd name="connsiteX3" fmla="*/ 2226223 w 11926193"/>
              <a:gd name="connsiteY3" fmla="*/ 0 h 703156"/>
              <a:gd name="connsiteX4" fmla="*/ 2888789 w 11926193"/>
              <a:gd name="connsiteY4" fmla="*/ 0 h 703156"/>
              <a:gd name="connsiteX5" fmla="*/ 3789879 w 11926193"/>
              <a:gd name="connsiteY5" fmla="*/ 0 h 703156"/>
              <a:gd name="connsiteX6" fmla="*/ 4452445 w 11926193"/>
              <a:gd name="connsiteY6" fmla="*/ 0 h 703156"/>
              <a:gd name="connsiteX7" fmla="*/ 5234274 w 11926193"/>
              <a:gd name="connsiteY7" fmla="*/ 0 h 703156"/>
              <a:gd name="connsiteX8" fmla="*/ 6016102 w 11926193"/>
              <a:gd name="connsiteY8" fmla="*/ 0 h 703156"/>
              <a:gd name="connsiteX9" fmla="*/ 6678668 w 11926193"/>
              <a:gd name="connsiteY9" fmla="*/ 0 h 703156"/>
              <a:gd name="connsiteX10" fmla="*/ 7221972 w 11926193"/>
              <a:gd name="connsiteY10" fmla="*/ 0 h 703156"/>
              <a:gd name="connsiteX11" fmla="*/ 7884539 w 11926193"/>
              <a:gd name="connsiteY11" fmla="*/ 0 h 703156"/>
              <a:gd name="connsiteX12" fmla="*/ 8308581 w 11926193"/>
              <a:gd name="connsiteY12" fmla="*/ 0 h 703156"/>
              <a:gd name="connsiteX13" fmla="*/ 8971147 w 11926193"/>
              <a:gd name="connsiteY13" fmla="*/ 0 h 703156"/>
              <a:gd name="connsiteX14" fmla="*/ 9872238 w 11926193"/>
              <a:gd name="connsiteY14" fmla="*/ 0 h 703156"/>
              <a:gd name="connsiteX15" fmla="*/ 10415542 w 11926193"/>
              <a:gd name="connsiteY15" fmla="*/ 0 h 703156"/>
              <a:gd name="connsiteX16" fmla="*/ 11197370 w 11926193"/>
              <a:gd name="connsiteY16" fmla="*/ 0 h 703156"/>
              <a:gd name="connsiteX17" fmla="*/ 11926193 w 11926193"/>
              <a:gd name="connsiteY17" fmla="*/ 0 h 703156"/>
              <a:gd name="connsiteX18" fmla="*/ 11926193 w 11926193"/>
              <a:gd name="connsiteY18" fmla="*/ 365641 h 703156"/>
              <a:gd name="connsiteX19" fmla="*/ 11926193 w 11926193"/>
              <a:gd name="connsiteY19" fmla="*/ 703156 h 703156"/>
              <a:gd name="connsiteX20" fmla="*/ 11502151 w 11926193"/>
              <a:gd name="connsiteY20" fmla="*/ 703156 h 703156"/>
              <a:gd name="connsiteX21" fmla="*/ 11078108 w 11926193"/>
              <a:gd name="connsiteY21" fmla="*/ 703156 h 703156"/>
              <a:gd name="connsiteX22" fmla="*/ 10773328 w 11926193"/>
              <a:gd name="connsiteY22" fmla="*/ 703156 h 703156"/>
              <a:gd name="connsiteX23" fmla="*/ 10230023 w 11926193"/>
              <a:gd name="connsiteY23" fmla="*/ 703156 h 703156"/>
              <a:gd name="connsiteX24" fmla="*/ 9925243 w 11926193"/>
              <a:gd name="connsiteY24" fmla="*/ 703156 h 703156"/>
              <a:gd name="connsiteX25" fmla="*/ 9381938 w 11926193"/>
              <a:gd name="connsiteY25" fmla="*/ 703156 h 703156"/>
              <a:gd name="connsiteX26" fmla="*/ 8838634 w 11926193"/>
              <a:gd name="connsiteY26" fmla="*/ 703156 h 703156"/>
              <a:gd name="connsiteX27" fmla="*/ 7937544 w 11926193"/>
              <a:gd name="connsiteY27" fmla="*/ 703156 h 703156"/>
              <a:gd name="connsiteX28" fmla="*/ 7155716 w 11926193"/>
              <a:gd name="connsiteY28" fmla="*/ 703156 h 703156"/>
              <a:gd name="connsiteX29" fmla="*/ 6850935 w 11926193"/>
              <a:gd name="connsiteY29" fmla="*/ 703156 h 703156"/>
              <a:gd name="connsiteX30" fmla="*/ 6307631 w 11926193"/>
              <a:gd name="connsiteY30" fmla="*/ 703156 h 703156"/>
              <a:gd name="connsiteX31" fmla="*/ 5525803 w 11926193"/>
              <a:gd name="connsiteY31" fmla="*/ 703156 h 703156"/>
              <a:gd name="connsiteX32" fmla="*/ 4624713 w 11926193"/>
              <a:gd name="connsiteY32" fmla="*/ 703156 h 703156"/>
              <a:gd name="connsiteX33" fmla="*/ 3962146 w 11926193"/>
              <a:gd name="connsiteY33" fmla="*/ 703156 h 703156"/>
              <a:gd name="connsiteX34" fmla="*/ 3418842 w 11926193"/>
              <a:gd name="connsiteY34" fmla="*/ 703156 h 703156"/>
              <a:gd name="connsiteX35" fmla="*/ 2517752 w 11926193"/>
              <a:gd name="connsiteY35" fmla="*/ 703156 h 703156"/>
              <a:gd name="connsiteX36" fmla="*/ 2093709 w 11926193"/>
              <a:gd name="connsiteY36" fmla="*/ 703156 h 703156"/>
              <a:gd name="connsiteX37" fmla="*/ 1788929 w 11926193"/>
              <a:gd name="connsiteY37" fmla="*/ 703156 h 703156"/>
              <a:gd name="connsiteX38" fmla="*/ 1484148 w 11926193"/>
              <a:gd name="connsiteY38" fmla="*/ 703156 h 703156"/>
              <a:gd name="connsiteX39" fmla="*/ 702320 w 11926193"/>
              <a:gd name="connsiteY39" fmla="*/ 703156 h 703156"/>
              <a:gd name="connsiteX40" fmla="*/ 0 w 11926193"/>
              <a:gd name="connsiteY40" fmla="*/ 703156 h 703156"/>
              <a:gd name="connsiteX41" fmla="*/ 0 w 11926193"/>
              <a:gd name="connsiteY41" fmla="*/ 344546 h 703156"/>
              <a:gd name="connsiteX42" fmla="*/ 0 w 11926193"/>
              <a:gd name="connsiteY42" fmla="*/ 0 h 70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26193" h="703156" fill="none" extrusionOk="0">
                <a:moveTo>
                  <a:pt x="0" y="0"/>
                </a:moveTo>
                <a:cubicBezTo>
                  <a:pt x="220861" y="-7194"/>
                  <a:pt x="581004" y="22982"/>
                  <a:pt x="901090" y="0"/>
                </a:cubicBezTo>
                <a:cubicBezTo>
                  <a:pt x="1221176" y="-22982"/>
                  <a:pt x="1189604" y="8358"/>
                  <a:pt x="1325133" y="0"/>
                </a:cubicBezTo>
                <a:cubicBezTo>
                  <a:pt x="1460662" y="-8358"/>
                  <a:pt x="1803014" y="22013"/>
                  <a:pt x="2226223" y="0"/>
                </a:cubicBezTo>
                <a:cubicBezTo>
                  <a:pt x="2649432" y="-22013"/>
                  <a:pt x="2582617" y="-4121"/>
                  <a:pt x="2888789" y="0"/>
                </a:cubicBezTo>
                <a:cubicBezTo>
                  <a:pt x="3194961" y="4121"/>
                  <a:pt x="3405622" y="-39746"/>
                  <a:pt x="3789879" y="0"/>
                </a:cubicBezTo>
                <a:cubicBezTo>
                  <a:pt x="4174136" y="39746"/>
                  <a:pt x="4303945" y="-28875"/>
                  <a:pt x="4452445" y="0"/>
                </a:cubicBezTo>
                <a:cubicBezTo>
                  <a:pt x="4600945" y="28875"/>
                  <a:pt x="5068117" y="-8339"/>
                  <a:pt x="5234274" y="0"/>
                </a:cubicBezTo>
                <a:cubicBezTo>
                  <a:pt x="5400431" y="8339"/>
                  <a:pt x="5691490" y="-26349"/>
                  <a:pt x="6016102" y="0"/>
                </a:cubicBezTo>
                <a:cubicBezTo>
                  <a:pt x="6340714" y="26349"/>
                  <a:pt x="6460402" y="-23652"/>
                  <a:pt x="6678668" y="0"/>
                </a:cubicBezTo>
                <a:cubicBezTo>
                  <a:pt x="6896934" y="23652"/>
                  <a:pt x="7074148" y="-7816"/>
                  <a:pt x="7221972" y="0"/>
                </a:cubicBezTo>
                <a:cubicBezTo>
                  <a:pt x="7369796" y="7816"/>
                  <a:pt x="7675207" y="-30273"/>
                  <a:pt x="7884539" y="0"/>
                </a:cubicBezTo>
                <a:cubicBezTo>
                  <a:pt x="8093871" y="30273"/>
                  <a:pt x="8158425" y="-21174"/>
                  <a:pt x="8308581" y="0"/>
                </a:cubicBezTo>
                <a:cubicBezTo>
                  <a:pt x="8458737" y="21174"/>
                  <a:pt x="8728913" y="-24983"/>
                  <a:pt x="8971147" y="0"/>
                </a:cubicBezTo>
                <a:cubicBezTo>
                  <a:pt x="9213381" y="24983"/>
                  <a:pt x="9469663" y="-16541"/>
                  <a:pt x="9872238" y="0"/>
                </a:cubicBezTo>
                <a:cubicBezTo>
                  <a:pt x="10274813" y="16541"/>
                  <a:pt x="10162941" y="-13295"/>
                  <a:pt x="10415542" y="0"/>
                </a:cubicBezTo>
                <a:cubicBezTo>
                  <a:pt x="10668143" y="13295"/>
                  <a:pt x="10820946" y="3529"/>
                  <a:pt x="11197370" y="0"/>
                </a:cubicBezTo>
                <a:cubicBezTo>
                  <a:pt x="11573794" y="-3529"/>
                  <a:pt x="11593120" y="1057"/>
                  <a:pt x="11926193" y="0"/>
                </a:cubicBezTo>
                <a:cubicBezTo>
                  <a:pt x="11942494" y="81976"/>
                  <a:pt x="11941861" y="222783"/>
                  <a:pt x="11926193" y="365641"/>
                </a:cubicBezTo>
                <a:cubicBezTo>
                  <a:pt x="11910525" y="508499"/>
                  <a:pt x="11938682" y="594419"/>
                  <a:pt x="11926193" y="703156"/>
                </a:cubicBezTo>
                <a:cubicBezTo>
                  <a:pt x="11739827" y="698828"/>
                  <a:pt x="11613751" y="697955"/>
                  <a:pt x="11502151" y="703156"/>
                </a:cubicBezTo>
                <a:cubicBezTo>
                  <a:pt x="11390551" y="708357"/>
                  <a:pt x="11185673" y="691346"/>
                  <a:pt x="11078108" y="703156"/>
                </a:cubicBezTo>
                <a:cubicBezTo>
                  <a:pt x="10970543" y="714966"/>
                  <a:pt x="10865957" y="703074"/>
                  <a:pt x="10773328" y="703156"/>
                </a:cubicBezTo>
                <a:cubicBezTo>
                  <a:pt x="10680699" y="703238"/>
                  <a:pt x="10424706" y="676933"/>
                  <a:pt x="10230023" y="703156"/>
                </a:cubicBezTo>
                <a:cubicBezTo>
                  <a:pt x="10035340" y="729379"/>
                  <a:pt x="10069571" y="707939"/>
                  <a:pt x="9925243" y="703156"/>
                </a:cubicBezTo>
                <a:cubicBezTo>
                  <a:pt x="9780915" y="698373"/>
                  <a:pt x="9628318" y="699542"/>
                  <a:pt x="9381938" y="703156"/>
                </a:cubicBezTo>
                <a:cubicBezTo>
                  <a:pt x="9135559" y="706770"/>
                  <a:pt x="8993741" y="721791"/>
                  <a:pt x="8838634" y="703156"/>
                </a:cubicBezTo>
                <a:cubicBezTo>
                  <a:pt x="8683527" y="684521"/>
                  <a:pt x="8355082" y="666654"/>
                  <a:pt x="7937544" y="703156"/>
                </a:cubicBezTo>
                <a:cubicBezTo>
                  <a:pt x="7520006" y="739659"/>
                  <a:pt x="7426455" y="683816"/>
                  <a:pt x="7155716" y="703156"/>
                </a:cubicBezTo>
                <a:cubicBezTo>
                  <a:pt x="6884977" y="722496"/>
                  <a:pt x="6928741" y="694231"/>
                  <a:pt x="6850935" y="703156"/>
                </a:cubicBezTo>
                <a:cubicBezTo>
                  <a:pt x="6773129" y="712081"/>
                  <a:pt x="6552616" y="718754"/>
                  <a:pt x="6307631" y="703156"/>
                </a:cubicBezTo>
                <a:cubicBezTo>
                  <a:pt x="6062646" y="687558"/>
                  <a:pt x="5697854" y="704167"/>
                  <a:pt x="5525803" y="703156"/>
                </a:cubicBezTo>
                <a:cubicBezTo>
                  <a:pt x="5353752" y="702145"/>
                  <a:pt x="4986805" y="682674"/>
                  <a:pt x="4624713" y="703156"/>
                </a:cubicBezTo>
                <a:cubicBezTo>
                  <a:pt x="4262621" y="723639"/>
                  <a:pt x="4215241" y="697619"/>
                  <a:pt x="3962146" y="703156"/>
                </a:cubicBezTo>
                <a:cubicBezTo>
                  <a:pt x="3709051" y="708693"/>
                  <a:pt x="3674221" y="678438"/>
                  <a:pt x="3418842" y="703156"/>
                </a:cubicBezTo>
                <a:cubicBezTo>
                  <a:pt x="3163463" y="727874"/>
                  <a:pt x="2780123" y="659854"/>
                  <a:pt x="2517752" y="703156"/>
                </a:cubicBezTo>
                <a:cubicBezTo>
                  <a:pt x="2255381" y="746459"/>
                  <a:pt x="2243433" y="702304"/>
                  <a:pt x="2093709" y="703156"/>
                </a:cubicBezTo>
                <a:cubicBezTo>
                  <a:pt x="1943985" y="704008"/>
                  <a:pt x="1889072" y="710295"/>
                  <a:pt x="1788929" y="703156"/>
                </a:cubicBezTo>
                <a:cubicBezTo>
                  <a:pt x="1688786" y="696017"/>
                  <a:pt x="1622870" y="718237"/>
                  <a:pt x="1484148" y="703156"/>
                </a:cubicBezTo>
                <a:cubicBezTo>
                  <a:pt x="1345426" y="688075"/>
                  <a:pt x="936096" y="722418"/>
                  <a:pt x="702320" y="703156"/>
                </a:cubicBezTo>
                <a:cubicBezTo>
                  <a:pt x="468544" y="683894"/>
                  <a:pt x="292933" y="695584"/>
                  <a:pt x="0" y="703156"/>
                </a:cubicBezTo>
                <a:cubicBezTo>
                  <a:pt x="-6160" y="618006"/>
                  <a:pt x="-1125" y="449701"/>
                  <a:pt x="0" y="344546"/>
                </a:cubicBezTo>
                <a:cubicBezTo>
                  <a:pt x="1125" y="239391"/>
                  <a:pt x="13101" y="146103"/>
                  <a:pt x="0" y="0"/>
                </a:cubicBezTo>
                <a:close/>
              </a:path>
              <a:path w="11926193" h="703156" stroke="0" extrusionOk="0">
                <a:moveTo>
                  <a:pt x="0" y="0"/>
                </a:moveTo>
                <a:cubicBezTo>
                  <a:pt x="174564" y="1314"/>
                  <a:pt x="312792" y="22638"/>
                  <a:pt x="543304" y="0"/>
                </a:cubicBezTo>
                <a:cubicBezTo>
                  <a:pt x="773816" y="-22638"/>
                  <a:pt x="1101358" y="42298"/>
                  <a:pt x="1444394" y="0"/>
                </a:cubicBezTo>
                <a:cubicBezTo>
                  <a:pt x="1787430" y="-42298"/>
                  <a:pt x="1667328" y="-1359"/>
                  <a:pt x="1749175" y="0"/>
                </a:cubicBezTo>
                <a:cubicBezTo>
                  <a:pt x="1831022" y="1359"/>
                  <a:pt x="2180075" y="-13243"/>
                  <a:pt x="2411741" y="0"/>
                </a:cubicBezTo>
                <a:cubicBezTo>
                  <a:pt x="2643407" y="13243"/>
                  <a:pt x="2804149" y="19859"/>
                  <a:pt x="2955046" y="0"/>
                </a:cubicBezTo>
                <a:cubicBezTo>
                  <a:pt x="3105943" y="-19859"/>
                  <a:pt x="3165546" y="10667"/>
                  <a:pt x="3259826" y="0"/>
                </a:cubicBezTo>
                <a:cubicBezTo>
                  <a:pt x="3354106" y="-10667"/>
                  <a:pt x="3634404" y="10281"/>
                  <a:pt x="3803130" y="0"/>
                </a:cubicBezTo>
                <a:cubicBezTo>
                  <a:pt x="3971856" y="-10281"/>
                  <a:pt x="4036666" y="-1563"/>
                  <a:pt x="4227173" y="0"/>
                </a:cubicBezTo>
                <a:cubicBezTo>
                  <a:pt x="4417680" y="1563"/>
                  <a:pt x="4424524" y="-8969"/>
                  <a:pt x="4531953" y="0"/>
                </a:cubicBezTo>
                <a:cubicBezTo>
                  <a:pt x="4639382" y="8969"/>
                  <a:pt x="4804385" y="-20393"/>
                  <a:pt x="5075258" y="0"/>
                </a:cubicBezTo>
                <a:cubicBezTo>
                  <a:pt x="5346131" y="20393"/>
                  <a:pt x="5301964" y="-3944"/>
                  <a:pt x="5380038" y="0"/>
                </a:cubicBezTo>
                <a:cubicBezTo>
                  <a:pt x="5458112" y="3944"/>
                  <a:pt x="5573754" y="-1558"/>
                  <a:pt x="5684819" y="0"/>
                </a:cubicBezTo>
                <a:cubicBezTo>
                  <a:pt x="5795884" y="1558"/>
                  <a:pt x="5914500" y="2300"/>
                  <a:pt x="5989599" y="0"/>
                </a:cubicBezTo>
                <a:cubicBezTo>
                  <a:pt x="6064698" y="-2300"/>
                  <a:pt x="6530065" y="35165"/>
                  <a:pt x="6890689" y="0"/>
                </a:cubicBezTo>
                <a:cubicBezTo>
                  <a:pt x="7251313" y="-35165"/>
                  <a:pt x="7109035" y="-3158"/>
                  <a:pt x="7195470" y="0"/>
                </a:cubicBezTo>
                <a:cubicBezTo>
                  <a:pt x="7281905" y="3158"/>
                  <a:pt x="7754482" y="21023"/>
                  <a:pt x="8096560" y="0"/>
                </a:cubicBezTo>
                <a:cubicBezTo>
                  <a:pt x="8438638" y="-21023"/>
                  <a:pt x="8434697" y="-7720"/>
                  <a:pt x="8639864" y="0"/>
                </a:cubicBezTo>
                <a:cubicBezTo>
                  <a:pt x="8845031" y="7720"/>
                  <a:pt x="9148456" y="-32872"/>
                  <a:pt x="9421692" y="0"/>
                </a:cubicBezTo>
                <a:cubicBezTo>
                  <a:pt x="9694928" y="32872"/>
                  <a:pt x="9660532" y="-13394"/>
                  <a:pt x="9726473" y="0"/>
                </a:cubicBezTo>
                <a:cubicBezTo>
                  <a:pt x="9792414" y="13394"/>
                  <a:pt x="10170355" y="-20318"/>
                  <a:pt x="10508301" y="0"/>
                </a:cubicBezTo>
                <a:cubicBezTo>
                  <a:pt x="10846247" y="20318"/>
                  <a:pt x="11018317" y="-24298"/>
                  <a:pt x="11290129" y="0"/>
                </a:cubicBezTo>
                <a:cubicBezTo>
                  <a:pt x="11561941" y="24298"/>
                  <a:pt x="11798893" y="-17398"/>
                  <a:pt x="11926193" y="0"/>
                </a:cubicBezTo>
                <a:cubicBezTo>
                  <a:pt x="11930855" y="170426"/>
                  <a:pt x="11909711" y="215684"/>
                  <a:pt x="11926193" y="358610"/>
                </a:cubicBezTo>
                <a:cubicBezTo>
                  <a:pt x="11942676" y="501536"/>
                  <a:pt x="11929626" y="592179"/>
                  <a:pt x="11926193" y="703156"/>
                </a:cubicBezTo>
                <a:cubicBezTo>
                  <a:pt x="11818429" y="716200"/>
                  <a:pt x="11687164" y="690814"/>
                  <a:pt x="11621413" y="703156"/>
                </a:cubicBezTo>
                <a:cubicBezTo>
                  <a:pt x="11555662" y="715498"/>
                  <a:pt x="11096913" y="713795"/>
                  <a:pt x="10958846" y="703156"/>
                </a:cubicBezTo>
                <a:cubicBezTo>
                  <a:pt x="10820779" y="692517"/>
                  <a:pt x="10487541" y="719037"/>
                  <a:pt x="10057756" y="703156"/>
                </a:cubicBezTo>
                <a:cubicBezTo>
                  <a:pt x="9627971" y="687276"/>
                  <a:pt x="9840474" y="699874"/>
                  <a:pt x="9633714" y="703156"/>
                </a:cubicBezTo>
                <a:cubicBezTo>
                  <a:pt x="9426954" y="706438"/>
                  <a:pt x="9403224" y="689564"/>
                  <a:pt x="9328933" y="703156"/>
                </a:cubicBezTo>
                <a:cubicBezTo>
                  <a:pt x="9254642" y="716748"/>
                  <a:pt x="9154004" y="702711"/>
                  <a:pt x="9024153" y="703156"/>
                </a:cubicBezTo>
                <a:cubicBezTo>
                  <a:pt x="8894302" y="703601"/>
                  <a:pt x="8712407" y="697386"/>
                  <a:pt x="8600110" y="703156"/>
                </a:cubicBezTo>
                <a:cubicBezTo>
                  <a:pt x="8487813" y="708926"/>
                  <a:pt x="7981923" y="678456"/>
                  <a:pt x="7699020" y="703156"/>
                </a:cubicBezTo>
                <a:cubicBezTo>
                  <a:pt x="7416117" y="727857"/>
                  <a:pt x="7453504" y="694353"/>
                  <a:pt x="7274978" y="703156"/>
                </a:cubicBezTo>
                <a:cubicBezTo>
                  <a:pt x="7096452" y="711959"/>
                  <a:pt x="7022313" y="702878"/>
                  <a:pt x="6850935" y="703156"/>
                </a:cubicBezTo>
                <a:cubicBezTo>
                  <a:pt x="6679557" y="703434"/>
                  <a:pt x="6675744" y="707890"/>
                  <a:pt x="6546155" y="703156"/>
                </a:cubicBezTo>
                <a:cubicBezTo>
                  <a:pt x="6416566" y="698422"/>
                  <a:pt x="5856077" y="717868"/>
                  <a:pt x="5645065" y="703156"/>
                </a:cubicBezTo>
                <a:cubicBezTo>
                  <a:pt x="5434053" y="688445"/>
                  <a:pt x="5301615" y="722263"/>
                  <a:pt x="4982498" y="703156"/>
                </a:cubicBezTo>
                <a:cubicBezTo>
                  <a:pt x="4663381" y="684049"/>
                  <a:pt x="4471422" y="677769"/>
                  <a:pt x="4200670" y="703156"/>
                </a:cubicBezTo>
                <a:cubicBezTo>
                  <a:pt x="3929918" y="728543"/>
                  <a:pt x="3805965" y="723945"/>
                  <a:pt x="3538104" y="703156"/>
                </a:cubicBezTo>
                <a:cubicBezTo>
                  <a:pt x="3270243" y="682367"/>
                  <a:pt x="2966047" y="694258"/>
                  <a:pt x="2637014" y="703156"/>
                </a:cubicBezTo>
                <a:cubicBezTo>
                  <a:pt x="2307981" y="712055"/>
                  <a:pt x="2353842" y="703907"/>
                  <a:pt x="2093709" y="703156"/>
                </a:cubicBezTo>
                <a:cubicBezTo>
                  <a:pt x="1833576" y="702405"/>
                  <a:pt x="1710883" y="716449"/>
                  <a:pt x="1550405" y="703156"/>
                </a:cubicBezTo>
                <a:cubicBezTo>
                  <a:pt x="1389927" y="689863"/>
                  <a:pt x="1149088" y="728101"/>
                  <a:pt x="887839" y="703156"/>
                </a:cubicBezTo>
                <a:cubicBezTo>
                  <a:pt x="626590" y="678211"/>
                  <a:pt x="340617" y="659814"/>
                  <a:pt x="0" y="703156"/>
                </a:cubicBezTo>
                <a:cubicBezTo>
                  <a:pt x="14885" y="545438"/>
                  <a:pt x="-11134" y="452044"/>
                  <a:pt x="0" y="351578"/>
                </a:cubicBezTo>
                <a:cubicBezTo>
                  <a:pt x="11134" y="251112"/>
                  <a:pt x="15984" y="138579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1828391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8A7F9-BB11-E27E-DE69-C37D7A74ADCC}"/>
              </a:ext>
            </a:extLst>
          </p:cNvPr>
          <p:cNvSpPr/>
          <p:nvPr/>
        </p:nvSpPr>
        <p:spPr>
          <a:xfrm>
            <a:off x="6734724" y="961316"/>
            <a:ext cx="5355818" cy="1536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761B8-15CC-7CD3-C16A-3C6507546345}"/>
              </a:ext>
            </a:extLst>
          </p:cNvPr>
          <p:cNvSpPr/>
          <p:nvPr/>
        </p:nvSpPr>
        <p:spPr>
          <a:xfrm>
            <a:off x="43647" y="961316"/>
            <a:ext cx="5355818" cy="15369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2EE827-619D-371C-255C-6C5963684111}"/>
              </a:ext>
            </a:extLst>
          </p:cNvPr>
          <p:cNvGrpSpPr/>
          <p:nvPr/>
        </p:nvGrpSpPr>
        <p:grpSpPr>
          <a:xfrm>
            <a:off x="100354" y="1003356"/>
            <a:ext cx="5255724" cy="1429694"/>
            <a:chOff x="1729455" y="1340464"/>
            <a:chExt cx="5255724" cy="1429694"/>
          </a:xfrm>
        </p:grpSpPr>
        <p:pic>
          <p:nvPicPr>
            <p:cNvPr id="12" name="Graphic 11" descr="Robot Hand outline">
              <a:extLst>
                <a:ext uri="{FF2B5EF4-FFF2-40B4-BE49-F238E27FC236}">
                  <a16:creationId xmlns:a16="http://schemas.microsoft.com/office/drawing/2014/main" id="{6C9CC0A9-E807-6EFD-81AE-D64CFA36A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29455" y="1499992"/>
              <a:ext cx="445898" cy="445898"/>
            </a:xfrm>
            <a:prstGeom prst="rect">
              <a:avLst/>
            </a:prstGeom>
          </p:spPr>
        </p:pic>
        <p:pic>
          <p:nvPicPr>
            <p:cNvPr id="13" name="Graphic 12" descr="Man outline">
              <a:extLst>
                <a:ext uri="{FF2B5EF4-FFF2-40B4-BE49-F238E27FC236}">
                  <a16:creationId xmlns:a16="http://schemas.microsoft.com/office/drawing/2014/main" id="{72271254-1875-DA31-3BB8-BA0D8C75F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39281" y="1499992"/>
              <a:ext cx="445898" cy="445898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38D17AB-12C1-4816-925D-F073AA006BFA}"/>
                </a:ext>
              </a:extLst>
            </p:cNvPr>
            <p:cNvCxnSpPr>
              <a:cxnSpLocks/>
            </p:cNvCxnSpPr>
            <p:nvPr/>
          </p:nvCxnSpPr>
          <p:spPr>
            <a:xfrm>
              <a:off x="2509310" y="1750512"/>
              <a:ext cx="358669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761223E-A2BE-8E6A-25C6-97276FCF68A8}"/>
                </a:ext>
              </a:extLst>
            </p:cNvPr>
            <p:cNvCxnSpPr>
              <a:cxnSpLocks/>
            </p:cNvCxnSpPr>
            <p:nvPr/>
          </p:nvCxnSpPr>
          <p:spPr>
            <a:xfrm>
              <a:off x="2509310" y="1902912"/>
              <a:ext cx="358669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B8CC6D2-EE2D-F184-9FBC-156A951777ED}"/>
                </a:ext>
              </a:extLst>
            </p:cNvPr>
            <p:cNvCxnSpPr>
              <a:cxnSpLocks/>
            </p:cNvCxnSpPr>
            <p:nvPr/>
          </p:nvCxnSpPr>
          <p:spPr>
            <a:xfrm>
              <a:off x="2509310" y="2055312"/>
              <a:ext cx="358669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CA0BD64-8A94-47EF-2F51-100E346B9332}"/>
                </a:ext>
              </a:extLst>
            </p:cNvPr>
            <p:cNvCxnSpPr>
              <a:cxnSpLocks/>
            </p:cNvCxnSpPr>
            <p:nvPr/>
          </p:nvCxnSpPr>
          <p:spPr>
            <a:xfrm>
              <a:off x="2509310" y="2207712"/>
              <a:ext cx="3586690" cy="1234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424BE1E-3926-BBBC-49BA-0949AF097BE4}"/>
                </a:ext>
              </a:extLst>
            </p:cNvPr>
            <p:cNvCxnSpPr>
              <a:cxnSpLocks/>
            </p:cNvCxnSpPr>
            <p:nvPr/>
          </p:nvCxnSpPr>
          <p:spPr>
            <a:xfrm>
              <a:off x="2509310" y="2360112"/>
              <a:ext cx="358669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C6F187-0108-FCD4-7045-F01CC6B75724}"/>
                </a:ext>
              </a:extLst>
            </p:cNvPr>
            <p:cNvSpPr txBox="1"/>
            <p:nvPr/>
          </p:nvSpPr>
          <p:spPr>
            <a:xfrm>
              <a:off x="3279227" y="1606790"/>
              <a:ext cx="704194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Data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D989C6-ED8B-97D5-1336-2FCE005ECE5D}"/>
                </a:ext>
              </a:extLst>
            </p:cNvPr>
            <p:cNvSpPr txBox="1"/>
            <p:nvPr/>
          </p:nvSpPr>
          <p:spPr>
            <a:xfrm>
              <a:off x="3932955" y="1783192"/>
              <a:ext cx="704194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AI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ACF34F-00FA-0116-36CE-7F02B9F4C250}"/>
                </a:ext>
              </a:extLst>
            </p:cNvPr>
            <p:cNvSpPr txBox="1"/>
            <p:nvPr/>
          </p:nvSpPr>
          <p:spPr>
            <a:xfrm>
              <a:off x="4628724" y="1924506"/>
              <a:ext cx="1215027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Mission Sets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097793-C610-F368-D2A3-2571D16E4379}"/>
                </a:ext>
              </a:extLst>
            </p:cNvPr>
            <p:cNvSpPr txBox="1"/>
            <p:nvPr/>
          </p:nvSpPr>
          <p:spPr>
            <a:xfrm>
              <a:off x="3197986" y="2019066"/>
              <a:ext cx="1215027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Access Controls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8C3AF0-46E8-B850-EEBE-72738167AD81}"/>
                </a:ext>
              </a:extLst>
            </p:cNvPr>
            <p:cNvSpPr txBox="1"/>
            <p:nvPr/>
          </p:nvSpPr>
          <p:spPr>
            <a:xfrm>
              <a:off x="4413013" y="2312205"/>
              <a:ext cx="1215027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Data Exchange</a:t>
              </a:r>
            </a:p>
          </p:txBody>
        </p:sp>
        <p:pic>
          <p:nvPicPr>
            <p:cNvPr id="24" name="Graphic 23" descr="Man outline">
              <a:extLst>
                <a:ext uri="{FF2B5EF4-FFF2-40B4-BE49-F238E27FC236}">
                  <a16:creationId xmlns:a16="http://schemas.microsoft.com/office/drawing/2014/main" id="{57C39F3B-C07F-7675-C0FD-ACA77D70F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29455" y="2055311"/>
              <a:ext cx="445898" cy="445898"/>
            </a:xfrm>
            <a:prstGeom prst="rect">
              <a:avLst/>
            </a:prstGeom>
          </p:spPr>
        </p:pic>
        <p:pic>
          <p:nvPicPr>
            <p:cNvPr id="25" name="Graphic 24" descr="Robot Hand outline">
              <a:extLst>
                <a:ext uri="{FF2B5EF4-FFF2-40B4-BE49-F238E27FC236}">
                  <a16:creationId xmlns:a16="http://schemas.microsoft.com/office/drawing/2014/main" id="{AF1CC4B8-6F72-E490-42E5-E25428FDC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39281" y="1997112"/>
              <a:ext cx="445898" cy="445898"/>
            </a:xfrm>
            <a:prstGeom prst="rect">
              <a:avLst/>
            </a:prstGeom>
          </p:spPr>
        </p:pic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ACB1C18A-494A-FCD8-C36E-1800C870842D}"/>
                </a:ext>
              </a:extLst>
            </p:cNvPr>
            <p:cNvSpPr/>
            <p:nvPr/>
          </p:nvSpPr>
          <p:spPr>
            <a:xfrm rot="16200000">
              <a:off x="1618812" y="1844712"/>
              <a:ext cx="1429694" cy="421198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5483E86C-8121-06DB-367A-2DE663E8E23D}"/>
                </a:ext>
              </a:extLst>
            </p:cNvPr>
            <p:cNvSpPr/>
            <p:nvPr/>
          </p:nvSpPr>
          <p:spPr>
            <a:xfrm rot="5400000" flipH="1">
              <a:off x="5410401" y="1844712"/>
              <a:ext cx="1429694" cy="421198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ACFCE6-3790-CC9C-F693-B22F2FD3C841}"/>
              </a:ext>
            </a:extLst>
          </p:cNvPr>
          <p:cNvGrpSpPr/>
          <p:nvPr/>
        </p:nvGrpSpPr>
        <p:grpSpPr>
          <a:xfrm>
            <a:off x="6801039" y="1003356"/>
            <a:ext cx="5255724" cy="1429694"/>
            <a:chOff x="1729455" y="1340464"/>
            <a:chExt cx="5255724" cy="1429694"/>
          </a:xfrm>
        </p:grpSpPr>
        <p:pic>
          <p:nvPicPr>
            <p:cNvPr id="29" name="Graphic 28" descr="Robot Hand outline">
              <a:extLst>
                <a:ext uri="{FF2B5EF4-FFF2-40B4-BE49-F238E27FC236}">
                  <a16:creationId xmlns:a16="http://schemas.microsoft.com/office/drawing/2014/main" id="{69804420-A802-FC8B-16FD-B18902DE5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29455" y="1499992"/>
              <a:ext cx="445898" cy="445898"/>
            </a:xfrm>
            <a:prstGeom prst="rect">
              <a:avLst/>
            </a:prstGeom>
          </p:spPr>
        </p:pic>
        <p:pic>
          <p:nvPicPr>
            <p:cNvPr id="30" name="Graphic 29" descr="Man outline">
              <a:extLst>
                <a:ext uri="{FF2B5EF4-FFF2-40B4-BE49-F238E27FC236}">
                  <a16:creationId xmlns:a16="http://schemas.microsoft.com/office/drawing/2014/main" id="{E1C5FB15-1EA5-E43D-2A01-0D219B923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39281" y="1499992"/>
              <a:ext cx="445898" cy="445898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0946BB5-93B5-E5B6-876A-8F66811A63D8}"/>
                </a:ext>
              </a:extLst>
            </p:cNvPr>
            <p:cNvCxnSpPr>
              <a:cxnSpLocks/>
            </p:cNvCxnSpPr>
            <p:nvPr/>
          </p:nvCxnSpPr>
          <p:spPr>
            <a:xfrm>
              <a:off x="2509310" y="1750512"/>
              <a:ext cx="358669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167FF46-435E-D0A2-4060-99D6A907D044}"/>
                </a:ext>
              </a:extLst>
            </p:cNvPr>
            <p:cNvCxnSpPr>
              <a:cxnSpLocks/>
            </p:cNvCxnSpPr>
            <p:nvPr/>
          </p:nvCxnSpPr>
          <p:spPr>
            <a:xfrm>
              <a:off x="2509310" y="1902912"/>
              <a:ext cx="358669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D081E3D-B673-161F-55BD-D0D473B9E515}"/>
                </a:ext>
              </a:extLst>
            </p:cNvPr>
            <p:cNvCxnSpPr>
              <a:cxnSpLocks/>
            </p:cNvCxnSpPr>
            <p:nvPr/>
          </p:nvCxnSpPr>
          <p:spPr>
            <a:xfrm>
              <a:off x="2509310" y="2055312"/>
              <a:ext cx="358669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551AA0F-D2C5-0E7B-D664-CB9D7E45E01D}"/>
                </a:ext>
              </a:extLst>
            </p:cNvPr>
            <p:cNvCxnSpPr>
              <a:cxnSpLocks/>
            </p:cNvCxnSpPr>
            <p:nvPr/>
          </p:nvCxnSpPr>
          <p:spPr>
            <a:xfrm>
              <a:off x="2509310" y="2207712"/>
              <a:ext cx="3586690" cy="12349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789E607-26B8-1ADF-1059-30FF7A695049}"/>
                </a:ext>
              </a:extLst>
            </p:cNvPr>
            <p:cNvCxnSpPr>
              <a:cxnSpLocks/>
            </p:cNvCxnSpPr>
            <p:nvPr/>
          </p:nvCxnSpPr>
          <p:spPr>
            <a:xfrm>
              <a:off x="2509310" y="2360112"/>
              <a:ext cx="3586690" cy="0"/>
            </a:xfrm>
            <a:prstGeom prst="straightConnector1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D7AD3C7-5E78-E8E5-6CA0-99C2FE3BEAC8}"/>
                </a:ext>
              </a:extLst>
            </p:cNvPr>
            <p:cNvSpPr txBox="1"/>
            <p:nvPr/>
          </p:nvSpPr>
          <p:spPr>
            <a:xfrm>
              <a:off x="3279227" y="1606790"/>
              <a:ext cx="704194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Data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2A0BD2F-5ACA-7E6A-29C7-E63ABE93399A}"/>
                </a:ext>
              </a:extLst>
            </p:cNvPr>
            <p:cNvSpPr txBox="1"/>
            <p:nvPr/>
          </p:nvSpPr>
          <p:spPr>
            <a:xfrm>
              <a:off x="3932955" y="1783192"/>
              <a:ext cx="704194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AI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46FFCDF-3D6B-AADD-334A-9275A65670FB}"/>
                </a:ext>
              </a:extLst>
            </p:cNvPr>
            <p:cNvSpPr txBox="1"/>
            <p:nvPr/>
          </p:nvSpPr>
          <p:spPr>
            <a:xfrm>
              <a:off x="4628724" y="1924506"/>
              <a:ext cx="1215027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Mission Sets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03E4FA-8BC5-74A4-C214-666B203E3EC3}"/>
                </a:ext>
              </a:extLst>
            </p:cNvPr>
            <p:cNvSpPr txBox="1"/>
            <p:nvPr/>
          </p:nvSpPr>
          <p:spPr>
            <a:xfrm>
              <a:off x="3197986" y="2019066"/>
              <a:ext cx="1215027" cy="46166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Access Controls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DA3461-CA81-4CA2-A774-7F2A3825B796}"/>
                </a:ext>
              </a:extLst>
            </p:cNvPr>
            <p:cNvSpPr txBox="1"/>
            <p:nvPr/>
          </p:nvSpPr>
          <p:spPr>
            <a:xfrm>
              <a:off x="4413013" y="2312205"/>
              <a:ext cx="1215027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Data Exchange</a:t>
              </a:r>
            </a:p>
          </p:txBody>
        </p:sp>
        <p:pic>
          <p:nvPicPr>
            <p:cNvPr id="41" name="Graphic 40" descr="Man outline">
              <a:extLst>
                <a:ext uri="{FF2B5EF4-FFF2-40B4-BE49-F238E27FC236}">
                  <a16:creationId xmlns:a16="http://schemas.microsoft.com/office/drawing/2014/main" id="{4CBB57D2-7917-2FF4-439B-28B3B1C42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29455" y="2055311"/>
              <a:ext cx="445898" cy="445898"/>
            </a:xfrm>
            <a:prstGeom prst="rect">
              <a:avLst/>
            </a:prstGeom>
          </p:spPr>
        </p:pic>
        <p:pic>
          <p:nvPicPr>
            <p:cNvPr id="42" name="Graphic 41" descr="Robot Hand outline">
              <a:extLst>
                <a:ext uri="{FF2B5EF4-FFF2-40B4-BE49-F238E27FC236}">
                  <a16:creationId xmlns:a16="http://schemas.microsoft.com/office/drawing/2014/main" id="{D7DE49DF-F902-FFA4-6D78-63D96A270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39281" y="1997112"/>
              <a:ext cx="445898" cy="445898"/>
            </a:xfrm>
            <a:prstGeom prst="rect">
              <a:avLst/>
            </a:prstGeom>
          </p:spPr>
        </p:pic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B8B6474C-459C-EFEC-137A-2A6FD187C1A1}"/>
                </a:ext>
              </a:extLst>
            </p:cNvPr>
            <p:cNvSpPr/>
            <p:nvPr/>
          </p:nvSpPr>
          <p:spPr>
            <a:xfrm rot="16200000">
              <a:off x="1618812" y="1844712"/>
              <a:ext cx="1429694" cy="421198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8B2F46A9-B922-2E0E-2208-7ADB22CA422C}"/>
                </a:ext>
              </a:extLst>
            </p:cNvPr>
            <p:cNvSpPr/>
            <p:nvPr/>
          </p:nvSpPr>
          <p:spPr>
            <a:xfrm rot="5400000" flipH="1">
              <a:off x="5410401" y="1844712"/>
              <a:ext cx="1429694" cy="421198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6B571A1-5A72-0DC9-7CAE-878F834FCCFC}"/>
              </a:ext>
            </a:extLst>
          </p:cNvPr>
          <p:cNvSpPr txBox="1"/>
          <p:nvPr/>
        </p:nvSpPr>
        <p:spPr>
          <a:xfrm>
            <a:off x="99609" y="3384755"/>
            <a:ext cx="597537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00" dirty="0"/>
              <a:t>Modeling and Simulation (M&amp;S) &amp; </a:t>
            </a:r>
          </a:p>
          <a:p>
            <a:pPr algn="ctr"/>
            <a:r>
              <a:rPr lang="en-US" sz="1800" dirty="0"/>
              <a:t>Artificial Intelligence (AI)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1D1A1769-161F-2605-4312-BB3DC09D503F}"/>
              </a:ext>
            </a:extLst>
          </p:cNvPr>
          <p:cNvSpPr/>
          <p:nvPr/>
        </p:nvSpPr>
        <p:spPr>
          <a:xfrm>
            <a:off x="5496933" y="1049428"/>
            <a:ext cx="1216152" cy="484632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736B1B00-A5C4-550E-3E3B-72C6C6B94AE2}"/>
              </a:ext>
            </a:extLst>
          </p:cNvPr>
          <p:cNvSpPr/>
          <p:nvPr/>
        </p:nvSpPr>
        <p:spPr>
          <a:xfrm>
            <a:off x="5824777" y="3100845"/>
            <a:ext cx="524737" cy="1102237"/>
          </a:xfrm>
          <a:prstGeom prst="downArrow">
            <a:avLst>
              <a:gd name="adj1" fmla="val 28313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971BEE-7ECE-3FA8-4D22-02C832A2A208}"/>
              </a:ext>
            </a:extLst>
          </p:cNvPr>
          <p:cNvSpPr txBox="1"/>
          <p:nvPr/>
        </p:nvSpPr>
        <p:spPr>
          <a:xfrm>
            <a:off x="6372166" y="3384755"/>
            <a:ext cx="5653636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800" dirty="0"/>
              <a:t>Digital Engineering (DE) &amp; Test &amp; Evaluation (T&amp;E)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5A88366-17B5-73C2-3B08-7A873118D180}"/>
              </a:ext>
            </a:extLst>
          </p:cNvPr>
          <p:cNvSpPr/>
          <p:nvPr/>
        </p:nvSpPr>
        <p:spPr>
          <a:xfrm>
            <a:off x="1317061" y="4277969"/>
            <a:ext cx="10524203" cy="178768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321B2F-6A16-671F-EB1C-66BA815430D6}"/>
              </a:ext>
            </a:extLst>
          </p:cNvPr>
          <p:cNvSpPr txBox="1"/>
          <p:nvPr/>
        </p:nvSpPr>
        <p:spPr>
          <a:xfrm>
            <a:off x="1752054" y="5657506"/>
            <a:ext cx="751707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/>
              <a:t>Operational Effectiveness, Real-Time Interoperability, CJADC2</a:t>
            </a:r>
            <a:endParaRPr lang="en-US" sz="1800" dirty="0">
              <a:cs typeface="Calibri" panose="020F050202020403020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216D80-0C8B-F88B-69CE-99BCEBCB396E}"/>
              </a:ext>
            </a:extLst>
          </p:cNvPr>
          <p:cNvSpPr txBox="1"/>
          <p:nvPr/>
        </p:nvSpPr>
        <p:spPr>
          <a:xfrm rot="16200000">
            <a:off x="747962" y="4797420"/>
            <a:ext cx="16425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00" b="1" dirty="0"/>
              <a:t>Shared Mission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486405D-EDB1-5CE0-5A90-7451D115EF7C}"/>
              </a:ext>
            </a:extLst>
          </p:cNvPr>
          <p:cNvSpPr/>
          <p:nvPr/>
        </p:nvSpPr>
        <p:spPr>
          <a:xfrm>
            <a:off x="1850919" y="4277969"/>
            <a:ext cx="9990345" cy="14009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7B0967-219B-C5FB-5099-065D9C3D4240}"/>
              </a:ext>
            </a:extLst>
          </p:cNvPr>
          <p:cNvSpPr txBox="1"/>
          <p:nvPr/>
        </p:nvSpPr>
        <p:spPr>
          <a:xfrm rot="16200000">
            <a:off x="1677790" y="4651126"/>
            <a:ext cx="10734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00" b="1" dirty="0"/>
              <a:t>Local Mission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6B39F14-9944-BBE9-6773-CA8BE839FEFE}"/>
              </a:ext>
            </a:extLst>
          </p:cNvPr>
          <p:cNvSpPr txBox="1"/>
          <p:nvPr/>
        </p:nvSpPr>
        <p:spPr>
          <a:xfrm>
            <a:off x="2572604" y="5140510"/>
            <a:ext cx="839284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/>
              <a:t>Live Fires, Effectively Maintain Equipment, Engage Adversary, Cybersecurity</a:t>
            </a:r>
            <a:endParaRPr lang="en-US" sz="1800" dirty="0">
              <a:cs typeface="Calibri" panose="020F050202020403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4827E58-EF24-8ED4-BEE9-1B932DE92E09}"/>
              </a:ext>
            </a:extLst>
          </p:cNvPr>
          <p:cNvSpPr/>
          <p:nvPr/>
        </p:nvSpPr>
        <p:spPr>
          <a:xfrm>
            <a:off x="2527150" y="4277969"/>
            <a:ext cx="9316973" cy="8050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AEC9B00-A3BE-5946-1A44-5BA18442A239}"/>
              </a:ext>
            </a:extLst>
          </p:cNvPr>
          <p:cNvSpPr txBox="1"/>
          <p:nvPr/>
        </p:nvSpPr>
        <p:spPr>
          <a:xfrm rot="16200000">
            <a:off x="2402260" y="4551024"/>
            <a:ext cx="81336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00" b="1" dirty="0"/>
              <a:t>Tools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2302236-1D0B-406B-8D7D-9D5231510578}"/>
              </a:ext>
            </a:extLst>
          </p:cNvPr>
          <p:cNvSpPr txBox="1"/>
          <p:nvPr/>
        </p:nvSpPr>
        <p:spPr>
          <a:xfrm>
            <a:off x="3213891" y="4378853"/>
            <a:ext cx="864074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/>
              <a:t>Training &amp; Education, Digital Twins (DT), Cyber-Physical Systems [CPS], </a:t>
            </a:r>
          </a:p>
          <a:p>
            <a:r>
              <a:rPr lang="en-US" sz="1800" dirty="0"/>
              <a:t>Internet of Things [IoT]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DE0C6C5-3E33-A5F6-0702-63A81346C6FC}"/>
              </a:ext>
            </a:extLst>
          </p:cNvPr>
          <p:cNvSpPr txBox="1"/>
          <p:nvPr/>
        </p:nvSpPr>
        <p:spPr>
          <a:xfrm>
            <a:off x="5238645" y="1566676"/>
            <a:ext cx="173272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Inefficient Manual Interoperability</a:t>
            </a:r>
            <a:endParaRPr lang="en-US" sz="1600" dirty="0"/>
          </a:p>
        </p:txBody>
      </p:sp>
      <p:sp>
        <p:nvSpPr>
          <p:cNvPr id="60" name="Arrow: Bent-Up 59">
            <a:extLst>
              <a:ext uri="{FF2B5EF4-FFF2-40B4-BE49-F238E27FC236}">
                <a16:creationId xmlns:a16="http://schemas.microsoft.com/office/drawing/2014/main" id="{B6AC0619-5DEF-99EB-AA65-5E71960E2D4A}"/>
              </a:ext>
            </a:extLst>
          </p:cNvPr>
          <p:cNvSpPr/>
          <p:nvPr/>
        </p:nvSpPr>
        <p:spPr>
          <a:xfrm flipH="1">
            <a:off x="1507754" y="2281990"/>
            <a:ext cx="4576998" cy="838129"/>
          </a:xfrm>
          <a:prstGeom prst="bentUpArrow">
            <a:avLst>
              <a:gd name="adj1" fmla="val 16379"/>
              <a:gd name="adj2" fmla="val 25000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1" name="Arrow: Bent-Up 60">
            <a:extLst>
              <a:ext uri="{FF2B5EF4-FFF2-40B4-BE49-F238E27FC236}">
                <a16:creationId xmlns:a16="http://schemas.microsoft.com/office/drawing/2014/main" id="{1BD2EF68-1D84-2DCF-8CB4-6874ED60B356}"/>
              </a:ext>
            </a:extLst>
          </p:cNvPr>
          <p:cNvSpPr/>
          <p:nvPr/>
        </p:nvSpPr>
        <p:spPr>
          <a:xfrm>
            <a:off x="6074982" y="2279994"/>
            <a:ext cx="4576998" cy="848913"/>
          </a:xfrm>
          <a:prstGeom prst="bentUpArrow">
            <a:avLst>
              <a:gd name="adj1" fmla="val 16379"/>
              <a:gd name="adj2" fmla="val 25000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2219009-2036-07A2-23BB-04BF3F42B0BB}"/>
              </a:ext>
            </a:extLst>
          </p:cNvPr>
          <p:cNvSpPr txBox="1"/>
          <p:nvPr/>
        </p:nvSpPr>
        <p:spPr>
          <a:xfrm>
            <a:off x="2290814" y="2622706"/>
            <a:ext cx="762839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800" dirty="0"/>
              <a:t>Isolated environments with similar profiles, tech stacks, users, and data</a:t>
            </a:r>
            <a:endParaRPr lang="en-US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08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"/>
                <a:cs typeface="Helvetica"/>
              </a:rPr>
              <a:t>Mesh Actors Driving</a:t>
            </a:r>
            <a:r>
              <a:rPr lang="en-US" dirty="0">
                <a:solidFill>
                  <a:srgbClr val="1D385B"/>
                </a:solidFill>
                <a:latin typeface="Helvetica"/>
                <a:cs typeface="Helvetica"/>
              </a:rPr>
              <a:t> </a:t>
            </a:r>
            <a:r>
              <a:rPr lang="en-US" dirty="0">
                <a:latin typeface="Helvetica"/>
                <a:cs typeface="Helvetica"/>
              </a:rPr>
              <a:t>Infrastructure Agility</a:t>
            </a:r>
            <a:endParaRPr lang="en-US" dirty="0"/>
          </a:p>
        </p:txBody>
      </p:sp>
      <p:sp>
        <p:nvSpPr>
          <p:cNvPr id="615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2473" y="6141053"/>
            <a:ext cx="485353" cy="32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50FAB1-BA91-E25A-3F61-9E2B00BEE2A8}"/>
              </a:ext>
            </a:extLst>
          </p:cNvPr>
          <p:cNvSpPr/>
          <p:nvPr/>
        </p:nvSpPr>
        <p:spPr>
          <a:xfrm>
            <a:off x="1186812" y="3316677"/>
            <a:ext cx="2904364" cy="219258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40C2A3C6-A615-13C7-904C-4D8A89D40EEA}"/>
              </a:ext>
            </a:extLst>
          </p:cNvPr>
          <p:cNvSpPr/>
          <p:nvPr/>
        </p:nvSpPr>
        <p:spPr>
          <a:xfrm>
            <a:off x="1863948" y="3978149"/>
            <a:ext cx="1326565" cy="884932"/>
          </a:xfrm>
          <a:prstGeom prst="cub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Cylinder 3">
            <a:extLst>
              <a:ext uri="{FF2B5EF4-FFF2-40B4-BE49-F238E27FC236}">
                <a16:creationId xmlns:a16="http://schemas.microsoft.com/office/drawing/2014/main" id="{191F0D96-3408-7CB3-55B4-513CC573186E}"/>
              </a:ext>
            </a:extLst>
          </p:cNvPr>
          <p:cNvSpPr/>
          <p:nvPr/>
        </p:nvSpPr>
        <p:spPr>
          <a:xfrm rot="5400000">
            <a:off x="2244073" y="3605524"/>
            <a:ext cx="295716" cy="1756638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867DA-7D5C-1F79-4BB3-F5639B7409D2}"/>
              </a:ext>
            </a:extLst>
          </p:cNvPr>
          <p:cNvSpPr/>
          <p:nvPr/>
        </p:nvSpPr>
        <p:spPr>
          <a:xfrm>
            <a:off x="1859373" y="4201881"/>
            <a:ext cx="1120019" cy="65563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2203BA0B-78A7-8516-C6CA-53B039D4390E}"/>
              </a:ext>
            </a:extLst>
          </p:cNvPr>
          <p:cNvSpPr/>
          <p:nvPr/>
        </p:nvSpPr>
        <p:spPr>
          <a:xfrm rot="10800000" flipV="1">
            <a:off x="3282027" y="4717438"/>
            <a:ext cx="671645" cy="515286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7" name="Graphic 6" descr="Head with gears outline">
            <a:extLst>
              <a:ext uri="{FF2B5EF4-FFF2-40B4-BE49-F238E27FC236}">
                <a16:creationId xmlns:a16="http://schemas.microsoft.com/office/drawing/2014/main" id="{1011CBC6-6164-D221-73B5-B13ED6A4B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218" y="4151299"/>
            <a:ext cx="625893" cy="665362"/>
          </a:xfrm>
          <a:prstGeom prst="rect">
            <a:avLst/>
          </a:prstGeom>
        </p:spPr>
      </p:pic>
      <p:pic>
        <p:nvPicPr>
          <p:cNvPr id="8" name="Graphic 7" descr="Thought outline">
            <a:extLst>
              <a:ext uri="{FF2B5EF4-FFF2-40B4-BE49-F238E27FC236}">
                <a16:creationId xmlns:a16="http://schemas.microsoft.com/office/drawing/2014/main" id="{1324BDDD-1435-6B41-E48F-589805D27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6039" y="3091000"/>
            <a:ext cx="754000" cy="704272"/>
          </a:xfrm>
          <a:prstGeom prst="rect">
            <a:avLst/>
          </a:prstGeom>
        </p:spPr>
      </p:pic>
      <p:pic>
        <p:nvPicPr>
          <p:cNvPr id="9" name="Graphic 8" descr="Maze outline">
            <a:extLst>
              <a:ext uri="{FF2B5EF4-FFF2-40B4-BE49-F238E27FC236}">
                <a16:creationId xmlns:a16="http://schemas.microsoft.com/office/drawing/2014/main" id="{82DAAC2C-759A-72F0-7180-4B7C4F388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220000">
            <a:off x="2246753" y="4234849"/>
            <a:ext cx="351379" cy="373537"/>
          </a:xfrm>
          <a:prstGeom prst="rect">
            <a:avLst/>
          </a:prstGeom>
        </p:spPr>
      </p:pic>
      <p:pic>
        <p:nvPicPr>
          <p:cNvPr id="10" name="Graphic 9" descr="Tic Tac Toe with solid fill">
            <a:extLst>
              <a:ext uri="{FF2B5EF4-FFF2-40B4-BE49-F238E27FC236}">
                <a16:creationId xmlns:a16="http://schemas.microsoft.com/office/drawing/2014/main" id="{2F0FC272-114C-ACD4-75D7-B9A8A69A6B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67767" y="4488722"/>
            <a:ext cx="351379" cy="373537"/>
          </a:xfrm>
          <a:prstGeom prst="rect">
            <a:avLst/>
          </a:prstGeom>
        </p:spPr>
      </p:pic>
      <p:pic>
        <p:nvPicPr>
          <p:cNvPr id="11" name="Graphic 10" descr="Dice outline">
            <a:extLst>
              <a:ext uri="{FF2B5EF4-FFF2-40B4-BE49-F238E27FC236}">
                <a16:creationId xmlns:a16="http://schemas.microsoft.com/office/drawing/2014/main" id="{D8E60766-B792-B04F-4D67-DF62259353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61631" y="4339769"/>
            <a:ext cx="351379" cy="3735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B7B9A7-1328-97BF-E825-CF981CFDF5B0}"/>
              </a:ext>
            </a:extLst>
          </p:cNvPr>
          <p:cNvSpPr txBox="1"/>
          <p:nvPr/>
        </p:nvSpPr>
        <p:spPr>
          <a:xfrm>
            <a:off x="826441" y="2664934"/>
            <a:ext cx="133720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ea typeface="Calibri"/>
                <a:cs typeface="Calibri"/>
              </a:rPr>
              <a:t>Systems Engineer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41385E-38F8-B6B2-A543-87EC86EB4614}"/>
              </a:ext>
            </a:extLst>
          </p:cNvPr>
          <p:cNvSpPr txBox="1"/>
          <p:nvPr/>
        </p:nvSpPr>
        <p:spPr>
          <a:xfrm>
            <a:off x="-3802" y="4853624"/>
            <a:ext cx="12880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ea typeface="Calibri"/>
                <a:cs typeface="Calibri"/>
              </a:rPr>
              <a:t>Practitioner</a:t>
            </a:r>
            <a:endParaRPr lang="en-US" sz="1600" dirty="0"/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741F857C-EC48-8D66-2BE3-6B6D8B4FB9DE}"/>
              </a:ext>
            </a:extLst>
          </p:cNvPr>
          <p:cNvSpPr/>
          <p:nvPr/>
        </p:nvSpPr>
        <p:spPr>
          <a:xfrm rot="16200000" flipH="1" flipV="1">
            <a:off x="3423598" y="4387996"/>
            <a:ext cx="219994" cy="315948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15" name="Graphic 14" descr="Lightbulb and gear outline">
            <a:extLst>
              <a:ext uri="{FF2B5EF4-FFF2-40B4-BE49-F238E27FC236}">
                <a16:creationId xmlns:a16="http://schemas.microsoft.com/office/drawing/2014/main" id="{2863118C-A56C-D392-465E-673810A8E4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60622" y="5717828"/>
            <a:ext cx="511575" cy="490667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756B00DB-25B6-118D-4957-4B597AA4E53B}"/>
              </a:ext>
            </a:extLst>
          </p:cNvPr>
          <p:cNvSpPr/>
          <p:nvPr/>
        </p:nvSpPr>
        <p:spPr>
          <a:xfrm>
            <a:off x="3564251" y="5323102"/>
            <a:ext cx="110232" cy="36254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C3DDC4-B99F-B5B7-990C-9E55D1A57CDD}"/>
              </a:ext>
            </a:extLst>
          </p:cNvPr>
          <p:cNvSpPr txBox="1"/>
          <p:nvPr/>
        </p:nvSpPr>
        <p:spPr>
          <a:xfrm>
            <a:off x="2541199" y="3431025"/>
            <a:ext cx="145810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ea typeface="Calibri"/>
                <a:cs typeface="Calibri"/>
              </a:rPr>
              <a:t>Policy Analyst</a:t>
            </a:r>
          </a:p>
        </p:txBody>
      </p:sp>
      <p:graphicFrame>
        <p:nvGraphicFramePr>
          <p:cNvPr id="18" name="Table 24">
            <a:extLst>
              <a:ext uri="{FF2B5EF4-FFF2-40B4-BE49-F238E27FC236}">
                <a16:creationId xmlns:a16="http://schemas.microsoft.com/office/drawing/2014/main" id="{13C351CE-4E4A-EA69-461E-8017EA915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741795"/>
              </p:ext>
            </p:extLst>
          </p:nvPr>
        </p:nvGraphicFramePr>
        <p:xfrm>
          <a:off x="4589284" y="3758490"/>
          <a:ext cx="7469047" cy="1529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90871">
                  <a:extLst>
                    <a:ext uri="{9D8B030D-6E8A-4147-A177-3AD203B41FA5}">
                      <a16:colId xmlns:a16="http://schemas.microsoft.com/office/drawing/2014/main" val="3687631729"/>
                    </a:ext>
                  </a:extLst>
                </a:gridCol>
                <a:gridCol w="5378176">
                  <a:extLst>
                    <a:ext uri="{9D8B030D-6E8A-4147-A177-3AD203B41FA5}">
                      <a16:colId xmlns:a16="http://schemas.microsoft.com/office/drawing/2014/main" val="4163775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Practitioner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Utilizes the secured, governed, and trusted interoperated mesh environment for mission use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175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Systems Engineer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Develops transparent, composable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058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Policy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Supports functionality through policies surrounding responsibility, use cases, DoDI/</a:t>
                      </a:r>
                      <a:r>
                        <a:rPr lang="en-US" sz="1600" dirty="0" err="1"/>
                        <a:t>DoDMs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etc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667656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CAD7CA96-C959-C2D6-320C-B2FD0EC231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1688" y="4270523"/>
            <a:ext cx="469804" cy="330897"/>
          </a:xfrm>
          <a:prstGeom prst="rect">
            <a:avLst/>
          </a:prstGeom>
          <a:scene3d>
            <a:camera prst="orthographicFront">
              <a:rot lat="2700000" lon="0" rev="1499999"/>
            </a:camera>
            <a:lightRig rig="threePt" dir="t"/>
          </a:scene3d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FD3BD1B-AB5D-5A43-060A-CD8E583DBD11}"/>
              </a:ext>
            </a:extLst>
          </p:cNvPr>
          <p:cNvGrpSpPr/>
          <p:nvPr/>
        </p:nvGrpSpPr>
        <p:grpSpPr>
          <a:xfrm>
            <a:off x="2932604" y="1018993"/>
            <a:ext cx="5797211" cy="1675103"/>
            <a:chOff x="5073519" y="4417485"/>
            <a:chExt cx="5797211" cy="1675103"/>
          </a:xfrm>
        </p:grpSpPr>
        <p:pic>
          <p:nvPicPr>
            <p:cNvPr id="21" name="Graphic 20" descr="Baseball bat and ball outline">
              <a:extLst>
                <a:ext uri="{FF2B5EF4-FFF2-40B4-BE49-F238E27FC236}">
                  <a16:creationId xmlns:a16="http://schemas.microsoft.com/office/drawing/2014/main" id="{EF3DA6CE-9B55-6173-5E6B-5B9992C4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693942" y="4986084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Yoga outline">
              <a:extLst>
                <a:ext uri="{FF2B5EF4-FFF2-40B4-BE49-F238E27FC236}">
                  <a16:creationId xmlns:a16="http://schemas.microsoft.com/office/drawing/2014/main" id="{10676BD5-FFEE-5C31-796E-0AB96F2C4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508155" y="4986084"/>
              <a:ext cx="914400" cy="914400"/>
            </a:xfrm>
            <a:prstGeom prst="rect">
              <a:avLst/>
            </a:prstGeom>
          </p:spPr>
        </p:pic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4E4A1503-861F-05C3-65F2-B8C880FAB662}"/>
                </a:ext>
              </a:extLst>
            </p:cNvPr>
            <p:cNvSpPr/>
            <p:nvPr/>
          </p:nvSpPr>
          <p:spPr>
            <a:xfrm rot="16200000" flipH="1">
              <a:off x="8266392" y="4469758"/>
              <a:ext cx="166197" cy="2317326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F0AB9F-1169-8D21-39EF-C10F71B0DF52}"/>
                </a:ext>
              </a:extLst>
            </p:cNvPr>
            <p:cNvSpPr txBox="1"/>
            <p:nvPr/>
          </p:nvSpPr>
          <p:spPr>
            <a:xfrm>
              <a:off x="5073519" y="4427108"/>
              <a:ext cx="22278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Inflexible Standards &amp; Infrastructures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785952D-891A-63F1-E948-1E5F26F68812}"/>
                </a:ext>
              </a:extLst>
            </p:cNvPr>
            <p:cNvSpPr txBox="1"/>
            <p:nvPr/>
          </p:nvSpPr>
          <p:spPr>
            <a:xfrm>
              <a:off x="8642887" y="4417485"/>
              <a:ext cx="22278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Flexible Patterns &amp; Decomposability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8614BDF-4BDD-C527-D67C-0EB9449AC48C}"/>
                </a:ext>
              </a:extLst>
            </p:cNvPr>
            <p:cNvSpPr/>
            <p:nvPr/>
          </p:nvSpPr>
          <p:spPr>
            <a:xfrm>
              <a:off x="6130118" y="5550089"/>
              <a:ext cx="607326" cy="3798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7" name="Graphic 26" descr="Dinosaur Head Skeleton outline">
              <a:extLst>
                <a:ext uri="{FF2B5EF4-FFF2-40B4-BE49-F238E27FC236}">
                  <a16:creationId xmlns:a16="http://schemas.microsoft.com/office/drawing/2014/main" id="{28A5E198-911A-A69D-C43E-6C0294974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218830" y="5371531"/>
              <a:ext cx="789296" cy="721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548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121081" y="6415216"/>
            <a:ext cx="541638" cy="3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77515" y="0"/>
            <a:ext cx="9365381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77B0B"/>
                </a:solidFill>
                <a:latin typeface="Tahoma" charset="0"/>
              </a:defRPr>
            </a:lvl9pPr>
          </a:lstStyle>
          <a:p>
            <a:r>
              <a:rPr lang="en-US" dirty="0">
                <a:latin typeface="Helvetica"/>
                <a:cs typeface="Helvetica"/>
              </a:rPr>
              <a:t>Moving beyond theory to implementation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201474-0EB1-82DD-0833-638C35F12763}"/>
              </a:ext>
            </a:extLst>
          </p:cNvPr>
          <p:cNvSpPr/>
          <p:nvPr/>
        </p:nvSpPr>
        <p:spPr>
          <a:xfrm>
            <a:off x="137299" y="1468958"/>
            <a:ext cx="6629266" cy="3709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681DFA-9098-8B01-058D-CABBFCEDDCAA}"/>
              </a:ext>
            </a:extLst>
          </p:cNvPr>
          <p:cNvGrpSpPr/>
          <p:nvPr/>
        </p:nvGrpSpPr>
        <p:grpSpPr>
          <a:xfrm>
            <a:off x="638376" y="1792528"/>
            <a:ext cx="5398252" cy="344904"/>
            <a:chOff x="6208538" y="1831296"/>
            <a:chExt cx="5398252" cy="3449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3F5147-B7AC-17ED-65E4-96B5D809E783}"/>
                </a:ext>
              </a:extLst>
            </p:cNvPr>
            <p:cNvSpPr txBox="1"/>
            <p:nvPr/>
          </p:nvSpPr>
          <p:spPr>
            <a:xfrm>
              <a:off x="6208539" y="1831296"/>
              <a:ext cx="1424053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latin typeface="Calibri"/>
                  <a:ea typeface="Calibri"/>
                  <a:cs typeface="Calibri"/>
                </a:rPr>
                <a:t>Digital Systems</a:t>
              </a:r>
              <a:endParaRPr lang="en-US" sz="1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1CBED3-F194-99AB-6C1A-98C05D9C3FD1}"/>
                </a:ext>
              </a:extLst>
            </p:cNvPr>
            <p:cNvSpPr txBox="1"/>
            <p:nvPr/>
          </p:nvSpPr>
          <p:spPr>
            <a:xfrm>
              <a:off x="7937646" y="1831296"/>
              <a:ext cx="1523746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latin typeface="Calibri"/>
                  <a:ea typeface="Calibri"/>
                  <a:cs typeface="Calibri"/>
                </a:rPr>
                <a:t>Human Systems</a:t>
              </a:r>
              <a:endParaRPr lang="en-US" sz="1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5BEABF-A3FA-D89D-AAB6-95966249E225}"/>
                </a:ext>
              </a:extLst>
            </p:cNvPr>
            <p:cNvSpPr txBox="1"/>
            <p:nvPr/>
          </p:nvSpPr>
          <p:spPr>
            <a:xfrm>
              <a:off x="9942656" y="1831296"/>
              <a:ext cx="1664134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latin typeface="Calibri"/>
                  <a:ea typeface="Calibri"/>
                  <a:cs typeface="Calibri"/>
                </a:rPr>
                <a:t>Physical Systems</a:t>
              </a:r>
              <a:endParaRPr lang="en-US" sz="1600" dirty="0"/>
            </a:p>
          </p:txBody>
        </p: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4BFB9231-24EE-DCF2-A5CA-7A4278BB2BFD}"/>
                </a:ext>
              </a:extLst>
            </p:cNvPr>
            <p:cNvCxnSpPr>
              <a:stCxn id="6" idx="1"/>
              <a:endCxn id="11" idx="3"/>
            </p:cNvCxnSpPr>
            <p:nvPr/>
          </p:nvCxnSpPr>
          <p:spPr>
            <a:xfrm rot="10800000" flipH="1">
              <a:off x="6208538" y="2000573"/>
              <a:ext cx="5398251" cy="12700"/>
            </a:xfrm>
            <a:prstGeom prst="curvedConnector5">
              <a:avLst>
                <a:gd name="adj1" fmla="val -4235"/>
                <a:gd name="adj2" fmla="val 3132890"/>
                <a:gd name="adj3" fmla="val 10423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6CA58E7C-D92C-BBBA-8852-CB1C8F73969B}"/>
                </a:ext>
              </a:extLst>
            </p:cNvPr>
            <p:cNvCxnSpPr>
              <a:cxnSpLocks/>
              <a:stCxn id="6" idx="2"/>
              <a:endCxn id="10" idx="2"/>
            </p:cNvCxnSpPr>
            <p:nvPr/>
          </p:nvCxnSpPr>
          <p:spPr>
            <a:xfrm rot="16200000" flipH="1">
              <a:off x="7810042" y="1280373"/>
              <a:ext cx="12700" cy="1778953"/>
            </a:xfrm>
            <a:prstGeom prst="curved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1A10D13C-8B1D-FBCD-9705-EB5251C6DD70}"/>
                </a:ext>
              </a:extLst>
            </p:cNvPr>
            <p:cNvCxnSpPr>
              <a:cxnSpLocks/>
              <a:stCxn id="10" idx="2"/>
              <a:endCxn id="11" idx="2"/>
            </p:cNvCxnSpPr>
            <p:nvPr/>
          </p:nvCxnSpPr>
          <p:spPr>
            <a:xfrm rot="16200000" flipH="1">
              <a:off x="9737121" y="1132248"/>
              <a:ext cx="12700" cy="2075204"/>
            </a:xfrm>
            <a:prstGeom prst="curvedConnector3">
              <a:avLst>
                <a:gd name="adj1" fmla="val 180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3934079-B75E-8CA0-E813-EF465CFBC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9680"/>
              </p:ext>
            </p:extLst>
          </p:nvPr>
        </p:nvGraphicFramePr>
        <p:xfrm>
          <a:off x="8199104" y="1594087"/>
          <a:ext cx="3727695" cy="487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0260">
                  <a:extLst>
                    <a:ext uri="{9D8B030D-6E8A-4147-A177-3AD203B41FA5}">
                      <a16:colId xmlns:a16="http://schemas.microsoft.com/office/drawing/2014/main" val="4007427539"/>
                    </a:ext>
                  </a:extLst>
                </a:gridCol>
                <a:gridCol w="3177435">
                  <a:extLst>
                    <a:ext uri="{9D8B030D-6E8A-4147-A177-3AD203B41FA5}">
                      <a16:colId xmlns:a16="http://schemas.microsoft.com/office/drawing/2014/main" val="1370958252"/>
                    </a:ext>
                  </a:extLst>
                </a:gridCol>
              </a:tblGrid>
              <a:tr h="278707">
                <a:tc>
                  <a:txBody>
                    <a:bodyPr/>
                    <a:lstStyle/>
                    <a:p>
                      <a:pPr algn="ctr" fontAlgn="auto"/>
                      <a:endParaRPr lang="en-US" sz="140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9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Proposed (Micro)Service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9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14037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  <a:latin typeface="Aptos"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9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  <a:latin typeface="Aptos"/>
                        </a:rPr>
                        <a:t>UID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9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396494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  <a:latin typeface="Aptos"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  <a:latin typeface="Aptos"/>
                        </a:rPr>
                        <a:t>Semantic Services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982914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  <a:latin typeface="Aptos"/>
                        </a:rPr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  <a:latin typeface="Aptos"/>
                        </a:rPr>
                        <a:t>Data Catalog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546888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  <a:latin typeface="Aptos"/>
                        </a:rPr>
                        <a:t>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  <a:latin typeface="Aptos"/>
                        </a:rPr>
                        <a:t>Data and Metadata Profiles ([x]BOMs)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88784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  <a:latin typeface="Aptos"/>
                        </a:rPr>
                        <a:t>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  <a:latin typeface="Aptos"/>
                        </a:rPr>
                        <a:t>Policy Access Control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83584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  <a:latin typeface="Aptos"/>
                        </a:rPr>
                        <a:t>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  <a:latin typeface="Aptos"/>
                        </a:rPr>
                        <a:t>Digital Policy Administration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401315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  <a:latin typeface="Aptos"/>
                        </a:rPr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effectLst/>
                          <a:latin typeface="Aptos"/>
                        </a:rPr>
                        <a:t>Data Exchange Management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117939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  <a:latin typeface="Aptos"/>
                        </a:rPr>
                        <a:t>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  <a:latin typeface="Aptos"/>
                        </a:rPr>
                        <a:t>Data Product Search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405402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  <a:latin typeface="Aptos"/>
                        </a:rPr>
                        <a:t>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  <a:latin typeface="Aptos"/>
                        </a:rPr>
                        <a:t>Data Pub/Sub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94327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  <a:latin typeface="Aptos"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effectLst/>
                          <a:latin typeface="Aptos"/>
                        </a:rPr>
                        <a:t>Mesh Performance Analytics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8825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  <a:latin typeface="Aptos"/>
                        </a:rPr>
                        <a:t>11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  <a:latin typeface="Aptos"/>
                        </a:rPr>
                        <a:t>Data Product Life Cycle Management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818758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  <a:latin typeface="Aptos"/>
                        </a:rPr>
                        <a:t>12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  <a:latin typeface="Aptos"/>
                        </a:rPr>
                        <a:t>Data Security Classification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13754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  <a:latin typeface="Aptos"/>
                        </a:rPr>
                        <a:t>13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  <a:latin typeface="Aptos"/>
                        </a:rPr>
                        <a:t>Quality Management Services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14728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>
                          <a:effectLst/>
                          <a:latin typeface="Aptos"/>
                        </a:rPr>
                        <a:t>14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>
                          <a:effectLst/>
                          <a:latin typeface="Aptos"/>
                        </a:rPr>
                        <a:t>Mediation Hub Services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247502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dirty="0">
                          <a:effectLst/>
                          <a:latin typeface="Aptos"/>
                        </a:rPr>
                        <a:t>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effectLst/>
                          <a:latin typeface="Aptos"/>
                        </a:rPr>
                        <a:t>Mesh instrumentation Tools</a:t>
                      </a: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37661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8FF12CE9-9E39-79CD-0BB7-6596EFD98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816" y="2375038"/>
            <a:ext cx="3570779" cy="2667764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0E61FB12-EB3B-9AAE-6039-82D81A359350}"/>
              </a:ext>
            </a:extLst>
          </p:cNvPr>
          <p:cNvSpPr/>
          <p:nvPr/>
        </p:nvSpPr>
        <p:spPr>
          <a:xfrm rot="16200000" flipH="1">
            <a:off x="6123918" y="3187111"/>
            <a:ext cx="2436864" cy="11515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FAD53A-2B3F-1E55-7916-E500A3E2D299}"/>
              </a:ext>
            </a:extLst>
          </p:cNvPr>
          <p:cNvSpPr txBox="1"/>
          <p:nvPr/>
        </p:nvSpPr>
        <p:spPr>
          <a:xfrm>
            <a:off x="137300" y="2829130"/>
            <a:ext cx="277751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Able to monitor, analyze, and control at the sub-unit level in real time, visualize operations at both the system &amp; ecosystem level.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7CD7B7-CB92-804C-642E-39636C923BCB}"/>
              </a:ext>
            </a:extLst>
          </p:cNvPr>
          <p:cNvSpPr txBox="1"/>
          <p:nvPr/>
        </p:nvSpPr>
        <p:spPr>
          <a:xfrm>
            <a:off x="137299" y="901405"/>
            <a:ext cx="662926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Calibri"/>
                <a:ea typeface="Calibri"/>
                <a:cs typeface="Calibri"/>
              </a:rPr>
              <a:t>Theory</a:t>
            </a:r>
          </a:p>
          <a:p>
            <a:pPr algn="ctr"/>
            <a:r>
              <a:rPr lang="en-US" sz="1600" b="1" i="1" dirty="0">
                <a:solidFill>
                  <a:schemeClr val="accent4"/>
                </a:solidFill>
                <a:latin typeface="Calibri"/>
                <a:cs typeface="Calibri"/>
              </a:rPr>
              <a:t>Growth in Book and Paper publications</a:t>
            </a:r>
            <a:endParaRPr lang="en-US" sz="1600" b="1" i="1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B23F02-E027-7F91-4E0E-C3A56B319F93}"/>
              </a:ext>
            </a:extLst>
          </p:cNvPr>
          <p:cNvSpPr txBox="1"/>
          <p:nvPr/>
        </p:nvSpPr>
        <p:spPr>
          <a:xfrm>
            <a:off x="8197267" y="1036013"/>
            <a:ext cx="400866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Calibri"/>
                <a:ea typeface="Calibri"/>
                <a:cs typeface="Calibri"/>
              </a:rPr>
              <a:t>Implementation via Modularization</a:t>
            </a:r>
          </a:p>
          <a:p>
            <a:pPr algn="ctr"/>
            <a:r>
              <a:rPr lang="en-US" sz="1600" b="1" i="1" dirty="0">
                <a:solidFill>
                  <a:schemeClr val="accent4"/>
                </a:solidFill>
                <a:latin typeface="Calibri"/>
                <a:cs typeface="Calibri"/>
              </a:rPr>
              <a:t>Creating Reference Designs and Prototypes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8020FC-CC9F-6639-B738-7B7E61A873F6}"/>
              </a:ext>
            </a:extLst>
          </p:cNvPr>
          <p:cNvSpPr txBox="1"/>
          <p:nvPr/>
        </p:nvSpPr>
        <p:spPr>
          <a:xfrm>
            <a:off x="1963554" y="5507124"/>
            <a:ext cx="5630779" cy="5847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/>
              <a:t>Create a </a:t>
            </a:r>
            <a:r>
              <a:rPr lang="en-US" sz="1600" b="1" i="1" u="sng" dirty="0"/>
              <a:t>machine-readable “fabric of policies”</a:t>
            </a:r>
            <a:r>
              <a:rPr lang="en-US" sz="1600" dirty="0"/>
              <a:t> to achieve structure &amp; longevity of the modular parts.</a:t>
            </a:r>
          </a:p>
        </p:txBody>
      </p:sp>
      <p:sp>
        <p:nvSpPr>
          <p:cNvPr id="22" name="Octagon 21">
            <a:extLst>
              <a:ext uri="{FF2B5EF4-FFF2-40B4-BE49-F238E27FC236}">
                <a16:creationId xmlns:a16="http://schemas.microsoft.com/office/drawing/2014/main" id="{735B4444-7A2F-500B-CEBE-91B46060A126}"/>
              </a:ext>
            </a:extLst>
          </p:cNvPr>
          <p:cNvSpPr/>
          <p:nvPr/>
        </p:nvSpPr>
        <p:spPr>
          <a:xfrm>
            <a:off x="6857226" y="1206762"/>
            <a:ext cx="1484495" cy="866061"/>
          </a:xfrm>
          <a:prstGeom prst="oc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Systems Engineer</a:t>
            </a:r>
          </a:p>
        </p:txBody>
      </p:sp>
      <p:sp>
        <p:nvSpPr>
          <p:cNvPr id="23" name="Octagon 22">
            <a:extLst>
              <a:ext uri="{FF2B5EF4-FFF2-40B4-BE49-F238E27FC236}">
                <a16:creationId xmlns:a16="http://schemas.microsoft.com/office/drawing/2014/main" id="{DE0C6FAB-8769-3A7C-3D5D-6D6C3E512057}"/>
              </a:ext>
            </a:extLst>
          </p:cNvPr>
          <p:cNvSpPr/>
          <p:nvPr/>
        </p:nvSpPr>
        <p:spPr>
          <a:xfrm>
            <a:off x="436559" y="5370169"/>
            <a:ext cx="1371106" cy="866061"/>
          </a:xfrm>
          <a:prstGeom prst="oc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Policy Analyst </a:t>
            </a:r>
          </a:p>
        </p:txBody>
      </p:sp>
      <p:sp>
        <p:nvSpPr>
          <p:cNvPr id="24" name="Octagon 23">
            <a:extLst>
              <a:ext uri="{FF2B5EF4-FFF2-40B4-BE49-F238E27FC236}">
                <a16:creationId xmlns:a16="http://schemas.microsoft.com/office/drawing/2014/main" id="{74DFC7D9-F241-0D6A-AD87-4CD7285F48FA}"/>
              </a:ext>
            </a:extLst>
          </p:cNvPr>
          <p:cNvSpPr/>
          <p:nvPr/>
        </p:nvSpPr>
        <p:spPr>
          <a:xfrm>
            <a:off x="90878" y="1077869"/>
            <a:ext cx="1371106" cy="403797"/>
          </a:xfrm>
          <a:prstGeom prst="oc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Theory</a:t>
            </a:r>
          </a:p>
        </p:txBody>
      </p:sp>
    </p:spTree>
    <p:extLst>
      <p:ext uri="{BB962C8B-B14F-4D97-AF65-F5344CB8AC3E}">
        <p14:creationId xmlns:p14="http://schemas.microsoft.com/office/powerpoint/2010/main" val="221633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4141-80CA-BD4F-2FE7-FAB313B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Focus: Policy Actor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F0D33-5A2F-48F7-FA44-CA8C7ED99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E9316-32D2-FEB0-513D-C7933E854BA5}"/>
              </a:ext>
            </a:extLst>
          </p:cNvPr>
          <p:cNvSpPr txBox="1"/>
          <p:nvPr/>
        </p:nvSpPr>
        <p:spPr>
          <a:xfrm>
            <a:off x="918406" y="4484754"/>
            <a:ext cx="548914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Digital Engineering and Modeling and Simulation (DEM&amp;S)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FE0E3-9721-48F5-CC02-56F10A326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30" y="1270156"/>
            <a:ext cx="5300087" cy="1996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E1908-8FAB-5061-8209-25171125D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628" y="3463588"/>
            <a:ext cx="3632908" cy="29921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9770EB-DFE3-C4C9-4DC0-960561D72805}"/>
              </a:ext>
            </a:extLst>
          </p:cNvPr>
          <p:cNvSpPr txBox="1"/>
          <p:nvPr/>
        </p:nvSpPr>
        <p:spPr>
          <a:xfrm>
            <a:off x="6705360" y="1539977"/>
            <a:ext cx="368791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Data, AI, ML, Data Science, Dashboarding</a:t>
            </a:r>
            <a:endParaRPr lang="en-US" sz="16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EDF879-5E92-08D0-E609-FA39BF80CF20}"/>
              </a:ext>
            </a:extLst>
          </p:cNvPr>
          <p:cNvCxnSpPr>
            <a:cxnSpLocks/>
          </p:cNvCxnSpPr>
          <p:nvPr/>
        </p:nvCxnSpPr>
        <p:spPr>
          <a:xfrm>
            <a:off x="4523238" y="3393371"/>
            <a:ext cx="7217979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71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5E8E-906D-DEC3-41B3-1C0CB5DB2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Focus: Systems Engineer &amp; Security Actor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614BA-4FFD-A7CF-A941-CCE2B31F8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D2EF9-148C-6809-EC72-DECAA8B7B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51" y="3635453"/>
            <a:ext cx="4265952" cy="258797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E2E396-D203-8D77-FFA6-B98CDAD73C96}"/>
              </a:ext>
            </a:extLst>
          </p:cNvPr>
          <p:cNvCxnSpPr/>
          <p:nvPr/>
        </p:nvCxnSpPr>
        <p:spPr>
          <a:xfrm>
            <a:off x="838200" y="3390500"/>
            <a:ext cx="651175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E757C2-F018-9818-0CE3-C44745E2153D}"/>
              </a:ext>
            </a:extLst>
          </p:cNvPr>
          <p:cNvSpPr txBox="1"/>
          <p:nvPr/>
        </p:nvSpPr>
        <p:spPr>
          <a:xfrm>
            <a:off x="350873" y="1687734"/>
            <a:ext cx="719945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Orchestrate composable elements across environments, use cases, user bases, etc.</a:t>
            </a:r>
            <a:endParaRPr lang="en-US" dirty="0"/>
          </a:p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Accounts for change cases to engineer longitudinal maturation and adaptability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EDDC10-ED99-6C8D-1D7E-40DB668F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717" y="1199146"/>
            <a:ext cx="4568221" cy="34709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96A0D1-1B2B-0A68-30E1-8E58D946FFEA}"/>
              </a:ext>
            </a:extLst>
          </p:cNvPr>
          <p:cNvSpPr txBox="1"/>
          <p:nvPr/>
        </p:nvSpPr>
        <p:spPr>
          <a:xfrm>
            <a:off x="5055572" y="5035097"/>
            <a:ext cx="698336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Security Practitioners incorporate cybersecurity and access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0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3986-5364-56D5-774D-6F373872B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Focus: Policy Actor Enablement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FEA1A-69E6-53F1-291D-8D2E92DD0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291E7E-9C04-F782-AFEB-181200914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233" y="2740369"/>
            <a:ext cx="5563386" cy="2688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9EDB26-912E-DBC1-DB63-925F68F18EF5}"/>
              </a:ext>
            </a:extLst>
          </p:cNvPr>
          <p:cNvSpPr txBox="1"/>
          <p:nvPr/>
        </p:nvSpPr>
        <p:spPr>
          <a:xfrm>
            <a:off x="4931006" y="1378843"/>
            <a:ext cx="5795124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/>
                <a:ea typeface="Calibri"/>
                <a:cs typeface="Calibri"/>
              </a:rPr>
              <a:t>Make the data mesh components usable and relevant for use cases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B42C860-9C4D-0F12-0664-BE2D099D6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118327"/>
              </p:ext>
            </p:extLst>
          </p:nvPr>
        </p:nvGraphicFramePr>
        <p:xfrm>
          <a:off x="364140" y="1722177"/>
          <a:ext cx="3216464" cy="45491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8375">
                  <a:extLst>
                    <a:ext uri="{9D8B030D-6E8A-4147-A177-3AD203B41FA5}">
                      <a16:colId xmlns:a16="http://schemas.microsoft.com/office/drawing/2014/main" val="4007427539"/>
                    </a:ext>
                  </a:extLst>
                </a:gridCol>
                <a:gridCol w="2508089">
                  <a:extLst>
                    <a:ext uri="{9D8B030D-6E8A-4147-A177-3AD203B41FA5}">
                      <a16:colId xmlns:a16="http://schemas.microsoft.com/office/drawing/2014/main" val="1370958252"/>
                    </a:ext>
                  </a:extLst>
                </a:gridCol>
              </a:tblGrid>
              <a:tr h="140364">
                <a:tc>
                  <a:txBody>
                    <a:bodyPr/>
                    <a:lstStyle/>
                    <a:p>
                      <a:pPr algn="ctr" fontAlgn="auto"/>
                      <a:endParaRPr lang="en-US" sz="1050" b="1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9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endParaRPr lang="en-US" sz="1050" b="1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09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14037"/>
                  </a:ext>
                </a:extLst>
              </a:tr>
              <a:tr h="14972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Aptos"/>
                        </a:rPr>
                        <a:t>1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9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  <a:latin typeface="Aptos"/>
                        </a:rPr>
                        <a:t>UID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09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396494"/>
                  </a:ext>
                </a:extLst>
              </a:tr>
              <a:tr h="24953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Aptos"/>
                        </a:rPr>
                        <a:t>2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  <a:latin typeface="Aptos"/>
                        </a:rPr>
                        <a:t>Semantic Services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982914"/>
                  </a:ext>
                </a:extLst>
              </a:tr>
              <a:tr h="20794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Aptos"/>
                        </a:rPr>
                        <a:t>3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  <a:latin typeface="Aptos"/>
                        </a:rPr>
                        <a:t>Data Catalog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546888"/>
                  </a:ext>
                </a:extLst>
              </a:tr>
              <a:tr h="24953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Aptos"/>
                        </a:rPr>
                        <a:t>4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  <a:latin typeface="Aptos"/>
                        </a:rPr>
                        <a:t>Data and Metadata Profiles ([x]BOMs)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688784"/>
                  </a:ext>
                </a:extLst>
              </a:tr>
              <a:tr h="20794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Aptos"/>
                        </a:rPr>
                        <a:t>5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  <a:latin typeface="Aptos"/>
                        </a:rPr>
                        <a:t>Policy Access Control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83584"/>
                  </a:ext>
                </a:extLst>
              </a:tr>
              <a:tr h="17675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Aptos"/>
                        </a:rPr>
                        <a:t>6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  <a:latin typeface="Aptos"/>
                        </a:rPr>
                        <a:t>Digital Policy Administration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401315"/>
                  </a:ext>
                </a:extLst>
              </a:tr>
              <a:tr h="14972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Aptos"/>
                        </a:rPr>
                        <a:t>7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  <a:latin typeface="Aptos"/>
                        </a:rPr>
                        <a:t>Data Exchange Management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117939"/>
                  </a:ext>
                </a:extLst>
              </a:tr>
              <a:tr h="24953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Aptos"/>
                        </a:rPr>
                        <a:t>8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  <a:latin typeface="Aptos"/>
                        </a:rPr>
                        <a:t>Data Product Search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405402"/>
                  </a:ext>
                </a:extLst>
              </a:tr>
              <a:tr h="14972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Aptos"/>
                        </a:rPr>
                        <a:t>9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  <a:latin typeface="Aptos"/>
                        </a:rPr>
                        <a:t>Data Pub/Sub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494327"/>
                  </a:ext>
                </a:extLst>
              </a:tr>
              <a:tr h="17675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Aptos"/>
                        </a:rPr>
                        <a:t>10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  <a:latin typeface="Aptos"/>
                        </a:rPr>
                        <a:t>Mesh Performance Analytics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18825"/>
                  </a:ext>
                </a:extLst>
              </a:tr>
              <a:tr h="24953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Aptos"/>
                        </a:rPr>
                        <a:t>11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  <a:latin typeface="Aptos"/>
                        </a:rPr>
                        <a:t>Data Product Life Cycle Management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818758"/>
                  </a:ext>
                </a:extLst>
              </a:tr>
              <a:tr h="17675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Aptos"/>
                        </a:rPr>
                        <a:t>12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  <a:latin typeface="Aptos"/>
                        </a:rPr>
                        <a:t>Data Security Classification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13754"/>
                  </a:ext>
                </a:extLst>
              </a:tr>
              <a:tr h="207946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Aptos"/>
                        </a:rPr>
                        <a:t>13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  <a:latin typeface="Aptos"/>
                        </a:rPr>
                        <a:t>Quality Management Services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114728"/>
                  </a:ext>
                </a:extLst>
              </a:tr>
              <a:tr h="17675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>
                          <a:effectLst/>
                          <a:latin typeface="Aptos"/>
                        </a:rPr>
                        <a:t>14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>
                          <a:effectLst/>
                          <a:latin typeface="Aptos"/>
                        </a:rPr>
                        <a:t>Mediation Hub Services</a:t>
                      </a:r>
                      <a:endParaRPr lang="en-US">
                        <a:effectLst/>
                        <a:latin typeface="Aptos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247502"/>
                  </a:ext>
                </a:extLst>
              </a:tr>
              <a:tr h="17675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dirty="0">
                          <a:effectLst/>
                          <a:latin typeface="Aptos"/>
                        </a:rPr>
                        <a:t>15</a:t>
                      </a:r>
                      <a:endParaRPr lang="en-US" dirty="0">
                        <a:effectLst/>
                        <a:latin typeface="Apto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effectLst/>
                          <a:latin typeface="Aptos"/>
                        </a:rPr>
                        <a:t>Mesh instrumentation Tools</a:t>
                      </a:r>
                      <a:endParaRPr lang="en-US" dirty="0">
                        <a:effectLst/>
                        <a:latin typeface="Aptos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2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37661"/>
                  </a:ext>
                </a:extLst>
              </a:tr>
            </a:tbl>
          </a:graphicData>
        </a:graphic>
      </p:graphicFrame>
      <p:sp>
        <p:nvSpPr>
          <p:cNvPr id="8" name="Arrow: Down 7">
            <a:extLst>
              <a:ext uri="{FF2B5EF4-FFF2-40B4-BE49-F238E27FC236}">
                <a16:creationId xmlns:a16="http://schemas.microsoft.com/office/drawing/2014/main" id="{C34C506A-B78D-75BE-C2E3-468E04D0149F}"/>
              </a:ext>
            </a:extLst>
          </p:cNvPr>
          <p:cNvSpPr/>
          <p:nvPr/>
        </p:nvSpPr>
        <p:spPr>
          <a:xfrm rot="16200000" flipH="1">
            <a:off x="3216892" y="3461729"/>
            <a:ext cx="2486025" cy="12867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9" name="Graphic 8" descr="Dinosaur Head Skeleton outline">
            <a:extLst>
              <a:ext uri="{FF2B5EF4-FFF2-40B4-BE49-F238E27FC236}">
                <a16:creationId xmlns:a16="http://schemas.microsoft.com/office/drawing/2014/main" id="{CB4BF925-E014-485B-7838-1C3054CB7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59795" y="3731659"/>
            <a:ext cx="789296" cy="72105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C17D39A-69FE-37A7-1807-01CFB4D18DAB}"/>
              </a:ext>
            </a:extLst>
          </p:cNvPr>
          <p:cNvGrpSpPr/>
          <p:nvPr/>
        </p:nvGrpSpPr>
        <p:grpSpPr>
          <a:xfrm>
            <a:off x="3931252" y="3592259"/>
            <a:ext cx="914399" cy="914399"/>
            <a:chOff x="5049671" y="2166582"/>
            <a:chExt cx="914399" cy="91439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7E9F7FD-1888-B0B0-B9A0-5F5C13F4E78E}"/>
                </a:ext>
              </a:extLst>
            </p:cNvPr>
            <p:cNvSpPr/>
            <p:nvPr/>
          </p:nvSpPr>
          <p:spPr>
            <a:xfrm>
              <a:off x="5049671" y="2166582"/>
              <a:ext cx="914399" cy="91439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4D17EBA-B74B-467E-8893-DB9F29CB3D28}"/>
                </a:ext>
              </a:extLst>
            </p:cNvPr>
            <p:cNvCxnSpPr/>
            <p:nvPr/>
          </p:nvCxnSpPr>
          <p:spPr>
            <a:xfrm>
              <a:off x="5282381" y="2209800"/>
              <a:ext cx="496529" cy="828367"/>
            </a:xfrm>
            <a:prstGeom prst="straightConnector1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146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72D3-361F-0BD5-A7C7-7BFD2C447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Mission Practitioners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A2459-B2B4-8037-335C-656FE21D5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F59DA-4AC8-25F6-A1D7-6B8FE947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5600"/>
            <a:ext cx="10703260" cy="483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31913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15232</TotalTime>
  <Words>706</Words>
  <Application>Microsoft Office PowerPoint</Application>
  <PresentationFormat>Widescreen</PresentationFormat>
  <Paragraphs>175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Arial Narrow</vt:lpstr>
      <vt:lpstr>Calibri</vt:lpstr>
      <vt:lpstr>Helvetica</vt:lpstr>
      <vt:lpstr>Tahoma</vt:lpstr>
      <vt:lpstr>Times New Roman</vt:lpstr>
      <vt:lpstr>Wingdings</vt:lpstr>
      <vt:lpstr>Blends</vt:lpstr>
      <vt:lpstr>PowerPoint Presentation</vt:lpstr>
      <vt:lpstr>Agenda</vt:lpstr>
      <vt:lpstr>Mission-Infrastructure Capabilities</vt:lpstr>
      <vt:lpstr>Mesh Actors Driving Infrastructure Agility</vt:lpstr>
      <vt:lpstr>PowerPoint Presentation</vt:lpstr>
      <vt:lpstr>Focus: Policy Actor</vt:lpstr>
      <vt:lpstr>Focus: Systems Engineer &amp; Security Actor</vt:lpstr>
      <vt:lpstr>Focus: Policy Actor Enablement</vt:lpstr>
      <vt:lpstr>Why Mission Practitioners Care</vt:lpstr>
      <vt:lpstr>MX ENG Use Case</vt:lpstr>
      <vt:lpstr>Mission Use Cases</vt:lpstr>
      <vt:lpstr>Next Steps</vt:lpstr>
      <vt:lpstr>PowerPoint Presentation</vt:lpstr>
      <vt:lpstr>Title Slide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Erica</cp:lastModifiedBy>
  <cp:revision>45</cp:revision>
  <cp:lastPrinted>1601-01-01T00:00:00Z</cp:lastPrinted>
  <dcterms:created xsi:type="dcterms:W3CDTF">2016-03-29T15:29:36Z</dcterms:created>
  <dcterms:modified xsi:type="dcterms:W3CDTF">2024-10-22T15:30:05Z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