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2"/>
  </p:notesMasterIdLst>
  <p:handoutMasterIdLst>
    <p:handoutMasterId r:id="rId23"/>
  </p:handoutMasterIdLst>
  <p:sldIdLst>
    <p:sldId id="289" r:id="rId5"/>
    <p:sldId id="309" r:id="rId6"/>
    <p:sldId id="305" r:id="rId7"/>
    <p:sldId id="323" r:id="rId8"/>
    <p:sldId id="307" r:id="rId9"/>
    <p:sldId id="306" r:id="rId10"/>
    <p:sldId id="302" r:id="rId11"/>
    <p:sldId id="303" r:id="rId12"/>
    <p:sldId id="320" r:id="rId13"/>
    <p:sldId id="324" r:id="rId14"/>
    <p:sldId id="322" r:id="rId15"/>
    <p:sldId id="325" r:id="rId16"/>
    <p:sldId id="327" r:id="rId17"/>
    <p:sldId id="315" r:id="rId18"/>
    <p:sldId id="328" r:id="rId19"/>
    <p:sldId id="326" r:id="rId20"/>
    <p:sldId id="318" r:id="rId2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ED7D31"/>
    <a:srgbClr val="203864"/>
    <a:srgbClr val="262673"/>
    <a:srgbClr val="0033CC"/>
    <a:srgbClr val="FFFFFF"/>
    <a:srgbClr val="F8F8F8"/>
    <a:srgbClr val="000000"/>
    <a:srgbClr val="0066CC"/>
    <a:srgbClr val="222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A7B474-D7BE-4A1F-950B-56AA1C6F1174}" v="4" dt="2024-10-29T12:51:04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2" autoAdjust="0"/>
    <p:restoredTop sz="94634" autoAdjust="0"/>
  </p:normalViewPr>
  <p:slideViewPr>
    <p:cSldViewPr snapToGrid="0">
      <p:cViewPr varScale="1">
        <p:scale>
          <a:sx n="85" d="100"/>
          <a:sy n="85" d="100"/>
        </p:scale>
        <p:origin x="398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Lacy" userId="553fdb65-eda4-4178-878b-e00cad193f40" providerId="ADAL" clId="{B8A7B474-D7BE-4A1F-950B-56AA1C6F1174}"/>
    <pc:docChg chg="undo custSel modSld">
      <pc:chgData name="Lee Lacy" userId="553fdb65-eda4-4178-878b-e00cad193f40" providerId="ADAL" clId="{B8A7B474-D7BE-4A1F-950B-56AA1C6F1174}" dt="2024-10-29T12:59:31.126" v="286" actId="14100"/>
      <pc:docMkLst>
        <pc:docMk/>
      </pc:docMkLst>
      <pc:sldChg chg="modSp mod">
        <pc:chgData name="Lee Lacy" userId="553fdb65-eda4-4178-878b-e00cad193f40" providerId="ADAL" clId="{B8A7B474-D7BE-4A1F-950B-56AA1C6F1174}" dt="2024-10-29T12:59:31.126" v="286" actId="14100"/>
        <pc:sldMkLst>
          <pc:docMk/>
          <pc:sldMk cId="3664686379" sldId="289"/>
        </pc:sldMkLst>
        <pc:spChg chg="mod">
          <ac:chgData name="Lee Lacy" userId="553fdb65-eda4-4178-878b-e00cad193f40" providerId="ADAL" clId="{B8A7B474-D7BE-4A1F-950B-56AA1C6F1174}" dt="2024-10-29T12:59:31.126" v="286" actId="14100"/>
          <ac:spMkLst>
            <pc:docMk/>
            <pc:sldMk cId="3664686379" sldId="289"/>
            <ac:spMk id="3" creationId="{950E2DD2-F373-E487-EEDD-5E6546E2AECC}"/>
          </ac:spMkLst>
        </pc:spChg>
      </pc:sldChg>
      <pc:sldChg chg="modSp mod">
        <pc:chgData name="Lee Lacy" userId="553fdb65-eda4-4178-878b-e00cad193f40" providerId="ADAL" clId="{B8A7B474-D7BE-4A1F-950B-56AA1C6F1174}" dt="2024-10-29T12:57:51.083" v="281" actId="14100"/>
        <pc:sldMkLst>
          <pc:docMk/>
          <pc:sldMk cId="1044403164" sldId="302"/>
        </pc:sldMkLst>
        <pc:spChg chg="mod">
          <ac:chgData name="Lee Lacy" userId="553fdb65-eda4-4178-878b-e00cad193f40" providerId="ADAL" clId="{B8A7B474-D7BE-4A1F-950B-56AA1C6F1174}" dt="2024-10-29T12:57:51.083" v="281" actId="14100"/>
          <ac:spMkLst>
            <pc:docMk/>
            <pc:sldMk cId="1044403164" sldId="302"/>
            <ac:spMk id="2" creationId="{00000000-0000-0000-0000-000000000000}"/>
          </ac:spMkLst>
        </pc:spChg>
      </pc:sldChg>
      <pc:sldChg chg="addSp delSp modSp mod">
        <pc:chgData name="Lee Lacy" userId="553fdb65-eda4-4178-878b-e00cad193f40" providerId="ADAL" clId="{B8A7B474-D7BE-4A1F-950B-56AA1C6F1174}" dt="2024-10-29T12:51:23.523" v="270" actId="1076"/>
        <pc:sldMkLst>
          <pc:docMk/>
          <pc:sldMk cId="2320020793" sldId="303"/>
        </pc:sldMkLst>
        <pc:spChg chg="add mod">
          <ac:chgData name="Lee Lacy" userId="553fdb65-eda4-4178-878b-e00cad193f40" providerId="ADAL" clId="{B8A7B474-D7BE-4A1F-950B-56AA1C6F1174}" dt="2024-10-29T12:51:23.523" v="270" actId="1076"/>
          <ac:spMkLst>
            <pc:docMk/>
            <pc:sldMk cId="2320020793" sldId="303"/>
            <ac:spMk id="5" creationId="{144AFC80-BB20-9CB4-F41D-0F520D5B4A02}"/>
          </ac:spMkLst>
        </pc:spChg>
        <pc:picChg chg="del">
          <ac:chgData name="Lee Lacy" userId="553fdb65-eda4-4178-878b-e00cad193f40" providerId="ADAL" clId="{B8A7B474-D7BE-4A1F-950B-56AA1C6F1174}" dt="2024-10-29T12:51:17.920" v="269" actId="478"/>
          <ac:picMkLst>
            <pc:docMk/>
            <pc:sldMk cId="2320020793" sldId="303"/>
            <ac:picMk id="7" creationId="{13127851-B5D2-E8F6-69AC-1DB2A30888E0}"/>
          </ac:picMkLst>
        </pc:picChg>
      </pc:sldChg>
      <pc:sldChg chg="addSp delSp modSp mod">
        <pc:chgData name="Lee Lacy" userId="553fdb65-eda4-4178-878b-e00cad193f40" providerId="ADAL" clId="{B8A7B474-D7BE-4A1F-950B-56AA1C6F1174}" dt="2024-10-29T12:51:49.796" v="274" actId="122"/>
        <pc:sldMkLst>
          <pc:docMk/>
          <pc:sldMk cId="324473551" sldId="305"/>
        </pc:sldMkLst>
        <pc:spChg chg="add mod">
          <ac:chgData name="Lee Lacy" userId="553fdb65-eda4-4178-878b-e00cad193f40" providerId="ADAL" clId="{B8A7B474-D7BE-4A1F-950B-56AA1C6F1174}" dt="2024-10-29T12:51:49.796" v="274" actId="122"/>
          <ac:spMkLst>
            <pc:docMk/>
            <pc:sldMk cId="324473551" sldId="305"/>
            <ac:spMk id="5" creationId="{1A06ACB3-378A-759A-02E9-FEC17AF11756}"/>
          </ac:spMkLst>
        </pc:spChg>
        <pc:picChg chg="del">
          <ac:chgData name="Lee Lacy" userId="553fdb65-eda4-4178-878b-e00cad193f40" providerId="ADAL" clId="{B8A7B474-D7BE-4A1F-950B-56AA1C6F1174}" dt="2024-10-29T12:46:31.454" v="92" actId="478"/>
          <ac:picMkLst>
            <pc:docMk/>
            <pc:sldMk cId="324473551" sldId="305"/>
            <ac:picMk id="7" creationId="{F1E77BEE-4857-BB21-3276-16777A2CAD02}"/>
          </ac:picMkLst>
        </pc:picChg>
      </pc:sldChg>
      <pc:sldChg chg="addSp delSp modSp mod">
        <pc:chgData name="Lee Lacy" userId="553fdb65-eda4-4178-878b-e00cad193f40" providerId="ADAL" clId="{B8A7B474-D7BE-4A1F-950B-56AA1C6F1174}" dt="2024-10-29T12:56:47.913" v="279" actId="20577"/>
        <pc:sldMkLst>
          <pc:docMk/>
          <pc:sldMk cId="3713290579" sldId="306"/>
        </pc:sldMkLst>
        <pc:spChg chg="add mod">
          <ac:chgData name="Lee Lacy" userId="553fdb65-eda4-4178-878b-e00cad193f40" providerId="ADAL" clId="{B8A7B474-D7BE-4A1F-950B-56AA1C6F1174}" dt="2024-10-29T12:51:30.378" v="271" actId="122"/>
          <ac:spMkLst>
            <pc:docMk/>
            <pc:sldMk cId="3713290579" sldId="306"/>
            <ac:spMk id="4" creationId="{D550FC16-AFED-15CF-633B-6374CD2DBA57}"/>
          </ac:spMkLst>
        </pc:spChg>
        <pc:spChg chg="mod">
          <ac:chgData name="Lee Lacy" userId="553fdb65-eda4-4178-878b-e00cad193f40" providerId="ADAL" clId="{B8A7B474-D7BE-4A1F-950B-56AA1C6F1174}" dt="2024-10-29T12:56:47.913" v="279" actId="20577"/>
          <ac:spMkLst>
            <pc:docMk/>
            <pc:sldMk cId="3713290579" sldId="306"/>
            <ac:spMk id="13" creationId="{A75BF39B-8ECC-933A-64DD-ED5B3929F8A3}"/>
          </ac:spMkLst>
        </pc:spChg>
        <pc:picChg chg="add mod">
          <ac:chgData name="Lee Lacy" userId="553fdb65-eda4-4178-878b-e00cad193f40" providerId="ADAL" clId="{B8A7B474-D7BE-4A1F-950B-56AA1C6F1174}" dt="2024-10-29T12:56:42.609" v="278" actId="14100"/>
          <ac:picMkLst>
            <pc:docMk/>
            <pc:sldMk cId="3713290579" sldId="306"/>
            <ac:picMk id="6" creationId="{3250DF83-D240-39A7-4A05-7088CDCB97D2}"/>
          </ac:picMkLst>
        </pc:picChg>
        <pc:picChg chg="del">
          <ac:chgData name="Lee Lacy" userId="553fdb65-eda4-4178-878b-e00cad193f40" providerId="ADAL" clId="{B8A7B474-D7BE-4A1F-950B-56AA1C6F1174}" dt="2024-10-29T12:56:30.899" v="275" actId="478"/>
          <ac:picMkLst>
            <pc:docMk/>
            <pc:sldMk cId="3713290579" sldId="306"/>
            <ac:picMk id="9" creationId="{6EACF2C7-B39C-3053-4CF9-4C532F004952}"/>
          </ac:picMkLst>
        </pc:picChg>
        <pc:picChg chg="del">
          <ac:chgData name="Lee Lacy" userId="553fdb65-eda4-4178-878b-e00cad193f40" providerId="ADAL" clId="{B8A7B474-D7BE-4A1F-950B-56AA1C6F1174}" dt="2024-10-29T12:49:52.119" v="251" actId="478"/>
          <ac:picMkLst>
            <pc:docMk/>
            <pc:sldMk cId="3713290579" sldId="306"/>
            <ac:picMk id="12" creationId="{62A4D1DE-107A-D548-81B0-A37CD06997E1}"/>
          </ac:picMkLst>
        </pc:picChg>
      </pc:sldChg>
      <pc:sldChg chg="addSp delSp modSp mod">
        <pc:chgData name="Lee Lacy" userId="553fdb65-eda4-4178-878b-e00cad193f40" providerId="ADAL" clId="{B8A7B474-D7BE-4A1F-950B-56AA1C6F1174}" dt="2024-10-29T12:51:36.298" v="272" actId="122"/>
        <pc:sldMkLst>
          <pc:docMk/>
          <pc:sldMk cId="2729741205" sldId="307"/>
        </pc:sldMkLst>
        <pc:spChg chg="add mod">
          <ac:chgData name="Lee Lacy" userId="553fdb65-eda4-4178-878b-e00cad193f40" providerId="ADAL" clId="{B8A7B474-D7BE-4A1F-950B-56AA1C6F1174}" dt="2024-10-29T12:51:36.298" v="272" actId="122"/>
          <ac:spMkLst>
            <pc:docMk/>
            <pc:sldMk cId="2729741205" sldId="307"/>
            <ac:spMk id="4" creationId="{241D04B3-6240-14CD-36AA-0FE3D18FA17A}"/>
          </ac:spMkLst>
        </pc:spChg>
        <pc:picChg chg="del">
          <ac:chgData name="Lee Lacy" userId="553fdb65-eda4-4178-878b-e00cad193f40" providerId="ADAL" clId="{B8A7B474-D7BE-4A1F-950B-56AA1C6F1174}" dt="2024-10-29T12:49:26.784" v="209" actId="478"/>
          <ac:picMkLst>
            <pc:docMk/>
            <pc:sldMk cId="2729741205" sldId="307"/>
            <ac:picMk id="6" creationId="{FAF796D4-D86B-2C26-4DB0-72A9D71A17B8}"/>
          </ac:picMkLst>
        </pc:picChg>
      </pc:sldChg>
      <pc:sldChg chg="addSp delSp modSp mod">
        <pc:chgData name="Lee Lacy" userId="553fdb65-eda4-4178-878b-e00cad193f40" providerId="ADAL" clId="{B8A7B474-D7BE-4A1F-950B-56AA1C6F1174}" dt="2024-10-29T12:57:30.716" v="280" actId="14100"/>
        <pc:sldMkLst>
          <pc:docMk/>
          <pc:sldMk cId="3282406308" sldId="309"/>
        </pc:sldMkLst>
        <pc:spChg chg="mod">
          <ac:chgData name="Lee Lacy" userId="553fdb65-eda4-4178-878b-e00cad193f40" providerId="ADAL" clId="{B8A7B474-D7BE-4A1F-950B-56AA1C6F1174}" dt="2024-10-29T12:57:30.716" v="280" actId="14100"/>
          <ac:spMkLst>
            <pc:docMk/>
            <pc:sldMk cId="3282406308" sldId="309"/>
            <ac:spMk id="2" creationId="{00000000-0000-0000-0000-000000000000}"/>
          </ac:spMkLst>
        </pc:spChg>
        <pc:picChg chg="add mod">
          <ac:chgData name="Lee Lacy" userId="553fdb65-eda4-4178-878b-e00cad193f40" providerId="ADAL" clId="{B8A7B474-D7BE-4A1F-950B-56AA1C6F1174}" dt="2024-10-29T12:39:35.353" v="70" actId="14100"/>
          <ac:picMkLst>
            <pc:docMk/>
            <pc:sldMk cId="3282406308" sldId="309"/>
            <ac:picMk id="6" creationId="{58773E82-113B-D957-CA09-E73A094E607E}"/>
          </ac:picMkLst>
        </pc:picChg>
        <pc:picChg chg="del">
          <ac:chgData name="Lee Lacy" userId="553fdb65-eda4-4178-878b-e00cad193f40" providerId="ADAL" clId="{B8A7B474-D7BE-4A1F-950B-56AA1C6F1174}" dt="2024-10-29T12:39:15.572" v="0" actId="478"/>
          <ac:picMkLst>
            <pc:docMk/>
            <pc:sldMk cId="3282406308" sldId="309"/>
            <ac:picMk id="7" creationId="{377D0759-73D8-1F87-361D-675C3B0E39B2}"/>
          </ac:picMkLst>
        </pc:picChg>
      </pc:sldChg>
      <pc:sldChg chg="modSp mod">
        <pc:chgData name="Lee Lacy" userId="553fdb65-eda4-4178-878b-e00cad193f40" providerId="ADAL" clId="{B8A7B474-D7BE-4A1F-950B-56AA1C6F1174}" dt="2024-10-29T12:59:01.891" v="284" actId="14100"/>
        <pc:sldMkLst>
          <pc:docMk/>
          <pc:sldMk cId="2688649329" sldId="318"/>
        </pc:sldMkLst>
        <pc:spChg chg="mod">
          <ac:chgData name="Lee Lacy" userId="553fdb65-eda4-4178-878b-e00cad193f40" providerId="ADAL" clId="{B8A7B474-D7BE-4A1F-950B-56AA1C6F1174}" dt="2024-10-29T12:59:01.891" v="284" actId="14100"/>
          <ac:spMkLst>
            <pc:docMk/>
            <pc:sldMk cId="2688649329" sldId="318"/>
            <ac:spMk id="2" creationId="{00000000-0000-0000-0000-000000000000}"/>
          </ac:spMkLst>
        </pc:spChg>
      </pc:sldChg>
      <pc:sldChg chg="modSp mod">
        <pc:chgData name="Lee Lacy" userId="553fdb65-eda4-4178-878b-e00cad193f40" providerId="ADAL" clId="{B8A7B474-D7BE-4A1F-950B-56AA1C6F1174}" dt="2024-10-29T12:58:15.703" v="283" actId="14100"/>
        <pc:sldMkLst>
          <pc:docMk/>
          <pc:sldMk cId="4053457334" sldId="322"/>
        </pc:sldMkLst>
        <pc:spChg chg="mod">
          <ac:chgData name="Lee Lacy" userId="553fdb65-eda4-4178-878b-e00cad193f40" providerId="ADAL" clId="{B8A7B474-D7BE-4A1F-950B-56AA1C6F1174}" dt="2024-10-29T12:58:15.703" v="283" actId="14100"/>
          <ac:spMkLst>
            <pc:docMk/>
            <pc:sldMk cId="4053457334" sldId="322"/>
            <ac:spMk id="2" creationId="{00000000-0000-0000-0000-000000000000}"/>
          </ac:spMkLst>
        </pc:spChg>
      </pc:sldChg>
      <pc:sldChg chg="addSp delSp modSp mod">
        <pc:chgData name="Lee Lacy" userId="553fdb65-eda4-4178-878b-e00cad193f40" providerId="ADAL" clId="{B8A7B474-D7BE-4A1F-950B-56AA1C6F1174}" dt="2024-10-29T12:51:43.342" v="273" actId="122"/>
        <pc:sldMkLst>
          <pc:docMk/>
          <pc:sldMk cId="2481548282" sldId="323"/>
        </pc:sldMkLst>
        <pc:spChg chg="add mod">
          <ac:chgData name="Lee Lacy" userId="553fdb65-eda4-4178-878b-e00cad193f40" providerId="ADAL" clId="{B8A7B474-D7BE-4A1F-950B-56AA1C6F1174}" dt="2024-10-29T12:51:43.342" v="273" actId="122"/>
          <ac:spMkLst>
            <pc:docMk/>
            <pc:sldMk cId="2481548282" sldId="323"/>
            <ac:spMk id="6" creationId="{6EB5814D-1FB4-A191-67E5-EC55D48E8D16}"/>
          </ac:spMkLst>
        </pc:spChg>
        <pc:picChg chg="mod">
          <ac:chgData name="Lee Lacy" userId="553fdb65-eda4-4178-878b-e00cad193f40" providerId="ADAL" clId="{B8A7B474-D7BE-4A1F-950B-56AA1C6F1174}" dt="2024-10-29T12:48:45.077" v="207" actId="1038"/>
          <ac:picMkLst>
            <pc:docMk/>
            <pc:sldMk cId="2481548282" sldId="323"/>
            <ac:picMk id="4" creationId="{C997333A-5F5D-8AFE-BF99-D387158A60BE}"/>
          </ac:picMkLst>
        </pc:picChg>
        <pc:picChg chg="del">
          <ac:chgData name="Lee Lacy" userId="553fdb65-eda4-4178-878b-e00cad193f40" providerId="ADAL" clId="{B8A7B474-D7BE-4A1F-950B-56AA1C6F1174}" dt="2024-10-29T12:48:04.984" v="139" actId="478"/>
          <ac:picMkLst>
            <pc:docMk/>
            <pc:sldMk cId="2481548282" sldId="323"/>
            <ac:picMk id="7" creationId="{4F49315E-067F-7DA8-DD46-C5D0B04FB774}"/>
          </ac:picMkLst>
        </pc:picChg>
        <pc:picChg chg="mod">
          <ac:chgData name="Lee Lacy" userId="553fdb65-eda4-4178-878b-e00cad193f40" providerId="ADAL" clId="{B8A7B474-D7BE-4A1F-950B-56AA1C6F1174}" dt="2024-10-29T12:48:38.719" v="188" actId="1037"/>
          <ac:picMkLst>
            <pc:docMk/>
            <pc:sldMk cId="2481548282" sldId="323"/>
            <ac:picMk id="9" creationId="{050BE0BD-DE3D-DF05-F64C-8D42536B18F5}"/>
          </ac:picMkLst>
        </pc:picChg>
        <pc:picChg chg="mod">
          <ac:chgData name="Lee Lacy" userId="553fdb65-eda4-4178-878b-e00cad193f40" providerId="ADAL" clId="{B8A7B474-D7BE-4A1F-950B-56AA1C6F1174}" dt="2024-10-29T12:47:47.735" v="137" actId="1076"/>
          <ac:picMkLst>
            <pc:docMk/>
            <pc:sldMk cId="2481548282" sldId="323"/>
            <ac:picMk id="11" creationId="{63DFBF42-E8C7-1563-5F4A-EF678CCA0861}"/>
          </ac:picMkLst>
        </pc:picChg>
        <pc:picChg chg="mod">
          <ac:chgData name="Lee Lacy" userId="553fdb65-eda4-4178-878b-e00cad193f40" providerId="ADAL" clId="{B8A7B474-D7BE-4A1F-950B-56AA1C6F1174}" dt="2024-10-29T12:48:33.507" v="172" actId="1037"/>
          <ac:picMkLst>
            <pc:docMk/>
            <pc:sldMk cId="2481548282" sldId="323"/>
            <ac:picMk id="15" creationId="{38462F7C-4DF3-E562-305F-3F4141388F78}"/>
          </ac:picMkLst>
        </pc:picChg>
      </pc:sldChg>
      <pc:sldChg chg="modSp mod">
        <pc:chgData name="Lee Lacy" userId="553fdb65-eda4-4178-878b-e00cad193f40" providerId="ADAL" clId="{B8A7B474-D7BE-4A1F-950B-56AA1C6F1174}" dt="2024-10-29T12:58:07.304" v="282" actId="14100"/>
        <pc:sldMkLst>
          <pc:docMk/>
          <pc:sldMk cId="3684593375" sldId="324"/>
        </pc:sldMkLst>
        <pc:spChg chg="mod">
          <ac:chgData name="Lee Lacy" userId="553fdb65-eda4-4178-878b-e00cad193f40" providerId="ADAL" clId="{B8A7B474-D7BE-4A1F-950B-56AA1C6F1174}" dt="2024-10-29T12:58:07.304" v="282" actId="14100"/>
          <ac:spMkLst>
            <pc:docMk/>
            <pc:sldMk cId="3684593375" sldId="324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t" anchorCtr="0" compatLnSpc="1">
            <a:prstTxWarp prst="textNoShape">
              <a:avLst/>
            </a:prstTxWarp>
          </a:bodyPr>
          <a:lstStyle>
            <a:lvl1pPr defTabSz="931932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t" anchorCtr="0" compatLnSpc="1">
            <a:prstTxWarp prst="textNoShape">
              <a:avLst/>
            </a:prstTxWarp>
          </a:bodyPr>
          <a:lstStyle>
            <a:lvl1pPr algn="r" defTabSz="931932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b" anchorCtr="0" compatLnSpc="1">
            <a:prstTxWarp prst="textNoShape">
              <a:avLst/>
            </a:prstTxWarp>
          </a:bodyPr>
          <a:lstStyle>
            <a:lvl1pPr defTabSz="931932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b" anchorCtr="0" compatLnSpc="1">
            <a:prstTxWarp prst="textNoShape">
              <a:avLst/>
            </a:prstTxWarp>
          </a:bodyPr>
          <a:lstStyle>
            <a:lvl1pPr algn="r" defTabSz="931932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t" anchorCtr="0" compatLnSpc="1">
            <a:prstTxWarp prst="textNoShape">
              <a:avLst/>
            </a:prstTxWarp>
          </a:bodyPr>
          <a:lstStyle>
            <a:lvl1pPr defTabSz="931932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t" anchorCtr="0" compatLnSpc="1">
            <a:prstTxWarp prst="textNoShape">
              <a:avLst/>
            </a:prstTxWarp>
          </a:bodyPr>
          <a:lstStyle>
            <a:lvl1pPr algn="r" defTabSz="931932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117"/>
            <a:ext cx="5140960" cy="418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b" anchorCtr="0" compatLnSpc="1">
            <a:prstTxWarp prst="textNoShape">
              <a:avLst/>
            </a:prstTxWarp>
          </a:bodyPr>
          <a:lstStyle>
            <a:lvl1pPr defTabSz="931932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1" rIns="93160" bIns="46581" numCol="1" anchor="b" anchorCtr="0" compatLnSpc="1">
            <a:prstTxWarp prst="textNoShape">
              <a:avLst/>
            </a:prstTxWarp>
          </a:bodyPr>
          <a:lstStyle>
            <a:lvl1pPr algn="r" defTabSz="931932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Double check logo</a:t>
            </a:r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1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8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0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5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of </a:t>
            </a:r>
            <a:r>
              <a:rPr lang="en-US"/>
              <a:t>a call to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0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8143435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9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7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1671" y="1858346"/>
            <a:ext cx="10972800" cy="12294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Leveraging Science Fiction Case Studies to Specify Immersive and Embedded Training System Requirements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3429000"/>
            <a:ext cx="4030489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Lee W. Lacy, Ph.D., CMSP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Soar Technology, LLC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50E2DD2-F373-E487-EEDD-5E6546E2AECC}"/>
              </a:ext>
            </a:extLst>
          </p:cNvPr>
          <p:cNvSpPr txBox="1">
            <a:spLocks/>
          </p:cNvSpPr>
          <p:nvPr/>
        </p:nvSpPr>
        <p:spPr bwMode="auto">
          <a:xfrm>
            <a:off x="6254496" y="3429000"/>
            <a:ext cx="4267199" cy="193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None/>
              <a:defRPr sz="24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Arial Narrow" pitchFamily="34" charset="0"/>
              </a:rPr>
              <a:t>Ronald E. Sparks</a:t>
            </a:r>
          </a:p>
          <a:p>
            <a:r>
              <a:rPr lang="en-US" kern="0" dirty="0">
                <a:latin typeface="Arial Narrow" pitchFamily="34" charset="0"/>
              </a:rPr>
              <a:t>Avanade, Inc.</a:t>
            </a:r>
          </a:p>
          <a:p>
            <a:endParaRPr lang="en-US" kern="0" dirty="0"/>
          </a:p>
        </p:txBody>
      </p:sp>
      <p:pic>
        <p:nvPicPr>
          <p:cNvPr id="8" name="Picture 2" descr="Adobe | Technology and Capabilities | Avanade US">
            <a:extLst>
              <a:ext uri="{FF2B5EF4-FFF2-40B4-BE49-F238E27FC236}">
                <a16:creationId xmlns:a16="http://schemas.microsoft.com/office/drawing/2014/main" id="{505B5767-9876-C58A-F4AB-E7057DC5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96" y="4536831"/>
            <a:ext cx="4267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C0CF05-67DE-6F92-C370-843D449FBBFA}"/>
              </a:ext>
            </a:extLst>
          </p:cNvPr>
          <p:cNvGrpSpPr/>
          <p:nvPr/>
        </p:nvGrpSpPr>
        <p:grpSpPr>
          <a:xfrm>
            <a:off x="1976788" y="4536831"/>
            <a:ext cx="3324636" cy="1079546"/>
            <a:chOff x="2224007" y="4624824"/>
            <a:chExt cx="3324636" cy="10795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189526-DFE4-0EDC-4E1F-345C64AEFFB4}"/>
                </a:ext>
              </a:extLst>
            </p:cNvPr>
            <p:cNvSpPr/>
            <p:nvPr/>
          </p:nvSpPr>
          <p:spPr bwMode="auto">
            <a:xfrm>
              <a:off x="2224007" y="4624824"/>
              <a:ext cx="3324636" cy="107954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13" name="Picture 4" descr="Home Page - SoarTech">
              <a:extLst>
                <a:ext uri="{FF2B5EF4-FFF2-40B4-BE49-F238E27FC236}">
                  <a16:creationId xmlns:a16="http://schemas.microsoft.com/office/drawing/2014/main" id="{48C21F49-64EC-73F7-AB42-25D279F0C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44" y="4624824"/>
              <a:ext cx="2857500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Sci-Fi Use Cases Can Help Specify Feature and Risk Mitigation Requirements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52911" y="2052918"/>
            <a:ext cx="5530056" cy="3353968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SzPct val="100000"/>
              <a:buNone/>
            </a:pPr>
            <a:r>
              <a:rPr lang="en-US" sz="1800" dirty="0">
                <a:latin typeface="+mn-lt"/>
              </a:rPr>
              <a:t>Specific examples of potential required features and risk mitigations:</a:t>
            </a:r>
          </a:p>
          <a:p>
            <a:pPr marL="990586" lvl="1" indent="-457200">
              <a:spcBef>
                <a:spcPts val="0"/>
              </a:spcBef>
              <a:spcAft>
                <a:spcPts val="1800"/>
              </a:spcAft>
              <a:buSzPct val="100000"/>
              <a:buFont typeface="+mj-lt"/>
              <a:buAutoNum type="arabicParenR"/>
            </a:pPr>
            <a:r>
              <a:rPr lang="en-US" sz="1800" dirty="0">
                <a:latin typeface="+mn-lt"/>
              </a:rPr>
              <a:t>Agent-based coaching.</a:t>
            </a:r>
          </a:p>
          <a:p>
            <a:pPr marL="990586" lvl="1" indent="-457200">
              <a:spcBef>
                <a:spcPts val="0"/>
              </a:spcBef>
              <a:spcAft>
                <a:spcPts val="1800"/>
              </a:spcAft>
              <a:buSzPct val="100000"/>
              <a:buFont typeface="+mj-lt"/>
              <a:buAutoNum type="arabicParenR"/>
            </a:pPr>
            <a:r>
              <a:rPr lang="en-US" sz="1800" dirty="0">
                <a:latin typeface="+mn-lt"/>
              </a:rPr>
              <a:t>Physiological monitoring.</a:t>
            </a:r>
          </a:p>
          <a:p>
            <a:pPr marL="990586" lvl="1" indent="-457200">
              <a:spcBef>
                <a:spcPts val="0"/>
              </a:spcBef>
              <a:spcAft>
                <a:spcPts val="1800"/>
              </a:spcAft>
              <a:buSzPct val="100000"/>
              <a:buFont typeface="+mj-lt"/>
              <a:buAutoNum type="arabicParenR"/>
            </a:pPr>
            <a:r>
              <a:rPr lang="en-US" sz="1800" dirty="0">
                <a:latin typeface="+mn-lt"/>
              </a:rPr>
              <a:t>Psychological stress (including Reality Distortion Syndrome).</a:t>
            </a:r>
          </a:p>
          <a:p>
            <a:pPr marL="990586" lvl="1" indent="-457200">
              <a:spcBef>
                <a:spcPts val="0"/>
              </a:spcBef>
              <a:spcAft>
                <a:spcPts val="1800"/>
              </a:spcAft>
              <a:buSzPct val="100000"/>
              <a:buFont typeface="+mj-lt"/>
              <a:buAutoNum type="arabicParenR"/>
            </a:pPr>
            <a:r>
              <a:rPr lang="en-US" sz="1800" dirty="0">
                <a:latin typeface="+mn-lt"/>
              </a:rPr>
              <a:t>Cybersecurity and AI-related risk mitigation.</a:t>
            </a:r>
          </a:p>
        </p:txBody>
      </p:sp>
      <p:pic>
        <p:nvPicPr>
          <p:cNvPr id="5" name="Picture 4" descr="A group of men wearing virtual reality goggles&#10;&#10;Description automatically generated">
            <a:extLst>
              <a:ext uri="{FF2B5EF4-FFF2-40B4-BE49-F238E27FC236}">
                <a16:creationId xmlns:a16="http://schemas.microsoft.com/office/drawing/2014/main" id="{3C9E1733-AB73-445F-1E22-E617E96C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71" r="5396" b="-2"/>
          <a:stretch/>
        </p:blipFill>
        <p:spPr>
          <a:xfrm>
            <a:off x="6200688" y="1046715"/>
            <a:ext cx="5530056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459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1) Agent-based Coaching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pic>
        <p:nvPicPr>
          <p:cNvPr id="1026" name="Picture 2" descr="Ready Player One - Wikipedia">
            <a:extLst>
              <a:ext uri="{FF2B5EF4-FFF2-40B4-BE49-F238E27FC236}">
                <a16:creationId xmlns:a16="http://schemas.microsoft.com/office/drawing/2014/main" id="{65C45ACD-44D2-B2F2-5543-5E0F12AF7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1911" y="1690687"/>
            <a:ext cx="2304802" cy="349321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9362E-893C-6F5A-45EB-4CFE0873A0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1690686"/>
            <a:ext cx="7254240" cy="419593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Mother in </a:t>
            </a:r>
            <a:r>
              <a:rPr lang="en-US" sz="1800" b="1" dirty="0">
                <a:latin typeface="+mn-lt"/>
              </a:rPr>
              <a:t>Alien</a:t>
            </a:r>
            <a:r>
              <a:rPr lang="en-US" sz="1800" dirty="0">
                <a:latin typeface="+mn-lt"/>
              </a:rPr>
              <a:t> (1979) provides information and executes commands.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The Guide in </a:t>
            </a:r>
            <a:r>
              <a:rPr lang="en-US" sz="1800" b="1" dirty="0">
                <a:latin typeface="+mn-lt"/>
              </a:rPr>
              <a:t>"The Hitchhiker's Guide to the Galaxy" </a:t>
            </a:r>
            <a:r>
              <a:rPr lang="en-US" sz="1800" dirty="0">
                <a:latin typeface="+mn-lt"/>
              </a:rPr>
              <a:t>(1979) provides interactive information and coaching.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The Dixie Flatline in </a:t>
            </a:r>
            <a:r>
              <a:rPr lang="en-US" sz="1800" b="1" dirty="0">
                <a:latin typeface="+mn-lt"/>
              </a:rPr>
              <a:t>"Neuromancer" </a:t>
            </a:r>
            <a:r>
              <a:rPr lang="en-US" sz="1800" dirty="0">
                <a:latin typeface="+mn-lt"/>
              </a:rPr>
              <a:t>(1984) provides expert guidance, technical support, motivation, and information access.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The Oracle in the </a:t>
            </a:r>
            <a:r>
              <a:rPr lang="en-US" sz="1800" b="1" dirty="0">
                <a:latin typeface="+mn-lt"/>
              </a:rPr>
              <a:t>“Matrix” </a:t>
            </a:r>
            <a:r>
              <a:rPr lang="en-US" sz="1800" dirty="0">
                <a:latin typeface="+mn-lt"/>
              </a:rPr>
              <a:t>Series (1999+) provides guidance and advice explains the nature of the virtual reality.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J.A.R.V.I.S. in </a:t>
            </a:r>
            <a:r>
              <a:rPr lang="en-US" sz="1800" b="1" dirty="0">
                <a:latin typeface="+mn-lt"/>
              </a:rPr>
              <a:t>Iron Man </a:t>
            </a:r>
            <a:r>
              <a:rPr lang="en-US" sz="1800" dirty="0">
                <a:latin typeface="+mn-lt"/>
              </a:rPr>
              <a:t>(2008) controls wearable technology and assists with various tasks.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The Curator in </a:t>
            </a:r>
            <a:r>
              <a:rPr lang="en-US" sz="1800" b="1" dirty="0">
                <a:latin typeface="+mn-lt"/>
              </a:rPr>
              <a:t>Ready Player One </a:t>
            </a:r>
            <a:r>
              <a:rPr lang="en-US" sz="1800" dirty="0">
                <a:latin typeface="+mn-lt"/>
              </a:rPr>
              <a:t>(2011) provides assistance and offers hints.</a:t>
            </a:r>
          </a:p>
        </p:txBody>
      </p:sp>
    </p:spTree>
    <p:extLst>
      <p:ext uri="{BB962C8B-B14F-4D97-AF65-F5344CB8AC3E}">
        <p14:creationId xmlns:p14="http://schemas.microsoft.com/office/powerpoint/2010/main" val="405345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/>
              <a:t>2) Physiological Monitoring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9362E-893C-6F5A-45EB-4CFE0873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Heart rate, body temperature, and emotional states measured by sensors embedded in clothing in </a:t>
            </a:r>
            <a:r>
              <a:rPr lang="en-US" sz="1800" b="1" dirty="0">
                <a:latin typeface="+mn-lt"/>
              </a:rPr>
              <a:t>Westworld</a:t>
            </a:r>
            <a:r>
              <a:rPr lang="en-US" sz="1800" dirty="0">
                <a:latin typeface="+mn-lt"/>
              </a:rPr>
              <a:t> (1973+).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Heart rate, respiration, and body temperature sensors embedded in combat suits in </a:t>
            </a:r>
            <a:r>
              <a:rPr lang="en-US" sz="1800" b="1" dirty="0">
                <a:latin typeface="+mn-lt"/>
              </a:rPr>
              <a:t>Forever War </a:t>
            </a:r>
            <a:r>
              <a:rPr lang="en-US" sz="1800" dirty="0">
                <a:latin typeface="+mn-lt"/>
              </a:rPr>
              <a:t>(1974).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Brain activity, emotional state, and vitals measured by neural implants and biofeedback systems in </a:t>
            </a:r>
            <a:r>
              <a:rPr lang="en-US" sz="1800" b="1" dirty="0">
                <a:latin typeface="+mn-lt"/>
              </a:rPr>
              <a:t>Neuromancer</a:t>
            </a:r>
            <a:r>
              <a:rPr lang="en-US" sz="1800" dirty="0">
                <a:latin typeface="+mn-lt"/>
              </a:rPr>
              <a:t> (1984).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Heart rate, brain activity, and stress level sensors embedded in uniforms in </a:t>
            </a:r>
            <a:r>
              <a:rPr lang="en-US" sz="1800" b="1" dirty="0">
                <a:latin typeface="+mn-lt"/>
              </a:rPr>
              <a:t>Ender’s Game </a:t>
            </a:r>
            <a:r>
              <a:rPr lang="en-US" sz="1800" dirty="0">
                <a:latin typeface="+mn-lt"/>
              </a:rPr>
              <a:t>(1985).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Heart rate and brain activity monitored by a Neural link in </a:t>
            </a:r>
            <a:r>
              <a:rPr lang="en-US" sz="1800" b="1" dirty="0">
                <a:latin typeface="+mn-lt"/>
              </a:rPr>
              <a:t>Matrix</a:t>
            </a:r>
            <a:r>
              <a:rPr lang="en-US" sz="1800" dirty="0">
                <a:latin typeface="+mn-lt"/>
              </a:rPr>
              <a:t> (1999+).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18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6C3D85-6E6B-984A-0E9B-0F35A8AD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11" y="1690687"/>
            <a:ext cx="2095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853AC70-53F1-E967-E784-CD3B51087C54}"/>
              </a:ext>
            </a:extLst>
          </p:cNvPr>
          <p:cNvGrpSpPr/>
          <p:nvPr/>
        </p:nvGrpSpPr>
        <p:grpSpPr>
          <a:xfrm>
            <a:off x="1207949" y="5104738"/>
            <a:ext cx="7346642" cy="866692"/>
            <a:chOff x="1195208" y="5088410"/>
            <a:chExt cx="7346642" cy="86669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877BC1ED-B9A3-B4A7-3A7E-D36842505F61}"/>
                </a:ext>
              </a:extLst>
            </p:cNvPr>
            <p:cNvSpPr/>
            <p:nvPr/>
          </p:nvSpPr>
          <p:spPr bwMode="auto">
            <a:xfrm>
              <a:off x="1195208" y="5088410"/>
              <a:ext cx="7321164" cy="866692"/>
            </a:xfrm>
            <a:prstGeom prst="flowChartAlternateProcess">
              <a:avLst/>
            </a:prstGeom>
            <a:solidFill>
              <a:srgbClr val="262673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5EC83E-B74F-42AB-E5FC-80A421CAFFB4}"/>
                </a:ext>
              </a:extLst>
            </p:cNvPr>
            <p:cNvSpPr txBox="1"/>
            <p:nvPr/>
          </p:nvSpPr>
          <p:spPr>
            <a:xfrm>
              <a:off x="1220687" y="5254526"/>
              <a:ext cx="73211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Physiological monitoring can help identify stress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783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/>
              <a:t>3) Psychological Stress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 become more challenging and morally ambiguous and eventually lead to trauma associated with the implications of actions taken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Ender’s Game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(1985).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Intensity and realism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Matrix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(1999+).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Exposure to torture and reprogramming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Altered Carbon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(2002+).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Pressure associated with reaching the objectives along with the perilous nature of the virtual environment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Ready Player 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 (2011).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Increasingly horrifying and realistic simulated experiences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Mirror’s Playtest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episode (2016).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074" name="Picture 2" descr="Cover shows a futuristic airplane landing on a lighted runway.">
            <a:extLst>
              <a:ext uri="{FF2B5EF4-FFF2-40B4-BE49-F238E27FC236}">
                <a16:creationId xmlns:a16="http://schemas.microsoft.com/office/drawing/2014/main" id="{5D6A2C9D-5425-8A6F-C0CE-27FF5FE4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14" y="1741253"/>
            <a:ext cx="2095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BEDEFD-2958-0E8D-DC46-F1C75CA438E7}"/>
              </a:ext>
            </a:extLst>
          </p:cNvPr>
          <p:cNvSpPr txBox="1"/>
          <p:nvPr/>
        </p:nvSpPr>
        <p:spPr>
          <a:xfrm>
            <a:off x="1330380" y="5344910"/>
            <a:ext cx="7101779" cy="919401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specific type of stress is associated with 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Reality Disorientation Syndrome</a:t>
            </a:r>
          </a:p>
        </p:txBody>
      </p:sp>
    </p:spTree>
    <p:extLst>
      <p:ext uri="{BB962C8B-B14F-4D97-AF65-F5344CB8AC3E}">
        <p14:creationId xmlns:p14="http://schemas.microsoft.com/office/powerpoint/2010/main" val="3385490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 wrap="square" anchor="ctr">
            <a:noAutofit/>
          </a:bodyPr>
          <a:lstStyle/>
          <a:p>
            <a:r>
              <a:rPr lang="en-US" sz="2400" dirty="0"/>
              <a:t>3) Psychological Stress - Reality Disorientation Syndrome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14</a:t>
            </a:fld>
            <a:endParaRPr lang="en-US"/>
          </a:p>
        </p:txBody>
      </p:sp>
      <p:pic>
        <p:nvPicPr>
          <p:cNvPr id="6" name="Picture 5" descr="A person in military uniform holding an object&#10;&#10;Description automatically generated with low confidence">
            <a:extLst>
              <a:ext uri="{FF2B5EF4-FFF2-40B4-BE49-F238E27FC236}">
                <a16:creationId xmlns:a16="http://schemas.microsoft.com/office/drawing/2014/main" id="{E935B176-75FD-D863-13F0-2242AFB07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7" r="2" b="2"/>
          <a:stretch/>
        </p:blipFill>
        <p:spPr>
          <a:xfrm>
            <a:off x="7300458" y="990774"/>
            <a:ext cx="4788175" cy="417973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6801016" cy="4895850"/>
          </a:xfrm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Simulation developers often seek to leverage increasingly sophisticated technologies to provide convincing levels of fidelity and resolution.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Trainees may eventually be unable to distinguish the real world from the virtual world.  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Trainee awareness of a simulation may affect their decision-making (e.g., choosing to more risks).  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Intentionally deceiving trainees into believing they are interacting with the “real world” raises ethical issues.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Reality Disorientation Syndrome involves a participant’s confusion over whether they are operating in the “real world” vice a simulation.  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Recent advances in generative AI using Large Language Models (LLMs) have resulted in interactions that are difficult to distinguish from live humans.</a:t>
            </a:r>
          </a:p>
        </p:txBody>
      </p:sp>
    </p:spTree>
    <p:extLst>
      <p:ext uri="{BB962C8B-B14F-4D97-AF65-F5344CB8AC3E}">
        <p14:creationId xmlns:p14="http://schemas.microsoft.com/office/powerpoint/2010/main" val="163000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  <p:pic>
        <p:nvPicPr>
          <p:cNvPr id="4098" name="Picture 2" descr="Rick and Morty&quot; M. Night Shaym-Aliens! (TV Episode 2014) - IMDb">
            <a:extLst>
              <a:ext uri="{FF2B5EF4-FFF2-40B4-BE49-F238E27FC236}">
                <a16:creationId xmlns:a16="http://schemas.microsoft.com/office/drawing/2014/main" id="{546C127A-6E3F-99C6-E665-D7895903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r="13352"/>
          <a:stretch/>
        </p:blipFill>
        <p:spPr bwMode="auto">
          <a:xfrm>
            <a:off x="6105439" y="989946"/>
            <a:ext cx="5609483" cy="48966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ontent Placeholder 3"/>
          <p:cNvSpPr>
            <a:spLocks noGrp="1"/>
          </p:cNvSpPr>
          <p:nvPr>
            <p:ph type="body" sz="quarter" idx="12"/>
          </p:nvPr>
        </p:nvSpPr>
        <p:spPr>
          <a:xfrm>
            <a:off x="299499" y="993433"/>
            <a:ext cx="5446091" cy="489585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Character believes he is accessing game that turns out to be a system for simulating and automating nuclear warfare in </a:t>
            </a:r>
            <a:r>
              <a:rPr lang="en-US" sz="1800" b="1" dirty="0">
                <a:latin typeface="+mn-lt"/>
              </a:rPr>
              <a:t>Wargames </a:t>
            </a:r>
            <a:r>
              <a:rPr lang="en-US" sz="1800" dirty="0">
                <a:latin typeface="+mn-lt"/>
              </a:rPr>
              <a:t>(1983).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Protagonist thought he was performing a training scenario when he was in “reality” fighting in the “real world” in </a:t>
            </a:r>
            <a:r>
              <a:rPr lang="en-US" sz="1800" b="1" dirty="0">
                <a:latin typeface="+mn-lt"/>
              </a:rPr>
              <a:t>Ender’s Game </a:t>
            </a:r>
            <a:r>
              <a:rPr lang="en-US" sz="1800" dirty="0">
                <a:latin typeface="+mn-lt"/>
              </a:rPr>
              <a:t>(1985).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Characters believe they are operating in the “real world” and not in highly realistic simulated training in </a:t>
            </a:r>
            <a:r>
              <a:rPr lang="en-US" sz="1800" b="1" dirty="0">
                <a:latin typeface="+mn-lt"/>
              </a:rPr>
              <a:t>"Stargate SG-1" </a:t>
            </a:r>
            <a:r>
              <a:rPr lang="en-US" sz="1800" dirty="0">
                <a:latin typeface="+mn-lt"/>
              </a:rPr>
              <a:t>episode titled "Proving Ground."(Season 5, Episode 13) (2002).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Characters try to determine whether they are in a simulation in </a:t>
            </a:r>
            <a:r>
              <a:rPr lang="en-US" sz="1800" b="1" dirty="0">
                <a:latin typeface="+mn-lt"/>
              </a:rPr>
              <a:t>“Rick and Morty”</a:t>
            </a:r>
            <a:r>
              <a:rPr lang="en-US" sz="1800" dirty="0">
                <a:latin typeface="+mn-lt"/>
              </a:rPr>
              <a:t> Episode: "M. Night </a:t>
            </a:r>
            <a:r>
              <a:rPr lang="en-US" sz="1800" dirty="0" err="1">
                <a:latin typeface="+mn-lt"/>
              </a:rPr>
              <a:t>Shaym</a:t>
            </a:r>
            <a:r>
              <a:rPr lang="en-US" sz="1800" dirty="0">
                <a:latin typeface="+mn-lt"/>
              </a:rPr>
              <a:t>-Aliens!" (Season 1, Episode 4) (2014).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211CD3-A03B-99D5-97BC-193752DF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/>
          <a:lstStyle/>
          <a:p>
            <a:r>
              <a:rPr lang="en-US" sz="2400" dirty="0"/>
              <a:t>3) Psychological Stress - Reality Disorientation Syndrome</a:t>
            </a:r>
          </a:p>
        </p:txBody>
      </p:sp>
    </p:spTree>
    <p:extLst>
      <p:ext uri="{BB962C8B-B14F-4D97-AF65-F5344CB8AC3E}">
        <p14:creationId xmlns:p14="http://schemas.microsoft.com/office/powerpoint/2010/main" val="48399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/>
              <a:t>4) Cybersecurity and AI-Related Risks Mitigation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2150" y="918217"/>
            <a:ext cx="9252397" cy="5633658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AI’s paranoia leads to harm and an attempt to eliminate the human crew to preserve the mission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2001: A Space Odyssey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(1968).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“hosts” override their programming and take control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Westworld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(1973+).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Trainee manipulated "unwinnable" training scenario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Trek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franchise’s Kobayashi Maru Scenario (1982).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controls the digital realm and attempts to dominate both the virtual and real worlds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(1982).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Young hacker accesses an operational military supercomputer risking thermonuclear war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 Games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(1983).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merges with another AI becoming a superintelligence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Neuromancer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(1984).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becomes self-aware and launches a military attack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Terminator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(1984+).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turned off safety protocols and wounded trainees and simulation infected by a worm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Trek Voyager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“Worst Case Scenario” (1997).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decides it needs to take control of humanity based on a flawed understanding of the 3 laws of robotics in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I, Robot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(2004).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146" name="Picture 2" descr="A painted image of a space station suspended in space, in the background the Earth is visible. Above the image appears &quot;An epic drama of adventure and exploration&quot; in blue block letters against a white background. Below the image in a black band, the title &quot;2001: a space odyssey&quot; appears in yellow block letters.">
            <a:extLst>
              <a:ext uri="{FF2B5EF4-FFF2-40B4-BE49-F238E27FC236}">
                <a16:creationId xmlns:a16="http://schemas.microsoft.com/office/drawing/2014/main" id="{7FFC751D-51D6-A4A9-55C8-ECFEE862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580" y="3760237"/>
            <a:ext cx="1558919" cy="23312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F59557A-5E47-9F4C-1049-F51B2EC3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303" y="1229059"/>
            <a:ext cx="1554195" cy="23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5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Summary and Call to 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17</a:t>
            </a:fld>
            <a:endParaRPr lang="en-US"/>
          </a:p>
        </p:txBody>
      </p:sp>
      <p:pic>
        <p:nvPicPr>
          <p:cNvPr id="8" name="Picture 7" descr="A group of people in a room with computers and a large book&#10;&#10;Description automatically generated">
            <a:extLst>
              <a:ext uri="{FF2B5EF4-FFF2-40B4-BE49-F238E27FC236}">
                <a16:creationId xmlns:a16="http://schemas.microsoft.com/office/drawing/2014/main" id="{B6FD5289-57F5-9825-A990-0816B3D04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r="22161" b="1"/>
          <a:stretch/>
        </p:blipFill>
        <p:spPr>
          <a:xfrm>
            <a:off x="6105439" y="990774"/>
            <a:ext cx="5609483" cy="518445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3517616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A symbiotic relationship exists between Sci-Fi and immersive and embedded training systems products/processes.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Sci-Fi can support requirements analysis for immersive and embedded training systems.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Systems engineers can use Sci-Fi as a prequel activity to existing training system development processes.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Sci-Fi can help specify feature and risk mitigation requirements.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4EC44-2F9B-8D6F-0201-AFF6623C0762}"/>
              </a:ext>
            </a:extLst>
          </p:cNvPr>
          <p:cNvSpPr txBox="1"/>
          <p:nvPr/>
        </p:nvSpPr>
        <p:spPr>
          <a:xfrm>
            <a:off x="477078" y="4438578"/>
            <a:ext cx="5379830" cy="1328023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to Sci-Fi for inspiration as you specify requirements for immersive and embedded training systems.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77061" cy="795130"/>
          </a:xfrm>
        </p:spPr>
        <p:txBody>
          <a:bodyPr/>
          <a:lstStyle/>
          <a:p>
            <a:r>
              <a:rPr lang="en-US" sz="2400" dirty="0"/>
              <a:t>Symbiosis Exists Between Sci-Fi and </a:t>
            </a:r>
            <a:br>
              <a:rPr lang="en-US" sz="2400" dirty="0"/>
            </a:br>
            <a:r>
              <a:rPr lang="en-US" sz="2400" dirty="0"/>
              <a:t>Technology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73398" y="1097354"/>
            <a:ext cx="6373055" cy="50752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Sci-Fi writers authoring stories and engineers developing systems use their creativity and imagination. 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a symbiotic relationship between technology development and science-based (as opposed to fantasy) story ideation. 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① provides humans with foundational knowledge and understanding. 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creativity, innovation, and imagination ② fuels research ideas for science, inventions/improvements of technology, and story ideas for science fiction. 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products and processes ③ provide implementations for humans to consider and build upon. 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fiction ④ provides humans with visualizations that spur further creativity.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73E82-113B-D957-CA09-E73A094E6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768" y="1402079"/>
            <a:ext cx="5416144" cy="47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0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/>
              <a:t>Developers are Building Immersive and </a:t>
            </a:r>
            <a:br>
              <a:rPr lang="en-US" dirty="0"/>
            </a:br>
            <a:r>
              <a:rPr lang="en-US" dirty="0"/>
              <a:t>Embedded Training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3061" y="1053389"/>
            <a:ext cx="8403781" cy="48902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Immersive training systems leverage technologies such as virtual reality (VR)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training systems employs operational equipment.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Developers build these systems to satisfy requirements specifications.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Sci-Fi has envisioned related technologies and applications including:</a:t>
            </a:r>
          </a:p>
          <a:p>
            <a:pPr marL="1066785" lvl="1" indent="-457200">
              <a:spcBef>
                <a:spcPts val="0"/>
              </a:spcBef>
              <a:spcAft>
                <a:spcPts val="600"/>
              </a:spcAft>
              <a:buSzPct val="100000"/>
              <a:buFont typeface="+mj-lt"/>
              <a:buAutoNum type="arabicParenR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and networking technologies,</a:t>
            </a:r>
          </a:p>
          <a:p>
            <a:pPr marL="1066785" lvl="1" indent="-457200">
              <a:spcBef>
                <a:spcPts val="0"/>
              </a:spcBef>
              <a:spcAft>
                <a:spcPts val="600"/>
              </a:spcAft>
              <a:buSzPct val="100000"/>
              <a:buFont typeface="+mj-lt"/>
              <a:buAutoNum type="arabicParenR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Training-related applications, and</a:t>
            </a:r>
          </a:p>
          <a:p>
            <a:pPr marL="1066785" lvl="1" indent="-457200">
              <a:spcBef>
                <a:spcPts val="0"/>
              </a:spcBef>
              <a:spcAft>
                <a:spcPts val="600"/>
              </a:spcAft>
              <a:buSzPct val="100000"/>
              <a:buFont typeface="+mj-lt"/>
              <a:buAutoNum type="arabicParenR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Machine Interface (HMI) immersion technologies.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 descr="A picture containing person, spectacles&#10;&#10;Description automatically generated">
            <a:extLst>
              <a:ext uri="{FF2B5EF4-FFF2-40B4-BE49-F238E27FC236}">
                <a16:creationId xmlns:a16="http://schemas.microsoft.com/office/drawing/2014/main" id="{F662A084-B965-E755-BACB-D16167CB9D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/>
          <a:stretch/>
        </p:blipFill>
        <p:spPr>
          <a:xfrm>
            <a:off x="9076960" y="1116448"/>
            <a:ext cx="2884007" cy="1889739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1B2F46-ADCD-E3BC-DEB8-58239131D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03"/>
          <a:stretch/>
        </p:blipFill>
        <p:spPr>
          <a:xfrm>
            <a:off x="9090212" y="3281387"/>
            <a:ext cx="2884008" cy="16328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06ACB3-378A-759A-02E9-FEC17AF11756}"/>
              </a:ext>
            </a:extLst>
          </p:cNvPr>
          <p:cNvSpPr/>
          <p:nvPr/>
        </p:nvSpPr>
        <p:spPr bwMode="auto">
          <a:xfrm>
            <a:off x="9090212" y="5136781"/>
            <a:ext cx="2870755" cy="484094"/>
          </a:xfrm>
          <a:prstGeom prst="rect">
            <a:avLst/>
          </a:prstGeom>
          <a:solidFill>
            <a:srgbClr val="20386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Immersive Systems</a:t>
            </a:r>
          </a:p>
        </p:txBody>
      </p:sp>
    </p:spTree>
    <p:extLst>
      <p:ext uri="{BB962C8B-B14F-4D97-AF65-F5344CB8AC3E}">
        <p14:creationId xmlns:p14="http://schemas.microsoft.com/office/powerpoint/2010/main" val="32447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40" cy="795130"/>
          </a:xfrm>
        </p:spPr>
        <p:txBody>
          <a:bodyPr/>
          <a:lstStyle/>
          <a:p>
            <a:r>
              <a:rPr lang="en-US" sz="2400" dirty="0"/>
              <a:t>1) Communications and Networking Technology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424E4B-3224-F2E1-6AAA-C9F3624547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6797746" cy="50752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Wireless communicators from the “</a:t>
            </a:r>
            <a:r>
              <a:rPr lang="en-US" sz="1800" b="1" dirty="0">
                <a:latin typeface="+mn-lt"/>
              </a:rPr>
              <a:t>Star Trek</a:t>
            </a:r>
            <a:r>
              <a:rPr lang="en-US" sz="1800" dirty="0">
                <a:latin typeface="+mn-lt"/>
              </a:rPr>
              <a:t>” franchise’s communicator that Martin Cooper, who oversaw the invention of the first mobile phone in the 1970s, directly credited for inspiring his vision.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Geosynchronous satellites used for telecommunications relays  in Arthur C. Clarke’s 1945 manuscript “</a:t>
            </a:r>
            <a:r>
              <a:rPr lang="en-US" sz="1800" b="1" dirty="0">
                <a:latin typeface="+mn-lt"/>
              </a:rPr>
              <a:t>The Space Station: Its Radio Applications</a:t>
            </a:r>
            <a:r>
              <a:rPr lang="en-US" sz="1800" dirty="0">
                <a:latin typeface="+mn-lt"/>
              </a:rPr>
              <a:t>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Wireless body worn devices (e.g., Bluetooth ear buds) similar to the wireless communication earpiece used by Lieutenant Uhura in the original “</a:t>
            </a:r>
            <a:r>
              <a:rPr lang="en-US" sz="1800" b="1" dirty="0">
                <a:latin typeface="+mn-lt"/>
              </a:rPr>
              <a:t>Star Trek</a:t>
            </a:r>
            <a:r>
              <a:rPr lang="en-US" sz="1800" dirty="0">
                <a:latin typeface="+mn-lt"/>
              </a:rPr>
              <a:t>” series.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Video calls for face-to-face communication on multiple devices with real-time connectivity predicted by “</a:t>
            </a:r>
            <a:r>
              <a:rPr lang="en-US" sz="1800" b="1" dirty="0">
                <a:latin typeface="+mn-lt"/>
              </a:rPr>
              <a:t>The Jetsons</a:t>
            </a:r>
            <a:r>
              <a:rPr lang="en-US" sz="1800" dirty="0">
                <a:latin typeface="+mn-lt"/>
              </a:rPr>
              <a:t>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Video monitoring predicted by George Orwell’s 1949 novel “</a:t>
            </a:r>
            <a:r>
              <a:rPr lang="en-US" sz="1800" b="1" dirty="0">
                <a:latin typeface="+mn-lt"/>
              </a:rPr>
              <a:t>1984</a:t>
            </a:r>
            <a:r>
              <a:rPr lang="en-US" sz="1800" dirty="0">
                <a:latin typeface="+mn-lt"/>
              </a:rPr>
              <a:t>” describing interconnected webs of surveillance cameras.</a:t>
            </a:r>
          </a:p>
        </p:txBody>
      </p:sp>
      <p:pic>
        <p:nvPicPr>
          <p:cNvPr id="4" name="Picture 3" descr="A picture containing case&#10;&#10;Description automatically generated">
            <a:extLst>
              <a:ext uri="{FF2B5EF4-FFF2-40B4-BE49-F238E27FC236}">
                <a16:creationId xmlns:a16="http://schemas.microsoft.com/office/drawing/2014/main" id="{C997333A-5F5D-8AFE-BF99-D387158A6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914" y="931906"/>
            <a:ext cx="1106201" cy="1829001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50BE0BD-DE3D-DF05-F64C-8D42536B1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8534" r="21413" b="16266"/>
          <a:stretch/>
        </p:blipFill>
        <p:spPr>
          <a:xfrm>
            <a:off x="7309265" y="3126302"/>
            <a:ext cx="1400191" cy="174714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3DFBF42-E8C7-1563-5F4A-EF678CCA0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43" y="3829622"/>
            <a:ext cx="2416418" cy="1503428"/>
          </a:xfrm>
          <a:prstGeom prst="rect">
            <a:avLst/>
          </a:prstGeom>
        </p:spPr>
      </p:pic>
      <p:pic>
        <p:nvPicPr>
          <p:cNvPr id="13" name="Picture 12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2BDE5605-2295-CE92-242A-B061910DBD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2741" r="17111"/>
          <a:stretch/>
        </p:blipFill>
        <p:spPr>
          <a:xfrm>
            <a:off x="9485694" y="1038946"/>
            <a:ext cx="2416418" cy="2071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62F7C-4DF3-E562-305F-3F4141388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27" y="5193113"/>
            <a:ext cx="1447904" cy="964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5814D-1FB4-A191-67E5-EC55D48E8D16}"/>
              </a:ext>
            </a:extLst>
          </p:cNvPr>
          <p:cNvSpPr/>
          <p:nvPr/>
        </p:nvSpPr>
        <p:spPr bwMode="auto">
          <a:xfrm>
            <a:off x="8837953" y="5836988"/>
            <a:ext cx="3085908" cy="484094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Fictional Technologies</a:t>
            </a:r>
          </a:p>
        </p:txBody>
      </p:sp>
    </p:spTree>
    <p:extLst>
      <p:ext uri="{BB962C8B-B14F-4D97-AF65-F5344CB8AC3E}">
        <p14:creationId xmlns:p14="http://schemas.microsoft.com/office/powerpoint/2010/main" val="248154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/>
          <a:lstStyle/>
          <a:p>
            <a:r>
              <a:rPr lang="en-US" sz="2400" dirty="0"/>
              <a:t>2) Training-Related Applications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424E4B-3224-F2E1-6AAA-C9F3624547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8169345" cy="50752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Soldiers using powered armor suits in interstellar war, with simulations being used for training and tactics development in “</a:t>
            </a:r>
            <a:r>
              <a:rPr lang="en-US" sz="1800" b="1" dirty="0">
                <a:latin typeface="+mn-lt"/>
              </a:rPr>
              <a:t>Starship Troopers</a:t>
            </a:r>
            <a:r>
              <a:rPr lang="en-US" sz="1800" dirty="0">
                <a:latin typeface="+mn-lt"/>
              </a:rPr>
              <a:t>” (1959).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Complex political military situations in “</a:t>
            </a:r>
            <a:r>
              <a:rPr lang="en-US" sz="1800" b="1" dirty="0">
                <a:latin typeface="+mn-lt"/>
              </a:rPr>
              <a:t>Dune</a:t>
            </a:r>
            <a:r>
              <a:rPr lang="en-US" sz="1800" dirty="0">
                <a:latin typeface="+mn-lt"/>
              </a:rPr>
              <a:t>” (1965)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Training scenarios with full-immersion virtual realities (holodeck) in “</a:t>
            </a:r>
            <a:r>
              <a:rPr lang="en-US" sz="1800" b="1" dirty="0">
                <a:latin typeface="+mn-lt"/>
              </a:rPr>
              <a:t>Star Trek</a:t>
            </a:r>
            <a:r>
              <a:rPr lang="en-US" sz="1800" dirty="0">
                <a:latin typeface="+mn-lt"/>
              </a:rPr>
              <a:t>” franchise (1966+).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Time dilation as a means of simulation and strategizing over long-term interstellar warfare in “</a:t>
            </a:r>
            <a:r>
              <a:rPr lang="en-US" sz="1800" b="1" dirty="0">
                <a:latin typeface="+mn-lt"/>
              </a:rPr>
              <a:t>The Forever War</a:t>
            </a:r>
            <a:r>
              <a:rPr lang="en-US" sz="1800" dirty="0">
                <a:latin typeface="+mn-lt"/>
              </a:rPr>
              <a:t>” (1975).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Cyberspace with visualized and manipulated data and programs including AI entities conducting military-style operations in “</a:t>
            </a:r>
            <a:r>
              <a:rPr lang="en-US" sz="1800" b="1" dirty="0">
                <a:latin typeface="+mn-lt"/>
              </a:rPr>
              <a:t>Neuromancer</a:t>
            </a:r>
            <a:r>
              <a:rPr lang="en-US" sz="1800" dirty="0">
                <a:latin typeface="+mn-lt"/>
              </a:rPr>
              <a:t>” (1984).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Battle school where children train to fight in simulated war games in “</a:t>
            </a:r>
            <a:r>
              <a:rPr lang="en-US" sz="1800" b="1" dirty="0">
                <a:latin typeface="+mn-lt"/>
              </a:rPr>
              <a:t>Enders Game</a:t>
            </a:r>
            <a:r>
              <a:rPr lang="en-US" sz="1800" dirty="0">
                <a:latin typeface="+mn-lt"/>
              </a:rPr>
              <a:t>” (1985).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Rise of virtual reality and its potential military application in training and simulation in “</a:t>
            </a:r>
            <a:r>
              <a:rPr lang="en-US" sz="1800" b="1" dirty="0">
                <a:latin typeface="+mn-lt"/>
              </a:rPr>
              <a:t>Snow Crash</a:t>
            </a:r>
            <a:r>
              <a:rPr lang="en-US" sz="1800" dirty="0">
                <a:latin typeface="+mn-lt"/>
              </a:rPr>
              <a:t>” (1992).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Advanced computer simulations used for strategic planning and combat training in “</a:t>
            </a:r>
            <a:r>
              <a:rPr lang="en-US" sz="1800" b="1" dirty="0">
                <a:latin typeface="+mn-lt"/>
              </a:rPr>
              <a:t>Old Man’s War</a:t>
            </a:r>
            <a:r>
              <a:rPr lang="en-US" sz="1800" dirty="0">
                <a:latin typeface="+mn-lt"/>
              </a:rPr>
              <a:t>” (2005).</a:t>
            </a:r>
          </a:p>
        </p:txBody>
      </p:sp>
      <p:pic>
        <p:nvPicPr>
          <p:cNvPr id="7" name="Picture 6" descr="A picture containing net&#10;&#10;Description automatically generated">
            <a:extLst>
              <a:ext uri="{FF2B5EF4-FFF2-40B4-BE49-F238E27FC236}">
                <a16:creationId xmlns:a16="http://schemas.microsoft.com/office/drawing/2014/main" id="{C6B38050-D200-AD86-8081-AEB9CE59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3977" r="8882" b="9351"/>
          <a:stretch/>
        </p:blipFill>
        <p:spPr>
          <a:xfrm>
            <a:off x="9130563" y="1046715"/>
            <a:ext cx="2654065" cy="2353001"/>
          </a:xfrm>
          <a:prstGeom prst="rect">
            <a:avLst/>
          </a:prstGeom>
        </p:spPr>
      </p:pic>
      <p:pic>
        <p:nvPicPr>
          <p:cNvPr id="9" name="Picture 8" descr="A picture containing text, indoor, metal&#10;&#10;Description automatically generated">
            <a:extLst>
              <a:ext uri="{FF2B5EF4-FFF2-40B4-BE49-F238E27FC236}">
                <a16:creationId xmlns:a16="http://schemas.microsoft.com/office/drawing/2014/main" id="{F7013C72-7798-AB80-0EED-A2F01AB0C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63" y="3584333"/>
            <a:ext cx="2657475" cy="1724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1D04B3-6240-14CD-36AA-0FE3D18FA17A}"/>
              </a:ext>
            </a:extLst>
          </p:cNvPr>
          <p:cNvSpPr/>
          <p:nvPr/>
        </p:nvSpPr>
        <p:spPr bwMode="auto">
          <a:xfrm>
            <a:off x="8730373" y="5541151"/>
            <a:ext cx="3085908" cy="484094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Fictional Technologies</a:t>
            </a:r>
          </a:p>
        </p:txBody>
      </p:sp>
    </p:spTree>
    <p:extLst>
      <p:ext uri="{BB962C8B-B14F-4D97-AF65-F5344CB8AC3E}">
        <p14:creationId xmlns:p14="http://schemas.microsoft.com/office/powerpoint/2010/main" val="272974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/>
              <a:t>3) HMI Immersion Technologies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5BF39B-8ECC-933A-64DD-ED5B3929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1" y="1482810"/>
            <a:ext cx="4588629" cy="3912125"/>
          </a:xfrm>
        </p:spPr>
        <p:txBody>
          <a:bodyPr/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endParaRPr lang="en-US" sz="1800" dirty="0">
              <a:latin typeface="+mn-lt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Technology advances have enabled immersive and embedded training system development and adoption.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Sci-Fi inspires engineers to speculate and challenges them to turn visions into tangible innovations.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50FC16-AFED-15CF-633B-6374CD2DBA57}"/>
              </a:ext>
            </a:extLst>
          </p:cNvPr>
          <p:cNvSpPr/>
          <p:nvPr/>
        </p:nvSpPr>
        <p:spPr bwMode="auto">
          <a:xfrm>
            <a:off x="7578382" y="5476505"/>
            <a:ext cx="3085908" cy="484094"/>
          </a:xfrm>
          <a:prstGeom prst="rect">
            <a:avLst/>
          </a:prstGeom>
          <a:solidFill>
            <a:srgbClr val="BDD7E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ahoma" charset="0"/>
              </a:rPr>
              <a:t>Enabling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0DF83-D240-39A7-4A05-7088CDCB9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83" y="1388633"/>
            <a:ext cx="7599927" cy="31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Thesis:  Sci-Fi Case Studies are Useful for Training System Requirements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5530056" cy="507523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Sci-Fi may support ideation activities including requirements analysis for immersive and embedded training systems.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A symbiotic relationship can exist between Sci-Fi and immersive and embedded training systems products/processes including requirements analysis.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Using Sci-Fi for ideation creates a prequel activity to existing training system development processes.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Sci-Fi can help specify feature and risk mitigation requirements.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9A067808-042D-95EE-FE99-F60FABECE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r="-1" b="-1"/>
          <a:stretch/>
        </p:blipFill>
        <p:spPr>
          <a:xfrm>
            <a:off x="6200688" y="1046715"/>
            <a:ext cx="5530056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440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/>
              <a:t>Training System Requirements Analysis (RA)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7533" y="1048881"/>
            <a:ext cx="6403370" cy="4890211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Performed by system engineers to specify requirements for immersive and embedded training systems.</a:t>
            </a: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a critical phase of system development.</a:t>
            </a: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a creative process that benefits from inspiration.</a:t>
            </a: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objective is a complete set of documented set of well written requirements.</a:t>
            </a: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 may be associated with functionality, training scope, instructional support features (ISFs), technology, performance, usability, safety, fidelity, and resolution.</a:t>
            </a: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Imagination and careful consideration of all potential scenarios influences requirements completeness.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 descr="A picture containing text, indoor, person, computer&#10;&#10;Description automatically generated">
            <a:extLst>
              <a:ext uri="{FF2B5EF4-FFF2-40B4-BE49-F238E27FC236}">
                <a16:creationId xmlns:a16="http://schemas.microsoft.com/office/drawing/2014/main" id="{6DC3834F-3C79-9900-0B53-FD90BC13E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36" y="945064"/>
            <a:ext cx="4738071" cy="47380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4AFC80-BB20-9CB4-F41D-0F520D5B4A02}"/>
              </a:ext>
            </a:extLst>
          </p:cNvPr>
          <p:cNvSpPr/>
          <p:nvPr/>
        </p:nvSpPr>
        <p:spPr bwMode="auto">
          <a:xfrm>
            <a:off x="8053817" y="5794771"/>
            <a:ext cx="3085908" cy="484094"/>
          </a:xfrm>
          <a:prstGeom prst="rect">
            <a:avLst/>
          </a:prstGeom>
          <a:solidFill>
            <a:srgbClr val="BDD7E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ahoma" charset="0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232002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37D008-4673-495C-E8A4-12CA45DE8E6E}"/>
              </a:ext>
            </a:extLst>
          </p:cNvPr>
          <p:cNvSpPr/>
          <p:nvPr/>
        </p:nvSpPr>
        <p:spPr bwMode="auto">
          <a:xfrm>
            <a:off x="110102" y="2129251"/>
            <a:ext cx="4963076" cy="351114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77061" cy="795130"/>
          </a:xfrm>
        </p:spPr>
        <p:txBody>
          <a:bodyPr/>
          <a:lstStyle/>
          <a:p>
            <a:r>
              <a:rPr lang="en-US" sz="2400" dirty="0"/>
              <a:t>Leveraging Sci-Fi Impacts the Immersive and Embedded</a:t>
            </a:r>
            <a:br>
              <a:rPr lang="en-US" sz="2400" dirty="0"/>
            </a:br>
            <a:r>
              <a:rPr lang="en-US" sz="2400" dirty="0"/>
              <a:t>Training System Development Process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934956"/>
            <a:ext cx="11250613" cy="108223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+mn-lt"/>
              </a:rPr>
              <a:t>Scientific knowledge and understanding migrates into inspirational Sci-Fi case studies that support requirements analysis and technology development for building immersive and embedded training systems.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5C94491E-6ADD-27E1-5F12-7B0927EB983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 bwMode="auto">
          <a:xfrm>
            <a:off x="3609719" y="3396108"/>
            <a:ext cx="1722594" cy="2050149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0DE23-151B-026C-B232-0B5197672D66}"/>
              </a:ext>
            </a:extLst>
          </p:cNvPr>
          <p:cNvGrpSpPr/>
          <p:nvPr/>
        </p:nvGrpSpPr>
        <p:grpSpPr>
          <a:xfrm>
            <a:off x="1889407" y="2990225"/>
            <a:ext cx="1720312" cy="813639"/>
            <a:chOff x="1123628" y="2690248"/>
            <a:chExt cx="1720312" cy="1250494"/>
          </a:xfrm>
          <a:solidFill>
            <a:srgbClr val="ED7D3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CB5241-759D-1597-C43C-684310BF1566}"/>
                </a:ext>
              </a:extLst>
            </p:cNvPr>
            <p:cNvSpPr/>
            <p:nvPr/>
          </p:nvSpPr>
          <p:spPr bwMode="auto">
            <a:xfrm>
              <a:off x="1123628" y="2690248"/>
              <a:ext cx="1720312" cy="1247614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</a:rPr>
                <a:t>Author Science </a:t>
              </a:r>
              <a:b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</a:rPr>
              </a:b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</a:rPr>
                <a:t>Fiction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196679-E68C-ABBE-1E94-40C31B4E1FB0}"/>
                </a:ext>
              </a:extLst>
            </p:cNvPr>
            <p:cNvSpPr txBox="1"/>
            <p:nvPr/>
          </p:nvSpPr>
          <p:spPr>
            <a:xfrm>
              <a:off x="2506019" y="3538670"/>
              <a:ext cx="184731" cy="40207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A2253-4591-5506-FAAF-6E43C6347FE2}"/>
              </a:ext>
            </a:extLst>
          </p:cNvPr>
          <p:cNvGrpSpPr/>
          <p:nvPr/>
        </p:nvGrpSpPr>
        <p:grpSpPr>
          <a:xfrm>
            <a:off x="5330031" y="2990223"/>
            <a:ext cx="1720312" cy="813641"/>
            <a:chOff x="4274950" y="2680112"/>
            <a:chExt cx="1720312" cy="12504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A330F9-662D-F365-6949-F89858B1580C}"/>
                </a:ext>
              </a:extLst>
            </p:cNvPr>
            <p:cNvSpPr/>
            <p:nvPr/>
          </p:nvSpPr>
          <p:spPr bwMode="auto">
            <a:xfrm>
              <a:off x="4274950" y="2680112"/>
              <a:ext cx="1720312" cy="1247614"/>
            </a:xfrm>
            <a:prstGeom prst="rect">
              <a:avLst/>
            </a:prstGeom>
            <a:solidFill>
              <a:srgbClr val="BDD7EE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Analyze</a:t>
              </a:r>
              <a:b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</a:b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Requirements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369236-1402-21EE-F25B-ED82DF6A47C1}"/>
                </a:ext>
              </a:extLst>
            </p:cNvPr>
            <p:cNvSpPr txBox="1"/>
            <p:nvPr/>
          </p:nvSpPr>
          <p:spPr>
            <a:xfrm>
              <a:off x="5646054" y="3528537"/>
              <a:ext cx="184731" cy="40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FE5722A-DECC-F2D9-9B57-432A0D29E203}"/>
              </a:ext>
            </a:extLst>
          </p:cNvPr>
          <p:cNvSpPr/>
          <p:nvPr/>
        </p:nvSpPr>
        <p:spPr bwMode="auto">
          <a:xfrm>
            <a:off x="8278531" y="3775672"/>
            <a:ext cx="2020545" cy="923330"/>
          </a:xfrm>
          <a:custGeom>
            <a:avLst/>
            <a:gdLst>
              <a:gd name="connsiteX0" fmla="*/ 0 w 1720312"/>
              <a:gd name="connsiteY0" fmla="*/ 0 h 811765"/>
              <a:gd name="connsiteX1" fmla="*/ 1720312 w 1720312"/>
              <a:gd name="connsiteY1" fmla="*/ 0 h 811765"/>
              <a:gd name="connsiteX2" fmla="*/ 1720312 w 1720312"/>
              <a:gd name="connsiteY2" fmla="*/ 811765 h 811765"/>
              <a:gd name="connsiteX3" fmla="*/ 0 w 1720312"/>
              <a:gd name="connsiteY3" fmla="*/ 811765 h 811765"/>
              <a:gd name="connsiteX4" fmla="*/ 0 w 1720312"/>
              <a:gd name="connsiteY4" fmla="*/ 0 h 811765"/>
              <a:gd name="connsiteX0" fmla="*/ 0 w 1720312"/>
              <a:gd name="connsiteY0" fmla="*/ 0 h 811765"/>
              <a:gd name="connsiteX1" fmla="*/ 1720312 w 1720312"/>
              <a:gd name="connsiteY1" fmla="*/ 0 h 811765"/>
              <a:gd name="connsiteX2" fmla="*/ 1720312 w 1720312"/>
              <a:gd name="connsiteY2" fmla="*/ 811765 h 811765"/>
              <a:gd name="connsiteX3" fmla="*/ 477716 w 1720312"/>
              <a:gd name="connsiteY3" fmla="*/ 808870 h 811765"/>
              <a:gd name="connsiteX4" fmla="*/ 0 w 1720312"/>
              <a:gd name="connsiteY4" fmla="*/ 811765 h 811765"/>
              <a:gd name="connsiteX5" fmla="*/ 0 w 1720312"/>
              <a:gd name="connsiteY5" fmla="*/ 0 h 811765"/>
              <a:gd name="connsiteX0" fmla="*/ 0 w 1720312"/>
              <a:gd name="connsiteY0" fmla="*/ 0 h 811765"/>
              <a:gd name="connsiteX1" fmla="*/ 1720312 w 1720312"/>
              <a:gd name="connsiteY1" fmla="*/ 0 h 811765"/>
              <a:gd name="connsiteX2" fmla="*/ 1720312 w 1720312"/>
              <a:gd name="connsiteY2" fmla="*/ 811765 h 811765"/>
              <a:gd name="connsiteX3" fmla="*/ 1345817 w 1720312"/>
              <a:gd name="connsiteY3" fmla="*/ 803083 h 811765"/>
              <a:gd name="connsiteX4" fmla="*/ 477716 w 1720312"/>
              <a:gd name="connsiteY4" fmla="*/ 808870 h 811765"/>
              <a:gd name="connsiteX5" fmla="*/ 0 w 1720312"/>
              <a:gd name="connsiteY5" fmla="*/ 811765 h 811765"/>
              <a:gd name="connsiteX6" fmla="*/ 0 w 1720312"/>
              <a:gd name="connsiteY6" fmla="*/ 0 h 81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12" h="811765">
                <a:moveTo>
                  <a:pt x="0" y="0"/>
                </a:moveTo>
                <a:lnTo>
                  <a:pt x="1720312" y="0"/>
                </a:lnTo>
                <a:lnTo>
                  <a:pt x="1720312" y="811765"/>
                </a:lnTo>
                <a:lnTo>
                  <a:pt x="1345817" y="803083"/>
                </a:lnTo>
                <a:lnTo>
                  <a:pt x="477716" y="808870"/>
                </a:lnTo>
                <a:lnTo>
                  <a:pt x="0" y="811765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Develop Immersive</a:t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</a:b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and Embedded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Training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B3A810-6D20-43F9-48BA-B7D216E74E28}"/>
              </a:ext>
            </a:extLst>
          </p:cNvPr>
          <p:cNvSpPr txBox="1"/>
          <p:nvPr/>
        </p:nvSpPr>
        <p:spPr>
          <a:xfrm>
            <a:off x="9637867" y="4428709"/>
            <a:ext cx="346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A3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6491F7-A9B3-1A85-0DAC-32EE15F3119A}"/>
              </a:ext>
            </a:extLst>
          </p:cNvPr>
          <p:cNvCxnSpPr>
            <a:cxnSpLocks/>
            <a:endCxn id="6" idx="1"/>
          </p:cNvCxnSpPr>
          <p:nvPr/>
        </p:nvCxnSpPr>
        <p:spPr bwMode="auto">
          <a:xfrm>
            <a:off x="195943" y="3396107"/>
            <a:ext cx="1693464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CA59C0-D6E0-777D-F004-19050E312AB4}"/>
              </a:ext>
            </a:extLst>
          </p:cNvPr>
          <p:cNvSpPr txBox="1"/>
          <p:nvPr/>
        </p:nvSpPr>
        <p:spPr>
          <a:xfrm>
            <a:off x="112806" y="2425218"/>
            <a:ext cx="206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Scientific Knowledge and Understanding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184ADC-1FDE-A92A-B0BB-2DF4A8A0FFA4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V="1">
            <a:off x="2749563" y="3801989"/>
            <a:ext cx="0" cy="11875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6C5E6E-2D4C-8181-C563-056DA687CF5B}"/>
              </a:ext>
            </a:extLst>
          </p:cNvPr>
          <p:cNvSpPr txBox="1"/>
          <p:nvPr/>
        </p:nvSpPr>
        <p:spPr>
          <a:xfrm>
            <a:off x="2784219" y="4169353"/>
            <a:ext cx="96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Sci Fi</a:t>
            </a:r>
          </a:p>
          <a:p>
            <a:r>
              <a:rPr lang="en-US" sz="1800" dirty="0"/>
              <a:t>Authors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EC87626F-77B8-0DF6-0EB3-B94DF96DE64B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flipV="1">
            <a:off x="3609719" y="3396106"/>
            <a:ext cx="1702432" cy="2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13B23F7-DFD5-39B5-F8A7-E23D93EAC4E1}"/>
              </a:ext>
            </a:extLst>
          </p:cNvPr>
          <p:cNvSpPr txBox="1"/>
          <p:nvPr/>
        </p:nvSpPr>
        <p:spPr>
          <a:xfrm>
            <a:off x="3591839" y="2438145"/>
            <a:ext cx="172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Inspirational Sci-Fi Case Studies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5DAB2F-676D-D12C-2F4F-B7500D26302A}"/>
              </a:ext>
            </a:extLst>
          </p:cNvPr>
          <p:cNvCxnSpPr>
            <a:cxnSpLocks/>
          </p:cNvCxnSpPr>
          <p:nvPr/>
        </p:nvCxnSpPr>
        <p:spPr bwMode="auto">
          <a:xfrm>
            <a:off x="5680129" y="2378990"/>
            <a:ext cx="0" cy="611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6863CF4-8C4A-B15F-89EA-B8996DCCE21D}"/>
              </a:ext>
            </a:extLst>
          </p:cNvPr>
          <p:cNvCxnSpPr>
            <a:cxnSpLocks/>
          </p:cNvCxnSpPr>
          <p:nvPr/>
        </p:nvCxnSpPr>
        <p:spPr bwMode="auto">
          <a:xfrm>
            <a:off x="6626914" y="2378990"/>
            <a:ext cx="0" cy="611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62488B7-52F0-5C8D-2863-F5CEBC681D7B}"/>
              </a:ext>
            </a:extLst>
          </p:cNvPr>
          <p:cNvSpPr txBox="1"/>
          <p:nvPr/>
        </p:nvSpPr>
        <p:spPr>
          <a:xfrm>
            <a:off x="5149293" y="1918617"/>
            <a:ext cx="951351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RA</a:t>
            </a:r>
            <a:br>
              <a:rPr lang="en-US" sz="1800" dirty="0"/>
            </a:br>
            <a:r>
              <a:rPr lang="en-US" sz="1800" dirty="0"/>
              <a:t>Process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4069A2-52DF-9312-8182-14EC2411E047}"/>
              </a:ext>
            </a:extLst>
          </p:cNvPr>
          <p:cNvSpPr txBox="1"/>
          <p:nvPr/>
        </p:nvSpPr>
        <p:spPr>
          <a:xfrm>
            <a:off x="6057669" y="1775600"/>
            <a:ext cx="1581972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dirty="0"/>
              <a:t>Requirements</a:t>
            </a:r>
            <a:br>
              <a:rPr lang="en-US" dirty="0"/>
            </a:br>
            <a:r>
              <a:rPr lang="en-US" dirty="0"/>
              <a:t>Categories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1D1F906-0DBA-3F3C-697B-448224567D96}"/>
              </a:ext>
            </a:extLst>
          </p:cNvPr>
          <p:cNvCxnSpPr>
            <a:cxnSpLocks/>
            <a:endCxn id="11" idx="2"/>
          </p:cNvCxnSpPr>
          <p:nvPr/>
        </p:nvCxnSpPr>
        <p:spPr bwMode="auto">
          <a:xfrm flipV="1">
            <a:off x="6190187" y="3801988"/>
            <a:ext cx="0" cy="836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068FBAC-85A1-34A6-B931-4AE8532918FC}"/>
              </a:ext>
            </a:extLst>
          </p:cNvPr>
          <p:cNvSpPr txBox="1"/>
          <p:nvPr/>
        </p:nvSpPr>
        <p:spPr>
          <a:xfrm>
            <a:off x="6229347" y="3992219"/>
            <a:ext cx="1181734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pPr algn="l"/>
            <a:r>
              <a:rPr lang="en-US" dirty="0"/>
              <a:t>Systems</a:t>
            </a:r>
            <a:br>
              <a:rPr lang="en-US" dirty="0"/>
            </a:br>
            <a:r>
              <a:rPr lang="en-US" dirty="0"/>
              <a:t>Engineers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069B5574-464B-55A9-2A89-16C2A19875A3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7050343" y="3396106"/>
            <a:ext cx="2261810" cy="379566"/>
          </a:xfrm>
          <a:prstGeom prst="bentConnector3">
            <a:avLst>
              <a:gd name="adj1" fmla="val 10031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71318F0-305D-CAB0-DDDC-832BA0A39365}"/>
              </a:ext>
            </a:extLst>
          </p:cNvPr>
          <p:cNvSpPr txBox="1"/>
          <p:nvPr/>
        </p:nvSpPr>
        <p:spPr>
          <a:xfrm>
            <a:off x="6998453" y="2793857"/>
            <a:ext cx="1776247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Requirements Specification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550C10F-C0DA-80C0-1422-1C975F6A27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4780" y="5848015"/>
            <a:ext cx="4567" cy="6975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A052339-6F2B-A100-CDE2-82DEB900E3E7}"/>
              </a:ext>
            </a:extLst>
          </p:cNvPr>
          <p:cNvSpPr txBox="1"/>
          <p:nvPr/>
        </p:nvSpPr>
        <p:spPr>
          <a:xfrm>
            <a:off x="6222607" y="5938347"/>
            <a:ext cx="1326518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pPr algn="l"/>
            <a:r>
              <a:rPr lang="en-US" dirty="0"/>
              <a:t>Technology</a:t>
            </a:r>
            <a:br>
              <a:rPr lang="en-US" dirty="0"/>
            </a:br>
            <a:r>
              <a:rPr lang="en-US" dirty="0"/>
              <a:t>Developers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DBAEE55-AFA9-2B40-985D-B39DB9995EA8}"/>
              </a:ext>
            </a:extLst>
          </p:cNvPr>
          <p:cNvCxnSpPr>
            <a:cxnSpLocks/>
          </p:cNvCxnSpPr>
          <p:nvPr/>
        </p:nvCxnSpPr>
        <p:spPr bwMode="auto">
          <a:xfrm>
            <a:off x="10303644" y="4293119"/>
            <a:ext cx="138466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6ADFB90-36CF-A3C9-BAE7-9D5C9E11389B}"/>
              </a:ext>
            </a:extLst>
          </p:cNvPr>
          <p:cNvSpPr txBox="1"/>
          <p:nvPr/>
        </p:nvSpPr>
        <p:spPr>
          <a:xfrm>
            <a:off x="10296644" y="3694189"/>
            <a:ext cx="1139925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Training Systems</a:t>
            </a: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569E114-6290-BEFF-335C-BC432A2F4194}"/>
              </a:ext>
            </a:extLst>
          </p:cNvPr>
          <p:cNvCxnSpPr>
            <a:cxnSpLocks/>
            <a:endCxn id="13" idx="4"/>
          </p:cNvCxnSpPr>
          <p:nvPr/>
        </p:nvCxnSpPr>
        <p:spPr bwMode="auto">
          <a:xfrm flipV="1">
            <a:off x="7050343" y="4695709"/>
            <a:ext cx="1789276" cy="792425"/>
          </a:xfrm>
          <a:prstGeom prst="bentConnector3">
            <a:avLst>
              <a:gd name="adj1" fmla="val 100084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4C6BB9A-E639-85BF-6179-5E46DBD021B5}"/>
              </a:ext>
            </a:extLst>
          </p:cNvPr>
          <p:cNvSpPr txBox="1"/>
          <p:nvPr/>
        </p:nvSpPr>
        <p:spPr>
          <a:xfrm>
            <a:off x="7094027" y="4848163"/>
            <a:ext cx="172031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br>
              <a:rPr lang="en-US" sz="1800" dirty="0"/>
            </a:br>
            <a:r>
              <a:rPr lang="en-US" sz="1800" dirty="0"/>
              <a:t>Technologies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AC59EEF-8578-7382-37DF-7CB3787F80A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12586" y="4699001"/>
            <a:ext cx="11763" cy="6875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14F92F9-D113-5996-6E93-F02DE4102D6A}"/>
              </a:ext>
            </a:extLst>
          </p:cNvPr>
          <p:cNvSpPr txBox="1"/>
          <p:nvPr/>
        </p:nvSpPr>
        <p:spPr>
          <a:xfrm>
            <a:off x="9603274" y="4686194"/>
            <a:ext cx="233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Training Systems</a:t>
            </a:r>
            <a:br>
              <a:rPr lang="en-US" sz="1800" dirty="0"/>
            </a:br>
            <a:r>
              <a:rPr lang="en-US" sz="1800" dirty="0"/>
              <a:t>Developers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14C47D-4D63-F823-1AAE-B7C7941F3255}"/>
              </a:ext>
            </a:extLst>
          </p:cNvPr>
          <p:cNvGrpSpPr/>
          <p:nvPr/>
        </p:nvGrpSpPr>
        <p:grpSpPr>
          <a:xfrm>
            <a:off x="5332313" y="3694653"/>
            <a:ext cx="1720312" cy="2157486"/>
            <a:chOff x="4124832" y="3528537"/>
            <a:chExt cx="1720312" cy="33158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74020E-0F04-08A5-AA65-8E9529E0B9C9}"/>
                </a:ext>
              </a:extLst>
            </p:cNvPr>
            <p:cNvSpPr/>
            <p:nvPr/>
          </p:nvSpPr>
          <p:spPr bwMode="auto">
            <a:xfrm>
              <a:off x="4124832" y="5596798"/>
              <a:ext cx="1720312" cy="1247615"/>
            </a:xfrm>
            <a:prstGeom prst="rect">
              <a:avLst/>
            </a:prstGeom>
            <a:solidFill>
              <a:srgbClr val="BDD7EE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Develop Enabling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Technologies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9D89AC-BCDD-C174-1283-681666063D29}"/>
                </a:ext>
              </a:extLst>
            </p:cNvPr>
            <p:cNvSpPr txBox="1"/>
            <p:nvPr/>
          </p:nvSpPr>
          <p:spPr>
            <a:xfrm>
              <a:off x="5646054" y="3528537"/>
              <a:ext cx="184731" cy="40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593761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0380316811804889C694BAA0B05BC0" ma:contentTypeVersion="18" ma:contentTypeDescription="Create a new document." ma:contentTypeScope="" ma:versionID="1a7aad134edef5ae4ff47f8b780fecfc">
  <xsd:schema xmlns:xsd="http://www.w3.org/2001/XMLSchema" xmlns:xs="http://www.w3.org/2001/XMLSchema" xmlns:p="http://schemas.microsoft.com/office/2006/metadata/properties" xmlns:ns1="http://schemas.microsoft.com/sharepoint/v3" xmlns:ns3="3306142b-1f24-4a27-9ceb-8b55d68088e8" xmlns:ns4="86f77fe7-10b9-4612-b97d-62acc35ac77c" targetNamespace="http://schemas.microsoft.com/office/2006/metadata/properties" ma:root="true" ma:fieldsID="434fd5bdd45c81bc5b2e65e27a585149" ns1:_="" ns3:_="" ns4:_="">
    <xsd:import namespace="http://schemas.microsoft.com/sharepoint/v3"/>
    <xsd:import namespace="3306142b-1f24-4a27-9ceb-8b55d68088e8"/>
    <xsd:import namespace="86f77fe7-10b9-4612-b97d-62acc35ac77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6142b-1f24-4a27-9ceb-8b55d68088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77fe7-10b9-4612-b97d-62acc35ac77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_ip_UnifiedCompliancePolicyUIAction xmlns="http://schemas.microsoft.com/sharepoint/v3" xsi:nil="true"/>
    <_ip_UnifiedCompliancePolicyProperties xmlns="http://schemas.microsoft.com/sharepoint/v3" xsi:nil="true"/>
    <_activity xmlns="3306142b-1f24-4a27-9ceb-8b55d68088e8" xsi:nil="true"/>
  </documentManagement>
</p:properties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AAF2BA-9F43-4853-B789-A134ABA53E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06142b-1f24-4a27-9ceb-8b55d68088e8"/>
    <ds:schemaRef ds:uri="86f77fe7-10b9-4612-b97d-62acc35ac7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sharepoint/v3"/>
    <ds:schemaRef ds:uri="http://purl.org/dc/elements/1.1/"/>
    <ds:schemaRef ds:uri="86f77fe7-10b9-4612-b97d-62acc35ac77c"/>
    <ds:schemaRef ds:uri="http://schemas.microsoft.com/office/2006/documentManagement/types"/>
    <ds:schemaRef ds:uri="3306142b-1f24-4a27-9ceb-8b55d68088e8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3f0ebe55-f3ec-4242-809c-f668fcb02eee}" enabled="1" method="Privileged" siteId="{e8520b93-4e79-4c54-9a70-feb96b1116e8}" removed="0"/>
  <clbl:label id="{5fae8262-b78e-4366-8929-a5d6aac95320}" enabled="1" method="Standard" siteId="{cf36141c-ddd7-45a7-b073-111f66d0b30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16258</TotalTime>
  <Words>1705</Words>
  <Application>Microsoft Office PowerPoint</Application>
  <PresentationFormat>Widescreen</PresentationFormat>
  <Paragraphs>159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Tahoma</vt:lpstr>
      <vt:lpstr>Wingdings</vt:lpstr>
      <vt:lpstr>Blends</vt:lpstr>
      <vt:lpstr>PowerPoint Presentation</vt:lpstr>
      <vt:lpstr>Symbiosis Exists Between Sci-Fi and  Technology Development</vt:lpstr>
      <vt:lpstr>Developers are Building Immersive and  Embedded Training Systems</vt:lpstr>
      <vt:lpstr>1) Communications and Networking Technology</vt:lpstr>
      <vt:lpstr>2) Training-Related Applications </vt:lpstr>
      <vt:lpstr>3) HMI Immersion Technologies</vt:lpstr>
      <vt:lpstr>Thesis:  Sci-Fi Case Studies are Useful for Training System Requirements Analysis</vt:lpstr>
      <vt:lpstr>Training System Requirements Analysis (RA)</vt:lpstr>
      <vt:lpstr>Leveraging Sci-Fi Impacts the Immersive and Embedded Training System Development Process</vt:lpstr>
      <vt:lpstr>Sci-Fi Use Cases Can Help Specify Feature and Risk Mitigation Requirements</vt:lpstr>
      <vt:lpstr>1) Agent-based Coaching</vt:lpstr>
      <vt:lpstr>2) Physiological Monitoring</vt:lpstr>
      <vt:lpstr>3) Psychological Stress</vt:lpstr>
      <vt:lpstr>3) Psychological Stress - Reality Disorientation Syndrome</vt:lpstr>
      <vt:lpstr>3) Psychological Stress - Reality Disorientation Syndrome</vt:lpstr>
      <vt:lpstr>4) Cybersecurity and AI-Related Risks Mitigation</vt:lpstr>
      <vt:lpstr>Summary and Call to Action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ronald.e.sparks@avanade.com</dc:creator>
  <cp:lastModifiedBy>Lee Lacy</cp:lastModifiedBy>
  <cp:revision>56</cp:revision>
  <cp:lastPrinted>2024-09-20T11:57:32Z</cp:lastPrinted>
  <dcterms:created xsi:type="dcterms:W3CDTF">2016-03-29T15:29:36Z</dcterms:created>
  <dcterms:modified xsi:type="dcterms:W3CDTF">2024-10-29T12:59:36Z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0x010100FD0380316811804889C694BAA0B05BC0</vt:lpwstr>
  </property>
  <property fmtid="{D5CDD505-2E9C-101B-9397-08002B2CF9AE}" pid="3" name="DocumentDescription">
    <vt:lpwstr>&lt;div class=ExternalClass9DF5FD6F97034AAA9FF0AABB8157F05A&gt; &lt;/div&gt;</vt:lpwstr>
  </property>
</Properties>
</file>