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23"/>
  </p:notesMasterIdLst>
  <p:handoutMasterIdLst>
    <p:handoutMasterId r:id="rId24"/>
  </p:handoutMasterIdLst>
  <p:sldIdLst>
    <p:sldId id="289" r:id="rId5"/>
    <p:sldId id="290" r:id="rId6"/>
    <p:sldId id="291" r:id="rId7"/>
    <p:sldId id="307" r:id="rId8"/>
    <p:sldId id="302" r:id="rId9"/>
    <p:sldId id="303" r:id="rId10"/>
    <p:sldId id="304" r:id="rId11"/>
    <p:sldId id="305" r:id="rId12"/>
    <p:sldId id="312" r:id="rId13"/>
    <p:sldId id="311" r:id="rId14"/>
    <p:sldId id="308" r:id="rId15"/>
    <p:sldId id="309" r:id="rId16"/>
    <p:sldId id="313" r:id="rId17"/>
    <p:sldId id="310" r:id="rId18"/>
    <p:sldId id="314" r:id="rId19"/>
    <p:sldId id="315" r:id="rId20"/>
    <p:sldId id="316" r:id="rId21"/>
    <p:sldId id="317" r:id="rId22"/>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32FE8A-9909-1D36-450D-BBB5BC7EAEE7}" name="Sensor, Ingrid [USA]" initials="SI[" userId="S::583337@bah.com::541b8bff-55c8-42f0-b00a-4ca127f3fc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58A"/>
    <a:srgbClr val="CC3300"/>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1097" autoAdjust="0"/>
  </p:normalViewPr>
  <p:slideViewPr>
    <p:cSldViewPr snapToGrid="0">
      <p:cViewPr varScale="1">
        <p:scale>
          <a:sx n="100" d="100"/>
          <a:sy n="100" d="100"/>
        </p:scale>
        <p:origin x="88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1268465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sz="4400" b="1" i="0" dirty="0">
                <a:solidFill>
                  <a:srgbClr val="002060"/>
                </a:solidFill>
                <a:effectLst/>
                <a:latin typeface="Times New Roman" panose="02020603050405020304" pitchFamily="18" charset="0"/>
              </a:rPr>
              <a:t>Predictive Threat Models for Real-Time Decision Support</a:t>
            </a:r>
            <a:r>
              <a:rPr lang="en-US" sz="2000" b="0" i="0" dirty="0">
                <a:solidFill>
                  <a:srgbClr val="002060"/>
                </a:solidFill>
                <a:effectLst/>
                <a:latin typeface="Times New Roman" panose="02020603050405020304" pitchFamily="18" charset="0"/>
              </a:rPr>
              <a:t> </a:t>
            </a:r>
            <a:endParaRPr lang="en-US" sz="2400" dirty="0">
              <a:solidFill>
                <a:srgbClr val="002060"/>
              </a:solidFill>
            </a:endParaRPr>
          </a:p>
          <a:p>
            <a:endParaRPr lang="en-US" dirty="0"/>
          </a:p>
          <a:p>
            <a:endParaRPr lang="en-US" dirty="0"/>
          </a:p>
        </p:txBody>
      </p:sp>
      <p:sp>
        <p:nvSpPr>
          <p:cNvPr id="10" name="Text Placeholder 9"/>
          <p:cNvSpPr>
            <a:spLocks noGrp="1"/>
          </p:cNvSpPr>
          <p:nvPr>
            <p:ph type="body" sz="quarter" idx="11"/>
          </p:nvPr>
        </p:nvSpPr>
        <p:spPr>
          <a:xfrm>
            <a:off x="1623862" y="3909135"/>
            <a:ext cx="8478838" cy="1934127"/>
          </a:xfrm>
        </p:spPr>
        <p:txBody>
          <a:bodyPr/>
          <a:lstStyle/>
          <a:p>
            <a:pPr eaLnBrk="1" hangingPunct="1"/>
            <a:r>
              <a:rPr lang="en-US" dirty="0">
                <a:solidFill>
                  <a:schemeClr val="accent5">
                    <a:lumMod val="25000"/>
                  </a:schemeClr>
                </a:solidFill>
                <a:latin typeface="Arial Narrow" pitchFamily="34" charset="0"/>
              </a:rPr>
              <a:t>Jerry Scott Sheehan, Booz Allen Hamilton</a:t>
            </a:r>
          </a:p>
          <a:p>
            <a:pPr eaLnBrk="1" hangingPunct="1"/>
            <a:r>
              <a:rPr lang="en-US" dirty="0">
                <a:solidFill>
                  <a:schemeClr val="accent5">
                    <a:lumMod val="25000"/>
                  </a:schemeClr>
                </a:solidFill>
                <a:latin typeface="Arial Narrow" pitchFamily="34" charset="0"/>
              </a:rPr>
              <a:t>Alec Gray Jr, Booz Allen Hamilton</a:t>
            </a:r>
          </a:p>
          <a:p>
            <a:r>
              <a:rPr lang="en-US" dirty="0">
                <a:solidFill>
                  <a:schemeClr val="accent5">
                    <a:lumMod val="25000"/>
                  </a:schemeClr>
                </a:solidFill>
                <a:latin typeface="Arial Narrow" pitchFamily="34" charset="0"/>
              </a:rPr>
              <a:t>Dejan Neskovic , Booz Allen Hamilton</a:t>
            </a:r>
          </a:p>
          <a:p>
            <a:pPr eaLnBrk="1" hangingPunct="1"/>
            <a:endParaRPr lang="en-US" dirty="0">
              <a:solidFill>
                <a:schemeClr val="accent5">
                  <a:lumMod val="25000"/>
                </a:schemeClr>
              </a:solidFill>
              <a:latin typeface="Arial Narrow" pitchFamily="34" charset="0"/>
            </a:endParaRPr>
          </a:p>
          <a:p>
            <a:endParaRPr lang="en-US" dirty="0"/>
          </a:p>
        </p:txBody>
      </p:sp>
      <p:pic>
        <p:nvPicPr>
          <p:cNvPr id="5" name="Picture 4" descr="A black text on a white background&#10;&#10;Description automatically generated">
            <a:extLst>
              <a:ext uri="{FF2B5EF4-FFF2-40B4-BE49-F238E27FC236}">
                <a16:creationId xmlns:a16="http://schemas.microsoft.com/office/drawing/2014/main" id="{A5EF2BA4-3674-0BD4-66D1-02FF6ECB9F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31" t="14608" r="14139" b="21785"/>
          <a:stretch/>
        </p:blipFill>
        <p:spPr>
          <a:xfrm>
            <a:off x="2619911" y="6390086"/>
            <a:ext cx="441788" cy="400693"/>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6898-E8C5-9DCF-42A2-08D5FE8177C1}"/>
              </a:ext>
            </a:extLst>
          </p:cNvPr>
          <p:cNvSpPr>
            <a:spLocks noGrp="1"/>
          </p:cNvSpPr>
          <p:nvPr>
            <p:ph type="title"/>
          </p:nvPr>
        </p:nvSpPr>
        <p:spPr/>
        <p:txBody>
          <a:bodyPr/>
          <a:lstStyle/>
          <a:p>
            <a:r>
              <a:rPr lang="en-US" dirty="0"/>
              <a:t>New Solution</a:t>
            </a:r>
          </a:p>
        </p:txBody>
      </p:sp>
      <p:sp>
        <p:nvSpPr>
          <p:cNvPr id="3" name="Content Placeholder 2">
            <a:extLst>
              <a:ext uri="{FF2B5EF4-FFF2-40B4-BE49-F238E27FC236}">
                <a16:creationId xmlns:a16="http://schemas.microsoft.com/office/drawing/2014/main" id="{335F29E9-9D47-4DA1-EF25-214ADE9B11A1}"/>
              </a:ext>
            </a:extLst>
          </p:cNvPr>
          <p:cNvSpPr>
            <a:spLocks noGrp="1"/>
          </p:cNvSpPr>
          <p:nvPr>
            <p:ph idx="1"/>
          </p:nvPr>
        </p:nvSpPr>
        <p:spPr>
          <a:xfrm>
            <a:off x="593061" y="1275347"/>
            <a:ext cx="4889447" cy="4668253"/>
          </a:xfrm>
        </p:spPr>
        <p:txBody>
          <a:bodyPr/>
          <a:lstStyle/>
          <a:p>
            <a:r>
              <a:rPr lang="en-US" sz="1800" b="0" i="0" dirty="0">
                <a:solidFill>
                  <a:srgbClr val="000000"/>
                </a:solidFill>
                <a:effectLst/>
                <a:latin typeface="Arial" panose="020B0604020202020204" pitchFamily="34" charset="0"/>
                <a:cs typeface="Arial" panose="020B0604020202020204" pitchFamily="34" charset="0"/>
              </a:rPr>
              <a:t>In 2023 presented our solution:</a:t>
            </a:r>
          </a:p>
          <a:p>
            <a:pPr lvl="1"/>
            <a:r>
              <a:rPr lang="en-US" sz="1600" b="0" i="0" dirty="0">
                <a:solidFill>
                  <a:srgbClr val="000000"/>
                </a:solidFill>
                <a:effectLst/>
                <a:latin typeface="Arial" panose="020B0604020202020204" pitchFamily="34" charset="0"/>
                <a:cs typeface="Arial" panose="020B0604020202020204" pitchFamily="34" charset="0"/>
              </a:rPr>
              <a:t>Neskovic, D., Sheehan, J., &amp; Gray Jr, A. (2023). Real-Time Analytics to Support Operational Decision Making (Predictive Modeling). Interservice/Industry training, Simulation, and Education Conference (I/ITSEC). </a:t>
            </a:r>
          </a:p>
        </p:txBody>
      </p:sp>
      <p:sp>
        <p:nvSpPr>
          <p:cNvPr id="4" name="Slide Number Placeholder 3">
            <a:extLst>
              <a:ext uri="{FF2B5EF4-FFF2-40B4-BE49-F238E27FC236}">
                <a16:creationId xmlns:a16="http://schemas.microsoft.com/office/drawing/2014/main" id="{20814626-2CBF-3DBD-DB65-3665A7C9E2D1}"/>
              </a:ext>
            </a:extLst>
          </p:cNvPr>
          <p:cNvSpPr>
            <a:spLocks noGrp="1"/>
          </p:cNvSpPr>
          <p:nvPr>
            <p:ph type="sldNum" sz="quarter" idx="4"/>
          </p:nvPr>
        </p:nvSpPr>
        <p:spPr/>
        <p:txBody>
          <a:bodyPr/>
          <a:lstStyle/>
          <a:p>
            <a:pPr>
              <a:defRPr/>
            </a:pPr>
            <a:fld id="{D68E8870-17DE-45C4-A8DD-7644B2422933}" type="slidenum">
              <a:rPr lang="en-US" smtClean="0"/>
              <a:pPr>
                <a:defRPr/>
              </a:pPr>
              <a:t>10</a:t>
            </a:fld>
            <a:endParaRPr lang="en-US" dirty="0"/>
          </a:p>
        </p:txBody>
      </p:sp>
      <p:pic>
        <p:nvPicPr>
          <p:cNvPr id="8" name="Graphic 7" descr="Document with solid fill">
            <a:extLst>
              <a:ext uri="{FF2B5EF4-FFF2-40B4-BE49-F238E27FC236}">
                <a16:creationId xmlns:a16="http://schemas.microsoft.com/office/drawing/2014/main" id="{40C30295-8F08-745E-B540-067D8A3234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70377" y="3288644"/>
            <a:ext cx="1211180" cy="1211180"/>
          </a:xfrm>
          <a:prstGeom prst="rect">
            <a:avLst/>
          </a:prstGeom>
        </p:spPr>
      </p:pic>
      <p:sp>
        <p:nvSpPr>
          <p:cNvPr id="9" name="Content Placeholder 2">
            <a:extLst>
              <a:ext uri="{FF2B5EF4-FFF2-40B4-BE49-F238E27FC236}">
                <a16:creationId xmlns:a16="http://schemas.microsoft.com/office/drawing/2014/main" id="{C8044843-D9EC-990F-BFD7-F31FB9258AB4}"/>
              </a:ext>
            </a:extLst>
          </p:cNvPr>
          <p:cNvSpPr txBox="1">
            <a:spLocks/>
          </p:cNvSpPr>
          <p:nvPr/>
        </p:nvSpPr>
        <p:spPr bwMode="auto">
          <a:xfrm>
            <a:off x="6192454" y="1275347"/>
            <a:ext cx="4700834" cy="18207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1800" kern="0" dirty="0">
                <a:solidFill>
                  <a:srgbClr val="000000"/>
                </a:solidFill>
                <a:latin typeface="Arial" panose="020B0604020202020204" pitchFamily="34" charset="0"/>
                <a:cs typeface="Arial" panose="020B0604020202020204" pitchFamily="34" charset="0"/>
              </a:rPr>
              <a:t>The current presentation is a follow-up effort detailing </a:t>
            </a:r>
            <a:r>
              <a:rPr lang="en-US" sz="1800" kern="0" dirty="0">
                <a:latin typeface="Arial" panose="020B0604020202020204" pitchFamily="34" charset="0"/>
                <a:ea typeface="Times New Roman" panose="02020603050405020304" pitchFamily="18" charset="0"/>
                <a:cs typeface="Arial" panose="020B0604020202020204" pitchFamily="34" charset="0"/>
              </a:rPr>
              <a:t>improvements to the previous methods </a:t>
            </a:r>
          </a:p>
        </p:txBody>
      </p:sp>
      <p:pic>
        <p:nvPicPr>
          <p:cNvPr id="10" name="Graphic 9" descr="Document with solid fill">
            <a:extLst>
              <a:ext uri="{FF2B5EF4-FFF2-40B4-BE49-F238E27FC236}">
                <a16:creationId xmlns:a16="http://schemas.microsoft.com/office/drawing/2014/main" id="{A0BAB7AA-C142-D962-D033-5B0BFC3A9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9247" y="3288644"/>
            <a:ext cx="1211180" cy="1211180"/>
          </a:xfrm>
          <a:prstGeom prst="rect">
            <a:avLst/>
          </a:prstGeom>
        </p:spPr>
      </p:pic>
      <p:sp>
        <p:nvSpPr>
          <p:cNvPr id="11" name="Content Placeholder 2">
            <a:extLst>
              <a:ext uri="{FF2B5EF4-FFF2-40B4-BE49-F238E27FC236}">
                <a16:creationId xmlns:a16="http://schemas.microsoft.com/office/drawing/2014/main" id="{FC328BCB-E075-B9D2-6423-810D72A1E60C}"/>
              </a:ext>
            </a:extLst>
          </p:cNvPr>
          <p:cNvSpPr txBox="1">
            <a:spLocks/>
          </p:cNvSpPr>
          <p:nvPr/>
        </p:nvSpPr>
        <p:spPr bwMode="auto">
          <a:xfrm>
            <a:off x="4326677" y="4284767"/>
            <a:ext cx="2635548" cy="15003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None/>
            </a:pPr>
            <a:r>
              <a:rPr lang="en-US" sz="1800" kern="0" dirty="0">
                <a:solidFill>
                  <a:srgbClr val="000000"/>
                </a:solidFill>
                <a:latin typeface="Arial" panose="020B0604020202020204" pitchFamily="34" charset="0"/>
                <a:cs typeface="Arial" panose="020B0604020202020204" pitchFamily="34" charset="0"/>
              </a:rPr>
              <a:t>The following slides look at the new methods to compare to last years results</a:t>
            </a:r>
          </a:p>
        </p:txBody>
      </p:sp>
      <p:sp>
        <p:nvSpPr>
          <p:cNvPr id="12" name="Rectangle 11">
            <a:extLst>
              <a:ext uri="{FF2B5EF4-FFF2-40B4-BE49-F238E27FC236}">
                <a16:creationId xmlns:a16="http://schemas.microsoft.com/office/drawing/2014/main" id="{D20B14ED-DDAA-5BCA-F69E-434B03E755BE}"/>
              </a:ext>
            </a:extLst>
          </p:cNvPr>
          <p:cNvSpPr/>
          <p:nvPr/>
        </p:nvSpPr>
        <p:spPr bwMode="auto">
          <a:xfrm>
            <a:off x="7567946" y="3144060"/>
            <a:ext cx="1616042" cy="1500348"/>
          </a:xfrm>
          <a:prstGeom prst="rect">
            <a:avLst/>
          </a:prstGeom>
          <a:noFill/>
          <a:ln w="381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8" name="Graphic 17" descr="Arrow Right with solid fill">
            <a:extLst>
              <a:ext uri="{FF2B5EF4-FFF2-40B4-BE49-F238E27FC236}">
                <a16:creationId xmlns:a16="http://schemas.microsoft.com/office/drawing/2014/main" id="{6AD781F7-2EF2-5BA7-C9E9-6A2725D0DC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0944" y="3530231"/>
            <a:ext cx="1545559" cy="914400"/>
          </a:xfrm>
          <a:prstGeom prst="rect">
            <a:avLst/>
          </a:prstGeom>
        </p:spPr>
      </p:pic>
    </p:spTree>
    <p:extLst>
      <p:ext uri="{BB962C8B-B14F-4D97-AF65-F5344CB8AC3E}">
        <p14:creationId xmlns:p14="http://schemas.microsoft.com/office/powerpoint/2010/main" val="397494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EA62-0B8C-7D1C-953D-DAF7B836FE95}"/>
              </a:ext>
            </a:extLst>
          </p:cNvPr>
          <p:cNvSpPr>
            <a:spLocks noGrp="1"/>
          </p:cNvSpPr>
          <p:nvPr>
            <p:ph type="title"/>
          </p:nvPr>
        </p:nvSpPr>
        <p:spPr/>
        <p:txBody>
          <a:bodyPr/>
          <a:lstStyle/>
          <a:p>
            <a:r>
              <a:rPr lang="en-US" dirty="0"/>
              <a:t>Single vs Multilevel Modeling</a:t>
            </a:r>
          </a:p>
        </p:txBody>
      </p:sp>
      <p:sp>
        <p:nvSpPr>
          <p:cNvPr id="4" name="Slide Number Placeholder 3">
            <a:extLst>
              <a:ext uri="{FF2B5EF4-FFF2-40B4-BE49-F238E27FC236}">
                <a16:creationId xmlns:a16="http://schemas.microsoft.com/office/drawing/2014/main" id="{5E5643EF-316A-0E18-F132-E64BECE998C7}"/>
              </a:ext>
            </a:extLst>
          </p:cNvPr>
          <p:cNvSpPr>
            <a:spLocks noGrp="1"/>
          </p:cNvSpPr>
          <p:nvPr>
            <p:ph type="sldNum" sz="quarter" idx="4"/>
          </p:nvPr>
        </p:nvSpPr>
        <p:spPr/>
        <p:txBody>
          <a:bodyPr/>
          <a:lstStyle/>
          <a:p>
            <a:pPr>
              <a:defRPr/>
            </a:pPr>
            <a:fld id="{D68E8870-17DE-45C4-A8DD-7644B2422933}" type="slidenum">
              <a:rPr lang="en-US" smtClean="0"/>
              <a:pPr>
                <a:defRPr/>
              </a:pPr>
              <a:t>11</a:t>
            </a:fld>
            <a:endParaRPr lang="en-US" dirty="0"/>
          </a:p>
        </p:txBody>
      </p:sp>
      <p:sp>
        <p:nvSpPr>
          <p:cNvPr id="5" name="Content Placeholder 2">
            <a:extLst>
              <a:ext uri="{FF2B5EF4-FFF2-40B4-BE49-F238E27FC236}">
                <a16:creationId xmlns:a16="http://schemas.microsoft.com/office/drawing/2014/main" id="{F4B0E857-84D6-1847-0516-3676C9A1BAEB}"/>
              </a:ext>
            </a:extLst>
          </p:cNvPr>
          <p:cNvSpPr txBox="1">
            <a:spLocks/>
          </p:cNvSpPr>
          <p:nvPr/>
        </p:nvSpPr>
        <p:spPr>
          <a:xfrm>
            <a:off x="287628" y="1046715"/>
            <a:ext cx="5490411" cy="5075237"/>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6565" indent="-456565"/>
            <a:r>
              <a:rPr lang="en-US" sz="1800" kern="0" dirty="0">
                <a:latin typeface="Arial" panose="020B0604020202020204" pitchFamily="34" charset="0"/>
                <a:cs typeface="Arial" panose="020B0604020202020204" pitchFamily="34" charset="0"/>
              </a:rPr>
              <a:t>Single-level modeling</a:t>
            </a:r>
          </a:p>
          <a:p>
            <a:pPr marL="989965" lvl="1" indent="-380365">
              <a:buFont typeface="Wingdings" panose="05000000000000000000" pitchFamily="2" charset="2"/>
              <a:buChar char="§"/>
            </a:pPr>
            <a:r>
              <a:rPr lang="en-US" sz="1800" kern="0" dirty="0">
                <a:latin typeface="Arial" panose="020B0604020202020204" pitchFamily="34" charset="0"/>
                <a:cs typeface="Arial" panose="020B0604020202020204" pitchFamily="34" charset="0"/>
              </a:rPr>
              <a:t>Analyzes data as a flat structure, assuming that all observations are independent</a:t>
            </a:r>
          </a:p>
          <a:p>
            <a:pPr marL="989965" lvl="1" indent="-380365">
              <a:buFont typeface="Wingdings" panose="05000000000000000000" pitchFamily="2" charset="2"/>
              <a:buChar char="§"/>
            </a:pPr>
            <a:r>
              <a:rPr lang="en-US" sz="1800" kern="0" dirty="0">
                <a:latin typeface="Arial" panose="020B0604020202020204" pitchFamily="34" charset="0"/>
                <a:cs typeface="Arial" panose="020B0604020202020204" pitchFamily="34" charset="0"/>
              </a:rPr>
              <a:t>Focuses on estimating relationships between predictors and the outcome variable within a single, uniform context</a:t>
            </a:r>
            <a:endParaRPr lang="en-US" sz="3400" kern="0" dirty="0">
              <a:latin typeface="Arial" panose="020B0604020202020204" pitchFamily="34" charset="0"/>
              <a:cs typeface="Arial" panose="020B0604020202020204" pitchFamily="34" charset="0"/>
            </a:endParaRPr>
          </a:p>
          <a:p>
            <a:pPr marL="1523352" lvl="2" indent="-380365">
              <a:buClrTx/>
              <a:buFont typeface="Wingdings" panose="05000000000000000000" pitchFamily="2" charset="2"/>
              <a:buChar char="§"/>
            </a:pPr>
            <a:r>
              <a:rPr lang="en-US" sz="1800" kern="0" dirty="0">
                <a:latin typeface="Arial" panose="020B0604020202020204" pitchFamily="34" charset="0"/>
                <a:cs typeface="Arial" panose="020B0604020202020204" pitchFamily="34" charset="0"/>
              </a:rPr>
              <a:t>Predicts individual customer spending based on demographic data (e.g., age, income, location)</a:t>
            </a:r>
          </a:p>
          <a:p>
            <a:pPr marL="989965" lvl="1" indent="-380365">
              <a:buFont typeface="Wingdings" panose="05000000000000000000" pitchFamily="2" charset="2"/>
              <a:buChar char="§"/>
            </a:pPr>
            <a:r>
              <a:rPr lang="en-US" sz="1800" kern="0" dirty="0">
                <a:latin typeface="Arial" panose="020B0604020202020204" pitchFamily="34" charset="0"/>
                <a:cs typeface="Arial" panose="020B0604020202020204" pitchFamily="34" charset="0"/>
              </a:rPr>
              <a:t>Uses straightforward analyses where the data does not exhibit nested or clustered patterns, making it easier to implement and interpret</a:t>
            </a:r>
          </a:p>
        </p:txBody>
      </p:sp>
      <p:sp>
        <p:nvSpPr>
          <p:cNvPr id="6" name="Content Placeholder 2">
            <a:extLst>
              <a:ext uri="{FF2B5EF4-FFF2-40B4-BE49-F238E27FC236}">
                <a16:creationId xmlns:a16="http://schemas.microsoft.com/office/drawing/2014/main" id="{B424471D-16E9-0EB5-2808-DABC8FC06A50}"/>
              </a:ext>
            </a:extLst>
          </p:cNvPr>
          <p:cNvSpPr txBox="1">
            <a:spLocks/>
          </p:cNvSpPr>
          <p:nvPr/>
        </p:nvSpPr>
        <p:spPr>
          <a:xfrm>
            <a:off x="5778039" y="1046714"/>
            <a:ext cx="5543678" cy="5075237"/>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6565" indent="-456565"/>
            <a:r>
              <a:rPr lang="en-US" sz="1800" kern="0" dirty="0">
                <a:latin typeface="Arial" panose="020B0604020202020204" pitchFamily="34" charset="0"/>
                <a:cs typeface="Arial" panose="020B0604020202020204" pitchFamily="34" charset="0"/>
              </a:rPr>
              <a:t>Multilevel Modeling</a:t>
            </a:r>
          </a:p>
          <a:p>
            <a:pPr marL="989965" lvl="1" indent="-380365">
              <a:buFont typeface="Wingdings" panose="05000000000000000000" pitchFamily="2" charset="2"/>
              <a:buChar char="§"/>
            </a:pPr>
            <a:r>
              <a:rPr lang="en-US" sz="1800" kern="0" dirty="0">
                <a:latin typeface="Arial" panose="020B0604020202020204" pitchFamily="34" charset="0"/>
                <a:cs typeface="Arial" panose="020B0604020202020204" pitchFamily="34" charset="0"/>
              </a:rPr>
              <a:t>Accounts for data that is organized at more than one level (e.g., observations within flights, flights traveling in a specific heading)</a:t>
            </a:r>
          </a:p>
          <a:p>
            <a:pPr marL="989965" lvl="1" indent="-380365">
              <a:buFont typeface="Wingdings" panose="05000000000000000000" pitchFamily="2" charset="2"/>
              <a:buChar char="§"/>
            </a:pPr>
            <a:r>
              <a:rPr lang="en-US" sz="1800" kern="0" dirty="0">
                <a:latin typeface="Arial" panose="020B0604020202020204" pitchFamily="34" charset="0"/>
                <a:cs typeface="Arial" panose="020B0604020202020204" pitchFamily="34" charset="0"/>
              </a:rPr>
              <a:t>Recognizes that data points within a group may be more similar to each other than to those in different groups</a:t>
            </a:r>
          </a:p>
          <a:p>
            <a:pPr marL="1523352" lvl="2" indent="-380365">
              <a:buClrTx/>
              <a:buFont typeface="Wingdings" panose="05000000000000000000" pitchFamily="2" charset="2"/>
              <a:buChar char="§"/>
            </a:pPr>
            <a:r>
              <a:rPr lang="en-US" sz="1800" kern="0" dirty="0">
                <a:latin typeface="Arial" panose="020B0604020202020204" pitchFamily="34" charset="0"/>
                <a:cs typeface="Arial" panose="020B0604020202020204" pitchFamily="34" charset="0"/>
              </a:rPr>
              <a:t>Predicts landing locations for flights traveling with a specific heading</a:t>
            </a:r>
          </a:p>
          <a:p>
            <a:pPr marL="989965" lvl="1" indent="-380365">
              <a:buFont typeface="Wingdings" panose="05000000000000000000" pitchFamily="2" charset="2"/>
              <a:buChar char="§"/>
            </a:pPr>
            <a:r>
              <a:rPr lang="en-US" sz="1800" kern="0" dirty="0">
                <a:latin typeface="Arial" panose="020B0604020202020204" pitchFamily="34" charset="0"/>
                <a:cs typeface="Arial" panose="020B0604020202020204" pitchFamily="34" charset="0"/>
              </a:rPr>
              <a:t>Incorporates both fixed effects (overall population-level effects) and random effects (group-specific variations), enabling the analysis of both within-group and between-group variability</a:t>
            </a:r>
          </a:p>
          <a:p>
            <a:pPr marL="456565" indent="-456565"/>
            <a:endParaRPr lang="en-US" kern="0" dirty="0"/>
          </a:p>
        </p:txBody>
      </p:sp>
    </p:spTree>
    <p:extLst>
      <p:ext uri="{BB962C8B-B14F-4D97-AF65-F5344CB8AC3E}">
        <p14:creationId xmlns:p14="http://schemas.microsoft.com/office/powerpoint/2010/main" val="77097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10BCB-0B65-911F-AA3A-828DE3AA5149}"/>
              </a:ext>
            </a:extLst>
          </p:cNvPr>
          <p:cNvSpPr>
            <a:spLocks noGrp="1"/>
          </p:cNvSpPr>
          <p:nvPr>
            <p:ph type="title"/>
          </p:nvPr>
        </p:nvSpPr>
        <p:spPr/>
        <p:txBody>
          <a:bodyPr/>
          <a:lstStyle/>
          <a:p>
            <a:r>
              <a:rPr lang="en-US" dirty="0"/>
              <a:t>Using Multilevel Modeling</a:t>
            </a:r>
          </a:p>
        </p:txBody>
      </p:sp>
      <p:sp>
        <p:nvSpPr>
          <p:cNvPr id="4" name="Slide Number Placeholder 3">
            <a:extLst>
              <a:ext uri="{FF2B5EF4-FFF2-40B4-BE49-F238E27FC236}">
                <a16:creationId xmlns:a16="http://schemas.microsoft.com/office/drawing/2014/main" id="{E6E1D222-B351-E4DF-2D21-0FB10B3F9BEB}"/>
              </a:ext>
            </a:extLst>
          </p:cNvPr>
          <p:cNvSpPr>
            <a:spLocks noGrp="1"/>
          </p:cNvSpPr>
          <p:nvPr>
            <p:ph type="sldNum" sz="quarter" idx="4"/>
          </p:nvPr>
        </p:nvSpPr>
        <p:spPr/>
        <p:txBody>
          <a:bodyPr/>
          <a:lstStyle/>
          <a:p>
            <a:pPr>
              <a:defRPr/>
            </a:pPr>
            <a:fld id="{D68E8870-17DE-45C4-A8DD-7644B2422933}" type="slidenum">
              <a:rPr lang="en-US" smtClean="0"/>
              <a:pPr>
                <a:defRPr/>
              </a:pPr>
              <a:t>12</a:t>
            </a:fld>
            <a:endParaRPr lang="en-US" dirty="0"/>
          </a:p>
        </p:txBody>
      </p:sp>
      <p:sp>
        <p:nvSpPr>
          <p:cNvPr id="5" name="Content Placeholder 2">
            <a:extLst>
              <a:ext uri="{FF2B5EF4-FFF2-40B4-BE49-F238E27FC236}">
                <a16:creationId xmlns:a16="http://schemas.microsoft.com/office/drawing/2014/main" id="{0701EA5D-D7D8-BD61-CBAE-0AB5320361EA}"/>
              </a:ext>
            </a:extLst>
          </p:cNvPr>
          <p:cNvSpPr txBox="1">
            <a:spLocks/>
          </p:cNvSpPr>
          <p:nvPr/>
        </p:nvSpPr>
        <p:spPr>
          <a:xfrm>
            <a:off x="480132" y="1143000"/>
            <a:ext cx="11250613" cy="4978952"/>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6565" indent="-456565"/>
            <a:r>
              <a:rPr lang="en-US" sz="1800" dirty="0">
                <a:effectLst/>
                <a:latin typeface="Arial" panose="020B0604020202020204" pitchFamily="34" charset="0"/>
                <a:ea typeface="Times New Roman" panose="02020603050405020304" pitchFamily="18" charset="0"/>
                <a:cs typeface="Arial" panose="020B0604020202020204" pitchFamily="34" charset="0"/>
              </a:rPr>
              <a:t>Previously, one deep learning model was trained on all historical data and used to predict the landing location for flights headed in all directions. We will refer to this as th</a:t>
            </a:r>
            <a:r>
              <a:rPr lang="en-US" sz="1800" dirty="0">
                <a:latin typeface="Arial" panose="020B0604020202020204" pitchFamily="34" charset="0"/>
                <a:ea typeface="Times New Roman" panose="02020603050405020304" pitchFamily="18" charset="0"/>
                <a:cs typeface="Arial" panose="020B0604020202020204" pitchFamily="34" charset="0"/>
              </a:rPr>
              <a:t>e Single Deep Model.</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456565" indent="-456565"/>
            <a:r>
              <a:rPr lang="en-US" sz="1800" dirty="0">
                <a:latin typeface="Arial" panose="020B0604020202020204" pitchFamily="34" charset="0"/>
                <a:ea typeface="Times New Roman" panose="02020603050405020304" pitchFamily="18" charset="0"/>
                <a:cs typeface="Arial" panose="020B0604020202020204" pitchFamily="34" charset="0"/>
              </a:rPr>
              <a:t>Now, add a</a:t>
            </a:r>
            <a:r>
              <a:rPr lang="en-US" sz="1800" dirty="0">
                <a:effectLst/>
                <a:latin typeface="Arial" panose="020B0604020202020204" pitchFamily="34" charset="0"/>
                <a:ea typeface="Times New Roman" panose="02020603050405020304" pitchFamily="18" charset="0"/>
                <a:cs typeface="Arial" panose="020B0604020202020204" pitchFamily="34" charset="0"/>
              </a:rPr>
              <a:t> layer to the deep model where flights are grouped by their dominant heading (the direction they predominantly travel across their path from origin to destination). </a:t>
            </a:r>
            <a:r>
              <a:rPr lang="en-US" sz="1800" dirty="0">
                <a:latin typeface="Arial" panose="020B0604020202020204" pitchFamily="34" charset="0"/>
                <a:ea typeface="Times New Roman" panose="02020603050405020304" pitchFamily="18" charset="0"/>
                <a:cs typeface="Arial" panose="020B0604020202020204" pitchFamily="34" charset="0"/>
              </a:rPr>
              <a:t>Separate models are then trained on the grouped flights for each heading. These will be referred to as the Course Binned models and will be for each one of the following headings:</a:t>
            </a:r>
          </a:p>
          <a:p>
            <a:pPr marL="456565" indent="-456565"/>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456565" indent="-456565"/>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456565" indent="-456565"/>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456565" indent="-456565"/>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456565" indent="-456565"/>
            <a:r>
              <a:rPr lang="en-US" sz="1800" dirty="0">
                <a:effectLst/>
                <a:latin typeface="Arial" panose="020B0604020202020204" pitchFamily="34" charset="0"/>
                <a:ea typeface="Times New Roman" panose="02020603050405020304" pitchFamily="18" charset="0"/>
                <a:cs typeface="Arial" panose="020B0604020202020204" pitchFamily="34" charset="0"/>
              </a:rPr>
              <a:t>The hypothesis is that flights heading northwest, for example, are likely going to share certain characteristics that may differ from flights heading south or east. Ad</a:t>
            </a:r>
            <a:r>
              <a:rPr lang="en-US" sz="1800" dirty="0">
                <a:latin typeface="Arial" panose="020B0604020202020204" pitchFamily="34" charset="0"/>
                <a:cs typeface="Arial" panose="020B0604020202020204" pitchFamily="34" charset="0"/>
              </a:rPr>
              <a:t>ditional</a:t>
            </a:r>
            <a:r>
              <a:rPr lang="en-US" sz="1800" dirty="0">
                <a:effectLst/>
                <a:latin typeface="Arial" panose="020B0604020202020204" pitchFamily="34" charset="0"/>
                <a:ea typeface="Times New Roman" panose="02020603050405020304" pitchFamily="18" charset="0"/>
                <a:cs typeface="Arial" panose="020B0604020202020204" pitchFamily="34" charset="0"/>
              </a:rPr>
              <a:t>ly</a:t>
            </a:r>
            <a:r>
              <a:rPr lang="en-US" sz="1800" dirty="0">
                <a:latin typeface="Arial" panose="020B0604020202020204" pitchFamily="34" charset="0"/>
                <a:cs typeface="Arial" panose="020B0604020202020204" pitchFamily="34" charset="0"/>
              </a:rPr>
              <a:t>, the model is less likely to overfit to the noise within each group. </a:t>
            </a:r>
          </a:p>
        </p:txBody>
      </p:sp>
      <p:sp>
        <p:nvSpPr>
          <p:cNvPr id="6" name="TextBox 5">
            <a:extLst>
              <a:ext uri="{FF2B5EF4-FFF2-40B4-BE49-F238E27FC236}">
                <a16:creationId xmlns:a16="http://schemas.microsoft.com/office/drawing/2014/main" id="{CA089E79-3A3A-F5BA-B229-07C6D976D9D2}"/>
              </a:ext>
            </a:extLst>
          </p:cNvPr>
          <p:cNvSpPr txBox="1"/>
          <p:nvPr/>
        </p:nvSpPr>
        <p:spPr>
          <a:xfrm>
            <a:off x="3199982" y="2947673"/>
            <a:ext cx="3613233" cy="1369606"/>
          </a:xfrm>
          <a:prstGeom prst="rect">
            <a:avLst/>
          </a:prstGeom>
          <a:noFill/>
        </p:spPr>
        <p:txBody>
          <a:bodyPr wrap="square" rtlCol="0">
            <a:spAutoFit/>
          </a:bodyPr>
          <a:lstStyle/>
          <a:p>
            <a:pPr marL="989951" lvl="1" indent="-456565">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East</a:t>
            </a:r>
          </a:p>
          <a:p>
            <a:pPr marL="989951" lvl="1" indent="-456565">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South</a:t>
            </a:r>
          </a:p>
          <a:p>
            <a:pPr marL="989951" lvl="1" indent="-456565">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Southwest</a:t>
            </a:r>
          </a:p>
          <a:p>
            <a:pPr marL="989951" lvl="1" indent="-456565">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Southeast</a:t>
            </a:r>
          </a:p>
          <a:p>
            <a:endParaRPr lang="en-US" sz="1100" dirty="0"/>
          </a:p>
        </p:txBody>
      </p:sp>
      <p:sp>
        <p:nvSpPr>
          <p:cNvPr id="7" name="TextBox 6">
            <a:extLst>
              <a:ext uri="{FF2B5EF4-FFF2-40B4-BE49-F238E27FC236}">
                <a16:creationId xmlns:a16="http://schemas.microsoft.com/office/drawing/2014/main" id="{5F852F4F-D5F8-2FE3-37A2-FD0E1E78B26A}"/>
              </a:ext>
            </a:extLst>
          </p:cNvPr>
          <p:cNvSpPr txBox="1"/>
          <p:nvPr/>
        </p:nvSpPr>
        <p:spPr>
          <a:xfrm>
            <a:off x="936749" y="2947673"/>
            <a:ext cx="3613233" cy="1369606"/>
          </a:xfrm>
          <a:prstGeom prst="rect">
            <a:avLst/>
          </a:prstGeom>
          <a:noFill/>
        </p:spPr>
        <p:txBody>
          <a:bodyPr wrap="square" rtlCol="0">
            <a:spAutoFit/>
          </a:bodyPr>
          <a:lstStyle/>
          <a:p>
            <a:pPr marL="989951" lvl="1" indent="-456565">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North</a:t>
            </a:r>
          </a:p>
          <a:p>
            <a:pPr marL="989951" lvl="1" indent="-456565">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Northwest</a:t>
            </a:r>
          </a:p>
          <a:p>
            <a:pPr marL="989951" lvl="1" indent="-456565">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Northeast</a:t>
            </a:r>
          </a:p>
          <a:p>
            <a:pPr marL="989951" lvl="1" indent="-456565">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West</a:t>
            </a:r>
          </a:p>
          <a:p>
            <a:endParaRPr lang="en-US" sz="1100" dirty="0"/>
          </a:p>
        </p:txBody>
      </p:sp>
    </p:spTree>
    <p:extLst>
      <p:ext uri="{BB962C8B-B14F-4D97-AF65-F5344CB8AC3E}">
        <p14:creationId xmlns:p14="http://schemas.microsoft.com/office/powerpoint/2010/main" val="125682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35E7D-2618-53AB-04BC-40E9367844FA}"/>
              </a:ext>
            </a:extLst>
          </p:cNvPr>
          <p:cNvSpPr>
            <a:spLocks noGrp="1"/>
          </p:cNvSpPr>
          <p:nvPr>
            <p:ph type="title"/>
          </p:nvPr>
        </p:nvSpPr>
        <p:spPr/>
        <p:txBody>
          <a:bodyPr/>
          <a:lstStyle/>
          <a:p>
            <a:r>
              <a:rPr lang="en-US" dirty="0"/>
              <a:t>Multilevel Model Results</a:t>
            </a:r>
          </a:p>
        </p:txBody>
      </p:sp>
      <p:sp>
        <p:nvSpPr>
          <p:cNvPr id="4" name="Slide Number Placeholder 3">
            <a:extLst>
              <a:ext uri="{FF2B5EF4-FFF2-40B4-BE49-F238E27FC236}">
                <a16:creationId xmlns:a16="http://schemas.microsoft.com/office/drawing/2014/main" id="{2FBFCEE6-A56C-296A-1A56-F3AB5B161E5E}"/>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5" name="Text Placeholder 4">
            <a:extLst>
              <a:ext uri="{FF2B5EF4-FFF2-40B4-BE49-F238E27FC236}">
                <a16:creationId xmlns:a16="http://schemas.microsoft.com/office/drawing/2014/main" id="{F751FFBF-1BC8-85CC-9C24-993F223885F7}"/>
              </a:ext>
            </a:extLst>
          </p:cNvPr>
          <p:cNvSpPr>
            <a:spLocks noGrp="1"/>
          </p:cNvSpPr>
          <p:nvPr>
            <p:ph type="body" sz="quarter" idx="12"/>
          </p:nvPr>
        </p:nvSpPr>
        <p:spPr>
          <a:xfrm>
            <a:off x="410817" y="990774"/>
            <a:ext cx="5304183" cy="4895850"/>
          </a:xfrm>
        </p:spPr>
        <p:txBody>
          <a:bodyPr/>
          <a:lstStyle/>
          <a:p>
            <a:pPr marL="285750" marR="0" lvl="0" indent="-285750" algn="l" defTabSz="914400" rtl="0" eaLnBrk="1" fontAlgn="base" latinLnBrk="0" hangingPunct="1">
              <a:lnSpc>
                <a:spcPct val="100000"/>
              </a:lnSpc>
              <a:spcBef>
                <a:spcPct val="0"/>
              </a:spcBef>
              <a:spcAft>
                <a:spcPct val="0"/>
              </a:spcAft>
              <a:buClrTx/>
              <a:buSzTx/>
              <a:buFont typeface="Wingdings"/>
              <a:buChar char="Ø"/>
              <a:tabLst/>
              <a:defRPr/>
            </a:pPr>
            <a:endParaRPr kumimoji="0" lang="en-US" sz="1800" b="0" i="0" u="none" strike="noStrike" kern="1200" cap="none" spc="0" normalizeH="0" baseline="0" noProof="0" dirty="0">
              <a:ln>
                <a:noFill/>
              </a:ln>
              <a:solidFill>
                <a:srgbClr val="000000"/>
              </a:solidFill>
              <a:effectLst/>
              <a:uLnTx/>
              <a:uFillTx/>
              <a:latin typeface="Arial"/>
              <a:ea typeface="Tahoma"/>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a:buChar char="Ø"/>
              <a:tabLst/>
              <a:defRPr/>
            </a:pPr>
            <a:endParaRPr lang="en-US" sz="1800" kern="1200" dirty="0">
              <a:solidFill>
                <a:srgbClr val="000000"/>
              </a:solidFill>
              <a:latin typeface="Arial"/>
              <a:ea typeface="Tahoma"/>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a:buChar char="Ø"/>
              <a:tabLst/>
              <a:defRPr/>
            </a:pPr>
            <a:endParaRPr kumimoji="0" lang="en-US" sz="1800" b="0" i="0" u="none" strike="noStrike" kern="1200" cap="none" spc="0" normalizeH="0" baseline="0" noProof="0" dirty="0">
              <a:ln>
                <a:noFill/>
              </a:ln>
              <a:solidFill>
                <a:srgbClr val="000000"/>
              </a:solidFill>
              <a:effectLst/>
              <a:uLnTx/>
              <a:uFillTx/>
              <a:latin typeface="Arial"/>
              <a:ea typeface="Tahoma"/>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a:buChar char="Ø"/>
              <a:tabLst/>
              <a:defRPr/>
            </a:pPr>
            <a:endParaRPr lang="en-US" sz="1800" kern="1200" dirty="0">
              <a:solidFill>
                <a:srgbClr val="000000"/>
              </a:solidFill>
              <a:latin typeface="Arial"/>
              <a:ea typeface="Tahoma"/>
              <a:cs typeface="Arial"/>
            </a:endParaRPr>
          </a:p>
          <a:p>
            <a:pPr marL="285750" marR="0" lvl="0" indent="-285750" algn="l" defTabSz="914400" rtl="0" eaLnBrk="1" fontAlgn="base" latinLnBrk="0" hangingPunct="1">
              <a:lnSpc>
                <a:spcPct val="100000"/>
              </a:lnSpc>
              <a:spcBef>
                <a:spcPct val="0"/>
              </a:spcBef>
              <a:spcAft>
                <a:spcPct val="0"/>
              </a:spcAft>
              <a:buClrTx/>
              <a:buSzTx/>
              <a:buFont typeface="Wingdings"/>
              <a:buChar char="Ø"/>
              <a:tabLst/>
              <a:defRPr/>
            </a:pPr>
            <a:r>
              <a:rPr kumimoji="0" lang="en-US" sz="1800" b="0" i="0" u="none" strike="noStrike" kern="1200" cap="none" spc="0" normalizeH="0" baseline="0" noProof="0" dirty="0">
                <a:ln>
                  <a:noFill/>
                </a:ln>
                <a:solidFill>
                  <a:srgbClr val="000000"/>
                </a:solidFill>
                <a:effectLst/>
                <a:uLnTx/>
                <a:uFillTx/>
                <a:latin typeface="Arial"/>
                <a:ea typeface="Tahoma"/>
                <a:cs typeface="Arial"/>
              </a:rPr>
              <a:t>Compare the performance of the Single Deep Model with that of the Course Binned Models:</a:t>
            </a:r>
          </a:p>
          <a:p>
            <a:pPr marL="819136" lvl="1" indent="-285750">
              <a:spcBef>
                <a:spcPct val="0"/>
              </a:spcBef>
              <a:buClrTx/>
              <a:buSzTx/>
              <a:buFont typeface="Wingdings" panose="05000000000000000000" pitchFamily="2" charset="2"/>
              <a:buChar char="§"/>
              <a:defRPr/>
            </a:pPr>
            <a:endParaRPr kumimoji="0" lang="en-US" sz="1800" b="0" i="0" u="none" strike="noStrike" kern="1200" cap="none" spc="0" normalizeH="0" baseline="0" noProof="0" dirty="0">
              <a:ln>
                <a:noFill/>
              </a:ln>
              <a:solidFill>
                <a:srgbClr val="000000"/>
              </a:solidFill>
              <a:effectLst/>
              <a:uLnTx/>
              <a:uFillTx/>
              <a:latin typeface="Arial"/>
              <a:ea typeface="Tahoma"/>
              <a:cs typeface="Arial"/>
            </a:endParaRPr>
          </a:p>
          <a:p>
            <a:pPr marL="819136" lvl="1" indent="-285750">
              <a:spcBef>
                <a:spcPct val="0"/>
              </a:spcBef>
              <a:buClrTx/>
              <a:buSzTx/>
              <a:buFont typeface="Wingdings" panose="05000000000000000000" pitchFamily="2" charset="2"/>
              <a:buChar char="§"/>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ahoma"/>
                <a:cs typeface="Arial" panose="020B0604020202020204" pitchFamily="34" charset="0"/>
              </a:rPr>
              <a:t>The performance of our models are measured by the percent of flights landing within one degree (60 miles).</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819136" lvl="1" indent="-285750">
              <a:spcBef>
                <a:spcPct val="0"/>
              </a:spcBef>
              <a:buClrTx/>
              <a:buSzTx/>
              <a:buFont typeface="Wingdings" panose="05000000000000000000" pitchFamily="2" charset="2"/>
              <a:buChar char="§"/>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ahoma"/>
                <a:cs typeface="Arial" panose="020B0604020202020204" pitchFamily="34" charset="0"/>
              </a:rPr>
              <a:t>The Single Deep Model performance is broken down based on its performance for each heading category.</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819136" lvl="1" indent="-285750">
              <a:spcBef>
                <a:spcPct val="0"/>
              </a:spcBef>
              <a:buClrTx/>
              <a:buSzTx/>
              <a:buFont typeface="Wingdings" panose="05000000000000000000" pitchFamily="2" charset="2"/>
              <a:buChar char="§"/>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ahoma"/>
                <a:cs typeface="Arial" panose="020B0604020202020204" pitchFamily="34" charset="0"/>
              </a:rPr>
              <a:t>The table below shows the models within 1 degree performance and bolds the better result between the two.</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endParaRPr lang="en-US" dirty="0"/>
          </a:p>
        </p:txBody>
      </p:sp>
      <p:graphicFrame>
        <p:nvGraphicFramePr>
          <p:cNvPr id="7" name="Content Placeholder 5">
            <a:extLst>
              <a:ext uri="{FF2B5EF4-FFF2-40B4-BE49-F238E27FC236}">
                <a16:creationId xmlns:a16="http://schemas.microsoft.com/office/drawing/2014/main" id="{A97C2B2C-4DCF-658C-7DD4-3468357CA422}"/>
              </a:ext>
            </a:extLst>
          </p:cNvPr>
          <p:cNvGraphicFramePr>
            <a:graphicFrameLocks/>
          </p:cNvGraphicFramePr>
          <p:nvPr>
            <p:extLst>
              <p:ext uri="{D42A27DB-BD31-4B8C-83A1-F6EECF244321}">
                <p14:modId xmlns:p14="http://schemas.microsoft.com/office/powerpoint/2010/main" val="982733891"/>
              </p:ext>
            </p:extLst>
          </p:nvPr>
        </p:nvGraphicFramePr>
        <p:xfrm>
          <a:off x="6196214" y="2050567"/>
          <a:ext cx="5446092" cy="3618576"/>
        </p:xfrm>
        <a:graphic>
          <a:graphicData uri="http://schemas.openxmlformats.org/drawingml/2006/table">
            <a:tbl>
              <a:tblPr bandRow="1">
                <a:tableStyleId>{5C22544A-7EE6-4342-B048-85BDC9FD1C3A}</a:tableStyleId>
              </a:tblPr>
              <a:tblGrid>
                <a:gridCol w="1815364">
                  <a:extLst>
                    <a:ext uri="{9D8B030D-6E8A-4147-A177-3AD203B41FA5}">
                      <a16:colId xmlns:a16="http://schemas.microsoft.com/office/drawing/2014/main" val="229605913"/>
                    </a:ext>
                  </a:extLst>
                </a:gridCol>
                <a:gridCol w="1815364">
                  <a:extLst>
                    <a:ext uri="{9D8B030D-6E8A-4147-A177-3AD203B41FA5}">
                      <a16:colId xmlns:a16="http://schemas.microsoft.com/office/drawing/2014/main" val="2154102631"/>
                    </a:ext>
                  </a:extLst>
                </a:gridCol>
                <a:gridCol w="1815364">
                  <a:extLst>
                    <a:ext uri="{9D8B030D-6E8A-4147-A177-3AD203B41FA5}">
                      <a16:colId xmlns:a16="http://schemas.microsoft.com/office/drawing/2014/main" val="1711642272"/>
                    </a:ext>
                  </a:extLst>
                </a:gridCol>
              </a:tblGrid>
              <a:tr h="402064">
                <a:tc>
                  <a:txBody>
                    <a:bodyPr/>
                    <a:lstStyle/>
                    <a:p>
                      <a:pPr algn="l" rtl="0" fontAlgn="base"/>
                      <a:r>
                        <a:rPr lang="en-US" sz="1600" b="1" i="0" dirty="0">
                          <a:effectLst/>
                          <a:latin typeface="Arial" panose="020B0604020202020204" pitchFamily="34" charset="0"/>
                          <a:cs typeface="Arial" panose="020B0604020202020204" pitchFamily="34" charset="0"/>
                        </a:rPr>
                        <a:t>Heading</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algn="l" rtl="0" fontAlgn="base"/>
                      <a:r>
                        <a:rPr lang="en-US" sz="1600" b="1" i="0" dirty="0">
                          <a:effectLst/>
                          <a:latin typeface="Arial" panose="020B0604020202020204" pitchFamily="34" charset="0"/>
                          <a:cs typeface="Arial" panose="020B0604020202020204" pitchFamily="34" charset="0"/>
                        </a:rPr>
                        <a:t>Single Deep</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algn="l" rtl="0" fontAlgn="base"/>
                      <a:r>
                        <a:rPr lang="en-US" sz="1600" b="1" i="0" dirty="0">
                          <a:effectLst/>
                          <a:latin typeface="Arial" panose="020B0604020202020204" pitchFamily="34" charset="0"/>
                          <a:cs typeface="Arial" panose="020B0604020202020204" pitchFamily="34" charset="0"/>
                        </a:rPr>
                        <a:t>Course Binned</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528297882"/>
                  </a:ext>
                </a:extLst>
              </a:tr>
              <a:tr h="402064">
                <a:tc>
                  <a:txBody>
                    <a:bodyPr/>
                    <a:lstStyle/>
                    <a:p>
                      <a:pPr algn="l" rtl="0" fontAlgn="base"/>
                      <a:r>
                        <a:rPr lang="en-US" sz="1600" b="1" i="0" dirty="0">
                          <a:effectLst/>
                          <a:latin typeface="Arial" panose="020B0604020202020204" pitchFamily="34" charset="0"/>
                          <a:cs typeface="Arial" panose="020B0604020202020204" pitchFamily="34" charset="0"/>
                        </a:rPr>
                        <a:t>East</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0" i="0" dirty="0">
                          <a:effectLst/>
                          <a:latin typeface="Arial" panose="020B0604020202020204" pitchFamily="34" charset="0"/>
                          <a:cs typeface="Arial" panose="020B0604020202020204" pitchFamily="34" charset="0"/>
                        </a:rPr>
                        <a:t>28.0%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1" i="0" dirty="0">
                          <a:effectLst/>
                          <a:latin typeface="Arial" panose="020B0604020202020204" pitchFamily="34" charset="0"/>
                          <a:cs typeface="Arial" panose="020B0604020202020204" pitchFamily="34" charset="0"/>
                        </a:rPr>
                        <a:t>59.5%</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07463505"/>
                  </a:ext>
                </a:extLst>
              </a:tr>
              <a:tr h="402064">
                <a:tc>
                  <a:txBody>
                    <a:bodyPr/>
                    <a:lstStyle/>
                    <a:p>
                      <a:pPr algn="l" rtl="0" fontAlgn="base"/>
                      <a:r>
                        <a:rPr lang="en-US" sz="1600" b="1" i="0" dirty="0">
                          <a:effectLst/>
                          <a:latin typeface="Arial" panose="020B0604020202020204" pitchFamily="34" charset="0"/>
                          <a:cs typeface="Arial" panose="020B0604020202020204" pitchFamily="34" charset="0"/>
                        </a:rPr>
                        <a:t>North</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1" i="0" dirty="0">
                          <a:effectLst/>
                          <a:latin typeface="Arial" panose="020B0604020202020204" pitchFamily="34" charset="0"/>
                          <a:cs typeface="Arial" panose="020B0604020202020204" pitchFamily="34" charset="0"/>
                        </a:rPr>
                        <a:t>73.5% </a:t>
                      </a:r>
                      <a:endParaRPr lang="en-US" sz="4400" b="1"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1" i="0" dirty="0">
                          <a:effectLst/>
                          <a:latin typeface="Arial" panose="020B0604020202020204" pitchFamily="34" charset="0"/>
                          <a:cs typeface="Arial" panose="020B0604020202020204" pitchFamily="34" charset="0"/>
                        </a:rPr>
                        <a:t>73.5% </a:t>
                      </a:r>
                      <a:endParaRPr lang="en-US" sz="4400" b="1"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62824638"/>
                  </a:ext>
                </a:extLst>
              </a:tr>
              <a:tr h="402064">
                <a:tc>
                  <a:txBody>
                    <a:bodyPr/>
                    <a:lstStyle/>
                    <a:p>
                      <a:pPr algn="l" rtl="0" fontAlgn="base"/>
                      <a:r>
                        <a:rPr lang="en-US" sz="1600" b="1" i="0" dirty="0">
                          <a:effectLst/>
                          <a:latin typeface="Arial" panose="020B0604020202020204" pitchFamily="34" charset="0"/>
                          <a:cs typeface="Arial" panose="020B0604020202020204" pitchFamily="34" charset="0"/>
                        </a:rPr>
                        <a:t>Northeast</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0" i="0" dirty="0">
                          <a:effectLst/>
                          <a:latin typeface="Arial" panose="020B0604020202020204" pitchFamily="34" charset="0"/>
                          <a:cs typeface="Arial" panose="020B0604020202020204" pitchFamily="34" charset="0"/>
                        </a:rPr>
                        <a:t>30.3%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1" i="0" dirty="0">
                          <a:effectLst/>
                          <a:latin typeface="Arial" panose="020B0604020202020204" pitchFamily="34" charset="0"/>
                          <a:cs typeface="Arial" panose="020B0604020202020204" pitchFamily="34" charset="0"/>
                        </a:rPr>
                        <a:t>35.0%</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8034994"/>
                  </a:ext>
                </a:extLst>
              </a:tr>
              <a:tr h="402064">
                <a:tc>
                  <a:txBody>
                    <a:bodyPr/>
                    <a:lstStyle/>
                    <a:p>
                      <a:pPr algn="l" rtl="0" fontAlgn="base"/>
                      <a:r>
                        <a:rPr lang="en-US" sz="1600" b="1" i="0" dirty="0">
                          <a:effectLst/>
                          <a:latin typeface="Arial" panose="020B0604020202020204" pitchFamily="34" charset="0"/>
                          <a:cs typeface="Arial" panose="020B0604020202020204" pitchFamily="34" charset="0"/>
                        </a:rPr>
                        <a:t>Northwest</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0" i="0" dirty="0">
                          <a:effectLst/>
                          <a:latin typeface="Arial" panose="020B0604020202020204" pitchFamily="34" charset="0"/>
                          <a:cs typeface="Arial" panose="020B0604020202020204" pitchFamily="34" charset="0"/>
                        </a:rPr>
                        <a:t>43.2%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1" i="0" dirty="0">
                          <a:effectLst/>
                          <a:latin typeface="Arial" panose="020B0604020202020204" pitchFamily="34" charset="0"/>
                          <a:cs typeface="Arial" panose="020B0604020202020204" pitchFamily="34" charset="0"/>
                        </a:rPr>
                        <a:t>86.3%</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70374204"/>
                  </a:ext>
                </a:extLst>
              </a:tr>
              <a:tr h="402064">
                <a:tc>
                  <a:txBody>
                    <a:bodyPr/>
                    <a:lstStyle/>
                    <a:p>
                      <a:pPr algn="l" rtl="0" fontAlgn="base"/>
                      <a:r>
                        <a:rPr lang="en-US" sz="1600" b="1" i="0" dirty="0">
                          <a:effectLst/>
                          <a:latin typeface="Arial" panose="020B0604020202020204" pitchFamily="34" charset="0"/>
                          <a:cs typeface="Arial" panose="020B0604020202020204" pitchFamily="34" charset="0"/>
                        </a:rPr>
                        <a:t>South</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1" i="0" dirty="0">
                          <a:effectLst/>
                          <a:latin typeface="Arial" panose="020B0604020202020204" pitchFamily="34" charset="0"/>
                          <a:cs typeface="Arial" panose="020B0604020202020204" pitchFamily="34" charset="0"/>
                        </a:rPr>
                        <a:t>65.3%</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0" i="0" dirty="0">
                          <a:effectLst/>
                          <a:latin typeface="Arial" panose="020B0604020202020204" pitchFamily="34" charset="0"/>
                          <a:cs typeface="Arial" panose="020B0604020202020204" pitchFamily="34" charset="0"/>
                        </a:rPr>
                        <a:t>25.7%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66849818"/>
                  </a:ext>
                </a:extLst>
              </a:tr>
              <a:tr h="402064">
                <a:tc>
                  <a:txBody>
                    <a:bodyPr/>
                    <a:lstStyle/>
                    <a:p>
                      <a:pPr algn="l" rtl="0" fontAlgn="base"/>
                      <a:r>
                        <a:rPr lang="en-US" sz="1600" b="1" i="0" dirty="0">
                          <a:effectLst/>
                          <a:latin typeface="Arial" panose="020B0604020202020204" pitchFamily="34" charset="0"/>
                          <a:cs typeface="Arial" panose="020B0604020202020204" pitchFamily="34" charset="0"/>
                        </a:rPr>
                        <a:t>Southeast</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0" i="0" dirty="0">
                          <a:effectLst/>
                          <a:latin typeface="Arial" panose="020B0604020202020204" pitchFamily="34" charset="0"/>
                          <a:cs typeface="Arial" panose="020B0604020202020204" pitchFamily="34" charset="0"/>
                        </a:rPr>
                        <a:t>29.2%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1" i="0" dirty="0">
                          <a:effectLst/>
                          <a:latin typeface="Arial" panose="020B0604020202020204" pitchFamily="34" charset="0"/>
                          <a:cs typeface="Arial" panose="020B0604020202020204" pitchFamily="34" charset="0"/>
                        </a:rPr>
                        <a:t>71.2%</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8717164"/>
                  </a:ext>
                </a:extLst>
              </a:tr>
              <a:tr h="402064">
                <a:tc>
                  <a:txBody>
                    <a:bodyPr/>
                    <a:lstStyle/>
                    <a:p>
                      <a:pPr algn="l" rtl="0" fontAlgn="base"/>
                      <a:r>
                        <a:rPr lang="en-US" sz="1600" b="1" i="0" dirty="0">
                          <a:effectLst/>
                          <a:latin typeface="Arial" panose="020B0604020202020204" pitchFamily="34" charset="0"/>
                          <a:cs typeface="Arial" panose="020B0604020202020204" pitchFamily="34" charset="0"/>
                        </a:rPr>
                        <a:t>Southwest</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0" i="0" dirty="0">
                          <a:effectLst/>
                          <a:latin typeface="Arial" panose="020B0604020202020204" pitchFamily="34" charset="0"/>
                          <a:cs typeface="Arial" panose="020B0604020202020204" pitchFamily="34" charset="0"/>
                        </a:rPr>
                        <a:t>59.5%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1" i="0" dirty="0">
                          <a:effectLst/>
                          <a:latin typeface="Arial" panose="020B0604020202020204" pitchFamily="34" charset="0"/>
                          <a:cs typeface="Arial" panose="020B0604020202020204" pitchFamily="34" charset="0"/>
                        </a:rPr>
                        <a:t>67.7%</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33658820"/>
                  </a:ext>
                </a:extLst>
              </a:tr>
              <a:tr h="402064">
                <a:tc>
                  <a:txBody>
                    <a:bodyPr/>
                    <a:lstStyle/>
                    <a:p>
                      <a:pPr algn="l" rtl="0" fontAlgn="base"/>
                      <a:r>
                        <a:rPr lang="en-US" sz="1600" b="1" i="0" dirty="0">
                          <a:effectLst/>
                          <a:latin typeface="Arial" panose="020B0604020202020204" pitchFamily="34" charset="0"/>
                          <a:cs typeface="Arial" panose="020B0604020202020204" pitchFamily="34" charset="0"/>
                        </a:rPr>
                        <a:t>West</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1" i="0" dirty="0">
                          <a:effectLst/>
                          <a:latin typeface="Arial" panose="020B0604020202020204" pitchFamily="34" charset="0"/>
                          <a:cs typeface="Arial" panose="020B0604020202020204" pitchFamily="34" charset="0"/>
                        </a:rPr>
                        <a:t>51.3%</a:t>
                      </a:r>
                      <a:r>
                        <a:rPr lang="en-US" sz="1600" b="0" i="0" dirty="0">
                          <a:effectLst/>
                          <a:latin typeface="Arial" panose="020B0604020202020204" pitchFamily="34" charset="0"/>
                          <a:cs typeface="Arial" panose="020B0604020202020204" pitchFamily="34" charset="0"/>
                        </a:rPr>
                        <a:t>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base"/>
                      <a:r>
                        <a:rPr lang="en-US" sz="1600" b="0" i="0" dirty="0">
                          <a:effectLst/>
                          <a:latin typeface="Arial" panose="020B0604020202020204" pitchFamily="34" charset="0"/>
                          <a:cs typeface="Arial" panose="020B0604020202020204" pitchFamily="34" charset="0"/>
                        </a:rPr>
                        <a:t>39.7% </a:t>
                      </a:r>
                      <a:endParaRPr lang="en-US" sz="4400" b="0" i="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18779087"/>
                  </a:ext>
                </a:extLst>
              </a:tr>
            </a:tbl>
          </a:graphicData>
        </a:graphic>
      </p:graphicFrame>
      <p:sp>
        <p:nvSpPr>
          <p:cNvPr id="8" name="TextBox 7">
            <a:extLst>
              <a:ext uri="{FF2B5EF4-FFF2-40B4-BE49-F238E27FC236}">
                <a16:creationId xmlns:a16="http://schemas.microsoft.com/office/drawing/2014/main" id="{85426171-0CE3-45F4-0B9E-7BF16EA16544}"/>
              </a:ext>
            </a:extLst>
          </p:cNvPr>
          <p:cNvSpPr txBox="1"/>
          <p:nvPr/>
        </p:nvSpPr>
        <p:spPr>
          <a:xfrm>
            <a:off x="549694" y="1047615"/>
            <a:ext cx="111652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ea typeface="Tahoma"/>
                <a:cs typeface="Arial"/>
              </a:rPr>
              <a:t>Note: Due to our results being law enforcement sensitive, the results shown in this section are multiplied by a randomized coefficient; therefore, they keep the results comparable to each other while maintaining security of the classified performance.</a:t>
            </a:r>
            <a:endParaRPr lang="en-US" sz="1800" dirty="0">
              <a:latin typeface="Airal"/>
              <a:ea typeface="Tahoma"/>
              <a:cs typeface="Tahoma"/>
            </a:endParaRPr>
          </a:p>
        </p:txBody>
      </p:sp>
    </p:spTree>
    <p:extLst>
      <p:ext uri="{BB962C8B-B14F-4D97-AF65-F5344CB8AC3E}">
        <p14:creationId xmlns:p14="http://schemas.microsoft.com/office/powerpoint/2010/main" val="62619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E975-9A60-14BD-5389-15F94A9E935B}"/>
              </a:ext>
            </a:extLst>
          </p:cNvPr>
          <p:cNvSpPr>
            <a:spLocks noGrp="1"/>
          </p:cNvSpPr>
          <p:nvPr>
            <p:ph type="title"/>
          </p:nvPr>
        </p:nvSpPr>
        <p:spPr/>
        <p:txBody>
          <a:bodyPr/>
          <a:lstStyle/>
          <a:p>
            <a:r>
              <a:rPr lang="en-US" dirty="0"/>
              <a:t>Hybrid Ensemble Method</a:t>
            </a:r>
          </a:p>
        </p:txBody>
      </p:sp>
      <p:sp>
        <p:nvSpPr>
          <p:cNvPr id="4" name="Slide Number Placeholder 3">
            <a:extLst>
              <a:ext uri="{FF2B5EF4-FFF2-40B4-BE49-F238E27FC236}">
                <a16:creationId xmlns:a16="http://schemas.microsoft.com/office/drawing/2014/main" id="{7430EBEB-9B00-99DF-E50C-69FC1B5294B1}"/>
              </a:ext>
            </a:extLst>
          </p:cNvPr>
          <p:cNvSpPr>
            <a:spLocks noGrp="1"/>
          </p:cNvSpPr>
          <p:nvPr>
            <p:ph type="sldNum" sz="quarter" idx="4"/>
          </p:nvPr>
        </p:nvSpPr>
        <p:spPr/>
        <p:txBody>
          <a:bodyPr/>
          <a:lstStyle/>
          <a:p>
            <a:pPr>
              <a:defRPr/>
            </a:pPr>
            <a:fld id="{D68E8870-17DE-45C4-A8DD-7644B2422933}" type="slidenum">
              <a:rPr lang="en-US" smtClean="0"/>
              <a:pPr>
                <a:defRPr/>
              </a:pPr>
              <a:t>14</a:t>
            </a:fld>
            <a:endParaRPr lang="en-US" dirty="0"/>
          </a:p>
        </p:txBody>
      </p:sp>
      <p:graphicFrame>
        <p:nvGraphicFramePr>
          <p:cNvPr id="5" name="Content Placeholder 6">
            <a:extLst>
              <a:ext uri="{FF2B5EF4-FFF2-40B4-BE49-F238E27FC236}">
                <a16:creationId xmlns:a16="http://schemas.microsoft.com/office/drawing/2014/main" id="{00CEA8C9-051B-69D4-2C0B-14240B7F1758}"/>
              </a:ext>
            </a:extLst>
          </p:cNvPr>
          <p:cNvGraphicFramePr>
            <a:graphicFrameLocks/>
          </p:cNvGraphicFramePr>
          <p:nvPr>
            <p:extLst>
              <p:ext uri="{D42A27DB-BD31-4B8C-83A1-F6EECF244321}">
                <p14:modId xmlns:p14="http://schemas.microsoft.com/office/powerpoint/2010/main" val="946257928"/>
              </p:ext>
            </p:extLst>
          </p:nvPr>
        </p:nvGraphicFramePr>
        <p:xfrm>
          <a:off x="573205" y="1051773"/>
          <a:ext cx="11059829" cy="5185254"/>
        </p:xfrm>
        <a:graphic>
          <a:graphicData uri="http://schemas.openxmlformats.org/drawingml/2006/table">
            <a:tbl>
              <a:tblPr firstRow="1" bandRow="1">
                <a:tableStyleId>{5C22544A-7EE6-4342-B048-85BDC9FD1C3A}</a:tableStyleId>
              </a:tblPr>
              <a:tblGrid>
                <a:gridCol w="1228299">
                  <a:extLst>
                    <a:ext uri="{9D8B030D-6E8A-4147-A177-3AD203B41FA5}">
                      <a16:colId xmlns:a16="http://schemas.microsoft.com/office/drawing/2014/main" val="2735703159"/>
                    </a:ext>
                  </a:extLst>
                </a:gridCol>
                <a:gridCol w="3043451">
                  <a:extLst>
                    <a:ext uri="{9D8B030D-6E8A-4147-A177-3AD203B41FA5}">
                      <a16:colId xmlns:a16="http://schemas.microsoft.com/office/drawing/2014/main" val="12674679"/>
                    </a:ext>
                  </a:extLst>
                </a:gridCol>
                <a:gridCol w="3358209">
                  <a:extLst>
                    <a:ext uri="{9D8B030D-6E8A-4147-A177-3AD203B41FA5}">
                      <a16:colId xmlns:a16="http://schemas.microsoft.com/office/drawing/2014/main" val="1857495588"/>
                    </a:ext>
                  </a:extLst>
                </a:gridCol>
                <a:gridCol w="3429870">
                  <a:extLst>
                    <a:ext uri="{9D8B030D-6E8A-4147-A177-3AD203B41FA5}">
                      <a16:colId xmlns:a16="http://schemas.microsoft.com/office/drawing/2014/main" val="1511872726"/>
                    </a:ext>
                  </a:extLst>
                </a:gridCol>
              </a:tblGrid>
              <a:tr h="366988">
                <a:tc>
                  <a:txBody>
                    <a:bodyPr/>
                    <a:lstStyle/>
                    <a:p>
                      <a:pPr lvl="0">
                        <a:buNone/>
                      </a:pPr>
                      <a:endParaRPr lang="en-US" sz="1400" b="1" i="0" u="none" strike="noStrike" noProof="0" dirty="0">
                        <a:solidFill>
                          <a:schemeClr val="tx1"/>
                        </a:solidFill>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3">
                        <a:lumMod val="65000"/>
                      </a:schemeClr>
                    </a:solidFill>
                  </a:tcPr>
                </a:tc>
                <a:tc>
                  <a:txBody>
                    <a:bodyPr/>
                    <a:lstStyle/>
                    <a:p>
                      <a:pPr lvl="0" algn="ctr">
                        <a:lnSpc>
                          <a:spcPct val="100000"/>
                        </a:lnSpc>
                        <a:spcBef>
                          <a:spcPts val="0"/>
                        </a:spcBef>
                        <a:spcAft>
                          <a:spcPts val="0"/>
                        </a:spcAft>
                        <a:buNone/>
                      </a:pPr>
                      <a:r>
                        <a:rPr lang="en-US" sz="1400" b="1" dirty="0">
                          <a:solidFill>
                            <a:schemeClr val="tx1"/>
                          </a:solidFill>
                          <a:latin typeface="Arial" panose="020B0604020202020204" pitchFamily="34" charset="0"/>
                          <a:cs typeface="Arial" panose="020B0604020202020204" pitchFamily="34" charset="0"/>
                        </a:rPr>
                        <a:t>Single Deep Model</a:t>
                      </a:r>
                      <a:endParaRPr lang="en-US" sz="1400" dirty="0">
                        <a:solidFill>
                          <a:schemeClr val="tx1"/>
                        </a:solidFill>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3">
                        <a:lumMod val="65000"/>
                      </a:schemeClr>
                    </a:solidFill>
                  </a:tcPr>
                </a:tc>
                <a:tc>
                  <a:txBody>
                    <a:bodyPr/>
                    <a:lstStyle/>
                    <a:p>
                      <a:pPr lvl="0" algn="ctr">
                        <a:lnSpc>
                          <a:spcPct val="100000"/>
                        </a:lnSpc>
                        <a:spcBef>
                          <a:spcPts val="0"/>
                        </a:spcBef>
                        <a:spcAft>
                          <a:spcPts val="0"/>
                        </a:spcAft>
                        <a:buNone/>
                      </a:pPr>
                      <a:r>
                        <a:rPr lang="en-US" sz="1400" b="1" dirty="0">
                          <a:solidFill>
                            <a:schemeClr val="tx1"/>
                          </a:solidFill>
                          <a:latin typeface="Arial" panose="020B0604020202020204" pitchFamily="34" charset="0"/>
                          <a:cs typeface="Arial" panose="020B0604020202020204" pitchFamily="34" charset="0"/>
                        </a:rPr>
                        <a:t>Course Binned Model</a:t>
                      </a:r>
                      <a:endParaRPr lang="en-US" sz="1400" dirty="0">
                        <a:solidFill>
                          <a:schemeClr val="tx1"/>
                        </a:solidFill>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3">
                        <a:lumMod val="65000"/>
                      </a:schemeClr>
                    </a:solidFill>
                  </a:tcPr>
                </a:tc>
                <a:tc>
                  <a:txBody>
                    <a:bodyPr/>
                    <a:lstStyle/>
                    <a:p>
                      <a:pPr lvl="0" algn="ctr">
                        <a:lnSpc>
                          <a:spcPct val="100000"/>
                        </a:lnSpc>
                        <a:spcBef>
                          <a:spcPts val="0"/>
                        </a:spcBef>
                        <a:spcAft>
                          <a:spcPts val="0"/>
                        </a:spcAft>
                        <a:buNone/>
                      </a:pPr>
                      <a:r>
                        <a:rPr lang="en-US" sz="1400" b="1" dirty="0">
                          <a:solidFill>
                            <a:schemeClr val="tx1"/>
                          </a:solidFill>
                          <a:latin typeface="Arial" panose="020B0604020202020204" pitchFamily="34" charset="0"/>
                          <a:cs typeface="Arial" panose="020B0604020202020204" pitchFamily="34" charset="0"/>
                        </a:rPr>
                        <a:t>Hybrid Model Selection</a:t>
                      </a:r>
                      <a:endParaRPr lang="en-US" sz="1400" dirty="0">
                        <a:solidFill>
                          <a:schemeClr val="tx1"/>
                        </a:solidFill>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accent3">
                        <a:lumMod val="65000"/>
                      </a:schemeClr>
                    </a:solidFill>
                  </a:tcPr>
                </a:tc>
                <a:extLst>
                  <a:ext uri="{0D108BD9-81ED-4DB2-BD59-A6C34878D82A}">
                    <a16:rowId xmlns:a16="http://schemas.microsoft.com/office/drawing/2014/main" val="1274639750"/>
                  </a:ext>
                </a:extLst>
              </a:tr>
              <a:tr h="542453">
                <a:tc>
                  <a:txBody>
                    <a:bodyPr/>
                    <a:lstStyle/>
                    <a:p>
                      <a:pPr lvl="0">
                        <a:buNone/>
                      </a:pPr>
                      <a:r>
                        <a:rPr lang="en-US" sz="1400" b="1" i="0" u="none" strike="noStrike" noProof="0" dirty="0">
                          <a:latin typeface="Arial" panose="020B0604020202020204" pitchFamily="34" charset="0"/>
                          <a:cs typeface="Arial" panose="020B0604020202020204" pitchFamily="34" charset="0"/>
                        </a:rPr>
                        <a:t>Approach</a:t>
                      </a:r>
                      <a:endParaRPr lang="en-US" sz="1400" b="1"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400" b="0" i="0" u="none" strike="noStrike" noProof="0" dirty="0">
                          <a:latin typeface="Arial" panose="020B0604020202020204" pitchFamily="34" charset="0"/>
                          <a:cs typeface="Arial" panose="020B0604020202020204" pitchFamily="34" charset="0"/>
                        </a:rPr>
                        <a:t>Bins kinematic data by individual flights.</a:t>
                      </a: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400" b="0" i="0" u="none" strike="noStrike" noProof="0" dirty="0">
                          <a:latin typeface="Arial" panose="020B0604020202020204" pitchFamily="34" charset="0"/>
                          <a:cs typeface="Arial" panose="020B0604020202020204" pitchFamily="34" charset="0"/>
                        </a:rPr>
                        <a:t>Bins flights by direction of travel (e.g., North, East).</a:t>
                      </a: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400" b="0" i="0" u="none" strike="noStrike" noProof="0" dirty="0">
                          <a:latin typeface="Arial" panose="020B0604020202020204" pitchFamily="34" charset="0"/>
                          <a:cs typeface="Arial" panose="020B0604020202020204" pitchFamily="34" charset="0"/>
                        </a:rPr>
                        <a:t>Selects the best model for each heading based on performance.</a:t>
                      </a: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3236154386"/>
                  </a:ext>
                </a:extLst>
              </a:tr>
              <a:tr h="765817">
                <a:tc>
                  <a:txBody>
                    <a:bodyPr/>
                    <a:lstStyle/>
                    <a:p>
                      <a:pPr lvl="0" algn="l">
                        <a:lnSpc>
                          <a:spcPct val="100000"/>
                        </a:lnSpc>
                        <a:spcBef>
                          <a:spcPts val="0"/>
                        </a:spcBef>
                        <a:spcAft>
                          <a:spcPts val="0"/>
                        </a:spcAft>
                        <a:buNone/>
                      </a:pPr>
                      <a:r>
                        <a:rPr lang="en-US" sz="1400" b="1" dirty="0">
                          <a:latin typeface="Arial" panose="020B0604020202020204" pitchFamily="34" charset="0"/>
                          <a:cs typeface="Arial" panose="020B0604020202020204" pitchFamily="34" charset="0"/>
                        </a:rPr>
                        <a:t>Modeling Technique</a:t>
                      </a:r>
                      <a:endParaRPr lang="en-US" sz="1400" dirty="0">
                        <a:latin typeface="Arial" panose="020B0604020202020204" pitchFamily="34" charset="0"/>
                        <a:cs typeface="Arial" panose="020B0604020202020204" pitchFamily="34" charset="0"/>
                      </a:endParaRPr>
                    </a:p>
                    <a:p>
                      <a:pPr lvl="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lnSpc>
                          <a:spcPct val="100000"/>
                        </a:lnSpc>
                        <a:spcBef>
                          <a:spcPts val="0"/>
                        </a:spcBef>
                        <a:spcAft>
                          <a:spcPts val="0"/>
                        </a:spcAft>
                        <a:buNone/>
                      </a:pPr>
                      <a:r>
                        <a:rPr lang="en-US" sz="1400" dirty="0">
                          <a:latin typeface="Arial" panose="020B0604020202020204" pitchFamily="34" charset="0"/>
                          <a:cs typeface="Arial" panose="020B0604020202020204" pitchFamily="34" charset="0"/>
                        </a:rPr>
                        <a:t>Single deep neural network for the entire dataset.</a:t>
                      </a:r>
                    </a:p>
                    <a:p>
                      <a:pPr lvl="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lnSpc>
                          <a:spcPct val="100000"/>
                        </a:lnSpc>
                        <a:spcBef>
                          <a:spcPts val="0"/>
                        </a:spcBef>
                        <a:spcAft>
                          <a:spcPts val="0"/>
                        </a:spcAft>
                        <a:buNone/>
                      </a:pPr>
                      <a:r>
                        <a:rPr lang="en-US" sz="1400" dirty="0">
                          <a:latin typeface="Arial" panose="020B0604020202020204" pitchFamily="34" charset="0"/>
                          <a:cs typeface="Arial" panose="020B0604020202020204" pitchFamily="34" charset="0"/>
                        </a:rPr>
                        <a:t>Separate deep neural networks for each heading group.</a:t>
                      </a:r>
                    </a:p>
                    <a:p>
                      <a:pPr lvl="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lnSpc>
                          <a:spcPct val="100000"/>
                        </a:lnSpc>
                        <a:spcBef>
                          <a:spcPts val="0"/>
                        </a:spcBef>
                        <a:spcAft>
                          <a:spcPts val="0"/>
                        </a:spcAft>
                        <a:buNone/>
                      </a:pPr>
                      <a:r>
                        <a:rPr lang="en-US" sz="1400" dirty="0">
                          <a:latin typeface="Arial" panose="020B0604020202020204" pitchFamily="34" charset="0"/>
                          <a:cs typeface="Arial" panose="020B0604020202020204" pitchFamily="34" charset="0"/>
                        </a:rPr>
                        <a:t>Compare flight-based and heading-based model performance.</a:t>
                      </a:r>
                    </a:p>
                    <a:p>
                      <a:pPr lvl="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2053539262"/>
                  </a:ext>
                </a:extLst>
              </a:tr>
              <a:tr h="765817">
                <a:tc>
                  <a:txBody>
                    <a:bodyPr/>
                    <a:lstStyle/>
                    <a:p>
                      <a:pPr lvl="0" algn="l">
                        <a:lnSpc>
                          <a:spcPct val="100000"/>
                        </a:lnSpc>
                        <a:spcBef>
                          <a:spcPts val="0"/>
                        </a:spcBef>
                        <a:spcAft>
                          <a:spcPts val="0"/>
                        </a:spcAft>
                        <a:buNone/>
                      </a:pPr>
                      <a:r>
                        <a:rPr lang="en-US" sz="1400" b="1" dirty="0">
                          <a:latin typeface="Arial" panose="020B0604020202020204" pitchFamily="34" charset="0"/>
                          <a:cs typeface="Arial" panose="020B0604020202020204" pitchFamily="34" charset="0"/>
                        </a:rPr>
                        <a:t>Deployment Strategy</a:t>
                      </a:r>
                      <a:endParaRPr lang="en-US" sz="1400" dirty="0">
                        <a:latin typeface="Arial" panose="020B0604020202020204" pitchFamily="34" charset="0"/>
                        <a:cs typeface="Arial" panose="020B0604020202020204" pitchFamily="34" charset="0"/>
                      </a:endParaRPr>
                    </a:p>
                    <a:p>
                      <a:pPr lvl="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lnSpc>
                          <a:spcPct val="100000"/>
                        </a:lnSpc>
                        <a:spcBef>
                          <a:spcPts val="0"/>
                        </a:spcBef>
                        <a:spcAft>
                          <a:spcPts val="0"/>
                        </a:spcAft>
                        <a:buNone/>
                      </a:pPr>
                      <a:r>
                        <a:rPr lang="en-US" sz="1400" dirty="0">
                          <a:latin typeface="Arial" panose="020B0604020202020204" pitchFamily="34" charset="0"/>
                          <a:cs typeface="Arial" panose="020B0604020202020204" pitchFamily="34" charset="0"/>
                        </a:rPr>
                        <a:t>Single model applied uniformly across all new flights.</a:t>
                      </a:r>
                    </a:p>
                    <a:p>
                      <a:pPr lvl="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lnSpc>
                          <a:spcPct val="100000"/>
                        </a:lnSpc>
                        <a:spcBef>
                          <a:spcPts val="0"/>
                        </a:spcBef>
                        <a:spcAft>
                          <a:spcPts val="0"/>
                        </a:spcAft>
                        <a:buNone/>
                      </a:pPr>
                      <a:r>
                        <a:rPr lang="en-US" sz="1400" dirty="0">
                          <a:latin typeface="Arial" panose="020B0604020202020204" pitchFamily="34" charset="0"/>
                          <a:cs typeface="Arial" panose="020B0604020202020204" pitchFamily="34" charset="0"/>
                        </a:rPr>
                        <a:t>Models are deployed based on specific flight direction.</a:t>
                      </a:r>
                    </a:p>
                    <a:p>
                      <a:pPr lvl="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lnSpc>
                          <a:spcPct val="100000"/>
                        </a:lnSpc>
                        <a:spcBef>
                          <a:spcPts val="0"/>
                        </a:spcBef>
                        <a:spcAft>
                          <a:spcPts val="0"/>
                        </a:spcAft>
                        <a:buNone/>
                      </a:pPr>
                      <a:r>
                        <a:rPr lang="en-US" sz="1400" dirty="0">
                          <a:latin typeface="Arial" panose="020B0604020202020204" pitchFamily="34" charset="0"/>
                          <a:cs typeface="Arial" panose="020B0604020202020204" pitchFamily="34" charset="0"/>
                        </a:rPr>
                        <a:t>Best-performing model for each heading is deployed.</a:t>
                      </a:r>
                    </a:p>
                    <a:p>
                      <a:pPr lvl="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1368446642"/>
                  </a:ext>
                </a:extLst>
              </a:tr>
              <a:tr h="765817">
                <a:tc>
                  <a:txBody>
                    <a:bodyPr/>
                    <a:lstStyle/>
                    <a:p>
                      <a:pPr lvl="0" algn="l">
                        <a:lnSpc>
                          <a:spcPct val="100000"/>
                        </a:lnSpc>
                        <a:spcBef>
                          <a:spcPts val="0"/>
                        </a:spcBef>
                        <a:spcAft>
                          <a:spcPts val="0"/>
                        </a:spcAft>
                        <a:buNone/>
                      </a:pPr>
                      <a:r>
                        <a:rPr lang="en-US" sz="1400" b="1" dirty="0">
                          <a:latin typeface="Arial" panose="020B0604020202020204" pitchFamily="34" charset="0"/>
                          <a:cs typeface="Arial" panose="020B0604020202020204" pitchFamily="34" charset="0"/>
                        </a:rPr>
                        <a:t>Practical Usage</a:t>
                      </a:r>
                      <a:endParaRPr lang="en-US" sz="1400" dirty="0">
                        <a:latin typeface="Arial" panose="020B0604020202020204" pitchFamily="34" charset="0"/>
                        <a:cs typeface="Arial" panose="020B0604020202020204" pitchFamily="34" charset="0"/>
                      </a:endParaRPr>
                    </a:p>
                    <a:p>
                      <a:pPr lvl="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lnSpc>
                          <a:spcPct val="100000"/>
                        </a:lnSpc>
                        <a:spcBef>
                          <a:spcPts val="0"/>
                        </a:spcBef>
                        <a:spcAft>
                          <a:spcPts val="0"/>
                        </a:spcAft>
                        <a:buNone/>
                      </a:pPr>
                      <a:r>
                        <a:rPr lang="en-US" sz="1400" dirty="0">
                          <a:latin typeface="Arial" panose="020B0604020202020204" pitchFamily="34" charset="0"/>
                          <a:cs typeface="Arial" panose="020B0604020202020204" pitchFamily="34" charset="0"/>
                        </a:rPr>
                        <a:t>Simple and broad application for all flight data.</a:t>
                      </a:r>
                    </a:p>
                    <a:p>
                      <a:pPr lvl="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400" b="0" i="0" u="none" strike="noStrike" noProof="0" dirty="0">
                          <a:latin typeface="Arial" panose="020B0604020202020204" pitchFamily="34" charset="0"/>
                          <a:cs typeface="Arial" panose="020B0604020202020204" pitchFamily="34" charset="0"/>
                        </a:rPr>
                        <a:t>Tailored to specific flight directions for more accurate predictions.</a:t>
                      </a: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lnSpc>
                          <a:spcPct val="100000"/>
                        </a:lnSpc>
                        <a:spcBef>
                          <a:spcPts val="0"/>
                        </a:spcBef>
                        <a:spcAft>
                          <a:spcPts val="0"/>
                        </a:spcAft>
                        <a:buNone/>
                      </a:pPr>
                      <a:r>
                        <a:rPr lang="en-US" sz="1400" dirty="0">
                          <a:latin typeface="Arial" panose="020B0604020202020204" pitchFamily="34" charset="0"/>
                          <a:cs typeface="Arial" panose="020B0604020202020204" pitchFamily="34" charset="0"/>
                        </a:rPr>
                        <a:t>Ensures optimal model usage based on past performance.</a:t>
                      </a:r>
                    </a:p>
                    <a:p>
                      <a:pPr lvl="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937218358"/>
                  </a:ext>
                </a:extLst>
              </a:tr>
              <a:tr h="989181">
                <a:tc>
                  <a:txBody>
                    <a:bodyPr/>
                    <a:lstStyle/>
                    <a:p>
                      <a:pPr lvl="0">
                        <a:buNone/>
                      </a:pPr>
                      <a:r>
                        <a:rPr lang="en-US" sz="1400" b="1" i="0" u="none" strike="noStrike" noProof="0" dirty="0">
                          <a:latin typeface="Arial" panose="020B0604020202020204" pitchFamily="34" charset="0"/>
                          <a:cs typeface="Arial" panose="020B0604020202020204" pitchFamily="34" charset="0"/>
                        </a:rPr>
                        <a:t>Benefits</a:t>
                      </a:r>
                      <a:endParaRPr lang="en-US" sz="1400" b="1"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lgn="l">
                        <a:lnSpc>
                          <a:spcPct val="100000"/>
                        </a:lnSpc>
                        <a:spcBef>
                          <a:spcPts val="0"/>
                        </a:spcBef>
                        <a:spcAft>
                          <a:spcPts val="0"/>
                        </a:spcAft>
                        <a:buNone/>
                      </a:pPr>
                      <a:r>
                        <a:rPr lang="en-US" sz="1400" dirty="0">
                          <a:latin typeface="Arial" panose="020B0604020202020204" pitchFamily="34" charset="0"/>
                          <a:cs typeface="Arial" panose="020B0604020202020204" pitchFamily="34" charset="0"/>
                        </a:rPr>
                        <a:t>- Easier to manage and implement.</a:t>
                      </a:r>
                    </a:p>
                    <a:p>
                      <a:pPr lvl="0" algn="l">
                        <a:lnSpc>
                          <a:spcPct val="100000"/>
                        </a:lnSpc>
                        <a:spcBef>
                          <a:spcPts val="0"/>
                        </a:spcBef>
                        <a:spcAft>
                          <a:spcPts val="0"/>
                        </a:spcAft>
                        <a:buNone/>
                      </a:pPr>
                      <a:r>
                        <a:rPr lang="en-US" sz="1400" b="0" i="0" u="none" strike="noStrike" baseline="0" noProof="0" dirty="0">
                          <a:solidFill>
                            <a:srgbClr val="000000"/>
                          </a:solidFill>
                          <a:latin typeface="Arial" panose="020B0604020202020204" pitchFamily="34" charset="0"/>
                          <a:cs typeface="Arial" panose="020B0604020202020204" pitchFamily="34" charset="0"/>
                        </a:rPr>
                        <a:t>- Suitable for datasets without strong directional patterns.</a:t>
                      </a:r>
                      <a:endParaRPr lang="en-US" sz="1400" dirty="0">
                        <a:latin typeface="Arial" panose="020B0604020202020204" pitchFamily="34" charset="0"/>
                        <a:cs typeface="Arial" panose="020B0604020202020204" pitchFamily="34" charset="0"/>
                      </a:endParaRPr>
                    </a:p>
                    <a:p>
                      <a:pPr marL="0" lvl="0" indent="0">
                        <a:buNone/>
                      </a:pP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400" b="0" i="0" u="none" strike="noStrike" noProof="0" dirty="0">
                          <a:latin typeface="Arial" panose="020B0604020202020204" pitchFamily="34" charset="0"/>
                          <a:cs typeface="Arial" panose="020B0604020202020204" pitchFamily="34" charset="0"/>
                        </a:rPr>
                        <a:t>- More nuanced modeling for each flight direction.</a:t>
                      </a:r>
                      <a:endParaRPr lang="en-US" sz="1400" dirty="0">
                        <a:latin typeface="Arial" panose="020B0604020202020204" pitchFamily="34" charset="0"/>
                        <a:cs typeface="Arial" panose="020B0604020202020204" pitchFamily="34" charset="0"/>
                      </a:endParaRPr>
                    </a:p>
                    <a:p>
                      <a:pPr lvl="0">
                        <a:buNone/>
                      </a:pPr>
                      <a:r>
                        <a:rPr lang="en-US" sz="1400" b="0" i="0" u="none" strike="noStrike" noProof="0" dirty="0">
                          <a:solidFill>
                            <a:srgbClr val="000000"/>
                          </a:solidFill>
                          <a:latin typeface="Arial" panose="020B0604020202020204" pitchFamily="34" charset="0"/>
                          <a:cs typeface="Arial" panose="020B0604020202020204" pitchFamily="34" charset="0"/>
                        </a:rPr>
                        <a:t>- Captures unique characteristics of each heading group.</a:t>
                      </a:r>
                      <a:r>
                        <a:rPr lang="en-US" sz="1400" b="0" i="0" u="none" strike="noStrike" noProof="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400" b="0" i="0" u="none" strike="noStrike" noProof="0" dirty="0">
                          <a:latin typeface="Arial" panose="020B0604020202020204" pitchFamily="34" charset="0"/>
                          <a:cs typeface="Arial" panose="020B0604020202020204" pitchFamily="34" charset="0"/>
                        </a:rPr>
                        <a:t>Maximizes predictive accuracy, explains more data variance (generalization), improved accuracy, and improved flexibility and robustness.</a:t>
                      </a: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398813439"/>
                  </a:ext>
                </a:extLst>
              </a:tr>
              <a:tr h="989181">
                <a:tc>
                  <a:txBody>
                    <a:bodyPr/>
                    <a:lstStyle/>
                    <a:p>
                      <a:pPr lvl="0">
                        <a:buNone/>
                      </a:pPr>
                      <a:r>
                        <a:rPr lang="en-US" sz="1400" b="1" i="0" u="none" strike="noStrike" noProof="0" dirty="0">
                          <a:solidFill>
                            <a:srgbClr val="000000"/>
                          </a:solidFill>
                          <a:latin typeface="Arial" panose="020B0604020202020204" pitchFamily="34" charset="0"/>
                          <a:cs typeface="Arial" panose="020B0604020202020204" pitchFamily="34" charset="0"/>
                        </a:rPr>
                        <a:t>Drawbacks</a:t>
                      </a: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400" b="0" i="0" u="none" strike="noStrike" noProof="0" dirty="0">
                          <a:solidFill>
                            <a:srgbClr val="000000"/>
                          </a:solidFill>
                          <a:latin typeface="Arial" panose="020B0604020202020204" pitchFamily="34" charset="0"/>
                          <a:cs typeface="Arial" panose="020B0604020202020204" pitchFamily="34" charset="0"/>
                        </a:rPr>
                        <a:t>Potentially poor generalization, inability to learn from more complex hierarchical structures, and lower predictive accuracy.</a:t>
                      </a: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400" b="0" i="0" u="none" strike="noStrike" noProof="0" dirty="0">
                          <a:solidFill>
                            <a:srgbClr val="000000"/>
                          </a:solidFill>
                          <a:latin typeface="Arial" panose="020B0604020202020204" pitchFamily="34" charset="0"/>
                          <a:cs typeface="Arial" panose="020B0604020202020204" pitchFamily="34" charset="0"/>
                        </a:rPr>
                        <a:t>The increased complexity requires more data, can be time consuming, and can potentially lead to overfitting.</a:t>
                      </a: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tc>
                  <a:txBody>
                    <a:bodyPr/>
                    <a:lstStyle/>
                    <a:p>
                      <a:pPr lvl="0">
                        <a:buNone/>
                      </a:pPr>
                      <a:r>
                        <a:rPr lang="en-US" sz="1400" b="0" i="0" u="none" strike="noStrike" noProof="0" dirty="0">
                          <a:solidFill>
                            <a:srgbClr val="000000"/>
                          </a:solidFill>
                          <a:latin typeface="Arial" panose="020B0604020202020204" pitchFamily="34" charset="0"/>
                          <a:cs typeface="Arial" panose="020B0604020202020204" pitchFamily="34" charset="0"/>
                        </a:rPr>
                        <a:t>Potentially computationally expensive to train additional models.</a:t>
                      </a:r>
                      <a:endParaRPr lang="en-US" sz="1400" dirty="0">
                        <a:latin typeface="Arial" panose="020B0604020202020204" pitchFamily="34" charset="0"/>
                        <a:cs typeface="Arial" panose="020B0604020202020204" pitchFamily="34" charset="0"/>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lumMod val="95000"/>
                      </a:schemeClr>
                    </a:solidFill>
                  </a:tcPr>
                </a:tc>
                <a:extLst>
                  <a:ext uri="{0D108BD9-81ED-4DB2-BD59-A6C34878D82A}">
                    <a16:rowId xmlns:a16="http://schemas.microsoft.com/office/drawing/2014/main" val="2662489025"/>
                  </a:ext>
                </a:extLst>
              </a:tr>
            </a:tbl>
          </a:graphicData>
        </a:graphic>
      </p:graphicFrame>
    </p:spTree>
    <p:extLst>
      <p:ext uri="{BB962C8B-B14F-4D97-AF65-F5344CB8AC3E}">
        <p14:creationId xmlns:p14="http://schemas.microsoft.com/office/powerpoint/2010/main" val="127864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98A6-544B-4133-2222-2D304F228C67}"/>
              </a:ext>
            </a:extLst>
          </p:cNvPr>
          <p:cNvSpPr>
            <a:spLocks noGrp="1"/>
          </p:cNvSpPr>
          <p:nvPr>
            <p:ph type="title"/>
          </p:nvPr>
        </p:nvSpPr>
        <p:spPr/>
        <p:txBody>
          <a:bodyPr/>
          <a:lstStyle/>
          <a:p>
            <a:r>
              <a:rPr lang="en-US" dirty="0"/>
              <a:t>Hybrid Ensemble Model Results</a:t>
            </a:r>
          </a:p>
        </p:txBody>
      </p:sp>
      <p:sp>
        <p:nvSpPr>
          <p:cNvPr id="3" name="Content Placeholder 2">
            <a:extLst>
              <a:ext uri="{FF2B5EF4-FFF2-40B4-BE49-F238E27FC236}">
                <a16:creationId xmlns:a16="http://schemas.microsoft.com/office/drawing/2014/main" id="{3B2217B3-E0DD-97F0-3736-669F37EF0C86}"/>
              </a:ext>
            </a:extLst>
          </p:cNvPr>
          <p:cNvSpPr>
            <a:spLocks noGrp="1"/>
          </p:cNvSpPr>
          <p:nvPr>
            <p:ph idx="1"/>
          </p:nvPr>
        </p:nvSpPr>
        <p:spPr>
          <a:xfrm>
            <a:off x="593062" y="1053389"/>
            <a:ext cx="10740686" cy="2159043"/>
          </a:xfrm>
        </p:spPr>
        <p:txBody>
          <a:bodyPr/>
          <a:lstStyle/>
          <a:p>
            <a:pPr marR="0" lvl="0">
              <a:spcBef>
                <a:spcPts val="0"/>
              </a:spcBef>
              <a:spcAft>
                <a:spcPts val="0"/>
              </a:spcAft>
              <a:buFont typeface="Wingdings" panose="05000000000000000000" pitchFamily="2" charset="2"/>
              <a:buChar char="Ø"/>
            </a:pPr>
            <a:r>
              <a:rPr lang="en-US" sz="1800" dirty="0">
                <a:effectLst/>
                <a:latin typeface="Arial" panose="020B0604020202020204" pitchFamily="34" charset="0"/>
                <a:ea typeface="Times New Roman" panose="02020603050405020304" pitchFamily="18" charset="0"/>
                <a:cs typeface="Arial" panose="020B0604020202020204" pitchFamily="34" charset="0"/>
              </a:rPr>
              <a:t>Using the results on slide 13, selected the best performing model for each heading between the Single Deep Model and Course Binned Models</a:t>
            </a:r>
          </a:p>
          <a:p>
            <a:pPr marR="0" lvl="0">
              <a:spcBef>
                <a:spcPts val="0"/>
              </a:spcBef>
              <a:spcAft>
                <a:spcPts val="0"/>
              </a:spcAft>
              <a:buFont typeface="Wingdings" panose="05000000000000000000" pitchFamily="2" charset="2"/>
              <a:buChar char="Ø"/>
            </a:pPr>
            <a:endParaRPr lang="en-US" sz="1000" dirty="0">
              <a:effectLst/>
              <a:latin typeface="Times New Roman" panose="02020603050405020304" pitchFamily="18" charset="0"/>
              <a:ea typeface="Times New Roman" panose="02020603050405020304" pitchFamily="18" charset="0"/>
            </a:endParaRPr>
          </a:p>
          <a:p>
            <a:pPr marL="876286" lvl="1" indent="-342900">
              <a:spcBef>
                <a:spcPts val="0"/>
              </a:spcBef>
              <a:spcAft>
                <a:spcPts val="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East: Course-Binned</a:t>
            </a:r>
          </a:p>
          <a:p>
            <a:pPr marL="876286" lvl="1" indent="-342900">
              <a:spcBef>
                <a:spcPts val="0"/>
              </a:spcBef>
              <a:spcAft>
                <a:spcPts val="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North: Course-Binned (tied)</a:t>
            </a:r>
          </a:p>
          <a:p>
            <a:pPr marL="876286" lvl="1" indent="-342900">
              <a:spcBef>
                <a:spcPts val="0"/>
              </a:spcBef>
              <a:spcAft>
                <a:spcPts val="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Northeast: Course-Binned</a:t>
            </a:r>
          </a:p>
          <a:p>
            <a:pPr marL="876286" lvl="1" indent="-342900">
              <a:spcBef>
                <a:spcPts val="0"/>
              </a:spcBef>
              <a:spcAft>
                <a:spcPts val="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Northwest: Course-Binned</a:t>
            </a:r>
          </a:p>
          <a:p>
            <a:pPr marL="876286" lvl="1" indent="-342900">
              <a:spcBef>
                <a:spcPts val="0"/>
              </a:spcBef>
              <a:spcAft>
                <a:spcPts val="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South: Single-Deep</a:t>
            </a:r>
          </a:p>
          <a:p>
            <a:pPr marL="876286" lvl="1" indent="-342900">
              <a:spcBef>
                <a:spcPts val="0"/>
              </a:spcBef>
              <a:spcAft>
                <a:spcPts val="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Southeast: Course-Binned</a:t>
            </a:r>
          </a:p>
          <a:p>
            <a:pPr marL="876286" lvl="1" indent="-342900">
              <a:spcBef>
                <a:spcPts val="0"/>
              </a:spcBef>
              <a:spcAft>
                <a:spcPts val="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Southwest: Course-Binned</a:t>
            </a:r>
          </a:p>
          <a:p>
            <a:pPr marL="876286" lvl="1" indent="-342900">
              <a:spcBef>
                <a:spcPts val="0"/>
              </a:spcBef>
              <a:spcAft>
                <a:spcPts val="0"/>
              </a:spcAft>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West: Single-Deep</a:t>
            </a:r>
          </a:p>
          <a:p>
            <a:r>
              <a:rPr lang="en-US" sz="1800">
                <a:latin typeface="Arial" panose="020B0604020202020204" pitchFamily="34" charset="0"/>
                <a:cs typeface="Arial" panose="020B0604020202020204" pitchFamily="34" charset="0"/>
              </a:rPr>
              <a:t>Compared </a:t>
            </a:r>
            <a:r>
              <a:rPr lang="en-US" sz="1800" dirty="0">
                <a:latin typeface="Arial" panose="020B0604020202020204" pitchFamily="34" charset="0"/>
                <a:cs typeface="Arial" panose="020B0604020202020204" pitchFamily="34" charset="0"/>
              </a:rPr>
              <a:t>the overall performance for the Single Deep and Course Binned Model to that of the Hybrid Ensemble.</a:t>
            </a:r>
          </a:p>
        </p:txBody>
      </p:sp>
      <p:sp>
        <p:nvSpPr>
          <p:cNvPr id="4" name="Slide Number Placeholder 3">
            <a:extLst>
              <a:ext uri="{FF2B5EF4-FFF2-40B4-BE49-F238E27FC236}">
                <a16:creationId xmlns:a16="http://schemas.microsoft.com/office/drawing/2014/main" id="{F66738A0-2DE0-2451-89B8-439DE446DD90}"/>
              </a:ext>
            </a:extLst>
          </p:cNvPr>
          <p:cNvSpPr>
            <a:spLocks noGrp="1"/>
          </p:cNvSpPr>
          <p:nvPr>
            <p:ph type="sldNum" sz="quarter" idx="4"/>
          </p:nvPr>
        </p:nvSpPr>
        <p:spPr/>
        <p:txBody>
          <a:bodyPr/>
          <a:lstStyle/>
          <a:p>
            <a:pPr>
              <a:defRPr/>
            </a:pPr>
            <a:fld id="{D68E8870-17DE-45C4-A8DD-7644B2422933}" type="slidenum">
              <a:rPr lang="en-US" smtClean="0"/>
              <a:pPr>
                <a:defRPr/>
              </a:pPr>
              <a:t>15</a:t>
            </a:fld>
            <a:endParaRPr lang="en-US" dirty="0"/>
          </a:p>
        </p:txBody>
      </p:sp>
      <p:graphicFrame>
        <p:nvGraphicFramePr>
          <p:cNvPr id="5" name="Table 4">
            <a:extLst>
              <a:ext uri="{FF2B5EF4-FFF2-40B4-BE49-F238E27FC236}">
                <a16:creationId xmlns:a16="http://schemas.microsoft.com/office/drawing/2014/main" id="{686090CE-2B13-B3D6-47D5-B644A4083278}"/>
              </a:ext>
            </a:extLst>
          </p:cNvPr>
          <p:cNvGraphicFramePr>
            <a:graphicFrameLocks noGrp="1"/>
          </p:cNvGraphicFramePr>
          <p:nvPr>
            <p:extLst>
              <p:ext uri="{D42A27DB-BD31-4B8C-83A1-F6EECF244321}">
                <p14:modId xmlns:p14="http://schemas.microsoft.com/office/powerpoint/2010/main" val="3495686565"/>
              </p:ext>
            </p:extLst>
          </p:nvPr>
        </p:nvGraphicFramePr>
        <p:xfrm>
          <a:off x="2814272" y="4682755"/>
          <a:ext cx="6563456" cy="1341120"/>
        </p:xfrm>
        <a:graphic>
          <a:graphicData uri="http://schemas.openxmlformats.org/drawingml/2006/table">
            <a:tbl>
              <a:tblPr bandRow="1">
                <a:tableStyleId>{5C22544A-7EE6-4342-B048-85BDC9FD1C3A}</a:tableStyleId>
              </a:tblPr>
              <a:tblGrid>
                <a:gridCol w="3281728">
                  <a:extLst>
                    <a:ext uri="{9D8B030D-6E8A-4147-A177-3AD203B41FA5}">
                      <a16:colId xmlns:a16="http://schemas.microsoft.com/office/drawing/2014/main" val="2690625622"/>
                    </a:ext>
                  </a:extLst>
                </a:gridCol>
                <a:gridCol w="3281728">
                  <a:extLst>
                    <a:ext uri="{9D8B030D-6E8A-4147-A177-3AD203B41FA5}">
                      <a16:colId xmlns:a16="http://schemas.microsoft.com/office/drawing/2014/main" val="114671580"/>
                    </a:ext>
                  </a:extLst>
                </a:gridCol>
              </a:tblGrid>
              <a:tr h="333220">
                <a:tc>
                  <a:txBody>
                    <a:bodyPr/>
                    <a:lstStyle/>
                    <a:p>
                      <a:pPr rtl="0" fontAlgn="base"/>
                      <a:r>
                        <a:rPr lang="en-US" sz="1600" b="1" dirty="0">
                          <a:effectLst/>
                          <a:latin typeface="Arial" panose="020B0604020202020204" pitchFamily="34" charset="0"/>
                          <a:cs typeface="Arial" panose="020B0604020202020204" pitchFamily="34" charset="0"/>
                        </a:rPr>
                        <a:t>Model</a:t>
                      </a:r>
                      <a:r>
                        <a:rPr lang="en-US" sz="1600" dirty="0">
                          <a:effectLst/>
                          <a:latin typeface="Arial" panose="020B0604020202020204" pitchFamily="34" charset="0"/>
                          <a:cs typeface="Arial" panose="020B0604020202020204" pitchFamily="34" charset="0"/>
                        </a:rPr>
                        <a:t> </a:t>
                      </a:r>
                      <a:endParaRPr lang="en-US" sz="440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tc>
                  <a:txBody>
                    <a:bodyPr/>
                    <a:lstStyle/>
                    <a:p>
                      <a:pPr rtl="0" fontAlgn="base"/>
                      <a:r>
                        <a:rPr lang="en-US" sz="1600" b="1" dirty="0">
                          <a:effectLst/>
                          <a:latin typeface="Arial" panose="020B0604020202020204" pitchFamily="34" charset="0"/>
                          <a:cs typeface="Arial" panose="020B0604020202020204" pitchFamily="34" charset="0"/>
                        </a:rPr>
                        <a:t>Within One Degree of Actual</a:t>
                      </a:r>
                      <a:endParaRPr lang="en-US" sz="160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798438715"/>
                  </a:ext>
                </a:extLst>
              </a:tr>
              <a:tr h="333220">
                <a:tc>
                  <a:txBody>
                    <a:bodyPr/>
                    <a:lstStyle/>
                    <a:p>
                      <a:pPr rtl="0" fontAlgn="base"/>
                      <a:r>
                        <a:rPr lang="en-US" sz="1600" b="1" dirty="0">
                          <a:effectLst/>
                          <a:latin typeface="Arial" panose="020B0604020202020204" pitchFamily="34" charset="0"/>
                          <a:cs typeface="Arial" panose="020B0604020202020204" pitchFamily="34" charset="0"/>
                        </a:rPr>
                        <a:t>Single Deep</a:t>
                      </a:r>
                      <a:r>
                        <a:rPr lang="en-US" sz="1600" dirty="0">
                          <a:effectLst/>
                          <a:latin typeface="Arial" panose="020B0604020202020204" pitchFamily="34" charset="0"/>
                          <a:cs typeface="Arial" panose="020B0604020202020204" pitchFamily="34" charset="0"/>
                        </a:rPr>
                        <a:t> </a:t>
                      </a:r>
                      <a:endParaRPr lang="en-US" sz="440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rtl="0" fontAlgn="base"/>
                      <a:r>
                        <a:rPr lang="en-US" sz="1600" dirty="0">
                          <a:effectLst/>
                          <a:latin typeface="Arial" panose="020B0604020202020204" pitchFamily="34" charset="0"/>
                          <a:cs typeface="Arial" panose="020B0604020202020204" pitchFamily="34" charset="0"/>
                        </a:rPr>
                        <a:t>45.5% </a:t>
                      </a:r>
                      <a:endParaRPr lang="en-US" sz="440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51532664"/>
                  </a:ext>
                </a:extLst>
              </a:tr>
              <a:tr h="333220">
                <a:tc>
                  <a:txBody>
                    <a:bodyPr/>
                    <a:lstStyle/>
                    <a:p>
                      <a:pPr rtl="0" fontAlgn="base"/>
                      <a:r>
                        <a:rPr lang="en-US" sz="1600" b="1" dirty="0">
                          <a:effectLst/>
                          <a:latin typeface="Arial" panose="020B0604020202020204" pitchFamily="34" charset="0"/>
                          <a:cs typeface="Arial" panose="020B0604020202020204" pitchFamily="34" charset="0"/>
                        </a:rPr>
                        <a:t>Course Binned</a:t>
                      </a:r>
                      <a:r>
                        <a:rPr lang="en-US" sz="1600" dirty="0">
                          <a:effectLst/>
                          <a:latin typeface="Arial" panose="020B0604020202020204" pitchFamily="34" charset="0"/>
                          <a:cs typeface="Arial" panose="020B0604020202020204" pitchFamily="34" charset="0"/>
                        </a:rPr>
                        <a:t> </a:t>
                      </a:r>
                      <a:endParaRPr lang="en-US" sz="440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rtl="0" fontAlgn="base"/>
                      <a:r>
                        <a:rPr lang="en-US" sz="1600" dirty="0">
                          <a:effectLst/>
                          <a:latin typeface="Arial" panose="020B0604020202020204" pitchFamily="34" charset="0"/>
                          <a:cs typeface="Arial" panose="020B0604020202020204" pitchFamily="34" charset="0"/>
                        </a:rPr>
                        <a:t>60.7% </a:t>
                      </a:r>
                      <a:endParaRPr lang="en-US" sz="440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01365308"/>
                  </a:ext>
                </a:extLst>
              </a:tr>
              <a:tr h="333220">
                <a:tc>
                  <a:txBody>
                    <a:bodyPr/>
                    <a:lstStyle/>
                    <a:p>
                      <a:pPr rtl="0" fontAlgn="base"/>
                      <a:r>
                        <a:rPr lang="en-US" sz="1600" b="1" dirty="0">
                          <a:effectLst/>
                          <a:latin typeface="Arial" panose="020B0604020202020204" pitchFamily="34" charset="0"/>
                          <a:cs typeface="Arial" panose="020B0604020202020204" pitchFamily="34" charset="0"/>
                        </a:rPr>
                        <a:t>Hybrid Ensemble</a:t>
                      </a:r>
                      <a:endParaRPr lang="en-US" sz="4400"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tc>
                  <a:txBody>
                    <a:bodyPr/>
                    <a:lstStyle/>
                    <a:p>
                      <a:pPr rtl="0" fontAlgn="base"/>
                      <a:r>
                        <a:rPr lang="en-US" sz="1600" b="1" dirty="0">
                          <a:effectLst/>
                          <a:latin typeface="Arial" panose="020B0604020202020204" pitchFamily="34" charset="0"/>
                          <a:cs typeface="Arial" panose="020B0604020202020204" pitchFamily="34" charset="0"/>
                        </a:rPr>
                        <a:t>66.5% </a:t>
                      </a:r>
                      <a:endParaRPr lang="en-US" sz="4400" b="1" dirty="0">
                        <a:effectLst/>
                        <a:latin typeface="Arial" panose="020B0604020202020204" pitchFamily="34" charset="0"/>
                        <a:cs typeface="Arial" panose="020B0604020202020204" pitchFamily="34" charset="0"/>
                      </a:endParaRPr>
                    </a:p>
                  </a:txBody>
                  <a:tcPr marL="66675" marR="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51510185"/>
                  </a:ext>
                </a:extLst>
              </a:tr>
            </a:tbl>
          </a:graphicData>
        </a:graphic>
      </p:graphicFrame>
    </p:spTree>
    <p:extLst>
      <p:ext uri="{BB962C8B-B14F-4D97-AF65-F5344CB8AC3E}">
        <p14:creationId xmlns:p14="http://schemas.microsoft.com/office/powerpoint/2010/main" val="1686522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C7D9-B181-DB82-9B4D-9995B88FAEC6}"/>
              </a:ext>
            </a:extLst>
          </p:cNvPr>
          <p:cNvSpPr>
            <a:spLocks noGrp="1"/>
          </p:cNvSpPr>
          <p:nvPr>
            <p:ph type="title"/>
          </p:nvPr>
        </p:nvSpPr>
        <p:spPr/>
        <p:txBody>
          <a:bodyPr/>
          <a:lstStyle/>
          <a:p>
            <a:r>
              <a:rPr lang="en-US" dirty="0"/>
              <a:t>Impact</a:t>
            </a:r>
          </a:p>
        </p:txBody>
      </p:sp>
      <p:sp>
        <p:nvSpPr>
          <p:cNvPr id="3" name="Content Placeholder 2">
            <a:extLst>
              <a:ext uri="{FF2B5EF4-FFF2-40B4-BE49-F238E27FC236}">
                <a16:creationId xmlns:a16="http://schemas.microsoft.com/office/drawing/2014/main" id="{66669BAA-7079-326D-EF96-18F5E8B4926D}"/>
              </a:ext>
            </a:extLst>
          </p:cNvPr>
          <p:cNvSpPr>
            <a:spLocks noGrp="1"/>
          </p:cNvSpPr>
          <p:nvPr>
            <p:ph idx="1"/>
          </p:nvPr>
        </p:nvSpPr>
        <p:spPr/>
        <p:txBody>
          <a:body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The original models were a significant step forward to enable DEOs to make faster and better data-driven decisions.</a:t>
            </a:r>
          </a:p>
          <a:p>
            <a:r>
              <a:rPr lang="en-US" sz="1800" dirty="0">
                <a:latin typeface="Arial" panose="020B0604020202020204" pitchFamily="34" charset="0"/>
                <a:ea typeface="Times New Roman" panose="02020603050405020304" pitchFamily="18" charset="0"/>
                <a:cs typeface="Arial" panose="020B0604020202020204" pitchFamily="34" charset="0"/>
              </a:rPr>
              <a:t>By building off those models and</a:t>
            </a:r>
            <a:r>
              <a:rPr lang="en-US" sz="1800" dirty="0">
                <a:effectLst/>
                <a:latin typeface="Arial" panose="020B0604020202020204" pitchFamily="34" charset="0"/>
                <a:ea typeface="Times New Roman" panose="02020603050405020304" pitchFamily="18" charset="0"/>
                <a:cs typeface="Arial" panose="020B0604020202020204" pitchFamily="34" charset="0"/>
              </a:rPr>
              <a:t> organizing data into hierarchical levels, the new models more  effectively capture the inherent complexities and relationships within the data that simpler models often overlook. </a:t>
            </a:r>
          </a:p>
          <a:p>
            <a:r>
              <a:rPr lang="en-US" sz="1800" dirty="0">
                <a:effectLst/>
                <a:latin typeface="Arial" panose="020B0604020202020204" pitchFamily="34" charset="0"/>
                <a:ea typeface="Times New Roman" panose="02020603050405020304" pitchFamily="18" charset="0"/>
                <a:cs typeface="Arial" panose="020B0604020202020204" pitchFamily="34" charset="0"/>
              </a:rPr>
              <a:t>Combining multilevel data structuring with ensemble modeling further elevates the performance of machine learning systems. </a:t>
            </a:r>
          </a:p>
          <a:p>
            <a:r>
              <a:rPr lang="en-US" sz="1800" dirty="0">
                <a:effectLst/>
                <a:latin typeface="Arial" panose="020B0604020202020204" pitchFamily="34" charset="0"/>
                <a:ea typeface="Times New Roman" panose="02020603050405020304" pitchFamily="18" charset="0"/>
                <a:cs typeface="Arial" panose="020B0604020202020204" pitchFamily="34" charset="0"/>
              </a:rPr>
              <a:t>The </a:t>
            </a:r>
            <a:r>
              <a:rPr lang="en-US" sz="1800" dirty="0">
                <a:latin typeface="Arial" panose="020B0604020202020204" pitchFamily="34" charset="0"/>
                <a:ea typeface="Times New Roman" panose="02020603050405020304" pitchFamily="18" charset="0"/>
                <a:cs typeface="Arial" panose="020B0604020202020204" pitchFamily="34" charset="0"/>
              </a:rPr>
              <a:t>multilevel and hybrid ensemble </a:t>
            </a:r>
            <a:r>
              <a:rPr lang="en-US" sz="1800" dirty="0">
                <a:effectLst/>
                <a:latin typeface="Arial" panose="020B0604020202020204" pitchFamily="34" charset="0"/>
                <a:ea typeface="Times New Roman" panose="02020603050405020304" pitchFamily="18" charset="0"/>
                <a:cs typeface="Arial" panose="020B0604020202020204" pitchFamily="34" charset="0"/>
              </a:rPr>
              <a:t>models lead to more accurate and precise landing location predictions leading to:</a:t>
            </a:r>
          </a:p>
          <a:p>
            <a:pPr lvl="1">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DEOs can now coordinate with the proper local law enforcement on where to interdict a flight with a higher rate of success and with more lead time. </a:t>
            </a:r>
          </a:p>
          <a:p>
            <a:pPr lvl="1">
              <a:buFont typeface="Wingdings" panose="05000000000000000000" pitchFamily="2"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More efficient use of resources and a greater likelihood of ascertaining criminals by being at the right place at the right time.</a:t>
            </a:r>
          </a:p>
          <a:p>
            <a:endParaRPr lang="en-US" dirty="0"/>
          </a:p>
        </p:txBody>
      </p:sp>
      <p:sp>
        <p:nvSpPr>
          <p:cNvPr id="4" name="Slide Number Placeholder 3">
            <a:extLst>
              <a:ext uri="{FF2B5EF4-FFF2-40B4-BE49-F238E27FC236}">
                <a16:creationId xmlns:a16="http://schemas.microsoft.com/office/drawing/2014/main" id="{25D91BC6-8DBE-3C4D-569B-737A83B2BC94}"/>
              </a:ext>
            </a:extLst>
          </p:cNvPr>
          <p:cNvSpPr>
            <a:spLocks noGrp="1"/>
          </p:cNvSpPr>
          <p:nvPr>
            <p:ph type="sldNum" sz="quarter" idx="4"/>
          </p:nvPr>
        </p:nvSpPr>
        <p:spPr/>
        <p:txBody>
          <a:bodyPr/>
          <a:lstStyle/>
          <a:p>
            <a:pPr>
              <a:defRPr/>
            </a:pPr>
            <a:fld id="{D68E8870-17DE-45C4-A8DD-7644B2422933}" type="slidenum">
              <a:rPr lang="en-US" smtClean="0"/>
              <a:pPr>
                <a:defRPr/>
              </a:pPr>
              <a:t>16</a:t>
            </a:fld>
            <a:endParaRPr lang="en-US" dirty="0"/>
          </a:p>
        </p:txBody>
      </p:sp>
      <p:pic>
        <p:nvPicPr>
          <p:cNvPr id="5" name="Graphic 4" descr="Landing with solid fill">
            <a:extLst>
              <a:ext uri="{FF2B5EF4-FFF2-40B4-BE49-F238E27FC236}">
                <a16:creationId xmlns:a16="http://schemas.microsoft.com/office/drawing/2014/main" id="{37C01810-E3B7-8DE4-F85C-46E5D5136B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69544" y="4772006"/>
            <a:ext cx="1451330" cy="1451330"/>
          </a:xfrm>
          <a:prstGeom prst="rect">
            <a:avLst/>
          </a:prstGeom>
        </p:spPr>
      </p:pic>
      <p:pic>
        <p:nvPicPr>
          <p:cNvPr id="6" name="Graphic 5" descr="Ripple with solid fill">
            <a:extLst>
              <a:ext uri="{FF2B5EF4-FFF2-40B4-BE49-F238E27FC236}">
                <a16:creationId xmlns:a16="http://schemas.microsoft.com/office/drawing/2014/main" id="{50EBC071-CE28-6EAB-7FD8-F0537DE945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9712" y="5519879"/>
            <a:ext cx="703457" cy="703457"/>
          </a:xfrm>
          <a:prstGeom prst="rect">
            <a:avLst/>
          </a:prstGeom>
        </p:spPr>
      </p:pic>
    </p:spTree>
    <p:extLst>
      <p:ext uri="{BB962C8B-B14F-4D97-AF65-F5344CB8AC3E}">
        <p14:creationId xmlns:p14="http://schemas.microsoft.com/office/powerpoint/2010/main" val="508604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1B23-6912-701C-F399-91444DF39E52}"/>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492DF63-0D08-38BA-E736-6BF38C07D633}"/>
              </a:ext>
            </a:extLst>
          </p:cNvPr>
          <p:cNvSpPr>
            <a:spLocks noGrp="1"/>
          </p:cNvSpPr>
          <p:nvPr>
            <p:ph idx="1"/>
          </p:nvPr>
        </p:nvSpPr>
        <p:spPr>
          <a:xfrm>
            <a:off x="593061" y="1118937"/>
            <a:ext cx="10928351" cy="4824663"/>
          </a:xfrm>
        </p:spPr>
        <p:txBody>
          <a:bodyPr/>
          <a:lstStyle/>
          <a:p>
            <a:pPr marR="0" algn="just">
              <a:spcBef>
                <a:spcPts val="0"/>
              </a:spcBef>
              <a:spcAft>
                <a:spcPts val="600"/>
              </a:spcAft>
              <a:buFont typeface="Wingdings" panose="05000000000000000000" pitchFamily="2" charset="2"/>
              <a:buChar char="Ø"/>
            </a:pPr>
            <a:r>
              <a:rPr lang="en-US" sz="1800" dirty="0">
                <a:latin typeface="Arial" panose="020B0604020202020204" pitchFamily="34" charset="0"/>
                <a:cs typeface="Arial" panose="020B0604020202020204" pitchFamily="34" charset="0"/>
              </a:rPr>
              <a:t>With the success of the current Multilevel Modeling approach, additional levels could be considered:</a:t>
            </a:r>
          </a:p>
          <a:p>
            <a:pPr lvl="1" algn="just">
              <a:spcBef>
                <a:spcPts val="0"/>
              </a:spcBef>
              <a:spcAft>
                <a:spcPts val="6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For example: group headings by the current region of a flight </a:t>
            </a:r>
          </a:p>
          <a:p>
            <a:pPr marR="0" algn="just">
              <a:spcBef>
                <a:spcPts val="0"/>
              </a:spcBef>
              <a:spcAft>
                <a:spcPts val="600"/>
              </a:spcAft>
              <a:buFont typeface="Wingdings" panose="05000000000000000000" pitchFamily="2" charset="2"/>
              <a:buChar char="Ø"/>
            </a:pPr>
            <a:r>
              <a:rPr lang="en-US" sz="1800" dirty="0">
                <a:latin typeface="Arial" panose="020B0604020202020204" pitchFamily="34" charset="0"/>
                <a:ea typeface="Times New Roman" panose="02020603050405020304" pitchFamily="18" charset="0"/>
                <a:cs typeface="Arial" panose="020B0604020202020204" pitchFamily="34" charset="0"/>
              </a:rPr>
              <a:t>By continuing to research new ideas the PTM models can continue to improve and further assist DEOs with their mission</a:t>
            </a:r>
          </a:p>
          <a:p>
            <a:pPr marR="0" algn="just">
              <a:spcBef>
                <a:spcPts val="0"/>
              </a:spcBef>
              <a:spcAft>
                <a:spcPts val="0"/>
              </a:spcAft>
              <a:buFont typeface="Wingdings" panose="05000000000000000000" pitchFamily="2" charset="2"/>
              <a:buChar char="Ø"/>
            </a:pPr>
            <a:r>
              <a:rPr lang="en-US" sz="1800" dirty="0">
                <a:solidFill>
                  <a:srgbClr val="000000"/>
                </a:solidFill>
                <a:latin typeface="Arial" panose="020B0604020202020204" pitchFamily="34" charset="0"/>
                <a:cs typeface="Arial" panose="020B0604020202020204" pitchFamily="34" charset="0"/>
              </a:rPr>
              <a:t>The methods used to develop the PTM models can be used for other use cases as well </a:t>
            </a:r>
            <a:r>
              <a:rPr lang="en-US" sz="1800" b="0" i="0" u="none" strike="noStrike" baseline="0" dirty="0">
                <a:solidFill>
                  <a:srgbClr val="000000"/>
                </a:solidFill>
                <a:latin typeface="Arial" panose="020B0604020202020204" pitchFamily="34" charset="0"/>
                <a:cs typeface="Arial" panose="020B0604020202020204" pitchFamily="34" charset="0"/>
              </a:rPr>
              <a:t>by:</a:t>
            </a:r>
          </a:p>
          <a:p>
            <a:pPr marL="989965" lvl="1" indent="-380365">
              <a:spcBef>
                <a:spcPts val="600"/>
              </a:spcBef>
              <a:buFont typeface="Wingdings" panose="05000000000000000000" pitchFamily="2" charset="2"/>
              <a:buChar char="§"/>
            </a:pPr>
            <a:r>
              <a:rPr lang="en-US" sz="1800" dirty="0">
                <a:solidFill>
                  <a:srgbClr val="000000"/>
                </a:solidFill>
                <a:latin typeface="Arial" panose="020B0604020202020204" pitchFamily="34" charset="0"/>
                <a:cs typeface="Arial" panose="020B0604020202020204" pitchFamily="34" charset="0"/>
              </a:rPr>
              <a:t>Using historical data to train a variety of predictive models and using a hunger games style method to determine the best ones to deploy</a:t>
            </a:r>
          </a:p>
          <a:p>
            <a:pPr marL="989965" lvl="1" indent="-380365">
              <a:spcBef>
                <a:spcPts val="600"/>
              </a:spcBef>
              <a:buFont typeface="Wingdings" panose="05000000000000000000" pitchFamily="2" charset="2"/>
              <a:buChar char="§"/>
            </a:pPr>
            <a:r>
              <a:rPr lang="en-US" sz="1800" dirty="0">
                <a:solidFill>
                  <a:srgbClr val="000000"/>
                </a:solidFill>
                <a:latin typeface="Arial" panose="020B0604020202020204" pitchFamily="34" charset="0"/>
                <a:cs typeface="Arial" panose="020B0604020202020204" pitchFamily="34" charset="0"/>
              </a:rPr>
              <a:t>CI/CD (Continuous Integration/Continuous Delivery)</a:t>
            </a:r>
          </a:p>
          <a:p>
            <a:pPr marL="989965" lvl="1" indent="-380365">
              <a:spcBef>
                <a:spcPts val="600"/>
              </a:spcBef>
              <a:buFont typeface="Wingdings" panose="05000000000000000000" pitchFamily="2" charset="2"/>
              <a:buChar char="§"/>
            </a:pPr>
            <a:r>
              <a:rPr lang="en-US" sz="1800" dirty="0">
                <a:solidFill>
                  <a:srgbClr val="000000"/>
                </a:solidFill>
                <a:latin typeface="Arial" panose="020B0604020202020204" pitchFamily="34" charset="0"/>
                <a:cs typeface="Arial" panose="020B0604020202020204" pitchFamily="34" charset="0"/>
              </a:rPr>
              <a:t>The architecture used allows for thousands of data points to be predicted on in real time </a:t>
            </a:r>
          </a:p>
          <a:p>
            <a:pPr marL="1523365" lvl="2" indent="-304165">
              <a:spcBef>
                <a:spcPts val="600"/>
              </a:spcBef>
              <a:buFont typeface="Arial" panose="05000000000000000000" pitchFamily="2" charset="2"/>
              <a:buChar char="•"/>
            </a:pPr>
            <a:r>
              <a:rPr lang="en-US" sz="1800" dirty="0">
                <a:solidFill>
                  <a:srgbClr val="000000"/>
                </a:solidFill>
                <a:latin typeface="Arial" panose="020B0604020202020204" pitchFamily="34" charset="0"/>
                <a:cs typeface="Arial" panose="020B0604020202020204" pitchFamily="34" charset="0"/>
              </a:rPr>
              <a:t>L</a:t>
            </a:r>
            <a:r>
              <a:rPr lang="en-US" sz="1800" b="0" i="0" u="none" strike="noStrike" baseline="0" dirty="0">
                <a:solidFill>
                  <a:srgbClr val="000000"/>
                </a:solidFill>
                <a:latin typeface="Arial" panose="020B0604020202020204" pitchFamily="34" charset="0"/>
                <a:cs typeface="Arial" panose="020B0604020202020204" pitchFamily="34" charset="0"/>
              </a:rPr>
              <a:t>ow maintenance, highly scalable, flexible, and always available </a:t>
            </a:r>
          </a:p>
          <a:p>
            <a:pPr marL="1523365" lvl="2" indent="-304165">
              <a:spcBef>
                <a:spcPts val="600"/>
              </a:spcBef>
              <a:buFont typeface="Arial" panose="05000000000000000000" pitchFamily="2" charset="2"/>
              <a:buChar char="•"/>
            </a:pPr>
            <a:r>
              <a:rPr lang="en-US" sz="1800" b="0" i="0" u="none" strike="noStrike" baseline="0" dirty="0">
                <a:solidFill>
                  <a:srgbClr val="000000"/>
                </a:solidFill>
                <a:latin typeface="Arial" panose="020B0604020202020204" pitchFamily="34" charset="0"/>
                <a:cs typeface="Arial" panose="020B0604020202020204" pitchFamily="34" charset="0"/>
              </a:rPr>
              <a:t>Data and code remains secure using AWS Gov</a:t>
            </a:r>
            <a:r>
              <a:rPr lang="en-US" sz="1800" dirty="0">
                <a:solidFill>
                  <a:srgbClr val="000000"/>
                </a:solidFill>
                <a:latin typeface="Arial" panose="020B0604020202020204" pitchFamily="34" charset="0"/>
                <a:cs typeface="Arial" panose="020B0604020202020204" pitchFamily="34" charset="0"/>
              </a:rPr>
              <a:t>Cloud and vulnerability checks</a:t>
            </a:r>
          </a:p>
          <a:p>
            <a:pPr marL="1523365" lvl="2" indent="-304165">
              <a:spcBef>
                <a:spcPts val="600"/>
              </a:spcBef>
              <a:buFont typeface="Arial" panose="05000000000000000000" pitchFamily="2" charset="2"/>
              <a:buChar char="•"/>
            </a:pPr>
            <a:r>
              <a:rPr lang="en-US" sz="1800" dirty="0">
                <a:latin typeface="Arial" panose="020B0604020202020204" pitchFamily="34" charset="0"/>
                <a:ea typeface="Calibri" panose="020F0502020204030204" pitchFamily="34" charset="0"/>
                <a:cs typeface="Arial" panose="020B0604020202020204" pitchFamily="34" charset="0"/>
              </a:rPr>
              <a:t>E</a:t>
            </a:r>
            <a:r>
              <a:rPr lang="en-US" sz="1800" dirty="0">
                <a:effectLst/>
                <a:latin typeface="Arial" panose="020B0604020202020204" pitchFamily="34" charset="0"/>
                <a:ea typeface="Calibri" panose="020F0502020204030204" pitchFamily="34" charset="0"/>
                <a:cs typeface="Arial" panose="020B0604020202020204" pitchFamily="34" charset="0"/>
              </a:rPr>
              <a:t>nables seamless integration with customers’ current operational systems</a:t>
            </a:r>
            <a:endParaRPr lang="en-US" sz="1800" dirty="0">
              <a:solidFill>
                <a:srgbClr val="000000"/>
              </a:solidFill>
              <a:latin typeface="Arial" panose="020B0604020202020204" pitchFamily="34" charset="0"/>
              <a:cs typeface="Arial" panose="020B0604020202020204" pitchFamily="34" charset="0"/>
            </a:endParaRPr>
          </a:p>
          <a:p>
            <a:pPr marL="989965" lvl="1" indent="-380365">
              <a:spcBef>
                <a:spcPts val="600"/>
              </a:spcBef>
              <a:buFont typeface="Wingdings" panose="05000000000000000000" pitchFamily="2" charset="2"/>
              <a:buChar char="§"/>
            </a:pPr>
            <a:r>
              <a:rPr lang="en-US" sz="1800" dirty="0">
                <a:solidFill>
                  <a:srgbClr val="000000"/>
                </a:solidFill>
                <a:latin typeface="Arial" panose="020B0604020202020204" pitchFamily="34" charset="0"/>
                <a:cs typeface="Arial" panose="020B0604020202020204" pitchFamily="34" charset="0"/>
              </a:rPr>
              <a:t>PTM c</a:t>
            </a:r>
            <a:r>
              <a:rPr lang="en-US" sz="1800" dirty="0">
                <a:effectLst/>
                <a:latin typeface="Arial" panose="020B0604020202020204" pitchFamily="34" charset="0"/>
                <a:ea typeface="Times New Roman" panose="02020603050405020304" pitchFamily="18" charset="0"/>
                <a:cs typeface="Arial" panose="020B0604020202020204" pitchFamily="34" charset="0"/>
              </a:rPr>
              <a:t>an be run as a standalone application or in a different environment</a:t>
            </a:r>
            <a:r>
              <a:rPr lang="en-US" sz="1800" dirty="0">
                <a:latin typeface="Arial" panose="020B0604020202020204" pitchFamily="34" charset="0"/>
                <a:ea typeface="Times New Roman" panose="02020603050405020304" pitchFamily="18" charset="0"/>
                <a:cs typeface="Arial" panose="020B0604020202020204" pitchFamily="34" charset="0"/>
              </a:rPr>
              <a:t>; r</a:t>
            </a:r>
            <a:r>
              <a:rPr lang="en-US" sz="1800" dirty="0">
                <a:effectLst/>
                <a:latin typeface="Arial" panose="020B0604020202020204" pitchFamily="34" charset="0"/>
                <a:ea typeface="Times New Roman" panose="02020603050405020304" pitchFamily="18" charset="0"/>
                <a:cs typeface="Arial" panose="020B0604020202020204" pitchFamily="34" charset="0"/>
              </a:rPr>
              <a:t>emains vendor-agnostic (e.g., AWS vs Azure) and future proof</a:t>
            </a:r>
            <a:endParaRPr lang="en-US" dirty="0"/>
          </a:p>
        </p:txBody>
      </p:sp>
      <p:sp>
        <p:nvSpPr>
          <p:cNvPr id="4" name="Slide Number Placeholder 3">
            <a:extLst>
              <a:ext uri="{FF2B5EF4-FFF2-40B4-BE49-F238E27FC236}">
                <a16:creationId xmlns:a16="http://schemas.microsoft.com/office/drawing/2014/main" id="{3DF40359-D4C1-78D0-D58D-07AB9314035F}"/>
              </a:ext>
            </a:extLst>
          </p:cNvPr>
          <p:cNvSpPr>
            <a:spLocks noGrp="1"/>
          </p:cNvSpPr>
          <p:nvPr>
            <p:ph type="sldNum" sz="quarter" idx="4"/>
          </p:nvPr>
        </p:nvSpPr>
        <p:spPr/>
        <p:txBody>
          <a:bodyPr/>
          <a:lstStyle/>
          <a:p>
            <a:pPr>
              <a:defRPr/>
            </a:pPr>
            <a:fld id="{D68E8870-17DE-45C4-A8DD-7644B2422933}" type="slidenum">
              <a:rPr lang="en-US" smtClean="0"/>
              <a:pPr>
                <a:defRPr/>
              </a:pPr>
              <a:t>17</a:t>
            </a:fld>
            <a:endParaRPr lang="en-US" dirty="0"/>
          </a:p>
        </p:txBody>
      </p:sp>
    </p:spTree>
    <p:extLst>
      <p:ext uri="{BB962C8B-B14F-4D97-AF65-F5344CB8AC3E}">
        <p14:creationId xmlns:p14="http://schemas.microsoft.com/office/powerpoint/2010/main" val="206591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4DAF-4E54-F656-E1BA-F616ADA09FC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04A74957-0D32-E906-4269-6EBA70D42B02}"/>
              </a:ext>
            </a:extLst>
          </p:cNvPr>
          <p:cNvSpPr>
            <a:spLocks noGrp="1"/>
          </p:cNvSpPr>
          <p:nvPr>
            <p:ph idx="1"/>
          </p:nvPr>
        </p:nvSpPr>
        <p:spPr/>
        <p:txBody>
          <a:bodyPr/>
          <a:lstStyle/>
          <a:p>
            <a:r>
              <a:rPr lang="en-US" sz="1800" b="0" i="0" u="none" strike="noStrike" baseline="0" dirty="0">
                <a:solidFill>
                  <a:srgbClr val="000000"/>
                </a:solidFill>
                <a:latin typeface="Arial" panose="020B0604020202020204" pitchFamily="34" charset="0"/>
                <a:cs typeface="Arial" panose="020B0604020202020204" pitchFamily="34" charset="0"/>
              </a:rPr>
              <a:t>The research in this document was conducted with the U.S. Department of Homeland Security (DHS) Science and Technology Directorate (S&amp;T) under contract 47QFCA22F0047. Any opinions contained herein are those of the authors and do not necessarily reflect those of DHS S&amp;T. </a:t>
            </a:r>
          </a:p>
          <a:p>
            <a:r>
              <a:rPr lang="en-US" sz="1800" dirty="0">
                <a:latin typeface="Arial" panose="020B0604020202020204" pitchFamily="34" charset="0"/>
                <a:cs typeface="Arial" panose="020B0604020202020204" pitchFamily="34" charset="0"/>
              </a:rPr>
              <a:t>© Booz Allen Hamilton Inc. Booz Allen, the Booz Allen logo and other Booz Allen marks are trademarks of Booz Allen Hamilton Inc. or its subsidiaries. Other third-party names, trademarks and brands may be claimed as the property of others</a:t>
            </a:r>
          </a:p>
          <a:p>
            <a:r>
              <a:rPr lang="en-US" sz="1800">
                <a:latin typeface="Arial" panose="020B0604020202020204" pitchFamily="34" charset="0"/>
                <a:cs typeface="Arial" panose="020B0604020202020204" pitchFamily="34" charset="0"/>
              </a:rPr>
              <a:t>Trademarks, service marks, and trade names of third parties are owned by their respective company</a:t>
            </a:r>
          </a:p>
          <a:p>
            <a:pPr marL="0" indent="0">
              <a:buNone/>
            </a:pPr>
            <a:endParaRPr lang="en-US" sz="18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DDB3421-328D-92FC-67E2-B35A2A68F025}"/>
              </a:ext>
            </a:extLst>
          </p:cNvPr>
          <p:cNvSpPr>
            <a:spLocks noGrp="1"/>
          </p:cNvSpPr>
          <p:nvPr>
            <p:ph type="sldNum" sz="quarter" idx="4"/>
          </p:nvPr>
        </p:nvSpPr>
        <p:spPr/>
        <p:txBody>
          <a:bodyPr/>
          <a:lstStyle/>
          <a:p>
            <a:pPr>
              <a:defRPr/>
            </a:pPr>
            <a:fld id="{D68E8870-17DE-45C4-A8DD-7644B2422933}" type="slidenum">
              <a:rPr lang="en-US" smtClean="0"/>
              <a:pPr>
                <a:defRPr/>
              </a:pPr>
              <a:t>18</a:t>
            </a:fld>
            <a:endParaRPr lang="en-US" dirty="0"/>
          </a:p>
        </p:txBody>
      </p:sp>
    </p:spTree>
    <p:extLst>
      <p:ext uri="{BB962C8B-B14F-4D97-AF65-F5344CB8AC3E}">
        <p14:creationId xmlns:p14="http://schemas.microsoft.com/office/powerpoint/2010/main" val="359487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p:txBody>
          <a:bodyPr/>
          <a:lstStyle/>
          <a:p>
            <a:pPr marL="456565" indent="-456565"/>
            <a:r>
              <a:rPr lang="en-US" dirty="0">
                <a:latin typeface="Arial" panose="020B0604020202020204" pitchFamily="34" charset="0"/>
                <a:cs typeface="Arial" panose="020B0604020202020204" pitchFamily="34" charset="0"/>
              </a:rPr>
              <a:t>Introduction</a:t>
            </a:r>
          </a:p>
          <a:p>
            <a:pPr marL="456565" indent="-456565"/>
            <a:r>
              <a:rPr lang="en-US" dirty="0">
                <a:latin typeface="Arial" panose="020B0604020202020204" pitchFamily="34" charset="0"/>
                <a:cs typeface="Arial" panose="020B0604020202020204" pitchFamily="34" charset="0"/>
              </a:rPr>
              <a:t>Previous Solution</a:t>
            </a:r>
          </a:p>
          <a:p>
            <a:pPr marL="456565" indent="-456565"/>
            <a:r>
              <a:rPr lang="en-US" dirty="0">
                <a:latin typeface="Arial" panose="020B0604020202020204" pitchFamily="34" charset="0"/>
                <a:cs typeface="Arial" panose="020B0604020202020204" pitchFamily="34" charset="0"/>
              </a:rPr>
              <a:t>New Solution</a:t>
            </a:r>
          </a:p>
          <a:p>
            <a:pPr marL="989330" lvl="1" indent="-456565"/>
            <a:r>
              <a:rPr lang="en-US" dirty="0">
                <a:latin typeface="Arial" panose="020B0604020202020204" pitchFamily="34" charset="0"/>
                <a:cs typeface="Arial" panose="020B0604020202020204" pitchFamily="34" charset="0"/>
              </a:rPr>
              <a:t>Single vs Multilevel Modeling</a:t>
            </a:r>
          </a:p>
          <a:p>
            <a:pPr marL="989330" lvl="1" indent="-456565"/>
            <a:r>
              <a:rPr lang="en-US" dirty="0">
                <a:latin typeface="Arial" panose="020B0604020202020204" pitchFamily="34" charset="0"/>
                <a:cs typeface="Arial" panose="020B0604020202020204" pitchFamily="34" charset="0"/>
              </a:rPr>
              <a:t>Using Multilevel Modeling</a:t>
            </a:r>
          </a:p>
          <a:p>
            <a:pPr marL="989330" lvl="1" indent="-456565"/>
            <a:r>
              <a:rPr lang="en-US" dirty="0">
                <a:latin typeface="Arial" panose="020B0604020202020204" pitchFamily="34" charset="0"/>
                <a:cs typeface="Arial" panose="020B0604020202020204" pitchFamily="34" charset="0"/>
              </a:rPr>
              <a:t>Multilevel Model Results</a:t>
            </a:r>
          </a:p>
          <a:p>
            <a:pPr marL="989330" lvl="1" indent="-456565"/>
            <a:r>
              <a:rPr lang="en-US" dirty="0">
                <a:latin typeface="Arial" panose="020B0604020202020204" pitchFamily="34" charset="0"/>
                <a:cs typeface="Arial" panose="020B0604020202020204" pitchFamily="34" charset="0"/>
              </a:rPr>
              <a:t>Hybrid Ensemble Methods</a:t>
            </a:r>
          </a:p>
          <a:p>
            <a:pPr marL="989330" lvl="1" indent="-456565"/>
            <a:r>
              <a:rPr lang="en-US" dirty="0">
                <a:latin typeface="Arial" panose="020B0604020202020204" pitchFamily="34" charset="0"/>
                <a:cs typeface="Arial" panose="020B0604020202020204" pitchFamily="34" charset="0"/>
              </a:rPr>
              <a:t>Hybrid Ensemble Model Results</a:t>
            </a:r>
          </a:p>
          <a:p>
            <a:pPr marL="456565" indent="-456565"/>
            <a:r>
              <a:rPr lang="en-US" dirty="0">
                <a:latin typeface="Arial" panose="020B0604020202020204" pitchFamily="34" charset="0"/>
                <a:cs typeface="Arial" panose="020B0604020202020204" pitchFamily="34" charset="0"/>
              </a:rPr>
              <a:t>Impact</a:t>
            </a:r>
          </a:p>
          <a:p>
            <a:pPr marL="456565" indent="-456565"/>
            <a:r>
              <a:rPr lang="en-US" dirty="0">
                <a:latin typeface="Arial" panose="020B0604020202020204" pitchFamily="34" charset="0"/>
                <a:cs typeface="Arial" panose="020B0604020202020204" pitchFamily="34" charset="0"/>
              </a:rPr>
              <a:t>Discussion</a:t>
            </a:r>
          </a:p>
          <a:p>
            <a:pPr marL="456565" indent="-456565"/>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a:t>Introduction</a:t>
            </a:r>
          </a:p>
        </p:txBody>
      </p:sp>
      <p:sp>
        <p:nvSpPr>
          <p:cNvPr id="5437" name="Slide Number Placeholder 775"/>
          <p:cNvSpPr>
            <a:spLocks noGrp="1"/>
          </p:cNvSpPr>
          <p:nvPr>
            <p:ph type="sldNum" sz="quarter" idx="4"/>
          </p:nvPr>
        </p:nvSpPr>
        <p:spPr bwMode="auto">
          <a:xfrm>
            <a:off x="11108724" y="6405626"/>
            <a:ext cx="626076" cy="353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CA0626-601B-4F02-A9C8-F30D2C1F6B4A}" type="slidenum">
              <a:rPr lang="en-US" smtClean="0">
                <a:solidFill>
                  <a:srgbClr val="000000"/>
                </a:solidFill>
              </a:rPr>
              <a:pPr eaLnBrk="1" hangingPunct="1"/>
              <a:t>3</a:t>
            </a:fld>
            <a:endParaRPr lang="en-US" dirty="0">
              <a:solidFill>
                <a:srgbClr val="000000"/>
              </a:solidFill>
            </a:endParaRPr>
          </a:p>
        </p:txBody>
      </p:sp>
      <p:sp>
        <p:nvSpPr>
          <p:cNvPr id="8" name="TextBox 7">
            <a:extLst>
              <a:ext uri="{FF2B5EF4-FFF2-40B4-BE49-F238E27FC236}">
                <a16:creationId xmlns:a16="http://schemas.microsoft.com/office/drawing/2014/main" id="{5B9A1699-2EAD-3077-F55A-AEBB64E8E33F}"/>
              </a:ext>
            </a:extLst>
          </p:cNvPr>
          <p:cNvSpPr txBox="1"/>
          <p:nvPr/>
        </p:nvSpPr>
        <p:spPr>
          <a:xfrm>
            <a:off x="288404" y="1016366"/>
            <a:ext cx="6806795" cy="2939266"/>
          </a:xfrm>
          <a:prstGeom prst="rect">
            <a:avLst/>
          </a:prstGeom>
          <a:noFill/>
        </p:spPr>
        <p:txBody>
          <a:bodyPr wrap="square" rtlCol="0">
            <a:spAutoFit/>
          </a:bodyPr>
          <a:lstStyle/>
          <a:p>
            <a:pPr marL="0" indent="0">
              <a:spcBef>
                <a:spcPts val="1400"/>
              </a:spcBef>
              <a:spcAft>
                <a:spcPts val="600"/>
              </a:spcAft>
              <a:buFont typeface="Wingdings" charset="2"/>
              <a:buNone/>
            </a:pPr>
            <a:r>
              <a:rPr lang="en-US" sz="1800" b="1" kern="0" dirty="0">
                <a:latin typeface="Arial" panose="020B0604020202020204" pitchFamily="34" charset="0"/>
                <a:cs typeface="Arial" panose="020B0604020202020204" pitchFamily="34" charset="0"/>
              </a:rPr>
              <a:t>Background:</a:t>
            </a:r>
            <a:endParaRPr lang="en-US" sz="1800" b="1" dirty="0">
              <a:latin typeface="Arial" panose="020B0604020202020204" pitchFamily="34" charset="0"/>
              <a:cs typeface="Arial" panose="020B0604020202020204" pitchFamily="34" charset="0"/>
            </a:endParaRPr>
          </a:p>
          <a:p>
            <a:pPr marL="285750" indent="-285750">
              <a:spcBef>
                <a:spcPts val="600"/>
              </a:spcBef>
              <a:spcAft>
                <a:spcPts val="0"/>
              </a:spcAft>
              <a:buFont typeface="Wingdings" panose="05000000000000000000" pitchFamily="2" charset="2"/>
              <a:buChar char="Ø"/>
            </a:pPr>
            <a:r>
              <a:rPr lang="en-US" sz="1800" kern="0" dirty="0">
                <a:latin typeface="Arial" panose="020B0604020202020204" pitchFamily="34" charset="0"/>
                <a:cs typeface="Arial" panose="020B0604020202020204" pitchFamily="34" charset="0"/>
              </a:rPr>
              <a:t>The Air and Marine Operations Center (AMOC) Detection Enforcement Officers (DEO) </a:t>
            </a:r>
            <a:r>
              <a:rPr lang="en-US" sz="1800" kern="0" dirty="0">
                <a:solidFill>
                  <a:srgbClr val="000000"/>
                </a:solidFill>
                <a:latin typeface="Arial" panose="020B0604020202020204" pitchFamily="34" charset="0"/>
                <a:cs typeface="Arial" panose="020B0604020202020204" pitchFamily="34" charset="0"/>
              </a:rPr>
              <a:t>are tasked with diminishing drug trafficking across the Southern border of the United States through aviation:</a:t>
            </a:r>
          </a:p>
          <a:p>
            <a:pPr marL="895335" lvl="1" indent="-285750">
              <a:spcBef>
                <a:spcPts val="600"/>
              </a:spcBef>
              <a:spcAft>
                <a:spcPts val="0"/>
              </a:spcAft>
              <a:buFont typeface="Wingdings" panose="05000000000000000000" pitchFamily="2" charset="2"/>
              <a:buChar char="§"/>
            </a:pPr>
            <a:r>
              <a:rPr lang="en-US" sz="1800" kern="0" dirty="0">
                <a:solidFill>
                  <a:srgbClr val="000000"/>
                </a:solidFill>
                <a:latin typeface="Arial" panose="020B0604020202020204" pitchFamily="34" charset="0"/>
                <a:cs typeface="Arial" panose="020B0604020202020204" pitchFamily="34" charset="0"/>
              </a:rPr>
              <a:t>Determine which flights may be trafficking drugs</a:t>
            </a:r>
          </a:p>
          <a:p>
            <a:pPr marL="895335" lvl="1" indent="-285750">
              <a:spcBef>
                <a:spcPts val="600"/>
              </a:spcBef>
              <a:spcAft>
                <a:spcPts val="0"/>
              </a:spcAft>
              <a:buFont typeface="Wingdings" panose="05000000000000000000" pitchFamily="2" charset="2"/>
              <a:buChar char="§"/>
            </a:pPr>
            <a:r>
              <a:rPr lang="en-US" sz="1800" kern="0" dirty="0">
                <a:latin typeface="Arial" panose="020B0604020202020204" pitchFamily="34" charset="0"/>
                <a:cs typeface="Arial" panose="020B0604020202020204" pitchFamily="34" charset="0"/>
              </a:rPr>
              <a:t>Determine where these flights are likely to land</a:t>
            </a:r>
          </a:p>
          <a:p>
            <a:pPr marL="895335" lvl="1" indent="-285750">
              <a:spcBef>
                <a:spcPts val="600"/>
              </a:spcBef>
              <a:spcAft>
                <a:spcPts val="0"/>
              </a:spcAft>
              <a:buFont typeface="Wingdings" panose="05000000000000000000" pitchFamily="2" charset="2"/>
              <a:buChar char="§"/>
            </a:pPr>
            <a:r>
              <a:rPr lang="en-US" sz="1800" kern="0" dirty="0">
                <a:latin typeface="Arial" panose="020B0604020202020204" pitchFamily="34" charset="0"/>
                <a:cs typeface="Arial" panose="020B0604020202020204" pitchFamily="34" charset="0"/>
              </a:rPr>
              <a:t>Coordinate with local law enforcement to interdict flights</a:t>
            </a:r>
          </a:p>
          <a:p>
            <a:endParaRPr lang="en-US" sz="1600" dirty="0"/>
          </a:p>
        </p:txBody>
      </p:sp>
      <p:pic>
        <p:nvPicPr>
          <p:cNvPr id="9" name="Picture 8">
            <a:extLst>
              <a:ext uri="{FF2B5EF4-FFF2-40B4-BE49-F238E27FC236}">
                <a16:creationId xmlns:a16="http://schemas.microsoft.com/office/drawing/2014/main" id="{3FECAC50-544F-8387-3A5E-BB6569561F26}"/>
              </a:ext>
            </a:extLst>
          </p:cNvPr>
          <p:cNvPicPr>
            <a:picLocks noChangeAspect="1"/>
          </p:cNvPicPr>
          <p:nvPr/>
        </p:nvPicPr>
        <p:blipFill rotWithShape="1">
          <a:blip r:embed="rId3"/>
          <a:srcRect l="10389" t="12193" r="3756" b="3985"/>
          <a:stretch/>
        </p:blipFill>
        <p:spPr>
          <a:xfrm>
            <a:off x="7013459" y="1081022"/>
            <a:ext cx="4971877" cy="2400040"/>
          </a:xfrm>
          <a:prstGeom prst="rect">
            <a:avLst/>
          </a:prstGeom>
        </p:spPr>
      </p:pic>
      <p:pic>
        <p:nvPicPr>
          <p:cNvPr id="10" name="Picture 9">
            <a:extLst>
              <a:ext uri="{FF2B5EF4-FFF2-40B4-BE49-F238E27FC236}">
                <a16:creationId xmlns:a16="http://schemas.microsoft.com/office/drawing/2014/main" id="{E0A2E5C8-509E-203E-CE02-23A6988DBD00}"/>
              </a:ext>
            </a:extLst>
          </p:cNvPr>
          <p:cNvPicPr>
            <a:picLocks noChangeAspect="1"/>
          </p:cNvPicPr>
          <p:nvPr/>
        </p:nvPicPr>
        <p:blipFill rotWithShape="1">
          <a:blip r:embed="rId4"/>
          <a:srcRect l="18462" t="36207" r="42423" b="27796"/>
          <a:stretch/>
        </p:blipFill>
        <p:spPr>
          <a:xfrm>
            <a:off x="288404" y="3866127"/>
            <a:ext cx="4532869" cy="2367869"/>
          </a:xfrm>
          <a:prstGeom prst="rect">
            <a:avLst/>
          </a:prstGeom>
        </p:spPr>
      </p:pic>
      <p:sp>
        <p:nvSpPr>
          <p:cNvPr id="11" name="TextBox 10">
            <a:extLst>
              <a:ext uri="{FF2B5EF4-FFF2-40B4-BE49-F238E27FC236}">
                <a16:creationId xmlns:a16="http://schemas.microsoft.com/office/drawing/2014/main" id="{FF402BC2-6C30-2530-7BBD-F4922811CF80}"/>
              </a:ext>
            </a:extLst>
          </p:cNvPr>
          <p:cNvSpPr txBox="1"/>
          <p:nvPr/>
        </p:nvSpPr>
        <p:spPr>
          <a:xfrm>
            <a:off x="5332164" y="3866127"/>
            <a:ext cx="6653172" cy="2520690"/>
          </a:xfrm>
          <a:prstGeom prst="rect">
            <a:avLst/>
          </a:prstGeom>
          <a:noFill/>
        </p:spPr>
        <p:txBody>
          <a:bodyPr wrap="square" lIns="91440" tIns="45720" rIns="91440" bIns="45720" rtlCol="0" anchor="t">
            <a:spAutoFit/>
          </a:bodyPr>
          <a:lstStyle/>
          <a:p>
            <a:pPr marL="0" indent="0">
              <a:lnSpc>
                <a:spcPct val="80000"/>
              </a:lnSpc>
              <a:spcBef>
                <a:spcPct val="20000"/>
              </a:spcBef>
              <a:spcAft>
                <a:spcPts val="600"/>
              </a:spcAft>
              <a:buClr>
                <a:schemeClr val="tx1"/>
              </a:buClr>
              <a:buSzPct val="75000"/>
              <a:buFont typeface="Wingdings" pitchFamily="2" charset="2"/>
              <a:buNone/>
            </a:pPr>
            <a:r>
              <a:rPr lang="en-US" sz="1800" b="1" kern="0" dirty="0">
                <a:latin typeface="Arial" panose="020B0604020202020204" pitchFamily="34" charset="0"/>
                <a:cs typeface="Arial" panose="020B0604020202020204" pitchFamily="34" charset="0"/>
              </a:rPr>
              <a:t>Problem: </a:t>
            </a:r>
          </a:p>
          <a:p>
            <a:pPr marL="285750" indent="-285750">
              <a:lnSpc>
                <a:spcPct val="80000"/>
              </a:lnSpc>
              <a:spcBef>
                <a:spcPts val="600"/>
              </a:spcBef>
              <a:spcAft>
                <a:spcPts val="0"/>
              </a:spcAft>
              <a:buClr>
                <a:schemeClr val="tx1"/>
              </a:buClr>
              <a:buSzPct val="75000"/>
              <a:buFont typeface="Wingdings" panose="05000000000000000000" pitchFamily="2" charset="2"/>
              <a:buChar char="Ø"/>
            </a:pPr>
            <a:r>
              <a:rPr lang="en-US" sz="1800" kern="0" dirty="0">
                <a:latin typeface="Arial" panose="020B0604020202020204" pitchFamily="34" charset="0"/>
                <a:cs typeface="Arial" panose="020B0604020202020204" pitchFamily="34" charset="0"/>
              </a:rPr>
              <a:t>This is a complex task for DEOs:</a:t>
            </a:r>
          </a:p>
          <a:p>
            <a:pPr marL="894715" lvl="1" indent="-285750">
              <a:lnSpc>
                <a:spcPct val="80000"/>
              </a:lnSpc>
              <a:spcBef>
                <a:spcPts val="600"/>
              </a:spcBef>
              <a:buClr>
                <a:schemeClr val="tx1"/>
              </a:buClr>
              <a:buSzPct val="75000"/>
              <a:buFont typeface="Wingdings" panose="020B0604020202020204" pitchFamily="34" charset="0"/>
              <a:buChar char="§"/>
            </a:pPr>
            <a:r>
              <a:rPr lang="en-US" sz="1800" kern="0" dirty="0">
                <a:latin typeface="Arial"/>
                <a:cs typeface="Arial"/>
              </a:rPr>
              <a:t>Thousands of flights enter the U.S. each day</a:t>
            </a:r>
          </a:p>
          <a:p>
            <a:pPr marL="894715" lvl="1" indent="-285750">
              <a:lnSpc>
                <a:spcPct val="80000"/>
              </a:lnSpc>
              <a:spcBef>
                <a:spcPts val="600"/>
              </a:spcBef>
              <a:buClr>
                <a:schemeClr val="tx1"/>
              </a:buClr>
              <a:buSzPct val="75000"/>
              <a:buFont typeface="Wingdings" panose="020B0604020202020204" pitchFamily="34" charset="0"/>
              <a:buChar char="§"/>
            </a:pPr>
            <a:r>
              <a:rPr lang="en-US" sz="1800" kern="0" dirty="0">
                <a:latin typeface="Arial"/>
                <a:cs typeface="Arial"/>
              </a:rPr>
              <a:t>DEOs have limited time to make decisions and coordinate interdictions with local law enforcement</a:t>
            </a:r>
            <a:endParaRPr lang="en-US" dirty="0">
              <a:ea typeface="Tahoma" charset="0"/>
              <a:cs typeface="Tahoma" charset="0"/>
            </a:endParaRPr>
          </a:p>
          <a:p>
            <a:pPr marL="894715" lvl="1" indent="-285750">
              <a:lnSpc>
                <a:spcPct val="80000"/>
              </a:lnSpc>
              <a:spcBef>
                <a:spcPts val="600"/>
              </a:spcBef>
              <a:buClr>
                <a:schemeClr val="tx1"/>
              </a:buClr>
              <a:buSzPct val="75000"/>
              <a:buFont typeface="Wingdings" panose="020B0604020202020204" pitchFamily="34" charset="0"/>
              <a:buChar char="§"/>
            </a:pPr>
            <a:r>
              <a:rPr lang="en-US" sz="1800" kern="0" dirty="0">
                <a:latin typeface="Arial" panose="020B0604020202020204" pitchFamily="34" charset="0"/>
                <a:cs typeface="Arial" panose="020B0604020202020204" pitchFamily="34" charset="0"/>
              </a:rPr>
              <a:t>DEOs rely heavily on historical information from their experience, but have a high turnover rate of staff</a:t>
            </a:r>
          </a:p>
          <a:p>
            <a:endParaRPr lang="en-US" dirty="0"/>
          </a:p>
        </p:txBody>
      </p:sp>
    </p:spTree>
    <p:extLst>
      <p:ext uri="{BB962C8B-B14F-4D97-AF65-F5344CB8AC3E}">
        <p14:creationId xmlns:p14="http://schemas.microsoft.com/office/powerpoint/2010/main" val="66708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6898-E8C5-9DCF-42A2-08D5FE8177C1}"/>
              </a:ext>
            </a:extLst>
          </p:cNvPr>
          <p:cNvSpPr>
            <a:spLocks noGrp="1"/>
          </p:cNvSpPr>
          <p:nvPr>
            <p:ph type="title"/>
          </p:nvPr>
        </p:nvSpPr>
        <p:spPr/>
        <p:txBody>
          <a:bodyPr/>
          <a:lstStyle/>
          <a:p>
            <a:r>
              <a:rPr lang="en-US" dirty="0"/>
              <a:t>Previous Solution</a:t>
            </a:r>
          </a:p>
        </p:txBody>
      </p:sp>
      <p:sp>
        <p:nvSpPr>
          <p:cNvPr id="3" name="Content Placeholder 2">
            <a:extLst>
              <a:ext uri="{FF2B5EF4-FFF2-40B4-BE49-F238E27FC236}">
                <a16:creationId xmlns:a16="http://schemas.microsoft.com/office/drawing/2014/main" id="{335F29E9-9D47-4DA1-EF25-214ADE9B11A1}"/>
              </a:ext>
            </a:extLst>
          </p:cNvPr>
          <p:cNvSpPr>
            <a:spLocks noGrp="1"/>
          </p:cNvSpPr>
          <p:nvPr>
            <p:ph idx="1"/>
          </p:nvPr>
        </p:nvSpPr>
        <p:spPr>
          <a:xfrm>
            <a:off x="593061" y="1275347"/>
            <a:ext cx="5406485" cy="4668253"/>
          </a:xfrm>
        </p:spPr>
        <p:txBody>
          <a:bodyPr/>
          <a:lstStyle/>
          <a:p>
            <a:r>
              <a:rPr lang="en-US" sz="1800" b="0" i="0" dirty="0">
                <a:solidFill>
                  <a:srgbClr val="000000"/>
                </a:solidFill>
                <a:effectLst/>
                <a:latin typeface="Arial" panose="020B0604020202020204" pitchFamily="34" charset="0"/>
                <a:cs typeface="Arial" panose="020B0604020202020204" pitchFamily="34" charset="0"/>
              </a:rPr>
              <a:t>In 2023, we presented our solution:</a:t>
            </a:r>
          </a:p>
          <a:p>
            <a:pPr lvl="1"/>
            <a:r>
              <a:rPr lang="en-US" sz="1600" b="0" i="0" dirty="0">
                <a:solidFill>
                  <a:srgbClr val="000000"/>
                </a:solidFill>
                <a:effectLst/>
                <a:latin typeface="Arial" panose="020B0604020202020204" pitchFamily="34" charset="0"/>
                <a:cs typeface="Arial" panose="020B0604020202020204" pitchFamily="34" charset="0"/>
              </a:rPr>
              <a:t>Neskovic, D., Sheehan, J., &amp; Gray Jr, A. (2023). Real-Time Analytics to Support Operational Decision Making (Predictive Modeling). Interservice/Industry training, Simulation, and Education Conference (I/ITSEC). </a:t>
            </a:r>
          </a:p>
        </p:txBody>
      </p:sp>
      <p:sp>
        <p:nvSpPr>
          <p:cNvPr id="4" name="Slide Number Placeholder 3">
            <a:extLst>
              <a:ext uri="{FF2B5EF4-FFF2-40B4-BE49-F238E27FC236}">
                <a16:creationId xmlns:a16="http://schemas.microsoft.com/office/drawing/2014/main" id="{20814626-2CBF-3DBD-DB65-3665A7C9E2D1}"/>
              </a:ext>
            </a:extLst>
          </p:cNvPr>
          <p:cNvSpPr>
            <a:spLocks noGrp="1"/>
          </p:cNvSpPr>
          <p:nvPr>
            <p:ph type="sldNum" sz="quarter" idx="4"/>
          </p:nvPr>
        </p:nvSpPr>
        <p:spPr/>
        <p:txBody>
          <a:bodyPr/>
          <a:lstStyle/>
          <a:p>
            <a:pPr>
              <a:defRPr/>
            </a:pPr>
            <a:fld id="{D68E8870-17DE-45C4-A8DD-7644B2422933}" type="slidenum">
              <a:rPr lang="en-US" smtClean="0"/>
              <a:pPr>
                <a:defRPr/>
              </a:pPr>
              <a:t>4</a:t>
            </a:fld>
            <a:endParaRPr lang="en-US" dirty="0"/>
          </a:p>
        </p:txBody>
      </p:sp>
      <p:pic>
        <p:nvPicPr>
          <p:cNvPr id="8" name="Graphic 7" descr="Document with solid fill">
            <a:extLst>
              <a:ext uri="{FF2B5EF4-FFF2-40B4-BE49-F238E27FC236}">
                <a16:creationId xmlns:a16="http://schemas.microsoft.com/office/drawing/2014/main" id="{40C30295-8F08-745E-B540-067D8A3234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7281" y="3530231"/>
            <a:ext cx="1211180" cy="1211180"/>
          </a:xfrm>
          <a:prstGeom prst="rect">
            <a:avLst/>
          </a:prstGeom>
        </p:spPr>
      </p:pic>
      <p:sp>
        <p:nvSpPr>
          <p:cNvPr id="9" name="Content Placeholder 2">
            <a:extLst>
              <a:ext uri="{FF2B5EF4-FFF2-40B4-BE49-F238E27FC236}">
                <a16:creationId xmlns:a16="http://schemas.microsoft.com/office/drawing/2014/main" id="{C8044843-D9EC-990F-BFD7-F31FB9258AB4}"/>
              </a:ext>
            </a:extLst>
          </p:cNvPr>
          <p:cNvSpPr txBox="1">
            <a:spLocks/>
          </p:cNvSpPr>
          <p:nvPr/>
        </p:nvSpPr>
        <p:spPr bwMode="auto">
          <a:xfrm>
            <a:off x="6192454" y="1275347"/>
            <a:ext cx="4700834" cy="18207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sz="1800" kern="0" dirty="0">
                <a:solidFill>
                  <a:srgbClr val="000000"/>
                </a:solidFill>
                <a:latin typeface="Arial" panose="020B0604020202020204" pitchFamily="34" charset="0"/>
                <a:cs typeface="Arial" panose="020B0604020202020204" pitchFamily="34" charset="0"/>
              </a:rPr>
              <a:t>The current presentation is a follow-up effort detailing </a:t>
            </a:r>
            <a:r>
              <a:rPr lang="en-US" sz="1800" kern="0" dirty="0">
                <a:latin typeface="Arial" panose="020B0604020202020204" pitchFamily="34" charset="0"/>
                <a:ea typeface="Times New Roman" panose="02020603050405020304" pitchFamily="18" charset="0"/>
                <a:cs typeface="Arial" panose="020B0604020202020204" pitchFamily="34" charset="0"/>
              </a:rPr>
              <a:t>improvements to the previous methods. </a:t>
            </a:r>
          </a:p>
        </p:txBody>
      </p:sp>
      <p:pic>
        <p:nvPicPr>
          <p:cNvPr id="10" name="Graphic 9" descr="Document with solid fill">
            <a:extLst>
              <a:ext uri="{FF2B5EF4-FFF2-40B4-BE49-F238E27FC236}">
                <a16:creationId xmlns:a16="http://schemas.microsoft.com/office/drawing/2014/main" id="{A0BAB7AA-C142-D962-D033-5B0BFC3A9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62524" y="3541974"/>
            <a:ext cx="1211180" cy="1211180"/>
          </a:xfrm>
          <a:prstGeom prst="rect">
            <a:avLst/>
          </a:prstGeom>
        </p:spPr>
      </p:pic>
      <p:sp>
        <p:nvSpPr>
          <p:cNvPr id="11" name="Content Placeholder 2">
            <a:extLst>
              <a:ext uri="{FF2B5EF4-FFF2-40B4-BE49-F238E27FC236}">
                <a16:creationId xmlns:a16="http://schemas.microsoft.com/office/drawing/2014/main" id="{FC328BCB-E075-B9D2-6423-810D72A1E60C}"/>
              </a:ext>
            </a:extLst>
          </p:cNvPr>
          <p:cNvSpPr txBox="1">
            <a:spLocks/>
          </p:cNvSpPr>
          <p:nvPr/>
        </p:nvSpPr>
        <p:spPr bwMode="auto">
          <a:xfrm>
            <a:off x="4941220" y="4258288"/>
            <a:ext cx="2355692" cy="7419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lgn="ctr">
              <a:buNone/>
            </a:pPr>
            <a:r>
              <a:rPr lang="en-US" sz="1800" kern="0" dirty="0">
                <a:solidFill>
                  <a:srgbClr val="000000"/>
                </a:solidFill>
                <a:latin typeface="Arial" panose="020B0604020202020204" pitchFamily="34" charset="0"/>
                <a:cs typeface="Arial" panose="020B0604020202020204" pitchFamily="34" charset="0"/>
              </a:rPr>
              <a:t>We will first review the previous solution to understand where we left off</a:t>
            </a:r>
          </a:p>
        </p:txBody>
      </p:sp>
      <p:sp>
        <p:nvSpPr>
          <p:cNvPr id="12" name="Rectangle 11">
            <a:extLst>
              <a:ext uri="{FF2B5EF4-FFF2-40B4-BE49-F238E27FC236}">
                <a16:creationId xmlns:a16="http://schemas.microsoft.com/office/drawing/2014/main" id="{D20B14ED-DDAA-5BCA-F69E-434B03E755BE}"/>
              </a:ext>
            </a:extLst>
          </p:cNvPr>
          <p:cNvSpPr/>
          <p:nvPr/>
        </p:nvSpPr>
        <p:spPr bwMode="auto">
          <a:xfrm>
            <a:off x="2345741" y="3397390"/>
            <a:ext cx="1616042" cy="1500348"/>
          </a:xfrm>
          <a:prstGeom prst="rect">
            <a:avLst/>
          </a:prstGeom>
          <a:noFill/>
          <a:ln w="3810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8" name="Graphic 17" descr="Arrow Right with solid fill">
            <a:extLst>
              <a:ext uri="{FF2B5EF4-FFF2-40B4-BE49-F238E27FC236}">
                <a16:creationId xmlns:a16="http://schemas.microsoft.com/office/drawing/2014/main" id="{6AD781F7-2EF2-5BA7-C9E9-6A2725D0DC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5247672" y="3530231"/>
            <a:ext cx="1503748" cy="914400"/>
          </a:xfrm>
          <a:prstGeom prst="rect">
            <a:avLst/>
          </a:prstGeom>
        </p:spPr>
      </p:pic>
    </p:spTree>
    <p:extLst>
      <p:ext uri="{BB962C8B-B14F-4D97-AF65-F5344CB8AC3E}">
        <p14:creationId xmlns:p14="http://schemas.microsoft.com/office/powerpoint/2010/main" val="198190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26975-633E-410A-67E1-E3A508702C5A}"/>
              </a:ext>
            </a:extLst>
          </p:cNvPr>
          <p:cNvSpPr>
            <a:spLocks noGrp="1"/>
          </p:cNvSpPr>
          <p:nvPr>
            <p:ph type="title"/>
          </p:nvPr>
        </p:nvSpPr>
        <p:spPr/>
        <p:txBody>
          <a:bodyPr/>
          <a:lstStyle/>
          <a:p>
            <a:r>
              <a:rPr lang="en-US" dirty="0"/>
              <a:t>Predictive Threat Models</a:t>
            </a:r>
          </a:p>
        </p:txBody>
      </p:sp>
      <p:sp>
        <p:nvSpPr>
          <p:cNvPr id="4" name="Slide Number Placeholder 3">
            <a:extLst>
              <a:ext uri="{FF2B5EF4-FFF2-40B4-BE49-F238E27FC236}">
                <a16:creationId xmlns:a16="http://schemas.microsoft.com/office/drawing/2014/main" id="{0ED6669C-5DFB-2B69-5796-3E0D5CF7D1C9}"/>
              </a:ext>
            </a:extLst>
          </p:cNvPr>
          <p:cNvSpPr>
            <a:spLocks noGrp="1"/>
          </p:cNvSpPr>
          <p:nvPr>
            <p:ph type="sldNum" sz="quarter" idx="4"/>
          </p:nvPr>
        </p:nvSpPr>
        <p:spPr/>
        <p:txBody>
          <a:bodyPr/>
          <a:lstStyle/>
          <a:p>
            <a:pPr>
              <a:defRPr/>
            </a:pPr>
            <a:fld id="{D68E8870-17DE-45C4-A8DD-7644B2422933}" type="slidenum">
              <a:rPr lang="en-US" smtClean="0"/>
              <a:pPr>
                <a:defRPr/>
              </a:pPr>
              <a:t>5</a:t>
            </a:fld>
            <a:endParaRPr lang="en-US" dirty="0"/>
          </a:p>
        </p:txBody>
      </p:sp>
      <p:sp>
        <p:nvSpPr>
          <p:cNvPr id="5" name="Content Placeholder 4">
            <a:extLst>
              <a:ext uri="{FF2B5EF4-FFF2-40B4-BE49-F238E27FC236}">
                <a16:creationId xmlns:a16="http://schemas.microsoft.com/office/drawing/2014/main" id="{1DEEEB12-3D51-3D6E-FE0A-EEE417D67ABE}"/>
              </a:ext>
            </a:extLst>
          </p:cNvPr>
          <p:cNvSpPr txBox="1">
            <a:spLocks/>
          </p:cNvSpPr>
          <p:nvPr/>
        </p:nvSpPr>
        <p:spPr>
          <a:xfrm>
            <a:off x="300685" y="1046163"/>
            <a:ext cx="5747639" cy="1908215"/>
          </a:xfrm>
          <a:prstGeom prst="rect">
            <a:avLst/>
          </a:prstGeom>
          <a:noFill/>
        </p:spPr>
        <p:txBody>
          <a:bodyPr wrap="square" rtlCol="0">
            <a:sp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spcAft>
                <a:spcPts val="600"/>
              </a:spcAft>
              <a:buFont typeface="Wingdings" charset="2"/>
              <a:buNone/>
            </a:pPr>
            <a:r>
              <a:rPr lang="en-US" sz="1800" b="1" kern="0" dirty="0">
                <a:solidFill>
                  <a:schemeClr val="accent4"/>
                </a:solidFill>
                <a:latin typeface="Arial" panose="020B0604020202020204" pitchFamily="34" charset="0"/>
                <a:cs typeface="Arial" panose="020B0604020202020204" pitchFamily="34" charset="0"/>
              </a:rPr>
              <a:t>Predictive Threat Modeling (PTM) Solution:</a:t>
            </a:r>
          </a:p>
          <a:p>
            <a:pPr>
              <a:spcBef>
                <a:spcPts val="600"/>
              </a:spcBef>
              <a:spcAft>
                <a:spcPts val="600"/>
              </a:spcAft>
            </a:pPr>
            <a:r>
              <a:rPr lang="en-US" sz="1800" kern="0" dirty="0">
                <a:solidFill>
                  <a:schemeClr val="accent4"/>
                </a:solidFill>
                <a:latin typeface="Arial" panose="020B0604020202020204" pitchFamily="34" charset="0"/>
                <a:cs typeface="Arial" panose="020B0604020202020204" pitchFamily="34" charset="0"/>
              </a:rPr>
              <a:t>Predictive analytics leverage historical data on flight patterns and interdictions to build machine learning (ML) models to classify the risk level of a flight, the likely mission the flight is on, and where the flight will land.</a:t>
            </a:r>
          </a:p>
        </p:txBody>
      </p:sp>
      <p:pic>
        <p:nvPicPr>
          <p:cNvPr id="6" name="Picture 5">
            <a:extLst>
              <a:ext uri="{FF2B5EF4-FFF2-40B4-BE49-F238E27FC236}">
                <a16:creationId xmlns:a16="http://schemas.microsoft.com/office/drawing/2014/main" id="{3DFF779C-F5E5-9781-C0E9-880E3C0A71F5}"/>
              </a:ext>
            </a:extLst>
          </p:cNvPr>
          <p:cNvPicPr>
            <a:picLocks noChangeAspect="1"/>
          </p:cNvPicPr>
          <p:nvPr/>
        </p:nvPicPr>
        <p:blipFill>
          <a:blip r:embed="rId2"/>
          <a:stretch>
            <a:fillRect/>
          </a:stretch>
        </p:blipFill>
        <p:spPr>
          <a:xfrm>
            <a:off x="6491047" y="994183"/>
            <a:ext cx="5231286" cy="2564723"/>
          </a:xfrm>
          <a:prstGeom prst="rect">
            <a:avLst/>
          </a:prstGeom>
        </p:spPr>
      </p:pic>
      <p:grpSp>
        <p:nvGrpSpPr>
          <p:cNvPr id="7" name="Group 6">
            <a:extLst>
              <a:ext uri="{FF2B5EF4-FFF2-40B4-BE49-F238E27FC236}">
                <a16:creationId xmlns:a16="http://schemas.microsoft.com/office/drawing/2014/main" id="{1C647549-7D7F-9016-DEE2-AC55DDB8B4CB}"/>
              </a:ext>
            </a:extLst>
          </p:cNvPr>
          <p:cNvGrpSpPr/>
          <p:nvPr/>
        </p:nvGrpSpPr>
        <p:grpSpPr>
          <a:xfrm>
            <a:off x="300685" y="3290349"/>
            <a:ext cx="4623855" cy="2772580"/>
            <a:chOff x="2708599" y="1969784"/>
            <a:chExt cx="6386960" cy="4248320"/>
          </a:xfrm>
        </p:grpSpPr>
        <p:pic>
          <p:nvPicPr>
            <p:cNvPr id="8" name="Picture 7">
              <a:extLst>
                <a:ext uri="{FF2B5EF4-FFF2-40B4-BE49-F238E27FC236}">
                  <a16:creationId xmlns:a16="http://schemas.microsoft.com/office/drawing/2014/main" id="{4273106B-B4EA-8499-FA2E-A1E91865DEE8}"/>
                </a:ext>
              </a:extLst>
            </p:cNvPr>
            <p:cNvPicPr>
              <a:picLocks noChangeAspect="1"/>
            </p:cNvPicPr>
            <p:nvPr/>
          </p:nvPicPr>
          <p:blipFill rotWithShape="1">
            <a:blip r:embed="rId3"/>
            <a:srcRect l="18462" t="36207" r="42423" b="15864"/>
            <a:stretch/>
          </p:blipFill>
          <p:spPr>
            <a:xfrm>
              <a:off x="2708599" y="1969784"/>
              <a:ext cx="6386960" cy="4248320"/>
            </a:xfrm>
            <a:prstGeom prst="rect">
              <a:avLst/>
            </a:prstGeom>
          </p:spPr>
        </p:pic>
        <p:sp>
          <p:nvSpPr>
            <p:cNvPr id="9" name="Circle: Hollow 8">
              <a:extLst>
                <a:ext uri="{FF2B5EF4-FFF2-40B4-BE49-F238E27FC236}">
                  <a16:creationId xmlns:a16="http://schemas.microsoft.com/office/drawing/2014/main" id="{5218F063-E38E-C0A7-1D53-F00D1BFE75C3}"/>
                </a:ext>
              </a:extLst>
            </p:cNvPr>
            <p:cNvSpPr/>
            <p:nvPr/>
          </p:nvSpPr>
          <p:spPr>
            <a:xfrm>
              <a:off x="5620840" y="4607114"/>
              <a:ext cx="274320" cy="274320"/>
            </a:xfrm>
            <a:prstGeom prst="donut">
              <a:avLst>
                <a:gd name="adj" fmla="val 15253"/>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endParaRPr>
            </a:p>
          </p:txBody>
        </p:sp>
        <p:sp>
          <p:nvSpPr>
            <p:cNvPr id="10" name="Circle: Hollow 9">
              <a:extLst>
                <a:ext uri="{FF2B5EF4-FFF2-40B4-BE49-F238E27FC236}">
                  <a16:creationId xmlns:a16="http://schemas.microsoft.com/office/drawing/2014/main" id="{79B5EBC5-277D-5C80-31D0-FFC87CB66064}"/>
                </a:ext>
              </a:extLst>
            </p:cNvPr>
            <p:cNvSpPr/>
            <p:nvPr/>
          </p:nvSpPr>
          <p:spPr>
            <a:xfrm>
              <a:off x="6131380" y="4134674"/>
              <a:ext cx="274320" cy="274320"/>
            </a:xfrm>
            <a:prstGeom prst="donut">
              <a:avLst>
                <a:gd name="adj" fmla="val 15253"/>
              </a:avLst>
            </a:prstGeom>
            <a:solidFill>
              <a:srgbClr val="00B05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solidFill>
                  <a:schemeClr val="tx1"/>
                </a:solidFill>
              </a:endParaRPr>
            </a:p>
          </p:txBody>
        </p:sp>
        <p:sp>
          <p:nvSpPr>
            <p:cNvPr id="11" name="Flowchart: Process 10">
              <a:extLst>
                <a:ext uri="{FF2B5EF4-FFF2-40B4-BE49-F238E27FC236}">
                  <a16:creationId xmlns:a16="http://schemas.microsoft.com/office/drawing/2014/main" id="{DA689E94-A97B-7D65-2B88-B479E4DAF3DB}"/>
                </a:ext>
              </a:extLst>
            </p:cNvPr>
            <p:cNvSpPr/>
            <p:nvPr/>
          </p:nvSpPr>
          <p:spPr>
            <a:xfrm>
              <a:off x="3135178" y="3622361"/>
              <a:ext cx="1838245" cy="2053764"/>
            </a:xfrm>
            <a:prstGeom prst="flowChartProcess">
              <a:avLst/>
            </a:prstGeom>
            <a:solidFill>
              <a:srgbClr val="333333"/>
            </a:solidFill>
          </p:spPr>
          <p:style>
            <a:lnRef idx="3">
              <a:schemeClr val="lt1"/>
            </a:lnRef>
            <a:fillRef idx="1">
              <a:schemeClr val="accent2"/>
            </a:fillRef>
            <a:effectRef idx="1">
              <a:schemeClr val="accent2"/>
            </a:effectRef>
            <a:fontRef idx="minor">
              <a:schemeClr val="lt1"/>
            </a:fontRef>
          </p:style>
          <p:txBody>
            <a:bodyPr rtlCol="0" anchor="ctr"/>
            <a:lstStyle/>
            <a:p>
              <a:endParaRPr lang="en-US" sz="1000" dirty="0"/>
            </a:p>
            <a:p>
              <a:r>
                <a:rPr lang="en-US" sz="900" b="1" dirty="0">
                  <a:solidFill>
                    <a:srgbClr val="FF0000"/>
                  </a:solidFill>
                </a:rPr>
                <a:t>PTM Alert</a:t>
              </a:r>
            </a:p>
            <a:p>
              <a:r>
                <a:rPr lang="en-US" sz="900" dirty="0"/>
                <a:t>Call sign: N584ER</a:t>
              </a:r>
            </a:p>
            <a:p>
              <a:r>
                <a:rPr lang="en-US" sz="900" dirty="0"/>
                <a:t>Mission: Border Crosser</a:t>
              </a:r>
            </a:p>
            <a:p>
              <a:r>
                <a:rPr lang="en-US" sz="900" dirty="0"/>
                <a:t>Risk : High</a:t>
              </a:r>
            </a:p>
            <a:p>
              <a:r>
                <a:rPr lang="en-US" sz="900" dirty="0"/>
                <a:t>Landing Location: 38.23, -104.55</a:t>
              </a:r>
            </a:p>
            <a:p>
              <a:endParaRPr lang="en-US" sz="1000" dirty="0"/>
            </a:p>
          </p:txBody>
        </p:sp>
        <p:cxnSp>
          <p:nvCxnSpPr>
            <p:cNvPr id="12" name="Straight Connector 11">
              <a:extLst>
                <a:ext uri="{FF2B5EF4-FFF2-40B4-BE49-F238E27FC236}">
                  <a16:creationId xmlns:a16="http://schemas.microsoft.com/office/drawing/2014/main" id="{802A8309-DDE9-8AD2-9B48-664DF4157320}"/>
                </a:ext>
              </a:extLst>
            </p:cNvPr>
            <p:cNvCxnSpPr>
              <a:cxnSpLocks/>
              <a:stCxn id="11" idx="3"/>
              <a:endCxn id="9" idx="2"/>
            </p:cNvCxnSpPr>
            <p:nvPr/>
          </p:nvCxnSpPr>
          <p:spPr>
            <a:xfrm>
              <a:off x="4973423" y="4649243"/>
              <a:ext cx="647417" cy="95030"/>
            </a:xfrm>
            <a:prstGeom prst="line">
              <a:avLst/>
            </a:prstGeom>
          </p:spPr>
          <p:style>
            <a:lnRef idx="3">
              <a:schemeClr val="accent5"/>
            </a:lnRef>
            <a:fillRef idx="0">
              <a:schemeClr val="accent5"/>
            </a:fillRef>
            <a:effectRef idx="2">
              <a:schemeClr val="accent5"/>
            </a:effectRef>
            <a:fontRef idx="minor">
              <a:schemeClr val="tx1"/>
            </a:fontRef>
          </p:style>
        </p:cxnSp>
        <p:sp>
          <p:nvSpPr>
            <p:cNvPr id="13" name="Flowchart: Process 12">
              <a:extLst>
                <a:ext uri="{FF2B5EF4-FFF2-40B4-BE49-F238E27FC236}">
                  <a16:creationId xmlns:a16="http://schemas.microsoft.com/office/drawing/2014/main" id="{BA819FF9-1F93-A7CD-8423-09AE43BC596D}"/>
                </a:ext>
              </a:extLst>
            </p:cNvPr>
            <p:cNvSpPr/>
            <p:nvPr/>
          </p:nvSpPr>
          <p:spPr>
            <a:xfrm>
              <a:off x="6842546" y="3399054"/>
              <a:ext cx="1995764" cy="2019879"/>
            </a:xfrm>
            <a:prstGeom prst="flowChartProcess">
              <a:avLst/>
            </a:prstGeom>
            <a:solidFill>
              <a:srgbClr val="333333"/>
            </a:solidFill>
          </p:spPr>
          <p:style>
            <a:lnRef idx="3">
              <a:schemeClr val="lt1"/>
            </a:lnRef>
            <a:fillRef idx="1">
              <a:schemeClr val="accent2"/>
            </a:fillRef>
            <a:effectRef idx="1">
              <a:schemeClr val="accent2"/>
            </a:effectRef>
            <a:fontRef idx="minor">
              <a:schemeClr val="lt1"/>
            </a:fontRef>
          </p:style>
          <p:txBody>
            <a:bodyPr rtlCol="0" anchor="ctr"/>
            <a:lstStyle/>
            <a:p>
              <a:endParaRPr lang="en-US" sz="1000" dirty="0"/>
            </a:p>
            <a:p>
              <a:r>
                <a:rPr lang="en-US" sz="900" b="1" dirty="0">
                  <a:solidFill>
                    <a:srgbClr val="FF0000"/>
                  </a:solidFill>
                </a:rPr>
                <a:t>PTM Alert</a:t>
              </a:r>
            </a:p>
            <a:p>
              <a:r>
                <a:rPr lang="en-US" sz="900" dirty="0"/>
                <a:t>Call sign: Unknown</a:t>
              </a:r>
            </a:p>
            <a:p>
              <a:r>
                <a:rPr lang="en-US" sz="900" dirty="0"/>
                <a:t>Radar: Primary Only</a:t>
              </a:r>
            </a:p>
            <a:p>
              <a:r>
                <a:rPr lang="en-US" sz="900" dirty="0"/>
                <a:t>Mission: Short Lander</a:t>
              </a:r>
            </a:p>
            <a:p>
              <a:r>
                <a:rPr lang="en-US" sz="900" dirty="0"/>
                <a:t>Risk : Low</a:t>
              </a:r>
            </a:p>
            <a:p>
              <a:r>
                <a:rPr lang="en-US" sz="900" dirty="0"/>
                <a:t>Landing Location: </a:t>
              </a:r>
            </a:p>
            <a:p>
              <a:r>
                <a:rPr lang="en-US" sz="900" dirty="0"/>
                <a:t>34.51, -117.98</a:t>
              </a:r>
            </a:p>
            <a:p>
              <a:endParaRPr lang="en-US" sz="1000" dirty="0"/>
            </a:p>
          </p:txBody>
        </p:sp>
        <p:cxnSp>
          <p:nvCxnSpPr>
            <p:cNvPr id="14" name="Straight Connector 13">
              <a:extLst>
                <a:ext uri="{FF2B5EF4-FFF2-40B4-BE49-F238E27FC236}">
                  <a16:creationId xmlns:a16="http://schemas.microsoft.com/office/drawing/2014/main" id="{058AC3BB-29D9-2155-AB98-4B27D1B64C40}"/>
                </a:ext>
              </a:extLst>
            </p:cNvPr>
            <p:cNvCxnSpPr>
              <a:cxnSpLocks/>
              <a:stCxn id="10" idx="6"/>
              <a:endCxn id="13" idx="1"/>
            </p:cNvCxnSpPr>
            <p:nvPr/>
          </p:nvCxnSpPr>
          <p:spPr>
            <a:xfrm>
              <a:off x="6405701" y="4271834"/>
              <a:ext cx="436845" cy="137160"/>
            </a:xfrm>
            <a:prstGeom prst="line">
              <a:avLst/>
            </a:prstGeom>
          </p:spPr>
          <p:style>
            <a:lnRef idx="3">
              <a:schemeClr val="accent5"/>
            </a:lnRef>
            <a:fillRef idx="0">
              <a:schemeClr val="accent5"/>
            </a:fillRef>
            <a:effectRef idx="2">
              <a:schemeClr val="accent5"/>
            </a:effectRef>
            <a:fontRef idx="minor">
              <a:schemeClr val="tx1"/>
            </a:fontRef>
          </p:style>
        </p:cxnSp>
      </p:grpSp>
      <p:sp>
        <p:nvSpPr>
          <p:cNvPr id="15" name="Content Placeholder 2">
            <a:extLst>
              <a:ext uri="{FF2B5EF4-FFF2-40B4-BE49-F238E27FC236}">
                <a16:creationId xmlns:a16="http://schemas.microsoft.com/office/drawing/2014/main" id="{6CF81061-3AEC-0F16-45D4-AC4FD1EB2EC3}"/>
              </a:ext>
            </a:extLst>
          </p:cNvPr>
          <p:cNvSpPr txBox="1">
            <a:spLocks/>
          </p:cNvSpPr>
          <p:nvPr/>
        </p:nvSpPr>
        <p:spPr>
          <a:xfrm>
            <a:off x="5054560" y="3220596"/>
            <a:ext cx="7066018" cy="2643221"/>
          </a:xfrm>
          <a:prstGeom prst="rect">
            <a:avLst/>
          </a:prstGeom>
        </p:spPr>
        <p:txBody>
          <a:bodyPr lIns="91440" tIns="45720" rIns="91440" bIns="45720" anchor="t">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spcBef>
                <a:spcPts val="1400"/>
              </a:spcBef>
              <a:spcAft>
                <a:spcPts val="600"/>
              </a:spcAft>
              <a:buFont typeface="Wingdings" charset="2"/>
              <a:buNone/>
            </a:pPr>
            <a:r>
              <a:rPr lang="en-US" sz="1800" b="1" kern="0" dirty="0">
                <a:latin typeface="Arial" panose="020B0604020202020204" pitchFamily="34" charset="0"/>
                <a:cs typeface="Arial" panose="020B0604020202020204" pitchFamily="34" charset="0"/>
              </a:rPr>
              <a:t>Why PTM?</a:t>
            </a:r>
            <a:endParaRPr lang="en-US" dirty="0"/>
          </a:p>
          <a:p>
            <a:pPr marL="456565" indent="-456565">
              <a:spcBef>
                <a:spcPts val="600"/>
              </a:spcBef>
            </a:pPr>
            <a:r>
              <a:rPr lang="en-US" sz="1800" kern="0" dirty="0">
                <a:latin typeface="Arial" panose="020B0604020202020204" pitchFamily="34" charset="0"/>
                <a:cs typeface="Arial" panose="020B0604020202020204" pitchFamily="34" charset="0"/>
              </a:rPr>
              <a:t>Captures organizational collective knowledge and experience while making it available to each member of the organization</a:t>
            </a:r>
          </a:p>
          <a:p>
            <a:pPr marL="456565" indent="-456565">
              <a:spcBef>
                <a:spcPts val="600"/>
              </a:spcBef>
            </a:pPr>
            <a:r>
              <a:rPr lang="en-US" sz="1800" kern="0" dirty="0">
                <a:latin typeface="Arial" panose="020B0604020202020204" pitchFamily="34" charset="0"/>
                <a:cs typeface="Arial" panose="020B0604020202020204" pitchFamily="34" charset="0"/>
              </a:rPr>
              <a:t>Make time critical decisions earlier and with greater certainty</a:t>
            </a:r>
          </a:p>
          <a:p>
            <a:pPr marL="456565" indent="-456565">
              <a:spcBef>
                <a:spcPts val="600"/>
              </a:spcBef>
            </a:pPr>
            <a:r>
              <a:rPr lang="en-US" sz="1800" kern="0" dirty="0">
                <a:latin typeface="Arial" panose="020B0604020202020204" pitchFamily="34" charset="0"/>
                <a:cs typeface="Arial" panose="020B0604020202020204" pitchFamily="34" charset="0"/>
              </a:rPr>
              <a:t>Enables operators to be proactive vs reactive </a:t>
            </a:r>
          </a:p>
          <a:p>
            <a:pPr marL="456565" indent="-456565">
              <a:spcBef>
                <a:spcPts val="600"/>
              </a:spcBef>
            </a:pPr>
            <a:r>
              <a:rPr lang="en-US" sz="1800" kern="0" dirty="0">
                <a:latin typeface="Arial" panose="020B0604020202020204" pitchFamily="34" charset="0"/>
                <a:cs typeface="Arial" panose="020B0604020202020204" pitchFamily="34" charset="0"/>
              </a:rPr>
              <a:t>Gleans new insights into suspicious behaviors, patterns and dependencies</a:t>
            </a:r>
          </a:p>
          <a:p>
            <a:pPr marL="456565" indent="-456565">
              <a:spcBef>
                <a:spcPts val="600"/>
              </a:spcBef>
            </a:pPr>
            <a:r>
              <a:rPr lang="en-US" sz="1800" kern="0" dirty="0">
                <a:solidFill>
                  <a:srgbClr val="000000"/>
                </a:solidFill>
                <a:latin typeface="Arial" panose="020B0604020202020204" pitchFamily="34" charset="0"/>
                <a:cs typeface="Arial" panose="020B0604020202020204" pitchFamily="34" charset="0"/>
              </a:rPr>
              <a:t>Optimizes the allocation of human resources and assets</a:t>
            </a:r>
            <a:endParaRPr lang="en-US" sz="1800" kern="0" dirty="0">
              <a:latin typeface="Arial" panose="020B0604020202020204" pitchFamily="34" charset="0"/>
              <a:cs typeface="Arial" panose="020B0604020202020204" pitchFamily="34" charset="0"/>
            </a:endParaRPr>
          </a:p>
          <a:p>
            <a:pPr marL="456565" indent="-456565">
              <a:spcBef>
                <a:spcPts val="600"/>
              </a:spcBef>
            </a:pPr>
            <a:r>
              <a:rPr lang="en-US" sz="1800" kern="0" dirty="0">
                <a:latin typeface="Arial" panose="020B0604020202020204" pitchFamily="34" charset="0"/>
                <a:cs typeface="Arial" panose="020B0604020202020204" pitchFamily="34" charset="0"/>
              </a:rPr>
              <a:t>Continues to learn/update the predictive models</a:t>
            </a:r>
          </a:p>
        </p:txBody>
      </p:sp>
    </p:spTree>
    <p:extLst>
      <p:ext uri="{BB962C8B-B14F-4D97-AF65-F5344CB8AC3E}">
        <p14:creationId xmlns:p14="http://schemas.microsoft.com/office/powerpoint/2010/main" val="230514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F763-0E32-836F-6377-A8E2E2E81C43}"/>
              </a:ext>
            </a:extLst>
          </p:cNvPr>
          <p:cNvSpPr>
            <a:spLocks noGrp="1"/>
          </p:cNvSpPr>
          <p:nvPr>
            <p:ph type="title"/>
          </p:nvPr>
        </p:nvSpPr>
        <p:spPr/>
        <p:txBody>
          <a:bodyPr/>
          <a:lstStyle/>
          <a:p>
            <a:r>
              <a:rPr lang="en-US" dirty="0"/>
              <a:t>Pipeline</a:t>
            </a:r>
          </a:p>
        </p:txBody>
      </p:sp>
      <p:sp>
        <p:nvSpPr>
          <p:cNvPr id="4" name="Slide Number Placeholder 3">
            <a:extLst>
              <a:ext uri="{FF2B5EF4-FFF2-40B4-BE49-F238E27FC236}">
                <a16:creationId xmlns:a16="http://schemas.microsoft.com/office/drawing/2014/main" id="{B6106FF5-A966-B3F6-050A-0B78DDD39137}"/>
              </a:ext>
            </a:extLst>
          </p:cNvPr>
          <p:cNvSpPr>
            <a:spLocks noGrp="1"/>
          </p:cNvSpPr>
          <p:nvPr>
            <p:ph type="sldNum" sz="quarter" idx="4"/>
          </p:nvPr>
        </p:nvSpPr>
        <p:spPr/>
        <p:txBody>
          <a:bodyPr/>
          <a:lstStyle/>
          <a:p>
            <a:pPr>
              <a:defRPr/>
            </a:pPr>
            <a:fld id="{D68E8870-17DE-45C4-A8DD-7644B2422933}" type="slidenum">
              <a:rPr lang="en-US" smtClean="0"/>
              <a:pPr>
                <a:defRPr/>
              </a:pPr>
              <a:t>6</a:t>
            </a:fld>
            <a:endParaRPr lang="en-US" dirty="0"/>
          </a:p>
        </p:txBody>
      </p:sp>
      <p:pic>
        <p:nvPicPr>
          <p:cNvPr id="5" name="Picture 4">
            <a:extLst>
              <a:ext uri="{FF2B5EF4-FFF2-40B4-BE49-F238E27FC236}">
                <a16:creationId xmlns:a16="http://schemas.microsoft.com/office/drawing/2014/main" id="{3D79428E-2882-941D-AD37-C8121DE837F6}"/>
              </a:ext>
            </a:extLst>
          </p:cNvPr>
          <p:cNvPicPr>
            <a:picLocks noChangeAspect="1"/>
          </p:cNvPicPr>
          <p:nvPr/>
        </p:nvPicPr>
        <p:blipFill rotWithShape="1">
          <a:blip r:embed="rId2"/>
          <a:srcRect l="55793" t="34566" r="3919" b="6278"/>
          <a:stretch/>
        </p:blipFill>
        <p:spPr>
          <a:xfrm>
            <a:off x="1762210" y="3036326"/>
            <a:ext cx="1077045" cy="855064"/>
          </a:xfrm>
          <a:prstGeom prst="rect">
            <a:avLst/>
          </a:prstGeom>
        </p:spPr>
      </p:pic>
      <p:sp>
        <p:nvSpPr>
          <p:cNvPr id="6" name="Arrow: Chevron 5">
            <a:extLst>
              <a:ext uri="{FF2B5EF4-FFF2-40B4-BE49-F238E27FC236}">
                <a16:creationId xmlns:a16="http://schemas.microsoft.com/office/drawing/2014/main" id="{D084F9FF-618A-A398-261E-A1CE91C23AF8}"/>
              </a:ext>
            </a:extLst>
          </p:cNvPr>
          <p:cNvSpPr/>
          <p:nvPr/>
        </p:nvSpPr>
        <p:spPr>
          <a:xfrm>
            <a:off x="772052" y="1055708"/>
            <a:ext cx="3104820" cy="498684"/>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Collect Historical Data</a:t>
            </a:r>
          </a:p>
        </p:txBody>
      </p:sp>
      <p:sp>
        <p:nvSpPr>
          <p:cNvPr id="7" name="TextBox 6">
            <a:extLst>
              <a:ext uri="{FF2B5EF4-FFF2-40B4-BE49-F238E27FC236}">
                <a16:creationId xmlns:a16="http://schemas.microsoft.com/office/drawing/2014/main" id="{29D769F8-BE4D-D611-925B-1DD7A3D0E446}"/>
              </a:ext>
            </a:extLst>
          </p:cNvPr>
          <p:cNvSpPr txBox="1"/>
          <p:nvPr/>
        </p:nvSpPr>
        <p:spPr>
          <a:xfrm>
            <a:off x="731755" y="1579761"/>
            <a:ext cx="3286422" cy="1815882"/>
          </a:xfrm>
          <a:prstGeom prst="rect">
            <a:avLst/>
          </a:prstGeom>
          <a:noFill/>
        </p:spPr>
        <p:txBody>
          <a:bodyPr wrap="square" lIns="91440" tIns="45720" rIns="91440" bIns="45720" rtlCol="0" anchor="t">
            <a:spAutoFit/>
          </a:bodyPr>
          <a:lstStyle/>
          <a:p>
            <a:pPr marL="228600" indent="-228600">
              <a:buAutoNum type="arabicPeriod"/>
            </a:pPr>
            <a:r>
              <a:rPr lang="en-US" sz="1600" dirty="0">
                <a:solidFill>
                  <a:schemeClr val="accent4">
                    <a:lumMod val="50000"/>
                  </a:schemeClr>
                </a:solidFill>
                <a:latin typeface="Arial"/>
                <a:cs typeface="Arial"/>
              </a:rPr>
              <a:t>Receive and process ground truth data</a:t>
            </a:r>
            <a:endParaRPr lang="en-US" sz="1600" dirty="0">
              <a:solidFill>
                <a:schemeClr val="accent4">
                  <a:lumMod val="50000"/>
                </a:schemeClr>
              </a:solidFill>
              <a:latin typeface="Arial" panose="020B0604020202020204" pitchFamily="34" charset="0"/>
              <a:cs typeface="Arial" panose="020B0604020202020204" pitchFamily="34" charset="0"/>
            </a:endParaRPr>
          </a:p>
          <a:p>
            <a:pPr marL="228600" indent="-228600">
              <a:buAutoNum type="arabicPeriod"/>
            </a:pPr>
            <a:r>
              <a:rPr lang="en-US" sz="1600" dirty="0">
                <a:solidFill>
                  <a:schemeClr val="accent4">
                    <a:lumMod val="50000"/>
                  </a:schemeClr>
                </a:solidFill>
                <a:latin typeface="Arial"/>
                <a:cs typeface="Arial"/>
              </a:rPr>
              <a:t>Integrate into historical database using Athena</a:t>
            </a:r>
          </a:p>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Database is stored in Amazon Web Services (AWS) GovCloud S3</a:t>
            </a:r>
          </a:p>
        </p:txBody>
      </p:sp>
      <p:sp>
        <p:nvSpPr>
          <p:cNvPr id="8" name="TextBox 7">
            <a:extLst>
              <a:ext uri="{FF2B5EF4-FFF2-40B4-BE49-F238E27FC236}">
                <a16:creationId xmlns:a16="http://schemas.microsoft.com/office/drawing/2014/main" id="{110ADE02-4360-6998-8FAA-7986F96D8E72}"/>
              </a:ext>
            </a:extLst>
          </p:cNvPr>
          <p:cNvSpPr txBox="1"/>
          <p:nvPr/>
        </p:nvSpPr>
        <p:spPr>
          <a:xfrm>
            <a:off x="4161918" y="1585040"/>
            <a:ext cx="3244682" cy="1569660"/>
          </a:xfrm>
          <a:prstGeom prst="rect">
            <a:avLst/>
          </a:prstGeom>
          <a:noFill/>
        </p:spPr>
        <p:txBody>
          <a:bodyPr wrap="square" lIns="91440" tIns="45720" rIns="91440" bIns="45720" rtlCol="0" anchor="t">
            <a:spAutoFit/>
          </a:bodyPr>
          <a:lstStyle/>
          <a:p>
            <a:pPr marL="228600" indent="-228600">
              <a:buAutoNum type="arabicPeriod"/>
            </a:pPr>
            <a:r>
              <a:rPr lang="en-US" sz="1600" dirty="0">
                <a:solidFill>
                  <a:schemeClr val="accent4">
                    <a:lumMod val="50000"/>
                  </a:schemeClr>
                </a:solidFill>
                <a:latin typeface="Arial"/>
                <a:cs typeface="Arial"/>
              </a:rPr>
              <a:t>Python script retrieves data from AWS GovCloud</a:t>
            </a:r>
          </a:p>
          <a:p>
            <a:pPr marL="228600" indent="-228600">
              <a:buAutoNum type="arabicPeriod"/>
            </a:pPr>
            <a:r>
              <a:rPr lang="en-US" sz="1600" dirty="0">
                <a:solidFill>
                  <a:schemeClr val="accent4">
                    <a:lumMod val="50000"/>
                  </a:schemeClr>
                </a:solidFill>
                <a:latin typeface="Arial"/>
                <a:cs typeface="Arial"/>
              </a:rPr>
              <a:t>Transform, clean, normalize, standardize, and scale data</a:t>
            </a:r>
            <a:endParaRPr lang="en-US" sz="1600" dirty="0">
              <a:solidFill>
                <a:schemeClr val="accent4">
                  <a:lumMod val="50000"/>
                </a:schemeClr>
              </a:solidFill>
              <a:latin typeface="Arial" panose="020B0604020202020204" pitchFamily="34" charset="0"/>
              <a:cs typeface="Arial" panose="020B0604020202020204" pitchFamily="34" charset="0"/>
            </a:endParaRPr>
          </a:p>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Feature engineering</a:t>
            </a:r>
          </a:p>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Automated process</a:t>
            </a:r>
          </a:p>
        </p:txBody>
      </p:sp>
      <p:sp>
        <p:nvSpPr>
          <p:cNvPr id="9" name="Arrow: Chevron 8">
            <a:extLst>
              <a:ext uri="{FF2B5EF4-FFF2-40B4-BE49-F238E27FC236}">
                <a16:creationId xmlns:a16="http://schemas.microsoft.com/office/drawing/2014/main" id="{C0DF11E1-9AC5-60A9-A4D3-FC09E3706BEB}"/>
              </a:ext>
            </a:extLst>
          </p:cNvPr>
          <p:cNvSpPr/>
          <p:nvPr/>
        </p:nvSpPr>
        <p:spPr>
          <a:xfrm>
            <a:off x="4240525" y="1055708"/>
            <a:ext cx="3102639" cy="498684"/>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ETL and Feature Engineering</a:t>
            </a:r>
          </a:p>
        </p:txBody>
      </p:sp>
      <p:sp>
        <p:nvSpPr>
          <p:cNvPr id="10" name="Arrow: Chevron 9">
            <a:extLst>
              <a:ext uri="{FF2B5EF4-FFF2-40B4-BE49-F238E27FC236}">
                <a16:creationId xmlns:a16="http://schemas.microsoft.com/office/drawing/2014/main" id="{C3739A98-083C-2783-CEAF-B9F61C34ED9B}"/>
              </a:ext>
            </a:extLst>
          </p:cNvPr>
          <p:cNvSpPr/>
          <p:nvPr/>
        </p:nvSpPr>
        <p:spPr>
          <a:xfrm>
            <a:off x="7653671" y="1065116"/>
            <a:ext cx="3104820" cy="480514"/>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Train Models</a:t>
            </a:r>
          </a:p>
        </p:txBody>
      </p:sp>
      <p:sp>
        <p:nvSpPr>
          <p:cNvPr id="11" name="TextBox 10">
            <a:extLst>
              <a:ext uri="{FF2B5EF4-FFF2-40B4-BE49-F238E27FC236}">
                <a16:creationId xmlns:a16="http://schemas.microsoft.com/office/drawing/2014/main" id="{8495D019-6EFA-0F97-7AE8-42C1D8FEC475}"/>
              </a:ext>
            </a:extLst>
          </p:cNvPr>
          <p:cNvSpPr txBox="1"/>
          <p:nvPr/>
        </p:nvSpPr>
        <p:spPr>
          <a:xfrm>
            <a:off x="7579170" y="1561154"/>
            <a:ext cx="4135751" cy="1815882"/>
          </a:xfrm>
          <a:prstGeom prst="rect">
            <a:avLst/>
          </a:prstGeom>
          <a:noFill/>
        </p:spPr>
        <p:txBody>
          <a:bodyPr wrap="square" rtlCol="0">
            <a:spAutoFit/>
          </a:bodyPr>
          <a:lstStyle/>
          <a:p>
            <a:pPr marL="228600" indent="-228600">
              <a:buFontTx/>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Feature selection</a:t>
            </a:r>
          </a:p>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Train machine learning models on historical data to predict the flights risk level, mission, and landing location</a:t>
            </a:r>
          </a:p>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Try various parameters and model types</a:t>
            </a:r>
          </a:p>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Select the best performers to deploy</a:t>
            </a:r>
          </a:p>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Pass as pickle files</a:t>
            </a:r>
          </a:p>
        </p:txBody>
      </p:sp>
      <p:sp>
        <p:nvSpPr>
          <p:cNvPr id="12" name="Arrow: Chevron 11">
            <a:extLst>
              <a:ext uri="{FF2B5EF4-FFF2-40B4-BE49-F238E27FC236}">
                <a16:creationId xmlns:a16="http://schemas.microsoft.com/office/drawing/2014/main" id="{E8BCD98A-66D0-168D-E584-428C31BFF6B4}"/>
              </a:ext>
            </a:extLst>
          </p:cNvPr>
          <p:cNvSpPr/>
          <p:nvPr/>
        </p:nvSpPr>
        <p:spPr>
          <a:xfrm>
            <a:off x="832385" y="3973706"/>
            <a:ext cx="3010747" cy="499182"/>
          </a:xfrm>
          <a:prstGeom prst="chevron">
            <a:avLst/>
          </a:prstGeom>
          <a:solidFill>
            <a:srgbClr val="3366CC"/>
          </a:solidFill>
          <a:ln>
            <a:solidFill>
              <a:srgbClr val="0066C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Collect Real-Time Data</a:t>
            </a:r>
          </a:p>
        </p:txBody>
      </p:sp>
      <p:sp>
        <p:nvSpPr>
          <p:cNvPr id="13" name="TextBox 12">
            <a:extLst>
              <a:ext uri="{FF2B5EF4-FFF2-40B4-BE49-F238E27FC236}">
                <a16:creationId xmlns:a16="http://schemas.microsoft.com/office/drawing/2014/main" id="{BC177336-B469-D6DB-167D-991D41B3DAB8}"/>
              </a:ext>
            </a:extLst>
          </p:cNvPr>
          <p:cNvSpPr txBox="1"/>
          <p:nvPr/>
        </p:nvSpPr>
        <p:spPr>
          <a:xfrm>
            <a:off x="4344612" y="4508210"/>
            <a:ext cx="2981479" cy="1323439"/>
          </a:xfrm>
          <a:prstGeom prst="rect">
            <a:avLst/>
          </a:prstGeom>
          <a:noFill/>
        </p:spPr>
        <p:txBody>
          <a:bodyPr wrap="square" rtlCol="0">
            <a:spAutoFit/>
          </a:bodyPr>
          <a:lstStyle/>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Parse data</a:t>
            </a:r>
          </a:p>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Pass to pickle files to predict the risk, mission, and landing location for each relevant flight record</a:t>
            </a:r>
          </a:p>
        </p:txBody>
      </p:sp>
      <p:sp>
        <p:nvSpPr>
          <p:cNvPr id="14" name="Arrow: Chevron 13">
            <a:extLst>
              <a:ext uri="{FF2B5EF4-FFF2-40B4-BE49-F238E27FC236}">
                <a16:creationId xmlns:a16="http://schemas.microsoft.com/office/drawing/2014/main" id="{D059A32F-AA69-E682-FD08-102F7D61B346}"/>
              </a:ext>
            </a:extLst>
          </p:cNvPr>
          <p:cNvSpPr/>
          <p:nvPr/>
        </p:nvSpPr>
        <p:spPr>
          <a:xfrm>
            <a:off x="4359116" y="3973706"/>
            <a:ext cx="3020154" cy="500662"/>
          </a:xfrm>
          <a:prstGeom prst="chevron">
            <a:avLst/>
          </a:prstGeom>
          <a:solidFill>
            <a:srgbClr val="3366CC"/>
          </a:solidFill>
          <a:ln>
            <a:solidFill>
              <a:srgbClr val="0066C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PTM Real-Time Predictions</a:t>
            </a:r>
          </a:p>
        </p:txBody>
      </p:sp>
      <p:sp>
        <p:nvSpPr>
          <p:cNvPr id="15" name="Arrow: Chevron 14">
            <a:extLst>
              <a:ext uri="{FF2B5EF4-FFF2-40B4-BE49-F238E27FC236}">
                <a16:creationId xmlns:a16="http://schemas.microsoft.com/office/drawing/2014/main" id="{78E9BAE0-2CC9-C1AB-B993-E818D5FC178D}"/>
              </a:ext>
            </a:extLst>
          </p:cNvPr>
          <p:cNvSpPr/>
          <p:nvPr/>
        </p:nvSpPr>
        <p:spPr>
          <a:xfrm>
            <a:off x="7738836" y="3973706"/>
            <a:ext cx="3020154" cy="491255"/>
          </a:xfrm>
          <a:prstGeom prst="chevron">
            <a:avLst/>
          </a:prstGeom>
          <a:solidFill>
            <a:srgbClr val="3366CC"/>
          </a:solidFill>
          <a:ln>
            <a:solidFill>
              <a:srgbClr val="0066C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Output Predictions to Client</a:t>
            </a:r>
          </a:p>
        </p:txBody>
      </p:sp>
      <p:sp>
        <p:nvSpPr>
          <p:cNvPr id="16" name="TextBox 15">
            <a:extLst>
              <a:ext uri="{FF2B5EF4-FFF2-40B4-BE49-F238E27FC236}">
                <a16:creationId xmlns:a16="http://schemas.microsoft.com/office/drawing/2014/main" id="{CEFB57D6-23A0-C8EC-4BF6-87E6E9890FD0}"/>
              </a:ext>
            </a:extLst>
          </p:cNvPr>
          <p:cNvSpPr txBox="1"/>
          <p:nvPr/>
        </p:nvSpPr>
        <p:spPr>
          <a:xfrm>
            <a:off x="7668003" y="4498809"/>
            <a:ext cx="2972678" cy="1077218"/>
          </a:xfrm>
          <a:prstGeom prst="rect">
            <a:avLst/>
          </a:prstGeom>
          <a:noFill/>
        </p:spPr>
        <p:txBody>
          <a:bodyPr wrap="square" rtlCol="0">
            <a:spAutoFit/>
          </a:bodyPr>
          <a:lstStyle/>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Pass predictions to client within seconds</a:t>
            </a:r>
          </a:p>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Dashboard with live flights and predictions</a:t>
            </a:r>
          </a:p>
        </p:txBody>
      </p:sp>
      <p:sp>
        <p:nvSpPr>
          <p:cNvPr id="17" name="Arrow: Curved Up 16">
            <a:extLst>
              <a:ext uri="{FF2B5EF4-FFF2-40B4-BE49-F238E27FC236}">
                <a16:creationId xmlns:a16="http://schemas.microsoft.com/office/drawing/2014/main" id="{D77D75CB-0519-D7A1-1CA7-452E01A5F613}"/>
              </a:ext>
            </a:extLst>
          </p:cNvPr>
          <p:cNvSpPr/>
          <p:nvPr/>
        </p:nvSpPr>
        <p:spPr>
          <a:xfrm rot="16200000">
            <a:off x="10085793" y="3877201"/>
            <a:ext cx="1434980" cy="470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80ABDAE-D7E7-AA3E-FF8B-77267AF17432}"/>
              </a:ext>
            </a:extLst>
          </p:cNvPr>
          <p:cNvSpPr txBox="1"/>
          <p:nvPr/>
        </p:nvSpPr>
        <p:spPr>
          <a:xfrm>
            <a:off x="11109447" y="3651262"/>
            <a:ext cx="1080595" cy="1077218"/>
          </a:xfrm>
          <a:prstGeom prst="rect">
            <a:avLst/>
          </a:prstGeom>
          <a:noFill/>
        </p:spPr>
        <p:txBody>
          <a:bodyPr wrap="square" rtlCol="0">
            <a:spAutoFit/>
          </a:bodyPr>
          <a:lstStyle/>
          <a:p>
            <a:r>
              <a:rPr lang="en-US" sz="1600" dirty="0">
                <a:solidFill>
                  <a:schemeClr val="accent4">
                    <a:lumMod val="50000"/>
                  </a:schemeClr>
                </a:solidFill>
                <a:latin typeface="Arial" panose="020B0604020202020204" pitchFamily="34" charset="0"/>
                <a:cs typeface="Arial" panose="020B0604020202020204" pitchFamily="34" charset="0"/>
              </a:rPr>
              <a:t>Collect feedback from DEOs</a:t>
            </a:r>
          </a:p>
        </p:txBody>
      </p:sp>
      <p:sp>
        <p:nvSpPr>
          <p:cNvPr id="19" name="Left Brace 18">
            <a:extLst>
              <a:ext uri="{FF2B5EF4-FFF2-40B4-BE49-F238E27FC236}">
                <a16:creationId xmlns:a16="http://schemas.microsoft.com/office/drawing/2014/main" id="{992FEB4F-C93F-E4F8-6C37-1697CF8FC846}"/>
              </a:ext>
            </a:extLst>
          </p:cNvPr>
          <p:cNvSpPr/>
          <p:nvPr/>
        </p:nvSpPr>
        <p:spPr>
          <a:xfrm>
            <a:off x="375638" y="1570745"/>
            <a:ext cx="456747" cy="1668381"/>
          </a:xfrm>
          <a:prstGeom prst="leftBrace">
            <a:avLst>
              <a:gd name="adj1" fmla="val 20096"/>
              <a:gd name="adj2" fmla="val 505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pic>
        <p:nvPicPr>
          <p:cNvPr id="20" name="Graphic 19" descr="Arrow: Rotate left with solid fill">
            <a:extLst>
              <a:ext uri="{FF2B5EF4-FFF2-40B4-BE49-F238E27FC236}">
                <a16:creationId xmlns:a16="http://schemas.microsoft.com/office/drawing/2014/main" id="{711C1C6A-D28E-27E2-F1C0-F1E722C2D7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240000">
            <a:off x="6369949" y="2788384"/>
            <a:ext cx="1244864" cy="1082971"/>
          </a:xfrm>
          <a:prstGeom prst="rect">
            <a:avLst/>
          </a:prstGeom>
        </p:spPr>
      </p:pic>
      <p:sp>
        <p:nvSpPr>
          <p:cNvPr id="21" name="TextBox 20">
            <a:extLst>
              <a:ext uri="{FF2B5EF4-FFF2-40B4-BE49-F238E27FC236}">
                <a16:creationId xmlns:a16="http://schemas.microsoft.com/office/drawing/2014/main" id="{788CDE66-B98F-3457-1982-3E63EDAF3625}"/>
              </a:ext>
            </a:extLst>
          </p:cNvPr>
          <p:cNvSpPr txBox="1"/>
          <p:nvPr/>
        </p:nvSpPr>
        <p:spPr>
          <a:xfrm>
            <a:off x="644771" y="4510708"/>
            <a:ext cx="3373406" cy="1815882"/>
          </a:xfrm>
          <a:prstGeom prst="rect">
            <a:avLst/>
          </a:prstGeom>
          <a:noFill/>
        </p:spPr>
        <p:txBody>
          <a:bodyPr wrap="square" lIns="91440" tIns="45720" rIns="91440" bIns="45720" rtlCol="0" anchor="t">
            <a:spAutoFit/>
          </a:bodyPr>
          <a:lstStyle/>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Real time data collected in JavaScript Object Notation (JSON) format through Kafka messages</a:t>
            </a:r>
          </a:p>
          <a:p>
            <a:pPr marL="228600" indent="-228600">
              <a:buAutoNum type="arabicPeriod"/>
            </a:pPr>
            <a:r>
              <a:rPr lang="en-US" sz="1600" dirty="0">
                <a:solidFill>
                  <a:schemeClr val="accent4">
                    <a:lumMod val="50000"/>
                  </a:schemeClr>
                </a:solidFill>
                <a:latin typeface="Arial"/>
                <a:cs typeface="Arial"/>
              </a:rPr>
              <a:t>Data collected from radar detections</a:t>
            </a:r>
            <a:endParaRPr lang="en-US" sz="1600" dirty="0">
              <a:solidFill>
                <a:schemeClr val="accent4">
                  <a:lumMod val="50000"/>
                </a:schemeClr>
              </a:solidFill>
              <a:latin typeface="Arial" panose="020B0604020202020204" pitchFamily="34" charset="0"/>
              <a:cs typeface="Arial" panose="020B0604020202020204" pitchFamily="34" charset="0"/>
            </a:endParaRPr>
          </a:p>
          <a:p>
            <a:pPr marL="228600" indent="-228600">
              <a:buAutoNum type="arabicPeriod"/>
            </a:pPr>
            <a:r>
              <a:rPr lang="en-US" sz="1600" dirty="0">
                <a:solidFill>
                  <a:schemeClr val="accent4">
                    <a:lumMod val="50000"/>
                  </a:schemeClr>
                </a:solidFill>
                <a:latin typeface="Arial" panose="020B0604020202020204" pitchFamily="34" charset="0"/>
                <a:cs typeface="Arial" panose="020B0604020202020204" pitchFamily="34" charset="0"/>
              </a:rPr>
              <a:t>&gt;100,000 records/day</a:t>
            </a:r>
          </a:p>
        </p:txBody>
      </p:sp>
      <p:pic>
        <p:nvPicPr>
          <p:cNvPr id="22" name="Picture 21">
            <a:extLst>
              <a:ext uri="{FF2B5EF4-FFF2-40B4-BE49-F238E27FC236}">
                <a16:creationId xmlns:a16="http://schemas.microsoft.com/office/drawing/2014/main" id="{BCCE99DB-D8C1-B034-05A1-A03FE73BC336}"/>
              </a:ext>
            </a:extLst>
          </p:cNvPr>
          <p:cNvPicPr>
            <a:picLocks noChangeAspect="1"/>
          </p:cNvPicPr>
          <p:nvPr/>
        </p:nvPicPr>
        <p:blipFill>
          <a:blip r:embed="rId5"/>
          <a:stretch>
            <a:fillRect/>
          </a:stretch>
        </p:blipFill>
        <p:spPr>
          <a:xfrm>
            <a:off x="3365514" y="5598351"/>
            <a:ext cx="793919" cy="715162"/>
          </a:xfrm>
          <a:prstGeom prst="rect">
            <a:avLst/>
          </a:prstGeom>
        </p:spPr>
      </p:pic>
      <p:pic>
        <p:nvPicPr>
          <p:cNvPr id="24" name="Picture 23">
            <a:extLst>
              <a:ext uri="{FF2B5EF4-FFF2-40B4-BE49-F238E27FC236}">
                <a16:creationId xmlns:a16="http://schemas.microsoft.com/office/drawing/2014/main" id="{11908AB1-2551-9327-85FA-929DF6EC9D9B}"/>
              </a:ext>
            </a:extLst>
          </p:cNvPr>
          <p:cNvPicPr>
            <a:picLocks noChangeAspect="1"/>
          </p:cNvPicPr>
          <p:nvPr/>
        </p:nvPicPr>
        <p:blipFill>
          <a:blip r:embed="rId6"/>
          <a:stretch>
            <a:fillRect/>
          </a:stretch>
        </p:blipFill>
        <p:spPr>
          <a:xfrm>
            <a:off x="8283753" y="5304324"/>
            <a:ext cx="1828800" cy="1463040"/>
          </a:xfrm>
          <a:prstGeom prst="rect">
            <a:avLst/>
          </a:prstGeom>
        </p:spPr>
      </p:pic>
      <p:sp>
        <p:nvSpPr>
          <p:cNvPr id="25" name="TextBox 24">
            <a:extLst>
              <a:ext uri="{FF2B5EF4-FFF2-40B4-BE49-F238E27FC236}">
                <a16:creationId xmlns:a16="http://schemas.microsoft.com/office/drawing/2014/main" id="{7692DDD4-E868-FE76-C857-A3667ADCE5DA}"/>
              </a:ext>
            </a:extLst>
          </p:cNvPr>
          <p:cNvSpPr txBox="1"/>
          <p:nvPr/>
        </p:nvSpPr>
        <p:spPr>
          <a:xfrm rot="16200000">
            <a:off x="-670866" y="5185915"/>
            <a:ext cx="1941196" cy="338554"/>
          </a:xfrm>
          <a:prstGeom prst="rect">
            <a:avLst/>
          </a:prstGeom>
          <a:noFill/>
        </p:spPr>
        <p:txBody>
          <a:bodyPr wrap="square" lIns="91440" tIns="45720" rIns="91440" bIns="45720" rtlCol="0" anchor="t">
            <a:spAutoFit/>
          </a:bodyPr>
          <a:lstStyle/>
          <a:p>
            <a:r>
              <a:rPr lang="en-US" sz="1600" dirty="0">
                <a:latin typeface="Arial"/>
                <a:cs typeface="Arial"/>
              </a:rPr>
              <a:t>Deployed Pipeline</a:t>
            </a:r>
            <a:endParaRPr lang="en-US" sz="16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375F348-50F2-6A39-D154-9EA57A9709F5}"/>
              </a:ext>
            </a:extLst>
          </p:cNvPr>
          <p:cNvSpPr txBox="1"/>
          <p:nvPr/>
        </p:nvSpPr>
        <p:spPr>
          <a:xfrm rot="16200000">
            <a:off x="-631123" y="2215220"/>
            <a:ext cx="166838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Local Pipeline</a:t>
            </a:r>
          </a:p>
        </p:txBody>
      </p:sp>
      <p:pic>
        <p:nvPicPr>
          <p:cNvPr id="28" name="Picture 27">
            <a:extLst>
              <a:ext uri="{FF2B5EF4-FFF2-40B4-BE49-F238E27FC236}">
                <a16:creationId xmlns:a16="http://schemas.microsoft.com/office/drawing/2014/main" id="{A20828E8-AB65-FDE5-E504-611D16093C7A}"/>
              </a:ext>
            </a:extLst>
          </p:cNvPr>
          <p:cNvPicPr>
            <a:picLocks noChangeAspect="1"/>
          </p:cNvPicPr>
          <p:nvPr/>
        </p:nvPicPr>
        <p:blipFill rotWithShape="1">
          <a:blip r:embed="rId7"/>
          <a:srcRect l="11004" t="1838" r="10444" b="10298"/>
          <a:stretch/>
        </p:blipFill>
        <p:spPr>
          <a:xfrm>
            <a:off x="5117095" y="5750056"/>
            <a:ext cx="1621825" cy="1030316"/>
          </a:xfrm>
          <a:prstGeom prst="rect">
            <a:avLst/>
          </a:prstGeom>
        </p:spPr>
      </p:pic>
      <p:sp>
        <p:nvSpPr>
          <p:cNvPr id="3" name="Left Brace 2">
            <a:extLst>
              <a:ext uri="{FF2B5EF4-FFF2-40B4-BE49-F238E27FC236}">
                <a16:creationId xmlns:a16="http://schemas.microsoft.com/office/drawing/2014/main" id="{BFF10582-D4A3-1147-0A74-9D64A5F1606C}"/>
              </a:ext>
            </a:extLst>
          </p:cNvPr>
          <p:cNvSpPr/>
          <p:nvPr/>
        </p:nvSpPr>
        <p:spPr>
          <a:xfrm>
            <a:off x="402629" y="4541111"/>
            <a:ext cx="392815" cy="1772402"/>
          </a:xfrm>
          <a:prstGeom prst="leftBrace">
            <a:avLst>
              <a:gd name="adj1" fmla="val 20096"/>
              <a:gd name="adj2" fmla="val 505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42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8215C-84EF-3CF6-66B1-1482785E5A2B}"/>
              </a:ext>
            </a:extLst>
          </p:cNvPr>
          <p:cNvSpPr>
            <a:spLocks noGrp="1"/>
          </p:cNvSpPr>
          <p:nvPr>
            <p:ph type="title"/>
          </p:nvPr>
        </p:nvSpPr>
        <p:spPr/>
        <p:txBody>
          <a:bodyPr/>
          <a:lstStyle/>
          <a:p>
            <a:r>
              <a:rPr lang="en-US" dirty="0"/>
              <a:t>Categorical Models</a:t>
            </a:r>
          </a:p>
        </p:txBody>
      </p:sp>
      <p:sp>
        <p:nvSpPr>
          <p:cNvPr id="4" name="Slide Number Placeholder 3">
            <a:extLst>
              <a:ext uri="{FF2B5EF4-FFF2-40B4-BE49-F238E27FC236}">
                <a16:creationId xmlns:a16="http://schemas.microsoft.com/office/drawing/2014/main" id="{CE44D1FF-02C0-FC9A-D2D8-BAB610CC32AE}"/>
              </a:ext>
            </a:extLst>
          </p:cNvPr>
          <p:cNvSpPr>
            <a:spLocks noGrp="1"/>
          </p:cNvSpPr>
          <p:nvPr>
            <p:ph type="sldNum" sz="quarter" idx="4"/>
          </p:nvPr>
        </p:nvSpPr>
        <p:spPr/>
        <p:txBody>
          <a:bodyPr/>
          <a:lstStyle/>
          <a:p>
            <a:pPr>
              <a:defRPr/>
            </a:pPr>
            <a:fld id="{D68E8870-17DE-45C4-A8DD-7644B2422933}" type="slidenum">
              <a:rPr lang="en-US" smtClean="0"/>
              <a:pPr>
                <a:defRPr/>
              </a:pPr>
              <a:t>7</a:t>
            </a:fld>
            <a:endParaRPr lang="en-US" dirty="0"/>
          </a:p>
        </p:txBody>
      </p:sp>
      <p:sp>
        <p:nvSpPr>
          <p:cNvPr id="5" name="Rectangle 4">
            <a:extLst>
              <a:ext uri="{FF2B5EF4-FFF2-40B4-BE49-F238E27FC236}">
                <a16:creationId xmlns:a16="http://schemas.microsoft.com/office/drawing/2014/main" id="{2D703D0A-9B50-394B-F589-59F55818974D}"/>
              </a:ext>
            </a:extLst>
          </p:cNvPr>
          <p:cNvSpPr/>
          <p:nvPr/>
        </p:nvSpPr>
        <p:spPr>
          <a:xfrm>
            <a:off x="347169" y="1470948"/>
            <a:ext cx="2834640" cy="109728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u="sng" dirty="0">
                <a:solidFill>
                  <a:schemeClr val="bg1"/>
                </a:solidFill>
                <a:latin typeface="Arial" panose="020B0604020202020204" pitchFamily="34" charset="0"/>
                <a:cs typeface="Arial" panose="020B0604020202020204" pitchFamily="34" charset="0"/>
              </a:rPr>
              <a:t>Risk</a:t>
            </a:r>
          </a:p>
          <a:p>
            <a:pPr algn="ctr"/>
            <a:r>
              <a:rPr lang="en-US" sz="1800" dirty="0">
                <a:solidFill>
                  <a:schemeClr val="bg1"/>
                </a:solidFill>
                <a:latin typeface="Arial"/>
                <a:cs typeface="Arial"/>
              </a:rPr>
              <a:t>If the flight caries a high or low risk to the country</a:t>
            </a:r>
          </a:p>
        </p:txBody>
      </p:sp>
      <p:sp>
        <p:nvSpPr>
          <p:cNvPr id="6" name="Rectangle 5">
            <a:extLst>
              <a:ext uri="{FF2B5EF4-FFF2-40B4-BE49-F238E27FC236}">
                <a16:creationId xmlns:a16="http://schemas.microsoft.com/office/drawing/2014/main" id="{CF632FD4-6E39-B473-E792-4A70F25B0EA2}"/>
              </a:ext>
            </a:extLst>
          </p:cNvPr>
          <p:cNvSpPr/>
          <p:nvPr/>
        </p:nvSpPr>
        <p:spPr>
          <a:xfrm>
            <a:off x="8913211" y="2577623"/>
            <a:ext cx="2834640" cy="109728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sng" dirty="0">
                <a:solidFill>
                  <a:schemeClr val="bg1"/>
                </a:solidFill>
                <a:latin typeface="Arial" panose="020B0604020202020204" pitchFamily="34" charset="0"/>
                <a:cs typeface="Arial" panose="020B0604020202020204" pitchFamily="34" charset="0"/>
              </a:rPr>
              <a:t>Longitude</a:t>
            </a:r>
          </a:p>
          <a:p>
            <a:pPr algn="ctr"/>
            <a:r>
              <a:rPr lang="en-US" sz="1800" dirty="0">
                <a:solidFill>
                  <a:schemeClr val="bg1"/>
                </a:solidFill>
                <a:latin typeface="Arial" panose="020B0604020202020204" pitchFamily="34" charset="0"/>
                <a:cs typeface="Arial" panose="020B0604020202020204" pitchFamily="34" charset="0"/>
              </a:rPr>
              <a:t>Predicts a 2-degree range for flights final longitude</a:t>
            </a:r>
          </a:p>
        </p:txBody>
      </p:sp>
      <p:sp>
        <p:nvSpPr>
          <p:cNvPr id="7" name="Rectangle 6">
            <a:extLst>
              <a:ext uri="{FF2B5EF4-FFF2-40B4-BE49-F238E27FC236}">
                <a16:creationId xmlns:a16="http://schemas.microsoft.com/office/drawing/2014/main" id="{E54413A5-299D-57AA-8992-3CF2342D26DE}"/>
              </a:ext>
            </a:extLst>
          </p:cNvPr>
          <p:cNvSpPr/>
          <p:nvPr/>
        </p:nvSpPr>
        <p:spPr>
          <a:xfrm>
            <a:off x="8913211" y="1438048"/>
            <a:ext cx="2834640" cy="109728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sng" dirty="0">
                <a:solidFill>
                  <a:schemeClr val="bg1"/>
                </a:solidFill>
                <a:latin typeface="Arial" panose="020B0604020202020204" pitchFamily="34" charset="0"/>
                <a:cs typeface="Arial" panose="020B0604020202020204" pitchFamily="34" charset="0"/>
              </a:rPr>
              <a:t>Mission</a:t>
            </a:r>
          </a:p>
          <a:p>
            <a:pPr algn="ctr"/>
            <a:r>
              <a:rPr lang="en-US" sz="1800" dirty="0">
                <a:solidFill>
                  <a:schemeClr val="bg1"/>
                </a:solidFill>
                <a:latin typeface="Arial" panose="020B0604020202020204" pitchFamily="34" charset="0"/>
                <a:cs typeface="Arial" panose="020B0604020202020204" pitchFamily="34" charset="0"/>
              </a:rPr>
              <a:t>Predicts the goal of the flight</a:t>
            </a:r>
          </a:p>
        </p:txBody>
      </p:sp>
      <p:sp>
        <p:nvSpPr>
          <p:cNvPr id="8" name="Rectangle 7">
            <a:extLst>
              <a:ext uri="{FF2B5EF4-FFF2-40B4-BE49-F238E27FC236}">
                <a16:creationId xmlns:a16="http://schemas.microsoft.com/office/drawing/2014/main" id="{B2D36BA3-38E8-8083-C365-3E4B568567C0}"/>
              </a:ext>
            </a:extLst>
          </p:cNvPr>
          <p:cNvSpPr/>
          <p:nvPr/>
        </p:nvSpPr>
        <p:spPr>
          <a:xfrm>
            <a:off x="347169" y="2617484"/>
            <a:ext cx="2834640" cy="109728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sng" dirty="0">
                <a:solidFill>
                  <a:schemeClr val="bg1"/>
                </a:solidFill>
                <a:latin typeface="Arial" panose="020B0604020202020204" pitchFamily="34" charset="0"/>
                <a:cs typeface="Arial" panose="020B0604020202020204" pitchFamily="34" charset="0"/>
              </a:rPr>
              <a:t>Latitude</a:t>
            </a:r>
          </a:p>
          <a:p>
            <a:pPr algn="ctr"/>
            <a:r>
              <a:rPr lang="en-US" sz="1800" dirty="0">
                <a:solidFill>
                  <a:schemeClr val="bg1"/>
                </a:solidFill>
                <a:latin typeface="Arial" panose="020B0604020202020204" pitchFamily="34" charset="0"/>
                <a:cs typeface="Arial" panose="020B0604020202020204" pitchFamily="34" charset="0"/>
              </a:rPr>
              <a:t>Predicts a 2-degree range for flights final latitude</a:t>
            </a:r>
          </a:p>
        </p:txBody>
      </p:sp>
      <p:pic>
        <p:nvPicPr>
          <p:cNvPr id="9" name="Picture 12">
            <a:extLst>
              <a:ext uri="{FF2B5EF4-FFF2-40B4-BE49-F238E27FC236}">
                <a16:creationId xmlns:a16="http://schemas.microsoft.com/office/drawing/2014/main" id="{DED3D50E-1255-5757-EC96-763804315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69" y="4852093"/>
            <a:ext cx="1298586" cy="1324172"/>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10" name="Picture 8" descr="SVM (Support Vector Machines) diagram vector image | Free SVG">
            <a:extLst>
              <a:ext uri="{FF2B5EF4-FFF2-40B4-BE49-F238E27FC236}">
                <a16:creationId xmlns:a16="http://schemas.microsoft.com/office/drawing/2014/main" id="{9BBF4CD9-663C-687A-7323-FB410B4789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83" t="22108" b="11740"/>
          <a:stretch/>
        </p:blipFill>
        <p:spPr bwMode="auto">
          <a:xfrm>
            <a:off x="6025366" y="4771961"/>
            <a:ext cx="1580222" cy="144747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258DA30-F9EE-F7E1-9CE8-97AE418688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174" b="43278"/>
          <a:stretch/>
        </p:blipFill>
        <p:spPr bwMode="auto">
          <a:xfrm>
            <a:off x="4011295" y="4947096"/>
            <a:ext cx="1703980" cy="830996"/>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2117131-DA3F-7C17-0A29-5D4AA3806867}"/>
              </a:ext>
            </a:extLst>
          </p:cNvPr>
          <p:cNvPicPr>
            <a:picLocks noChangeAspect="1"/>
          </p:cNvPicPr>
          <p:nvPr/>
        </p:nvPicPr>
        <p:blipFill>
          <a:blip r:embed="rId5"/>
          <a:stretch>
            <a:fillRect/>
          </a:stretch>
        </p:blipFill>
        <p:spPr>
          <a:xfrm>
            <a:off x="10036259" y="4807667"/>
            <a:ext cx="1584827" cy="1110171"/>
          </a:xfrm>
          <a:prstGeom prst="rect">
            <a:avLst/>
          </a:prstGeom>
          <a:ln>
            <a:solidFill>
              <a:schemeClr val="accent4"/>
            </a:solidFill>
          </a:ln>
        </p:spPr>
      </p:pic>
      <p:pic>
        <p:nvPicPr>
          <p:cNvPr id="13" name="Picture 8">
            <a:extLst>
              <a:ext uri="{FF2B5EF4-FFF2-40B4-BE49-F238E27FC236}">
                <a16:creationId xmlns:a16="http://schemas.microsoft.com/office/drawing/2014/main" id="{BD453EB8-9E4D-3C6D-6974-9C7F458544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684" y="4822998"/>
            <a:ext cx="1703979" cy="1353267"/>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7EE938B-0EC2-5AA1-3883-68AD05E5FB70}"/>
              </a:ext>
            </a:extLst>
          </p:cNvPr>
          <p:cNvSpPr txBox="1"/>
          <p:nvPr/>
        </p:nvSpPr>
        <p:spPr>
          <a:xfrm>
            <a:off x="2754217" y="1447933"/>
            <a:ext cx="6120494" cy="2339102"/>
          </a:xfrm>
          <a:prstGeom prst="rect">
            <a:avLst/>
          </a:prstGeom>
          <a:noFill/>
        </p:spPr>
        <p:txBody>
          <a:bodyPr wrap="square" lIns="91440" tIns="45720" rIns="91440" bIns="45720" rtlCol="0" anchor="t">
            <a:spAutoFit/>
          </a:bodyPr>
          <a:lstStyle/>
          <a:p>
            <a:pPr marL="742950" lvl="1" indent="-285750">
              <a:spcBef>
                <a:spcPts val="600"/>
              </a:spcBef>
              <a:buFont typeface="Wingdings" panose="05000000000000000000" pitchFamily="2" charset="2"/>
              <a:buChar char="Ø"/>
            </a:pPr>
            <a:r>
              <a:rPr lang="en-US" sz="1800" dirty="0">
                <a:solidFill>
                  <a:schemeClr val="accent4"/>
                </a:solidFill>
                <a:latin typeface="Arial"/>
                <a:cs typeface="Arial"/>
              </a:rPr>
              <a:t>What?</a:t>
            </a:r>
            <a:endParaRPr lang="en-US" dirty="0">
              <a:solidFill>
                <a:schemeClr val="accent4"/>
              </a:solidFill>
            </a:endParaRPr>
          </a:p>
          <a:p>
            <a:pPr marL="1352550" lvl="2" indent="-285750">
              <a:spcBef>
                <a:spcPts val="600"/>
              </a:spcBef>
              <a:buFont typeface="Arial"/>
              <a:buChar char="•"/>
            </a:pPr>
            <a:r>
              <a:rPr lang="en-US" sz="1800" dirty="0">
                <a:solidFill>
                  <a:schemeClr val="accent4"/>
                </a:solidFill>
                <a:latin typeface="Arial"/>
                <a:cs typeface="Arial"/>
              </a:rPr>
              <a:t>Predict risk, mission, latitude, and longitude</a:t>
            </a:r>
            <a:endParaRPr lang="en-US" dirty="0">
              <a:solidFill>
                <a:schemeClr val="accent4"/>
              </a:solidFill>
              <a:ea typeface="Tahoma" charset="0"/>
              <a:cs typeface="Tahoma" charset="0"/>
            </a:endParaRPr>
          </a:p>
          <a:p>
            <a:pPr marL="742950" lvl="1" indent="-285750">
              <a:spcBef>
                <a:spcPts val="600"/>
              </a:spcBef>
              <a:buFont typeface="Wingdings" panose="05000000000000000000" pitchFamily="2" charset="2"/>
              <a:buChar char="Ø"/>
            </a:pPr>
            <a:r>
              <a:rPr lang="en-US" sz="1800" dirty="0">
                <a:solidFill>
                  <a:schemeClr val="accent4"/>
                </a:solidFill>
                <a:latin typeface="Arial"/>
                <a:cs typeface="Arial"/>
              </a:rPr>
              <a:t>How?</a:t>
            </a:r>
            <a:endParaRPr lang="en-US" sz="1800" dirty="0">
              <a:solidFill>
                <a:schemeClr val="accent4"/>
              </a:solidFill>
              <a:latin typeface="Arial" panose="020B0604020202020204" pitchFamily="34" charset="0"/>
              <a:cs typeface="Arial" panose="020B0604020202020204" pitchFamily="34" charset="0"/>
            </a:endParaRPr>
          </a:p>
          <a:p>
            <a:pPr marL="1352550" lvl="2" indent="-285750">
              <a:spcBef>
                <a:spcPts val="600"/>
              </a:spcBef>
              <a:buFont typeface="Wingdings" panose="05000000000000000000" pitchFamily="2" charset="2"/>
              <a:buChar char="§"/>
            </a:pPr>
            <a:r>
              <a:rPr lang="en-US" sz="1800" dirty="0">
                <a:solidFill>
                  <a:schemeClr val="accent4"/>
                </a:solidFill>
                <a:latin typeface="Arial"/>
                <a:cs typeface="Arial"/>
              </a:rPr>
              <a:t>Feature selection with Analysis of Variance (ANOVA) and Spearman correlation analysis </a:t>
            </a:r>
            <a:endParaRPr lang="en-US" sz="1800" dirty="0">
              <a:solidFill>
                <a:schemeClr val="accent4"/>
              </a:solidFill>
              <a:latin typeface="Arial" panose="020B0604020202020204" pitchFamily="34" charset="0"/>
              <a:cs typeface="Arial" panose="020B0604020202020204" pitchFamily="34" charset="0"/>
            </a:endParaRPr>
          </a:p>
          <a:p>
            <a:pPr marL="1352550" lvl="2" indent="-285750">
              <a:spcBef>
                <a:spcPts val="600"/>
              </a:spcBef>
              <a:buFont typeface="Wingdings" panose="05000000000000000000" pitchFamily="2" charset="2"/>
              <a:buChar char="§"/>
            </a:pPr>
            <a:r>
              <a:rPr lang="en-US" sz="1800" dirty="0">
                <a:solidFill>
                  <a:schemeClr val="accent4"/>
                </a:solidFill>
                <a:latin typeface="Arial" panose="020B0604020202020204" pitchFamily="34" charset="0"/>
                <a:cs typeface="Arial" panose="020B0604020202020204" pitchFamily="34" charset="0"/>
              </a:rPr>
              <a:t>Runs all models shown below and selects the best performer for each target variables</a:t>
            </a:r>
          </a:p>
        </p:txBody>
      </p:sp>
      <p:sp>
        <p:nvSpPr>
          <p:cNvPr id="15" name="TextBox 14">
            <a:extLst>
              <a:ext uri="{FF2B5EF4-FFF2-40B4-BE49-F238E27FC236}">
                <a16:creationId xmlns:a16="http://schemas.microsoft.com/office/drawing/2014/main" id="{5A6C1EB1-4130-6E8E-C9EE-7C17985E5870}"/>
              </a:ext>
            </a:extLst>
          </p:cNvPr>
          <p:cNvSpPr txBox="1"/>
          <p:nvPr/>
        </p:nvSpPr>
        <p:spPr>
          <a:xfrm>
            <a:off x="6025366" y="4130766"/>
            <a:ext cx="1617527" cy="584775"/>
          </a:xfrm>
          <a:prstGeom prst="rect">
            <a:avLst/>
          </a:prstGeom>
          <a:noFill/>
        </p:spPr>
        <p:txBody>
          <a:bodyPr wrap="square" rtlCol="0">
            <a:spAutoFit/>
          </a:bodyPr>
          <a:lstStyle/>
          <a:p>
            <a:pPr algn="ctr"/>
            <a:r>
              <a:rPr lang="en-US" sz="1600" dirty="0">
                <a:solidFill>
                  <a:schemeClr val="accent4"/>
                </a:solidFill>
                <a:latin typeface="Arial" panose="020B0604020202020204" pitchFamily="34" charset="0"/>
                <a:cs typeface="Arial" panose="020B0604020202020204" pitchFamily="34" charset="0"/>
              </a:rPr>
              <a:t>Support Vector Machine</a:t>
            </a:r>
          </a:p>
        </p:txBody>
      </p:sp>
      <p:sp>
        <p:nvSpPr>
          <p:cNvPr id="16" name="TextBox 15">
            <a:extLst>
              <a:ext uri="{FF2B5EF4-FFF2-40B4-BE49-F238E27FC236}">
                <a16:creationId xmlns:a16="http://schemas.microsoft.com/office/drawing/2014/main" id="{40EDBE56-D46E-669E-EAA5-9CBFC14ED4B4}"/>
              </a:ext>
            </a:extLst>
          </p:cNvPr>
          <p:cNvSpPr txBox="1"/>
          <p:nvPr/>
        </p:nvSpPr>
        <p:spPr>
          <a:xfrm>
            <a:off x="2193409" y="4149379"/>
            <a:ext cx="1302527" cy="584775"/>
          </a:xfrm>
          <a:prstGeom prst="rect">
            <a:avLst/>
          </a:prstGeom>
          <a:noFill/>
        </p:spPr>
        <p:txBody>
          <a:bodyPr wrap="square" rtlCol="0">
            <a:spAutoFit/>
          </a:bodyPr>
          <a:lstStyle/>
          <a:p>
            <a:pPr algn="ctr"/>
            <a:r>
              <a:rPr lang="en-US" sz="1600" dirty="0">
                <a:solidFill>
                  <a:schemeClr val="accent4"/>
                </a:solidFill>
                <a:latin typeface="Arial" panose="020B0604020202020204" pitchFamily="34" charset="0"/>
                <a:cs typeface="Arial" panose="020B0604020202020204" pitchFamily="34" charset="0"/>
              </a:rPr>
              <a:t>Logistic Regression</a:t>
            </a:r>
          </a:p>
        </p:txBody>
      </p:sp>
      <p:sp>
        <p:nvSpPr>
          <p:cNvPr id="17" name="TextBox 16">
            <a:extLst>
              <a:ext uri="{FF2B5EF4-FFF2-40B4-BE49-F238E27FC236}">
                <a16:creationId xmlns:a16="http://schemas.microsoft.com/office/drawing/2014/main" id="{85C8B4D9-5BEC-6D9A-9A29-90FF1F9B50E4}"/>
              </a:ext>
            </a:extLst>
          </p:cNvPr>
          <p:cNvSpPr txBox="1"/>
          <p:nvPr/>
        </p:nvSpPr>
        <p:spPr>
          <a:xfrm>
            <a:off x="478554" y="4143535"/>
            <a:ext cx="1101007" cy="584775"/>
          </a:xfrm>
          <a:prstGeom prst="rect">
            <a:avLst/>
          </a:prstGeom>
          <a:noFill/>
        </p:spPr>
        <p:txBody>
          <a:bodyPr wrap="square" rtlCol="0">
            <a:spAutoFit/>
          </a:bodyPr>
          <a:lstStyle/>
          <a:p>
            <a:pPr algn="ctr"/>
            <a:r>
              <a:rPr lang="en-US" sz="1600" dirty="0">
                <a:solidFill>
                  <a:schemeClr val="accent4"/>
                </a:solidFill>
                <a:latin typeface="Arial" panose="020B0604020202020204" pitchFamily="34" charset="0"/>
                <a:cs typeface="Arial" panose="020B0604020202020204" pitchFamily="34" charset="0"/>
              </a:rPr>
              <a:t>Naïve Bayes</a:t>
            </a:r>
          </a:p>
        </p:txBody>
      </p:sp>
      <p:sp>
        <p:nvSpPr>
          <p:cNvPr id="18" name="TextBox 17">
            <a:extLst>
              <a:ext uri="{FF2B5EF4-FFF2-40B4-BE49-F238E27FC236}">
                <a16:creationId xmlns:a16="http://schemas.microsoft.com/office/drawing/2014/main" id="{C39882CC-B1E1-E3CD-BA84-ABA1F732EBF5}"/>
              </a:ext>
            </a:extLst>
          </p:cNvPr>
          <p:cNvSpPr txBox="1"/>
          <p:nvPr/>
        </p:nvSpPr>
        <p:spPr>
          <a:xfrm>
            <a:off x="4261442" y="4118557"/>
            <a:ext cx="1258213" cy="584775"/>
          </a:xfrm>
          <a:prstGeom prst="rect">
            <a:avLst/>
          </a:prstGeom>
          <a:noFill/>
        </p:spPr>
        <p:txBody>
          <a:bodyPr wrap="square" rtlCol="0">
            <a:spAutoFit/>
          </a:bodyPr>
          <a:lstStyle/>
          <a:p>
            <a:pPr algn="ctr"/>
            <a:r>
              <a:rPr lang="en-US" sz="1600" dirty="0">
                <a:solidFill>
                  <a:schemeClr val="accent4"/>
                </a:solidFill>
                <a:latin typeface="Arial" panose="020B0604020202020204" pitchFamily="34" charset="0"/>
                <a:cs typeface="Arial" panose="020B0604020202020204" pitchFamily="34" charset="0"/>
              </a:rPr>
              <a:t>Random Forest</a:t>
            </a:r>
          </a:p>
        </p:txBody>
      </p:sp>
      <p:sp>
        <p:nvSpPr>
          <p:cNvPr id="19" name="TextBox 18">
            <a:extLst>
              <a:ext uri="{FF2B5EF4-FFF2-40B4-BE49-F238E27FC236}">
                <a16:creationId xmlns:a16="http://schemas.microsoft.com/office/drawing/2014/main" id="{ABCC7C9C-F682-0956-B486-B551816F648B}"/>
              </a:ext>
            </a:extLst>
          </p:cNvPr>
          <p:cNvSpPr txBox="1"/>
          <p:nvPr/>
        </p:nvSpPr>
        <p:spPr>
          <a:xfrm>
            <a:off x="10254436" y="4143535"/>
            <a:ext cx="1101007" cy="584775"/>
          </a:xfrm>
          <a:prstGeom prst="rect">
            <a:avLst/>
          </a:prstGeom>
          <a:noFill/>
        </p:spPr>
        <p:txBody>
          <a:bodyPr wrap="square" rtlCol="0">
            <a:spAutoFit/>
          </a:bodyPr>
          <a:lstStyle/>
          <a:p>
            <a:pPr algn="ctr"/>
            <a:r>
              <a:rPr lang="en-US" sz="1600" dirty="0">
                <a:solidFill>
                  <a:schemeClr val="accent4"/>
                </a:solidFill>
                <a:latin typeface="Arial" panose="020B0604020202020204" pitchFamily="34" charset="0"/>
                <a:cs typeface="Arial" panose="020B0604020202020204" pitchFamily="34" charset="0"/>
              </a:rPr>
              <a:t>Adaptive Boosting</a:t>
            </a:r>
          </a:p>
        </p:txBody>
      </p:sp>
      <p:pic>
        <p:nvPicPr>
          <p:cNvPr id="20" name="Picture 19">
            <a:extLst>
              <a:ext uri="{FF2B5EF4-FFF2-40B4-BE49-F238E27FC236}">
                <a16:creationId xmlns:a16="http://schemas.microsoft.com/office/drawing/2014/main" id="{DE0EDE49-A969-3360-FA57-E5C6099E4CFA}"/>
              </a:ext>
            </a:extLst>
          </p:cNvPr>
          <p:cNvPicPr>
            <a:picLocks noChangeAspect="1"/>
          </p:cNvPicPr>
          <p:nvPr/>
        </p:nvPicPr>
        <p:blipFill>
          <a:blip r:embed="rId7"/>
          <a:stretch>
            <a:fillRect/>
          </a:stretch>
        </p:blipFill>
        <p:spPr>
          <a:xfrm>
            <a:off x="8108641" y="4776705"/>
            <a:ext cx="1617527" cy="1447479"/>
          </a:xfrm>
          <a:prstGeom prst="rect">
            <a:avLst/>
          </a:prstGeom>
          <a:ln>
            <a:solidFill>
              <a:srgbClr val="333333"/>
            </a:solidFill>
          </a:ln>
        </p:spPr>
      </p:pic>
      <p:sp>
        <p:nvSpPr>
          <p:cNvPr id="21" name="TextBox 20">
            <a:extLst>
              <a:ext uri="{FF2B5EF4-FFF2-40B4-BE49-F238E27FC236}">
                <a16:creationId xmlns:a16="http://schemas.microsoft.com/office/drawing/2014/main" id="{6826EAC5-7FF6-93DD-A36C-CC28827B4B91}"/>
              </a:ext>
            </a:extLst>
          </p:cNvPr>
          <p:cNvSpPr txBox="1"/>
          <p:nvPr/>
        </p:nvSpPr>
        <p:spPr>
          <a:xfrm>
            <a:off x="8094612" y="4118557"/>
            <a:ext cx="1650806" cy="584775"/>
          </a:xfrm>
          <a:prstGeom prst="rect">
            <a:avLst/>
          </a:prstGeom>
          <a:noFill/>
        </p:spPr>
        <p:txBody>
          <a:bodyPr wrap="square" rtlCol="0">
            <a:spAutoFit/>
          </a:bodyPr>
          <a:lstStyle/>
          <a:p>
            <a:pPr algn="ctr"/>
            <a:r>
              <a:rPr lang="en-US" sz="1600" b="0" i="0" dirty="0">
                <a:solidFill>
                  <a:srgbClr val="040C28"/>
                </a:solidFill>
                <a:effectLst/>
                <a:latin typeface="Arial" panose="020B0604020202020204" pitchFamily="34" charset="0"/>
                <a:cs typeface="Arial" panose="020B0604020202020204" pitchFamily="34" charset="0"/>
              </a:rPr>
              <a:t>Multi-layer Perceptron</a:t>
            </a:r>
            <a:endParaRPr lang="en-US" sz="1600" dirty="0">
              <a:solidFill>
                <a:schemeClr val="accent4"/>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37DFB63-1F7B-363A-49D9-7F5063F3AE0A}"/>
              </a:ext>
            </a:extLst>
          </p:cNvPr>
          <p:cNvSpPr txBox="1"/>
          <p:nvPr/>
        </p:nvSpPr>
        <p:spPr>
          <a:xfrm>
            <a:off x="3335129" y="1093305"/>
            <a:ext cx="51793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dirty="0">
                <a:latin typeface="Arial"/>
                <a:ea typeface="Tahoma"/>
                <a:cs typeface="Tahoma"/>
              </a:rPr>
              <a:t>Categorical Models Used</a:t>
            </a:r>
            <a:endParaRPr lang="en-US" sz="1800" b="1" dirty="0">
              <a:latin typeface="Arial"/>
            </a:endParaRPr>
          </a:p>
        </p:txBody>
      </p:sp>
    </p:spTree>
    <p:extLst>
      <p:ext uri="{BB962C8B-B14F-4D97-AF65-F5344CB8AC3E}">
        <p14:creationId xmlns:p14="http://schemas.microsoft.com/office/powerpoint/2010/main" val="163911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EDEA-F8BD-4275-840A-B515B4C86E4B}"/>
              </a:ext>
            </a:extLst>
          </p:cNvPr>
          <p:cNvSpPr>
            <a:spLocks noGrp="1"/>
          </p:cNvSpPr>
          <p:nvPr>
            <p:ph type="title"/>
          </p:nvPr>
        </p:nvSpPr>
        <p:spPr/>
        <p:txBody>
          <a:bodyPr/>
          <a:lstStyle/>
          <a:p>
            <a:r>
              <a:rPr lang="en-US" dirty="0"/>
              <a:t>Deep Learning Model</a:t>
            </a:r>
          </a:p>
        </p:txBody>
      </p:sp>
      <p:sp>
        <p:nvSpPr>
          <p:cNvPr id="4" name="Slide Number Placeholder 3">
            <a:extLst>
              <a:ext uri="{FF2B5EF4-FFF2-40B4-BE49-F238E27FC236}">
                <a16:creationId xmlns:a16="http://schemas.microsoft.com/office/drawing/2014/main" id="{75B98B2C-D704-2630-BA16-55A513A65A3D}"/>
              </a:ext>
            </a:extLst>
          </p:cNvPr>
          <p:cNvSpPr>
            <a:spLocks noGrp="1"/>
          </p:cNvSpPr>
          <p:nvPr>
            <p:ph type="sldNum" sz="quarter" idx="4"/>
          </p:nvPr>
        </p:nvSpPr>
        <p:spPr/>
        <p:txBody>
          <a:bodyPr/>
          <a:lstStyle/>
          <a:p>
            <a:pPr>
              <a:defRPr/>
            </a:pPr>
            <a:fld id="{D68E8870-17DE-45C4-A8DD-7644B2422933}" type="slidenum">
              <a:rPr lang="en-US" smtClean="0"/>
              <a:pPr>
                <a:defRPr/>
              </a:pPr>
              <a:t>8</a:t>
            </a:fld>
            <a:endParaRPr lang="en-US" dirty="0"/>
          </a:p>
        </p:txBody>
      </p:sp>
      <p:sp>
        <p:nvSpPr>
          <p:cNvPr id="5" name="TextBox 4">
            <a:extLst>
              <a:ext uri="{FF2B5EF4-FFF2-40B4-BE49-F238E27FC236}">
                <a16:creationId xmlns:a16="http://schemas.microsoft.com/office/drawing/2014/main" id="{EFE4BC16-28DA-0CDF-EDEB-4AFDB39E8207}"/>
              </a:ext>
            </a:extLst>
          </p:cNvPr>
          <p:cNvSpPr txBox="1"/>
          <p:nvPr/>
        </p:nvSpPr>
        <p:spPr>
          <a:xfrm>
            <a:off x="0" y="1101474"/>
            <a:ext cx="10256704" cy="2215991"/>
          </a:xfrm>
          <a:prstGeom prst="rect">
            <a:avLst/>
          </a:prstGeom>
          <a:noFill/>
        </p:spPr>
        <p:txBody>
          <a:bodyPr wrap="square" lIns="91440" tIns="45720" rIns="91440" bIns="45720" rtlCol="0" anchor="t">
            <a:spAutoFit/>
          </a:bodyPr>
          <a:lstStyle/>
          <a:p>
            <a:pPr marL="457200" lvl="1">
              <a:spcBef>
                <a:spcPts val="600"/>
              </a:spcBef>
              <a:spcAft>
                <a:spcPts val="600"/>
              </a:spcAft>
            </a:pPr>
            <a:r>
              <a:rPr lang="en-US" sz="1800" b="1" dirty="0">
                <a:solidFill>
                  <a:schemeClr val="accent4"/>
                </a:solidFill>
                <a:latin typeface="Arial"/>
                <a:cs typeface="Arial"/>
              </a:rPr>
              <a:t>Deep Learning Model</a:t>
            </a:r>
            <a:endParaRPr lang="en-US" dirty="0"/>
          </a:p>
          <a:p>
            <a:pPr marL="742950" lvl="1" indent="-285750">
              <a:spcBef>
                <a:spcPts val="600"/>
              </a:spcBef>
              <a:buFont typeface="Wingdings" panose="05000000000000000000" pitchFamily="2" charset="2"/>
              <a:buChar char="Ø"/>
            </a:pPr>
            <a:r>
              <a:rPr lang="en-US" sz="1800" dirty="0" err="1">
                <a:solidFill>
                  <a:schemeClr val="accent4"/>
                </a:solidFill>
                <a:latin typeface="Arial"/>
                <a:cs typeface="Arial"/>
              </a:rPr>
              <a:t>PyTorch’s</a:t>
            </a:r>
            <a:r>
              <a:rPr lang="en-US" sz="1800" dirty="0">
                <a:solidFill>
                  <a:schemeClr val="accent4"/>
                </a:solidFill>
                <a:latin typeface="Arial"/>
                <a:cs typeface="Arial"/>
              </a:rPr>
              <a:t> neural network library predicts final latitude/longitude coordinate for a flight</a:t>
            </a:r>
            <a:endParaRPr lang="en-US" dirty="0">
              <a:solidFill>
                <a:schemeClr val="accent4"/>
              </a:solidFill>
              <a:latin typeface="Arial"/>
              <a:cs typeface="Arial"/>
            </a:endParaRPr>
          </a:p>
          <a:p>
            <a:pPr marL="742950" lvl="1" indent="-285750">
              <a:spcBef>
                <a:spcPts val="600"/>
              </a:spcBef>
              <a:buFont typeface="Wingdings" panose="05000000000000000000" pitchFamily="2" charset="2"/>
              <a:buChar char="Ø"/>
            </a:pPr>
            <a:r>
              <a:rPr lang="en-US" sz="1800" dirty="0">
                <a:solidFill>
                  <a:schemeClr val="accent4"/>
                </a:solidFill>
                <a:latin typeface="Arial" panose="020B0604020202020204" pitchFamily="34" charset="0"/>
                <a:cs typeface="Arial" panose="020B0604020202020204" pitchFamily="34" charset="0"/>
              </a:rPr>
              <a:t>Leverage Principal Component Analysis (PCA) to optimize features</a:t>
            </a:r>
          </a:p>
          <a:p>
            <a:pPr marL="742950" lvl="1" indent="-285750">
              <a:spcBef>
                <a:spcPts val="600"/>
              </a:spcBef>
              <a:buFont typeface="Wingdings" panose="05000000000000000000" pitchFamily="2" charset="2"/>
              <a:buChar char="Ø"/>
            </a:pPr>
            <a:r>
              <a:rPr lang="en-US" sz="1800" dirty="0">
                <a:solidFill>
                  <a:schemeClr val="accent4"/>
                </a:solidFill>
                <a:latin typeface="Arial" panose="020B0604020202020204" pitchFamily="34" charset="0"/>
                <a:cs typeface="Arial" panose="020B0604020202020204" pitchFamily="34" charset="0"/>
              </a:rPr>
              <a:t>Linear layer </a:t>
            </a:r>
          </a:p>
          <a:p>
            <a:pPr marL="742950" lvl="1" indent="-285750">
              <a:spcBef>
                <a:spcPts val="600"/>
              </a:spcBef>
              <a:buFont typeface="Wingdings" panose="05000000000000000000" pitchFamily="2" charset="2"/>
              <a:buChar char="Ø"/>
            </a:pPr>
            <a:r>
              <a:rPr lang="en-US" sz="1800" dirty="0">
                <a:solidFill>
                  <a:schemeClr val="accent4"/>
                </a:solidFill>
                <a:latin typeface="Arial" panose="020B0604020202020204" pitchFamily="34" charset="0"/>
                <a:cs typeface="Arial" panose="020B0604020202020204" pitchFamily="34" charset="0"/>
              </a:rPr>
              <a:t>Leaky Rectified Linear Unit</a:t>
            </a:r>
          </a:p>
          <a:p>
            <a:pPr marL="742950" lvl="1" indent="-285750">
              <a:spcBef>
                <a:spcPts val="600"/>
              </a:spcBef>
              <a:buFont typeface="Wingdings" panose="05000000000000000000" pitchFamily="2" charset="2"/>
              <a:buChar char="Ø"/>
            </a:pPr>
            <a:r>
              <a:rPr lang="en-US" sz="1800" dirty="0">
                <a:solidFill>
                  <a:schemeClr val="accent4"/>
                </a:solidFill>
                <a:latin typeface="Arial"/>
                <a:cs typeface="Arial"/>
              </a:rPr>
              <a:t>Reassess to minimize the distance from the actual location</a:t>
            </a:r>
          </a:p>
        </p:txBody>
      </p:sp>
      <p:pic>
        <p:nvPicPr>
          <p:cNvPr id="6" name="Picture 4">
            <a:extLst>
              <a:ext uri="{FF2B5EF4-FFF2-40B4-BE49-F238E27FC236}">
                <a16:creationId xmlns:a16="http://schemas.microsoft.com/office/drawing/2014/main" id="{94A33F70-AAE6-75CA-0A31-18C5FA954A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451"/>
          <a:stretch/>
        </p:blipFill>
        <p:spPr bwMode="auto">
          <a:xfrm>
            <a:off x="4666821" y="3648761"/>
            <a:ext cx="3037159" cy="232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8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45E4-A8DA-B93A-5973-E4638AE14FB9}"/>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895F25DC-A2D3-6ACA-6E16-96105E0635D3}"/>
              </a:ext>
            </a:extLst>
          </p:cNvPr>
          <p:cNvSpPr>
            <a:spLocks noGrp="1"/>
          </p:cNvSpPr>
          <p:nvPr>
            <p:ph idx="1"/>
          </p:nvPr>
        </p:nvSpPr>
        <p:spPr>
          <a:xfrm>
            <a:off x="589965" y="1161673"/>
            <a:ext cx="10928351" cy="4890211"/>
          </a:xfrm>
        </p:spPr>
        <p:txBody>
          <a:bodyPr/>
          <a:lstStyle/>
          <a:p>
            <a:r>
              <a:rPr lang="en-US" sz="1800" dirty="0">
                <a:effectLst/>
                <a:latin typeface="Arial" panose="020B0604020202020204" pitchFamily="34" charset="0"/>
                <a:ea typeface="Times New Roman" panose="02020603050405020304" pitchFamily="18" charset="0"/>
                <a:cs typeface="Arial" panose="020B0604020202020204" pitchFamily="34" charset="0"/>
              </a:rPr>
              <a:t>PTMs act as force multipliers and have given DEOs an additional decision support capability, making their jobs easier and more effective. </a:t>
            </a:r>
          </a:p>
          <a:p>
            <a:r>
              <a:rPr lang="en-US" sz="1800" dirty="0">
                <a:latin typeface="Arial" panose="020B0604020202020204" pitchFamily="34" charset="0"/>
                <a:ea typeface="Times New Roman" panose="02020603050405020304" pitchFamily="18" charset="0"/>
                <a:cs typeface="Arial" panose="020B0604020202020204" pitchFamily="34" charset="0"/>
              </a:rPr>
              <a:t>Models c</a:t>
            </a:r>
            <a:r>
              <a:rPr lang="en-US" sz="1800" dirty="0">
                <a:effectLst/>
                <a:latin typeface="Arial" panose="020B0604020202020204" pitchFamily="34" charset="0"/>
                <a:ea typeface="Times New Roman" panose="02020603050405020304" pitchFamily="18" charset="0"/>
                <a:cs typeface="Arial" panose="020B0604020202020204" pitchFamily="34" charset="0"/>
              </a:rPr>
              <a:t>an confidently classify flights that pose a high risk to the country and provide information on where those high-risk flights will be landing. </a:t>
            </a:r>
          </a:p>
          <a:p>
            <a:r>
              <a:rPr lang="en-US" sz="1800" dirty="0">
                <a:latin typeface="Arial" panose="020B0604020202020204" pitchFamily="34" charset="0"/>
                <a:ea typeface="Times New Roman" panose="02020603050405020304" pitchFamily="18" charset="0"/>
                <a:cs typeface="Arial" panose="020B0604020202020204" pitchFamily="34" charset="0"/>
              </a:rPr>
              <a:t>However, there is r</a:t>
            </a:r>
            <a:r>
              <a:rPr lang="en-US" sz="1800" dirty="0">
                <a:effectLst/>
                <a:latin typeface="Arial" panose="020B0604020202020204" pitchFamily="34" charset="0"/>
                <a:ea typeface="Times New Roman" panose="02020603050405020304" pitchFamily="18" charset="0"/>
                <a:cs typeface="Arial" panose="020B0604020202020204" pitchFamily="34" charset="0"/>
              </a:rPr>
              <a:t>oom for improvement for determining the landing location. </a:t>
            </a:r>
          </a:p>
          <a:p>
            <a:r>
              <a:rPr lang="en-US" sz="1800" dirty="0">
                <a:latin typeface="Arial" panose="020B0604020202020204" pitchFamily="34" charset="0"/>
                <a:ea typeface="Times New Roman" panose="02020603050405020304" pitchFamily="18" charset="0"/>
                <a:cs typeface="Arial" panose="020B0604020202020204" pitchFamily="34" charset="0"/>
              </a:rPr>
              <a:t>The c</a:t>
            </a:r>
            <a:r>
              <a:rPr lang="en-US" sz="1800" dirty="0">
                <a:effectLst/>
                <a:latin typeface="Arial" panose="020B0604020202020204" pitchFamily="34" charset="0"/>
                <a:ea typeface="Times New Roman" panose="02020603050405020304" pitchFamily="18" charset="0"/>
                <a:cs typeface="Arial" panose="020B0604020202020204" pitchFamily="34" charset="0"/>
              </a:rPr>
              <a:t>urrent paper looks at an updated approach by implementing a layered multi-stage ensembled methodology to provide the most accurate models.</a:t>
            </a:r>
          </a:p>
          <a:p>
            <a:endParaRPr lang="en-US" dirty="0"/>
          </a:p>
        </p:txBody>
      </p:sp>
      <p:sp>
        <p:nvSpPr>
          <p:cNvPr id="4" name="Slide Number Placeholder 3">
            <a:extLst>
              <a:ext uri="{FF2B5EF4-FFF2-40B4-BE49-F238E27FC236}">
                <a16:creationId xmlns:a16="http://schemas.microsoft.com/office/drawing/2014/main" id="{1B0CC104-A2EF-5E69-502E-C43F52C39CA4}"/>
              </a:ext>
            </a:extLst>
          </p:cNvPr>
          <p:cNvSpPr>
            <a:spLocks noGrp="1"/>
          </p:cNvSpPr>
          <p:nvPr>
            <p:ph type="sldNum" sz="quarter" idx="4"/>
          </p:nvPr>
        </p:nvSpPr>
        <p:spPr/>
        <p:txBody>
          <a:bodyPr/>
          <a:lstStyle/>
          <a:p>
            <a:pPr>
              <a:defRPr/>
            </a:pPr>
            <a:fld id="{D68E8870-17DE-45C4-A8DD-7644B2422933}" type="slidenum">
              <a:rPr lang="en-US" smtClean="0"/>
              <a:pPr>
                <a:defRPr/>
              </a:pPr>
              <a:t>9</a:t>
            </a:fld>
            <a:endParaRPr lang="en-US" dirty="0"/>
          </a:p>
        </p:txBody>
      </p:sp>
    </p:spTree>
    <p:extLst>
      <p:ext uri="{BB962C8B-B14F-4D97-AF65-F5344CB8AC3E}">
        <p14:creationId xmlns:p14="http://schemas.microsoft.com/office/powerpoint/2010/main" val="643934218"/>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06801EA19784682860BE500ABC137" ma:contentTypeVersion="4" ma:contentTypeDescription="Create a new document." ma:contentTypeScope="" ma:versionID="3a50709237e7468c38e5026e66b1820b">
  <xsd:schema xmlns:xsd="http://www.w3.org/2001/XMLSchema" xmlns:xs="http://www.w3.org/2001/XMLSchema" xmlns:p="http://schemas.microsoft.com/office/2006/metadata/properties" xmlns:ns2="09e347b0-3ffc-4563-94b8-93671900470e" targetNamespace="http://schemas.microsoft.com/office/2006/metadata/properties" ma:root="true" ma:fieldsID="ae319bdc9c793192b42481338769a351" ns2:_="">
    <xsd:import namespace="09e347b0-3ffc-4563-94b8-93671900470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e347b0-3ffc-4563-94b8-936719004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F558240-DBAB-4CE9-B924-441E99CF54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e347b0-3ffc-4563-94b8-936719004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
  <TotalTime>16073</TotalTime>
  <Words>2124</Words>
  <Application>Microsoft Office PowerPoint</Application>
  <PresentationFormat>Widescreen</PresentationFormat>
  <Paragraphs>279</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Airal</vt:lpstr>
      <vt:lpstr>Arial</vt:lpstr>
      <vt:lpstr>Arial Narrow</vt:lpstr>
      <vt:lpstr>Tahoma</vt:lpstr>
      <vt:lpstr>Times New Roman</vt:lpstr>
      <vt:lpstr>Wingdings</vt:lpstr>
      <vt:lpstr>Blends</vt:lpstr>
      <vt:lpstr>PowerPoint Presentation</vt:lpstr>
      <vt:lpstr>AGENDA</vt:lpstr>
      <vt:lpstr>Introduction</vt:lpstr>
      <vt:lpstr>Previous Solution</vt:lpstr>
      <vt:lpstr>Predictive Threat Models</vt:lpstr>
      <vt:lpstr>Pipeline</vt:lpstr>
      <vt:lpstr>Categorical Models</vt:lpstr>
      <vt:lpstr>Deep Learning Model</vt:lpstr>
      <vt:lpstr>Findings</vt:lpstr>
      <vt:lpstr>New Solution</vt:lpstr>
      <vt:lpstr>Single vs Multilevel Modeling</vt:lpstr>
      <vt:lpstr>Using Multilevel Modeling</vt:lpstr>
      <vt:lpstr>Multilevel Model Results</vt:lpstr>
      <vt:lpstr>Hybrid Ensemble Method</vt:lpstr>
      <vt:lpstr>Hybrid Ensemble Model Results</vt:lpstr>
      <vt:lpstr>Impact</vt:lpstr>
      <vt:lpstr>Discussion</vt:lpstr>
      <vt:lpstr>Acknowledgements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Neskovic, Dejan [USA]</cp:lastModifiedBy>
  <cp:revision>72</cp:revision>
  <cp:lastPrinted>1601-01-01T00:00:00Z</cp:lastPrinted>
  <dcterms:created xsi:type="dcterms:W3CDTF">2016-03-29T15:29:36Z</dcterms:created>
  <dcterms:modified xsi:type="dcterms:W3CDTF">2024-10-04T12:52:40Z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0x010100C3106801EA19784682860BE500ABC137</vt:lpwstr>
  </property>
  <property fmtid="{D5CDD505-2E9C-101B-9397-08002B2CF9AE}" pid="3" name="DocumentDescription">
    <vt:lpwstr>&lt;div class=ExternalClass9DF5FD6F97034AAA9FF0AABB8157F05A&gt; &lt;/div&gt;</vt:lpwstr>
  </property>
</Properties>
</file>