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6"/>
  </p:notesMasterIdLst>
  <p:handoutMasterIdLst>
    <p:handoutMasterId r:id="rId27"/>
  </p:handoutMasterIdLst>
  <p:sldIdLst>
    <p:sldId id="289" r:id="rId5"/>
    <p:sldId id="328" r:id="rId6"/>
    <p:sldId id="308" r:id="rId7"/>
    <p:sldId id="303" r:id="rId8"/>
    <p:sldId id="291" r:id="rId9"/>
    <p:sldId id="305" r:id="rId10"/>
    <p:sldId id="306" r:id="rId11"/>
    <p:sldId id="307" r:id="rId12"/>
    <p:sldId id="290" r:id="rId13"/>
    <p:sldId id="309" r:id="rId14"/>
    <p:sldId id="314" r:id="rId15"/>
    <p:sldId id="313" r:id="rId16"/>
    <p:sldId id="315" r:id="rId17"/>
    <p:sldId id="316" r:id="rId18"/>
    <p:sldId id="318" r:id="rId19"/>
    <p:sldId id="317" r:id="rId20"/>
    <p:sldId id="319" r:id="rId21"/>
    <p:sldId id="326" r:id="rId22"/>
    <p:sldId id="323" r:id="rId23"/>
    <p:sldId id="322" r:id="rId24"/>
    <p:sldId id="327" r:id="rId25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34" autoAdjust="0"/>
  </p:normalViewPr>
  <p:slideViewPr>
    <p:cSldViewPr snapToGrid="0">
      <p:cViewPr>
        <p:scale>
          <a:sx n="83" d="100"/>
          <a:sy n="83" d="100"/>
        </p:scale>
        <p:origin x="74" y="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gc.org/is/16-007r5/16-007r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47880" y="2507570"/>
            <a:ext cx="10449813" cy="1229411"/>
          </a:xfrm>
        </p:spPr>
        <p:txBody>
          <a:bodyPr/>
          <a:lstStyle/>
          <a:p>
            <a:r>
              <a:rPr lang="en-US" dirty="0"/>
              <a:t>Converting One World Terrain Geospatial Content to CDB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Presenter: Jordan Dauble, SimBlocks.io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Co-Author: William Aycock, Joint Staff J7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Co-Author: Thomas </a:t>
            </a:r>
            <a:r>
              <a:rPr lang="en-US" dirty="0" err="1">
                <a:latin typeface="Arial Narrow" pitchFamily="34" charset="0"/>
              </a:rPr>
              <a:t>Kozma</a:t>
            </a:r>
            <a:r>
              <a:rPr lang="en-US" dirty="0">
                <a:latin typeface="Arial Narrow" pitchFamily="34" charset="0"/>
              </a:rPr>
              <a:t>, Maxar Technologies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2B5C-ED13-CE2F-4E37-56A72458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77DF-77B4-E96F-4004-75526584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World Terrain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C698F-AECB-1575-6C57-E4CE65BBE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Google Shape;1313;p11">
            <a:extLst>
              <a:ext uri="{FF2B5EF4-FFF2-40B4-BE49-F238E27FC236}">
                <a16:creationId xmlns:a16="http://schemas.microsoft.com/office/drawing/2014/main" id="{23FA8757-CD32-F465-AA94-ED408E9ED48D}"/>
              </a:ext>
            </a:extLst>
          </p:cNvPr>
          <p:cNvSpPr txBox="1"/>
          <p:nvPr/>
        </p:nvSpPr>
        <p:spPr>
          <a:xfrm>
            <a:off x="107576" y="754758"/>
            <a:ext cx="10701866" cy="231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3D geospatial database of the entire globe.</a:t>
            </a:r>
            <a:endParaRPr sz="1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Provides realistic and highly detailed terrain data.</a:t>
            </a:r>
            <a:endParaRPr sz="1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WGS-84 compatible synthetic representation of the Earth.</a:t>
            </a:r>
            <a:endParaRPr sz="1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Simulation clients retrieve terrain packs for specific areas of interest.</a:t>
            </a:r>
            <a:endParaRPr sz="1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Terrain data can be used to enhance training and mission planning.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Extends the OGC 3D Tiles specification.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14;p11" descr="A screenshot of a computer&#10;&#10;Description automatically generated">
            <a:extLst>
              <a:ext uri="{FF2B5EF4-FFF2-40B4-BE49-F238E27FC236}">
                <a16:creationId xmlns:a16="http://schemas.microsoft.com/office/drawing/2014/main" id="{7A50F697-1B7B-0B84-C826-0D685E5C829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204673"/>
            <a:ext cx="5682953" cy="307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5;p11">
            <a:extLst>
              <a:ext uri="{FF2B5EF4-FFF2-40B4-BE49-F238E27FC236}">
                <a16:creationId xmlns:a16="http://schemas.microsoft.com/office/drawing/2014/main" id="{83DBAFAE-540F-CCA7-A78C-46A14972FF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411" y="3204673"/>
            <a:ext cx="6423589" cy="30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52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914C6-7A5A-6365-270B-7AE73EEA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22A9-442F-E0B7-7BC8-BE5F41A2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Terrain 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E8D37-8022-CD22-65E3-DBA51F8D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Google Shape;1346;p16">
            <a:extLst>
              <a:ext uri="{FF2B5EF4-FFF2-40B4-BE49-F238E27FC236}">
                <a16:creationId xmlns:a16="http://schemas.microsoft.com/office/drawing/2014/main" id="{00F3F79C-9074-510B-8C3D-5ED930F6522D}"/>
              </a:ext>
            </a:extLst>
          </p:cNvPr>
          <p:cNvSpPr txBox="1"/>
          <p:nvPr/>
        </p:nvSpPr>
        <p:spPr>
          <a:xfrm>
            <a:off x="189267" y="1065765"/>
            <a:ext cx="6843432" cy="601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Terrain Packs are made up of WFF Tiles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data in a WFF Tile is split into data layers.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Data layers may include:</a:t>
            </a:r>
            <a:endParaRPr dirty="0"/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Terrain Model (DTM)</a:t>
            </a:r>
            <a:endParaRPr dirty="0"/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 for the terrain (hills, mountains, etc.)</a:t>
            </a: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Surface Model (DSM)</a:t>
            </a:r>
            <a:endParaRPr lang="en-US" dirty="0"/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Models for buildings, bridges, etc.</a:t>
            </a:r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r>
              <a:rPr lang="en-US" sz="20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Network Layers, Vector Data</a:t>
            </a:r>
          </a:p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endParaRPr lang="en-US" sz="2000" dirty="0">
              <a:solidFill>
                <a:srgbClr val="262626"/>
              </a:solidFill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endParaRPr lang="en-US"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endParaRPr lang="en-US" sz="2000" dirty="0">
              <a:solidFill>
                <a:srgbClr val="262626"/>
              </a:solidFill>
            </a:endParaRPr>
          </a:p>
          <a:p>
            <a:pPr marL="17145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 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78;p14">
            <a:extLst>
              <a:ext uri="{FF2B5EF4-FFF2-40B4-BE49-F238E27FC236}">
                <a16:creationId xmlns:a16="http://schemas.microsoft.com/office/drawing/2014/main" id="{076FFE36-E3E3-0A83-17C2-2C00FDBEC8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b="18588"/>
          <a:stretch/>
        </p:blipFill>
        <p:spPr>
          <a:xfrm>
            <a:off x="7778736" y="891574"/>
            <a:ext cx="3832300" cy="439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7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56C1-6F9D-5468-61CA-5E1836E4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29F7-3AC3-6418-E996-CAE0106C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3tz Container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E8617-E47A-A949-EA3D-648BD80C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Google Shape;1354;p17">
            <a:extLst>
              <a:ext uri="{FF2B5EF4-FFF2-40B4-BE49-F238E27FC236}">
                <a16:creationId xmlns:a16="http://schemas.microsoft.com/office/drawing/2014/main" id="{55A4EF38-874F-4830-3C8D-DD0DA7A6ACD5}"/>
              </a:ext>
            </a:extLst>
          </p:cNvPr>
          <p:cNvSpPr txBox="1"/>
          <p:nvPr/>
        </p:nvSpPr>
        <p:spPr>
          <a:xfrm>
            <a:off x="0" y="968076"/>
            <a:ext cx="6622115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3tz zip archives are used to store asset files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3tz files are organized using S2 implicit tiling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This is stored as a node tree of JSON files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There are several types of asset files: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JSON Metadata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 "/>
              <a:buChar char="•"/>
            </a:pPr>
            <a:r>
              <a:rPr lang="en-US" sz="24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 Terrain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Models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GeoJSON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Features</a:t>
            </a:r>
            <a:endParaRPr dirty="0"/>
          </a:p>
        </p:txBody>
      </p:sp>
      <p:grpSp>
        <p:nvGrpSpPr>
          <p:cNvPr id="39" name="Google Shape;1355;p17">
            <a:extLst>
              <a:ext uri="{FF2B5EF4-FFF2-40B4-BE49-F238E27FC236}">
                <a16:creationId xmlns:a16="http://schemas.microsoft.com/office/drawing/2014/main" id="{97AAE56B-F859-78F2-4462-ABC0E7D7DF74}"/>
              </a:ext>
            </a:extLst>
          </p:cNvPr>
          <p:cNvGrpSpPr/>
          <p:nvPr/>
        </p:nvGrpSpPr>
        <p:grpSpPr>
          <a:xfrm>
            <a:off x="6783317" y="936193"/>
            <a:ext cx="4200242" cy="5335515"/>
            <a:chOff x="237230" y="372"/>
            <a:chExt cx="4735713" cy="5942854"/>
          </a:xfrm>
        </p:grpSpPr>
        <p:sp>
          <p:nvSpPr>
            <p:cNvPr id="44" name="Google Shape;1356;p17">
              <a:extLst>
                <a:ext uri="{FF2B5EF4-FFF2-40B4-BE49-F238E27FC236}">
                  <a16:creationId xmlns:a16="http://schemas.microsoft.com/office/drawing/2014/main" id="{EAA38FF1-54CA-EF7D-207F-323438CB88A3}"/>
                </a:ext>
              </a:extLst>
            </p:cNvPr>
            <p:cNvSpPr/>
            <p:nvPr/>
          </p:nvSpPr>
          <p:spPr>
            <a:xfrm>
              <a:off x="961516" y="372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7;p17">
              <a:extLst>
                <a:ext uri="{FF2B5EF4-FFF2-40B4-BE49-F238E27FC236}">
                  <a16:creationId xmlns:a16="http://schemas.microsoft.com/office/drawing/2014/main" id="{17A15D3B-A950-CECE-F25C-A8F9D8402150}"/>
                </a:ext>
              </a:extLst>
            </p:cNvPr>
            <p:cNvSpPr txBox="1"/>
            <p:nvPr/>
          </p:nvSpPr>
          <p:spPr>
            <a:xfrm>
              <a:off x="983274" y="22130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    JSON     </a:t>
              </a:r>
              <a:endParaRPr dirty="0"/>
            </a:p>
          </p:txBody>
        </p:sp>
        <p:sp>
          <p:nvSpPr>
            <p:cNvPr id="46" name="Google Shape;1358;p17">
              <a:extLst>
                <a:ext uri="{FF2B5EF4-FFF2-40B4-BE49-F238E27FC236}">
                  <a16:creationId xmlns:a16="http://schemas.microsoft.com/office/drawing/2014/main" id="{8D879282-471B-B6C7-1743-7DA3DFDD8732}"/>
                </a:ext>
              </a:extLst>
            </p:cNvPr>
            <p:cNvSpPr/>
            <p:nvPr/>
          </p:nvSpPr>
          <p:spPr>
            <a:xfrm>
              <a:off x="794373" y="743229"/>
              <a:ext cx="724285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AAE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Google Shape;1359;p17">
              <a:extLst>
                <a:ext uri="{FF2B5EF4-FFF2-40B4-BE49-F238E27FC236}">
                  <a16:creationId xmlns:a16="http://schemas.microsoft.com/office/drawing/2014/main" id="{771DC324-730C-026C-E69F-7439C9690C80}"/>
                </a:ext>
              </a:extLst>
            </p:cNvPr>
            <p:cNvSpPr/>
            <p:nvPr/>
          </p:nvSpPr>
          <p:spPr>
            <a:xfrm>
              <a:off x="237230" y="104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60;p17">
              <a:extLst>
                <a:ext uri="{FF2B5EF4-FFF2-40B4-BE49-F238E27FC236}">
                  <a16:creationId xmlns:a16="http://schemas.microsoft.com/office/drawing/2014/main" id="{84A222A1-1317-6D78-0712-7858EA7F46E3}"/>
                </a:ext>
              </a:extLst>
            </p:cNvPr>
            <p:cNvSpPr txBox="1"/>
            <p:nvPr/>
          </p:nvSpPr>
          <p:spPr>
            <a:xfrm>
              <a:off x="258988" y="106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  <a:endParaRPr/>
            </a:p>
          </p:txBody>
        </p:sp>
        <p:sp>
          <p:nvSpPr>
            <p:cNvPr id="49" name="Google Shape;1361;p17">
              <a:extLst>
                <a:ext uri="{FF2B5EF4-FFF2-40B4-BE49-F238E27FC236}">
                  <a16:creationId xmlns:a16="http://schemas.microsoft.com/office/drawing/2014/main" id="{F61DBAD1-61F8-E77B-D4C3-5F4D2BDB4DE5}"/>
                </a:ext>
              </a:extLst>
            </p:cNvPr>
            <p:cNvSpPr/>
            <p:nvPr/>
          </p:nvSpPr>
          <p:spPr>
            <a:xfrm>
              <a:off x="1518659" y="743229"/>
              <a:ext cx="724285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AAE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Google Shape;1362;p17">
              <a:extLst>
                <a:ext uri="{FF2B5EF4-FFF2-40B4-BE49-F238E27FC236}">
                  <a16:creationId xmlns:a16="http://schemas.microsoft.com/office/drawing/2014/main" id="{841D68D9-648A-8624-287A-801D2F30CA28}"/>
                </a:ext>
              </a:extLst>
            </p:cNvPr>
            <p:cNvSpPr/>
            <p:nvPr/>
          </p:nvSpPr>
          <p:spPr>
            <a:xfrm>
              <a:off x="1685801" y="104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3;p17">
              <a:extLst>
                <a:ext uri="{FF2B5EF4-FFF2-40B4-BE49-F238E27FC236}">
                  <a16:creationId xmlns:a16="http://schemas.microsoft.com/office/drawing/2014/main" id="{6F05F5F8-9A1F-5065-1900-8E8C7DF10255}"/>
                </a:ext>
              </a:extLst>
            </p:cNvPr>
            <p:cNvSpPr txBox="1"/>
            <p:nvPr/>
          </p:nvSpPr>
          <p:spPr>
            <a:xfrm>
              <a:off x="1707559" y="106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  <a:endParaRPr/>
            </a:p>
          </p:txBody>
        </p:sp>
        <p:sp>
          <p:nvSpPr>
            <p:cNvPr id="52" name="Google Shape;1364;p17">
              <a:extLst>
                <a:ext uri="{FF2B5EF4-FFF2-40B4-BE49-F238E27FC236}">
                  <a16:creationId xmlns:a16="http://schemas.microsoft.com/office/drawing/2014/main" id="{30F5F960-6C32-DCA9-6D72-F13815D60630}"/>
                </a:ext>
              </a:extLst>
            </p:cNvPr>
            <p:cNvSpPr/>
            <p:nvPr/>
          </p:nvSpPr>
          <p:spPr>
            <a:xfrm>
              <a:off x="1518659" y="1783228"/>
              <a:ext cx="724285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93C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Google Shape;1365;p17">
              <a:extLst>
                <a:ext uri="{FF2B5EF4-FFF2-40B4-BE49-F238E27FC236}">
                  <a16:creationId xmlns:a16="http://schemas.microsoft.com/office/drawing/2014/main" id="{80F5F7CD-CE71-03DB-3D9B-BA5949DEE874}"/>
                </a:ext>
              </a:extLst>
            </p:cNvPr>
            <p:cNvSpPr/>
            <p:nvPr/>
          </p:nvSpPr>
          <p:spPr>
            <a:xfrm>
              <a:off x="961516" y="208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6;p17">
              <a:extLst>
                <a:ext uri="{FF2B5EF4-FFF2-40B4-BE49-F238E27FC236}">
                  <a16:creationId xmlns:a16="http://schemas.microsoft.com/office/drawing/2014/main" id="{87AA6387-0EB2-9B6D-080D-058B19773F92}"/>
                </a:ext>
              </a:extLst>
            </p:cNvPr>
            <p:cNvSpPr txBox="1"/>
            <p:nvPr/>
          </p:nvSpPr>
          <p:spPr>
            <a:xfrm>
              <a:off x="983274" y="210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  <a:endParaRPr/>
            </a:p>
          </p:txBody>
        </p:sp>
        <p:sp>
          <p:nvSpPr>
            <p:cNvPr id="55" name="Google Shape;1367;p17">
              <a:extLst>
                <a:ext uri="{FF2B5EF4-FFF2-40B4-BE49-F238E27FC236}">
                  <a16:creationId xmlns:a16="http://schemas.microsoft.com/office/drawing/2014/main" id="{A6ED6694-6C30-F45F-C641-421FB42D3871}"/>
                </a:ext>
              </a:extLst>
            </p:cNvPr>
            <p:cNvSpPr/>
            <p:nvPr/>
          </p:nvSpPr>
          <p:spPr>
            <a:xfrm>
              <a:off x="2242944" y="1783228"/>
              <a:ext cx="724285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C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Google Shape;1368;p17">
              <a:extLst>
                <a:ext uri="{FF2B5EF4-FFF2-40B4-BE49-F238E27FC236}">
                  <a16:creationId xmlns:a16="http://schemas.microsoft.com/office/drawing/2014/main" id="{BC57E7A1-1933-E08B-49B3-107009283764}"/>
                </a:ext>
              </a:extLst>
            </p:cNvPr>
            <p:cNvSpPr/>
            <p:nvPr/>
          </p:nvSpPr>
          <p:spPr>
            <a:xfrm>
              <a:off x="2410087" y="208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9;p17">
              <a:extLst>
                <a:ext uri="{FF2B5EF4-FFF2-40B4-BE49-F238E27FC236}">
                  <a16:creationId xmlns:a16="http://schemas.microsoft.com/office/drawing/2014/main" id="{4FC0BA5F-DEEB-66FC-5393-7901BA386CE2}"/>
                </a:ext>
              </a:extLst>
            </p:cNvPr>
            <p:cNvSpPr txBox="1"/>
            <p:nvPr/>
          </p:nvSpPr>
          <p:spPr>
            <a:xfrm>
              <a:off x="2431845" y="210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  <a:endParaRPr/>
            </a:p>
          </p:txBody>
        </p:sp>
        <p:sp>
          <p:nvSpPr>
            <p:cNvPr id="58" name="Google Shape;1370;p17">
              <a:extLst>
                <a:ext uri="{FF2B5EF4-FFF2-40B4-BE49-F238E27FC236}">
                  <a16:creationId xmlns:a16="http://schemas.microsoft.com/office/drawing/2014/main" id="{2E498355-853A-C01A-9D77-B742EFEDCFBB}"/>
                </a:ext>
              </a:extLst>
            </p:cNvPr>
            <p:cNvSpPr/>
            <p:nvPr/>
          </p:nvSpPr>
          <p:spPr>
            <a:xfrm>
              <a:off x="2921510" y="2823228"/>
              <a:ext cx="91440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BAD7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Google Shape;1371;p17">
              <a:extLst>
                <a:ext uri="{FF2B5EF4-FFF2-40B4-BE49-F238E27FC236}">
                  <a16:creationId xmlns:a16="http://schemas.microsoft.com/office/drawing/2014/main" id="{A5C5444E-BE5A-5ACA-B8D3-448730577367}"/>
                </a:ext>
              </a:extLst>
            </p:cNvPr>
            <p:cNvSpPr/>
            <p:nvPr/>
          </p:nvSpPr>
          <p:spPr>
            <a:xfrm>
              <a:off x="2410087" y="312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72;p17">
              <a:extLst>
                <a:ext uri="{FF2B5EF4-FFF2-40B4-BE49-F238E27FC236}">
                  <a16:creationId xmlns:a16="http://schemas.microsoft.com/office/drawing/2014/main" id="{0CB4BE46-F461-D626-B9C1-0C13B187343F}"/>
                </a:ext>
              </a:extLst>
            </p:cNvPr>
            <p:cNvSpPr txBox="1"/>
            <p:nvPr/>
          </p:nvSpPr>
          <p:spPr>
            <a:xfrm>
              <a:off x="2431845" y="314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  <p:sp>
          <p:nvSpPr>
            <p:cNvPr id="61" name="Google Shape;1373;p17">
              <a:extLst>
                <a:ext uri="{FF2B5EF4-FFF2-40B4-BE49-F238E27FC236}">
                  <a16:creationId xmlns:a16="http://schemas.microsoft.com/office/drawing/2014/main" id="{BCFBA87A-FA45-B9AA-B671-1208B6F5C073}"/>
                </a:ext>
              </a:extLst>
            </p:cNvPr>
            <p:cNvSpPr/>
            <p:nvPr/>
          </p:nvSpPr>
          <p:spPr>
            <a:xfrm>
              <a:off x="2921510" y="3863228"/>
              <a:ext cx="91440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BAD7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Google Shape;1374;p17">
              <a:extLst>
                <a:ext uri="{FF2B5EF4-FFF2-40B4-BE49-F238E27FC236}">
                  <a16:creationId xmlns:a16="http://schemas.microsoft.com/office/drawing/2014/main" id="{34F6E959-765D-0813-3472-AD800D00154E}"/>
                </a:ext>
              </a:extLst>
            </p:cNvPr>
            <p:cNvSpPr/>
            <p:nvPr/>
          </p:nvSpPr>
          <p:spPr>
            <a:xfrm>
              <a:off x="2410087" y="4160371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97CF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5;p17">
              <a:extLst>
                <a:ext uri="{FF2B5EF4-FFF2-40B4-BE49-F238E27FC236}">
                  <a16:creationId xmlns:a16="http://schemas.microsoft.com/office/drawing/2014/main" id="{32916955-8E54-663B-F871-215F3563762A}"/>
                </a:ext>
              </a:extLst>
            </p:cNvPr>
            <p:cNvSpPr txBox="1"/>
            <p:nvPr/>
          </p:nvSpPr>
          <p:spPr>
            <a:xfrm>
              <a:off x="2431845" y="4182129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JSON</a:t>
              </a:r>
              <a:endParaRPr/>
            </a:p>
          </p:txBody>
        </p:sp>
        <p:sp>
          <p:nvSpPr>
            <p:cNvPr id="64" name="Google Shape;1376;p17">
              <a:extLst>
                <a:ext uri="{FF2B5EF4-FFF2-40B4-BE49-F238E27FC236}">
                  <a16:creationId xmlns:a16="http://schemas.microsoft.com/office/drawing/2014/main" id="{AF3A7524-D73A-0057-DBDA-43565F7913ED}"/>
                </a:ext>
              </a:extLst>
            </p:cNvPr>
            <p:cNvSpPr/>
            <p:nvPr/>
          </p:nvSpPr>
          <p:spPr>
            <a:xfrm>
              <a:off x="1518659" y="4903228"/>
              <a:ext cx="1448571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AD7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Google Shape;1377;p17">
              <a:extLst>
                <a:ext uri="{FF2B5EF4-FFF2-40B4-BE49-F238E27FC236}">
                  <a16:creationId xmlns:a16="http://schemas.microsoft.com/office/drawing/2014/main" id="{89C0D721-D478-67FA-780A-F63814BC2169}"/>
                </a:ext>
              </a:extLst>
            </p:cNvPr>
            <p:cNvSpPr/>
            <p:nvPr/>
          </p:nvSpPr>
          <p:spPr>
            <a:xfrm>
              <a:off x="961516" y="5200370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319E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8;p17">
              <a:extLst>
                <a:ext uri="{FF2B5EF4-FFF2-40B4-BE49-F238E27FC236}">
                  <a16:creationId xmlns:a16="http://schemas.microsoft.com/office/drawing/2014/main" id="{9E4C527B-EA9A-FE79-7179-58A63B2AAA6A}"/>
                </a:ext>
              </a:extLst>
            </p:cNvPr>
            <p:cNvSpPr txBox="1"/>
            <p:nvPr/>
          </p:nvSpPr>
          <p:spPr>
            <a:xfrm>
              <a:off x="983274" y="5222128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glTF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379;p17">
              <a:extLst>
                <a:ext uri="{FF2B5EF4-FFF2-40B4-BE49-F238E27FC236}">
                  <a16:creationId xmlns:a16="http://schemas.microsoft.com/office/drawing/2014/main" id="{CE8E0620-72B6-36CA-5464-B7F2E14F8AA3}"/>
                </a:ext>
              </a:extLst>
            </p:cNvPr>
            <p:cNvSpPr/>
            <p:nvPr/>
          </p:nvSpPr>
          <p:spPr>
            <a:xfrm>
              <a:off x="2921510" y="4903228"/>
              <a:ext cx="91440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BAD7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Google Shape;1380;p17">
              <a:extLst>
                <a:ext uri="{FF2B5EF4-FFF2-40B4-BE49-F238E27FC236}">
                  <a16:creationId xmlns:a16="http://schemas.microsoft.com/office/drawing/2014/main" id="{EA70881E-D9F4-571D-0692-6B3E22C79E57}"/>
                </a:ext>
              </a:extLst>
            </p:cNvPr>
            <p:cNvSpPr/>
            <p:nvPr/>
          </p:nvSpPr>
          <p:spPr>
            <a:xfrm>
              <a:off x="2410087" y="5200370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319E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81;p17">
              <a:extLst>
                <a:ext uri="{FF2B5EF4-FFF2-40B4-BE49-F238E27FC236}">
                  <a16:creationId xmlns:a16="http://schemas.microsoft.com/office/drawing/2014/main" id="{DF9672EA-D0DE-E0EF-C30E-D7A242A3BCFB}"/>
                </a:ext>
              </a:extLst>
            </p:cNvPr>
            <p:cNvSpPr txBox="1"/>
            <p:nvPr/>
          </p:nvSpPr>
          <p:spPr>
            <a:xfrm>
              <a:off x="2431845" y="5222128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glTF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82;p17">
              <a:extLst>
                <a:ext uri="{FF2B5EF4-FFF2-40B4-BE49-F238E27FC236}">
                  <a16:creationId xmlns:a16="http://schemas.microsoft.com/office/drawing/2014/main" id="{0D3E9A73-A581-0A60-AF78-C02FD10C7F96}"/>
                </a:ext>
              </a:extLst>
            </p:cNvPr>
            <p:cNvSpPr/>
            <p:nvPr/>
          </p:nvSpPr>
          <p:spPr>
            <a:xfrm>
              <a:off x="2967230" y="4903228"/>
              <a:ext cx="1448571" cy="297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AD7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Google Shape;1383;p17">
              <a:extLst>
                <a:ext uri="{FF2B5EF4-FFF2-40B4-BE49-F238E27FC236}">
                  <a16:creationId xmlns:a16="http://schemas.microsoft.com/office/drawing/2014/main" id="{D875EE92-07F6-2286-8635-215799759CED}"/>
                </a:ext>
              </a:extLst>
            </p:cNvPr>
            <p:cNvSpPr/>
            <p:nvPr/>
          </p:nvSpPr>
          <p:spPr>
            <a:xfrm>
              <a:off x="3858658" y="5200370"/>
              <a:ext cx="1114285" cy="742856"/>
            </a:xfrm>
            <a:prstGeom prst="roundRect">
              <a:avLst>
                <a:gd name="adj" fmla="val 10000"/>
              </a:avLst>
            </a:prstGeom>
            <a:solidFill>
              <a:srgbClr val="319E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4;p17">
              <a:extLst>
                <a:ext uri="{FF2B5EF4-FFF2-40B4-BE49-F238E27FC236}">
                  <a16:creationId xmlns:a16="http://schemas.microsoft.com/office/drawing/2014/main" id="{EA9118E3-DB21-0DA9-E4D1-096EE271BEF3}"/>
                </a:ext>
              </a:extLst>
            </p:cNvPr>
            <p:cNvSpPr txBox="1"/>
            <p:nvPr/>
          </p:nvSpPr>
          <p:spPr>
            <a:xfrm>
              <a:off x="3880416" y="5222128"/>
              <a:ext cx="1070769" cy="699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glTF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1385;p17">
            <a:extLst>
              <a:ext uri="{FF2B5EF4-FFF2-40B4-BE49-F238E27FC236}">
                <a16:creationId xmlns:a16="http://schemas.microsoft.com/office/drawing/2014/main" id="{C316B34C-112C-67C7-F01B-D6F92D38046F}"/>
              </a:ext>
            </a:extLst>
          </p:cNvPr>
          <p:cNvSpPr txBox="1"/>
          <p:nvPr/>
        </p:nvSpPr>
        <p:spPr>
          <a:xfrm>
            <a:off x="8438242" y="1058536"/>
            <a:ext cx="971520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488B"/>
                </a:solidFill>
                <a:latin typeface="Arial"/>
                <a:ea typeface="Arial"/>
                <a:cs typeface="Arial"/>
                <a:sym typeface="Arial"/>
              </a:rPr>
              <a:t>Level 0</a:t>
            </a:r>
            <a:endParaRPr sz="2000" b="1" i="0" u="none" strike="noStrike" cap="none" dirty="0">
              <a:solidFill>
                <a:srgbClr val="0048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386;p17">
            <a:extLst>
              <a:ext uri="{FF2B5EF4-FFF2-40B4-BE49-F238E27FC236}">
                <a16:creationId xmlns:a16="http://schemas.microsoft.com/office/drawing/2014/main" id="{FA6459BD-4CBE-3295-07C7-A42F04DB2035}"/>
              </a:ext>
            </a:extLst>
          </p:cNvPr>
          <p:cNvSpPr txBox="1"/>
          <p:nvPr/>
        </p:nvSpPr>
        <p:spPr>
          <a:xfrm>
            <a:off x="9075687" y="1989254"/>
            <a:ext cx="971520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488B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 sz="2000" b="1" i="0" u="none" strike="noStrike" cap="none" dirty="0">
              <a:solidFill>
                <a:srgbClr val="0048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387;p17">
            <a:extLst>
              <a:ext uri="{FF2B5EF4-FFF2-40B4-BE49-F238E27FC236}">
                <a16:creationId xmlns:a16="http://schemas.microsoft.com/office/drawing/2014/main" id="{8E51E357-536D-387F-528F-1CF1938C9025}"/>
              </a:ext>
            </a:extLst>
          </p:cNvPr>
          <p:cNvSpPr txBox="1"/>
          <p:nvPr/>
        </p:nvSpPr>
        <p:spPr>
          <a:xfrm>
            <a:off x="9875087" y="2884686"/>
            <a:ext cx="971520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488B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endParaRPr sz="2000" b="1" i="0" u="none" strike="noStrike" cap="none" dirty="0">
              <a:solidFill>
                <a:srgbClr val="0048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388;p17">
            <a:extLst>
              <a:ext uri="{FF2B5EF4-FFF2-40B4-BE49-F238E27FC236}">
                <a16:creationId xmlns:a16="http://schemas.microsoft.com/office/drawing/2014/main" id="{ED030DFE-9D6B-0E20-7DB0-FE0C873BA48A}"/>
              </a:ext>
            </a:extLst>
          </p:cNvPr>
          <p:cNvSpPr txBox="1"/>
          <p:nvPr/>
        </p:nvSpPr>
        <p:spPr>
          <a:xfrm>
            <a:off x="11002857" y="5715552"/>
            <a:ext cx="1189143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488B"/>
                </a:solidFill>
                <a:latin typeface="Arial"/>
                <a:ea typeface="Arial"/>
                <a:cs typeface="Arial"/>
                <a:sym typeface="Arial"/>
              </a:rPr>
              <a:t>Level 12</a:t>
            </a:r>
            <a:endParaRPr sz="2000" b="1" i="0" u="none" strike="noStrike" cap="none" dirty="0">
              <a:solidFill>
                <a:srgbClr val="0048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33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4214-15E1-15E1-9A46-C4A51A12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B849-F575-E061-56DB-217FAFB2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Terrain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014F2-B880-F408-D51B-9D28181E3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Google Shape;1395;p18" descr="A field of grass and a hill&#10;&#10;Description automatically generated with medium confidence">
            <a:extLst>
              <a:ext uri="{FF2B5EF4-FFF2-40B4-BE49-F238E27FC236}">
                <a16:creationId xmlns:a16="http://schemas.microsoft.com/office/drawing/2014/main" id="{FDD298E6-ACAB-BC38-8A3C-7308B5888F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2949" y="3058795"/>
            <a:ext cx="6071278" cy="33317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1396;p18" descr="Aerial view of a land&#10;&#10;Description automatically generated">
            <a:extLst>
              <a:ext uri="{FF2B5EF4-FFF2-40B4-BE49-F238E27FC236}">
                <a16:creationId xmlns:a16="http://schemas.microsoft.com/office/drawing/2014/main" id="{7899F909-0E82-D341-DE53-592A8FF953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257" y="3061285"/>
            <a:ext cx="3772864" cy="33292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394;p18">
            <a:extLst>
              <a:ext uri="{FF2B5EF4-FFF2-40B4-BE49-F238E27FC236}">
                <a16:creationId xmlns:a16="http://schemas.microsoft.com/office/drawing/2014/main" id="{A1981886-CB1F-7845-246F-13F46FFE868C}"/>
              </a:ext>
            </a:extLst>
          </p:cNvPr>
          <p:cNvSpPr txBox="1"/>
          <p:nvPr/>
        </p:nvSpPr>
        <p:spPr>
          <a:xfrm>
            <a:off x="343471" y="953274"/>
            <a:ext cx="11523935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terrain data is stored in terrain.3tz files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WFF Terrain is a 3D Polygon Mesh, split up into thousands of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Levels of Detail are made up of smaller, more detailed models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90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67DB-3C72-FD18-39E9-B75698AE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C435-8C52-9F8D-6562-A3F7C6A1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3D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0EE72-6AA9-04BC-5BC7-6B7E97637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Google Shape;1403;p19" descr="A aerial view of a small town&#10;&#10;Description automatically generated">
            <a:extLst>
              <a:ext uri="{FF2B5EF4-FFF2-40B4-BE49-F238E27FC236}">
                <a16:creationId xmlns:a16="http://schemas.microsoft.com/office/drawing/2014/main" id="{052CB21D-B059-96FD-514B-8F537B2755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057"/>
          <a:stretch/>
        </p:blipFill>
        <p:spPr>
          <a:xfrm>
            <a:off x="1854876" y="2340541"/>
            <a:ext cx="8482248" cy="3962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02;p19">
            <a:extLst>
              <a:ext uri="{FF2B5EF4-FFF2-40B4-BE49-F238E27FC236}">
                <a16:creationId xmlns:a16="http://schemas.microsoft.com/office/drawing/2014/main" id="{175B7798-129E-71FE-31EF-F998EFC56C27}"/>
              </a:ext>
            </a:extLst>
          </p:cNvPr>
          <p:cNvSpPr txBox="1"/>
          <p:nvPr/>
        </p:nvSpPr>
        <p:spPr>
          <a:xfrm>
            <a:off x="656715" y="962541"/>
            <a:ext cx="10236573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WFF Models are geometry that is not part of the terrain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different types of models (buildings, bridges, trees, etc.)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 can have Levels of Detail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20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A5377-E59A-2FEE-817A-78828ABC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9D92-7317-B8D0-9D60-51A5DC3F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8D4FE-857B-3C52-35D8-ED1950022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Google Shape;1410;p20" descr="An aerial view of a field&#10;&#10;Description automatically generated">
            <a:extLst>
              <a:ext uri="{FF2B5EF4-FFF2-40B4-BE49-F238E27FC236}">
                <a16:creationId xmlns:a16="http://schemas.microsoft.com/office/drawing/2014/main" id="{D09CD008-78E8-CF3D-052E-9056D18B0E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1979407"/>
            <a:ext cx="6008027" cy="4286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09;p20">
            <a:extLst>
              <a:ext uri="{FF2B5EF4-FFF2-40B4-BE49-F238E27FC236}">
                <a16:creationId xmlns:a16="http://schemas.microsoft.com/office/drawing/2014/main" id="{5FB01F18-E86D-6920-CAB8-E526C60C1CB6}"/>
              </a:ext>
            </a:extLst>
          </p:cNvPr>
          <p:cNvSpPr txBox="1"/>
          <p:nvPr/>
        </p:nvSpPr>
        <p:spPr>
          <a:xfrm>
            <a:off x="87973" y="795130"/>
            <a:ext cx="10413625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WFF Features are stored in </a:t>
            </a: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GeoJSON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 files.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They can be made up of 3 types of vectors: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(street lights, trees, etc.)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Lines (roads, rivers, power lines, etc.)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Surfaces / Areas (zoning, parks, etc.)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info is stored as JSON metadata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Names, IDs, feature codes, etc.</a:t>
            </a:r>
            <a:endParaRPr dirty="0"/>
          </a:p>
          <a:p>
            <a:pPr marL="800100" marR="0" lvl="1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69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0261C-F6C3-724D-7A02-71B223E7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886A-7D9E-BD42-4DDA-8C0BE4C6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B2A1A-4EA8-F732-80BA-69D654C2C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Google Shape;1416;p21" descr="A building with many windows&#10;&#10;Description automatically generated">
            <a:extLst>
              <a:ext uri="{FF2B5EF4-FFF2-40B4-BE49-F238E27FC236}">
                <a16:creationId xmlns:a16="http://schemas.microsoft.com/office/drawing/2014/main" id="{9A0B153B-D288-02B5-D59C-237576564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2366" y="1620494"/>
            <a:ext cx="7184410" cy="36170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1417;p21" descr="A blue house with red roof&#10;&#10;Description automatically generated">
            <a:extLst>
              <a:ext uri="{FF2B5EF4-FFF2-40B4-BE49-F238E27FC236}">
                <a16:creationId xmlns:a16="http://schemas.microsoft.com/office/drawing/2014/main" id="{A49102A4-9CF3-B520-D1AE-0B9C50905D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5835"/>
          <a:stretch/>
        </p:blipFill>
        <p:spPr>
          <a:xfrm>
            <a:off x="145224" y="1620494"/>
            <a:ext cx="4588298" cy="36170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1418;p21">
            <a:extLst>
              <a:ext uri="{FF2B5EF4-FFF2-40B4-BE49-F238E27FC236}">
                <a16:creationId xmlns:a16="http://schemas.microsoft.com/office/drawing/2014/main" id="{A902B19B-D180-20D9-E22C-6607B7190592}"/>
              </a:ext>
            </a:extLst>
          </p:cNvPr>
          <p:cNvSpPr txBox="1"/>
          <p:nvPr/>
        </p:nvSpPr>
        <p:spPr>
          <a:xfrm>
            <a:off x="145224" y="5244617"/>
            <a:ext cx="1199068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WFF data viewed using Precision 3D Explorer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63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8A49-F2ED-1FA2-4655-1724BD42B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0909-FACF-2598-1BB5-172303C4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791C-788A-3520-F8F9-D852B77A7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Google Shape;1430;p23" descr="A screenshot of a computer&#10;&#10;Description automatically generated">
            <a:extLst>
              <a:ext uri="{FF2B5EF4-FFF2-40B4-BE49-F238E27FC236}">
                <a16:creationId xmlns:a16="http://schemas.microsoft.com/office/drawing/2014/main" id="{50D06814-1192-6AE5-4426-52C2FD871CD1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301" y="989704"/>
            <a:ext cx="10559804" cy="5207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63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81910-875B-F924-B0BA-71BE910FF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112C-C078-CE39-EDD7-EE3B3958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0B386-939B-6BE0-FF98-428E90A0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Google Shape;1474;p30">
            <a:extLst>
              <a:ext uri="{FF2B5EF4-FFF2-40B4-BE49-F238E27FC236}">
                <a16:creationId xmlns:a16="http://schemas.microsoft.com/office/drawing/2014/main" id="{22C2E08F-2119-1855-618F-D369180B4A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3215"/>
          <a:stretch/>
        </p:blipFill>
        <p:spPr>
          <a:xfrm>
            <a:off x="935940" y="884936"/>
            <a:ext cx="10083452" cy="532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35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55E1-8E55-7624-E68B-315BB6102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E43F-6E0F-D5D4-F0BC-E715A703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Imagery and Elevation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F8484-AE46-621B-2A3A-589D9A4B7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Google Shape;1448;p26" descr="A close-up of a green surface&#10;&#10;Description automatically generated">
            <a:extLst>
              <a:ext uri="{FF2B5EF4-FFF2-40B4-BE49-F238E27FC236}">
                <a16:creationId xmlns:a16="http://schemas.microsoft.com/office/drawing/2014/main" id="{83DBFCE2-4CC5-51D4-6346-62950AE8B68D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544" y="881630"/>
            <a:ext cx="5407440" cy="537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49;p26" descr="A black and white map&#10;&#10;Description automatically generated">
            <a:extLst>
              <a:ext uri="{FF2B5EF4-FFF2-40B4-BE49-F238E27FC236}">
                <a16:creationId xmlns:a16="http://schemas.microsoft.com/office/drawing/2014/main" id="{EF733AC6-E8EB-2E47-A6F7-63D7B082AA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1549" y="878227"/>
            <a:ext cx="5303373" cy="5273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70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F723-51D6-5CB0-C18A-FCC7AB797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BA8-6E02-FD6D-B908-C71BEC8C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1ED12-087E-8D41-F640-FABDC53FB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Google Shape;1340;p15">
            <a:extLst>
              <a:ext uri="{FF2B5EF4-FFF2-40B4-BE49-F238E27FC236}">
                <a16:creationId xmlns:a16="http://schemas.microsoft.com/office/drawing/2014/main" id="{4B8042C6-49D8-FE42-1EA1-55FA3429CE0D}"/>
              </a:ext>
            </a:extLst>
          </p:cNvPr>
          <p:cNvSpPr txBox="1"/>
          <p:nvPr/>
        </p:nvSpPr>
        <p:spPr>
          <a:xfrm>
            <a:off x="130386" y="999322"/>
            <a:ext cx="9486900" cy="495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Purpose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Geospatial Standards</a:t>
            </a:r>
          </a:p>
          <a:p>
            <a:pPr marL="952485" lvl="1" indent="-342900">
              <a:lnSpc>
                <a:spcPct val="15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CDB (formerly Common Database)</a:t>
            </a:r>
          </a:p>
          <a:p>
            <a:pPr marL="952485" lvl="1" indent="-342900">
              <a:lnSpc>
                <a:spcPct val="15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3D Tiles</a:t>
            </a:r>
          </a:p>
          <a:p>
            <a:pPr marL="952485" lvl="1" indent="-342900">
              <a:lnSpc>
                <a:spcPct val="150000"/>
              </a:lnSpc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Well-Formed Format (WFF)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Q&amp;A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75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A25E8-375F-2DCB-4ADE-95166DE9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55CB-DAB9-BD65-D592-215D4C3F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Imagery and Bathymetry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921D6-3FE5-2187-9666-FF35E25484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Google Shape;1454;p27" descr="A black and white image of a black background&#10;&#10;Description automatically generated">
            <a:extLst>
              <a:ext uri="{FF2B5EF4-FFF2-40B4-BE49-F238E27FC236}">
                <a16:creationId xmlns:a16="http://schemas.microsoft.com/office/drawing/2014/main" id="{6B059A59-A30F-8CA8-2280-18FA8A4BFE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0383" y="1014477"/>
            <a:ext cx="5304772" cy="526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56;p27" descr="A close-up of a green surface&#10;&#10;Description automatically generated">
            <a:extLst>
              <a:ext uri="{FF2B5EF4-FFF2-40B4-BE49-F238E27FC236}">
                <a16:creationId xmlns:a16="http://schemas.microsoft.com/office/drawing/2014/main" id="{16E83D45-F008-7AFE-6868-E98C3B657121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078" y="1012661"/>
            <a:ext cx="5407440" cy="537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4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42F9-5A3D-7CA3-B9D1-9997F99E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71B4-E927-EC74-D72C-7DBC7F66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 in Unreal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D46CDA-3974-A01A-E1DC-46D0BBED9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Google Shape;1487;p32">
            <a:extLst>
              <a:ext uri="{FF2B5EF4-FFF2-40B4-BE49-F238E27FC236}">
                <a16:creationId xmlns:a16="http://schemas.microsoft.com/office/drawing/2014/main" id="{E5402D50-3C96-AA22-C06D-42FA75A6F6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082" y="853869"/>
            <a:ext cx="10187835" cy="5536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2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31A4-5A07-2011-52E0-9383E3CA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8BF3-CD92-4AEE-91E1-C215D175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WFF to CDB Purpose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CE171-EA11-8198-9F14-2BC5E020C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Google Shape;1307;p10">
            <a:extLst>
              <a:ext uri="{FF2B5EF4-FFF2-40B4-BE49-F238E27FC236}">
                <a16:creationId xmlns:a16="http://schemas.microsoft.com/office/drawing/2014/main" id="{36B71954-9084-E957-4D06-4F1923C4ED03}"/>
              </a:ext>
            </a:extLst>
          </p:cNvPr>
          <p:cNvSpPr/>
          <p:nvPr/>
        </p:nvSpPr>
        <p:spPr>
          <a:xfrm>
            <a:off x="126072" y="923599"/>
            <a:ext cx="11981687" cy="198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 standalone tool to convert the content of a Synthetic Training Environment (STE) One World Terrain (OWT) 3D Terrain Pack in the Well-Formed Format (WFF) to Open Geospatial Consortium (OGC) Common Database (CDB).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WFF will be version 1.6</a:t>
            </a:r>
            <a:endParaRPr dirty="0"/>
          </a:p>
          <a:p>
            <a:pPr marL="3048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CDB will be version 1.2 </a:t>
            </a:r>
            <a:endParaRPr dirty="0"/>
          </a:p>
          <a:p>
            <a:pPr marL="304800" marR="0" lvl="0" indent="-11734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11734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11734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1FF"/>
              </a:buClr>
              <a:buSzPts val="2952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33;p1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F3993EC9-11C2-DE7D-92BF-A331496FD0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11" y="2843595"/>
            <a:ext cx="12075348" cy="28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C51C1A-9D1A-10C5-4762-C02EEC0B235F}"/>
              </a:ext>
            </a:extLst>
          </p:cNvPr>
          <p:cNvSpPr txBox="1"/>
          <p:nvPr/>
        </p:nvSpPr>
        <p:spPr>
          <a:xfrm>
            <a:off x="335678" y="5630373"/>
            <a:ext cx="11712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Generated CDB terrains will be imported into existing Joint Live-Virtual-Constructive simulation applications and tools.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517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5B723-A99F-CACF-C344-691FEA04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id="{3CD7D59D-194D-9DE6-9067-397A22C0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</a:t>
            </a:r>
          </a:p>
        </p:txBody>
      </p:sp>
      <p:sp>
        <p:nvSpPr>
          <p:cNvPr id="5437" name="Slide Number Placeholder 775">
            <a:extLst>
              <a:ext uri="{FF2B5EF4-FFF2-40B4-BE49-F238E27FC236}">
                <a16:creationId xmlns:a16="http://schemas.microsoft.com/office/drawing/2014/main" id="{A20A2284-2097-36A4-10A0-491553BB6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Google Shape;1249;p3" descr="A picture containing shape&#10;&#10;Description automatically generated">
            <a:extLst>
              <a:ext uri="{FF2B5EF4-FFF2-40B4-BE49-F238E27FC236}">
                <a16:creationId xmlns:a16="http://schemas.microsoft.com/office/drawing/2014/main" id="{08CE8B4F-E2FA-F462-4EFE-6D47D93FCE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884" y="921116"/>
            <a:ext cx="11930231" cy="4530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50;p3">
            <a:extLst>
              <a:ext uri="{FF2B5EF4-FFF2-40B4-BE49-F238E27FC236}">
                <a16:creationId xmlns:a16="http://schemas.microsoft.com/office/drawing/2014/main" id="{33401AD7-9593-790C-EB27-0BFBEB04CE58}"/>
              </a:ext>
            </a:extLst>
          </p:cNvPr>
          <p:cNvSpPr txBox="1"/>
          <p:nvPr/>
        </p:nvSpPr>
        <p:spPr>
          <a:xfrm>
            <a:off x="741872" y="5559240"/>
            <a:ext cx="6941388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7A2518"/>
                </a:solidFill>
                <a:latin typeface="Arial"/>
                <a:ea typeface="Arial"/>
                <a:cs typeface="Arial"/>
                <a:sym typeface="Arial"/>
              </a:rPr>
              <a:t>Figure 2. CDB data organization structure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dirty="0">
              <a:solidFill>
                <a:srgbClr val="BA392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251;p3">
            <a:extLst>
              <a:ext uri="{FF2B5EF4-FFF2-40B4-BE49-F238E27FC236}">
                <a16:creationId xmlns:a16="http://schemas.microsoft.com/office/drawing/2014/main" id="{1DFC5783-4AE7-FED9-6E6B-4A0BD299122C}"/>
              </a:ext>
            </a:extLst>
          </p:cNvPr>
          <p:cNvSpPr txBox="1"/>
          <p:nvPr/>
        </p:nvSpPr>
        <p:spPr>
          <a:xfrm>
            <a:off x="741872" y="6026035"/>
            <a:ext cx="6797615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476C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11: OGC CDB Core Standard Conceptual Model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9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OpenFlight</a:t>
            </a:r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Google Shape;1237;p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1E4C99-3D7D-268E-70F5-CD99966C1D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730" y="1030330"/>
            <a:ext cx="9227388" cy="47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38;p2">
            <a:extLst>
              <a:ext uri="{FF2B5EF4-FFF2-40B4-BE49-F238E27FC236}">
                <a16:creationId xmlns:a16="http://schemas.microsoft.com/office/drawing/2014/main" id="{4756C35B-5448-A741-D2A0-552C17ED1018}"/>
              </a:ext>
            </a:extLst>
          </p:cNvPr>
          <p:cNvSpPr txBox="1"/>
          <p:nvPr/>
        </p:nvSpPr>
        <p:spPr>
          <a:xfrm>
            <a:off x="1895539" y="5827669"/>
            <a:ext cx="6226484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OpenFlight model in </a:t>
            </a:r>
            <a:r>
              <a:rPr lang="en-US" sz="2400" b="1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Remograph</a:t>
            </a:r>
            <a:r>
              <a:rPr lang="en-US" sz="2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Remo3D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239;p2">
            <a:extLst>
              <a:ext uri="{FF2B5EF4-FFF2-40B4-BE49-F238E27FC236}">
                <a16:creationId xmlns:a16="http://schemas.microsoft.com/office/drawing/2014/main" id="{2E5F484D-4EAA-52E9-6EF8-89ED0D1070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10" y="914594"/>
            <a:ext cx="945671" cy="6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40;p2">
            <a:extLst>
              <a:ext uri="{FF2B5EF4-FFF2-40B4-BE49-F238E27FC236}">
                <a16:creationId xmlns:a16="http://schemas.microsoft.com/office/drawing/2014/main" id="{27384E3A-995F-C9A2-2DCF-7FD3B1762C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7842" y="1915385"/>
            <a:ext cx="783206" cy="66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41;p2">
            <a:extLst>
              <a:ext uri="{FF2B5EF4-FFF2-40B4-BE49-F238E27FC236}">
                <a16:creationId xmlns:a16="http://schemas.microsoft.com/office/drawing/2014/main" id="{0D22E8DF-E6F5-8829-D1AC-194E38F72E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614" y="3097063"/>
            <a:ext cx="1705334" cy="66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42;p2">
            <a:extLst>
              <a:ext uri="{FF2B5EF4-FFF2-40B4-BE49-F238E27FC236}">
                <a16:creationId xmlns:a16="http://schemas.microsoft.com/office/drawing/2014/main" id="{EABD1952-0C6C-707E-5CAE-2D7DF98FBA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85352" y="4206238"/>
            <a:ext cx="806929" cy="65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43;p2">
            <a:extLst>
              <a:ext uri="{FF2B5EF4-FFF2-40B4-BE49-F238E27FC236}">
                <a16:creationId xmlns:a16="http://schemas.microsoft.com/office/drawing/2014/main" id="{588EDFB5-3496-E5D0-FF75-9BB89B5F73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85352" y="5305708"/>
            <a:ext cx="950523" cy="673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BAA5-062F-4035-ED0B-6ED92719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62CB-7FD3-70F1-136F-456106EE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GeoPackage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2587E-7364-420B-066F-5E4D09362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Google Shape;1276;p7" descr="Shape&#10;&#10;Description automatically generated">
            <a:extLst>
              <a:ext uri="{FF2B5EF4-FFF2-40B4-BE49-F238E27FC236}">
                <a16:creationId xmlns:a16="http://schemas.microsoft.com/office/drawing/2014/main" id="{747A9048-D141-F970-44B9-27C53E33AF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6636" y="1632532"/>
            <a:ext cx="2743200" cy="2050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77;p7">
            <a:extLst>
              <a:ext uri="{FF2B5EF4-FFF2-40B4-BE49-F238E27FC236}">
                <a16:creationId xmlns:a16="http://schemas.microsoft.com/office/drawing/2014/main" id="{950D98A7-CD1F-87FE-DAEE-30E259C92A62}"/>
              </a:ext>
            </a:extLst>
          </p:cNvPr>
          <p:cNvSpPr txBox="1"/>
          <p:nvPr/>
        </p:nvSpPr>
        <p:spPr>
          <a:xfrm>
            <a:off x="4035278" y="1736207"/>
            <a:ext cx="5963728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"An Open Format for Geospatial Information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GeoPackage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is an open, standards-based, platform-independent, portable, self-describing, compact format for transferring geospatial information."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278;p7">
            <a:extLst>
              <a:ext uri="{FF2B5EF4-FFF2-40B4-BE49-F238E27FC236}">
                <a16:creationId xmlns:a16="http://schemas.microsoft.com/office/drawing/2014/main" id="{022E48BF-7CCE-41C3-180C-191A0EF30FC2}"/>
              </a:ext>
            </a:extLst>
          </p:cNvPr>
          <p:cNvSpPr txBox="1"/>
          <p:nvPr/>
        </p:nvSpPr>
        <p:spPr>
          <a:xfrm>
            <a:off x="4035277" y="3143744"/>
            <a:ext cx="4928559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https://www.geopackage.org/</a:t>
            </a:r>
            <a:endParaRPr dirty="0"/>
          </a:p>
        </p:txBody>
      </p:sp>
      <p:sp>
        <p:nvSpPr>
          <p:cNvPr id="13" name="Google Shape;1293;p8">
            <a:extLst>
              <a:ext uri="{FF2B5EF4-FFF2-40B4-BE49-F238E27FC236}">
                <a16:creationId xmlns:a16="http://schemas.microsoft.com/office/drawing/2014/main" id="{53740552-3B02-660B-D10B-A0A3D993922F}"/>
              </a:ext>
            </a:extLst>
          </p:cNvPr>
          <p:cNvSpPr txBox="1"/>
          <p:nvPr/>
        </p:nvSpPr>
        <p:spPr>
          <a:xfrm>
            <a:off x="886636" y="4520476"/>
            <a:ext cx="7019925" cy="12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Used to store vector layers in CDB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Optional alternative to ShapeFile</a:t>
            </a:r>
            <a:r>
              <a:rPr lang="en-US" sz="2400" dirty="0">
                <a:solidFill>
                  <a:srgbClr val="262626"/>
                </a:solidFill>
              </a:rPr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07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67015-0ACF-CAD0-15F3-DC76748B5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C3C5-AD06-9935-312D-E2646857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589E3-D757-2E1F-24F9-6688219D5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Google Shape;1288;p8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627D2934-CC39-3552-8A52-D07474FE6F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045" y="331948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89;p8" descr="A picture containing scene, sport, hula hoop, laser&#10;&#10;Description automatically generated">
            <a:extLst>
              <a:ext uri="{FF2B5EF4-FFF2-40B4-BE49-F238E27FC236}">
                <a16:creationId xmlns:a16="http://schemas.microsoft.com/office/drawing/2014/main" id="{373A62BD-09AD-E9D6-8791-BFB1C7FB25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744" y="3319483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90;p8" descr="Map&#10;&#10;Description automatically generated">
            <a:extLst>
              <a:ext uri="{FF2B5EF4-FFF2-40B4-BE49-F238E27FC236}">
                <a16:creationId xmlns:a16="http://schemas.microsoft.com/office/drawing/2014/main" id="{810BB09D-EA86-D5AA-D065-92216C200D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6442" y="3319483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91;p8">
            <a:extLst>
              <a:ext uri="{FF2B5EF4-FFF2-40B4-BE49-F238E27FC236}">
                <a16:creationId xmlns:a16="http://schemas.microsoft.com/office/drawing/2014/main" id="{014F1CB6-506E-29D2-F1D4-748E0A6A60C9}"/>
              </a:ext>
            </a:extLst>
          </p:cNvPr>
          <p:cNvSpPr txBox="1"/>
          <p:nvPr/>
        </p:nvSpPr>
        <p:spPr>
          <a:xfrm>
            <a:off x="2200253" y="6010911"/>
            <a:ext cx="567618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35B"/>
                </a:solidFill>
                <a:latin typeface="Overpass"/>
                <a:ea typeface="Overpass"/>
                <a:cs typeface="Overpass"/>
                <a:sym typeface="Overpass"/>
              </a:rPr>
              <a:t>Table 4 — Different bounding volume types for a tile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93;p8">
            <a:extLst>
              <a:ext uri="{FF2B5EF4-FFF2-40B4-BE49-F238E27FC236}">
                <a16:creationId xmlns:a16="http://schemas.microsoft.com/office/drawing/2014/main" id="{5E01D642-32C9-8B2F-7BF5-91873347299D}"/>
              </a:ext>
            </a:extLst>
          </p:cNvPr>
          <p:cNvSpPr txBox="1"/>
          <p:nvPr/>
        </p:nvSpPr>
        <p:spPr>
          <a:xfrm>
            <a:off x="594028" y="1091476"/>
            <a:ext cx="7019925" cy="176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Stores geospatial data in flexible tiles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Good for streaming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Models stored as </a:t>
            </a:r>
            <a:r>
              <a:rPr lang="en-US" sz="240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files</a:t>
            </a:r>
            <a:endParaRPr dirty="0"/>
          </a:p>
        </p:txBody>
      </p:sp>
      <p:pic>
        <p:nvPicPr>
          <p:cNvPr id="10" name="Google Shape;1285;p8" descr="A picture containing shape&#10;&#10;Description automatically generated">
            <a:extLst>
              <a:ext uri="{FF2B5EF4-FFF2-40B4-BE49-F238E27FC236}">
                <a16:creationId xmlns:a16="http://schemas.microsoft.com/office/drawing/2014/main" id="{6737E7C8-D4EA-616D-4617-DA1A983375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387" y="996046"/>
            <a:ext cx="3965276" cy="37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86;p8">
            <a:extLst>
              <a:ext uri="{FF2B5EF4-FFF2-40B4-BE49-F238E27FC236}">
                <a16:creationId xmlns:a16="http://schemas.microsoft.com/office/drawing/2014/main" id="{BB82CD54-C1A0-E695-1895-5AAB89CF11C8}"/>
              </a:ext>
            </a:extLst>
          </p:cNvPr>
          <p:cNvSpPr txBox="1"/>
          <p:nvPr/>
        </p:nvSpPr>
        <p:spPr>
          <a:xfrm>
            <a:off x="8978142" y="4822871"/>
            <a:ext cx="27432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24242"/>
                </a:solidFill>
                <a:latin typeface="Overpass"/>
                <a:ea typeface="Overpass"/>
                <a:cs typeface="Overpass"/>
                <a:sym typeface="Overpass"/>
              </a:rPr>
              <a:t>Figure 1 — A tree of tiles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87;p8">
            <a:extLst>
              <a:ext uri="{FF2B5EF4-FFF2-40B4-BE49-F238E27FC236}">
                <a16:creationId xmlns:a16="http://schemas.microsoft.com/office/drawing/2014/main" id="{0CF9F4DF-3DCB-C0F2-AC4D-57DAD6AE9EA4}"/>
              </a:ext>
            </a:extLst>
          </p:cNvPr>
          <p:cNvSpPr txBox="1"/>
          <p:nvPr/>
        </p:nvSpPr>
        <p:spPr>
          <a:xfrm>
            <a:off x="8903462" y="5227095"/>
            <a:ext cx="397965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35B"/>
                </a:solidFill>
                <a:latin typeface="Overpass"/>
                <a:ea typeface="Overpass"/>
                <a:cs typeface="Overpass"/>
                <a:sym typeface="Overpass"/>
              </a:rPr>
              <a:t>3D Tiles Specification, 22-025r4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04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23D4-E355-CF60-738C-E4DAE335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A70E-B733-5C57-804A-E1C1356C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glTF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7D5AD-8057-0852-3725-E515F8216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Google Shape;1301;p9" descr="A building with many windows&#10;&#10;Description automatically generated">
            <a:extLst>
              <a:ext uri="{FF2B5EF4-FFF2-40B4-BE49-F238E27FC236}">
                <a16:creationId xmlns:a16="http://schemas.microsoft.com/office/drawing/2014/main" id="{3C0E725D-C6E4-F0A3-9C8E-1A49D47320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144" t="6127" r="9904"/>
          <a:stretch/>
        </p:blipFill>
        <p:spPr>
          <a:xfrm>
            <a:off x="5468445" y="2666495"/>
            <a:ext cx="5424843" cy="36374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00;p9">
            <a:extLst>
              <a:ext uri="{FF2B5EF4-FFF2-40B4-BE49-F238E27FC236}">
                <a16:creationId xmlns:a16="http://schemas.microsoft.com/office/drawing/2014/main" id="{1E908548-5C9E-A443-0855-E4536F7CC340}"/>
              </a:ext>
            </a:extLst>
          </p:cNvPr>
          <p:cNvSpPr txBox="1"/>
          <p:nvPr/>
        </p:nvSpPr>
        <p:spPr>
          <a:xfrm>
            <a:off x="-355002" y="959976"/>
            <a:ext cx="9924675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file format for storing model data.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primary model format used in 3D Tiles.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glTF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stores data in a compressed binary format.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 nodes store mesh data.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nodes describe light sources.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34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Tiles vs CDB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A4A61F-18EB-D69F-7633-0D9BC61EE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72872"/>
              </p:ext>
            </p:extLst>
          </p:nvPr>
        </p:nvGraphicFramePr>
        <p:xfrm>
          <a:off x="148126" y="939098"/>
          <a:ext cx="1189574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102">
                  <a:extLst>
                    <a:ext uri="{9D8B030D-6E8A-4147-A177-3AD203B41FA5}">
                      <a16:colId xmlns:a16="http://schemas.microsoft.com/office/drawing/2014/main" val="3169117392"/>
                    </a:ext>
                  </a:extLst>
                </a:gridCol>
                <a:gridCol w="4948015">
                  <a:extLst>
                    <a:ext uri="{9D8B030D-6E8A-4147-A177-3AD203B41FA5}">
                      <a16:colId xmlns:a16="http://schemas.microsoft.com/office/drawing/2014/main" val="2208668965"/>
                    </a:ext>
                  </a:extLst>
                </a:gridCol>
                <a:gridCol w="4409630">
                  <a:extLst>
                    <a:ext uri="{9D8B030D-6E8A-4147-A177-3AD203B41FA5}">
                      <a16:colId xmlns:a16="http://schemas.microsoft.com/office/drawing/2014/main" val="142464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Tiles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0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Geospatial 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Geospatial Consortium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32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rendering 3D geospatial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Storing and versioning 3D content using common formats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85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simulation vendors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6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Tiles, Hierarchical Level of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Rigid Tiles, Layers, LODs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5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adoption across segments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simulation &amp; aviation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3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glTF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Batched 3D Models (b3dm)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OpenFlight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4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6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4070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Bathymetry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6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Raster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3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15474</TotalTime>
  <Words>734</Words>
  <Application>Microsoft Office PowerPoint</Application>
  <PresentationFormat>Widescreen</PresentationFormat>
  <Paragraphs>164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</vt:lpstr>
      <vt:lpstr>Arial Narrow</vt:lpstr>
      <vt:lpstr>Calibri</vt:lpstr>
      <vt:lpstr>Open Sans</vt:lpstr>
      <vt:lpstr>Overpass</vt:lpstr>
      <vt:lpstr>Tahoma</vt:lpstr>
      <vt:lpstr>Wingdings</vt:lpstr>
      <vt:lpstr>Blends</vt:lpstr>
      <vt:lpstr>PowerPoint Presentation</vt:lpstr>
      <vt:lpstr>Introduction</vt:lpstr>
      <vt:lpstr>WFF to CDB Purpose</vt:lpstr>
      <vt:lpstr>CDB</vt:lpstr>
      <vt:lpstr>OpenFlight</vt:lpstr>
      <vt:lpstr>GeoPackage</vt:lpstr>
      <vt:lpstr>3D Tiles</vt:lpstr>
      <vt:lpstr>glTF</vt:lpstr>
      <vt:lpstr>3D Tiles vs CDB</vt:lpstr>
      <vt:lpstr>One World Terrain</vt:lpstr>
      <vt:lpstr>WFF Terrain Pack</vt:lpstr>
      <vt:lpstr>WFF 3tz Container</vt:lpstr>
      <vt:lpstr>WFF Terrain</vt:lpstr>
      <vt:lpstr>WFF 3D Models</vt:lpstr>
      <vt:lpstr>WFF Features</vt:lpstr>
      <vt:lpstr>Material Codes</vt:lpstr>
      <vt:lpstr>Roads</vt:lpstr>
      <vt:lpstr>Raster Materials</vt:lpstr>
      <vt:lpstr>Imagery and Elevation</vt:lpstr>
      <vt:lpstr>Imagery and Bathymetry</vt:lpstr>
      <vt:lpstr>CDB in Unreal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Jordan Dauble</cp:lastModifiedBy>
  <cp:revision>47</cp:revision>
  <cp:lastPrinted>1601-01-01T00:00:00Z</cp:lastPrinted>
  <dcterms:created xsi:type="dcterms:W3CDTF">2016-03-29T15:29:36Z</dcterms:created>
  <dcterms:modified xsi:type="dcterms:W3CDTF">2024-11-02T03:52:37Z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