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3"/>
  </p:notesMasterIdLst>
  <p:handoutMasterIdLst>
    <p:handoutMasterId r:id="rId24"/>
  </p:handoutMasterIdLst>
  <p:sldIdLst>
    <p:sldId id="289" r:id="rId5"/>
    <p:sldId id="307" r:id="rId6"/>
    <p:sldId id="290" r:id="rId7"/>
    <p:sldId id="291" r:id="rId8"/>
    <p:sldId id="292" r:id="rId9"/>
    <p:sldId id="295" r:id="rId10"/>
    <p:sldId id="294" r:id="rId11"/>
    <p:sldId id="296" r:id="rId12"/>
    <p:sldId id="305" r:id="rId13"/>
    <p:sldId id="297" r:id="rId14"/>
    <p:sldId id="298" r:id="rId15"/>
    <p:sldId id="299" r:id="rId16"/>
    <p:sldId id="306" r:id="rId17"/>
    <p:sldId id="300" r:id="rId18"/>
    <p:sldId id="301" r:id="rId19"/>
    <p:sldId id="302" r:id="rId20"/>
    <p:sldId id="303" r:id="rId21"/>
    <p:sldId id="304" r:id="rId22"/>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756273-E579-44B0-DE75-27440053BB15}" name="Hunter Stinson" initials="HS" userId="S::thomas.stinson@i3-corps.com::99385693-b496-4d7c-b89e-61be17e56643" providerId="AD"/>
  <p188:author id="{66AF158C-3196-A4E1-BF4C-C96299485B9C}" name="Nelson Hurst" initials="NH" userId="53143a19985864fc" providerId="Windows Live"/>
  <p188:author id="{1F9942C9-1D66-9CB2-4B46-48827A853044}" name="Nelson Hurst" initials="NH" userId="f9a7d3c044f2e1e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22458A"/>
    <a:srgbClr val="2B56AB"/>
    <a:srgbClr val="0033CC"/>
    <a:srgbClr val="3366CC"/>
    <a:srgbClr val="0066CC"/>
    <a:srgbClr val="F77B0B"/>
    <a:srgbClr val="B2F50B"/>
    <a:srgbClr val="F88C2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34" autoAdjust="0"/>
    <p:restoredTop sz="87815" autoAdjust="0"/>
  </p:normalViewPr>
  <p:slideViewPr>
    <p:cSldViewPr snapToGrid="0">
      <p:cViewPr varScale="1">
        <p:scale>
          <a:sx n="134" d="100"/>
          <a:sy n="134" d="100"/>
        </p:scale>
        <p:origin x="834" y="3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0" d="100"/>
          <a:sy n="70" d="100"/>
        </p:scale>
        <p:origin x="-2814" y="-102"/>
      </p:cViewPr>
      <p:guideLst>
        <p:guide orient="horz" pos="2844"/>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dirty="0"/>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dirty="0"/>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dirty="0"/>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dirty="0"/>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dirty="0"/>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dirty="0"/>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r>
              <a:rPr lang="en-US" dirty="0"/>
              <a:t>Welcome, everyone. Today, we'll be discussing our research on supplementing instructor-led training with AI, specifically focusing on the development of a virtual Subject Matter Expert. I’m Nelson Hurst from i3, here with John Thornton and I'm excited to share our findings with you.</a:t>
            </a:r>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powerful, large language models do have limitations that we need to be aware of. They require significant computational resources, which can be challenging for local deployment. We've also observed issues with counting and enumeration tasks, as well as challenges in contextual understanding, particularly with sarcasm or cultural nuances. There's also a potential for generating misinformation if not properly constrained. These models lack true creativity and often struggle with common-sense reasoning, such as understanding basic physical concepts or temporal and causal relationships.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dirty="0"/>
          </a:p>
        </p:txBody>
      </p:sp>
    </p:spTree>
    <p:extLst>
      <p:ext uri="{BB962C8B-B14F-4D97-AF65-F5344CB8AC3E}">
        <p14:creationId xmlns:p14="http://schemas.microsoft.com/office/powerpoint/2010/main" val="3518033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8BFC6"/>
                </a:solidFill>
                <a:effectLst/>
                <a:latin typeface="Helvetica Neue"/>
              </a:rPr>
              <a:t>We chose to deploy our LLM locally using the llama.cpp library. This approach requires substantial hardware - we recommend at least 64GB of RAM and a high-performance GPU like the NVIDIA GeForce RTX 4090. While demanding, local deployment offers several benefits. It enhances data privacy, reduces latency for real-time interactions, allows for rapid iteration during development, and gives us full control over the model and data.</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dirty="0"/>
          </a:p>
        </p:txBody>
      </p:sp>
    </p:spTree>
    <p:extLst>
      <p:ext uri="{BB962C8B-B14F-4D97-AF65-F5344CB8AC3E}">
        <p14:creationId xmlns:p14="http://schemas.microsoft.com/office/powerpoint/2010/main" val="925575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8BFC6"/>
                </a:solidFill>
                <a:effectLst/>
                <a:latin typeface="Helvetica Neue"/>
              </a:rPr>
              <a:t>We've designed the user experience to be as natural and intuitive as possible. Users can interact with the virtual SME through voice input, activated by a keyword, or through text input. The SME is represented by a 3D avatar, enhancing immersion and engagement. Importantly, our virtual SME integrates seamlessly with existing IMI content, able to reference and interact with course materials. It's also contextually aware, understanding the user's progress in the course and tailoring its responses accordingly.</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dirty="0"/>
          </a:p>
        </p:txBody>
      </p:sp>
    </p:spTree>
    <p:extLst>
      <p:ext uri="{BB962C8B-B14F-4D97-AF65-F5344CB8AC3E}">
        <p14:creationId xmlns:p14="http://schemas.microsoft.com/office/powerpoint/2010/main" val="1717898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example shown here is demonstrating how our Virtual Instructor is showing the user where the Main rotor is located.  (possibly explain more in depth)</a:t>
            </a:r>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dirty="0"/>
          </a:p>
        </p:txBody>
      </p:sp>
    </p:spTree>
    <p:extLst>
      <p:ext uri="{BB962C8B-B14F-4D97-AF65-F5344CB8AC3E}">
        <p14:creationId xmlns:p14="http://schemas.microsoft.com/office/powerpoint/2010/main" val="3027229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development, we encountered several challenges. Speech recognition in noisy environments was addressed by implementing bandpass filtering and ambient noise calibration. For text-to-speech synthesis of technical content, we developed a custom dictionary for handling abbreviations and implemented sentence tokenization for improved readability. Balancing model size and performance was achieved through quantization techniques and optimization for specific hardware configurations.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dirty="0"/>
          </a:p>
        </p:txBody>
      </p:sp>
    </p:spTree>
    <p:extLst>
      <p:ext uri="{BB962C8B-B14F-4D97-AF65-F5344CB8AC3E}">
        <p14:creationId xmlns:p14="http://schemas.microsoft.com/office/powerpoint/2010/main" val="254587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ahead, we've identified several areas for future research. We plan to continually expand our knowledge base through refinement of RAG datasets and implementation of reinforcement learning from expert feedback. We aim to improve environmental interactions by enhancing 3D model awareness and enabling direct LLM commands to the agent for course content interaction. User experience enhancements will be driven by UX studies, and we're exploring AI-driven procedural character animations. We're also investigating various deployment options, including cloud infrastructure and specialized local server solutions for secure deployments.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dirty="0"/>
          </a:p>
        </p:txBody>
      </p:sp>
    </p:spTree>
    <p:extLst>
      <p:ext uri="{BB962C8B-B14F-4D97-AF65-F5344CB8AC3E}">
        <p14:creationId xmlns:p14="http://schemas.microsoft.com/office/powerpoint/2010/main" val="572249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8BFC6"/>
                </a:solidFill>
                <a:effectLst/>
                <a:latin typeface="Helvetica Neue"/>
              </a:rPr>
              <a:t>The potential applications for our virtual SME are extensive. In self-paced learning environments, it offers 24/7 availability and can facilitate personalized learning paths. As a supplement to live instruction, the virtual SME can act as a teaching assistant, handling routine queries and freeing up instructor time for more complex tasks. Perhaps most importantly, in areas facing instructor shortages, our system can help maintain training quality and consistency while scaling up training capacity without additional human resources.</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dirty="0"/>
          </a:p>
        </p:txBody>
      </p:sp>
    </p:spTree>
    <p:extLst>
      <p:ext uri="{BB962C8B-B14F-4D97-AF65-F5344CB8AC3E}">
        <p14:creationId xmlns:p14="http://schemas.microsoft.com/office/powerpoint/2010/main" val="110160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conclusion, we see our virtual SME not as a replacement for human instructors, but as a powerful augmentation. It has the potential to significantly enhance the effectiveness of Interactive Multimedia Instruction by increasing engagement, interactivity, and personalization. Our next steps include further development and refinement of the prototype, pilot testing in real training environments, and continuous improvement based on user feedback and technological advancements. We believe this technology has the potential to transform how we approach training and education in the digital age.</a:t>
            </a:r>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dirty="0"/>
          </a:p>
        </p:txBody>
      </p:sp>
    </p:spTree>
    <p:extLst>
      <p:ext uri="{BB962C8B-B14F-4D97-AF65-F5344CB8AC3E}">
        <p14:creationId xmlns:p14="http://schemas.microsoft.com/office/powerpoint/2010/main" val="2942216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8BFC6"/>
                </a:solidFill>
                <a:effectLst/>
                <a:latin typeface="Helvetica Neue"/>
              </a:rPr>
              <a:t>Thank you for your attention. We're now open for questions. If you'd like to discuss this further or request access to our full white paper, please don't hesitate to contact us. Our email addresses are displayed on the screen. We're excited about the potential of this technology and look forward to your insights and feedback.</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dirty="0"/>
          </a:p>
        </p:txBody>
      </p:sp>
    </p:spTree>
    <p:extLst>
      <p:ext uri="{BB962C8B-B14F-4D97-AF65-F5344CB8AC3E}">
        <p14:creationId xmlns:p14="http://schemas.microsoft.com/office/powerpoint/2010/main" val="280961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0A171-C85F-F43F-89E1-19B933D98A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867A0B-FF66-3991-9B24-38B2A2E02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1CDDAB-575E-721E-EC0A-48EBD2016576}"/>
              </a:ext>
            </a:extLst>
          </p:cNvPr>
          <p:cNvSpPr>
            <a:spLocks noGrp="1"/>
          </p:cNvSpPr>
          <p:nvPr>
            <p:ph type="body" idx="1"/>
          </p:nvPr>
        </p:nvSpPr>
        <p:spPr/>
        <p:txBody>
          <a:bodyPr/>
          <a:lstStyle/>
          <a:p>
            <a:r>
              <a:rPr lang="en-US" dirty="0"/>
              <a:t>Small Introduction about who we are.</a:t>
            </a:r>
          </a:p>
        </p:txBody>
      </p:sp>
      <p:sp>
        <p:nvSpPr>
          <p:cNvPr id="4" name="Slide Number Placeholder 3">
            <a:extLst>
              <a:ext uri="{FF2B5EF4-FFF2-40B4-BE49-F238E27FC236}">
                <a16:creationId xmlns:a16="http://schemas.microsoft.com/office/drawing/2014/main" id="{5CF2C60C-6903-B47A-9D00-F98B84FFB9D4}"/>
              </a:ext>
            </a:extLst>
          </p:cNvPr>
          <p:cNvSpPr>
            <a:spLocks noGrp="1"/>
          </p:cNvSpPr>
          <p:nvPr>
            <p:ph type="sldNum" sz="quarter" idx="5"/>
          </p:nvPr>
        </p:nvSpPr>
        <p:spPr/>
        <p:txBody>
          <a:bodyPr/>
          <a:lstStyle/>
          <a:p>
            <a:fld id="{85D9B890-3B6E-417C-BD92-47816D5AB620}" type="slidenum">
              <a:rPr lang="en-US" smtClean="0"/>
              <a:pPr/>
              <a:t>2</a:t>
            </a:fld>
            <a:endParaRPr lang="en-US" dirty="0"/>
          </a:p>
        </p:txBody>
      </p:sp>
    </p:spTree>
    <p:extLst>
      <p:ext uri="{BB962C8B-B14F-4D97-AF65-F5344CB8AC3E}">
        <p14:creationId xmlns:p14="http://schemas.microsoft.com/office/powerpoint/2010/main" val="33516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Interactive Multimedia Instruction, or IMI, has revolutionized training by improving learner outcomes through increased interactivity and immersion. Instructor-led IMI, where human experts guide students through digital courses, has been particularly effective. However, we're facing significant challenges. Instructor time is limited, and we're seeing qualified instructors retiring of training programs. This limits our ability to scale up training and reach more students. It's clear that we need innovative solutions to maintain the quality of our training while expanding its reach.</a:t>
            </a:r>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dirty="0"/>
          </a:p>
        </p:txBody>
      </p:sp>
    </p:spTree>
    <p:extLst>
      <p:ext uri="{BB962C8B-B14F-4D97-AF65-F5344CB8AC3E}">
        <p14:creationId xmlns:p14="http://schemas.microsoft.com/office/powerpoint/2010/main" val="3271892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address these challenges, we've developed an AI-driven virtual Subject Matter Expert, or SME. This virtual SME is designed to augment human instructors, not replace them. It's available 24/7 for self-paced learning, leveraging cutting-edge AI technologies such as large language models, speech recognition, and 3D avatars. Our goal is to enhance training accessibility and effectiveness, allowing us to train more students without compromising on quality.</a:t>
            </a:r>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dirty="0"/>
          </a:p>
        </p:txBody>
      </p:sp>
    </p:spTree>
    <p:extLst>
      <p:ext uri="{BB962C8B-B14F-4D97-AF65-F5344CB8AC3E}">
        <p14:creationId xmlns:p14="http://schemas.microsoft.com/office/powerpoint/2010/main" val="391726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8BFC6"/>
                </a:solidFill>
                <a:effectLst/>
                <a:latin typeface="Helvetica Neue"/>
              </a:rPr>
              <a:t>Our system architecture is built on two main components. The frontend uses the Unity Engine, which provides 3D rendering for immersive environments and handles user interactions. The backend utilizes a large language model for natural language processing, which we've deployed locally for data privacy and reduced latency. We've integrated speech recognition for user input and text-to-speech for SME responses, allowing for natural, context-aware interactions within the 3D environment.</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dirty="0"/>
          </a:p>
        </p:txBody>
      </p:sp>
    </p:spTree>
    <p:extLst>
      <p:ext uri="{BB962C8B-B14F-4D97-AF65-F5344CB8AC3E}">
        <p14:creationId xmlns:p14="http://schemas.microsoft.com/office/powerpoint/2010/main" val="3230195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8BFC6"/>
                </a:solidFill>
                <a:effectLst/>
                <a:latin typeface="Helvetica Neue"/>
              </a:rPr>
              <a:t>Let's break down the key components of our system. We use Unity's built-in keyword recognition to trigger speech recording. For speech recognition, we've implemented the Whisper Large v3 model to convert user speech to text. Our text-to-speech synthesis uses the Tortoise model for natural-sounding output. The large language model is deployed locally using the llama.cpp library for efficient inference. Finally, we use Retrieval-Augmented Generation, or RAG, to enhance responses with specific domain knowledge.</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dirty="0"/>
          </a:p>
        </p:txBody>
      </p:sp>
    </p:spTree>
    <p:extLst>
      <p:ext uri="{BB962C8B-B14F-4D97-AF65-F5344CB8AC3E}">
        <p14:creationId xmlns:p14="http://schemas.microsoft.com/office/powerpoint/2010/main" val="336936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8BFC6"/>
                </a:solidFill>
                <a:effectLst/>
                <a:latin typeface="Helvetica Neue"/>
              </a:rPr>
              <a:t>Our technical approach centers around the Unity application, which handles user interactions and renders the 3D avatar and environment. When a user interacts with the system, either through text or voice, the application sends web requests to the LLM interface. These requests include the user's query and relevant context. The LLM, enhanced by our RAG server, generates appropriate responses. These responses can include commands for the 3D avatar, allowing it to point to or highlight relevant components in the virtual environment.</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dirty="0"/>
          </a:p>
        </p:txBody>
      </p:sp>
    </p:spTree>
    <p:extLst>
      <p:ext uri="{BB962C8B-B14F-4D97-AF65-F5344CB8AC3E}">
        <p14:creationId xmlns:p14="http://schemas.microsoft.com/office/powerpoint/2010/main" val="2187654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B8BFC6"/>
                </a:solidFill>
                <a:effectLst/>
                <a:latin typeface="Helvetica Neue"/>
              </a:rPr>
              <a:t>To ensure the effectiveness of our virtual SME, we conducted rigorous evaluations of various large language models. We developed custom Knowledge and Skills Assessment tests, consisting of 25 questions that test reasoning and problem-solving abilities. We evaluated the models on metrics including logic, basic and advanced math, instruction following, and reflection capability. The Mixtral-8x7B-Instruct-v0.1 model performed best overall in our tests. Interestingly, we observed a significant performance drop when all questions were asked simultaneously, highlighting the importance of context management in these models.</a:t>
            </a:r>
            <a:endParaRPr lang="en-US"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dirty="0"/>
          </a:p>
        </p:txBody>
      </p:sp>
    </p:spTree>
    <p:extLst>
      <p:ext uri="{BB962C8B-B14F-4D97-AF65-F5344CB8AC3E}">
        <p14:creationId xmlns:p14="http://schemas.microsoft.com/office/powerpoint/2010/main" val="199513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 is a table several of the results from the evaluation. As you can see here,  as stated earlier, </a:t>
            </a:r>
            <a:r>
              <a:rPr lang="en-US" dirty="0" err="1"/>
              <a:t>Mixtral</a:t>
            </a:r>
            <a:r>
              <a:rPr lang="en-US" dirty="0"/>
              <a:t> is one of the best models. Many of the other models here are merges and derivatives of existing models such as Meta’s Llama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 since the time of Testing these Models, the latest models will nearly ace these tests. </a:t>
            </a:r>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dirty="0"/>
          </a:p>
        </p:txBody>
      </p:sp>
    </p:spTree>
    <p:extLst>
      <p:ext uri="{BB962C8B-B14F-4D97-AF65-F5344CB8AC3E}">
        <p14:creationId xmlns:p14="http://schemas.microsoft.com/office/powerpoint/2010/main" val="4022691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dirty="0"/>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dirty="0"/>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dirty="0"/>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dirty="0">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dirty="0" err="1">
                  <a:latin typeface="Arial"/>
                  <a:cs typeface="Arial"/>
                </a:rPr>
                <a:t>NTSAToday</a:t>
              </a:r>
              <a:endParaRPr lang="en-US" sz="1200" b="1" dirty="0">
                <a:latin typeface="Arial"/>
                <a:cs typeface="Arial"/>
              </a:endParaRP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Supplementing Instructor-Led Training with AI: Developing a Virtual SME</a:t>
            </a:r>
            <a:endParaRPr lang="en-US" sz="2000" dirty="0">
              <a:solidFill>
                <a:srgbClr val="00B050"/>
              </a:solidFill>
            </a:endParaRPr>
          </a:p>
          <a:p>
            <a:endParaRPr lang="en-US" dirty="0"/>
          </a:p>
        </p:txBody>
      </p:sp>
      <p:sp>
        <p:nvSpPr>
          <p:cNvPr id="10" name="Text Placeholder 9"/>
          <p:cNvSpPr>
            <a:spLocks noGrp="1"/>
          </p:cNvSpPr>
          <p:nvPr>
            <p:ph type="body" sz="quarter" idx="11"/>
          </p:nvPr>
        </p:nvSpPr>
        <p:spPr>
          <a:xfrm>
            <a:off x="1623862" y="4437948"/>
            <a:ext cx="8478838" cy="1934127"/>
          </a:xfrm>
        </p:spPr>
        <p:txBody>
          <a:bodyPr/>
          <a:lstStyle/>
          <a:p>
            <a:pPr eaLnBrk="1" hangingPunct="1"/>
            <a:r>
              <a:rPr lang="en-US" dirty="0">
                <a:latin typeface="Arial Narrow" pitchFamily="34" charset="0"/>
              </a:rPr>
              <a:t>Nelson Hurst, </a:t>
            </a:r>
            <a:r>
              <a:rPr lang="en-US" dirty="0"/>
              <a:t>Integration Innovation Inc. (i3)</a:t>
            </a:r>
            <a:endParaRPr lang="en-US" dirty="0">
              <a:latin typeface="Arial Narrow" pitchFamily="34" charset="0"/>
            </a:endParaRPr>
          </a:p>
          <a:p>
            <a:pPr eaLnBrk="1" hangingPunct="1"/>
            <a:r>
              <a:rPr lang="en-US" dirty="0">
                <a:latin typeface="Arial Narrow" pitchFamily="34" charset="0"/>
              </a:rPr>
              <a:t>John Thornton, </a:t>
            </a:r>
            <a:r>
              <a:rPr lang="en-US" dirty="0"/>
              <a:t>Integration Innovation Inc. (i3)</a:t>
            </a:r>
            <a:endParaRPr lang="en-US" dirty="0">
              <a:latin typeface="Arial Narrow" pitchFamily="34" charset="0"/>
            </a:endParaRPr>
          </a:p>
          <a:p>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dirty="0"/>
          </a:p>
        </p:txBody>
      </p:sp>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LLM Limitations</a:t>
            </a:r>
          </a:p>
        </p:txBody>
      </p:sp>
      <p:sp>
        <p:nvSpPr>
          <p:cNvPr id="4" name="Content Placeholder 3"/>
          <p:cNvSpPr>
            <a:spLocks noGrp="1"/>
          </p:cNvSpPr>
          <p:nvPr>
            <p:ph sz="quarter" idx="11"/>
          </p:nvPr>
        </p:nvSpPr>
        <p:spPr>
          <a:xfrm>
            <a:off x="480133" y="1046715"/>
            <a:ext cx="7113674" cy="5075237"/>
          </a:xfrm>
        </p:spPr>
        <p:txBody>
          <a:bodyPr/>
          <a:lstStyle/>
          <a:p>
            <a:r>
              <a:rPr lang="en-US" dirty="0"/>
              <a:t>Computational requirements:  </a:t>
            </a:r>
          </a:p>
          <a:p>
            <a:pPr lvl="1"/>
            <a:r>
              <a:rPr lang="en-US" dirty="0"/>
              <a:t>High-end hardware needed for local deployment</a:t>
            </a:r>
          </a:p>
          <a:p>
            <a:r>
              <a:rPr lang="en-US" dirty="0"/>
              <a:t>Counting and enumeration issues</a:t>
            </a:r>
          </a:p>
          <a:p>
            <a:r>
              <a:rPr lang="en-US" dirty="0"/>
              <a:t>Contextual understanding challenges:  </a:t>
            </a:r>
          </a:p>
          <a:p>
            <a:pPr lvl="1"/>
            <a:r>
              <a:rPr lang="en-US" dirty="0"/>
              <a:t>Misinterpretation of sarcasm or cultural nuances</a:t>
            </a:r>
          </a:p>
          <a:p>
            <a:r>
              <a:rPr lang="en-US" dirty="0"/>
              <a:t>Potential for generating misinformation</a:t>
            </a:r>
          </a:p>
          <a:p>
            <a:r>
              <a:rPr lang="en-US" dirty="0"/>
              <a:t>Lack of true creativity</a:t>
            </a:r>
          </a:p>
          <a:p>
            <a:r>
              <a:rPr lang="en-US" dirty="0"/>
              <a:t>Common-sense reasoning deficits:  </a:t>
            </a:r>
          </a:p>
          <a:p>
            <a:pPr lvl="1"/>
            <a:r>
              <a:rPr lang="en-US" dirty="0"/>
              <a:t>Struggle with basic physical concepts  </a:t>
            </a:r>
          </a:p>
          <a:p>
            <a:pPr lvl="1"/>
            <a:r>
              <a:rPr lang="en-US" dirty="0"/>
              <a:t>Difficulty with temporal and causal reasoning</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dirty="0"/>
          </a:p>
        </p:txBody>
      </p:sp>
      <p:pic>
        <p:nvPicPr>
          <p:cNvPr id="5" name="Picture 4">
            <a:extLst>
              <a:ext uri="{FF2B5EF4-FFF2-40B4-BE49-F238E27FC236}">
                <a16:creationId xmlns:a16="http://schemas.microsoft.com/office/drawing/2014/main" id="{AAFE363A-AC11-D856-4E92-12383D905A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83184" y="953059"/>
            <a:ext cx="2927536" cy="5131411"/>
          </a:xfrm>
          <a:prstGeom prst="rect">
            <a:avLst/>
          </a:prstGeom>
        </p:spPr>
      </p:pic>
    </p:spTree>
    <p:extLst>
      <p:ext uri="{BB962C8B-B14F-4D97-AF65-F5344CB8AC3E}">
        <p14:creationId xmlns:p14="http://schemas.microsoft.com/office/powerpoint/2010/main" val="3441789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Deployment</a:t>
            </a:r>
          </a:p>
        </p:txBody>
      </p:sp>
      <p:sp>
        <p:nvSpPr>
          <p:cNvPr id="4" name="Content Placeholder 3"/>
          <p:cNvSpPr>
            <a:spLocks noGrp="1"/>
          </p:cNvSpPr>
          <p:nvPr>
            <p:ph sz="quarter" idx="11"/>
          </p:nvPr>
        </p:nvSpPr>
        <p:spPr>
          <a:xfrm>
            <a:off x="480132" y="1046715"/>
            <a:ext cx="7735181" cy="5075237"/>
          </a:xfrm>
        </p:spPr>
        <p:txBody>
          <a:bodyPr/>
          <a:lstStyle/>
          <a:p>
            <a:r>
              <a:rPr lang="en-US" dirty="0"/>
              <a:t>llama.cpp library for efficient inference</a:t>
            </a:r>
          </a:p>
          <a:p>
            <a:r>
              <a:rPr lang="en-US" dirty="0"/>
              <a:t>Hardware requirements:  </a:t>
            </a:r>
          </a:p>
          <a:p>
            <a:pPr lvl="1"/>
            <a:r>
              <a:rPr lang="en-US" dirty="0"/>
              <a:t>64-128GB RAM  </a:t>
            </a:r>
          </a:p>
          <a:p>
            <a:pPr lvl="1"/>
            <a:r>
              <a:rPr lang="en-US" dirty="0"/>
              <a:t>High-performance GPU (e.g., NVIDIA GeForce RTX 4090)</a:t>
            </a:r>
          </a:p>
          <a:p>
            <a:r>
              <a:rPr lang="en-US" dirty="0"/>
              <a:t>Benefits:  </a:t>
            </a:r>
          </a:p>
          <a:p>
            <a:pPr lvl="1"/>
            <a:r>
              <a:rPr lang="en-US" dirty="0"/>
              <a:t>Enhanced data privacy  </a:t>
            </a:r>
          </a:p>
          <a:p>
            <a:pPr lvl="1"/>
            <a:r>
              <a:rPr lang="en-US" dirty="0"/>
              <a:t>Reduced latency for real-time interactions  </a:t>
            </a:r>
          </a:p>
          <a:p>
            <a:pPr lvl="1"/>
            <a:r>
              <a:rPr lang="en-US" dirty="0"/>
              <a:t>Rapid iteration and development  </a:t>
            </a:r>
          </a:p>
          <a:p>
            <a:pPr lvl="1"/>
            <a:r>
              <a:rPr lang="en-US" dirty="0"/>
              <a:t>Control over model and data</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dirty="0"/>
          </a:p>
        </p:txBody>
      </p:sp>
      <p:pic>
        <p:nvPicPr>
          <p:cNvPr id="5" name="Picture 4">
            <a:extLst>
              <a:ext uri="{FF2B5EF4-FFF2-40B4-BE49-F238E27FC236}">
                <a16:creationId xmlns:a16="http://schemas.microsoft.com/office/drawing/2014/main" id="{F45F1CCC-8728-8A18-147C-2E980CAEC28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83184" y="956348"/>
            <a:ext cx="2927536" cy="5124832"/>
          </a:xfrm>
          <a:prstGeom prst="rect">
            <a:avLst/>
          </a:prstGeom>
        </p:spPr>
      </p:pic>
    </p:spTree>
    <p:extLst>
      <p:ext uri="{BB962C8B-B14F-4D97-AF65-F5344CB8AC3E}">
        <p14:creationId xmlns:p14="http://schemas.microsoft.com/office/powerpoint/2010/main" val="3296322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Experience</a:t>
            </a:r>
          </a:p>
        </p:txBody>
      </p:sp>
      <p:sp>
        <p:nvSpPr>
          <p:cNvPr id="4" name="Content Placeholder 3"/>
          <p:cNvSpPr>
            <a:spLocks noGrp="1"/>
          </p:cNvSpPr>
          <p:nvPr>
            <p:ph sz="quarter" idx="11"/>
          </p:nvPr>
        </p:nvSpPr>
        <p:spPr>
          <a:xfrm>
            <a:off x="480132" y="1046715"/>
            <a:ext cx="7227974" cy="5075237"/>
          </a:xfrm>
        </p:spPr>
        <p:txBody>
          <a:bodyPr/>
          <a:lstStyle/>
          <a:p>
            <a:r>
              <a:rPr lang="en-US" dirty="0"/>
              <a:t>Natural interaction:  </a:t>
            </a:r>
          </a:p>
          <a:p>
            <a:pPr lvl="1"/>
            <a:r>
              <a:rPr lang="en-US" dirty="0"/>
              <a:t>Voice input with keyword activation  </a:t>
            </a:r>
          </a:p>
          <a:p>
            <a:pPr lvl="1"/>
            <a:r>
              <a:rPr lang="en-US" dirty="0"/>
              <a:t>Text input option</a:t>
            </a:r>
          </a:p>
          <a:p>
            <a:r>
              <a:rPr lang="en-US" dirty="0"/>
              <a:t>3D avatar representation:  </a:t>
            </a:r>
          </a:p>
          <a:p>
            <a:pPr lvl="1"/>
            <a:r>
              <a:rPr lang="en-US" dirty="0"/>
              <a:t>Enhances immersion and engagement</a:t>
            </a:r>
          </a:p>
          <a:p>
            <a:r>
              <a:rPr lang="en-US" dirty="0"/>
              <a:t>Integration with existing IMI content:  </a:t>
            </a:r>
          </a:p>
          <a:p>
            <a:pPr lvl="1"/>
            <a:r>
              <a:rPr lang="en-US" dirty="0"/>
              <a:t>SME can reference and interact with course materials</a:t>
            </a:r>
          </a:p>
          <a:p>
            <a:r>
              <a:rPr lang="en-US" dirty="0"/>
              <a:t>Contextual awareness:  </a:t>
            </a:r>
          </a:p>
          <a:p>
            <a:pPr lvl="1"/>
            <a:r>
              <a:rPr lang="en-US" dirty="0"/>
              <a:t>SME understands user's progress in the course</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dirty="0"/>
          </a:p>
        </p:txBody>
      </p:sp>
      <p:pic>
        <p:nvPicPr>
          <p:cNvPr id="5" name="Picture 4">
            <a:extLst>
              <a:ext uri="{FF2B5EF4-FFF2-40B4-BE49-F238E27FC236}">
                <a16:creationId xmlns:a16="http://schemas.microsoft.com/office/drawing/2014/main" id="{EA847C67-CA04-392E-329F-205EE3E1424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5356" y="3617320"/>
            <a:ext cx="4239584" cy="2311898"/>
          </a:xfrm>
          <a:prstGeom prst="rect">
            <a:avLst/>
          </a:prstGeom>
        </p:spPr>
      </p:pic>
      <p:pic>
        <p:nvPicPr>
          <p:cNvPr id="6" name="Picture 5">
            <a:extLst>
              <a:ext uri="{FF2B5EF4-FFF2-40B4-BE49-F238E27FC236}">
                <a16:creationId xmlns:a16="http://schemas.microsoft.com/office/drawing/2014/main" id="{B19D117F-152C-7072-02AC-0448C1701BE5}"/>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89459" y="1101040"/>
            <a:ext cx="4185481" cy="2282395"/>
          </a:xfrm>
          <a:prstGeom prst="rect">
            <a:avLst/>
          </a:prstGeom>
        </p:spPr>
      </p:pic>
    </p:spTree>
    <p:extLst>
      <p:ext uri="{BB962C8B-B14F-4D97-AF65-F5344CB8AC3E}">
        <p14:creationId xmlns:p14="http://schemas.microsoft.com/office/powerpoint/2010/main" val="1626988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 Application</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dirty="0"/>
          </a:p>
        </p:txBody>
      </p:sp>
      <p:pic>
        <p:nvPicPr>
          <p:cNvPr id="10" name="Picture 9" descr="A screenshot of a video game">
            <a:extLst>
              <a:ext uri="{FF2B5EF4-FFF2-40B4-BE49-F238E27FC236}">
                <a16:creationId xmlns:a16="http://schemas.microsoft.com/office/drawing/2014/main" id="{F0440413-5600-BD5F-A3C6-6BC07C28DC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53" y="1028725"/>
            <a:ext cx="9309253" cy="5234333"/>
          </a:xfrm>
          <a:prstGeom prst="rect">
            <a:avLst/>
          </a:prstGeom>
        </p:spPr>
      </p:pic>
    </p:spTree>
    <p:extLst>
      <p:ext uri="{BB962C8B-B14F-4D97-AF65-F5344CB8AC3E}">
        <p14:creationId xmlns:p14="http://schemas.microsoft.com/office/powerpoint/2010/main" val="929329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and Solutions</a:t>
            </a:r>
          </a:p>
        </p:txBody>
      </p:sp>
      <p:sp>
        <p:nvSpPr>
          <p:cNvPr id="4" name="Content Placeholder 3"/>
          <p:cNvSpPr>
            <a:spLocks noGrp="1"/>
          </p:cNvSpPr>
          <p:nvPr>
            <p:ph sz="quarter" idx="11"/>
          </p:nvPr>
        </p:nvSpPr>
        <p:spPr/>
        <p:txBody>
          <a:bodyPr/>
          <a:lstStyle/>
          <a:p>
            <a:r>
              <a:rPr lang="en-US" dirty="0"/>
              <a:t>Speech recognition in noisy environments:  </a:t>
            </a:r>
          </a:p>
          <a:p>
            <a:pPr lvl="1"/>
            <a:r>
              <a:rPr lang="en-US" dirty="0"/>
              <a:t>Implemented bandpass filtering and ambient noise calibration</a:t>
            </a:r>
          </a:p>
          <a:p>
            <a:r>
              <a:rPr lang="en-US" dirty="0"/>
              <a:t>Text-to-speech for technical content:  </a:t>
            </a:r>
          </a:p>
          <a:p>
            <a:pPr lvl="1"/>
            <a:r>
              <a:rPr lang="en-US" dirty="0"/>
              <a:t>Custom dictionary for handling abbreviations  </a:t>
            </a:r>
          </a:p>
          <a:p>
            <a:pPr lvl="1"/>
            <a:r>
              <a:rPr lang="en-US" dirty="0"/>
              <a:t>Sentence tokenization for improved readability</a:t>
            </a:r>
          </a:p>
          <a:p>
            <a:r>
              <a:rPr lang="en-US" dirty="0"/>
              <a:t>Balancing model size and performance:  </a:t>
            </a:r>
          </a:p>
          <a:p>
            <a:pPr lvl="1"/>
            <a:r>
              <a:rPr lang="en-US" dirty="0"/>
              <a:t>Explored quantization techniques  </a:t>
            </a:r>
          </a:p>
          <a:p>
            <a:pPr lvl="1"/>
            <a:r>
              <a:rPr lang="en-US" dirty="0"/>
              <a:t>Optimized for specific hardware configurations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dirty="0"/>
          </a:p>
        </p:txBody>
      </p:sp>
    </p:spTree>
    <p:extLst>
      <p:ext uri="{BB962C8B-B14F-4D97-AF65-F5344CB8AC3E}">
        <p14:creationId xmlns:p14="http://schemas.microsoft.com/office/powerpoint/2010/main" val="640512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Research</a:t>
            </a:r>
          </a:p>
        </p:txBody>
      </p:sp>
      <p:sp>
        <p:nvSpPr>
          <p:cNvPr id="4" name="Content Placeholder 3"/>
          <p:cNvSpPr>
            <a:spLocks noGrp="1"/>
          </p:cNvSpPr>
          <p:nvPr>
            <p:ph sz="quarter" idx="11"/>
          </p:nvPr>
        </p:nvSpPr>
        <p:spPr/>
        <p:txBody>
          <a:bodyPr/>
          <a:lstStyle/>
          <a:p>
            <a:r>
              <a:rPr lang="en-US" sz="2500" dirty="0"/>
              <a:t>Expanding knowledge base:  </a:t>
            </a:r>
          </a:p>
          <a:p>
            <a:pPr lvl="1"/>
            <a:r>
              <a:rPr lang="en-US" sz="2100" dirty="0"/>
              <a:t>Continuous refinement of RAG data sets  </a:t>
            </a:r>
          </a:p>
          <a:p>
            <a:pPr lvl="1"/>
            <a:r>
              <a:rPr lang="en-US" sz="2100" dirty="0"/>
              <a:t>Implement reinforcement learning from expert feedback</a:t>
            </a:r>
          </a:p>
          <a:p>
            <a:r>
              <a:rPr lang="en-US" sz="2500" dirty="0"/>
              <a:t>Improving environmental interactions:  </a:t>
            </a:r>
          </a:p>
          <a:p>
            <a:pPr lvl="1"/>
            <a:r>
              <a:rPr lang="en-US" sz="2100" dirty="0"/>
              <a:t>Enhanced 3D model awareness  </a:t>
            </a:r>
          </a:p>
          <a:p>
            <a:pPr lvl="1"/>
            <a:r>
              <a:rPr lang="en-US" sz="2100" dirty="0"/>
              <a:t>Direct LLM commands to agent for course content interaction</a:t>
            </a:r>
          </a:p>
          <a:p>
            <a:r>
              <a:rPr lang="en-US" sz="2500" dirty="0"/>
              <a:t>Enhancing user experience:  </a:t>
            </a:r>
          </a:p>
          <a:p>
            <a:pPr lvl="1"/>
            <a:r>
              <a:rPr lang="en-US" sz="2100" dirty="0"/>
              <a:t>Conduct UX studies for data-driven improvements  </a:t>
            </a:r>
          </a:p>
          <a:p>
            <a:pPr lvl="1"/>
            <a:r>
              <a:rPr lang="en-US" sz="2100" dirty="0"/>
              <a:t>Explore AI-driven procedural character animations</a:t>
            </a:r>
          </a:p>
          <a:p>
            <a:r>
              <a:rPr lang="en-US" sz="2500" dirty="0"/>
              <a:t>Exploring deployment options:  </a:t>
            </a:r>
          </a:p>
          <a:p>
            <a:pPr lvl="1"/>
            <a:r>
              <a:rPr lang="en-US" sz="2100" dirty="0"/>
              <a:t>Investigate cloud infrastructure capabilities  </a:t>
            </a:r>
          </a:p>
          <a:p>
            <a:pPr lvl="1"/>
            <a:r>
              <a:rPr lang="en-US" sz="2100" dirty="0"/>
              <a:t>Develop specialized local server solutions for secure deployments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dirty="0"/>
          </a:p>
        </p:txBody>
      </p:sp>
      <p:pic>
        <p:nvPicPr>
          <p:cNvPr id="5" name="Picture 4">
            <a:extLst>
              <a:ext uri="{FF2B5EF4-FFF2-40B4-BE49-F238E27FC236}">
                <a16:creationId xmlns:a16="http://schemas.microsoft.com/office/drawing/2014/main" id="{47F380D2-35CF-1B6D-97A3-74852A44BC9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83184" y="953059"/>
            <a:ext cx="2927535" cy="5131411"/>
          </a:xfrm>
          <a:prstGeom prst="rect">
            <a:avLst/>
          </a:prstGeom>
        </p:spPr>
      </p:pic>
    </p:spTree>
    <p:extLst>
      <p:ext uri="{BB962C8B-B14F-4D97-AF65-F5344CB8AC3E}">
        <p14:creationId xmlns:p14="http://schemas.microsoft.com/office/powerpoint/2010/main" val="38031024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Applications</a:t>
            </a:r>
          </a:p>
        </p:txBody>
      </p:sp>
      <p:sp>
        <p:nvSpPr>
          <p:cNvPr id="4" name="Content Placeholder 3"/>
          <p:cNvSpPr>
            <a:spLocks noGrp="1"/>
          </p:cNvSpPr>
          <p:nvPr>
            <p:ph sz="quarter" idx="11"/>
          </p:nvPr>
        </p:nvSpPr>
        <p:spPr/>
        <p:txBody>
          <a:bodyPr/>
          <a:lstStyle/>
          <a:p>
            <a:r>
              <a:rPr lang="en-US" dirty="0"/>
              <a:t>Self-paced learning environments:  </a:t>
            </a:r>
          </a:p>
          <a:p>
            <a:pPr lvl="1"/>
            <a:r>
              <a:rPr lang="en-US" dirty="0"/>
              <a:t>24/7 availability of virtual SME  </a:t>
            </a:r>
          </a:p>
          <a:p>
            <a:pPr lvl="1"/>
            <a:r>
              <a:rPr lang="en-US" dirty="0"/>
              <a:t>Personalized learning paths</a:t>
            </a:r>
          </a:p>
          <a:p>
            <a:r>
              <a:rPr lang="en-US" dirty="0"/>
              <a:t>Supplementing live instruction:  </a:t>
            </a:r>
          </a:p>
          <a:p>
            <a:pPr lvl="1"/>
            <a:r>
              <a:rPr lang="en-US" dirty="0"/>
              <a:t>Virtual SME as teaching assistant  </a:t>
            </a:r>
          </a:p>
          <a:p>
            <a:pPr lvl="1"/>
            <a:r>
              <a:rPr lang="en-US" dirty="0"/>
              <a:t>Handling routine queries to free up instructor time</a:t>
            </a:r>
          </a:p>
          <a:p>
            <a:r>
              <a:rPr lang="en-US" dirty="0"/>
              <a:t>Training in areas with instructor shortages:  </a:t>
            </a:r>
          </a:p>
          <a:p>
            <a:pPr lvl="1"/>
            <a:r>
              <a:rPr lang="en-US" dirty="0"/>
              <a:t>Maintaining training quality and consistency  </a:t>
            </a:r>
          </a:p>
          <a:p>
            <a:pPr lvl="1"/>
            <a:r>
              <a:rPr lang="en-US" dirty="0"/>
              <a:t>Scaling up training capacity without additional human resources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dirty="0"/>
          </a:p>
        </p:txBody>
      </p:sp>
      <p:pic>
        <p:nvPicPr>
          <p:cNvPr id="5" name="Picture 4">
            <a:extLst>
              <a:ext uri="{FF2B5EF4-FFF2-40B4-BE49-F238E27FC236}">
                <a16:creationId xmlns:a16="http://schemas.microsoft.com/office/drawing/2014/main" id="{52CB14B7-9F79-7E07-CC0A-AA8A8F57F2B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83184" y="953060"/>
            <a:ext cx="2927535" cy="5131409"/>
          </a:xfrm>
          <a:prstGeom prst="rect">
            <a:avLst/>
          </a:prstGeom>
        </p:spPr>
      </p:pic>
    </p:spTree>
    <p:extLst>
      <p:ext uri="{BB962C8B-B14F-4D97-AF65-F5344CB8AC3E}">
        <p14:creationId xmlns:p14="http://schemas.microsoft.com/office/powerpoint/2010/main" val="27024710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4" name="Content Placeholder 3"/>
          <p:cNvSpPr>
            <a:spLocks noGrp="1"/>
          </p:cNvSpPr>
          <p:nvPr>
            <p:ph sz="quarter" idx="11"/>
          </p:nvPr>
        </p:nvSpPr>
        <p:spPr>
          <a:xfrm>
            <a:off x="480133" y="1046715"/>
            <a:ext cx="8603051" cy="5075237"/>
          </a:xfrm>
        </p:spPr>
        <p:txBody>
          <a:bodyPr/>
          <a:lstStyle/>
          <a:p>
            <a:r>
              <a:rPr lang="en-US" dirty="0"/>
              <a:t>Virtual SME as augmentation, not replacement:  </a:t>
            </a:r>
          </a:p>
          <a:p>
            <a:pPr lvl="1"/>
            <a:r>
              <a:rPr lang="en-US" dirty="0"/>
              <a:t>Enhances, rather than eliminates, human instruction</a:t>
            </a:r>
          </a:p>
          <a:p>
            <a:r>
              <a:rPr lang="en-US" dirty="0"/>
              <a:t>Potential for significantly enhancing IMI effectiveness:  </a:t>
            </a:r>
          </a:p>
          <a:p>
            <a:pPr lvl="1"/>
            <a:r>
              <a:rPr lang="en-US" dirty="0"/>
              <a:t>Increased engagement and interactivity  </a:t>
            </a:r>
          </a:p>
          <a:p>
            <a:pPr lvl="1"/>
            <a:r>
              <a:rPr lang="en-US" dirty="0"/>
              <a:t>Personalized learning experiences</a:t>
            </a:r>
          </a:p>
          <a:p>
            <a:r>
              <a:rPr lang="en-US" dirty="0"/>
              <a:t>Next steps:  </a:t>
            </a:r>
          </a:p>
          <a:p>
            <a:pPr lvl="1"/>
            <a:r>
              <a:rPr lang="en-US" dirty="0"/>
              <a:t>Further development and refinement of the prototype  </a:t>
            </a:r>
          </a:p>
          <a:p>
            <a:pPr lvl="1"/>
            <a:r>
              <a:rPr lang="en-US" dirty="0"/>
              <a:t>Pilot testing in real training environments  </a:t>
            </a:r>
          </a:p>
          <a:p>
            <a:pPr lvl="1"/>
            <a:r>
              <a:rPr lang="en-US" dirty="0"/>
              <a:t>Continuous improvement based on user feedback and technological advancements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dirty="0"/>
          </a:p>
        </p:txBody>
      </p:sp>
      <p:pic>
        <p:nvPicPr>
          <p:cNvPr id="5" name="Picture 4">
            <a:extLst>
              <a:ext uri="{FF2B5EF4-FFF2-40B4-BE49-F238E27FC236}">
                <a16:creationId xmlns:a16="http://schemas.microsoft.com/office/drawing/2014/main" id="{AD389C0E-D8F7-07F8-BA19-206D6F5C38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83184" y="953060"/>
            <a:ext cx="2927535" cy="5131409"/>
          </a:xfrm>
          <a:prstGeom prst="rect">
            <a:avLst/>
          </a:prstGeom>
        </p:spPr>
      </p:pic>
    </p:spTree>
    <p:extLst>
      <p:ext uri="{BB962C8B-B14F-4D97-AF65-F5344CB8AC3E}">
        <p14:creationId xmlns:p14="http://schemas.microsoft.com/office/powerpoint/2010/main" val="3513490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Q&amp;A</a:t>
            </a:r>
          </a:p>
        </p:txBody>
      </p:sp>
      <p:sp>
        <p:nvSpPr>
          <p:cNvPr id="4" name="Content Placeholder 3"/>
          <p:cNvSpPr>
            <a:spLocks noGrp="1"/>
          </p:cNvSpPr>
          <p:nvPr>
            <p:ph sz="quarter" idx="11"/>
          </p:nvPr>
        </p:nvSpPr>
        <p:spPr/>
        <p:txBody>
          <a:bodyPr/>
          <a:lstStyle/>
          <a:p>
            <a:r>
              <a:rPr lang="en-US" dirty="0"/>
              <a:t>Contact information:  </a:t>
            </a:r>
          </a:p>
          <a:p>
            <a:pPr lvl="1"/>
            <a:r>
              <a:rPr lang="en-US" dirty="0"/>
              <a:t>Nelson Hurst: nelson.hurst@i3-corps.com  </a:t>
            </a:r>
          </a:p>
          <a:p>
            <a:pPr lvl="1"/>
            <a:r>
              <a:rPr lang="en-US" dirty="0"/>
              <a:t>John Thornton: john.thornton@i3-corps.com  </a:t>
            </a:r>
          </a:p>
          <a:p>
            <a:pPr lvl="1"/>
            <a:r>
              <a:rPr lang="en-US" dirty="0"/>
              <a:t>Hung Le: hung.le@i3-corps.com</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dirty="0"/>
          </a:p>
        </p:txBody>
      </p:sp>
      <p:pic>
        <p:nvPicPr>
          <p:cNvPr id="5" name="Picture 4">
            <a:extLst>
              <a:ext uri="{FF2B5EF4-FFF2-40B4-BE49-F238E27FC236}">
                <a16:creationId xmlns:a16="http://schemas.microsoft.com/office/drawing/2014/main" id="{DCCA91C3-DD19-287E-EECB-1F6DBD2176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83184" y="953060"/>
            <a:ext cx="2927535" cy="5131409"/>
          </a:xfrm>
          <a:prstGeom prst="rect">
            <a:avLst/>
          </a:prstGeom>
        </p:spPr>
      </p:pic>
    </p:spTree>
    <p:extLst>
      <p:ext uri="{BB962C8B-B14F-4D97-AF65-F5344CB8AC3E}">
        <p14:creationId xmlns:p14="http://schemas.microsoft.com/office/powerpoint/2010/main" val="4187687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34EC4-BC98-9E25-378C-A66FC3F46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C7E1F6-6E5A-0F2E-8464-67F617161407}"/>
              </a:ext>
            </a:extLst>
          </p:cNvPr>
          <p:cNvSpPr>
            <a:spLocks noGrp="1"/>
          </p:cNvSpPr>
          <p:nvPr>
            <p:ph type="title"/>
          </p:nvPr>
        </p:nvSpPr>
        <p:spPr/>
        <p:txBody>
          <a:bodyPr/>
          <a:lstStyle/>
          <a:p>
            <a:r>
              <a:rPr lang="en-US" dirty="0"/>
              <a:t>Speakers</a:t>
            </a:r>
          </a:p>
        </p:txBody>
      </p:sp>
      <p:sp>
        <p:nvSpPr>
          <p:cNvPr id="3" name="Slide Number Placeholder 2">
            <a:extLst>
              <a:ext uri="{FF2B5EF4-FFF2-40B4-BE49-F238E27FC236}">
                <a16:creationId xmlns:a16="http://schemas.microsoft.com/office/drawing/2014/main" id="{98253850-CC61-7569-EF36-ABA251AEDB79}"/>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dirty="0"/>
          </a:p>
        </p:txBody>
      </p:sp>
      <p:sp>
        <p:nvSpPr>
          <p:cNvPr id="6" name="TextBox 5">
            <a:extLst>
              <a:ext uri="{FF2B5EF4-FFF2-40B4-BE49-F238E27FC236}">
                <a16:creationId xmlns:a16="http://schemas.microsoft.com/office/drawing/2014/main" id="{4C823487-CD8D-EB7A-FFCE-47DF331DB809}"/>
              </a:ext>
            </a:extLst>
          </p:cNvPr>
          <p:cNvSpPr txBox="1"/>
          <p:nvPr/>
        </p:nvSpPr>
        <p:spPr>
          <a:xfrm>
            <a:off x="1736055" y="2919666"/>
            <a:ext cx="2706493" cy="584775"/>
          </a:xfrm>
          <a:prstGeom prst="rect">
            <a:avLst/>
          </a:prstGeom>
          <a:noFill/>
        </p:spPr>
        <p:txBody>
          <a:bodyPr wrap="square">
            <a:spAutoFit/>
          </a:bodyPr>
          <a:lstStyle/>
          <a:p>
            <a:pPr algn="ctr"/>
            <a:r>
              <a:rPr lang="en-US" b="1" spc="100" dirty="0">
                <a:solidFill>
                  <a:srgbClr val="0C1D49"/>
                </a:solidFill>
                <a:latin typeface="Arial Narrow" panose="020B0606020202030204" pitchFamily="34" charset="0"/>
                <a:ea typeface="Tahoma" panose="020B0604030504040204" pitchFamily="34" charset="0"/>
                <a:cs typeface="Arial" panose="020B0604020202020204" pitchFamily="34" charset="0"/>
              </a:rPr>
              <a:t>Nelson Hurst</a:t>
            </a:r>
          </a:p>
        </p:txBody>
      </p:sp>
      <p:sp>
        <p:nvSpPr>
          <p:cNvPr id="7" name="Content Placeholder 2">
            <a:extLst>
              <a:ext uri="{FF2B5EF4-FFF2-40B4-BE49-F238E27FC236}">
                <a16:creationId xmlns:a16="http://schemas.microsoft.com/office/drawing/2014/main" id="{0FFDD1D8-9C86-397B-8FB0-0BA7A8C9430E}"/>
              </a:ext>
            </a:extLst>
          </p:cNvPr>
          <p:cNvSpPr txBox="1">
            <a:spLocks/>
          </p:cNvSpPr>
          <p:nvPr/>
        </p:nvSpPr>
        <p:spPr>
          <a:xfrm>
            <a:off x="541594" y="3853773"/>
            <a:ext cx="5095414" cy="24335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8399A"/>
              </a:buClr>
            </a:pPr>
            <a:r>
              <a:rPr lang="en-US" sz="2400" dirty="0">
                <a:solidFill>
                  <a:srgbClr val="0C1E4D"/>
                </a:solidFill>
                <a:latin typeface="Arial Narrow" panose="020B0606020202030204" pitchFamily="34" charset="0"/>
                <a:cs typeface="Arial" panose="020B0604020202020204" pitchFamily="34" charset="0"/>
              </a:rPr>
              <a:t>Senior Principal Software Engineer at i3</a:t>
            </a:r>
          </a:p>
          <a:p>
            <a:pPr marL="285750" indent="-285750">
              <a:buClr>
                <a:srgbClr val="08399A"/>
              </a:buClr>
            </a:pPr>
            <a:r>
              <a:rPr lang="en-US" sz="2400" dirty="0">
                <a:solidFill>
                  <a:srgbClr val="0C1E4D"/>
                </a:solidFill>
                <a:latin typeface="Arial Narrow" panose="020B0606020202030204" pitchFamily="34" charset="0"/>
                <a:cs typeface="Arial" panose="020B0604020202020204" pitchFamily="34" charset="0"/>
              </a:rPr>
              <a:t>Experience in software engineering, developing IMI courseware solutions, web-based and desktop applications.</a:t>
            </a:r>
          </a:p>
          <a:p>
            <a:pPr marL="285750" indent="-285750">
              <a:buClr>
                <a:srgbClr val="08399A"/>
              </a:buClr>
            </a:pPr>
            <a:r>
              <a:rPr lang="en-US" sz="2400" dirty="0">
                <a:solidFill>
                  <a:srgbClr val="0C1E4D"/>
                </a:solidFill>
                <a:latin typeface="Arial Narrow" panose="020B0606020202030204" pitchFamily="34" charset="0"/>
                <a:cs typeface="Arial" panose="020B0604020202020204" pitchFamily="34" charset="0"/>
              </a:rPr>
              <a:t>Over 25 years of professional experience in the Industry.</a:t>
            </a:r>
          </a:p>
          <a:p>
            <a:pPr marL="285750" indent="-285750">
              <a:buClr>
                <a:srgbClr val="08399A"/>
              </a:buClr>
            </a:pPr>
            <a:endParaRPr lang="en-US" sz="1800" dirty="0">
              <a:solidFill>
                <a:srgbClr val="0C1E4D"/>
              </a:solidFill>
              <a:latin typeface="Arial Narrow" panose="020B0606020202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91DFEC71-E86B-DADB-FEF3-970DCB424CD7}"/>
              </a:ext>
            </a:extLst>
          </p:cNvPr>
          <p:cNvPicPr>
            <a:picLocks noChangeAspect="1"/>
          </p:cNvPicPr>
          <p:nvPr/>
        </p:nvPicPr>
        <p:blipFill>
          <a:blip r:embed="rId3" cstate="print">
            <a:extLst>
              <a:ext uri="{28A0092B-C50C-407E-A947-70E740481C1C}">
                <a14:useLocalDpi xmlns:a14="http://schemas.microsoft.com/office/drawing/2010/main" val="0"/>
              </a:ext>
            </a:extLst>
          </a:blip>
          <a:srcRect l="6586" r="6586"/>
          <a:stretch/>
        </p:blipFill>
        <p:spPr>
          <a:xfrm>
            <a:off x="2250648" y="1190008"/>
            <a:ext cx="1677307" cy="1677307"/>
          </a:xfrm>
          <a:prstGeom prst="flowChartConnector">
            <a:avLst/>
          </a:prstGeom>
          <a:ln>
            <a:noFill/>
          </a:ln>
          <a:effectLst>
            <a:outerShdw blurRad="254000" sx="102000" sy="102000" algn="ctr" rotWithShape="0">
              <a:prstClr val="black">
                <a:alpha val="15000"/>
              </a:prstClr>
            </a:outerShdw>
          </a:effectLst>
        </p:spPr>
      </p:pic>
      <p:sp>
        <p:nvSpPr>
          <p:cNvPr id="9" name="TextBox 8">
            <a:extLst>
              <a:ext uri="{FF2B5EF4-FFF2-40B4-BE49-F238E27FC236}">
                <a16:creationId xmlns:a16="http://schemas.microsoft.com/office/drawing/2014/main" id="{94D9C042-DCAB-88DB-11B4-97C256E78AA4}"/>
              </a:ext>
            </a:extLst>
          </p:cNvPr>
          <p:cNvSpPr txBox="1"/>
          <p:nvPr/>
        </p:nvSpPr>
        <p:spPr>
          <a:xfrm>
            <a:off x="7405656" y="2919666"/>
            <a:ext cx="3192596" cy="584775"/>
          </a:xfrm>
          <a:prstGeom prst="rect">
            <a:avLst/>
          </a:prstGeom>
          <a:noFill/>
        </p:spPr>
        <p:txBody>
          <a:bodyPr wrap="square">
            <a:spAutoFit/>
          </a:bodyPr>
          <a:lstStyle/>
          <a:p>
            <a:pPr algn="ctr"/>
            <a:r>
              <a:rPr lang="en-US" b="1" spc="100" dirty="0">
                <a:solidFill>
                  <a:srgbClr val="0C1D49"/>
                </a:solidFill>
                <a:latin typeface="Arial Narrow" panose="020B0606020202030204" pitchFamily="34" charset="0"/>
                <a:ea typeface="Tahoma" panose="020B0604030504040204" pitchFamily="34" charset="0"/>
                <a:cs typeface="Arial" panose="020B0604020202020204" pitchFamily="34" charset="0"/>
              </a:rPr>
              <a:t>John Thornton</a:t>
            </a:r>
          </a:p>
        </p:txBody>
      </p:sp>
      <p:sp>
        <p:nvSpPr>
          <p:cNvPr id="10" name="Content Placeholder 2">
            <a:extLst>
              <a:ext uri="{FF2B5EF4-FFF2-40B4-BE49-F238E27FC236}">
                <a16:creationId xmlns:a16="http://schemas.microsoft.com/office/drawing/2014/main" id="{51831E53-E51A-A2C2-5DAC-F4EA653C9E84}"/>
              </a:ext>
            </a:extLst>
          </p:cNvPr>
          <p:cNvSpPr txBox="1">
            <a:spLocks/>
          </p:cNvSpPr>
          <p:nvPr/>
        </p:nvSpPr>
        <p:spPr>
          <a:xfrm>
            <a:off x="6357085" y="3853773"/>
            <a:ext cx="5289738" cy="243351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Clr>
                <a:srgbClr val="08399A"/>
              </a:buClr>
            </a:pPr>
            <a:r>
              <a:rPr lang="en-US" sz="2400" dirty="0">
                <a:solidFill>
                  <a:srgbClr val="0C1E4D"/>
                </a:solidFill>
                <a:latin typeface="Arial Narrow" panose="020B0606020202030204" pitchFamily="34" charset="0"/>
                <a:cs typeface="Arial" panose="020B0604020202020204" pitchFamily="34" charset="0"/>
              </a:rPr>
              <a:t>Department Manager at i3</a:t>
            </a:r>
          </a:p>
          <a:p>
            <a:pPr marL="285750" indent="-285750">
              <a:buClr>
                <a:srgbClr val="08399A"/>
              </a:buClr>
            </a:pPr>
            <a:r>
              <a:rPr lang="en-US" sz="2400" dirty="0">
                <a:solidFill>
                  <a:srgbClr val="0C1E4D"/>
                </a:solidFill>
                <a:latin typeface="Arial Narrow" panose="020B0606020202030204" pitchFamily="34" charset="0"/>
                <a:cs typeface="Arial" panose="020B0604020202020204" pitchFamily="34" charset="0"/>
              </a:rPr>
              <a:t>Experience in software engineering, web, mobile &amp; XR application development.</a:t>
            </a:r>
          </a:p>
          <a:p>
            <a:pPr marL="285750" indent="-285750">
              <a:buClr>
                <a:srgbClr val="08399A"/>
              </a:buClr>
            </a:pPr>
            <a:r>
              <a:rPr lang="en-US" sz="2400" dirty="0">
                <a:solidFill>
                  <a:srgbClr val="0C1E4D"/>
                </a:solidFill>
                <a:latin typeface="Arial Narrow" panose="020B0606020202030204" pitchFamily="34" charset="0"/>
                <a:cs typeface="Arial" panose="020B0604020202020204" pitchFamily="34" charset="0"/>
              </a:rPr>
              <a:t>B.Eng. in Software Engineering from Auburn University</a:t>
            </a:r>
          </a:p>
        </p:txBody>
      </p:sp>
      <p:pic>
        <p:nvPicPr>
          <p:cNvPr id="11" name="Picture 10">
            <a:extLst>
              <a:ext uri="{FF2B5EF4-FFF2-40B4-BE49-F238E27FC236}">
                <a16:creationId xmlns:a16="http://schemas.microsoft.com/office/drawing/2014/main" id="{70927729-4C7D-0C99-C50E-080830008556}"/>
              </a:ext>
            </a:extLst>
          </p:cNvPr>
          <p:cNvPicPr>
            <a:picLocks noChangeAspect="1"/>
          </p:cNvPicPr>
          <p:nvPr/>
        </p:nvPicPr>
        <p:blipFill>
          <a:blip r:embed="rId4" cstate="print">
            <a:extLst>
              <a:ext uri="{28A0092B-C50C-407E-A947-70E740481C1C}">
                <a14:useLocalDpi xmlns:a14="http://schemas.microsoft.com/office/drawing/2010/main" val="0"/>
              </a:ext>
            </a:extLst>
          </a:blip>
          <a:srcRect t="12500" b="12500"/>
          <a:stretch/>
        </p:blipFill>
        <p:spPr>
          <a:xfrm>
            <a:off x="8163301" y="1190008"/>
            <a:ext cx="1677307" cy="1677308"/>
          </a:xfrm>
          <a:prstGeom prst="flowChartConnector">
            <a:avLst/>
          </a:prstGeom>
          <a:effectLst>
            <a:outerShdw blurRad="254000" dist="50800" dir="5400000" algn="ctr" rotWithShape="0">
              <a:srgbClr val="000000">
                <a:alpha val="15000"/>
              </a:srgbClr>
            </a:outerShdw>
          </a:effectLst>
        </p:spPr>
      </p:pic>
    </p:spTree>
    <p:extLst>
      <p:ext uri="{BB962C8B-B14F-4D97-AF65-F5344CB8AC3E}">
        <p14:creationId xmlns:p14="http://schemas.microsoft.com/office/powerpoint/2010/main" val="3248721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Content Placeholder 3"/>
          <p:cNvSpPr>
            <a:spLocks noGrp="1"/>
          </p:cNvSpPr>
          <p:nvPr>
            <p:ph sz="quarter" idx="11"/>
          </p:nvPr>
        </p:nvSpPr>
        <p:spPr>
          <a:xfrm>
            <a:off x="480133" y="1046715"/>
            <a:ext cx="8499562" cy="5075237"/>
          </a:xfrm>
        </p:spPr>
        <p:txBody>
          <a:bodyPr/>
          <a:lstStyle/>
          <a:p>
            <a:r>
              <a:rPr lang="en-US" dirty="0"/>
              <a:t>Background:</a:t>
            </a:r>
          </a:p>
          <a:p>
            <a:pPr lvl="1"/>
            <a:r>
              <a:rPr lang="en-US" dirty="0"/>
              <a:t>Interactive Multimedia Instruction (IMI) improves learner outcomes</a:t>
            </a:r>
          </a:p>
          <a:p>
            <a:pPr lvl="1"/>
            <a:r>
              <a:rPr lang="en-US" dirty="0"/>
              <a:t>Instructor-led IMI provides valuable feedback and guidance </a:t>
            </a:r>
          </a:p>
          <a:p>
            <a:r>
              <a:rPr lang="en-US" dirty="0"/>
              <a:t>Challenges:</a:t>
            </a:r>
          </a:p>
          <a:p>
            <a:pPr lvl="1"/>
            <a:r>
              <a:rPr lang="en-US" dirty="0"/>
              <a:t>Finite instructor time</a:t>
            </a:r>
          </a:p>
          <a:p>
            <a:pPr lvl="1"/>
            <a:r>
              <a:rPr lang="en-US" dirty="0"/>
              <a:t>The retirement of experienced instructors.</a:t>
            </a:r>
          </a:p>
          <a:p>
            <a:pPr lvl="1"/>
            <a:r>
              <a:rPr lang="en-US" dirty="0"/>
              <a:t>Limited scalability of human-led instruction </a:t>
            </a:r>
          </a:p>
          <a:p>
            <a:r>
              <a:rPr lang="en-US" dirty="0"/>
              <a:t>Need for innovative solutions to maintain training quality and reach</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dirty="0"/>
          </a:p>
        </p:txBody>
      </p:sp>
      <p:pic>
        <p:nvPicPr>
          <p:cNvPr id="5" name="Picture 4">
            <a:extLst>
              <a:ext uri="{FF2B5EF4-FFF2-40B4-BE49-F238E27FC236}">
                <a16:creationId xmlns:a16="http://schemas.microsoft.com/office/drawing/2014/main" id="{9276EAE3-97D5-84A4-E275-734808A2F687}"/>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9079706" y="951084"/>
            <a:ext cx="2934493" cy="5135363"/>
          </a:xfrm>
          <a:prstGeom prst="rect">
            <a:avLst/>
          </a:prstGeom>
        </p:spPr>
      </p:pic>
    </p:spTree>
    <p:extLst>
      <p:ext uri="{BB962C8B-B14F-4D97-AF65-F5344CB8AC3E}">
        <p14:creationId xmlns:p14="http://schemas.microsoft.com/office/powerpoint/2010/main" val="1008667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Solution</a:t>
            </a:r>
          </a:p>
        </p:txBody>
      </p:sp>
      <p:sp>
        <p:nvSpPr>
          <p:cNvPr id="4" name="Content Placeholder 3"/>
          <p:cNvSpPr>
            <a:spLocks noGrp="1"/>
          </p:cNvSpPr>
          <p:nvPr>
            <p:ph sz="quarter" idx="11"/>
          </p:nvPr>
        </p:nvSpPr>
        <p:spPr>
          <a:xfrm>
            <a:off x="480132" y="1046715"/>
            <a:ext cx="8420981" cy="5075237"/>
          </a:xfrm>
        </p:spPr>
        <p:txBody>
          <a:bodyPr/>
          <a:lstStyle/>
          <a:p>
            <a:r>
              <a:rPr lang="en-US" dirty="0"/>
              <a:t>AI-driven virtual Subject Matter Expert (SME)  </a:t>
            </a:r>
          </a:p>
          <a:p>
            <a:pPr lvl="1"/>
            <a:r>
              <a:rPr lang="en-US" dirty="0"/>
              <a:t>Augments human instructors  </a:t>
            </a:r>
          </a:p>
          <a:p>
            <a:pPr lvl="1"/>
            <a:r>
              <a:rPr lang="en-US" dirty="0"/>
              <a:t>Available 24/7 for self-paced learning</a:t>
            </a:r>
          </a:p>
          <a:p>
            <a:r>
              <a:rPr lang="en-US" dirty="0"/>
              <a:t>Leverages cutting-edge AI technologies:  </a:t>
            </a:r>
          </a:p>
          <a:p>
            <a:pPr lvl="1"/>
            <a:r>
              <a:rPr lang="en-US" dirty="0"/>
              <a:t>Large Language Models (LLMs)  </a:t>
            </a:r>
          </a:p>
          <a:p>
            <a:pPr lvl="1"/>
            <a:r>
              <a:rPr lang="en-US" dirty="0"/>
              <a:t>Speech recognition and synthesis </a:t>
            </a:r>
          </a:p>
          <a:p>
            <a:pPr lvl="1"/>
            <a:r>
              <a:rPr lang="en-US" dirty="0"/>
              <a:t>3D avatars for immersive experience</a:t>
            </a:r>
          </a:p>
          <a:p>
            <a:r>
              <a:rPr lang="en-US" dirty="0"/>
              <a:t>Goals: Enhance training accessibility and effectiveness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dirty="0"/>
          </a:p>
        </p:txBody>
      </p:sp>
      <p:pic>
        <p:nvPicPr>
          <p:cNvPr id="5" name="Picture 4">
            <a:extLst>
              <a:ext uri="{FF2B5EF4-FFF2-40B4-BE49-F238E27FC236}">
                <a16:creationId xmlns:a16="http://schemas.microsoft.com/office/drawing/2014/main" id="{63C04FB9-2FB7-BBB5-E040-6FF44076DEB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79706" y="951905"/>
            <a:ext cx="2934493" cy="5133721"/>
          </a:xfrm>
          <a:prstGeom prst="rect">
            <a:avLst/>
          </a:prstGeom>
        </p:spPr>
      </p:pic>
    </p:spTree>
    <p:extLst>
      <p:ext uri="{BB962C8B-B14F-4D97-AF65-F5344CB8AC3E}">
        <p14:creationId xmlns:p14="http://schemas.microsoft.com/office/powerpoint/2010/main" val="208870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Architecture</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dirty="0"/>
          </a:p>
        </p:txBody>
      </p:sp>
      <p:pic>
        <p:nvPicPr>
          <p:cNvPr id="6" name="Picture 5">
            <a:extLst>
              <a:ext uri="{FF2B5EF4-FFF2-40B4-BE49-F238E27FC236}">
                <a16:creationId xmlns:a16="http://schemas.microsoft.com/office/drawing/2014/main" id="{849CB259-8755-6B87-75DA-CD6E4329ADA3}"/>
              </a:ext>
            </a:extLst>
          </p:cNvPr>
          <p:cNvPicPr>
            <a:picLocks noChangeAspect="1"/>
          </p:cNvPicPr>
          <p:nvPr/>
        </p:nvPicPr>
        <p:blipFill>
          <a:blip r:embed="rId3"/>
          <a:stretch>
            <a:fillRect/>
          </a:stretch>
        </p:blipFill>
        <p:spPr>
          <a:xfrm>
            <a:off x="581521" y="1540434"/>
            <a:ext cx="11028957" cy="3777132"/>
          </a:xfrm>
          <a:prstGeom prst="rect">
            <a:avLst/>
          </a:prstGeom>
        </p:spPr>
      </p:pic>
    </p:spTree>
    <p:extLst>
      <p:ext uri="{BB962C8B-B14F-4D97-AF65-F5344CB8AC3E}">
        <p14:creationId xmlns:p14="http://schemas.microsoft.com/office/powerpoint/2010/main" val="891244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Components</a:t>
            </a:r>
          </a:p>
        </p:txBody>
      </p:sp>
      <p:sp>
        <p:nvSpPr>
          <p:cNvPr id="4" name="Content Placeholder 3"/>
          <p:cNvSpPr>
            <a:spLocks noGrp="1"/>
          </p:cNvSpPr>
          <p:nvPr>
            <p:ph sz="quarter" idx="11"/>
          </p:nvPr>
        </p:nvSpPr>
        <p:spPr>
          <a:xfrm>
            <a:off x="480132" y="1046715"/>
            <a:ext cx="6870787" cy="5091195"/>
          </a:xfrm>
        </p:spPr>
        <p:txBody>
          <a:bodyPr/>
          <a:lstStyle/>
          <a:p>
            <a:r>
              <a:rPr lang="en-US" sz="2400" dirty="0"/>
              <a:t>Keyword Recognition:</a:t>
            </a:r>
            <a:r>
              <a:rPr lang="en-US" dirty="0"/>
              <a:t>   </a:t>
            </a:r>
          </a:p>
          <a:p>
            <a:pPr lvl="1"/>
            <a:r>
              <a:rPr lang="en-US" sz="2200" dirty="0"/>
              <a:t>Unity's built-in implementation   </a:t>
            </a:r>
          </a:p>
          <a:p>
            <a:pPr lvl="1"/>
            <a:r>
              <a:rPr lang="en-US" sz="2200" dirty="0"/>
              <a:t>Triggers speech recording</a:t>
            </a:r>
          </a:p>
          <a:p>
            <a:r>
              <a:rPr lang="en-US" sz="2400" dirty="0"/>
              <a:t>Automatic Speech Recognition:   </a:t>
            </a:r>
          </a:p>
          <a:p>
            <a:pPr lvl="1"/>
            <a:r>
              <a:rPr lang="en-US" sz="2200" dirty="0"/>
              <a:t>Whisper Large v3 model   </a:t>
            </a:r>
          </a:p>
          <a:p>
            <a:pPr lvl="1"/>
            <a:r>
              <a:rPr lang="en-US" sz="2200" dirty="0"/>
              <a:t>Converts user speech to text</a:t>
            </a:r>
          </a:p>
          <a:p>
            <a:r>
              <a:rPr lang="en-US" sz="2400" dirty="0"/>
              <a:t>Text-to-Speech Synthesis:   </a:t>
            </a:r>
          </a:p>
          <a:p>
            <a:pPr lvl="1"/>
            <a:r>
              <a:rPr lang="en-US" sz="2200" dirty="0"/>
              <a:t>Tortoise model for natural-sounding output</a:t>
            </a:r>
          </a:p>
          <a:p>
            <a:r>
              <a:rPr lang="en-US" sz="2400" dirty="0"/>
              <a:t>4. Local LLM Deployment:   </a:t>
            </a:r>
          </a:p>
          <a:p>
            <a:pPr lvl="1"/>
            <a:r>
              <a:rPr lang="en-US" sz="2200" dirty="0"/>
              <a:t>llama.cpp library for efficient inference</a:t>
            </a:r>
          </a:p>
          <a:p>
            <a:r>
              <a:rPr lang="en-US" sz="2400" dirty="0"/>
              <a:t>Retrieval-Augmented Generation (RAG):   </a:t>
            </a:r>
          </a:p>
          <a:p>
            <a:pPr lvl="1"/>
            <a:r>
              <a:rPr lang="en-US" sz="2200" dirty="0"/>
              <a:t>Enhances responses with specific domain knowledge</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dirty="0"/>
          </a:p>
        </p:txBody>
      </p:sp>
      <p:pic>
        <p:nvPicPr>
          <p:cNvPr id="5" name="Picture 4">
            <a:extLst>
              <a:ext uri="{FF2B5EF4-FFF2-40B4-BE49-F238E27FC236}">
                <a16:creationId xmlns:a16="http://schemas.microsoft.com/office/drawing/2014/main" id="{BF5FCF4A-7392-821C-D013-D662D373C61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79706" y="953059"/>
            <a:ext cx="2934493" cy="5131412"/>
          </a:xfrm>
          <a:prstGeom prst="rect">
            <a:avLst/>
          </a:prstGeom>
        </p:spPr>
      </p:pic>
    </p:spTree>
    <p:extLst>
      <p:ext uri="{BB962C8B-B14F-4D97-AF65-F5344CB8AC3E}">
        <p14:creationId xmlns:p14="http://schemas.microsoft.com/office/powerpoint/2010/main" val="3834216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Approach</a:t>
            </a:r>
          </a:p>
        </p:txBody>
      </p:sp>
      <p:sp>
        <p:nvSpPr>
          <p:cNvPr id="4" name="Content Placeholder 3"/>
          <p:cNvSpPr>
            <a:spLocks noGrp="1"/>
          </p:cNvSpPr>
          <p:nvPr>
            <p:ph sz="quarter" idx="11"/>
          </p:nvPr>
        </p:nvSpPr>
        <p:spPr/>
        <p:txBody>
          <a:bodyPr/>
          <a:lstStyle/>
          <a:p>
            <a:r>
              <a:rPr lang="en-US" dirty="0"/>
              <a:t>Unity application:  </a:t>
            </a:r>
          </a:p>
          <a:p>
            <a:pPr lvl="1"/>
            <a:r>
              <a:rPr lang="en-US" dirty="0"/>
              <a:t>Handles user interactions (text/voice)  </a:t>
            </a:r>
          </a:p>
          <a:p>
            <a:pPr lvl="1"/>
            <a:r>
              <a:rPr lang="en-US" dirty="0"/>
              <a:t>Renders 3D avatar and environment</a:t>
            </a:r>
          </a:p>
          <a:p>
            <a:r>
              <a:rPr lang="en-US" dirty="0"/>
              <a:t>Web requests to LLM interface:  </a:t>
            </a:r>
          </a:p>
          <a:p>
            <a:pPr lvl="1"/>
            <a:r>
              <a:rPr lang="en-US" dirty="0"/>
              <a:t>Sends user queries and context  </a:t>
            </a:r>
          </a:p>
          <a:p>
            <a:pPr lvl="1"/>
            <a:r>
              <a:rPr lang="en-US" dirty="0"/>
              <a:t>Receives generated responses</a:t>
            </a:r>
          </a:p>
          <a:p>
            <a:r>
              <a:rPr lang="en-US" dirty="0"/>
              <a:t>RAG server:  </a:t>
            </a:r>
          </a:p>
          <a:p>
            <a:pPr lvl="1"/>
            <a:r>
              <a:rPr lang="en-US" dirty="0"/>
              <a:t>Retrieves relevant information from knowledge base</a:t>
            </a:r>
          </a:p>
          <a:p>
            <a:r>
              <a:rPr lang="en-US" dirty="0"/>
              <a:t>3D avatar interactions:  </a:t>
            </a:r>
          </a:p>
          <a:p>
            <a:pPr lvl="1"/>
            <a:r>
              <a:rPr lang="en-US" dirty="0"/>
              <a:t>Responds to LLM commands</a:t>
            </a:r>
          </a:p>
          <a:p>
            <a:pPr lvl="1"/>
            <a:r>
              <a:rPr lang="en-US" dirty="0"/>
              <a:t>Points to or highlights relevant 3D components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dirty="0"/>
          </a:p>
        </p:txBody>
      </p:sp>
    </p:spTree>
    <p:extLst>
      <p:ext uri="{BB962C8B-B14F-4D97-AF65-F5344CB8AC3E}">
        <p14:creationId xmlns:p14="http://schemas.microsoft.com/office/powerpoint/2010/main" val="287409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LLM Evaluation</a:t>
            </a:r>
          </a:p>
        </p:txBody>
      </p:sp>
      <p:sp>
        <p:nvSpPr>
          <p:cNvPr id="4" name="Content Placeholder 3"/>
          <p:cNvSpPr>
            <a:spLocks noGrp="1"/>
          </p:cNvSpPr>
          <p:nvPr>
            <p:ph sz="quarter" idx="11"/>
          </p:nvPr>
        </p:nvSpPr>
        <p:spPr>
          <a:xfrm>
            <a:off x="480133" y="1046715"/>
            <a:ext cx="8899612" cy="5075237"/>
          </a:xfrm>
        </p:spPr>
        <p:txBody>
          <a:bodyPr/>
          <a:lstStyle/>
          <a:p>
            <a:r>
              <a:rPr lang="en-US" dirty="0"/>
              <a:t>Benchmarking process:  </a:t>
            </a:r>
          </a:p>
          <a:p>
            <a:pPr lvl="1"/>
            <a:r>
              <a:rPr lang="en-US" dirty="0"/>
              <a:t>Custom Knowledge and Skills Assessment (KSA) tests  </a:t>
            </a:r>
          </a:p>
          <a:p>
            <a:pPr lvl="1"/>
            <a:r>
              <a:rPr lang="en-US" dirty="0"/>
              <a:t>25 questions testing reasoning and problem-solving</a:t>
            </a:r>
          </a:p>
          <a:p>
            <a:r>
              <a:rPr lang="en-US" dirty="0"/>
              <a:t>Evaluation metrics:  </a:t>
            </a:r>
          </a:p>
          <a:p>
            <a:pPr lvl="1"/>
            <a:r>
              <a:rPr lang="en-US" dirty="0"/>
              <a:t>Logic, Math A, Math B, Instruction following  </a:t>
            </a:r>
          </a:p>
          <a:p>
            <a:pPr lvl="1"/>
            <a:r>
              <a:rPr lang="en-US" dirty="0"/>
              <a:t>Reflection capability</a:t>
            </a:r>
          </a:p>
          <a:p>
            <a:r>
              <a:rPr lang="en-US" dirty="0"/>
              <a:t>Results:  </a:t>
            </a:r>
          </a:p>
          <a:p>
            <a:pPr lvl="1"/>
            <a:r>
              <a:rPr lang="en-US" dirty="0"/>
              <a:t>Mixtral-8x7B-Instruct-v0.1 performed best overall  </a:t>
            </a:r>
          </a:p>
          <a:p>
            <a:pPr lvl="1"/>
            <a:r>
              <a:rPr lang="en-US" dirty="0"/>
              <a:t>Significant performance drop when all questions asked simultaneously</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dirty="0"/>
          </a:p>
        </p:txBody>
      </p:sp>
      <p:pic>
        <p:nvPicPr>
          <p:cNvPr id="5" name="Picture 4">
            <a:extLst>
              <a:ext uri="{FF2B5EF4-FFF2-40B4-BE49-F238E27FC236}">
                <a16:creationId xmlns:a16="http://schemas.microsoft.com/office/drawing/2014/main" id="{207E4E85-212B-B099-CB6C-2A74881BD91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083184" y="953059"/>
            <a:ext cx="2927536" cy="5131412"/>
          </a:xfrm>
          <a:prstGeom prst="rect">
            <a:avLst/>
          </a:prstGeom>
        </p:spPr>
      </p:pic>
    </p:spTree>
    <p:extLst>
      <p:ext uri="{BB962C8B-B14F-4D97-AF65-F5344CB8AC3E}">
        <p14:creationId xmlns:p14="http://schemas.microsoft.com/office/powerpoint/2010/main" val="3900863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LLM Evaluation Results</a:t>
            </a:r>
          </a:p>
        </p:txBody>
      </p:sp>
      <p:sp>
        <p:nvSpPr>
          <p:cNvPr id="3" name="Slide Number Placeholder 2">
            <a:extLst>
              <a:ext uri="{FF2B5EF4-FFF2-40B4-BE49-F238E27FC236}">
                <a16:creationId xmlns:a16="http://schemas.microsoft.com/office/drawing/2014/main" id="{C9DC1706-4C3B-2B4B-BD3E-194E88879BC1}"/>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dirty="0"/>
          </a:p>
        </p:txBody>
      </p:sp>
      <p:graphicFrame>
        <p:nvGraphicFramePr>
          <p:cNvPr id="4" name="Table 3">
            <a:extLst>
              <a:ext uri="{FF2B5EF4-FFF2-40B4-BE49-F238E27FC236}">
                <a16:creationId xmlns:a16="http://schemas.microsoft.com/office/drawing/2014/main" id="{D6F207FC-F530-C6ED-6D76-B2F8E290A0A7}"/>
              </a:ext>
            </a:extLst>
          </p:cNvPr>
          <p:cNvGraphicFramePr>
            <a:graphicFrameLocks noGrp="1"/>
          </p:cNvGraphicFramePr>
          <p:nvPr>
            <p:extLst>
              <p:ext uri="{D42A27DB-BD31-4B8C-83A1-F6EECF244321}">
                <p14:modId xmlns:p14="http://schemas.microsoft.com/office/powerpoint/2010/main" val="3987162025"/>
              </p:ext>
            </p:extLst>
          </p:nvPr>
        </p:nvGraphicFramePr>
        <p:xfrm>
          <a:off x="435770" y="1078707"/>
          <a:ext cx="11458574" cy="5022049"/>
        </p:xfrm>
        <a:graphic>
          <a:graphicData uri="http://schemas.openxmlformats.org/drawingml/2006/table">
            <a:tbl>
              <a:tblPr/>
              <a:tblGrid>
                <a:gridCol w="1014645">
                  <a:extLst>
                    <a:ext uri="{9D8B030D-6E8A-4147-A177-3AD203B41FA5}">
                      <a16:colId xmlns:a16="http://schemas.microsoft.com/office/drawing/2014/main" val="2684088083"/>
                    </a:ext>
                  </a:extLst>
                </a:gridCol>
                <a:gridCol w="464537">
                  <a:extLst>
                    <a:ext uri="{9D8B030D-6E8A-4147-A177-3AD203B41FA5}">
                      <a16:colId xmlns:a16="http://schemas.microsoft.com/office/drawing/2014/main" val="97832170"/>
                    </a:ext>
                  </a:extLst>
                </a:gridCol>
                <a:gridCol w="819053">
                  <a:extLst>
                    <a:ext uri="{9D8B030D-6E8A-4147-A177-3AD203B41FA5}">
                      <a16:colId xmlns:a16="http://schemas.microsoft.com/office/drawing/2014/main" val="2106211593"/>
                    </a:ext>
                  </a:extLst>
                </a:gridCol>
                <a:gridCol w="4021910">
                  <a:extLst>
                    <a:ext uri="{9D8B030D-6E8A-4147-A177-3AD203B41FA5}">
                      <a16:colId xmlns:a16="http://schemas.microsoft.com/office/drawing/2014/main" val="1062204685"/>
                    </a:ext>
                  </a:extLst>
                </a:gridCol>
                <a:gridCol w="623456">
                  <a:extLst>
                    <a:ext uri="{9D8B030D-6E8A-4147-A177-3AD203B41FA5}">
                      <a16:colId xmlns:a16="http://schemas.microsoft.com/office/drawing/2014/main" val="1182638043"/>
                    </a:ext>
                  </a:extLst>
                </a:gridCol>
                <a:gridCol w="757929">
                  <a:extLst>
                    <a:ext uri="{9D8B030D-6E8A-4147-A177-3AD203B41FA5}">
                      <a16:colId xmlns:a16="http://schemas.microsoft.com/office/drawing/2014/main" val="2759477555"/>
                    </a:ext>
                  </a:extLst>
                </a:gridCol>
                <a:gridCol w="757929">
                  <a:extLst>
                    <a:ext uri="{9D8B030D-6E8A-4147-A177-3AD203B41FA5}">
                      <a16:colId xmlns:a16="http://schemas.microsoft.com/office/drawing/2014/main" val="2988752228"/>
                    </a:ext>
                  </a:extLst>
                </a:gridCol>
                <a:gridCol w="855726">
                  <a:extLst>
                    <a:ext uri="{9D8B030D-6E8A-4147-A177-3AD203B41FA5}">
                      <a16:colId xmlns:a16="http://schemas.microsoft.com/office/drawing/2014/main" val="3196851091"/>
                    </a:ext>
                  </a:extLst>
                </a:gridCol>
                <a:gridCol w="806826">
                  <a:extLst>
                    <a:ext uri="{9D8B030D-6E8A-4147-A177-3AD203B41FA5}">
                      <a16:colId xmlns:a16="http://schemas.microsoft.com/office/drawing/2014/main" val="2346386802"/>
                    </a:ext>
                  </a:extLst>
                </a:gridCol>
                <a:gridCol w="586785">
                  <a:extLst>
                    <a:ext uri="{9D8B030D-6E8A-4147-A177-3AD203B41FA5}">
                      <a16:colId xmlns:a16="http://schemas.microsoft.com/office/drawing/2014/main" val="1912813993"/>
                    </a:ext>
                  </a:extLst>
                </a:gridCol>
                <a:gridCol w="749778">
                  <a:extLst>
                    <a:ext uri="{9D8B030D-6E8A-4147-A177-3AD203B41FA5}">
                      <a16:colId xmlns:a16="http://schemas.microsoft.com/office/drawing/2014/main" val="3746673816"/>
                    </a:ext>
                  </a:extLst>
                </a:gridCol>
              </a:tblGrid>
              <a:tr h="390317">
                <a:tc gridSpan="4">
                  <a:txBody>
                    <a:bodyPr/>
                    <a:lstStyle/>
                    <a:p>
                      <a:pPr algn="ctr" fontAlgn="ctr"/>
                      <a:r>
                        <a:rPr lang="en-US" sz="1600" b="1" i="0" u="none" strike="noStrike">
                          <a:solidFill>
                            <a:srgbClr val="000000"/>
                          </a:solidFill>
                          <a:effectLst/>
                          <a:latin typeface="Aptos Narrow" panose="020B0004020202020204" pitchFamily="34" charset="0"/>
                        </a:rPr>
                        <a:t>Large Language Models Details</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algn="ctr" fontAlgn="ctr"/>
                      <a:r>
                        <a:rPr lang="en-US" sz="1600" b="1" i="0" u="none" strike="noStrike">
                          <a:solidFill>
                            <a:srgbClr val="000000"/>
                          </a:solidFill>
                          <a:effectLst/>
                          <a:latin typeface="Aptos Narrow" panose="020B0004020202020204" pitchFamily="34" charset="0"/>
                        </a:rPr>
                        <a:t>Test 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1" i="0" u="none" strike="noStrike">
                          <a:solidFill>
                            <a:srgbClr val="000000"/>
                          </a:solidFill>
                          <a:effectLst/>
                          <a:latin typeface="Aptos Narrow" panose="020B0004020202020204" pitchFamily="34" charset="0"/>
                        </a:rPr>
                        <a:t>Test 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01059165"/>
                  </a:ext>
                </a:extLst>
              </a:tr>
              <a:tr h="351283">
                <a:tc>
                  <a:txBody>
                    <a:bodyPr/>
                    <a:lstStyle/>
                    <a:p>
                      <a:pPr algn="ctr" fontAlgn="ctr"/>
                      <a:r>
                        <a:rPr lang="en-US" sz="1400" b="1" i="0" u="none" strike="noStrike">
                          <a:solidFill>
                            <a:srgbClr val="000000"/>
                          </a:solidFill>
                          <a:effectLst/>
                          <a:latin typeface="Aptos Narrow" panose="020B0004020202020204" pitchFamily="34" charset="0"/>
                        </a:rPr>
                        <a:t>Context</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TPS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Params</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ctr"/>
                      <a:r>
                        <a:rPr lang="en-US" sz="1400" b="1" i="0" u="none" strike="noStrike">
                          <a:solidFill>
                            <a:srgbClr val="000000"/>
                          </a:solidFill>
                          <a:effectLst/>
                          <a:latin typeface="Aptos Narrow" panose="020B0004020202020204" pitchFamily="34" charset="0"/>
                        </a:rPr>
                        <a:t>Name</a:t>
                      </a:r>
                    </a:p>
                  </a:txBody>
                  <a:tcPr marL="171450"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Logic</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Math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Math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Instruct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Reflect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Total</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Total</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03271461"/>
                  </a:ext>
                </a:extLst>
              </a:tr>
              <a:tr h="338273">
                <a:tc>
                  <a:txBody>
                    <a:bodyPr/>
                    <a:lstStyle/>
                    <a:p>
                      <a:pPr algn="ctr" fontAlgn="ctr"/>
                      <a:r>
                        <a:rPr lang="en-US" sz="1400" b="0" i="0" u="none" strike="noStrike">
                          <a:solidFill>
                            <a:srgbClr val="000000"/>
                          </a:solidFill>
                          <a:effectLst/>
                          <a:latin typeface="Aptos Narrow" panose="020B0004020202020204" pitchFamily="34" charset="0"/>
                        </a:rPr>
                        <a:t>16k/32k</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46.7B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Mixtral-8x7B-Instruct-v0.1.IQ3_XXS</a:t>
                      </a:r>
                    </a:p>
                  </a:txBody>
                  <a:tcPr marL="171450"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13</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24</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528989"/>
                  </a:ext>
                </a:extLst>
              </a:tr>
              <a:tr h="325262">
                <a:tc>
                  <a:txBody>
                    <a:bodyPr/>
                    <a:lstStyle/>
                    <a:p>
                      <a:pPr algn="ctr" fontAlgn="ctr"/>
                      <a:r>
                        <a:rPr lang="en-US" sz="1400" b="0" i="0" u="none" strike="noStrike">
                          <a:solidFill>
                            <a:srgbClr val="000000"/>
                          </a:solidFill>
                          <a:effectLst/>
                          <a:latin typeface="Aptos Narrow" panose="020B0004020202020204" pitchFamily="34" charset="0"/>
                        </a:rPr>
                        <a:t>4k</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panose="020B0004020202020204" pitchFamily="34" charset="0"/>
                        </a:rPr>
                        <a:t>10.7B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ptos Narrow" panose="020B0004020202020204" pitchFamily="34" charset="0"/>
                        </a:rPr>
                        <a:t>Nous-Hermes-2-SOLAR-10.7B.Q8_0</a:t>
                      </a:r>
                    </a:p>
                  </a:txBody>
                  <a:tcPr marL="171450"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dirty="0">
                          <a:solidFill>
                            <a:srgbClr val="000000"/>
                          </a:solidFill>
                          <a:effectLst/>
                          <a:latin typeface="Aptos Narrow" panose="020B0004020202020204" pitchFamily="34" charset="0"/>
                        </a:rPr>
                        <a:t>12</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11</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78220838"/>
                  </a:ext>
                </a:extLst>
              </a:tr>
              <a:tr h="325262">
                <a:tc>
                  <a:txBody>
                    <a:bodyPr/>
                    <a:lstStyle/>
                    <a:p>
                      <a:pPr algn="ctr" fontAlgn="ctr"/>
                      <a:r>
                        <a:rPr lang="en-US" sz="1400" b="0" i="0" u="none" strike="noStrike">
                          <a:solidFill>
                            <a:srgbClr val="000000"/>
                          </a:solidFill>
                          <a:effectLst/>
                          <a:latin typeface="Aptos Narrow" panose="020B0004020202020204" pitchFamily="34" charset="0"/>
                        </a:rPr>
                        <a:t>16k/32k</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46.7B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Nous-Hermes-2-Mixtral-8x7B-DPO.Q3</a:t>
                      </a:r>
                    </a:p>
                  </a:txBody>
                  <a:tcPr marL="171450"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12</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14</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9439194"/>
                  </a:ext>
                </a:extLst>
              </a:tr>
              <a:tr h="325262">
                <a:tc>
                  <a:txBody>
                    <a:bodyPr/>
                    <a:lstStyle/>
                    <a:p>
                      <a:pPr algn="ctr" fontAlgn="ctr"/>
                      <a:r>
                        <a:rPr lang="en-US" sz="1400" b="0" i="0" u="none" strike="noStrike">
                          <a:solidFill>
                            <a:srgbClr val="000000"/>
                          </a:solidFill>
                          <a:effectLst/>
                          <a:latin typeface="Aptos Narrow" panose="020B0004020202020204" pitchFamily="34" charset="0"/>
                        </a:rPr>
                        <a:t>16k/32k</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46.7B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dirty="0">
                          <a:solidFill>
                            <a:srgbClr val="000000"/>
                          </a:solidFill>
                          <a:effectLst/>
                          <a:latin typeface="Aptos Narrow" panose="020B0004020202020204" pitchFamily="34" charset="0"/>
                        </a:rPr>
                        <a:t>dolphin-2.7-mixtral-8x7b.Q3_K_S</a:t>
                      </a:r>
                    </a:p>
                  </a:txBody>
                  <a:tcPr marL="171450"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12</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13</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5033099"/>
                  </a:ext>
                </a:extLst>
              </a:tr>
              <a:tr h="325262">
                <a:tc>
                  <a:txBody>
                    <a:bodyPr/>
                    <a:lstStyle/>
                    <a:p>
                      <a:pPr algn="ctr" fontAlgn="ctr"/>
                      <a:r>
                        <a:rPr lang="en-US" sz="1400" b="0" i="0" u="none" strike="noStrike">
                          <a:solidFill>
                            <a:srgbClr val="000000"/>
                          </a:solidFill>
                          <a:effectLst/>
                          <a:latin typeface="Aptos Narrow" panose="020B0004020202020204" pitchFamily="34" charset="0"/>
                        </a:rPr>
                        <a:t>8K/200k</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34B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dolphin-2.2-yi-34b-200k.Q4_K_M</a:t>
                      </a:r>
                    </a:p>
                  </a:txBody>
                  <a:tcPr marL="171450"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13</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83740273"/>
                  </a:ext>
                </a:extLst>
              </a:tr>
              <a:tr h="325262">
                <a:tc>
                  <a:txBody>
                    <a:bodyPr/>
                    <a:lstStyle/>
                    <a:p>
                      <a:pPr algn="ctr" fontAlgn="ctr"/>
                      <a:r>
                        <a:rPr lang="en-US" sz="1400" b="0" i="0" u="none" strike="noStrike">
                          <a:solidFill>
                            <a:srgbClr val="000000"/>
                          </a:solidFill>
                          <a:effectLst/>
                          <a:latin typeface="Aptos Narrow" panose="020B0004020202020204" pitchFamily="34" charset="0"/>
                        </a:rPr>
                        <a:t>16k/200k</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34B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Smaug-Yi-34B.Q3_K_M</a:t>
                      </a:r>
                    </a:p>
                  </a:txBody>
                  <a:tcPr marL="171450"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13</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8341425"/>
                  </a:ext>
                </a:extLst>
              </a:tr>
              <a:tr h="325262">
                <a:tc>
                  <a:txBody>
                    <a:bodyPr/>
                    <a:lstStyle/>
                    <a:p>
                      <a:pPr algn="ctr" fontAlgn="ctr"/>
                      <a:r>
                        <a:rPr lang="en-US" sz="1400" b="0" i="0" u="none" strike="noStrike">
                          <a:solidFill>
                            <a:srgbClr val="000000"/>
                          </a:solidFill>
                          <a:effectLst/>
                          <a:latin typeface="Aptos Narrow" panose="020B0004020202020204" pitchFamily="34" charset="0"/>
                        </a:rPr>
                        <a:t>32k</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7B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WestLake-7B-v2.Q8_0</a:t>
                      </a:r>
                    </a:p>
                  </a:txBody>
                  <a:tcPr marL="171450"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12</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9579729"/>
                  </a:ext>
                </a:extLst>
              </a:tr>
              <a:tr h="325262">
                <a:tc>
                  <a:txBody>
                    <a:bodyPr/>
                    <a:lstStyle/>
                    <a:p>
                      <a:pPr algn="ctr" fontAlgn="ctr"/>
                      <a:r>
                        <a:rPr lang="en-US" sz="1400" b="0" i="0" u="none" strike="noStrike">
                          <a:solidFill>
                            <a:srgbClr val="000000"/>
                          </a:solidFill>
                          <a:effectLst/>
                          <a:latin typeface="Aptos Narrow" panose="020B0004020202020204" pitchFamily="34" charset="0"/>
                        </a:rPr>
                        <a:t>8k/200K</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60B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Mixtral_34Bx2_MoE_60B.IQ2_XS</a:t>
                      </a:r>
                    </a:p>
                  </a:txBody>
                  <a:tcPr marL="171450"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13</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12</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6003554"/>
                  </a:ext>
                </a:extLst>
              </a:tr>
              <a:tr h="325262">
                <a:tc>
                  <a:txBody>
                    <a:bodyPr/>
                    <a:lstStyle/>
                    <a:p>
                      <a:pPr algn="ctr" fontAlgn="ctr"/>
                      <a:r>
                        <a:rPr lang="en-US" sz="1400" b="0" i="0" u="none" strike="noStrike">
                          <a:solidFill>
                            <a:srgbClr val="000000"/>
                          </a:solidFill>
                          <a:effectLst/>
                          <a:latin typeface="Aptos Narrow" panose="020B0004020202020204" pitchFamily="34" charset="0"/>
                        </a:rPr>
                        <a:t>32k</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7B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OmniBeagle-7B.Q8_0</a:t>
                      </a:r>
                    </a:p>
                  </a:txBody>
                  <a:tcPr marL="171450"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11</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2962146"/>
                  </a:ext>
                </a:extLst>
              </a:tr>
              <a:tr h="325262">
                <a:tc>
                  <a:txBody>
                    <a:bodyPr/>
                    <a:lstStyle/>
                    <a:p>
                      <a:pPr algn="ctr" fontAlgn="ctr"/>
                      <a:r>
                        <a:rPr lang="en-US" sz="1400" b="0" i="0" u="none" strike="noStrike">
                          <a:solidFill>
                            <a:srgbClr val="000000"/>
                          </a:solidFill>
                          <a:effectLst/>
                          <a:latin typeface="Aptos Narrow" panose="020B0004020202020204" pitchFamily="34" charset="0"/>
                        </a:rPr>
                        <a:t>32k</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7B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OpenHermes-2.5-Mistral-7B.Q8_0</a:t>
                      </a:r>
                    </a:p>
                  </a:txBody>
                  <a:tcPr marL="171450"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9</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1617564"/>
                  </a:ext>
                </a:extLst>
              </a:tr>
              <a:tr h="325262">
                <a:tc>
                  <a:txBody>
                    <a:bodyPr/>
                    <a:lstStyle/>
                    <a:p>
                      <a:pPr algn="ctr" fontAlgn="ctr"/>
                      <a:r>
                        <a:rPr lang="en-US" sz="1400" b="0" i="0" u="none" strike="noStrike">
                          <a:solidFill>
                            <a:srgbClr val="000000"/>
                          </a:solidFill>
                          <a:effectLst/>
                          <a:latin typeface="Aptos Narrow" panose="020B0004020202020204" pitchFamily="34" charset="0"/>
                        </a:rPr>
                        <a:t>32k</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67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7B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Mistral-7B-Instruct-v0.2.Q8_0</a:t>
                      </a:r>
                    </a:p>
                  </a:txBody>
                  <a:tcPr marL="171450"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13</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10</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6020495"/>
                  </a:ext>
                </a:extLst>
              </a:tr>
              <a:tr h="338273">
                <a:tc>
                  <a:txBody>
                    <a:bodyPr/>
                    <a:lstStyle/>
                    <a:p>
                      <a:pPr algn="ctr" fontAlgn="ctr"/>
                      <a:r>
                        <a:rPr lang="en-US" sz="1400" b="0" i="0" u="none" strike="noStrike">
                          <a:solidFill>
                            <a:srgbClr val="000000"/>
                          </a:solidFill>
                          <a:effectLst/>
                          <a:latin typeface="Aptos Narrow" panose="020B0004020202020204" pitchFamily="34" charset="0"/>
                        </a:rPr>
                        <a:t>8K/200k</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34B</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l" fontAlgn="b"/>
                      <a:r>
                        <a:rPr lang="en-US" sz="1400" b="0" i="0" u="none" strike="noStrike">
                          <a:solidFill>
                            <a:srgbClr val="000000"/>
                          </a:solidFill>
                          <a:effectLst/>
                          <a:latin typeface="Aptos Narrow" panose="020B0004020202020204" pitchFamily="34" charset="0"/>
                        </a:rPr>
                        <a:t>Nous-Capybara-34B.Q4_K_S</a:t>
                      </a:r>
                    </a:p>
                  </a:txBody>
                  <a:tcPr marL="171450" marR="9525" marT="9525" marB="0" anchor="b">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12</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1" i="0" u="none" strike="noStrike">
                          <a:solidFill>
                            <a:srgbClr val="000000"/>
                          </a:solidFill>
                          <a:effectLst/>
                          <a:latin typeface="Aptos Narrow" panose="020B00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fontAlgn="ctr"/>
                      <a:r>
                        <a:rPr lang="en-US" sz="1400" b="0" i="0" u="none" strike="noStrike">
                          <a:solidFill>
                            <a:srgbClr val="000000"/>
                          </a:solidFill>
                          <a:effectLst/>
                          <a:latin typeface="Aptos Narrow" panose="020B0004020202020204" pitchFamily="34" charset="0"/>
                        </a:rPr>
                        <a:t>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42926078"/>
                  </a:ext>
                </a:extLst>
              </a:tr>
              <a:tr h="351283">
                <a:tc gridSpan="4">
                  <a:txBody>
                    <a:bodyPr/>
                    <a:lstStyle/>
                    <a:p>
                      <a:pPr algn="ctr" fontAlgn="ctr"/>
                      <a:r>
                        <a:rPr lang="en-US" sz="1400" b="1" i="0" u="none" strike="noStrike">
                          <a:solidFill>
                            <a:srgbClr val="FFFFFF"/>
                          </a:solidFill>
                          <a:effectLst/>
                          <a:latin typeface="Aptos Narrow" panose="020B0004020202020204" pitchFamily="34" charset="0"/>
                        </a:rPr>
                        <a:t>Maximum Score</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400" b="1" i="0" u="none" strike="noStrike">
                          <a:solidFill>
                            <a:srgbClr val="FFFFFF"/>
                          </a:solidFill>
                          <a:effectLst/>
                          <a:latin typeface="Aptos Narrow" panose="020B0004020202020204" pitchFamily="34" charset="0"/>
                        </a:rPr>
                        <a:t>14</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400" b="1" i="0" u="none" strike="noStrike">
                          <a:solidFill>
                            <a:srgbClr val="FFFFFF"/>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400" b="1" i="0" u="none" strike="noStrike">
                          <a:solidFill>
                            <a:srgbClr val="FFFFFF"/>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400" b="1" i="0" u="none" strike="noStrike">
                          <a:solidFill>
                            <a:srgbClr val="FFFFFF"/>
                          </a:solidFill>
                          <a:effectLst/>
                          <a:latin typeface="Aptos Narrow" panose="020B00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400" b="1" i="0" u="none" strike="noStrike">
                          <a:solidFill>
                            <a:srgbClr val="FFFFFF"/>
                          </a:solidFill>
                          <a:effectLst/>
                          <a:latin typeface="Aptos Narrow" panose="020B0004020202020204" pitchFamily="34" charset="0"/>
                        </a:rPr>
                        <a:t>y/n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400" b="1" i="0" u="none" strike="noStrike">
                          <a:solidFill>
                            <a:srgbClr val="FFFFFF"/>
                          </a:solidFill>
                          <a:effectLst/>
                          <a:latin typeface="Aptos Narrow" panose="020B0004020202020204" pitchFamily="34" charset="0"/>
                        </a:rPr>
                        <a:t>25</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1400" b="1" i="0" u="none" strike="noStrike" dirty="0">
                          <a:solidFill>
                            <a:srgbClr val="FFFFFF"/>
                          </a:solidFill>
                          <a:effectLst/>
                          <a:latin typeface="Aptos Narrow" panose="020B0004020202020204" pitchFamily="34" charset="0"/>
                        </a:rPr>
                        <a:t>25</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857177936"/>
                  </a:ext>
                </a:extLst>
              </a:tr>
            </a:tbl>
          </a:graphicData>
        </a:graphic>
      </p:graphicFrame>
    </p:spTree>
    <p:extLst>
      <p:ext uri="{BB962C8B-B14F-4D97-AF65-F5344CB8AC3E}">
        <p14:creationId xmlns:p14="http://schemas.microsoft.com/office/powerpoint/2010/main" val="2739844224"/>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7E50F16932FA4DA740AD241DCC42DC" ma:contentTypeVersion="1" ma:contentTypeDescription="Create a new document." ma:contentTypeScope="" ma:versionID="cf3becb063dad1cc8b49e034e445ab8d">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2.xml><?xml version="1.0" encoding="utf-8"?>
<ds:datastoreItem xmlns:ds="http://schemas.openxmlformats.org/officeDocument/2006/customXml" ds:itemID="{8C709B06-5FA7-40B8-A752-7128AA94FE0C}">
  <ds:schemaRefs>
    <ds:schemaRef ds:uri="http://purl.org/dc/elements/1.1/"/>
    <ds:schemaRef ds:uri="http://schemas.microsoft.com/office/2006/metadata/properties"/>
    <ds:schemaRef ds:uri="http://schemas.microsoft.com/sharepoint/v3"/>
    <ds:schemaRef ds:uri="http://purl.org/dc/dcmitype/"/>
    <ds:schemaRef ds:uri="http://schemas.openxmlformats.org/package/2006/metadata/core-properties"/>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FC5F1E05-96DA-4377-A6E4-484D5E715A8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15244</TotalTime>
  <Words>2330</Words>
  <Application>Microsoft Office PowerPoint</Application>
  <PresentationFormat>Widescreen</PresentationFormat>
  <Paragraphs>355</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 Narrow</vt:lpstr>
      <vt:lpstr>Arial</vt:lpstr>
      <vt:lpstr>Arial Narrow</vt:lpstr>
      <vt:lpstr>Helvetica Neue</vt:lpstr>
      <vt:lpstr>Tahoma</vt:lpstr>
      <vt:lpstr>Wingdings</vt:lpstr>
      <vt:lpstr>Blends</vt:lpstr>
      <vt:lpstr>PowerPoint Presentation</vt:lpstr>
      <vt:lpstr>Speakers</vt:lpstr>
      <vt:lpstr>Introduction</vt:lpstr>
      <vt:lpstr>Proposed Solution</vt:lpstr>
      <vt:lpstr>System Architecture</vt:lpstr>
      <vt:lpstr>Key Components</vt:lpstr>
      <vt:lpstr>Technical Approach</vt:lpstr>
      <vt:lpstr>LLM Evaluation</vt:lpstr>
      <vt:lpstr>LLM Evaluation Results</vt:lpstr>
      <vt:lpstr>LLM Limitations</vt:lpstr>
      <vt:lpstr>Local Deployment</vt:lpstr>
      <vt:lpstr>User Experience</vt:lpstr>
      <vt:lpstr>Practical Application</vt:lpstr>
      <vt:lpstr>Challenges and Solutions</vt:lpstr>
      <vt:lpstr>Future Research</vt:lpstr>
      <vt:lpstr>Potential Applications</vt:lpstr>
      <vt:lpstr>Conclusion</vt:lpstr>
      <vt:lpstr>Q&amp;A</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Nelson Hurst</cp:lastModifiedBy>
  <cp:revision>53</cp:revision>
  <cp:lastPrinted>1601-01-01T00:00:00Z</cp:lastPrinted>
  <dcterms:created xsi:type="dcterms:W3CDTF">2016-03-29T15:29:36Z</dcterms:created>
  <dcterms:modified xsi:type="dcterms:W3CDTF">2024-10-23T23:12:08Z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