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7"/>
  </p:notesMasterIdLst>
  <p:handoutMasterIdLst>
    <p:handoutMasterId r:id="rId18"/>
  </p:handoutMasterIdLst>
  <p:sldIdLst>
    <p:sldId id="289" r:id="rId5"/>
    <p:sldId id="290" r:id="rId6"/>
    <p:sldId id="302" r:id="rId7"/>
    <p:sldId id="303" r:id="rId8"/>
    <p:sldId id="304" r:id="rId9"/>
    <p:sldId id="306" r:id="rId10"/>
    <p:sldId id="309" r:id="rId11"/>
    <p:sldId id="305" r:id="rId12"/>
    <p:sldId id="307" r:id="rId13"/>
    <p:sldId id="308" r:id="rId14"/>
    <p:sldId id="295" r:id="rId15"/>
    <p:sldId id="310" r:id="rId16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F50B"/>
    <a:srgbClr val="2B56AB"/>
    <a:srgbClr val="CC3300"/>
    <a:srgbClr val="22458A"/>
    <a:srgbClr val="0033CC"/>
    <a:srgbClr val="3366CC"/>
    <a:srgbClr val="0066CC"/>
    <a:srgbClr val="F77B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34" autoAdjust="0"/>
    <p:restoredTop sz="94634" autoAdjust="0"/>
  </p:normalViewPr>
  <p:slideViewPr>
    <p:cSldViewPr snapToGrid="0">
      <p:cViewPr varScale="1">
        <p:scale>
          <a:sx n="105" d="100"/>
          <a:sy n="105" d="100"/>
        </p:scale>
        <p:origin x="120" y="4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FE574-218E-41B9-B1D3-F8DF6FAA575C}" type="doc">
      <dgm:prSet loTypeId="urn:microsoft.com/office/officeart/2005/8/layout/cycle5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CC7AE20-CD01-43D4-9368-3A707411D740}">
      <dgm:prSet phldrT="[Text]"/>
      <dgm:spPr/>
      <dgm:t>
        <a:bodyPr/>
        <a:lstStyle/>
        <a:p>
          <a:r>
            <a:rPr lang="en-US" b="1" dirty="0"/>
            <a:t>Scenario Task Overview</a:t>
          </a:r>
        </a:p>
      </dgm:t>
    </dgm:pt>
    <dgm:pt modelId="{83BA524F-164D-457F-91B3-083BEE0C18A6}" type="parTrans" cxnId="{922A621D-B693-49DC-81F5-2CAF96B1A83C}">
      <dgm:prSet/>
      <dgm:spPr/>
      <dgm:t>
        <a:bodyPr/>
        <a:lstStyle/>
        <a:p>
          <a:endParaRPr lang="en-US" b="1"/>
        </a:p>
      </dgm:t>
    </dgm:pt>
    <dgm:pt modelId="{0FA6CBE4-AFB1-40E7-B2FC-A154B5FCAA86}" type="sibTrans" cxnId="{922A621D-B693-49DC-81F5-2CAF96B1A83C}">
      <dgm:prSet/>
      <dgm:spPr/>
      <dgm:t>
        <a:bodyPr/>
        <a:lstStyle/>
        <a:p>
          <a:endParaRPr lang="en-US" b="1"/>
        </a:p>
      </dgm:t>
    </dgm:pt>
    <dgm:pt modelId="{CA65AEFF-8B39-4B50-A5B1-E454DA4CBDA9}">
      <dgm:prSet phldrT="[Text]"/>
      <dgm:spPr/>
      <dgm:t>
        <a:bodyPr/>
        <a:lstStyle/>
        <a:p>
          <a:r>
            <a:rPr lang="en-US" b="1" dirty="0"/>
            <a:t>Event Flow</a:t>
          </a:r>
        </a:p>
      </dgm:t>
    </dgm:pt>
    <dgm:pt modelId="{4D6B673E-4795-41B0-8CF0-0B8467639754}" type="parTrans" cxnId="{1856141E-02BE-4B13-A982-15E1C4B1F061}">
      <dgm:prSet/>
      <dgm:spPr/>
      <dgm:t>
        <a:bodyPr/>
        <a:lstStyle/>
        <a:p>
          <a:endParaRPr lang="en-US" b="1"/>
        </a:p>
      </dgm:t>
    </dgm:pt>
    <dgm:pt modelId="{F870F171-6F4C-47C9-8170-32F919ACB25D}" type="sibTrans" cxnId="{1856141E-02BE-4B13-A982-15E1C4B1F061}">
      <dgm:prSet/>
      <dgm:spPr/>
      <dgm:t>
        <a:bodyPr/>
        <a:lstStyle/>
        <a:p>
          <a:endParaRPr lang="en-US" b="1"/>
        </a:p>
      </dgm:t>
    </dgm:pt>
    <dgm:pt modelId="{1BB8EB0C-62C3-4BA5-9308-8BE82071E155}">
      <dgm:prSet phldrT="[Text]"/>
      <dgm:spPr/>
      <dgm:t>
        <a:bodyPr/>
        <a:lstStyle/>
        <a:p>
          <a:r>
            <a:rPr lang="en-US" b="1" dirty="0"/>
            <a:t>Interaction requirements</a:t>
          </a:r>
        </a:p>
      </dgm:t>
    </dgm:pt>
    <dgm:pt modelId="{9524D346-F306-42B0-BBAD-E5B1FE59CCFC}" type="parTrans" cxnId="{A85E2E69-BFA4-4A8B-801B-7B3EE9FB633D}">
      <dgm:prSet/>
      <dgm:spPr/>
      <dgm:t>
        <a:bodyPr/>
        <a:lstStyle/>
        <a:p>
          <a:endParaRPr lang="en-US" b="1"/>
        </a:p>
      </dgm:t>
    </dgm:pt>
    <dgm:pt modelId="{DB70B3E4-D038-448D-AA4B-00F61ED971A3}" type="sibTrans" cxnId="{A85E2E69-BFA4-4A8B-801B-7B3EE9FB633D}">
      <dgm:prSet/>
      <dgm:spPr/>
      <dgm:t>
        <a:bodyPr/>
        <a:lstStyle/>
        <a:p>
          <a:endParaRPr lang="en-US" b="1"/>
        </a:p>
      </dgm:t>
    </dgm:pt>
    <dgm:pt modelId="{6B5E1704-43CC-4CA9-9178-33FC86B53803}">
      <dgm:prSet phldrT="[Text]"/>
      <dgm:spPr/>
      <dgm:t>
        <a:bodyPr/>
        <a:lstStyle/>
        <a:p>
          <a:r>
            <a:rPr lang="en-US" b="1" dirty="0"/>
            <a:t>Perturbation design</a:t>
          </a:r>
        </a:p>
      </dgm:t>
    </dgm:pt>
    <dgm:pt modelId="{F483F8F7-8A50-4BD9-9364-A18CFFA225E3}" type="parTrans" cxnId="{A270E04C-EB20-4CA4-844D-A95345BCC31C}">
      <dgm:prSet/>
      <dgm:spPr/>
      <dgm:t>
        <a:bodyPr/>
        <a:lstStyle/>
        <a:p>
          <a:endParaRPr lang="en-US" b="1"/>
        </a:p>
      </dgm:t>
    </dgm:pt>
    <dgm:pt modelId="{14F610EF-4A46-44C6-967A-11AEEFC383E3}" type="sibTrans" cxnId="{A270E04C-EB20-4CA4-844D-A95345BCC31C}">
      <dgm:prSet/>
      <dgm:spPr/>
      <dgm:t>
        <a:bodyPr/>
        <a:lstStyle/>
        <a:p>
          <a:endParaRPr lang="en-US" b="1"/>
        </a:p>
      </dgm:t>
    </dgm:pt>
    <dgm:pt modelId="{6C3E16EB-A6B7-47FE-910F-F34AF15D998F}">
      <dgm:prSet phldrT="[Text]"/>
      <dgm:spPr/>
      <dgm:t>
        <a:bodyPr/>
        <a:lstStyle/>
        <a:p>
          <a:r>
            <a:rPr lang="en-US" b="1" dirty="0"/>
            <a:t>SME reviews</a:t>
          </a:r>
        </a:p>
      </dgm:t>
    </dgm:pt>
    <dgm:pt modelId="{33F4AC4F-0CC9-4500-A9BC-FE25CCB03D0E}" type="parTrans" cxnId="{38A49666-DFEF-4C77-99DB-186A35ECE452}">
      <dgm:prSet/>
      <dgm:spPr/>
      <dgm:t>
        <a:bodyPr/>
        <a:lstStyle/>
        <a:p>
          <a:endParaRPr lang="en-US" b="1"/>
        </a:p>
      </dgm:t>
    </dgm:pt>
    <dgm:pt modelId="{898B75EF-00E4-4A30-A571-FCDB32BEA6CC}" type="sibTrans" cxnId="{38A49666-DFEF-4C77-99DB-186A35ECE452}">
      <dgm:prSet/>
      <dgm:spPr/>
      <dgm:t>
        <a:bodyPr/>
        <a:lstStyle/>
        <a:p>
          <a:endParaRPr lang="en-US" b="1"/>
        </a:p>
      </dgm:t>
    </dgm:pt>
    <dgm:pt modelId="{607F652B-8440-436D-9A16-DC8A2210528E}">
      <dgm:prSet/>
      <dgm:spPr/>
      <dgm:t>
        <a:bodyPr/>
        <a:lstStyle/>
        <a:p>
          <a:r>
            <a:rPr lang="en-US" b="1" dirty="0"/>
            <a:t>Team metrics</a:t>
          </a:r>
        </a:p>
      </dgm:t>
    </dgm:pt>
    <dgm:pt modelId="{7DB6A938-5645-47C6-AD49-1201C4418484}" type="parTrans" cxnId="{54028C4D-BDAB-4657-8995-322DB63D3E31}">
      <dgm:prSet/>
      <dgm:spPr/>
      <dgm:t>
        <a:bodyPr/>
        <a:lstStyle/>
        <a:p>
          <a:endParaRPr lang="en-US" b="1"/>
        </a:p>
      </dgm:t>
    </dgm:pt>
    <dgm:pt modelId="{2E81A9BF-65C3-48EC-847C-99881B939D02}" type="sibTrans" cxnId="{54028C4D-BDAB-4657-8995-322DB63D3E31}">
      <dgm:prSet/>
      <dgm:spPr/>
      <dgm:t>
        <a:bodyPr/>
        <a:lstStyle/>
        <a:p>
          <a:endParaRPr lang="en-US" b="1"/>
        </a:p>
      </dgm:t>
    </dgm:pt>
    <dgm:pt modelId="{3CF801CD-9027-41ED-9831-875450B8B32A}" type="pres">
      <dgm:prSet presAssocID="{C8CFE574-218E-41B9-B1D3-F8DF6FAA575C}" presName="cycle" presStyleCnt="0">
        <dgm:presLayoutVars>
          <dgm:dir/>
          <dgm:resizeHandles val="exact"/>
        </dgm:presLayoutVars>
      </dgm:prSet>
      <dgm:spPr/>
    </dgm:pt>
    <dgm:pt modelId="{EF63A585-204A-45D6-A7F3-187DA71D6F5F}" type="pres">
      <dgm:prSet presAssocID="{7CC7AE20-CD01-43D4-9368-3A707411D740}" presName="node" presStyleLbl="node1" presStyleIdx="0" presStyleCnt="6">
        <dgm:presLayoutVars>
          <dgm:bulletEnabled val="1"/>
        </dgm:presLayoutVars>
      </dgm:prSet>
      <dgm:spPr/>
    </dgm:pt>
    <dgm:pt modelId="{3117A924-42C1-41A8-A86E-E26A4515B29E}" type="pres">
      <dgm:prSet presAssocID="{7CC7AE20-CD01-43D4-9368-3A707411D740}" presName="spNode" presStyleCnt="0"/>
      <dgm:spPr/>
    </dgm:pt>
    <dgm:pt modelId="{D3A18882-1D67-45CC-97CE-B005CC816871}" type="pres">
      <dgm:prSet presAssocID="{0FA6CBE4-AFB1-40E7-B2FC-A154B5FCAA86}" presName="sibTrans" presStyleLbl="sibTrans1D1" presStyleIdx="0" presStyleCnt="6"/>
      <dgm:spPr/>
    </dgm:pt>
    <dgm:pt modelId="{AA7689FB-C0F8-43C2-83F8-EBCC72EA55D5}" type="pres">
      <dgm:prSet presAssocID="{CA65AEFF-8B39-4B50-A5B1-E454DA4CBDA9}" presName="node" presStyleLbl="node1" presStyleIdx="1" presStyleCnt="6">
        <dgm:presLayoutVars>
          <dgm:bulletEnabled val="1"/>
        </dgm:presLayoutVars>
      </dgm:prSet>
      <dgm:spPr/>
    </dgm:pt>
    <dgm:pt modelId="{CDE0B090-ACE9-4280-AC95-DDFCEFBB640B}" type="pres">
      <dgm:prSet presAssocID="{CA65AEFF-8B39-4B50-A5B1-E454DA4CBDA9}" presName="spNode" presStyleCnt="0"/>
      <dgm:spPr/>
    </dgm:pt>
    <dgm:pt modelId="{46393185-1DC4-4A52-AFB3-08B693ED9332}" type="pres">
      <dgm:prSet presAssocID="{F870F171-6F4C-47C9-8170-32F919ACB25D}" presName="sibTrans" presStyleLbl="sibTrans1D1" presStyleIdx="1" presStyleCnt="6"/>
      <dgm:spPr/>
    </dgm:pt>
    <dgm:pt modelId="{F1CD3D65-63B9-49D4-90D8-B4D26E677B66}" type="pres">
      <dgm:prSet presAssocID="{1BB8EB0C-62C3-4BA5-9308-8BE82071E155}" presName="node" presStyleLbl="node1" presStyleIdx="2" presStyleCnt="6">
        <dgm:presLayoutVars>
          <dgm:bulletEnabled val="1"/>
        </dgm:presLayoutVars>
      </dgm:prSet>
      <dgm:spPr/>
    </dgm:pt>
    <dgm:pt modelId="{76ED7686-E18F-473A-8BE1-AF6FA8F38540}" type="pres">
      <dgm:prSet presAssocID="{1BB8EB0C-62C3-4BA5-9308-8BE82071E155}" presName="spNode" presStyleCnt="0"/>
      <dgm:spPr/>
    </dgm:pt>
    <dgm:pt modelId="{48067E6C-9604-4050-B2E5-5DAD285FE9E6}" type="pres">
      <dgm:prSet presAssocID="{DB70B3E4-D038-448D-AA4B-00F61ED971A3}" presName="sibTrans" presStyleLbl="sibTrans1D1" presStyleIdx="2" presStyleCnt="6"/>
      <dgm:spPr/>
    </dgm:pt>
    <dgm:pt modelId="{14142522-B5DB-4506-B84B-8BFF1F6675E1}" type="pres">
      <dgm:prSet presAssocID="{6B5E1704-43CC-4CA9-9178-33FC86B53803}" presName="node" presStyleLbl="node1" presStyleIdx="3" presStyleCnt="6">
        <dgm:presLayoutVars>
          <dgm:bulletEnabled val="1"/>
        </dgm:presLayoutVars>
      </dgm:prSet>
      <dgm:spPr/>
    </dgm:pt>
    <dgm:pt modelId="{CA8F7B0C-E03A-413F-9111-CAEBE85336FA}" type="pres">
      <dgm:prSet presAssocID="{6B5E1704-43CC-4CA9-9178-33FC86B53803}" presName="spNode" presStyleCnt="0"/>
      <dgm:spPr/>
    </dgm:pt>
    <dgm:pt modelId="{30893ABB-DFBB-40A9-82DA-AC82EE1E81EA}" type="pres">
      <dgm:prSet presAssocID="{14F610EF-4A46-44C6-967A-11AEEFC383E3}" presName="sibTrans" presStyleLbl="sibTrans1D1" presStyleIdx="3" presStyleCnt="6"/>
      <dgm:spPr/>
    </dgm:pt>
    <dgm:pt modelId="{907B52BC-8082-44EC-AC89-872B9EB530C0}" type="pres">
      <dgm:prSet presAssocID="{6C3E16EB-A6B7-47FE-910F-F34AF15D998F}" presName="node" presStyleLbl="node1" presStyleIdx="4" presStyleCnt="6">
        <dgm:presLayoutVars>
          <dgm:bulletEnabled val="1"/>
        </dgm:presLayoutVars>
      </dgm:prSet>
      <dgm:spPr/>
    </dgm:pt>
    <dgm:pt modelId="{66A6B368-475C-40AA-80C4-9BAF0C58ED05}" type="pres">
      <dgm:prSet presAssocID="{6C3E16EB-A6B7-47FE-910F-F34AF15D998F}" presName="spNode" presStyleCnt="0"/>
      <dgm:spPr/>
    </dgm:pt>
    <dgm:pt modelId="{D83C526B-DD40-4776-BA4A-54A2C4158D42}" type="pres">
      <dgm:prSet presAssocID="{898B75EF-00E4-4A30-A571-FCDB32BEA6CC}" presName="sibTrans" presStyleLbl="sibTrans1D1" presStyleIdx="4" presStyleCnt="6"/>
      <dgm:spPr/>
    </dgm:pt>
    <dgm:pt modelId="{8F0B25C6-3505-4097-86AB-FC3F850ACF84}" type="pres">
      <dgm:prSet presAssocID="{607F652B-8440-436D-9A16-DC8A2210528E}" presName="node" presStyleLbl="node1" presStyleIdx="5" presStyleCnt="6">
        <dgm:presLayoutVars>
          <dgm:bulletEnabled val="1"/>
        </dgm:presLayoutVars>
      </dgm:prSet>
      <dgm:spPr/>
    </dgm:pt>
    <dgm:pt modelId="{54391758-9569-48CE-AB2F-1B80564279F5}" type="pres">
      <dgm:prSet presAssocID="{607F652B-8440-436D-9A16-DC8A2210528E}" presName="spNode" presStyleCnt="0"/>
      <dgm:spPr/>
    </dgm:pt>
    <dgm:pt modelId="{A22411B7-4938-402C-95E6-D32C0ADEA791}" type="pres">
      <dgm:prSet presAssocID="{2E81A9BF-65C3-48EC-847C-99881B939D02}" presName="sibTrans" presStyleLbl="sibTrans1D1" presStyleIdx="5" presStyleCnt="6"/>
      <dgm:spPr/>
    </dgm:pt>
  </dgm:ptLst>
  <dgm:cxnLst>
    <dgm:cxn modelId="{2DE3D207-B538-46A4-B5ED-A7378E1AD1FB}" type="presOf" srcId="{0FA6CBE4-AFB1-40E7-B2FC-A154B5FCAA86}" destId="{D3A18882-1D67-45CC-97CE-B005CC816871}" srcOrd="0" destOrd="0" presId="urn:microsoft.com/office/officeart/2005/8/layout/cycle5"/>
    <dgm:cxn modelId="{922A621D-B693-49DC-81F5-2CAF96B1A83C}" srcId="{C8CFE574-218E-41B9-B1D3-F8DF6FAA575C}" destId="{7CC7AE20-CD01-43D4-9368-3A707411D740}" srcOrd="0" destOrd="0" parTransId="{83BA524F-164D-457F-91B3-083BEE0C18A6}" sibTransId="{0FA6CBE4-AFB1-40E7-B2FC-A154B5FCAA86}"/>
    <dgm:cxn modelId="{1856141E-02BE-4B13-A982-15E1C4B1F061}" srcId="{C8CFE574-218E-41B9-B1D3-F8DF6FAA575C}" destId="{CA65AEFF-8B39-4B50-A5B1-E454DA4CBDA9}" srcOrd="1" destOrd="0" parTransId="{4D6B673E-4795-41B0-8CF0-0B8467639754}" sibTransId="{F870F171-6F4C-47C9-8170-32F919ACB25D}"/>
    <dgm:cxn modelId="{A76E413F-30D3-4D00-B37A-989D4CD8BD0C}" type="presOf" srcId="{CA65AEFF-8B39-4B50-A5B1-E454DA4CBDA9}" destId="{AA7689FB-C0F8-43C2-83F8-EBCC72EA55D5}" srcOrd="0" destOrd="0" presId="urn:microsoft.com/office/officeart/2005/8/layout/cycle5"/>
    <dgm:cxn modelId="{AFAEF960-D094-4371-AA52-00CFFF7143A2}" type="presOf" srcId="{607F652B-8440-436D-9A16-DC8A2210528E}" destId="{8F0B25C6-3505-4097-86AB-FC3F850ACF84}" srcOrd="0" destOrd="0" presId="urn:microsoft.com/office/officeart/2005/8/layout/cycle5"/>
    <dgm:cxn modelId="{A4A56164-556C-434E-8BD5-A29EC6B93E31}" type="presOf" srcId="{6B5E1704-43CC-4CA9-9178-33FC86B53803}" destId="{14142522-B5DB-4506-B84B-8BFF1F6675E1}" srcOrd="0" destOrd="0" presId="urn:microsoft.com/office/officeart/2005/8/layout/cycle5"/>
    <dgm:cxn modelId="{1EA40A66-5010-445C-B6DE-867A98445518}" type="presOf" srcId="{7CC7AE20-CD01-43D4-9368-3A707411D740}" destId="{EF63A585-204A-45D6-A7F3-187DA71D6F5F}" srcOrd="0" destOrd="0" presId="urn:microsoft.com/office/officeart/2005/8/layout/cycle5"/>
    <dgm:cxn modelId="{38A49666-DFEF-4C77-99DB-186A35ECE452}" srcId="{C8CFE574-218E-41B9-B1D3-F8DF6FAA575C}" destId="{6C3E16EB-A6B7-47FE-910F-F34AF15D998F}" srcOrd="4" destOrd="0" parTransId="{33F4AC4F-0CC9-4500-A9BC-FE25CCB03D0E}" sibTransId="{898B75EF-00E4-4A30-A571-FCDB32BEA6CC}"/>
    <dgm:cxn modelId="{A8294F47-352E-4CE5-A101-ABB0AF88EC53}" type="presOf" srcId="{1BB8EB0C-62C3-4BA5-9308-8BE82071E155}" destId="{F1CD3D65-63B9-49D4-90D8-B4D26E677B66}" srcOrd="0" destOrd="0" presId="urn:microsoft.com/office/officeart/2005/8/layout/cycle5"/>
    <dgm:cxn modelId="{A85E2E69-BFA4-4A8B-801B-7B3EE9FB633D}" srcId="{C8CFE574-218E-41B9-B1D3-F8DF6FAA575C}" destId="{1BB8EB0C-62C3-4BA5-9308-8BE82071E155}" srcOrd="2" destOrd="0" parTransId="{9524D346-F306-42B0-BBAD-E5B1FE59CCFC}" sibTransId="{DB70B3E4-D038-448D-AA4B-00F61ED971A3}"/>
    <dgm:cxn modelId="{FC59A14B-1A2E-444B-97CD-6B6B6AE8C1B2}" type="presOf" srcId="{DB70B3E4-D038-448D-AA4B-00F61ED971A3}" destId="{48067E6C-9604-4050-B2E5-5DAD285FE9E6}" srcOrd="0" destOrd="0" presId="urn:microsoft.com/office/officeart/2005/8/layout/cycle5"/>
    <dgm:cxn modelId="{A270E04C-EB20-4CA4-844D-A95345BCC31C}" srcId="{C8CFE574-218E-41B9-B1D3-F8DF6FAA575C}" destId="{6B5E1704-43CC-4CA9-9178-33FC86B53803}" srcOrd="3" destOrd="0" parTransId="{F483F8F7-8A50-4BD9-9364-A18CFFA225E3}" sibTransId="{14F610EF-4A46-44C6-967A-11AEEFC383E3}"/>
    <dgm:cxn modelId="{54028C4D-BDAB-4657-8995-322DB63D3E31}" srcId="{C8CFE574-218E-41B9-B1D3-F8DF6FAA575C}" destId="{607F652B-8440-436D-9A16-DC8A2210528E}" srcOrd="5" destOrd="0" parTransId="{7DB6A938-5645-47C6-AD49-1201C4418484}" sibTransId="{2E81A9BF-65C3-48EC-847C-99881B939D02}"/>
    <dgm:cxn modelId="{8628BE81-2A13-450F-88ED-AE71BC931B64}" type="presOf" srcId="{C8CFE574-218E-41B9-B1D3-F8DF6FAA575C}" destId="{3CF801CD-9027-41ED-9831-875450B8B32A}" srcOrd="0" destOrd="0" presId="urn:microsoft.com/office/officeart/2005/8/layout/cycle5"/>
    <dgm:cxn modelId="{06A0F68E-342E-4053-B146-A25CAE2FA279}" type="presOf" srcId="{F870F171-6F4C-47C9-8170-32F919ACB25D}" destId="{46393185-1DC4-4A52-AFB3-08B693ED9332}" srcOrd="0" destOrd="0" presId="urn:microsoft.com/office/officeart/2005/8/layout/cycle5"/>
    <dgm:cxn modelId="{52DB17B1-6A2B-47E4-8378-40DC9086B946}" type="presOf" srcId="{6C3E16EB-A6B7-47FE-910F-F34AF15D998F}" destId="{907B52BC-8082-44EC-AC89-872B9EB530C0}" srcOrd="0" destOrd="0" presId="urn:microsoft.com/office/officeart/2005/8/layout/cycle5"/>
    <dgm:cxn modelId="{7205E9BA-69DF-4032-88DA-ED3200E3CD61}" type="presOf" srcId="{898B75EF-00E4-4A30-A571-FCDB32BEA6CC}" destId="{D83C526B-DD40-4776-BA4A-54A2C4158D42}" srcOrd="0" destOrd="0" presId="urn:microsoft.com/office/officeart/2005/8/layout/cycle5"/>
    <dgm:cxn modelId="{C4821EDC-0AF0-46E5-A08C-19115C27A27B}" type="presOf" srcId="{2E81A9BF-65C3-48EC-847C-99881B939D02}" destId="{A22411B7-4938-402C-95E6-D32C0ADEA791}" srcOrd="0" destOrd="0" presId="urn:microsoft.com/office/officeart/2005/8/layout/cycle5"/>
    <dgm:cxn modelId="{4D11E1FD-4D32-4BE2-AC8F-FE247B8B987C}" type="presOf" srcId="{14F610EF-4A46-44C6-967A-11AEEFC383E3}" destId="{30893ABB-DFBB-40A9-82DA-AC82EE1E81EA}" srcOrd="0" destOrd="0" presId="urn:microsoft.com/office/officeart/2005/8/layout/cycle5"/>
    <dgm:cxn modelId="{72DC594F-8A91-4232-915E-19BF6BF1D564}" type="presParOf" srcId="{3CF801CD-9027-41ED-9831-875450B8B32A}" destId="{EF63A585-204A-45D6-A7F3-187DA71D6F5F}" srcOrd="0" destOrd="0" presId="urn:microsoft.com/office/officeart/2005/8/layout/cycle5"/>
    <dgm:cxn modelId="{F872C141-07DE-4FED-B551-DE668A69671C}" type="presParOf" srcId="{3CF801CD-9027-41ED-9831-875450B8B32A}" destId="{3117A924-42C1-41A8-A86E-E26A4515B29E}" srcOrd="1" destOrd="0" presId="urn:microsoft.com/office/officeart/2005/8/layout/cycle5"/>
    <dgm:cxn modelId="{A6234A3A-001D-4C36-8907-41ECA49BF5EC}" type="presParOf" srcId="{3CF801CD-9027-41ED-9831-875450B8B32A}" destId="{D3A18882-1D67-45CC-97CE-B005CC816871}" srcOrd="2" destOrd="0" presId="urn:microsoft.com/office/officeart/2005/8/layout/cycle5"/>
    <dgm:cxn modelId="{E6195EC8-9A46-4757-85CC-7EB3D686C042}" type="presParOf" srcId="{3CF801CD-9027-41ED-9831-875450B8B32A}" destId="{AA7689FB-C0F8-43C2-83F8-EBCC72EA55D5}" srcOrd="3" destOrd="0" presId="urn:microsoft.com/office/officeart/2005/8/layout/cycle5"/>
    <dgm:cxn modelId="{5F63BA45-C7AE-489B-8168-D1729687760C}" type="presParOf" srcId="{3CF801CD-9027-41ED-9831-875450B8B32A}" destId="{CDE0B090-ACE9-4280-AC95-DDFCEFBB640B}" srcOrd="4" destOrd="0" presId="urn:microsoft.com/office/officeart/2005/8/layout/cycle5"/>
    <dgm:cxn modelId="{985DB02E-FA1F-4443-8541-69CB52FB2746}" type="presParOf" srcId="{3CF801CD-9027-41ED-9831-875450B8B32A}" destId="{46393185-1DC4-4A52-AFB3-08B693ED9332}" srcOrd="5" destOrd="0" presId="urn:microsoft.com/office/officeart/2005/8/layout/cycle5"/>
    <dgm:cxn modelId="{5E0222BC-2235-49B0-9B37-848C4F15047C}" type="presParOf" srcId="{3CF801CD-9027-41ED-9831-875450B8B32A}" destId="{F1CD3D65-63B9-49D4-90D8-B4D26E677B66}" srcOrd="6" destOrd="0" presId="urn:microsoft.com/office/officeart/2005/8/layout/cycle5"/>
    <dgm:cxn modelId="{435F23A1-C26F-4EF2-A4C6-472FACD0F45A}" type="presParOf" srcId="{3CF801CD-9027-41ED-9831-875450B8B32A}" destId="{76ED7686-E18F-473A-8BE1-AF6FA8F38540}" srcOrd="7" destOrd="0" presId="urn:microsoft.com/office/officeart/2005/8/layout/cycle5"/>
    <dgm:cxn modelId="{7D876FE6-70B6-455B-81C7-1E3DAB6F54E3}" type="presParOf" srcId="{3CF801CD-9027-41ED-9831-875450B8B32A}" destId="{48067E6C-9604-4050-B2E5-5DAD285FE9E6}" srcOrd="8" destOrd="0" presId="urn:microsoft.com/office/officeart/2005/8/layout/cycle5"/>
    <dgm:cxn modelId="{6F0B9DC5-2B4E-493B-8FF5-9AA7F1C7D8CB}" type="presParOf" srcId="{3CF801CD-9027-41ED-9831-875450B8B32A}" destId="{14142522-B5DB-4506-B84B-8BFF1F6675E1}" srcOrd="9" destOrd="0" presId="urn:microsoft.com/office/officeart/2005/8/layout/cycle5"/>
    <dgm:cxn modelId="{71171B9E-5E1C-46AA-9811-DB710E02EE92}" type="presParOf" srcId="{3CF801CD-9027-41ED-9831-875450B8B32A}" destId="{CA8F7B0C-E03A-413F-9111-CAEBE85336FA}" srcOrd="10" destOrd="0" presId="urn:microsoft.com/office/officeart/2005/8/layout/cycle5"/>
    <dgm:cxn modelId="{AB5DD410-F5C1-440B-9528-BE59688A9C04}" type="presParOf" srcId="{3CF801CD-9027-41ED-9831-875450B8B32A}" destId="{30893ABB-DFBB-40A9-82DA-AC82EE1E81EA}" srcOrd="11" destOrd="0" presId="urn:microsoft.com/office/officeart/2005/8/layout/cycle5"/>
    <dgm:cxn modelId="{30BDB24B-4A72-4A0D-A899-B3A74A532EB6}" type="presParOf" srcId="{3CF801CD-9027-41ED-9831-875450B8B32A}" destId="{907B52BC-8082-44EC-AC89-872B9EB530C0}" srcOrd="12" destOrd="0" presId="urn:microsoft.com/office/officeart/2005/8/layout/cycle5"/>
    <dgm:cxn modelId="{F0E4DD6C-65A4-4160-AF8B-39CA021D0CDF}" type="presParOf" srcId="{3CF801CD-9027-41ED-9831-875450B8B32A}" destId="{66A6B368-475C-40AA-80C4-9BAF0C58ED05}" srcOrd="13" destOrd="0" presId="urn:microsoft.com/office/officeart/2005/8/layout/cycle5"/>
    <dgm:cxn modelId="{6186FE15-FC66-444C-AE3F-F1CD9B4F2A0B}" type="presParOf" srcId="{3CF801CD-9027-41ED-9831-875450B8B32A}" destId="{D83C526B-DD40-4776-BA4A-54A2C4158D42}" srcOrd="14" destOrd="0" presId="urn:microsoft.com/office/officeart/2005/8/layout/cycle5"/>
    <dgm:cxn modelId="{5DE477D0-0D65-4A51-9022-D7C1AC3AD8F6}" type="presParOf" srcId="{3CF801CD-9027-41ED-9831-875450B8B32A}" destId="{8F0B25C6-3505-4097-86AB-FC3F850ACF84}" srcOrd="15" destOrd="0" presId="urn:microsoft.com/office/officeart/2005/8/layout/cycle5"/>
    <dgm:cxn modelId="{CF73A120-3D2A-4D09-AAEB-4C91843CE51E}" type="presParOf" srcId="{3CF801CD-9027-41ED-9831-875450B8B32A}" destId="{54391758-9569-48CE-AB2F-1B80564279F5}" srcOrd="16" destOrd="0" presId="urn:microsoft.com/office/officeart/2005/8/layout/cycle5"/>
    <dgm:cxn modelId="{E2CAA6FF-A149-4B94-B61D-DAFCACA90124}" type="presParOf" srcId="{3CF801CD-9027-41ED-9831-875450B8B32A}" destId="{A22411B7-4938-402C-95E6-D32C0ADEA791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3A585-204A-45D6-A7F3-187DA71D6F5F}">
      <dsp:nvSpPr>
        <dsp:cNvPr id="0" name=""/>
        <dsp:cNvSpPr/>
      </dsp:nvSpPr>
      <dsp:spPr>
        <a:xfrm>
          <a:off x="2389118" y="59"/>
          <a:ext cx="1053603" cy="6848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Scenario Task Overview</a:t>
          </a:r>
        </a:p>
      </dsp:txBody>
      <dsp:txXfrm>
        <a:off x="2422549" y="33490"/>
        <a:ext cx="986741" cy="617980"/>
      </dsp:txXfrm>
    </dsp:sp>
    <dsp:sp modelId="{D3A18882-1D67-45CC-97CE-B005CC816871}">
      <dsp:nvSpPr>
        <dsp:cNvPr id="0" name=""/>
        <dsp:cNvSpPr/>
      </dsp:nvSpPr>
      <dsp:spPr>
        <a:xfrm>
          <a:off x="1302600" y="342480"/>
          <a:ext cx="3226638" cy="3226638"/>
        </a:xfrm>
        <a:custGeom>
          <a:avLst/>
          <a:gdLst/>
          <a:ahLst/>
          <a:cxnLst/>
          <a:rect l="0" t="0" r="0" b="0"/>
          <a:pathLst>
            <a:path>
              <a:moveTo>
                <a:pt x="2272628" y="140868"/>
              </a:moveTo>
              <a:arcTo wR="1613319" hR="1613319" stAng="17647265" swAng="92390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7689FB-C0F8-43C2-83F8-EBCC72EA55D5}">
      <dsp:nvSpPr>
        <dsp:cNvPr id="0" name=""/>
        <dsp:cNvSpPr/>
      </dsp:nvSpPr>
      <dsp:spPr>
        <a:xfrm>
          <a:off x="3786293" y="806719"/>
          <a:ext cx="1053603" cy="6848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Event Flow</a:t>
          </a:r>
        </a:p>
      </dsp:txBody>
      <dsp:txXfrm>
        <a:off x="3819724" y="840150"/>
        <a:ext cx="986741" cy="617980"/>
      </dsp:txXfrm>
    </dsp:sp>
    <dsp:sp modelId="{46393185-1DC4-4A52-AFB3-08B693ED9332}">
      <dsp:nvSpPr>
        <dsp:cNvPr id="0" name=""/>
        <dsp:cNvSpPr/>
      </dsp:nvSpPr>
      <dsp:spPr>
        <a:xfrm>
          <a:off x="1302600" y="342480"/>
          <a:ext cx="3226638" cy="3226638"/>
        </a:xfrm>
        <a:custGeom>
          <a:avLst/>
          <a:gdLst/>
          <a:ahLst/>
          <a:cxnLst/>
          <a:rect l="0" t="0" r="0" b="0"/>
          <a:pathLst>
            <a:path>
              <a:moveTo>
                <a:pt x="3201495" y="1329601"/>
              </a:moveTo>
              <a:arcTo wR="1613319" hR="1613319" stAng="20992279" swAng="121544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CD3D65-63B9-49D4-90D8-B4D26E677B66}">
      <dsp:nvSpPr>
        <dsp:cNvPr id="0" name=""/>
        <dsp:cNvSpPr/>
      </dsp:nvSpPr>
      <dsp:spPr>
        <a:xfrm>
          <a:off x="3786293" y="2420038"/>
          <a:ext cx="1053603" cy="6848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Interaction requirements</a:t>
          </a:r>
        </a:p>
      </dsp:txBody>
      <dsp:txXfrm>
        <a:off x="3819724" y="2453469"/>
        <a:ext cx="986741" cy="617980"/>
      </dsp:txXfrm>
    </dsp:sp>
    <dsp:sp modelId="{48067E6C-9604-4050-B2E5-5DAD285FE9E6}">
      <dsp:nvSpPr>
        <dsp:cNvPr id="0" name=""/>
        <dsp:cNvSpPr/>
      </dsp:nvSpPr>
      <dsp:spPr>
        <a:xfrm>
          <a:off x="1302600" y="342480"/>
          <a:ext cx="3226638" cy="3226638"/>
        </a:xfrm>
        <a:custGeom>
          <a:avLst/>
          <a:gdLst/>
          <a:ahLst/>
          <a:cxnLst/>
          <a:rect l="0" t="0" r="0" b="0"/>
          <a:pathLst>
            <a:path>
              <a:moveTo>
                <a:pt x="2639938" y="2857848"/>
              </a:moveTo>
              <a:arcTo wR="1613319" hR="1613319" stAng="3028835" swAng="92390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42522-B5DB-4506-B84B-8BFF1F6675E1}">
      <dsp:nvSpPr>
        <dsp:cNvPr id="0" name=""/>
        <dsp:cNvSpPr/>
      </dsp:nvSpPr>
      <dsp:spPr>
        <a:xfrm>
          <a:off x="2389118" y="3226697"/>
          <a:ext cx="1053603" cy="6848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Perturbation design</a:t>
          </a:r>
        </a:p>
      </dsp:txBody>
      <dsp:txXfrm>
        <a:off x="2422549" y="3260128"/>
        <a:ext cx="986741" cy="617980"/>
      </dsp:txXfrm>
    </dsp:sp>
    <dsp:sp modelId="{30893ABB-DFBB-40A9-82DA-AC82EE1E81EA}">
      <dsp:nvSpPr>
        <dsp:cNvPr id="0" name=""/>
        <dsp:cNvSpPr/>
      </dsp:nvSpPr>
      <dsp:spPr>
        <a:xfrm>
          <a:off x="1302600" y="342480"/>
          <a:ext cx="3226638" cy="3226638"/>
        </a:xfrm>
        <a:custGeom>
          <a:avLst/>
          <a:gdLst/>
          <a:ahLst/>
          <a:cxnLst/>
          <a:rect l="0" t="0" r="0" b="0"/>
          <a:pathLst>
            <a:path>
              <a:moveTo>
                <a:pt x="954010" y="3085769"/>
              </a:moveTo>
              <a:arcTo wR="1613319" hR="1613319" stAng="6847265" swAng="92390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7B52BC-8082-44EC-AC89-872B9EB530C0}">
      <dsp:nvSpPr>
        <dsp:cNvPr id="0" name=""/>
        <dsp:cNvSpPr/>
      </dsp:nvSpPr>
      <dsp:spPr>
        <a:xfrm>
          <a:off x="991942" y="2420038"/>
          <a:ext cx="1053603" cy="6848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SME reviews</a:t>
          </a:r>
        </a:p>
      </dsp:txBody>
      <dsp:txXfrm>
        <a:off x="1025373" y="2453469"/>
        <a:ext cx="986741" cy="617980"/>
      </dsp:txXfrm>
    </dsp:sp>
    <dsp:sp modelId="{D83C526B-DD40-4776-BA4A-54A2C4158D42}">
      <dsp:nvSpPr>
        <dsp:cNvPr id="0" name=""/>
        <dsp:cNvSpPr/>
      </dsp:nvSpPr>
      <dsp:spPr>
        <a:xfrm>
          <a:off x="1302600" y="342480"/>
          <a:ext cx="3226638" cy="3226638"/>
        </a:xfrm>
        <a:custGeom>
          <a:avLst/>
          <a:gdLst/>
          <a:ahLst/>
          <a:cxnLst/>
          <a:rect l="0" t="0" r="0" b="0"/>
          <a:pathLst>
            <a:path>
              <a:moveTo>
                <a:pt x="25143" y="1897036"/>
              </a:moveTo>
              <a:arcTo wR="1613319" hR="1613319" stAng="10192279" swAng="1215442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B25C6-3505-4097-86AB-FC3F850ACF84}">
      <dsp:nvSpPr>
        <dsp:cNvPr id="0" name=""/>
        <dsp:cNvSpPr/>
      </dsp:nvSpPr>
      <dsp:spPr>
        <a:xfrm>
          <a:off x="991942" y="806719"/>
          <a:ext cx="1053603" cy="68484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Team metrics</a:t>
          </a:r>
        </a:p>
      </dsp:txBody>
      <dsp:txXfrm>
        <a:off x="1025373" y="840150"/>
        <a:ext cx="986741" cy="617980"/>
      </dsp:txXfrm>
    </dsp:sp>
    <dsp:sp modelId="{A22411B7-4938-402C-95E6-D32C0ADEA791}">
      <dsp:nvSpPr>
        <dsp:cNvPr id="0" name=""/>
        <dsp:cNvSpPr/>
      </dsp:nvSpPr>
      <dsp:spPr>
        <a:xfrm>
          <a:off x="1302600" y="342480"/>
          <a:ext cx="3226638" cy="3226638"/>
        </a:xfrm>
        <a:custGeom>
          <a:avLst/>
          <a:gdLst/>
          <a:ahLst/>
          <a:cxnLst/>
          <a:rect l="0" t="0" r="0" b="0"/>
          <a:pathLst>
            <a:path>
              <a:moveTo>
                <a:pt x="586700" y="368790"/>
              </a:moveTo>
              <a:arcTo wR="1613319" hR="1613319" stAng="13828835" swAng="923900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25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</a:rPr>
              <a:t>Generalized Intelligent Framework for Tutoring (GIFT)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08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levels of role and task experience show significant effects on communication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80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77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8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y.craig@asu.edu" TargetMode="External"/><Relationship Id="rId7" Type="http://schemas.openxmlformats.org/officeDocument/2006/relationships/image" Target="../media/image10.png"/><Relationship Id="rId2" Type="http://schemas.openxmlformats.org/officeDocument/2006/relationships/hyperlink" Target="mailto:kamala.rangaraju@asu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oi.org/10.1177/15553434231199729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doi.org/10.1177/154851291664907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pixabay.com/de/team-zusammenarbeit-zusammenhalt-1015712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Development of Team Dynamic Measurement Framework for Adaptive Teams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35280" y="3312160"/>
            <a:ext cx="11155680" cy="2429995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Kamala Avancha, Arizona State University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Parkhi Malhotra, Arizona State University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Jamie C. Gorman, Arizona State University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Vipin Verma, Arizona State University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Randall Spain, US Army DEVCOM Soldier Center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Benjamin Goldberg, US Army DEVCOM Soldier Center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Scotty D. Craig, Arizona State University</a:t>
            </a:r>
          </a:p>
          <a:p>
            <a:pPr eaLnBrk="1" hangingPunct="1"/>
            <a:endParaRPr lang="en-US" dirty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4725C697-ADED-4436-8537-EB17C1D8ED85}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6" name="Google Shape;161;p20">
            <a:extLst>
              <a:ext uri="{FF2B5EF4-FFF2-40B4-BE49-F238E27FC236}">
                <a16:creationId xmlns:a16="http://schemas.microsoft.com/office/drawing/2014/main" id="{AD690D54-08E3-4CCB-92C1-ABD7FB89AB9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A1D1F5-B71F-4936-8F7E-C882F298E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D3585F6-5B79-4FB0-A3A3-8CD9F78E0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57FE2-43E8-4E6F-8E66-4B00E8E3B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79215-5378-4C35-AC69-FA73E377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&amp; Review 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89F93-B6D8-4261-968A-F7F54ED34DC5}"/>
              </a:ext>
            </a:extLst>
          </p:cNvPr>
          <p:cNvSpPr txBox="1"/>
          <p:nvPr/>
        </p:nvSpPr>
        <p:spPr>
          <a:xfrm>
            <a:off x="6096000" y="1158240"/>
            <a:ext cx="546608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Hybrid Cognitive Task Analysis used for</a:t>
            </a:r>
            <a:endParaRPr lang="en-US"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Scenario Task Overview</a:t>
            </a:r>
            <a:endParaRPr lang="en-US"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Event Flow diagram</a:t>
            </a:r>
            <a:endParaRPr lang="en-US"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Interaction requirements</a:t>
            </a:r>
            <a:endParaRPr lang="en-US" sz="24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Perturbations design</a:t>
            </a:r>
            <a:endParaRPr lang="en-US" sz="2400" dirty="0"/>
          </a:p>
          <a:p>
            <a:pPr marL="5143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lang="en-US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Iterative SME reviews for improving</a:t>
            </a:r>
            <a:endParaRPr lang="en-US" sz="24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200"/>
              <a:buFont typeface="Wingdings" panose="05000000000000000000" pitchFamily="2" charset="2"/>
              <a:buChar char="ü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Scenarios </a:t>
            </a:r>
            <a:endParaRPr lang="en-US" sz="24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200"/>
              <a:buFont typeface="Wingdings" panose="05000000000000000000" pitchFamily="2" charset="2"/>
              <a:buChar char="ü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Team interaction design</a:t>
            </a:r>
            <a:endParaRPr lang="en-US" sz="2400" dirty="0"/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3200"/>
              <a:buFont typeface="Wingdings" panose="05000000000000000000" pitchFamily="2" charset="2"/>
              <a:buChar char="ü"/>
            </a:pPr>
            <a:r>
              <a:rPr lang="en-US" sz="2400" b="0" i="0" u="none" strike="noStrike" cap="none" dirty="0">
                <a:latin typeface="Arial"/>
                <a:ea typeface="Arial"/>
                <a:cs typeface="Arial"/>
                <a:sym typeface="Arial"/>
              </a:rPr>
              <a:t>Perturbations</a:t>
            </a:r>
            <a:endParaRPr lang="en-US" sz="2400" dirty="0"/>
          </a:p>
          <a:p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71395E6-1F83-4AF5-BD9E-C7BD78F6A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840641"/>
              </p:ext>
            </p:extLst>
          </p:nvPr>
        </p:nvGraphicFramePr>
        <p:xfrm>
          <a:off x="193040" y="1158240"/>
          <a:ext cx="583184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D9793B27-3282-4ACD-8767-716DB6FCA139}"/>
              </a:ext>
            </a:extLst>
          </p:cNvPr>
          <p:cNvPicPr preferRelativeResize="0"/>
          <p:nvPr/>
        </p:nvPicPr>
        <p:blipFill rotWithShape="1">
          <a:blip r:embed="rId7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18" name="Google Shape;161;p20">
            <a:extLst>
              <a:ext uri="{FF2B5EF4-FFF2-40B4-BE49-F238E27FC236}">
                <a16:creationId xmlns:a16="http://schemas.microsoft.com/office/drawing/2014/main" id="{BE70A821-E35C-4A9C-A7BC-9C6D14CBCDA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9FCD6F-54E4-42C0-98CB-C0F4C31162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94821F0-14A3-452D-A3C6-3CDF3860754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3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Questions?</a:t>
            </a:r>
          </a:p>
        </p:txBody>
      </p:sp>
      <p:sp>
        <p:nvSpPr>
          <p:cNvPr id="6" name="Slide Number Placeholder 58"/>
          <p:cNvSpPr>
            <a:spLocks noGrp="1"/>
          </p:cNvSpPr>
          <p:nvPr>
            <p:ph type="sldNum" sz="quarter" idx="4"/>
          </p:nvPr>
        </p:nvSpPr>
        <p:spPr bwMode="auto">
          <a:xfrm>
            <a:off x="11096368" y="6400800"/>
            <a:ext cx="568410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3372D9-D4FB-4982-A634-8204ACEB1D42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Google Shape;8483;p20">
            <a:extLst>
              <a:ext uri="{FF2B5EF4-FFF2-40B4-BE49-F238E27FC236}">
                <a16:creationId xmlns:a16="http://schemas.microsoft.com/office/drawing/2014/main" id="{5749EE4D-F350-4321-B5A5-A4F0D7153362}"/>
              </a:ext>
            </a:extLst>
          </p:cNvPr>
          <p:cNvSpPr txBox="1"/>
          <p:nvPr/>
        </p:nvSpPr>
        <p:spPr>
          <a:xfrm>
            <a:off x="558400" y="1437675"/>
            <a:ext cx="789472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n" sz="2000" b="0" i="0" u="sng" strike="noStrike" cap="none" dirty="0">
                <a:solidFill>
                  <a:srgbClr val="2B56AB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kamala.rangaraju@asu.edu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</a:t>
            </a:r>
            <a:r>
              <a:rPr lang="en" sz="2000" b="0" i="0" u="none" strike="noStrike" cap="none" dirty="0">
                <a:solidFill>
                  <a:srgbClr val="2B56A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000" b="0" i="0" u="sng" strike="noStrike" cap="none" dirty="0">
                <a:solidFill>
                  <a:srgbClr val="2B56A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scotty.craig@asu.edu</a:t>
            </a:r>
            <a:b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ASU ADL Partnership LAB: </a:t>
            </a:r>
            <a:r>
              <a:rPr lang="en" sz="2000" b="0" i="0" u="none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ADL.ASU.EDU</a:t>
            </a:r>
            <a:endParaRPr sz="2000" b="0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027A42ED-9CB5-4B25-8A87-D350CE598470}"/>
              </a:ext>
            </a:extLst>
          </p:cNvPr>
          <p:cNvPicPr preferRelativeResize="0"/>
          <p:nvPr/>
        </p:nvPicPr>
        <p:blipFill rotWithShape="1">
          <a:blip r:embed="rId4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9" name="Google Shape;161;p20">
            <a:extLst>
              <a:ext uri="{FF2B5EF4-FFF2-40B4-BE49-F238E27FC236}">
                <a16:creationId xmlns:a16="http://schemas.microsoft.com/office/drawing/2014/main" id="{558C75D8-D448-49D0-959D-3C893701CF5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EE50F2-945C-4DD2-BEB5-9E666EE85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BF2737F-1F65-4B59-A615-550F909F29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2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48EA3-B1C7-4B29-A6D9-C6B1ED1F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A4F23-8C5B-4949-B36C-93AF1C5AD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Google Shape;8502;g27834b311ab_0_24">
            <a:extLst>
              <a:ext uri="{FF2B5EF4-FFF2-40B4-BE49-F238E27FC236}">
                <a16:creationId xmlns:a16="http://schemas.microsoft.com/office/drawing/2014/main" id="{486E7473-3FFE-4073-958C-D8AF9D0F25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3725" y="1054100"/>
            <a:ext cx="10928350" cy="4889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Craig, S. D., Gary, K., Gorman, J. C., Verma, V., &amp; LiKamWa, R. (2024). A Synthetic Training Environment for Assessing Changes in Team Dynamics with the Generalized Intelligent Framework for Tutoring. In A. M. Sinatra (Ed.). </a:t>
            </a:r>
            <a:r>
              <a:rPr lang="en-US" sz="12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Proceedings of the 12th Annual Generalized Intelligent Framework for Tutoring (GIFT) Users Symposium (GIFTSym12)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(p. 97-104). US Army Combat Capabilities Development Command–Soldier Center. </a:t>
            </a:r>
            <a:endParaRPr lang="en" sz="1200" b="0" i="0" u="none" strike="noStrike" cap="none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Gerhardt, R. T., Mabry, R. L., De Lorenzo, R. A., &amp; Butler, F. K. Fundamentals of Combat Casualty Care (Chapter 3).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Gorman, J. C., Grimm, D. A., Stevens, R. H., Galloway, T., Willemsen-Dunlap, A. M., &amp; Halpin, D. J. (2020). Measuring Real-Time Team Cognition During Team Training. </a:t>
            </a:r>
            <a:r>
              <a:rPr lang="en-US" sz="1200" b="0" i="1" u="none" strike="noStrike" cap="none" dirty="0">
                <a:latin typeface="Arial"/>
                <a:ea typeface="Arial"/>
                <a:cs typeface="Arial"/>
                <a:sym typeface="Arial"/>
              </a:rPr>
              <a:t>Human Factors, 62</a:t>
            </a:r>
            <a:r>
              <a:rPr lang="en-US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(5), 825-860. https://doi.org/10.1177/0018720819852791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 dirty="0"/>
              <a:t>Grimm, D. A. P., Gorman, J. C., Cooke, N. J., Demir, M., &amp; McNeese, N. J. (2023). Dynamical Measurement of Team Resilience. </a:t>
            </a:r>
            <a:r>
              <a:rPr lang="en" sz="1200" i="1" dirty="0"/>
              <a:t>Journal of Cognitive Engineering and Decision Making, 17</a:t>
            </a:r>
            <a:r>
              <a:rPr lang="en" sz="1200" dirty="0"/>
              <a:t>(4), 351-382. </a:t>
            </a:r>
            <a:r>
              <a:rPr lang="en" sz="1200" dirty="0"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https://doi.org/10.1177/15553434231199729</a:t>
            </a:r>
            <a:endParaRPr sz="1200" dirty="0"/>
          </a:p>
          <a:p>
            <a:pPr marL="228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1200" dirty="0"/>
              <a:t>Marlow, S. L., Bedwell, W. L., Zajac, S., Reyes, D. L., LaMar, M., Khan, S., Lopreiato, J. L., &amp; Salas, E. (2018). Multiple Patient Ca</a:t>
            </a:r>
            <a:r>
              <a:rPr lang="en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sualty Scenarios: A Measurement Tool for Teamwork. </a:t>
            </a:r>
            <a:r>
              <a:rPr lang="en" sz="1200" b="0" i="1" u="none" strike="noStrike" cap="none" dirty="0">
                <a:latin typeface="Arial"/>
                <a:ea typeface="Arial"/>
                <a:cs typeface="Arial"/>
                <a:sym typeface="Arial"/>
              </a:rPr>
              <a:t>Simulation in Healthcare, 13</a:t>
            </a:r>
            <a:r>
              <a:rPr lang="en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(6), 394–403.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Milham, L. M., Phillips, H. L., Ross, W. A., Townsend, L. N., Riddle, D. L., Smith, K. M., Butler, P. V., Wolf, R. J., Irizarry, D. J., Hackett, M. G., &amp; Johnston, J. H. (2017). Squad-level training for Tactical Combat Casualty Care: Instructional approach and technology assessment. </a:t>
            </a:r>
            <a:r>
              <a:rPr lang="en" sz="1200" b="0" i="1" u="none" strike="noStrike" cap="none" dirty="0">
                <a:latin typeface="Arial"/>
                <a:ea typeface="Arial"/>
                <a:cs typeface="Arial"/>
                <a:sym typeface="Arial"/>
              </a:rPr>
              <a:t>The Journal of Defense Modeling and Simulation: Applications, Methodology, Technology, 14</a:t>
            </a:r>
            <a:r>
              <a:rPr lang="en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(4), 345–360. </a:t>
            </a:r>
            <a:r>
              <a:rPr lang="en" sz="1200" b="0" i="0" u="sng" strike="noStrike" cap="none" dirty="0"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https://doi.org/10.1177/1548512916649075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Ouverson, K. M., Ostrander, A. G., Walton, J., Kohl, A., Gilbert, S. B., Dorneich, M. C., Winer, E., &amp; Sinatra, A. M. (2021). Analysis of communication, team situational awareness, and feedback in a Three-Person Intelligent Team tutoring system. Frontiers in Psychology, 12. https://doi.org/10.3389/fpsyg.2021.553015</a:t>
            </a:r>
            <a:endParaRPr sz="1200" b="0" i="0" u="none" strike="noStrike" cap="none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Salas, E., Dickinson, T. L., Converse, S. A., &amp; Tannenbaum, S. I. (1992). Toward an understanding of team performance and training. In R. W. Swezey &amp; E. Salas (Eds.), Teams: Their training and performance (pp. 3–29). Ablex Publishing.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" sz="1200" b="0" i="0" u="none" strike="noStrike" cap="none" dirty="0">
                <a:latin typeface="Arial"/>
                <a:ea typeface="Arial"/>
                <a:cs typeface="Arial"/>
                <a:sym typeface="Arial"/>
              </a:rPr>
              <a:t>Walton, J., Dorneich, M. C., Gilbert, S., Bonner, D., Winer, E., &amp; Ray, C. (2014). Modality and timing of team feedback: Implications for GIFT. In Proceedings of the Second Annual GIFT User Symposium (pp. 190-198).</a:t>
            </a:r>
            <a:endParaRPr sz="1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11C115E4-8D82-4528-908B-6F483F768015}"/>
              </a:ext>
            </a:extLst>
          </p:cNvPr>
          <p:cNvPicPr preferRelativeResize="0"/>
          <p:nvPr/>
        </p:nvPicPr>
        <p:blipFill rotWithShape="1">
          <a:blip r:embed="rId5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8" name="Google Shape;161;p20">
            <a:extLst>
              <a:ext uri="{FF2B5EF4-FFF2-40B4-BE49-F238E27FC236}">
                <a16:creationId xmlns:a16="http://schemas.microsoft.com/office/drawing/2014/main" id="{F140E1BC-782B-47D5-B337-6A455B8CD7C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20CF80-DEC6-46AC-81D3-32F1CACB3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E4556D-995A-4D7F-B56C-150D63812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5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  <a:p>
            <a:r>
              <a:rPr lang="en-US" dirty="0"/>
              <a:t>Team Training</a:t>
            </a:r>
          </a:p>
          <a:p>
            <a:r>
              <a:rPr lang="en-US" dirty="0"/>
              <a:t>Training Transition </a:t>
            </a:r>
          </a:p>
          <a:p>
            <a:r>
              <a:rPr lang="en-US" dirty="0"/>
              <a:t>Initial Scenario</a:t>
            </a:r>
          </a:p>
          <a:p>
            <a:r>
              <a:rPr lang="en-US" dirty="0"/>
              <a:t>Synthetic Training Environment</a:t>
            </a:r>
          </a:p>
          <a:p>
            <a:r>
              <a:rPr lang="en-US" dirty="0"/>
              <a:t>Team Dynamics Metrics</a:t>
            </a:r>
          </a:p>
          <a:p>
            <a:r>
              <a:rPr lang="en-US" dirty="0"/>
              <a:t>Design &amp; Review process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25F2B9D9-1F0E-4F5D-82F7-0B95B5268CE8}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6" name="Google Shape;161;p20">
            <a:extLst>
              <a:ext uri="{FF2B5EF4-FFF2-40B4-BE49-F238E27FC236}">
                <a16:creationId xmlns:a16="http://schemas.microsoft.com/office/drawing/2014/main" id="{1E8839D5-76D6-4576-8015-B3887786292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66EB13-0D68-4ED9-AF67-01DCB5FCD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37C6998-5CC7-4EE5-9FDC-021793B45F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6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57FE2-43E8-4E6F-8E66-4B00E8E3B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79215-5378-4C35-AC69-FA73E377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041AE-51CC-4988-8B37-462833F113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Develop a virtual reality training experience to monitor team dynamics for TC3 simulation.</a:t>
            </a:r>
          </a:p>
          <a:p>
            <a:r>
              <a:rPr lang="en-US" dirty="0"/>
              <a:t>Partnership between Arizona State University and US Army Soldier Center Simulation and Training Technology Center (STTC). </a:t>
            </a:r>
          </a:p>
          <a:p>
            <a:r>
              <a:rPr lang="en-US" dirty="0"/>
              <a:t>Sponsored by the US Army DEVCOM, Soldier Center under cooperative agreement W912CG-23-2-0002. </a:t>
            </a:r>
          </a:p>
          <a:p>
            <a:r>
              <a:rPr lang="en-US" dirty="0"/>
              <a:t>Goal is to assess and improve team members’ ability to recover and reorganize from unexpected but significant disturbance events.</a:t>
            </a:r>
          </a:p>
          <a:p>
            <a:r>
              <a:rPr lang="en-US" dirty="0"/>
              <a:t>Team Dynamics Measurement framework assesses team resilience, adaptation, and recovery.</a:t>
            </a:r>
          </a:p>
          <a:p>
            <a:r>
              <a:rPr lang="en-US" dirty="0"/>
              <a:t>Supported by GIFT to monitor team dynamics during training.</a:t>
            </a:r>
          </a:p>
        </p:txBody>
      </p:sp>
      <p:pic>
        <p:nvPicPr>
          <p:cNvPr id="5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BDB0BB2D-CBD0-4BCB-BD40-1E5CFAE57B09}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6" name="Google Shape;161;p20">
            <a:extLst>
              <a:ext uri="{FF2B5EF4-FFF2-40B4-BE49-F238E27FC236}">
                <a16:creationId xmlns:a16="http://schemas.microsoft.com/office/drawing/2014/main" id="{012351ED-EEEE-4B1F-807D-E40CE319590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FA04E0-1B2D-4EFD-B50E-4CE135140C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484832F-0F5C-42F6-817E-AA0C34BD21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52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57FE2-43E8-4E6F-8E66-4B00E8E3B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79215-5378-4C35-AC69-FA73E377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041AE-51CC-4988-8B37-462833F113D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0693" y="1046715"/>
            <a:ext cx="7117639" cy="5075237"/>
          </a:xfrm>
        </p:spPr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Team (Salas et al., 1992)</a:t>
            </a:r>
            <a:endParaRPr lang="en-US" b="0" dirty="0">
              <a:effectLst/>
            </a:endParaRPr>
          </a:p>
          <a:p>
            <a:pPr marL="457200" rtl="0" fontAlgn="base"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diverse roles (e.g., heterogeneous knowledge, skillsets across roles)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Interdependent and  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work together to accomplish shared goals</a:t>
            </a:r>
          </a:p>
          <a:p>
            <a:pPr marL="0" indent="0" rtl="0">
              <a:spcBef>
                <a:spcPts val="800"/>
              </a:spcBef>
              <a:spcAft>
                <a:spcPts val="0"/>
              </a:spcAft>
              <a:buNone/>
            </a:pPr>
            <a:br>
              <a:rPr lang="en-US" b="0" dirty="0">
                <a:effectLst/>
              </a:rPr>
            </a:b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Training in teamwork, monitoring, and feedback to team members</a:t>
            </a:r>
            <a:endParaRPr lang="en-US" b="0" dirty="0">
              <a:effectLst/>
            </a:endParaRPr>
          </a:p>
          <a:p>
            <a:pPr marL="457200" rtl="0" fontAlgn="base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</a:rPr>
              <a:t>D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ynamic and individual feedback during task execution could have negative consequences (Walton et al., 2014)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</a:rPr>
              <a:t>H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igher levels of role experience (Ouverson et al., 2021)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Task experience (Ouverson et al., 2021)</a:t>
            </a:r>
          </a:p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</a:rPr>
              <a:t>Team training that incorporates real world complexities(perturbations).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group of cartoon characters lifting a large rectangular object&#10;&#10;Description automatically generated">
            <a:extLst>
              <a:ext uri="{FF2B5EF4-FFF2-40B4-BE49-F238E27FC236}">
                <a16:creationId xmlns:a16="http://schemas.microsoft.com/office/drawing/2014/main" id="{8950B270-4362-4CEB-8DD9-E06FDAC44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394368" y="1220189"/>
            <a:ext cx="4417621" cy="4417621"/>
          </a:xfrm>
          <a:prstGeom prst="rect">
            <a:avLst/>
          </a:prstGeom>
        </p:spPr>
      </p:pic>
      <p:pic>
        <p:nvPicPr>
          <p:cNvPr id="7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8455C778-088E-49E0-97E6-0F7EC6D62B14}"/>
              </a:ext>
            </a:extLst>
          </p:cNvPr>
          <p:cNvPicPr preferRelativeResize="0"/>
          <p:nvPr/>
        </p:nvPicPr>
        <p:blipFill rotWithShape="1">
          <a:blip r:embed="rId5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8" name="Google Shape;161;p20">
            <a:extLst>
              <a:ext uri="{FF2B5EF4-FFF2-40B4-BE49-F238E27FC236}">
                <a16:creationId xmlns:a16="http://schemas.microsoft.com/office/drawing/2014/main" id="{51C7F7C3-9B66-4769-B8FB-6B8D4D4E122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502DC5-2971-44CE-B27E-AE85860E3C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C9D75A-C974-4090-87AD-F789D7D833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1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57FE2-43E8-4E6F-8E66-4B00E8E3B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79215-5378-4C35-AC69-FA73E377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Transition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916919D5-AB21-42D4-82A7-D46F8A3DF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7" y="110867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>
            <a:extLst>
              <a:ext uri="{FF2B5EF4-FFF2-40B4-BE49-F238E27FC236}">
                <a16:creationId xmlns:a16="http://schemas.microsoft.com/office/drawing/2014/main" id="{4602172B-D57D-48DD-B524-C138BC645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4" y="3165291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454CB905-E774-4A20-BF92-D7D757B20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299" y="1021061"/>
            <a:ext cx="3426578" cy="19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B7C27ED7-CF29-4A0B-BBB9-769308B22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72" y="3250067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>
            <a:extLst>
              <a:ext uri="{FF2B5EF4-FFF2-40B4-BE49-F238E27FC236}">
                <a16:creationId xmlns:a16="http://schemas.microsoft.com/office/drawing/2014/main" id="{64D40FFB-779B-472D-B7E0-E0DA9F401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20" y="2905837"/>
            <a:ext cx="17430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21">
            <a:extLst>
              <a:ext uri="{FF2B5EF4-FFF2-40B4-BE49-F238E27FC236}">
                <a16:creationId xmlns:a16="http://schemas.microsoft.com/office/drawing/2014/main" id="{5C1FE8F4-B78A-42F3-A138-548C05C5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670" y="1002846"/>
            <a:ext cx="25622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02D8B29-C60A-488E-8E6E-E550C9D7E8B5}"/>
              </a:ext>
            </a:extLst>
          </p:cNvPr>
          <p:cNvSpPr/>
          <p:nvPr/>
        </p:nvSpPr>
        <p:spPr bwMode="auto">
          <a:xfrm>
            <a:off x="4003040" y="3921760"/>
            <a:ext cx="2621280" cy="335280"/>
          </a:xfrm>
          <a:prstGeom prst="rightArrow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1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EA50D898-5422-4CB2-8325-760539231FA1}"/>
              </a:ext>
            </a:extLst>
          </p:cNvPr>
          <p:cNvPicPr preferRelativeResize="0"/>
          <p:nvPr/>
        </p:nvPicPr>
        <p:blipFill rotWithShape="1">
          <a:blip r:embed="rId8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12" name="Google Shape;161;p20">
            <a:extLst>
              <a:ext uri="{FF2B5EF4-FFF2-40B4-BE49-F238E27FC236}">
                <a16:creationId xmlns:a16="http://schemas.microsoft.com/office/drawing/2014/main" id="{F21AD09A-DF86-4AE1-A27F-FF53EAC6568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8E6C45-0F74-469B-A90E-3F559DD005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7FFD843-AEF4-4062-B9EA-8DAE23E796C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88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57FE2-43E8-4E6F-8E66-4B00E8E3B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179215-5378-4C35-AC69-FA73E3778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Scenario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041AE-51CC-4988-8B37-462833F113D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There are </a:t>
            </a:r>
            <a:r>
              <a:rPr lang="en-US" sz="1600" b="1" i="0" u="none" strike="noStrike" dirty="0">
                <a:solidFill>
                  <a:srgbClr val="1D1C1D"/>
                </a:solidFill>
                <a:effectLst/>
                <a:highlight>
                  <a:srgbClr val="B2F50B"/>
                </a:highlight>
                <a:latin typeface="Arial" panose="020B0604020202020204" pitchFamily="34" charset="0"/>
              </a:rPr>
              <a:t>three CLS (Level 2 medical support) trainees partaking in a Virtual Reality (VR) training</a:t>
            </a:r>
            <a:r>
              <a:rPr lang="en-US" sz="1600" b="1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that is divided into two 15-minute consecutive sessions with a 10-minute break between sessions to debrief and avoid VR fatigue. At the end of the training, the trainees will have a 10-minute reflection session on the overall learning. </a:t>
            </a:r>
            <a:r>
              <a:rPr lang="en-US" sz="1600" b="1" i="0" u="none" strike="noStrike" dirty="0">
                <a:solidFill>
                  <a:srgbClr val="1D1C1D"/>
                </a:solidFill>
                <a:effectLst/>
                <a:highlight>
                  <a:srgbClr val="B2F50B"/>
                </a:highlight>
                <a:latin typeface="Arial" panose="020B0604020202020204" pitchFamily="34" charset="0"/>
              </a:rPr>
              <a:t>The debrief sessions will require trainees to transition to GIFT outside VR platform</a:t>
            </a:r>
            <a:r>
              <a:rPr lang="en-US" sz="1600" b="0" i="0" u="none" strike="noStrike" dirty="0">
                <a:solidFill>
                  <a:srgbClr val="1D1C1D"/>
                </a:solidFill>
                <a:effectLst/>
                <a:highlight>
                  <a:srgbClr val="B2F50B"/>
                </a:highlight>
                <a:latin typeface="Arial" panose="020B0604020202020204" pitchFamily="34" charset="0"/>
              </a:rPr>
              <a:t>.</a:t>
            </a:r>
            <a:endParaRPr lang="en-US" sz="1600" b="0" dirty="0">
              <a:effectLst/>
              <a:highlight>
                <a:srgbClr val="B2F50B"/>
              </a:highlight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The trainees will be real life characters in this setting. The characters are involved in a Casualty Collection Point (CCP) Scenario with several Non-Playable Characters (NPCs) - seven are Patients/ Casualties, one Lieutenant, three Sergeants, and one Medic (Sergeant) that transitions between the two CCPs. </a:t>
            </a:r>
            <a:r>
              <a:rPr lang="en-US" sz="1600" b="1" i="0" u="none" strike="noStrike" dirty="0">
                <a:solidFill>
                  <a:srgbClr val="1D1C1D"/>
                </a:solidFill>
                <a:effectLst/>
                <a:highlight>
                  <a:srgbClr val="B2F50B"/>
                </a:highlight>
                <a:latin typeface="Arial" panose="020B0604020202020204" pitchFamily="34" charset="0"/>
              </a:rPr>
              <a:t>The scenario is in an urban setting with buildings where two CCPs are established in close proximity</a:t>
            </a:r>
            <a:r>
              <a:rPr lang="en-US" sz="1600" b="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 to each other. The CCPs are divided into four separate areas each (Immediate, Delayed Care, Minimal, Expectant) and the atmosphere is charged with the sounds of battle and gunfire.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Challenge</a:t>
            </a:r>
            <a:endParaRPr lang="en-US" b="0" dirty="0"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b="0" dirty="0">
                <a:effectLst/>
              </a:rPr>
            </a:br>
            <a:r>
              <a:rPr lang="en-US" sz="1600" b="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The challenge in this scenario is for the trainees to </a:t>
            </a:r>
            <a:r>
              <a:rPr lang="en-US" sz="1600" b="1" i="0" u="none" strike="noStrike" dirty="0">
                <a:solidFill>
                  <a:srgbClr val="1D1C1D"/>
                </a:solidFill>
                <a:effectLst/>
                <a:highlight>
                  <a:srgbClr val="B2F50B"/>
                </a:highlight>
                <a:latin typeface="Arial" panose="020B0604020202020204" pitchFamily="34" charset="0"/>
              </a:rPr>
              <a:t>effectively handle a charged, urgent situation</a:t>
            </a:r>
            <a:r>
              <a:rPr lang="en-US" sz="1600" b="1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in a Casualty Collection Point (CCP)</a:t>
            </a:r>
            <a:r>
              <a:rPr lang="en-US" sz="1600" b="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 by triaging, treating, and coordinating the transition of casualties while overcoming perturbations to team coordination. They must quickly </a:t>
            </a:r>
            <a:r>
              <a:rPr lang="en-US" sz="1600" b="1" i="0" u="none" strike="noStrike" dirty="0">
                <a:solidFill>
                  <a:srgbClr val="1D1C1D"/>
                </a:solidFill>
                <a:effectLst/>
                <a:highlight>
                  <a:srgbClr val="B2F50B"/>
                </a:highlight>
                <a:latin typeface="Arial" panose="020B0604020202020204" pitchFamily="34" charset="0"/>
              </a:rPr>
              <a:t>assess and prioritize casualties, administer immediate care, manage casualty flow, and maintain communication</a:t>
            </a:r>
            <a:r>
              <a:rPr lang="en-US" sz="1600" b="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, requiring them to </a:t>
            </a:r>
            <a:r>
              <a:rPr lang="en-US" sz="1600" b="1" i="0" u="none" strike="noStrike" dirty="0">
                <a:solidFill>
                  <a:srgbClr val="1D1C1D"/>
                </a:solidFill>
                <a:effectLst/>
                <a:highlight>
                  <a:srgbClr val="B2F50B"/>
                </a:highlight>
                <a:latin typeface="Arial" panose="020B0604020202020204" pitchFamily="34" charset="0"/>
              </a:rPr>
              <a:t>work as an adaptive and cohesive team under pressure</a:t>
            </a:r>
            <a:r>
              <a:rPr lang="en-US" sz="1600" b="0" i="0" u="none" strike="noStrike" dirty="0">
                <a:solidFill>
                  <a:srgbClr val="1D1C1D"/>
                </a:solidFill>
                <a:effectLst/>
                <a:latin typeface="Arial" panose="020B0604020202020204" pitchFamily="34" charset="0"/>
              </a:rPr>
              <a:t>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6B1E502E-B271-4841-A8C5-A980F7836DAA}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6" name="Google Shape;161;p20">
            <a:extLst>
              <a:ext uri="{FF2B5EF4-FFF2-40B4-BE49-F238E27FC236}">
                <a16:creationId xmlns:a16="http://schemas.microsoft.com/office/drawing/2014/main" id="{A1B86EEA-4D43-4641-9461-4F24629195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50E87C-5C5F-48F9-A426-B643FC48D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4099A2B-D63F-454E-9039-869D98BA5D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9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179215-5378-4C35-AC69-FA73E377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Initial Scenario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57FE2-43E8-4E6F-8E66-4B00E8E3B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pic>
        <p:nvPicPr>
          <p:cNvPr id="2057" name="Picture 9">
            <a:extLst>
              <a:ext uri="{FF2B5EF4-FFF2-40B4-BE49-F238E27FC236}">
                <a16:creationId xmlns:a16="http://schemas.microsoft.com/office/drawing/2014/main" id="{BB3C4868-21FE-4275-8E4B-7E42C7BB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0160" y="894081"/>
            <a:ext cx="8199119" cy="460248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5" name="Text Placeholder 4">
            <a:extLst>
              <a:ext uri="{FF2B5EF4-FFF2-40B4-BE49-F238E27FC236}">
                <a16:creationId xmlns:a16="http://schemas.microsoft.com/office/drawing/2014/main" id="{F22E88E1-D2EA-A3EA-C92D-696647B703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 wrap="square" anchor="t">
            <a:normAutofit/>
          </a:bodyPr>
          <a:lstStyle/>
          <a:p>
            <a:pPr mar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>
                <a:effectLst/>
              </a:rPr>
              <a:t>Expectant </a:t>
            </a:r>
            <a:r>
              <a:rPr lang="en-US" sz="1300" b="0" i="0" u="none" strike="noStrike">
                <a:effectLst/>
              </a:rPr>
              <a:t>- Not expected to survive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Apply bandages, etc.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Provide comfort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Relieve pain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Prioritization (All)</a:t>
            </a:r>
            <a:endParaRPr lang="en-US" sz="1300" b="0">
              <a:effectLst/>
            </a:endParaRPr>
          </a:p>
          <a:p>
            <a:pPr mar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300" b="0">
                <a:effectLst/>
              </a:rPr>
            </a:br>
            <a:r>
              <a:rPr lang="en-US" sz="1300" b="1" i="0" u="none" strike="noStrike">
                <a:effectLst/>
              </a:rPr>
              <a:t>Immediate </a:t>
            </a:r>
            <a:r>
              <a:rPr lang="en-US" sz="1300" b="0" i="0" u="none" strike="noStrike">
                <a:effectLst/>
              </a:rPr>
              <a:t>- Gunshot wound, no exit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Oxygen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Control bleeding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Administer medication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Apply bandages, etc.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Prioritize (All)</a:t>
            </a:r>
            <a:endParaRPr lang="en-US" sz="1300" b="0">
              <a:effectLst/>
            </a:endParaRPr>
          </a:p>
          <a:p>
            <a:pPr mar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300" b="0">
                <a:effectLst/>
              </a:rPr>
            </a:br>
            <a:r>
              <a:rPr lang="en-US" sz="1300" b="1" i="0" u="none" strike="noStrike">
                <a:effectLst/>
              </a:rPr>
              <a:t>Delayed </a:t>
            </a:r>
            <a:r>
              <a:rPr lang="en-US" sz="1300" b="0" i="0" u="none" strike="noStrike">
                <a:effectLst/>
              </a:rPr>
              <a:t>- Not a critical organ (e.g., leg injury)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Control bleeding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Administer pain medication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Apply bandages, etc.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Prioritize (All)</a:t>
            </a:r>
            <a:endParaRPr lang="en-US" sz="1300" b="0">
              <a:effectLst/>
            </a:endParaRPr>
          </a:p>
          <a:p>
            <a:pPr mar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i="0" u="none" strike="noStrike"/>
          </a:p>
          <a:p>
            <a:pPr mar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i="0" u="none" strike="noStrike">
                <a:effectLst/>
              </a:rPr>
              <a:t>Minimal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May require medications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May require bandages (Stabilizer, Supplier)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Can help move other patients</a:t>
            </a:r>
            <a:endParaRPr lang="en-US" sz="1300" b="0">
              <a:effectLst/>
            </a:endParaRPr>
          </a:p>
          <a:p>
            <a:pPr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i="0" u="none" strike="noStrike">
                <a:effectLst/>
              </a:rPr>
              <a:t>Prioritization (All)</a:t>
            </a:r>
            <a:endParaRPr lang="en-US" sz="1300" b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3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79B658-9BDB-4361-A768-8FA3136B0C8B}"/>
              </a:ext>
            </a:extLst>
          </p:cNvPr>
          <p:cNvSpPr txBox="1"/>
          <p:nvPr/>
        </p:nvSpPr>
        <p:spPr>
          <a:xfrm>
            <a:off x="4444834" y="3312349"/>
            <a:ext cx="33023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Delayed, Immediate, Expectant, Minimal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B30A6-FAB8-44B4-BDB0-11627D710617}"/>
              </a:ext>
            </a:extLst>
          </p:cNvPr>
          <p:cNvSpPr txBox="1"/>
          <p:nvPr/>
        </p:nvSpPr>
        <p:spPr>
          <a:xfrm>
            <a:off x="8668299" y="2672101"/>
            <a:ext cx="21488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1" i="0" u="none" strike="noStrike" dirty="0">
                <a:solidFill>
                  <a:srgbClr val="191919"/>
                </a:solidFill>
                <a:effectLst/>
                <a:latin typeface="Arial" panose="020B0604020202020204" pitchFamily="34" charset="0"/>
              </a:rPr>
              <a:t>Immediate (Watson), Expectant, Minimal</a:t>
            </a:r>
            <a:endParaRPr lang="en-US" sz="1400" dirty="0"/>
          </a:p>
        </p:txBody>
      </p:sp>
      <p:pic>
        <p:nvPicPr>
          <p:cNvPr id="16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17B71DC0-1CC0-4C5D-ABE9-89E3BD3D374D}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17" name="Google Shape;161;p20">
            <a:extLst>
              <a:ext uri="{FF2B5EF4-FFF2-40B4-BE49-F238E27FC236}">
                <a16:creationId xmlns:a16="http://schemas.microsoft.com/office/drawing/2014/main" id="{49C8948C-F546-4F14-B72F-548FDB222E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7279C21-36A0-4A17-AACB-55B532875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B3D5F0-740D-43CB-92A2-3E7201C759DC}"/>
              </a:ext>
            </a:extLst>
          </p:cNvPr>
          <p:cNvSpPr txBox="1"/>
          <p:nvPr/>
        </p:nvSpPr>
        <p:spPr>
          <a:xfrm>
            <a:off x="5326296" y="4081289"/>
            <a:ext cx="29998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00" b="1" i="0" u="none" strike="noStrike" dirty="0">
                <a:solidFill>
                  <a:srgbClr val="8C1D40"/>
                </a:solidFill>
                <a:effectLst/>
                <a:latin typeface="Arial" panose="020B0604020202020204" pitchFamily="34" charset="0"/>
              </a:rPr>
              <a:t>Team roles: Medical supplier–administers and keeps track of medical resources in the CCP; Prioritizer–keeps track of each patient in the CCP; Stabilizer–actively monitors and stabilizes patients in the CCP  </a:t>
            </a:r>
            <a:endParaRPr lang="en-US" sz="1000" b="0" dirty="0">
              <a:effectLst/>
            </a:endParaRPr>
          </a:p>
          <a:p>
            <a:br>
              <a:rPr lang="en-US" sz="1000" dirty="0"/>
            </a:br>
            <a:endParaRPr lang="en-US" sz="1000" dirty="0"/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5CBC818-A0AD-420B-940F-1634EDC7C3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2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179215-5378-4C35-AC69-FA73E377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Synthetic Training Environment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57FE2-43E8-4E6F-8E66-4B00E8E3B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02D1A-1647-4909-8914-80E6E8AA9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439" y="2183164"/>
            <a:ext cx="5609483" cy="2510242"/>
          </a:xfrm>
          <a:prstGeom prst="rect">
            <a:avLst/>
          </a:prstGeom>
          <a:noFill/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1581847-5FD8-0004-60D4-29001FC456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/>
          <a:p>
            <a:r>
              <a:rPr lang="en-US" dirty="0"/>
              <a:t>Multi-user system.</a:t>
            </a:r>
          </a:p>
          <a:p>
            <a:r>
              <a:rPr lang="en-US" dirty="0"/>
              <a:t>Central server for game state management.</a:t>
            </a:r>
          </a:p>
          <a:p>
            <a:r>
              <a:rPr lang="en-US" dirty="0"/>
              <a:t>Wireless tethered headsets.</a:t>
            </a:r>
          </a:p>
          <a:p>
            <a:r>
              <a:rPr lang="en-US" dirty="0"/>
              <a:t>Vicon tracking system to track trainee movement.</a:t>
            </a:r>
          </a:p>
          <a:p>
            <a:r>
              <a:rPr lang="en-US" dirty="0"/>
              <a:t>Inverse kinematics to estimate full body skeletons of trainees.</a:t>
            </a:r>
          </a:p>
          <a:p>
            <a:r>
              <a:rPr lang="en-US" dirty="0"/>
              <a:t>Learner events sent to GIFT.</a:t>
            </a:r>
          </a:p>
          <a:p>
            <a:r>
              <a:rPr lang="en-US" dirty="0"/>
              <a:t>Perturbations controlled by GIFT.</a:t>
            </a:r>
          </a:p>
          <a:p>
            <a:endParaRPr lang="en-US" dirty="0"/>
          </a:p>
        </p:txBody>
      </p:sp>
      <p:pic>
        <p:nvPicPr>
          <p:cNvPr id="8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6A68C8F3-D676-4244-BB7C-1C899858F2E3}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9" name="Google Shape;161;p20">
            <a:extLst>
              <a:ext uri="{FF2B5EF4-FFF2-40B4-BE49-F238E27FC236}">
                <a16:creationId xmlns:a16="http://schemas.microsoft.com/office/drawing/2014/main" id="{E573E8BB-C231-4BB9-815B-8669F4B5BD5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964A8B-AAEC-4538-B038-17463F6B4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762B753-D530-483F-A065-4F3012503D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7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179215-5378-4C35-AC69-FA73E3778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0"/>
            <a:ext cx="7416800" cy="79513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>
                <a:latin typeface="+mj-lt"/>
                <a:ea typeface="+mj-ea"/>
                <a:cs typeface="+mj-cs"/>
              </a:rPr>
              <a:t>Team Dynamics Metrics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57FE2-43E8-4E6F-8E66-4B00E8E3BE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93288" y="6390502"/>
            <a:ext cx="821634" cy="3409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D68E8870-17DE-45C4-A8DD-7644B2422933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EE64FB-879A-4EEC-ADCD-B4FA0584837B}"/>
              </a:ext>
            </a:extLst>
          </p:cNvPr>
          <p:cNvSpPr txBox="1"/>
          <p:nvPr/>
        </p:nvSpPr>
        <p:spPr bwMode="auto">
          <a:xfrm>
            <a:off x="410817" y="990774"/>
            <a:ext cx="5156863" cy="529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600" dirty="0">
                <a:latin typeface="Arial Narrow" charset="0"/>
              </a:rPr>
              <a:t>Layered dynamics to calculate:</a:t>
            </a:r>
          </a:p>
          <a:p>
            <a:pPr marL="457189" indent="-457189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en-US" sz="2600" dirty="0">
                <a:latin typeface="Arial Narrow" charset="0"/>
              </a:rPr>
              <a:t>System entropy as time series (Reorganization)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dirty="0"/>
              <a:t>Relaxation Time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dirty="0"/>
              <a:t>Enaction (Initial)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dirty="0"/>
              <a:t>Adaptation (Peak)</a:t>
            </a: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1800" dirty="0"/>
              <a:t>Resilience (End)</a:t>
            </a:r>
            <a:endParaRPr lang="en-US" sz="2800" dirty="0">
              <a:latin typeface="Arial Narrow" charset="0"/>
            </a:endParaRPr>
          </a:p>
          <a:p>
            <a:pPr marL="457189" indent="-457189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en-US" sz="2600" dirty="0">
                <a:latin typeface="Arial Narrow" charset="0"/>
              </a:rPr>
              <a:t>Percent determinism (Repetitiveness)</a:t>
            </a:r>
          </a:p>
          <a:p>
            <a:pPr marL="457189" indent="-457189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en-US" sz="2600" dirty="0">
                <a:latin typeface="Arial Narrow" charset="0"/>
              </a:rPr>
              <a:t>Frequency (Amount of interaction)</a:t>
            </a:r>
          </a:p>
          <a:p>
            <a:pPr marL="457189" indent="-457189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</a:pPr>
            <a:r>
              <a:rPr lang="en-US" sz="2600" dirty="0">
                <a:latin typeface="Arial Narrow" charset="0"/>
              </a:rPr>
              <a:t>Average Mutual Information (Influence)</a:t>
            </a:r>
          </a:p>
          <a:p>
            <a:pPr marL="457189" indent="-457189">
              <a:spcBef>
                <a:spcPct val="20000"/>
              </a:spcBef>
              <a:buClr>
                <a:schemeClr val="tx1"/>
              </a:buClr>
              <a:buSzPct val="75000"/>
              <a:buFont typeface="Wingdings" charset="2"/>
              <a:buChar char="Ø"/>
            </a:pPr>
            <a:endParaRPr lang="en-US" sz="2800" dirty="0">
              <a:latin typeface="Arial Narrow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178DC-62A4-4F86-94B4-3890ECAD3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7569" y="971376"/>
            <a:ext cx="6494431" cy="2679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FB9571-2539-43A4-9206-FCCF5F554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569" y="3651214"/>
            <a:ext cx="6494431" cy="730288"/>
          </a:xfrm>
          <a:prstGeom prst="rect">
            <a:avLst/>
          </a:prstGeom>
        </p:spPr>
      </p:pic>
      <p:pic>
        <p:nvPicPr>
          <p:cNvPr id="13" name="Google Shape;154;p20" descr="Text&#10;&#10;Description automatically generated">
            <a:extLst>
              <a:ext uri="{FF2B5EF4-FFF2-40B4-BE49-F238E27FC236}">
                <a16:creationId xmlns:a16="http://schemas.microsoft.com/office/drawing/2014/main" id="{F30CA6BC-CCD2-4482-AE4B-F3846D698262}"/>
              </a:ext>
            </a:extLst>
          </p:cNvPr>
          <p:cNvPicPr preferRelativeResize="0"/>
          <p:nvPr/>
        </p:nvPicPr>
        <p:blipFill rotWithShape="1">
          <a:blip r:embed="rId4">
            <a:alphaModFix amt="80000"/>
          </a:blip>
          <a:srcRect/>
          <a:stretch/>
        </p:blipFill>
        <p:spPr>
          <a:xfrm>
            <a:off x="2869331" y="6496653"/>
            <a:ext cx="996519" cy="330188"/>
          </a:xfrm>
          <a:prstGeom prst="rect">
            <a:avLst/>
          </a:prstGeom>
          <a:solidFill>
            <a:srgbClr val="171717"/>
          </a:solidFill>
          <a:ln>
            <a:noFill/>
          </a:ln>
        </p:spPr>
      </p:pic>
      <p:pic>
        <p:nvPicPr>
          <p:cNvPr id="14" name="Google Shape;161;p20">
            <a:extLst>
              <a:ext uri="{FF2B5EF4-FFF2-40B4-BE49-F238E27FC236}">
                <a16:creationId xmlns:a16="http://schemas.microsoft.com/office/drawing/2014/main" id="{4BF30262-D564-4333-B6F6-E118292143F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0592" y="6496653"/>
            <a:ext cx="494768" cy="361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8910068-3F0F-4C56-882F-1CA3B16B4F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152" y="6357417"/>
            <a:ext cx="1214216" cy="4180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8DAC3C-52B3-4618-99E2-C1C249ABFE64}"/>
              </a:ext>
            </a:extLst>
          </p:cNvPr>
          <p:cNvSpPr txBox="1"/>
          <p:nvPr/>
        </p:nvSpPr>
        <p:spPr>
          <a:xfrm>
            <a:off x="6096000" y="454456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*These metrics are calculated to assess dynamic team competencies as teams adapt to and recover from perturbations.</a:t>
            </a:r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24E4165-A30C-4AE4-92CA-328BCB8B1A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6332612"/>
            <a:ext cx="1082040" cy="49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7852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schemas.microsoft.com/sharepoint/v3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15304</TotalTime>
  <Words>1573</Words>
  <Application>Microsoft Office PowerPoint</Application>
  <PresentationFormat>Widescreen</PresentationFormat>
  <Paragraphs>138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Tahoma</vt:lpstr>
      <vt:lpstr>Wingdings</vt:lpstr>
      <vt:lpstr>Blends</vt:lpstr>
      <vt:lpstr>PowerPoint Presentation</vt:lpstr>
      <vt:lpstr>Agenda</vt:lpstr>
      <vt:lpstr>Project Overview</vt:lpstr>
      <vt:lpstr>Team Training</vt:lpstr>
      <vt:lpstr>Training Transition</vt:lpstr>
      <vt:lpstr>Initial Scenario</vt:lpstr>
      <vt:lpstr>Initial Scenario</vt:lpstr>
      <vt:lpstr>Synthetic Training Environment</vt:lpstr>
      <vt:lpstr>Team Dynamics Metrics</vt:lpstr>
      <vt:lpstr>Design &amp; Review process</vt:lpstr>
      <vt:lpstr>Questions?</vt:lpstr>
      <vt:lpstr>References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Kamala.Rangaraju@asu.edu</dc:creator>
  <cp:lastModifiedBy>Kamala Avancha</cp:lastModifiedBy>
  <cp:revision>110</cp:revision>
  <cp:lastPrinted>1601-01-01T00:00:00Z</cp:lastPrinted>
  <dcterms:created xsi:type="dcterms:W3CDTF">2016-03-29T15:29:36Z</dcterms:created>
  <dcterms:modified xsi:type="dcterms:W3CDTF">2024-09-25T21:18:45Z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