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16"/>
  </p:notesMasterIdLst>
  <p:handoutMasterIdLst>
    <p:handoutMasterId r:id="rId17"/>
  </p:handoutMasterIdLst>
  <p:sldIdLst>
    <p:sldId id="289" r:id="rId5"/>
    <p:sldId id="314" r:id="rId6"/>
    <p:sldId id="304" r:id="rId7"/>
    <p:sldId id="307" r:id="rId8"/>
    <p:sldId id="305" r:id="rId9"/>
    <p:sldId id="309" r:id="rId10"/>
    <p:sldId id="308" r:id="rId11"/>
    <p:sldId id="311" r:id="rId12"/>
    <p:sldId id="312" r:id="rId13"/>
    <p:sldId id="313" r:id="rId14"/>
    <p:sldId id="302" r:id="rId15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CC3300"/>
    <a:srgbClr val="22458A"/>
    <a:srgbClr val="2B56AB"/>
    <a:srgbClr val="0033CC"/>
    <a:srgbClr val="33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34" autoAdjust="0"/>
    <p:restoredTop sz="81062" autoAdjust="0"/>
  </p:normalViewPr>
  <p:slideViewPr>
    <p:cSldViewPr snapToGrid="0">
      <p:cViewPr varScale="1">
        <p:scale>
          <a:sx n="103" d="100"/>
          <a:sy n="103" d="100"/>
        </p:scale>
        <p:origin x="87" y="4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65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Combat Training System – </a:t>
            </a:r>
          </a:p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live fire training by digitalization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4843524"/>
            <a:ext cx="8478838" cy="110802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Sebastian Hess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Fraunhofer Institute for High-Speed Dynamics, EMI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Frank Jaspers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, Technical Test Center for Weapons and Ammunition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3" name="emi_rgb_modul_send_de">
            <a:extLst>
              <a:ext uri="{FF2B5EF4-FFF2-40B4-BE49-F238E27FC236}">
                <a16:creationId xmlns:a16="http://schemas.microsoft.com/office/drawing/2014/main" id="{0B88FD56-3142-AA53-3556-FAB38D713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4" t="12671" r="8929" b="47773"/>
          <a:stretch/>
        </p:blipFill>
        <p:spPr>
          <a:xfrm>
            <a:off x="2208850" y="3254505"/>
            <a:ext cx="3887149" cy="11080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ABD522-DCD2-49D6-0A01-34CF44FB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871" y="3274373"/>
            <a:ext cx="1259632" cy="12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1B40E63-57E6-276F-55C6-D835D06C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9D34AC1-9750-0145-6228-6DEFE21CC4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36F7A2-AB57-184A-DA36-660B8BD0A8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6419191" cy="5278000"/>
          </a:xfrm>
        </p:spPr>
        <p:txBody>
          <a:bodyPr/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Promising concept that can bring modern and established targets together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Added value through improved and quantitative feedback, also for established devices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Intelligent target reactions in combination with autonomous target systems can offer more realistic training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Standardization of interfaces can enable flexible expandability of this and other system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NATO MSG ET054 “Unified network architecture for live fire exercise systems”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F08706A-3887-4468-BD67-D5BB42DDA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634" y="1043045"/>
            <a:ext cx="3676026" cy="262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9337E9F-AFEA-44E3-9947-94011A682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294" y="2481594"/>
            <a:ext cx="3065929" cy="2201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E1D1135-57C3-40FD-93AB-01B5B2854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908" y="4518211"/>
            <a:ext cx="4006264" cy="2253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914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9C34A97-5014-7DBD-2137-A75E2F3A5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1295" y="3565525"/>
            <a:ext cx="3969273" cy="2225675"/>
          </a:xfrm>
        </p:spPr>
        <p:txBody>
          <a:bodyPr/>
          <a:lstStyle/>
          <a:p>
            <a:pPr algn="l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Sebastian Hess</a:t>
            </a:r>
          </a:p>
          <a:p>
            <a:pPr algn="l"/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800" b="0" dirty="0">
                <a:latin typeface="Arial" panose="020B0604020202020204" pitchFamily="34" charset="0"/>
                <a:cs typeface="Arial" panose="020B0604020202020204" pitchFamily="34" charset="0"/>
              </a:rPr>
              <a:t>Fraunhofer EMI</a:t>
            </a:r>
          </a:p>
          <a:p>
            <a:pPr algn="l"/>
            <a:r>
              <a:rPr lang="de-DE" sz="1800" b="0" dirty="0">
                <a:latin typeface="Arial" panose="020B0604020202020204" pitchFamily="34" charset="0"/>
                <a:cs typeface="Arial" panose="020B0604020202020204" pitchFamily="34" charset="0"/>
              </a:rPr>
              <a:t>Am Klingelberg 1</a:t>
            </a:r>
          </a:p>
          <a:p>
            <a:pPr algn="l"/>
            <a:r>
              <a:rPr lang="de-DE" sz="1800" b="0" dirty="0">
                <a:latin typeface="Arial" panose="020B0604020202020204" pitchFamily="34" charset="0"/>
                <a:cs typeface="Arial" panose="020B0604020202020204" pitchFamily="34" charset="0"/>
              </a:rPr>
              <a:t>79588 Efringen-Kirchen </a:t>
            </a:r>
          </a:p>
          <a:p>
            <a:pPr algn="l"/>
            <a:r>
              <a:rPr lang="de-DE" sz="1800" b="0" dirty="0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</a:p>
          <a:p>
            <a:pPr algn="l"/>
            <a:r>
              <a:rPr lang="de-DE" sz="1800" b="0" dirty="0">
                <a:latin typeface="Arial" panose="020B0604020202020204" pitchFamily="34" charset="0"/>
                <a:cs typeface="Arial" panose="020B0604020202020204" pitchFamily="34" charset="0"/>
              </a:rPr>
              <a:t>sebastian.hess@emi.fraunhofer.de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80DDE46-FFA8-1825-B066-DBA76FA0E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D20989-5A68-C204-23E9-A906688A8B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1666" y="2143298"/>
            <a:ext cx="10449813" cy="54797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  <a:endParaRPr lang="de-DE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0A4A8AD-F672-3A89-10E5-4BC8F32D4943}"/>
              </a:ext>
            </a:extLst>
          </p:cNvPr>
          <p:cNvSpPr txBox="1">
            <a:spLocks/>
          </p:cNvSpPr>
          <p:nvPr/>
        </p:nvSpPr>
        <p:spPr bwMode="auto">
          <a:xfrm>
            <a:off x="6106573" y="3565524"/>
            <a:ext cx="5379411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None/>
              <a:defRPr sz="2400" b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  <a:t>Frank Jaspers</a:t>
            </a:r>
            <a:br>
              <a:rPr lang="de-DE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Technical Test Center for </a:t>
            </a:r>
            <a:br>
              <a:rPr lang="en-US" sz="1800" b="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Weapons and Ammunition</a:t>
            </a:r>
            <a:endParaRPr lang="de-DE" sz="18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800" b="0" dirty="0">
                <a:latin typeface="Arial" panose="020B0604020202020204" pitchFamily="34" charset="0"/>
                <a:cs typeface="Arial" panose="020B0604020202020204" pitchFamily="34" charset="0"/>
              </a:rPr>
              <a:t>Am Schießplatz 1</a:t>
            </a:r>
          </a:p>
          <a:p>
            <a:pPr algn="l"/>
            <a:r>
              <a:rPr lang="de-DE" sz="1800" b="0" dirty="0">
                <a:latin typeface="Arial" panose="020B0604020202020204" pitchFamily="34" charset="0"/>
                <a:cs typeface="Arial" panose="020B0604020202020204" pitchFamily="34" charset="0"/>
              </a:rPr>
              <a:t>49716 Meppen</a:t>
            </a:r>
          </a:p>
          <a:p>
            <a:pPr algn="l"/>
            <a:r>
              <a:rPr lang="de-DE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</a:p>
          <a:p>
            <a:pPr algn="l"/>
            <a:r>
              <a:rPr lang="de-DE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frankjaspers@bundeswehr.org</a:t>
            </a:r>
          </a:p>
          <a:p>
            <a:pPr algn="l"/>
            <a:endParaRPr lang="de-DE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DE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93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1B40E63-57E6-276F-55C6-D835D06C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9D34AC1-9750-0145-6228-6DEFE21CC4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36F7A2-AB57-184A-DA36-660B8BD0A8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11256340" cy="489585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 of an overarching project of the German armed forces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Phase 1: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Create a integrated training range environment with modern live fire equipment offering new capabilities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Pilot shooting range in Bergen until 2028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Phase 2: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Competence cluster for training and exercise of large units of the Land forces in the Bergen/Munster area for operations of combined forces, from platoons to brigades (2028 – 2034)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Phase 3: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After successful implementation, modernization of all German military training areas</a:t>
            </a:r>
          </a:p>
        </p:txBody>
      </p:sp>
    </p:spTree>
    <p:extLst>
      <p:ext uri="{BB962C8B-B14F-4D97-AF65-F5344CB8AC3E}">
        <p14:creationId xmlns:p14="http://schemas.microsoft.com/office/powerpoint/2010/main" val="296262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968E5783-0F7C-4D7D-8FAD-48AE711F8587}"/>
              </a:ext>
            </a:extLst>
          </p:cNvPr>
          <p:cNvSpPr/>
          <p:nvPr/>
        </p:nvSpPr>
        <p:spPr>
          <a:xfrm>
            <a:off x="4714170" y="1007308"/>
            <a:ext cx="3662651" cy="5090722"/>
          </a:xfrm>
          <a:prstGeom prst="rect">
            <a:avLst/>
          </a:prstGeom>
          <a:solidFill>
            <a:srgbClr val="0066CC">
              <a:alpha val="20000"/>
            </a:srgb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60BFAA6-33B9-7C7C-20BB-F17B6B254B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059C83-04FD-B61F-A7EF-D5C88C59E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Boundary conditions and differences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024C5B8-59A7-C192-50C5-FDDA514D87E5}"/>
              </a:ext>
            </a:extLst>
          </p:cNvPr>
          <p:cNvGrpSpPr/>
          <p:nvPr/>
        </p:nvGrpSpPr>
        <p:grpSpPr>
          <a:xfrm>
            <a:off x="4798819" y="1569249"/>
            <a:ext cx="3225600" cy="1814400"/>
            <a:chOff x="4332288" y="1577148"/>
            <a:chExt cx="3225600" cy="1814400"/>
          </a:xfrm>
        </p:grpSpPr>
        <p:pic>
          <p:nvPicPr>
            <p:cNvPr id="6" name="Picture 12" descr="Gefechtsausbildung der Gebirgsjäger der Bundeswehr">
              <a:extLst>
                <a:ext uri="{FF2B5EF4-FFF2-40B4-BE49-F238E27FC236}">
                  <a16:creationId xmlns:a16="http://schemas.microsoft.com/office/drawing/2014/main" id="{EAD1D66E-E188-9860-5199-DFCB7FA4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288" y="1577148"/>
              <a:ext cx="3225600" cy="1814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96E0487-F956-2C0E-AD24-05BA0793AFCE}"/>
                </a:ext>
              </a:extLst>
            </p:cNvPr>
            <p:cNvSpPr txBox="1"/>
            <p:nvPr/>
          </p:nvSpPr>
          <p:spPr>
            <a:xfrm>
              <a:off x="4332288" y="3314604"/>
              <a:ext cx="2545569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de-DE" sz="400" dirty="0"/>
                <a:t>https://www.bundeswehr.de/de/organisation/heer/aktuelles/gebirgsjaeger-schiessen-mit-schwerem-kaliber-4600500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B73607C-6A4C-1369-A144-48AC0F71E8CE}"/>
              </a:ext>
            </a:extLst>
          </p:cNvPr>
          <p:cNvGrpSpPr/>
          <p:nvPr/>
        </p:nvGrpSpPr>
        <p:grpSpPr>
          <a:xfrm>
            <a:off x="944730" y="1569249"/>
            <a:ext cx="3229631" cy="1814400"/>
            <a:chOff x="478199" y="1577148"/>
            <a:chExt cx="3229631" cy="1814400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8419972B-F316-8371-E4FC-38DC1A836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199" y="1577148"/>
              <a:ext cx="3229631" cy="1814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5A1F3D0-FE07-4BD1-F531-4B66DAE44764}"/>
                </a:ext>
              </a:extLst>
            </p:cNvPr>
            <p:cNvSpPr txBox="1"/>
            <p:nvPr/>
          </p:nvSpPr>
          <p:spPr>
            <a:xfrm>
              <a:off x="478199" y="3314604"/>
              <a:ext cx="2697854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de-DE" sz="400" dirty="0"/>
                <a:t>https://www.dbwv.de/aktuelle-themen/blickpunkt/beitrag/bundestag-setzt-enquetekommission-lehren-aus-afghanistan-ein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3C17A64-5DB3-BC04-AA69-66F640EC002F}"/>
              </a:ext>
            </a:extLst>
          </p:cNvPr>
          <p:cNvGrpSpPr/>
          <p:nvPr/>
        </p:nvGrpSpPr>
        <p:grpSpPr>
          <a:xfrm>
            <a:off x="8686606" y="1569249"/>
            <a:ext cx="2720240" cy="1814400"/>
            <a:chOff x="8220075" y="1577148"/>
            <a:chExt cx="2720240" cy="1814400"/>
          </a:xfrm>
        </p:grpSpPr>
        <p:pic>
          <p:nvPicPr>
            <p:cNvPr id="12" name="Picture 14" descr="DVIDS - Images - Fallschirmjäger Range [Image 6 of 16]">
              <a:extLst>
                <a:ext uri="{FF2B5EF4-FFF2-40B4-BE49-F238E27FC236}">
                  <a16:creationId xmlns:a16="http://schemas.microsoft.com/office/drawing/2014/main" id="{7F61223B-2309-AD62-FF71-25ADF7169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0075" y="1577148"/>
              <a:ext cx="2720240" cy="1814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501267CD-B5D7-1234-92B5-5B66E980FDD7}"/>
                </a:ext>
              </a:extLst>
            </p:cNvPr>
            <p:cNvSpPr txBox="1"/>
            <p:nvPr/>
          </p:nvSpPr>
          <p:spPr>
            <a:xfrm>
              <a:off x="8220075" y="3313306"/>
              <a:ext cx="1415452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de-DE" sz="400" dirty="0"/>
                <a:t>https://www.dvidshub.net/image/5144903/fallschirmjager-range</a:t>
              </a:r>
            </a:p>
          </p:txBody>
        </p:sp>
      </p:grp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3692E80-84FC-4590-B403-AC47C3EFED65}"/>
              </a:ext>
            </a:extLst>
          </p:cNvPr>
          <p:cNvCxnSpPr>
            <a:cxnSpLocks/>
          </p:cNvCxnSpPr>
          <p:nvPr/>
        </p:nvCxnSpPr>
        <p:spPr>
          <a:xfrm>
            <a:off x="4484132" y="1015667"/>
            <a:ext cx="0" cy="5090721"/>
          </a:xfrm>
          <a:prstGeom prst="line">
            <a:avLst/>
          </a:prstGeom>
          <a:ln w="38100">
            <a:solidFill>
              <a:schemeClr val="tx2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59E88A5D-9F45-490E-BCAB-73F0DDDDEB0A}"/>
              </a:ext>
            </a:extLst>
          </p:cNvPr>
          <p:cNvSpPr txBox="1"/>
          <p:nvPr/>
        </p:nvSpPr>
        <p:spPr>
          <a:xfrm>
            <a:off x="826383" y="3561028"/>
            <a:ext cx="3347976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Direct interaction between blue and red forces with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hazard potential (bidirectional)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Harsh environment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Signature (life-) threatening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Often GNSS denied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E7671C8-9AE5-4873-B9EC-152E8807CD3B}"/>
              </a:ext>
            </a:extLst>
          </p:cNvPr>
          <p:cNvSpPr txBox="1"/>
          <p:nvPr/>
        </p:nvSpPr>
        <p:spPr>
          <a:xfrm>
            <a:off x="4798819" y="3561028"/>
            <a:ext cx="366571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Mostly unidirectional interaction (trainee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target)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Focus on live fire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COTS applicable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Signature subordinate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GNSS mostly available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35CA5E5-A5B4-49D4-B8F5-67BD6B949012}"/>
              </a:ext>
            </a:extLst>
          </p:cNvPr>
          <p:cNvSpPr txBox="1"/>
          <p:nvPr/>
        </p:nvSpPr>
        <p:spPr>
          <a:xfrm>
            <a:off x="8686606" y="3562250"/>
            <a:ext cx="3396188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Direct interaction between blue and red forces with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hazard potential (bidirectional)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Focus on tactical behavior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Usability of COTS depends on training scenario</a:t>
            </a:r>
          </a:p>
          <a:p>
            <a:pPr marL="180975" indent="-18097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GNSS mostly available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A68332A-BD6B-4EC0-B630-F8EFF270B7B6}"/>
              </a:ext>
            </a:extLst>
          </p:cNvPr>
          <p:cNvSpPr txBox="1"/>
          <p:nvPr/>
        </p:nvSpPr>
        <p:spPr>
          <a:xfrm>
            <a:off x="885557" y="1072777"/>
            <a:ext cx="334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Battlefield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E910741-5A45-4AA4-AD07-0121D61BB0ED}"/>
              </a:ext>
            </a:extLst>
          </p:cNvPr>
          <p:cNvSpPr txBox="1"/>
          <p:nvPr/>
        </p:nvSpPr>
        <p:spPr>
          <a:xfrm>
            <a:off x="4714171" y="1072777"/>
            <a:ext cx="334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Live fire exercise (LFX)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45B3B77-17CA-45E0-8A42-D794618580A5}"/>
              </a:ext>
            </a:extLst>
          </p:cNvPr>
          <p:cNvSpPr txBox="1"/>
          <p:nvPr/>
        </p:nvSpPr>
        <p:spPr>
          <a:xfrm>
            <a:off x="8601593" y="1069066"/>
            <a:ext cx="334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Force-on-force training</a:t>
            </a:r>
          </a:p>
        </p:txBody>
      </p:sp>
    </p:spTree>
    <p:extLst>
      <p:ext uri="{BB962C8B-B14F-4D97-AF65-F5344CB8AC3E}">
        <p14:creationId xmlns:p14="http://schemas.microsoft.com/office/powerpoint/2010/main" val="304208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1B40E63-57E6-276F-55C6-D835D06C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 as you fight – </a:t>
            </a:r>
            <a:br>
              <a:rPr lang="en-US" dirty="0"/>
            </a:br>
            <a:r>
              <a:rPr lang="en-US" dirty="0"/>
              <a:t>The desire for realistic combat training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9D34AC1-9750-0145-6228-6DEFE21CC4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36F7A2-AB57-184A-DA36-660B8BD0A8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8" y="990774"/>
            <a:ext cx="5945974" cy="48958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Inflexibility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Fixed target positions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Predictable exercise sequence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Inadequate reaction of enemies/targets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Lack of interoperability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Mostly proprietary solutions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Few standards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Collaboration and coordination of systems is challenging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Quantitative analysis and feedback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often difficult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9991118-F91F-43EB-9CB4-0BBCF9728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1"/>
          <a:stretch/>
        </p:blipFill>
        <p:spPr>
          <a:xfrm>
            <a:off x="8584545" y="1131266"/>
            <a:ext cx="3077721" cy="362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CCA9873-697B-D319-323E-73F5887F4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" t="1518"/>
          <a:stretch/>
        </p:blipFill>
        <p:spPr>
          <a:xfrm>
            <a:off x="6964849" y="3764482"/>
            <a:ext cx="4278865" cy="2382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71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1B40E63-57E6-276F-55C6-D835D06C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Combat Training System 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9D34AC1-9750-0145-6228-6DEFE21CC4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36F7A2-AB57-184A-DA36-660B8BD0A8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11437264" cy="489585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Core components:</a:t>
            </a:r>
          </a:p>
          <a:p>
            <a:pPr marL="987425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IP-based communication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between all participants / all different LFX components.</a:t>
            </a:r>
          </a:p>
          <a:p>
            <a:pPr marL="987425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Central data management system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(DMS)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open interfaces for heterogeneous target representation and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integration of all training participants.</a:t>
            </a:r>
          </a:p>
          <a:p>
            <a:pPr marL="987425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Customized software applications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access to the data management system.</a:t>
            </a:r>
          </a:p>
          <a:p>
            <a:pPr marL="987425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Networked target representation device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sensors for trainees, weapons, etc.</a:t>
            </a:r>
          </a:p>
          <a:p>
            <a:pPr marL="987425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Qualified operating and maintenance staff</a:t>
            </a:r>
          </a:p>
        </p:txBody>
      </p:sp>
    </p:spTree>
    <p:extLst>
      <p:ext uri="{BB962C8B-B14F-4D97-AF65-F5344CB8AC3E}">
        <p14:creationId xmlns:p14="http://schemas.microsoft.com/office/powerpoint/2010/main" val="1023188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1B40E63-57E6-276F-55C6-D835D06C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and communication structure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9D34AC1-9750-0145-6228-6DEFE21CC4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DEAE7E5-772B-40C7-9F2F-F6074A615BA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44" y="970015"/>
            <a:ext cx="7869311" cy="5352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3463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1B40E63-57E6-276F-55C6-D835D06C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Unified target control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9D34AC1-9750-0145-6228-6DEFE21CC4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36F7A2-AB57-184A-DA36-660B8BD0A8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6419191" cy="489585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Target classes (excerpt)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Stationary Targets: 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Fixed target presentation devices such as pop-up target systems, usually wired and installed in stationary, fortified positions.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Relocatable Targets: 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Target presentation devices that can be positioned freely in the field but then are fixed in place, such as radio-controlled pop-up targets.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Stationary Movable Targets: 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Target presentation devices that can move along predetermined tracks.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Self-Moving Targets: 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Targets that can move independently on the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shooting range, e.g., robotic targets.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74BF45D-D174-4CFA-91B9-8B87C0D1821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72" y="863503"/>
            <a:ext cx="4797657" cy="3546401"/>
          </a:xfrm>
          <a:prstGeom prst="rect">
            <a:avLst/>
          </a:prstGeom>
          <a:noFill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5384B1C-8BD3-4F49-BAD6-F7034CD2733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63" y="1719710"/>
            <a:ext cx="1510030" cy="226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3F6B9FC-7C43-4615-A727-2A21F59B41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4687"/>
          <a:stretch/>
        </p:blipFill>
        <p:spPr>
          <a:xfrm rot="16200000">
            <a:off x="8212222" y="4720425"/>
            <a:ext cx="1796923" cy="131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BB9CC9C-3120-4C4F-A2A6-8E37AAB8F3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27" r="30474"/>
          <a:stretch/>
        </p:blipFill>
        <p:spPr>
          <a:xfrm>
            <a:off x="9880636" y="4096803"/>
            <a:ext cx="1330902" cy="18976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4A198BF-1C7E-4CE7-B5A0-F7D1BBFFD0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06" t="15977" r="7497" b="23218"/>
          <a:stretch/>
        </p:blipFill>
        <p:spPr>
          <a:xfrm>
            <a:off x="6259593" y="5360048"/>
            <a:ext cx="2137958" cy="14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43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1B40E63-57E6-276F-55C6-D835D06C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of targets and trainees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9D34AC1-9750-0145-6228-6DEFE21CC4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36F7A2-AB57-184A-DA36-660B8BD0A8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6419191" cy="4895850"/>
          </a:xfrm>
        </p:spPr>
        <p:txBody>
          <a:bodyPr/>
          <a:lstStyle/>
          <a:p>
            <a:pPr marL="0" indent="0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Integration of targets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Adapter solution for hard- and software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Unified interface to control system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Integration of trainees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Commercial smartphones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Communication node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(short and long distance)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Blue force tracking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Event and behavior based reactions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AD7D52F-2E3D-4535-8DC9-2F3819E0406F}"/>
              </a:ext>
            </a:extLst>
          </p:cNvPr>
          <p:cNvGrpSpPr/>
          <p:nvPr/>
        </p:nvGrpSpPr>
        <p:grpSpPr>
          <a:xfrm>
            <a:off x="9894405" y="990774"/>
            <a:ext cx="2167420" cy="4556804"/>
            <a:chOff x="8553533" y="2820206"/>
            <a:chExt cx="1817817" cy="382179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6F01849-4315-4A8E-BF9C-BD7EDB6D25A5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143" y="3391001"/>
              <a:ext cx="1284596" cy="28683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" name="Grafik 3" descr="Smartphone">
              <a:extLst>
                <a:ext uri="{FF2B5EF4-FFF2-40B4-BE49-F238E27FC236}">
                  <a16:creationId xmlns:a16="http://schemas.microsoft.com/office/drawing/2014/main" id="{986A567E-3D7D-4896-8E2F-48A32B6CD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227" t="2484" r="23090" b="1957"/>
            <a:stretch/>
          </p:blipFill>
          <p:spPr>
            <a:xfrm>
              <a:off x="8553533" y="2820206"/>
              <a:ext cx="1817817" cy="3821795"/>
            </a:xfrm>
            <a:prstGeom prst="rect">
              <a:avLst/>
            </a:prstGeom>
          </p:spPr>
        </p:pic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0F89CFEC-4A90-4488-9396-D84A8EA2D9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0" t="4069" b="13778"/>
          <a:stretch/>
        </p:blipFill>
        <p:spPr>
          <a:xfrm>
            <a:off x="5978473" y="3208549"/>
            <a:ext cx="4914815" cy="2873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399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1B40E63-57E6-276F-55C6-D835D06C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test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9D34AC1-9750-0145-6228-6DEFE21CC4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36F7A2-AB57-184A-DA36-660B8BD0A8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6419191" cy="48958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LFX field test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Integration of different (pop-up) targets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Blue force tracking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Acoustic localization hit and near miss (LOMAH)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Recording of movement and hit date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Possibility of quantitative analyses and detailed after action review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Connection to “Digital Map Table”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DigLT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Fraunhofer IOSB) with VR capability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F08706A-3887-4468-BD67-D5BB42DDA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331" y="1316331"/>
            <a:ext cx="4916751" cy="3510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A73CBDF-9900-4322-B25D-40A9BD197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525" y="3697716"/>
            <a:ext cx="3243307" cy="273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4394468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C709B06-5FA7-40B8-A752-7128AA94FE0C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sharepoint/v3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691</Words>
  <Application>Microsoft Office PowerPoint</Application>
  <PresentationFormat>Breitbild</PresentationFormat>
  <Paragraphs>108</Paragraphs>
  <Slides>11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Arial Narrow</vt:lpstr>
      <vt:lpstr>Tahoma</vt:lpstr>
      <vt:lpstr>Wingdings</vt:lpstr>
      <vt:lpstr>Blends</vt:lpstr>
      <vt:lpstr>PowerPoint-Präsentation</vt:lpstr>
      <vt:lpstr>Background</vt:lpstr>
      <vt:lpstr>Boundary conditions and differences</vt:lpstr>
      <vt:lpstr>Train as you fight –  The desire for realistic combat training</vt:lpstr>
      <vt:lpstr>Future Combat Training System </vt:lpstr>
      <vt:lpstr>System and communication structure</vt:lpstr>
      <vt:lpstr>Unified target control</vt:lpstr>
      <vt:lpstr>Integration of targets and trainees</vt:lpstr>
      <vt:lpstr>Field test</vt:lpstr>
      <vt:lpstr>Summary</vt:lpstr>
      <vt:lpstr>PowerPoint-Präsentation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Hess, Sebastian</cp:lastModifiedBy>
  <cp:revision>97</cp:revision>
  <cp:lastPrinted>1601-01-01T00:00:00Z</cp:lastPrinted>
  <dcterms:created xsi:type="dcterms:W3CDTF">2016-03-29T15:29:36Z</dcterms:created>
  <dcterms:modified xsi:type="dcterms:W3CDTF">2024-10-22T11:16:19Z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