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2E_C2FAA2B8.xml" ContentType="application/vnd.ms-powerpoint.comments+xml"/>
  <Override PartName="/ppt/comments/modernComment_12F_52060A1E.xml" ContentType="application/vnd.ms-powerpoint.comments+xml"/>
  <Override PartName="/ppt/comments/modernComment_132_2AC9E38C.xml" ContentType="application/vnd.ms-powerpoint.comments+xml"/>
  <Override PartName="/ppt/comments/modernComment_130_2C573F71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12"/>
  </p:notesMasterIdLst>
  <p:handoutMasterIdLst>
    <p:handoutMasterId r:id="rId13"/>
  </p:handoutMasterIdLst>
  <p:sldIdLst>
    <p:sldId id="289" r:id="rId5"/>
    <p:sldId id="290" r:id="rId6"/>
    <p:sldId id="302" r:id="rId7"/>
    <p:sldId id="303" r:id="rId8"/>
    <p:sldId id="306" r:id="rId9"/>
    <p:sldId id="304" r:id="rId10"/>
    <p:sldId id="305" r:id="rId11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2B801E-F8ED-6C6C-14F1-5E126F2FB93F}" name="Jean-Paul Ainam" initials="JA" userId="326145cbd96f1ffc" providerId="Windows Live"/>
  <p188:author id="{9C62C2A8-70DC-DD5F-BAFB-62F3156472D8}" name="Tucker, Duke" initials="DT" userId="S::Duke.Tucker@akima.com::3c328472-f7df-4c40-ab84-99f59da6dfa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3300"/>
    <a:srgbClr val="22458A"/>
    <a:srgbClr val="2B56AB"/>
    <a:srgbClr val="3366CC"/>
    <a:srgbClr val="0066CC"/>
    <a:srgbClr val="F77B0B"/>
    <a:srgbClr val="B2F50B"/>
    <a:srgbClr val="F88C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6" autoAdjust="0"/>
    <p:restoredTop sz="94634" autoAdjust="0"/>
  </p:normalViewPr>
  <p:slideViewPr>
    <p:cSldViewPr snapToGrid="0">
      <p:cViewPr varScale="1">
        <p:scale>
          <a:sx n="128" d="100"/>
          <a:sy n="128" d="100"/>
        </p:scale>
        <p:origin x="22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cker, Duke" userId="3c328472-f7df-4c40-ab84-99f59da6dfa1" providerId="ADAL" clId="{2AD6CE26-CDFB-40F1-BE82-87819E909914}"/>
    <pc:docChg chg="modSld modMainMaster">
      <pc:chgData name="Tucker, Duke" userId="3c328472-f7df-4c40-ab84-99f59da6dfa1" providerId="ADAL" clId="{2AD6CE26-CDFB-40F1-BE82-87819E909914}" dt="2024-10-06T11:49:03.564" v="38" actId="2"/>
      <pc:docMkLst>
        <pc:docMk/>
      </pc:docMkLst>
      <pc:sldChg chg="modSp mod">
        <pc:chgData name="Tucker, Duke" userId="3c328472-f7df-4c40-ab84-99f59da6dfa1" providerId="ADAL" clId="{2AD6CE26-CDFB-40F1-BE82-87819E909914}" dt="2024-10-06T11:47:07.911" v="37" actId="1036"/>
        <pc:sldMkLst>
          <pc:docMk/>
          <pc:sldMk cId="1376127518" sldId="303"/>
        </pc:sldMkLst>
        <pc:spChg chg="mod">
          <ac:chgData name="Tucker, Duke" userId="3c328472-f7df-4c40-ab84-99f59da6dfa1" providerId="ADAL" clId="{2AD6CE26-CDFB-40F1-BE82-87819E909914}" dt="2024-10-06T11:47:07.911" v="37" actId="1036"/>
          <ac:spMkLst>
            <pc:docMk/>
            <pc:sldMk cId="1376127518" sldId="303"/>
            <ac:spMk id="7" creationId="{21936AF5-1D36-30D5-A175-0B2835FEE0BF}"/>
          </ac:spMkLst>
        </pc:spChg>
        <pc:picChg chg="mod">
          <ac:chgData name="Tucker, Duke" userId="3c328472-f7df-4c40-ab84-99f59da6dfa1" providerId="ADAL" clId="{2AD6CE26-CDFB-40F1-BE82-87819E909914}" dt="2024-10-06T11:47:00.487" v="17" actId="1036"/>
          <ac:picMkLst>
            <pc:docMk/>
            <pc:sldMk cId="1376127518" sldId="303"/>
            <ac:picMk id="13" creationId="{0C60620D-AB97-6370-0183-82D7DA1165D1}"/>
          </ac:picMkLst>
        </pc:picChg>
      </pc:sldChg>
      <pc:sldMasterChg chg="modSp mod">
        <pc:chgData name="Tucker, Duke" userId="3c328472-f7df-4c40-ab84-99f59da6dfa1" providerId="ADAL" clId="{2AD6CE26-CDFB-40F1-BE82-87819E909914}" dt="2024-10-06T11:49:03.564" v="38" actId="2"/>
        <pc:sldMasterMkLst>
          <pc:docMk/>
          <pc:sldMasterMk cId="0" sldId="2147483659"/>
        </pc:sldMasterMkLst>
        <pc:spChg chg="mod">
          <ac:chgData name="Tucker, Duke" userId="3c328472-f7df-4c40-ab84-99f59da6dfa1" providerId="ADAL" clId="{2AD6CE26-CDFB-40F1-BE82-87819E909914}" dt="2024-10-06T11:49:03.564" v="38" actId="2"/>
          <ac:spMkLst>
            <pc:docMk/>
            <pc:sldMasterMk cId="0" sldId="2147483659"/>
            <ac:spMk id="26" creationId="{00000000-0000-0000-0000-000000000000}"/>
          </ac:spMkLst>
        </pc:spChg>
      </pc:sldMasterChg>
    </pc:docChg>
  </pc:docChgLst>
</pc:chgInfo>
</file>

<file path=ppt/comments/modernComment_12E_C2FAA2B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57FCD8E-C69A-4695-AEFE-80CBEE8142D2}" authorId="{9C62C2A8-70DC-DD5F-BAFB-62F3156472D8}" status="resolved" created="2024-09-09T09:47:26.81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71205560" sldId="302"/>
      <ac:spMk id="5" creationId="{821460CA-8579-377B-F84D-E5E61FD1A74D}"/>
    </ac:deMkLst>
    <p188:txBody>
      <a:bodyPr/>
      <a:lstStyle/>
      <a:p>
        <a:r>
          <a:rPr lang="en-US"/>
          <a:t>Rearranged to show the functions are tied to their respective bullets.</a:t>
        </a:r>
      </a:p>
    </p188:txBody>
  </p188:cm>
  <p188:cm id="{155DDB17-1E13-4E52-997E-C07090C4D4A2}" authorId="{9C62C2A8-70DC-DD5F-BAFB-62F3156472D8}" status="resolved" created="2024-09-09T09:49:51.08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71205560" sldId="302"/>
      <ac:spMk id="6" creationId="{13A38134-EAF3-3546-BCEB-99A244553FE9}"/>
    </ac:deMkLst>
    <p188:txBody>
      <a:bodyPr/>
      <a:lstStyle/>
      <a:p>
        <a:r>
          <a:rPr lang="en-US"/>
          <a:t>Added figure header for clarity / audience help.</a:t>
        </a:r>
      </a:p>
    </p188:txBody>
  </p188:cm>
</p188:cmLst>
</file>

<file path=ppt/comments/modernComment_12F_52060A1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4BBA1A6-179D-47ED-94B3-73D1BE5203EB}" authorId="{9C62C2A8-70DC-DD5F-BAFB-62F3156472D8}" status="resolved" created="2024-09-09T10:01:39.32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76127518" sldId="303"/>
      <ac:spMk id="7" creationId="{21936AF5-1D36-30D5-A175-0B2835FEE0BF}"/>
    </ac:deMkLst>
    <p188:txBody>
      <a:bodyPr/>
      <a:lstStyle/>
      <a:p>
        <a:r>
          <a:rPr lang="en-US"/>
          <a:t>Added figure title for clarity.</a:t>
        </a:r>
      </a:p>
    </p188:txBody>
  </p188:cm>
  <p188:cm id="{E0144FAE-C1E0-449D-AC40-8E4F65F55FA7}" authorId="{9C62C2A8-70DC-DD5F-BAFB-62F3156472D8}" status="resolved" created="2024-09-09T10:09:41.23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376127518" sldId="303"/>
      <ac:spMk id="2" creationId="{00000000-0000-0000-0000-000000000000}"/>
      <ac:txMk cp="12" len="11">
        <ac:context len="24" hash="3705116193"/>
      </ac:txMk>
    </ac:txMkLst>
    <p188:pos x="6085949" y="440675"/>
    <p188:txBody>
      <a:bodyPr/>
      <a:lstStyle/>
      <a:p>
        <a:r>
          <a:rPr lang="en-US"/>
          <a:t>Separated Autoencoder and Attention Module information into two slides to reduce the amount of information on the single slide.
Also added content to help the audience understand the functions.</a:t>
        </a:r>
      </a:p>
    </p188:txBody>
  </p188:cm>
</p188:cmLst>
</file>

<file path=ppt/comments/modernComment_130_2C573F7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21099E4-AAB1-4923-8703-3A6C91677B3E}" authorId="{9C62C2A8-70DC-DD5F-BAFB-62F3156472D8}" status="resolved" created="2024-09-09T10:21:01.53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743915377" sldId="304"/>
      <ac:graphicFrameMk id="7" creationId="{98CE0013-C916-7B67-49FE-190F72D99FA7}"/>
    </ac:deMkLst>
    <p188:txBody>
      <a:bodyPr/>
      <a:lstStyle/>
      <a:p>
        <a:r>
          <a:rPr lang="en-US"/>
          <a:t>Rearranged to help the audience follow the results and trust analysis.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10-04T20:02:36.122" authorId="{052B801E-F8ED-6C6C-14F1-5E126F2FB93F}"/>
          </p223:rxn>
        </p223:reactions>
      </p:ext>
    </p188:extLst>
  </p188:cm>
  <p188:cm id="{2EB3A60C-4229-BE46-94FF-ED37808E9CC4}" authorId="{052B801E-F8ED-6C6C-14F1-5E126F2FB93F}" status="resolved" created="2024-10-04T20:02:14.839" complete="100000">
    <pc:sldMkLst xmlns:pc="http://schemas.microsoft.com/office/powerpoint/2013/main/command">
      <pc:docMk/>
      <pc:sldMk cId="743915377" sldId="304"/>
    </pc:sldMkLst>
    <p188:txBody>
      <a:bodyPr/>
      <a:lstStyle/>
      <a:p>
        <a:r>
          <a:rPr lang="en-US"/>
          <a:t>Added labels for with gaze and without gaze for trustworthiness</a:t>
        </a:r>
      </a:p>
    </p188:txBody>
  </p188:cm>
</p188:cmLst>
</file>

<file path=ppt/comments/modernComment_132_2AC9E38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A4C7C39-B45D-4C17-8190-98B18BBB1116}" authorId="{9C62C2A8-70DC-DD5F-BAFB-62F3156472D8}" status="resolved" created="2024-09-09T10:13:38.37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717874060" sldId="306"/>
      <ac:spMk id="5" creationId="{3B3CFFC0-CC74-387D-DD26-500484448A1E}"/>
    </ac:deMkLst>
    <p188:txBody>
      <a:bodyPr/>
      <a:lstStyle/>
      <a:p>
        <a:r>
          <a:rPr lang="en-US"/>
          <a:t>Added a bit of content here to help the audience.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NTSAToday</a:t>
              </a: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NTSAToday</a:t>
              </a: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microsoft.com/office/2018/10/relationships/comments" Target="../comments/modernComment_12E_C2FAA2B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8/10/relationships/comments" Target="../comments/modernComment_12F_52060A1E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microsoft.com/office/2018/10/relationships/comments" Target="../comments/modernComment_132_2AC9E38C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microsoft.com/office/2018/10/relationships/comments" Target="../comments/modernComment_130_2C573F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Airway Skill Assessment with Spatiotemporal Attention Mechanisms Using Human Gaze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3048060"/>
            <a:ext cx="12192000" cy="2292036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pitchFamily="34" charset="0"/>
              </a:rPr>
              <a:t>Jean-Paul Ainam, Rahul, Rensselaer Polytechnic Institute</a:t>
            </a:r>
          </a:p>
          <a:p>
            <a:pPr eaLnBrk="1" hangingPunct="1"/>
            <a:r>
              <a:rPr lang="it-IT" dirty="0">
                <a:latin typeface="Arial Narrow" pitchFamily="34" charset="0"/>
              </a:rPr>
              <a:t>Lora Cavuoto, University at Buffalo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Jack Norfleet, Matthew Hackett  US Army Combat Capabilities Development Center (CCDC SC)</a:t>
            </a:r>
          </a:p>
          <a:p>
            <a:pPr eaLnBrk="1" hangingPunct="1"/>
            <a:r>
              <a:rPr lang="it-IT" dirty="0" err="1">
                <a:latin typeface="Arial Narrow" pitchFamily="34" charset="0"/>
              </a:rPr>
              <a:t>Suvranu</a:t>
            </a:r>
            <a:r>
              <a:rPr lang="it-IT" dirty="0">
                <a:latin typeface="Arial Narrow" pitchFamily="34" charset="0"/>
              </a:rPr>
              <a:t> De, Florida State University</a:t>
            </a:r>
          </a:p>
          <a:p>
            <a:pPr eaLnBrk="1" hangingPunct="1"/>
            <a:endParaRPr lang="en-US" dirty="0">
              <a:latin typeface="Arial Narrow" pitchFamily="34" charset="0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83E78CDE-D145-B2AA-3F62-CF800A001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0" b="38574"/>
          <a:stretch/>
        </p:blipFill>
        <p:spPr bwMode="auto">
          <a:xfrm>
            <a:off x="356616" y="5466334"/>
            <a:ext cx="3962400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at Buffalo logo - download.">
            <a:extLst>
              <a:ext uri="{FF2B5EF4-FFF2-40B4-BE49-F238E27FC236}">
                <a16:creationId xmlns:a16="http://schemas.microsoft.com/office/drawing/2014/main" id="{0DF83C13-BFA0-9E93-A241-A073B4240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07" y="5503901"/>
            <a:ext cx="2535936" cy="8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page1image1504745632">
            <a:extLst>
              <a:ext uri="{FF2B5EF4-FFF2-40B4-BE49-F238E27FC236}">
                <a16:creationId xmlns:a16="http://schemas.microsoft.com/office/drawing/2014/main" id="{0E87F674-DFBE-75F8-6350-34D050ADAD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9986" y="5469560"/>
            <a:ext cx="2039703" cy="77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orida State University Logo PNG Vector - Download Free Resource">
            <a:extLst>
              <a:ext uri="{FF2B5EF4-FFF2-40B4-BE49-F238E27FC236}">
                <a16:creationId xmlns:a16="http://schemas.microsoft.com/office/drawing/2014/main" id="{DC4E54F7-7185-6DCE-DDF1-5D005D4A8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561" y="5340096"/>
            <a:ext cx="1052918" cy="105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80133" y="1046715"/>
            <a:ext cx="6740677" cy="5075237"/>
          </a:xfrm>
        </p:spPr>
        <p:txBody>
          <a:bodyPr/>
          <a:lstStyle/>
          <a:p>
            <a:r>
              <a:rPr lang="en-US" dirty="0"/>
              <a:t>Assess airway management skills, specifically endotracheal intubation (ETI), using a machine learning approach.</a:t>
            </a:r>
          </a:p>
          <a:p>
            <a:r>
              <a:rPr lang="en-US" dirty="0"/>
              <a:t>Integrate gaze and video-data to improve the assessment.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Problem</a:t>
            </a:r>
          </a:p>
          <a:p>
            <a:r>
              <a:rPr lang="en-US" dirty="0"/>
              <a:t>Traditional assessments rely on subjective evaluation.</a:t>
            </a:r>
          </a:p>
          <a:p>
            <a:r>
              <a:rPr lang="en-US" dirty="0"/>
              <a:t>They fail to measure competency in high-stress, real-world scenarios accurately.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 descr="A picture containing indoor, wall&#10;&#10;Description automatically generated">
            <a:extLst>
              <a:ext uri="{FF2B5EF4-FFF2-40B4-BE49-F238E27FC236}">
                <a16:creationId xmlns:a16="http://schemas.microsoft.com/office/drawing/2014/main" id="{BF58D59A-8E1C-830E-1EBC-B690BA14B0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872" y="1228152"/>
            <a:ext cx="4455488" cy="2506212"/>
          </a:xfrm>
          <a:prstGeom prst="rect">
            <a:avLst/>
          </a:prstGeom>
        </p:spPr>
      </p:pic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7032D581-686E-A375-6ECC-5FB62E6125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8" y="3769614"/>
            <a:ext cx="4406011" cy="24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6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A1F19B-238D-E85B-1BCF-D08777542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259" y="1787301"/>
            <a:ext cx="5534733" cy="3474720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3A38134-EAF3-3546-BCEB-99A244553FE9}"/>
              </a:ext>
            </a:extLst>
          </p:cNvPr>
          <p:cNvSpPr txBox="1">
            <a:spLocks/>
          </p:cNvSpPr>
          <p:nvPr/>
        </p:nvSpPr>
        <p:spPr bwMode="auto">
          <a:xfrm>
            <a:off x="6940627" y="1528212"/>
            <a:ext cx="5153140" cy="33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600" b="1" kern="0" dirty="0"/>
              <a:t>Masking ETI Procedure with the Human Gaze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63B613-63AB-7652-842C-AEC3BBBDD4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559"/>
          <a:stretch/>
        </p:blipFill>
        <p:spPr>
          <a:xfrm>
            <a:off x="2665265" y="1381411"/>
            <a:ext cx="3973814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Mask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80133" y="2368630"/>
            <a:ext cx="6222419" cy="4050781"/>
          </a:xfrm>
        </p:spPr>
        <p:txBody>
          <a:bodyPr/>
          <a:lstStyle/>
          <a:p>
            <a:r>
              <a:rPr lang="en-US" dirty="0"/>
              <a:t>Pixel propagation to reduce sparsity.</a:t>
            </a:r>
          </a:p>
          <a:p>
            <a:pPr lvl="1"/>
            <a:r>
              <a:rPr lang="en-US" dirty="0"/>
              <a:t>Based on the Euclidian distance D.</a:t>
            </a:r>
          </a:p>
          <a:p>
            <a:pPr lvl="1"/>
            <a:r>
              <a:rPr lang="en-US" dirty="0"/>
              <a:t>Use a decay function to reduce the influence of D.</a:t>
            </a:r>
          </a:p>
          <a:p>
            <a:pPr lvl="1"/>
            <a:r>
              <a:rPr lang="en-US" dirty="0"/>
              <a:t>Use a threshold.</a:t>
            </a:r>
          </a:p>
          <a:p>
            <a:pPr lvl="1"/>
            <a:r>
              <a:rPr lang="en-US" dirty="0"/>
              <a:t>Function: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480B3B-CA9A-D287-0F36-2A6D5E086E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380"/>
          <a:stretch/>
        </p:blipFill>
        <p:spPr>
          <a:xfrm>
            <a:off x="2693567" y="4499623"/>
            <a:ext cx="4070568" cy="640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3CC3C5-FDE8-2903-0570-D682BA893A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067" t="11561" r="2839"/>
          <a:stretch/>
        </p:blipFill>
        <p:spPr>
          <a:xfrm>
            <a:off x="2916044" y="5761751"/>
            <a:ext cx="3199256" cy="822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489A8C-D91D-B085-3BD3-20E3E1BBE2C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500" r="12287"/>
          <a:stretch/>
        </p:blipFill>
        <p:spPr>
          <a:xfrm>
            <a:off x="5775879" y="5843177"/>
            <a:ext cx="2636223" cy="640080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21460CA-8579-377B-F84D-E5E61FD1A74D}"/>
              </a:ext>
            </a:extLst>
          </p:cNvPr>
          <p:cNvSpPr txBox="1">
            <a:spLocks/>
          </p:cNvSpPr>
          <p:nvPr/>
        </p:nvSpPr>
        <p:spPr bwMode="auto">
          <a:xfrm>
            <a:off x="478295" y="1000812"/>
            <a:ext cx="9016258" cy="149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Create a binary mask using a Kronecker delta function.</a:t>
            </a:r>
          </a:p>
          <a:p>
            <a:pPr lvl="1"/>
            <a:r>
              <a:rPr lang="en-US" kern="0" dirty="0"/>
              <a:t>Function:</a:t>
            </a:r>
          </a:p>
          <a:p>
            <a:pPr marL="0" indent="0">
              <a:buNone/>
            </a:pPr>
            <a:endParaRPr lang="en-US" kern="0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5070AC9-351E-FE1C-7E46-7E7143270C10}"/>
              </a:ext>
            </a:extLst>
          </p:cNvPr>
          <p:cNvSpPr txBox="1">
            <a:spLocks/>
          </p:cNvSpPr>
          <p:nvPr/>
        </p:nvSpPr>
        <p:spPr bwMode="auto">
          <a:xfrm>
            <a:off x="476456" y="5339628"/>
            <a:ext cx="11355659" cy="96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Apply Gaussian convolution to reduce errors introduced by gaze measurements.</a:t>
            </a:r>
          </a:p>
          <a:p>
            <a:pPr lvl="1"/>
            <a:r>
              <a:rPr lang="en-US" kern="0" dirty="0"/>
              <a:t>Functions:</a:t>
            </a:r>
          </a:p>
        </p:txBody>
      </p:sp>
    </p:spTree>
    <p:extLst>
      <p:ext uri="{BB962C8B-B14F-4D97-AF65-F5344CB8AC3E}">
        <p14:creationId xmlns:p14="http://schemas.microsoft.com/office/powerpoint/2010/main" val="327120556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7F44E3A-E99E-67AC-3070-C5F9A1106B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3" r="9607"/>
          <a:stretch/>
        </p:blipFill>
        <p:spPr>
          <a:xfrm>
            <a:off x="1700990" y="3475384"/>
            <a:ext cx="2549264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- Autoencoder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80133" y="1046716"/>
            <a:ext cx="6222419" cy="1631226"/>
          </a:xfrm>
        </p:spPr>
        <p:txBody>
          <a:bodyPr/>
          <a:lstStyle/>
          <a:p>
            <a:r>
              <a:rPr lang="en-US" dirty="0"/>
              <a:t>Autoencoder (AE): Learns to encode the input into a compressed latent space.</a:t>
            </a:r>
          </a:p>
          <a:p>
            <a:r>
              <a:rPr lang="en-US" dirty="0"/>
              <a:t>Enhanced with a perceptual loss.</a:t>
            </a:r>
          </a:p>
          <a:p>
            <a:endParaRPr lang="en-US" dirty="0"/>
          </a:p>
          <a:p>
            <a:r>
              <a:rPr lang="en-US" dirty="0"/>
              <a:t>Function to minimize pixel loss: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Function to measure perceptual loss: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60620D-AB97-6370-0183-82D7DA1165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7" r="7053"/>
          <a:stretch/>
        </p:blipFill>
        <p:spPr>
          <a:xfrm>
            <a:off x="5897365" y="1811000"/>
            <a:ext cx="6273988" cy="35273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631859-2E84-39A7-C39F-E8F423CA4B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40" r="10383" b="20744"/>
          <a:stretch/>
        </p:blipFill>
        <p:spPr>
          <a:xfrm>
            <a:off x="1693500" y="5120640"/>
            <a:ext cx="4876039" cy="82296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1936AF5-1D36-30D5-A175-0B2835FEE0BF}"/>
              </a:ext>
            </a:extLst>
          </p:cNvPr>
          <p:cNvSpPr txBox="1">
            <a:spLocks/>
          </p:cNvSpPr>
          <p:nvPr/>
        </p:nvSpPr>
        <p:spPr bwMode="auto">
          <a:xfrm>
            <a:off x="6531837" y="1497243"/>
            <a:ext cx="5587947" cy="33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600" b="1" kern="0" dirty="0"/>
              <a:t>Autoencoder Framework</a:t>
            </a:r>
          </a:p>
        </p:txBody>
      </p:sp>
    </p:spTree>
    <p:extLst>
      <p:ext uri="{BB962C8B-B14F-4D97-AF65-F5344CB8AC3E}">
        <p14:creationId xmlns:p14="http://schemas.microsoft.com/office/powerpoint/2010/main" val="137612751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– Attention Module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FEA71C-ABB3-2C20-C4EA-610B11D05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060" y="1292322"/>
            <a:ext cx="3824988" cy="4939170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B3CFFC0-CC74-387D-DD26-500484448A1E}"/>
              </a:ext>
            </a:extLst>
          </p:cNvPr>
          <p:cNvSpPr txBox="1">
            <a:spLocks/>
          </p:cNvSpPr>
          <p:nvPr/>
        </p:nvSpPr>
        <p:spPr bwMode="auto">
          <a:xfrm>
            <a:off x="486229" y="1055748"/>
            <a:ext cx="6664379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Attention module leverages autoencoder features.</a:t>
            </a:r>
          </a:p>
          <a:p>
            <a:r>
              <a:rPr lang="en-US" kern="0" dirty="0"/>
              <a:t>Cross attention with the visual mask.</a:t>
            </a:r>
          </a:p>
          <a:p>
            <a:r>
              <a:rPr lang="en-US" kern="0" dirty="0"/>
              <a:t>Output of the Squeeze-and-Excitation block:</a:t>
            </a:r>
          </a:p>
          <a:p>
            <a:endParaRPr lang="en-US" kern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19E593-5781-D241-EF65-971EB0FA2B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57" t="17228" r="8571" b="11705"/>
          <a:stretch/>
        </p:blipFill>
        <p:spPr>
          <a:xfrm>
            <a:off x="1847088" y="2975988"/>
            <a:ext cx="2752344" cy="91440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1936AF5-1D36-30D5-A175-0B2835FEE0BF}"/>
              </a:ext>
            </a:extLst>
          </p:cNvPr>
          <p:cNvSpPr txBox="1">
            <a:spLocks/>
          </p:cNvSpPr>
          <p:nvPr/>
        </p:nvSpPr>
        <p:spPr bwMode="auto">
          <a:xfrm>
            <a:off x="7989060" y="988716"/>
            <a:ext cx="4104707" cy="33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600" b="1" kern="0" dirty="0"/>
              <a:t>Attention Module</a:t>
            </a:r>
          </a:p>
        </p:txBody>
      </p:sp>
    </p:spTree>
    <p:extLst>
      <p:ext uri="{BB962C8B-B14F-4D97-AF65-F5344CB8AC3E}">
        <p14:creationId xmlns:p14="http://schemas.microsoft.com/office/powerpoint/2010/main" val="71787406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&amp;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8CE0013-C916-7B67-49FE-190F72D99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443651"/>
              </p:ext>
            </p:extLst>
          </p:nvPr>
        </p:nvGraphicFramePr>
        <p:xfrm>
          <a:off x="112723" y="878972"/>
          <a:ext cx="3297989" cy="1943100"/>
        </p:xfrm>
        <a:graphic>
          <a:graphicData uri="http://schemas.openxmlformats.org/drawingml/2006/table">
            <a:tbl>
              <a:tblPr/>
              <a:tblGrid>
                <a:gridCol w="1215355">
                  <a:extLst>
                    <a:ext uri="{9D8B030D-6E8A-4147-A177-3AD203B41FA5}">
                      <a16:colId xmlns:a16="http://schemas.microsoft.com/office/drawing/2014/main" val="2803991239"/>
                    </a:ext>
                  </a:extLst>
                </a:gridCol>
                <a:gridCol w="1094560">
                  <a:extLst>
                    <a:ext uri="{9D8B030D-6E8A-4147-A177-3AD203B41FA5}">
                      <a16:colId xmlns:a16="http://schemas.microsoft.com/office/drawing/2014/main" val="1768111890"/>
                    </a:ext>
                  </a:extLst>
                </a:gridCol>
                <a:gridCol w="988074">
                  <a:extLst>
                    <a:ext uri="{9D8B030D-6E8A-4147-A177-3AD203B41FA5}">
                      <a16:colId xmlns:a16="http://schemas.microsoft.com/office/drawing/2014/main" val="2890933973"/>
                    </a:ext>
                  </a:extLst>
                </a:gridCol>
              </a:tblGrid>
              <a:tr h="19776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Metrics</a:t>
                      </a:r>
                      <a:endParaRPr lang="en-US" sz="15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001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Baseline</a:t>
                      </a:r>
                      <a:endParaRPr lang="en-US" sz="15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001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w/ Gaze</a:t>
                      </a:r>
                      <a:endParaRPr lang="en-US" sz="15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00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07435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Acc.</a:t>
                      </a:r>
                      <a:endParaRPr lang="en-US" sz="15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A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89.8</a:t>
                      </a:r>
                      <a:endParaRPr lang="en-US" sz="1500" b="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A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93.2</a:t>
                      </a:r>
                      <a:endParaRPr lang="en-US" sz="15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0731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MCC</a:t>
                      </a:r>
                      <a:endParaRPr lang="en-US" sz="15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70.3</a:t>
                      </a: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85.4</a:t>
                      </a:r>
                      <a:endParaRPr lang="en-US" sz="15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45277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F1 Score</a:t>
                      </a:r>
                      <a:endParaRPr lang="en-US" sz="15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A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76.7</a:t>
                      </a:r>
                      <a:endParaRPr lang="en-US" sz="15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A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90.2</a:t>
                      </a:r>
                      <a:endParaRPr lang="en-US" sz="15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75026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Specificity</a:t>
                      </a:r>
                      <a:endParaRPr lang="en-US" sz="15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94.5</a:t>
                      </a:r>
                      <a:endParaRPr lang="en-US" sz="15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92.0</a:t>
                      </a:r>
                      <a:endParaRPr lang="en-US" sz="15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88317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Sensitivity</a:t>
                      </a:r>
                      <a:endParaRPr lang="en-US" sz="15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A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73.7</a:t>
                      </a:r>
                      <a:endParaRPr lang="en-US" sz="15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A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95.8</a:t>
                      </a:r>
                      <a:endParaRPr lang="en-US" sz="15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86373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0AE0FDB-7CFD-1388-2213-75E716059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949" y="1200536"/>
            <a:ext cx="4389120" cy="28250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DAE164-74F8-CD07-1147-36DC01422C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38" t="25000" r="15169"/>
          <a:stretch/>
        </p:blipFill>
        <p:spPr>
          <a:xfrm>
            <a:off x="8227695" y="5123359"/>
            <a:ext cx="2527659" cy="822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E91867-1621-36C9-0E7E-1095E7544D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77" r="11634" b="18984"/>
          <a:stretch/>
        </p:blipFill>
        <p:spPr>
          <a:xfrm>
            <a:off x="8214770" y="5779791"/>
            <a:ext cx="2571796" cy="6667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2A0340-CC8B-01D8-C0C9-9BF4AA39CF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44" r="4319"/>
          <a:stretch/>
        </p:blipFill>
        <p:spPr>
          <a:xfrm>
            <a:off x="6824472" y="3897835"/>
            <a:ext cx="5099304" cy="1188720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5D2AEDF-C416-0547-518B-6DF3CC558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381167"/>
              </p:ext>
            </p:extLst>
          </p:nvPr>
        </p:nvGraphicFramePr>
        <p:xfrm>
          <a:off x="3452897" y="869590"/>
          <a:ext cx="3297989" cy="1356360"/>
        </p:xfrm>
        <a:graphic>
          <a:graphicData uri="http://schemas.openxmlformats.org/drawingml/2006/table">
            <a:tbl>
              <a:tblPr/>
              <a:tblGrid>
                <a:gridCol w="1735227">
                  <a:extLst>
                    <a:ext uri="{9D8B030D-6E8A-4147-A177-3AD203B41FA5}">
                      <a16:colId xmlns:a16="http://schemas.microsoft.com/office/drawing/2014/main" val="2803991239"/>
                    </a:ext>
                  </a:extLst>
                </a:gridCol>
                <a:gridCol w="1562762">
                  <a:extLst>
                    <a:ext uri="{9D8B030D-6E8A-4147-A177-3AD203B41FA5}">
                      <a16:colId xmlns:a16="http://schemas.microsoft.com/office/drawing/2014/main" val="1768111890"/>
                    </a:ext>
                  </a:extLst>
                </a:gridCol>
              </a:tblGrid>
              <a:tr h="197765"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Dataset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00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07435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Successful</a:t>
                      </a: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325</a:t>
                      </a:r>
                      <a:endParaRPr lang="en-US" sz="1600" b="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0731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Unsuccessful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129</a:t>
                      </a: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45277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600" b="1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454</a:t>
                      </a:r>
                      <a:endParaRPr lang="en-US" sz="1600" b="1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75026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E2C4FD0-C7DE-B69C-979C-07163025A4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8314" y="2825497"/>
            <a:ext cx="4572000" cy="18499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497812-7A7C-D1F6-A3CF-6F9DB46B92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8984" y="4634847"/>
            <a:ext cx="4572000" cy="1895708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8CD2945-2285-0DD5-2703-FA7A3EA051D4}"/>
              </a:ext>
            </a:extLst>
          </p:cNvPr>
          <p:cNvSpPr txBox="1">
            <a:spLocks/>
          </p:cNvSpPr>
          <p:nvPr/>
        </p:nvSpPr>
        <p:spPr bwMode="auto">
          <a:xfrm>
            <a:off x="112723" y="3329030"/>
            <a:ext cx="1676262" cy="92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US" sz="1600" b="1" kern="0" dirty="0"/>
              <a:t>ROC (a) and PR (b) Curves for w/o Gaze method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DB8C2B3-83CB-D08B-F2FC-7B187B08F3E2}"/>
              </a:ext>
            </a:extLst>
          </p:cNvPr>
          <p:cNvSpPr txBox="1">
            <a:spLocks/>
          </p:cNvSpPr>
          <p:nvPr/>
        </p:nvSpPr>
        <p:spPr bwMode="auto">
          <a:xfrm>
            <a:off x="109675" y="5127350"/>
            <a:ext cx="1676262" cy="92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US" sz="1600" b="1" kern="0" dirty="0"/>
              <a:t>ROC (a) and PR (b) Curves for with Gaze method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D4BF1-8D37-4830-2881-35DD9F718F89}"/>
              </a:ext>
            </a:extLst>
          </p:cNvPr>
          <p:cNvSpPr txBox="1">
            <a:spLocks/>
          </p:cNvSpPr>
          <p:nvPr/>
        </p:nvSpPr>
        <p:spPr bwMode="auto">
          <a:xfrm>
            <a:off x="7449564" y="988716"/>
            <a:ext cx="4104707" cy="33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600" b="1" kern="0" dirty="0"/>
              <a:t>Trustworthiness: without Gaze (a), with gaze(b)</a:t>
            </a:r>
          </a:p>
        </p:txBody>
      </p:sp>
    </p:spTree>
    <p:extLst>
      <p:ext uri="{BB962C8B-B14F-4D97-AF65-F5344CB8AC3E}">
        <p14:creationId xmlns:p14="http://schemas.microsoft.com/office/powerpoint/2010/main" val="74391537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34789" cy="5075237"/>
          </a:xfrm>
        </p:spPr>
        <p:txBody>
          <a:bodyPr/>
          <a:lstStyle/>
          <a:p>
            <a:r>
              <a:rPr lang="en-US" b="1" dirty="0"/>
              <a:t>Relevance to Combat Medicine</a:t>
            </a:r>
            <a:r>
              <a:rPr lang="en-US" dirty="0"/>
              <a:t>: Designed to improve life-saving ETI procedures in military and emergency contexts, where rapid response is critical.</a:t>
            </a:r>
          </a:p>
          <a:p>
            <a:r>
              <a:rPr lang="en-US" b="1" dirty="0"/>
              <a:t>Objective Evaluation Tool</a:t>
            </a:r>
            <a:r>
              <a:rPr lang="en-US" dirty="0"/>
              <a:t>: Provides an automated, objective method to assess psychomotor skills in high-stress environments.</a:t>
            </a:r>
          </a:p>
          <a:p>
            <a:r>
              <a:rPr lang="en-US" b="1" dirty="0"/>
              <a:t>Potential Benefits</a:t>
            </a:r>
            <a:r>
              <a:rPr lang="en-US" dirty="0"/>
              <a:t>: Increased mission readiness, better patient outcomes, and improved clinical training efficiency.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49800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C709B06-5FA7-40B8-A752-7128AA94FE0C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sharepoint/v3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15185</TotalTime>
  <Words>360</Words>
  <Application>Microsoft Macintosh PowerPoint</Application>
  <PresentationFormat>Widescreen</PresentationFormat>
  <Paragraphs>78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Tahoma</vt:lpstr>
      <vt:lpstr>Wingdings</vt:lpstr>
      <vt:lpstr>Blends</vt:lpstr>
      <vt:lpstr>PowerPoint Presentation</vt:lpstr>
      <vt:lpstr>Objective</vt:lpstr>
      <vt:lpstr>Visual Mask</vt:lpstr>
      <vt:lpstr>Framework - Autoencoder</vt:lpstr>
      <vt:lpstr>Framework – Attention Module</vt:lpstr>
      <vt:lpstr>Results &amp; Analysis</vt:lpstr>
      <vt:lpstr>Conclusion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Ainam, Jean-Paul</cp:lastModifiedBy>
  <cp:revision>44</cp:revision>
  <cp:lastPrinted>1601-01-01T00:00:00Z</cp:lastPrinted>
  <dcterms:created xsi:type="dcterms:W3CDTF">2016-03-29T15:29:36Z</dcterms:created>
  <dcterms:modified xsi:type="dcterms:W3CDTF">2024-10-08T13:35:25Z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