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20"/>
  </p:notesMasterIdLst>
  <p:handoutMasterIdLst>
    <p:handoutMasterId r:id="rId21"/>
  </p:handoutMasterIdLst>
  <p:sldIdLst>
    <p:sldId id="289" r:id="rId5"/>
    <p:sldId id="2110" r:id="rId6"/>
    <p:sldId id="2111" r:id="rId7"/>
    <p:sldId id="258" r:id="rId8"/>
    <p:sldId id="264" r:id="rId9"/>
    <p:sldId id="2112" r:id="rId10"/>
    <p:sldId id="1991" r:id="rId11"/>
    <p:sldId id="1992" r:id="rId12"/>
    <p:sldId id="263" r:id="rId13"/>
    <p:sldId id="1999" r:id="rId14"/>
    <p:sldId id="1996" r:id="rId15"/>
    <p:sldId id="1993" r:id="rId16"/>
    <p:sldId id="2113" r:id="rId17"/>
    <p:sldId id="2108" r:id="rId18"/>
    <p:sldId id="1997" r:id="rId19"/>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B0B"/>
    <a:srgbClr val="CC3300"/>
    <a:srgbClr val="22458A"/>
    <a:srgbClr val="2B56AB"/>
    <a:srgbClr val="0033CC"/>
    <a:srgbClr val="3366CC"/>
    <a:srgbClr val="0066CC"/>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13" autoAdjust="0"/>
    <p:restoredTop sz="88912" autoAdjust="0"/>
  </p:normalViewPr>
  <p:slideViewPr>
    <p:cSldViewPr snapToGrid="0">
      <p:cViewPr varScale="1">
        <p:scale>
          <a:sx n="62" d="100"/>
          <a:sy n="62" d="100"/>
        </p:scale>
        <p:origin x="760"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Spaced Repetition and Reinforcement Examples: </a:t>
            </a:r>
            <a:br>
              <a:rPr lang="en-US" dirty="0"/>
            </a:br>
            <a:r>
              <a:rPr lang="en-US" dirty="0"/>
              <a:t>Three Training Courses</a:t>
            </a:r>
          </a:p>
        </c:rich>
      </c:tx>
      <c:layout>
        <c:manualLayout>
          <c:xMode val="edge"/>
          <c:yMode val="edge"/>
          <c:x val="0.18478900098425197"/>
          <c:y val="2.34374985582247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PreTest</c:v>
                </c:pt>
              </c:strCache>
            </c:strRef>
          </c:tx>
          <c:spPr>
            <a:solidFill>
              <a:schemeClr val="accent1"/>
            </a:solidFill>
            <a:ln>
              <a:noFill/>
            </a:ln>
            <a:effectLst/>
          </c:spPr>
          <c:invertIfNegative val="0"/>
          <c:cat>
            <c:strRef>
              <c:f>Sheet1!$A$2:$A$4</c:f>
              <c:strCache>
                <c:ptCount val="3"/>
                <c:pt idx="0">
                  <c:v>USDA Instructor Development Course</c:v>
                </c:pt>
                <c:pt idx="1">
                  <c:v>USDA Virtual Instructor Development Course</c:v>
                </c:pt>
                <c:pt idx="2">
                  <c:v>Norfolk Naval Shipyard Apprentice Science in Learning</c:v>
                </c:pt>
              </c:strCache>
            </c:strRef>
          </c:cat>
          <c:val>
            <c:numRef>
              <c:f>Sheet1!$B$2:$B$4</c:f>
              <c:numCache>
                <c:formatCode>General</c:formatCode>
                <c:ptCount val="3"/>
                <c:pt idx="0">
                  <c:v>81</c:v>
                </c:pt>
                <c:pt idx="1">
                  <c:v>76</c:v>
                </c:pt>
                <c:pt idx="2">
                  <c:v>76</c:v>
                </c:pt>
              </c:numCache>
            </c:numRef>
          </c:val>
          <c:extLst>
            <c:ext xmlns:c16="http://schemas.microsoft.com/office/drawing/2014/chart" uri="{C3380CC4-5D6E-409C-BE32-E72D297353CC}">
              <c16:uniqueId val="{00000000-1BE4-4F65-B950-DD473D0EC0A3}"/>
            </c:ext>
          </c:extLst>
        </c:ser>
        <c:ser>
          <c:idx val="1"/>
          <c:order val="1"/>
          <c:tx>
            <c:strRef>
              <c:f>Sheet1!$C$1</c:f>
              <c:strCache>
                <c:ptCount val="1"/>
                <c:pt idx="0">
                  <c:v>Post-Test</c:v>
                </c:pt>
              </c:strCache>
            </c:strRef>
          </c:tx>
          <c:spPr>
            <a:solidFill>
              <a:schemeClr val="accent2"/>
            </a:solidFill>
            <a:ln>
              <a:noFill/>
            </a:ln>
            <a:effectLst/>
          </c:spPr>
          <c:invertIfNegative val="0"/>
          <c:cat>
            <c:strRef>
              <c:f>Sheet1!$A$2:$A$4</c:f>
              <c:strCache>
                <c:ptCount val="3"/>
                <c:pt idx="0">
                  <c:v>USDA Instructor Development Course</c:v>
                </c:pt>
                <c:pt idx="1">
                  <c:v>USDA Virtual Instructor Development Course</c:v>
                </c:pt>
                <c:pt idx="2">
                  <c:v>Norfolk Naval Shipyard Apprentice Science in Learning</c:v>
                </c:pt>
              </c:strCache>
            </c:strRef>
          </c:cat>
          <c:val>
            <c:numRef>
              <c:f>Sheet1!$C$2:$C$4</c:f>
              <c:numCache>
                <c:formatCode>General</c:formatCode>
                <c:ptCount val="3"/>
                <c:pt idx="0">
                  <c:v>94</c:v>
                </c:pt>
                <c:pt idx="1">
                  <c:v>91</c:v>
                </c:pt>
                <c:pt idx="2">
                  <c:v>87</c:v>
                </c:pt>
              </c:numCache>
            </c:numRef>
          </c:val>
          <c:extLst>
            <c:ext xmlns:c16="http://schemas.microsoft.com/office/drawing/2014/chart" uri="{C3380CC4-5D6E-409C-BE32-E72D297353CC}">
              <c16:uniqueId val="{00000001-1BE4-4F65-B950-DD473D0EC0A3}"/>
            </c:ext>
          </c:extLst>
        </c:ser>
        <c:dLbls>
          <c:showLegendKey val="0"/>
          <c:showVal val="0"/>
          <c:showCatName val="0"/>
          <c:showSerName val="0"/>
          <c:showPercent val="0"/>
          <c:showBubbleSize val="0"/>
        </c:dLbls>
        <c:gapWidth val="219"/>
        <c:overlap val="-27"/>
        <c:axId val="331809560"/>
        <c:axId val="331806936"/>
      </c:barChart>
      <c:catAx>
        <c:axId val="331809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31806936"/>
        <c:crosses val="autoZero"/>
        <c:auto val="1"/>
        <c:lblAlgn val="ctr"/>
        <c:lblOffset val="100"/>
        <c:noMultiLvlLbl val="0"/>
      </c:catAx>
      <c:valAx>
        <c:axId val="33180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1809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showing you this as a marketing probe but as a practical example of applying this concept.  You could use email, a manual system, etc. but that would be pretty labor intensive.  Key elements in a systematic approach:</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Automate within a cohesive and coherent structure.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Direct to the person…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Tied to the core performance objectives of the underlying program…not pushing new stuff unless delivered as original microlearning.</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SIMPLE, EASY and RAPID to complete…don’t irritate people who already “completed” their program.</a:t>
            </a:r>
          </a:p>
          <a:p>
            <a:endParaRPr lang="en-US" dirty="0"/>
          </a:p>
          <a:p>
            <a:pPr algn="l" rtl="0"/>
            <a:r>
              <a:rPr lang="en-US" b="0" i="0" dirty="0">
                <a:solidFill>
                  <a:srgbClr val="500050"/>
                </a:solidFill>
                <a:effectLst/>
                <a:latin typeface="Arial" panose="020B0604020202020204" pitchFamily="34" charset="0"/>
              </a:rPr>
              <a:t>13 of 17 (76%) participated in the pre-test, post-test and at least 3 Hermann sets</a:t>
            </a:r>
          </a:p>
          <a:p>
            <a:pPr algn="l" rtl="0">
              <a:buFont typeface="Arial" panose="020B0604020202020204" pitchFamily="34" charset="0"/>
              <a:buChar char="•"/>
            </a:pPr>
            <a:r>
              <a:rPr lang="en-US" sz="1800" b="0" i="0" dirty="0">
                <a:solidFill>
                  <a:srgbClr val="000000"/>
                </a:solidFill>
                <a:effectLst/>
                <a:latin typeface="Aptos" panose="020B0004020202020204" pitchFamily="34" charset="0"/>
              </a:rPr>
              <a:t>Of these 13, the average score on the pre-test was 76% and the average score on the post-test was 91% (+19.5%)</a:t>
            </a:r>
          </a:p>
          <a:p>
            <a:pPr algn="l" rtl="0"/>
            <a:r>
              <a:rPr lang="en-US" b="0" i="0" dirty="0">
                <a:solidFill>
                  <a:srgbClr val="500050"/>
                </a:solidFill>
                <a:effectLst/>
                <a:latin typeface="Arial" panose="020B0604020202020204" pitchFamily="34" charset="0"/>
              </a:rPr>
              <a:t>I excluded Fatou from these results b/c she only took 2 sets</a:t>
            </a:r>
          </a:p>
          <a:p>
            <a:pPr algn="l" rtl="0">
              <a:buFont typeface="Arial" panose="020B0604020202020204" pitchFamily="34" charset="0"/>
              <a:buChar char="•"/>
            </a:pPr>
            <a:r>
              <a:rPr lang="en-US" sz="1800" b="0" i="0" dirty="0">
                <a:solidFill>
                  <a:srgbClr val="000000"/>
                </a:solidFill>
                <a:effectLst/>
                <a:latin typeface="Aptos" panose="020B0004020202020204" pitchFamily="34" charset="0"/>
              </a:rPr>
              <a:t>If she is included, the average score on the Post-test is still 91%, versus 74% on the pre-test (+22.4%), and engagement increases to </a:t>
            </a:r>
          </a:p>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10</a:t>
            </a:fld>
            <a:endParaRPr lang="en-US"/>
          </a:p>
        </p:txBody>
      </p:sp>
    </p:spTree>
    <p:extLst>
      <p:ext uri="{BB962C8B-B14F-4D97-AF65-F5344CB8AC3E}">
        <p14:creationId xmlns:p14="http://schemas.microsoft.com/office/powerpoint/2010/main" val="417590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Continue the example… PLACE EVENTS WITHIN A CAMPAIGN (repetition and spacing)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Campaign is a holistic construct of linking the reinforcement events across the objectives…building up that retention pattern over time.  Ideally it also coincides with the person APPLYINHG what they’ve learned within their job-tasks.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Start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IMMEDIATELY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after training…within a day.  This is key to check the initial drop in the forgetting curve.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Spacing increases over time…typically within a 5-6 week period for a campaign.</a:t>
            </a:r>
          </a:p>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11</a:t>
            </a:fld>
            <a:endParaRPr lang="en-US"/>
          </a:p>
        </p:txBody>
      </p:sp>
    </p:spTree>
    <p:extLst>
      <p:ext uri="{BB962C8B-B14F-4D97-AF65-F5344CB8AC3E}">
        <p14:creationId xmlns:p14="http://schemas.microsoft.com/office/powerpoint/2010/main" val="2709682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73575"/>
            <a:ext cx="6457949" cy="3660775"/>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unified Approach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Align Content in Context of the job, task, situation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dirty="0">
                <a:effectLst/>
                <a:latin typeface="Calibri" panose="020F0502020204030204" pitchFamily="34" charset="0"/>
                <a:ea typeface="Calibri" panose="020F0502020204030204" pitchFamily="34" charset="0"/>
                <a:cs typeface="Times New Roman" panose="02020603050405020304" pitchFamily="18" charset="0"/>
              </a:rPr>
              <a:t>…context is important for the internal analysis we perform to see how we can apply and use what we learn.  Make sure new learning is presented, practiced, and tested in real life situations. This is most often done via scenarios and simulations.  </a:t>
            </a:r>
          </a:p>
          <a:p>
            <a:pPr marL="342900" marR="0" lvl="0" indent="-342900">
              <a:lnSpc>
                <a:spcPct val="107000"/>
              </a:lnSpc>
              <a:spcBef>
                <a:spcPts val="0"/>
              </a:spcBef>
              <a:spcAft>
                <a:spcPts val="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Practice and Feedback</a:t>
            </a:r>
            <a:r>
              <a:rPr lang="en-US" sz="1800" dirty="0">
                <a:effectLst/>
                <a:latin typeface="Calibri" panose="020F0502020204030204" pitchFamily="34" charset="0"/>
                <a:ea typeface="Calibri" panose="020F0502020204030204" pitchFamily="34" charset="0"/>
                <a:cs typeface="Times New Roman" panose="02020603050405020304" pitchFamily="18" charset="0"/>
              </a:rPr>
              <a:t>. Retrieval practice asks the learner to take new content and use it in other situations that require them to think and apply. Feedback is key to this practice and is the mechanism critical for learning. Comparing their answer (correct or incorrect) to the intended response and adding content as reinforcement helps ensure learning. </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SPACED REPETITION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Another very effective way to enhance long-term retention is to use spaced repetition over time. Pushing out knowledge checks or test questions, interactive scenarios, and bite-sized refreshers throughout the year can keep the information fresh in learners’ minds and help the organization measure the effectiveness of the training. Scenarios could include a blend of issues from different compliance courses, to help employees decompartmentalize the information and see how it applies across functions in the context of the business.</a:t>
            </a:r>
          </a:p>
          <a:p>
            <a:pPr marL="342900" marR="0" lvl="0" indent="-342900">
              <a:lnSpc>
                <a:spcPct val="107000"/>
              </a:lnSpc>
              <a:spcBef>
                <a:spcPts val="0"/>
              </a:spcBef>
              <a:spcAft>
                <a:spcPts val="800"/>
              </a:spcAft>
              <a:buFont typeface="+mj-lt"/>
              <a:buAutoNum type="arabicPeriod"/>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MICROLEARNING: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Building on the spaced repetition recommendation, pushing out small bits of information can help to reinforce the learning throughout the year. Examples include brief case studies demonstrating the importance of the information, any policy or regulatory updates, lessons learned related to particular risk areas, and role/function-specific content. This content should be driven by business performance data (metrics), current events or risks, pulse survey results, and changes to policies, processes, or regulations.</a:t>
            </a:r>
          </a:p>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12</a:t>
            </a:fld>
            <a:endParaRPr lang="en-US"/>
          </a:p>
        </p:txBody>
      </p:sp>
    </p:spTree>
    <p:extLst>
      <p:ext uri="{BB962C8B-B14F-4D97-AF65-F5344CB8AC3E}">
        <p14:creationId xmlns:p14="http://schemas.microsoft.com/office/powerpoint/2010/main" val="1720390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3378013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a:spcBef>
                <a:spcPts val="0"/>
              </a:spcBef>
              <a:spcAft>
                <a:spcPts val="300"/>
              </a:spcAft>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rPr>
              <a:t>Potential participation issues after course completion</a:t>
            </a:r>
            <a:r>
              <a:rPr lang="en-US" sz="1800" dirty="0">
                <a:solidFill>
                  <a:srgbClr val="000000"/>
                </a:solidFill>
                <a:effectLst/>
                <a:latin typeface="Times New Roman" panose="02020603050405020304" pitchFamily="18" charset="0"/>
                <a:ea typeface="Calibri" panose="020F0502020204030204" pitchFamily="34" charset="0"/>
              </a:rPr>
              <a:t>. In a typical course, a student completes their training, is evaluated, and receives a certificate or graduation credit—they are done with the course. Even though a graduate may receive follow-on qualification training, localized training connected to their job, or follow-on advanced training, they tend to view the underlying course as completed. This method asks them to remain connected to the course over the spaced repetition interval even though they finished the underlying training and are no longer under the control of the school or course sponsor. This can adversely impact timely participation and campaign completion. Our initial discussions with participants and sponsors indicate the need to support implementation with associated administrative functions. For example, actual course credit may be assigned after completing the campaign instead of immediately after graduation. Although the time demands for refresher events are very low (typically less than 5 minutes), they still occur within the participant’s daily post-course work-life environment. Our tests indicate the need to look at system and individual incentives to ensure full and active participation. </a:t>
            </a:r>
            <a:endParaRPr lang="en-US" sz="1800" dirty="0">
              <a:effectLst/>
              <a:latin typeface="Times New Roman" panose="02020603050405020304" pitchFamily="18" charset="0"/>
              <a:ea typeface="Calibri" panose="020F0502020204030204" pitchFamily="34" charset="0"/>
            </a:endParaRPr>
          </a:p>
          <a:p>
            <a:pPr marL="342900" marR="0" lvl="0" indent="-342900" algn="just">
              <a:spcBef>
                <a:spcPts val="0"/>
              </a:spcBef>
              <a:spcAft>
                <a:spcPts val="300"/>
              </a:spcAft>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rPr>
              <a:t>Modification to the instructional design requirements</a:t>
            </a:r>
            <a:r>
              <a:rPr lang="en-US" sz="1800" dirty="0">
                <a:solidFill>
                  <a:srgbClr val="000000"/>
                </a:solidFill>
                <a:effectLst/>
                <a:latin typeface="Times New Roman" panose="02020603050405020304" pitchFamily="18" charset="0"/>
                <a:ea typeface="Calibri" panose="020F0502020204030204" pitchFamily="34" charset="0"/>
              </a:rPr>
              <a:t>. The instructional design load is very low to use this method. Our campaign development required about 5-10% of the initial development time. Campaign developers reused content, media, and materials from the source course within the campaign. However, this small instructional design burden is predicated on the campaign sponsor accessing the source content and the cost-effective ability to leverage / reuse that content within the spaced repetition and reinforcement campaign. This should not be a problem for courses where the organization owns or has rights to the content but could pose additional costs or accessibility issues for content that is procured solely for the source course.</a:t>
            </a:r>
            <a:endParaRPr lang="en-US" sz="1800" dirty="0">
              <a:effectLst/>
              <a:latin typeface="Times New Roman" panose="02020603050405020304" pitchFamily="18" charset="0"/>
              <a:ea typeface="Calibri" panose="020F0502020204030204" pitchFamily="34" charset="0"/>
            </a:endParaRPr>
          </a:p>
          <a:p>
            <a:pPr marL="342900" marR="0" lvl="0" indent="-342900" algn="just">
              <a:spcBef>
                <a:spcPts val="0"/>
              </a:spcBef>
              <a:spcAft>
                <a:spcPts val="300"/>
              </a:spcAft>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rPr>
              <a:t>Security vs. Accessibility</a:t>
            </a:r>
            <a:r>
              <a:rPr lang="en-US" sz="1800" dirty="0">
                <a:solidFill>
                  <a:srgbClr val="000000"/>
                </a:solidFill>
                <a:effectLst/>
                <a:latin typeface="Times New Roman" panose="02020603050405020304" pitchFamily="18" charset="0"/>
                <a:ea typeface="Calibri" panose="020F0502020204030204" pitchFamily="34" charset="0"/>
              </a:rPr>
              <a:t>. The system we used for the test has an authority to operate (ATO) within government networks. However, security considerations may preclude participants from accessing campaigns via the tools they use in their daily lives (e.g., cell phones, tablets, and personal computers). Security considerations should be baked in during the initial design and development process including how students will access the campaign.</a:t>
            </a:r>
            <a:endParaRPr lang="en-US" sz="1800" dirty="0">
              <a:effectLst/>
              <a:latin typeface="Times New Roman" panose="02020603050405020304" pitchFamily="18" charset="0"/>
              <a:ea typeface="Calibri" panose="020F0502020204030204" pitchFamily="34" charset="0"/>
            </a:endParaRPr>
          </a:p>
          <a:p>
            <a:pPr marL="342900" marR="0" lvl="0" indent="-342900" algn="just">
              <a:spcBef>
                <a:spcPts val="0"/>
              </a:spcBef>
              <a:spcAft>
                <a:spcPts val="0"/>
              </a:spcAft>
              <a:buFont typeface="+mj-lt"/>
              <a:buAutoNum type="arabicPeriod"/>
            </a:pPr>
            <a:r>
              <a:rPr lang="en-US" sz="1800" b="1" dirty="0">
                <a:solidFill>
                  <a:srgbClr val="000000"/>
                </a:solidFill>
                <a:effectLst/>
                <a:latin typeface="Times New Roman" panose="02020603050405020304" pitchFamily="18" charset="0"/>
                <a:ea typeface="Calibri" panose="020F0502020204030204" pitchFamily="34" charset="0"/>
              </a:rPr>
              <a:t>Analytical processes to identify courses appropriate for spaced repetition and reinforcement</a:t>
            </a:r>
            <a:r>
              <a:rPr lang="en-US" sz="1800" dirty="0">
                <a:solidFill>
                  <a:srgbClr val="000000"/>
                </a:solidFill>
                <a:effectLst/>
                <a:latin typeface="Times New Roman" panose="02020603050405020304" pitchFamily="18" charset="0"/>
                <a:ea typeface="Calibri" panose="020F0502020204030204" pitchFamily="34" charset="0"/>
              </a:rPr>
              <a:t>. The research indicates that spaced repetition can reinforce objectives across cognitive, affective, and kinesthetic domains </a:t>
            </a:r>
            <a:r>
              <a:rPr lang="en-US" sz="1800" spc="-5" dirty="0">
                <a:solidFill>
                  <a:srgbClr val="242424"/>
                </a:solidFill>
                <a:effectLst/>
                <a:latin typeface="Times New Roman" panose="02020603050405020304" pitchFamily="18" charset="0"/>
                <a:ea typeface="Calibri" panose="020F0502020204030204" pitchFamily="34" charset="0"/>
              </a:rPr>
              <a:t>(</a:t>
            </a:r>
            <a:r>
              <a:rPr lang="en-US" sz="1800" i="1" spc="-5" dirty="0" err="1">
                <a:solidFill>
                  <a:srgbClr val="242424"/>
                </a:solidFill>
                <a:effectLst/>
                <a:latin typeface="Times New Roman" panose="02020603050405020304" pitchFamily="18" charset="0"/>
                <a:ea typeface="Calibri" panose="020F0502020204030204" pitchFamily="34" charset="0"/>
              </a:rPr>
              <a:t>Fahl</a:t>
            </a:r>
            <a:r>
              <a:rPr lang="en-US" sz="1800" i="1" spc="-5" dirty="0">
                <a:solidFill>
                  <a:srgbClr val="242424"/>
                </a:solidFill>
                <a:effectLst/>
                <a:latin typeface="Times New Roman" panose="02020603050405020304" pitchFamily="18" charset="0"/>
                <a:ea typeface="Calibri" panose="020F0502020204030204" pitchFamily="34" charset="0"/>
              </a:rPr>
              <a:t>, 2023</a:t>
            </a:r>
            <a:r>
              <a:rPr lang="en-US" sz="1800" spc="-5" dirty="0">
                <a:solidFill>
                  <a:srgbClr val="242424"/>
                </a:solidFill>
                <a:effectLst/>
                <a:latin typeface="Times New Roman" panose="02020603050405020304" pitchFamily="18" charset="0"/>
                <a:ea typeface="Calibri" panose="020F0502020204030204" pitchFamily="34" charset="0"/>
              </a:rPr>
              <a:t>) and </a:t>
            </a:r>
            <a:r>
              <a:rPr lang="en-US" sz="1800" dirty="0">
                <a:solidFill>
                  <a:srgbClr val="212121"/>
                </a:solidFill>
                <a:effectLst/>
                <a:latin typeface="Times New Roman" panose="02020603050405020304" pitchFamily="18" charset="0"/>
                <a:ea typeface="Calibri" panose="020F0502020204030204" pitchFamily="34" charset="0"/>
              </a:rPr>
              <a:t>(</a:t>
            </a:r>
            <a:r>
              <a:rPr lang="en-US" sz="1800" i="1" dirty="0">
                <a:solidFill>
                  <a:srgbClr val="212121"/>
                </a:solidFill>
                <a:effectLst/>
                <a:latin typeface="Times New Roman" panose="02020603050405020304" pitchFamily="18" charset="0"/>
                <a:ea typeface="Calibri" panose="020F0502020204030204" pitchFamily="34" charset="0"/>
              </a:rPr>
              <a:t>Scarf, 2017</a:t>
            </a:r>
            <a:r>
              <a:rPr lang="en-US" sz="1800" dirty="0">
                <a:solidFill>
                  <a:srgbClr val="212121"/>
                </a:solidFill>
                <a:effectLst/>
                <a:latin typeface="Times New Roman" panose="02020603050405020304" pitchFamily="18" charset="0"/>
                <a:ea typeface="Calibri" panose="020F0502020204030204" pitchFamily="34" charset="0"/>
              </a:rPr>
              <a:t>). However, systematic use and implementation of the method across a broader enterprise indicates the need to consider the content during the initial analytical and design stages of course development. Asking questions such as: “</a:t>
            </a:r>
            <a:r>
              <a:rPr lang="en-US" sz="1800" i="1" dirty="0">
                <a:solidFill>
                  <a:srgbClr val="212121"/>
                </a:solidFill>
                <a:effectLst/>
                <a:latin typeface="Times New Roman" panose="02020603050405020304" pitchFamily="18" charset="0"/>
                <a:ea typeface="Calibri" panose="020F0502020204030204" pitchFamily="34" charset="0"/>
              </a:rPr>
              <a:t>What are the key performance objectives that require reinforcement?”</a:t>
            </a:r>
            <a:r>
              <a:rPr lang="en-US" sz="1800" dirty="0">
                <a:solidFill>
                  <a:srgbClr val="212121"/>
                </a:solidFill>
                <a:effectLst/>
                <a:latin typeface="Times New Roman" panose="02020603050405020304" pitchFamily="18" charset="0"/>
                <a:ea typeface="Calibri" panose="020F0502020204030204" pitchFamily="34" charset="0"/>
              </a:rPr>
              <a:t> and </a:t>
            </a:r>
            <a:r>
              <a:rPr lang="en-US" sz="1800" i="1" dirty="0">
                <a:solidFill>
                  <a:srgbClr val="212121"/>
                </a:solidFill>
                <a:effectLst/>
                <a:latin typeface="Times New Roman" panose="02020603050405020304" pitchFamily="18" charset="0"/>
                <a:ea typeface="Calibri" panose="020F0502020204030204" pitchFamily="34" charset="0"/>
              </a:rPr>
              <a:t>“Where is skill and knowledge erosion adversely impacting field performance?” </a:t>
            </a:r>
            <a:r>
              <a:rPr lang="en-US" sz="1800" dirty="0">
                <a:solidFill>
                  <a:srgbClr val="212121"/>
                </a:solidFill>
                <a:effectLst/>
                <a:latin typeface="Times New Roman" panose="02020603050405020304" pitchFamily="18" charset="0"/>
                <a:ea typeface="Calibri" panose="020F0502020204030204" pitchFamily="34" charset="0"/>
              </a:rPr>
              <a:t>will focus methodology implementation on tasks that yield the most benefit to the organization. A campaign is not necessary to support tasks that are immediately performed after graduation while tasks that are not immediately performed but are critically important may be ripe for a campaign.</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972308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15</a:t>
            </a:fld>
            <a:endParaRPr lang="en-US"/>
          </a:p>
        </p:txBody>
      </p:sp>
    </p:spTree>
    <p:extLst>
      <p:ext uri="{BB962C8B-B14F-4D97-AF65-F5344CB8AC3E}">
        <p14:creationId xmlns:p14="http://schemas.microsoft.com/office/powerpoint/2010/main" val="353842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Training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what we spend on training per year.  Are we getting a good return on that investment?</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What’s our ROI?</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training always designed to WORK?  If so…how is success measured</a:t>
            </a:r>
          </a:p>
        </p:txBody>
      </p:sp>
      <p:sp>
        <p:nvSpPr>
          <p:cNvPr id="4" name="Slide Number Placeholder 3"/>
          <p:cNvSpPr>
            <a:spLocks noGrp="1"/>
          </p:cNvSpPr>
          <p:nvPr>
            <p:ph type="sldNum" sz="quarter" idx="5"/>
          </p:nvPr>
        </p:nvSpPr>
        <p:spPr/>
        <p:txBody>
          <a:bodyPr/>
          <a:lstStyle/>
          <a:p>
            <a:fld id="{71C3E19D-7F88-4A41-ACEA-5A6213D72474}" type="slidenum">
              <a:rPr lang="en-US" smtClean="0"/>
              <a:t>2</a:t>
            </a:fld>
            <a:endParaRPr lang="en-US"/>
          </a:p>
        </p:txBody>
      </p:sp>
    </p:spTree>
    <p:extLst>
      <p:ext uri="{BB962C8B-B14F-4D97-AF65-F5344CB8AC3E}">
        <p14:creationId xmlns:p14="http://schemas.microsoft.com/office/powerpoint/2010/main" val="89444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training yield high reliability?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Training by itself does not….we need to retain what we learn, apply what we learn and develop that application environment.  Common problem in training outcomes is that graduates leave having completed the performance objectives BUT the research shows significant erosion of that new skill and knowledge without reinforcement and repetition.</a:t>
            </a:r>
            <a:endParaRPr lang="en-US" dirty="0"/>
          </a:p>
          <a:p>
            <a:pPr marL="228600" indent="-228600">
              <a:buFont typeface="+mj-lt"/>
              <a:buAutoNum type="arabicPeriod"/>
            </a:pPr>
            <a:r>
              <a:rPr lang="en-US" dirty="0"/>
              <a:t>What is the purpose of your training programs?</a:t>
            </a:r>
          </a:p>
          <a:p>
            <a:pPr marL="228600" indent="-228600">
              <a:buFont typeface="+mj-lt"/>
              <a:buAutoNum type="arabicPeriod"/>
            </a:pPr>
            <a:r>
              <a:rPr lang="en-US" dirty="0"/>
              <a:t>What results do you expect from them?</a:t>
            </a:r>
          </a:p>
        </p:txBody>
      </p:sp>
      <p:sp>
        <p:nvSpPr>
          <p:cNvPr id="4" name="Slide Number Placeholder 3"/>
          <p:cNvSpPr>
            <a:spLocks noGrp="1"/>
          </p:cNvSpPr>
          <p:nvPr>
            <p:ph type="sldNum" sz="quarter" idx="5"/>
          </p:nvPr>
        </p:nvSpPr>
        <p:spPr/>
        <p:txBody>
          <a:bodyPr/>
          <a:lstStyle/>
          <a:p>
            <a:fld id="{71C3E19D-7F88-4A41-ACEA-5A6213D72474}" type="slidenum">
              <a:rPr lang="en-US" smtClean="0"/>
              <a:t>3</a:t>
            </a:fld>
            <a:endParaRPr lang="en-US"/>
          </a:p>
        </p:txBody>
      </p:sp>
    </p:spTree>
    <p:extLst>
      <p:ext uri="{BB962C8B-B14F-4D97-AF65-F5344CB8AC3E}">
        <p14:creationId xmlns:p14="http://schemas.microsoft.com/office/powerpoint/2010/main" val="355596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Forgetting curve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look at what this forgetting process actually looks like…forgetting curve, 20% loss on exist from the actual sessions…forgetting as we are learning.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One day is UP TO 70% loss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a:p>
            <a:r>
              <a:rPr lang="en-US" dirty="0"/>
              <a:t>Dr. John Wittman, Ca State University Stanislaus </a:t>
            </a:r>
          </a:p>
          <a:p>
            <a:r>
              <a:rPr lang="en-US" dirty="0"/>
              <a:t>https://www.csustan.edu/sites/default/files/groups/Writing%20Program/forgetting_curve.pdf</a:t>
            </a:r>
          </a:p>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4</a:t>
            </a:fld>
            <a:endParaRPr lang="en-US"/>
          </a:p>
        </p:txBody>
      </p:sp>
    </p:spTree>
    <p:extLst>
      <p:ext uri="{BB962C8B-B14F-4D97-AF65-F5344CB8AC3E}">
        <p14:creationId xmlns:p14="http://schemas.microsoft.com/office/powerpoint/2010/main" val="204447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Defining the Gap.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 you break this erosion…fill in the gap?  Is it ad hoc, formal, combo?  </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these methods efficient, effective, what is the success rate?</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Is a gap between what we learn and what we remember just considered a given?</a:t>
            </a:r>
          </a:p>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5</a:t>
            </a:fld>
            <a:endParaRPr lang="en-US"/>
          </a:p>
        </p:txBody>
      </p:sp>
    </p:spTree>
    <p:extLst>
      <p:ext uri="{BB962C8B-B14F-4D97-AF65-F5344CB8AC3E}">
        <p14:creationId xmlns:p14="http://schemas.microsoft.com/office/powerpoint/2010/main" val="188070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Time and spacing is key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key objectives and content as part of the initial training program design</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Space regular reinforcement and repetition via SHORT and TARGETED events/checks built into daily workflow</a:t>
            </a:r>
          </a:p>
          <a:p>
            <a:pPr marL="342900" marR="0" lvl="0" indent="-342900">
              <a:lnSpc>
                <a:spcPct val="107000"/>
              </a:lnSpc>
              <a:spcBef>
                <a:spcPts val="0"/>
              </a:spcBef>
              <a:spcAft>
                <a:spcPts val="80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 refresher, coaching, mentoring or OJT event.</a:t>
            </a:r>
          </a:p>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6</a:t>
            </a:fld>
            <a:endParaRPr lang="en-US"/>
          </a:p>
        </p:txBody>
      </p:sp>
    </p:spTree>
    <p:extLst>
      <p:ext uri="{BB962C8B-B14F-4D97-AF65-F5344CB8AC3E}">
        <p14:creationId xmlns:p14="http://schemas.microsoft.com/office/powerpoint/2010/main" val="2189387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Retrieval Practice is Key. </a:t>
            </a:r>
            <a:r>
              <a:rPr lang="en-US" dirty="0"/>
              <a:t>Asking the brain to remember information previously learned is called retrieval practice. This is where current learning design can fall flat. To make training shorter in the ever increasing speed of business, it is common not to repeat key information frequently, and to limit practice to one or two instances. With a simple assessment question at the end of training, the assumption is learners will go back to the job ready to perform with the new knowledge, skill, or information. Studies show (as in Figure 34) that simply having learners recall information by taking a test right after training is less effective than asking them to recall information over time by taking multiple tests. Retrieval practice is what helps move information from short term memory to long term memory.  </a:t>
            </a:r>
          </a:p>
          <a:p>
            <a:endParaRPr lang="en-US" dirty="0"/>
          </a:p>
          <a:p>
            <a:r>
              <a:rPr lang="en-US" dirty="0"/>
              <a:t>3 Ebbinghaus, Hermann. Memory; A Contribution to Experimental Psychology. New York city: Teachers College, Columbia University, 1913. 4 Glover, John, A. (1989). The “testing” phenomenon: Not Gone but Nearly Forgotten, Journal of Educational Psychology, 8. 392-399. 5 Arthur, W., Jr., Day, E.A., </a:t>
            </a:r>
            <a:r>
              <a:rPr lang="en-US" dirty="0" err="1"/>
              <a:t>Villado</a:t>
            </a:r>
            <a:r>
              <a:rPr lang="en-US" dirty="0"/>
              <a:t>, A.J., Boatman, P.R., </a:t>
            </a:r>
            <a:r>
              <a:rPr lang="en-US" dirty="0" err="1"/>
              <a:t>Kowollik</a:t>
            </a:r>
            <a:r>
              <a:rPr lang="en-US" dirty="0"/>
              <a:t>, V., Bennett, W., &amp; </a:t>
            </a:r>
            <a:r>
              <a:rPr lang="en-US" dirty="0" err="1"/>
              <a:t>Bhupatkar</a:t>
            </a:r>
            <a:r>
              <a:rPr lang="en-US" dirty="0"/>
              <a:t>, A. (2010). The Effect of Distributed Practice on Immediate Post-training, and Long-Term Performance on a Complex Command-and-Control Simulation Task. Human Performance, 23(5), 428-445. </a:t>
            </a:r>
          </a:p>
        </p:txBody>
      </p:sp>
      <p:sp>
        <p:nvSpPr>
          <p:cNvPr id="4" name="Slide Number Placeholder 3"/>
          <p:cNvSpPr>
            <a:spLocks noGrp="1"/>
          </p:cNvSpPr>
          <p:nvPr>
            <p:ph type="sldNum" sz="quarter" idx="5"/>
          </p:nvPr>
        </p:nvSpPr>
        <p:spPr/>
        <p:txBody>
          <a:bodyPr/>
          <a:lstStyle/>
          <a:p>
            <a:fld id="{71C3E19D-7F88-4A41-ACEA-5A6213D72474}" type="slidenum">
              <a:rPr lang="en-US" smtClean="0"/>
              <a:t>7</a:t>
            </a:fld>
            <a:endParaRPr lang="en-US"/>
          </a:p>
        </p:txBody>
      </p:sp>
    </p:spTree>
    <p:extLst>
      <p:ext uri="{BB962C8B-B14F-4D97-AF65-F5344CB8AC3E}">
        <p14:creationId xmlns:p14="http://schemas.microsoft.com/office/powerpoint/2010/main" val="81572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Spacing of Repetitions Matters. </a:t>
            </a:r>
            <a:r>
              <a:rPr lang="en-US" dirty="0"/>
              <a:t>When it comes to retrieval practice, the timing of the practices also matters. Research shows that when you ask the brain to retrieve information after an interval of time, it improves learner retention. The figure depicts this result: More practice over longer spaces of time leads to improved learner retention.  While asking a learner to recall information one time after initial learning leads to memory improvement, spacing multiple instances over extended periods of time results in significantly improved memory recall.</a:t>
            </a:r>
          </a:p>
        </p:txBody>
      </p:sp>
      <p:sp>
        <p:nvSpPr>
          <p:cNvPr id="4" name="Slide Number Placeholder 3"/>
          <p:cNvSpPr>
            <a:spLocks noGrp="1"/>
          </p:cNvSpPr>
          <p:nvPr>
            <p:ph type="sldNum" sz="quarter" idx="5"/>
          </p:nvPr>
        </p:nvSpPr>
        <p:spPr/>
        <p:txBody>
          <a:bodyPr/>
          <a:lstStyle/>
          <a:p>
            <a:fld id="{71C3E19D-7F88-4A41-ACEA-5A6213D72474}" type="slidenum">
              <a:rPr lang="en-US" smtClean="0"/>
              <a:t>8</a:t>
            </a:fld>
            <a:endParaRPr lang="en-US"/>
          </a:p>
        </p:txBody>
      </p:sp>
    </p:spTree>
    <p:extLst>
      <p:ext uri="{BB962C8B-B14F-4D97-AF65-F5344CB8AC3E}">
        <p14:creationId xmlns:p14="http://schemas.microsoft.com/office/powerpoint/2010/main" val="37731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Forgetting Curve.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 magic fairy dust…some forgetting will always occur.  BUT, the spaced repetition and reinforcement can greatly flatten that curve…starting RIGHT after training can prevent that drop from the initial 80% down to the 30%.</a:t>
            </a:r>
          </a:p>
          <a:p>
            <a:endParaRPr lang="en-US" dirty="0"/>
          </a:p>
        </p:txBody>
      </p:sp>
      <p:sp>
        <p:nvSpPr>
          <p:cNvPr id="4" name="Slide Number Placeholder 3"/>
          <p:cNvSpPr>
            <a:spLocks noGrp="1"/>
          </p:cNvSpPr>
          <p:nvPr>
            <p:ph type="sldNum" sz="quarter" idx="5"/>
          </p:nvPr>
        </p:nvSpPr>
        <p:spPr/>
        <p:txBody>
          <a:bodyPr/>
          <a:lstStyle/>
          <a:p>
            <a:fld id="{71C3E19D-7F88-4A41-ACEA-5A6213D72474}" type="slidenum">
              <a:rPr lang="en-US" smtClean="0"/>
              <a:t>9</a:t>
            </a:fld>
            <a:endParaRPr lang="en-US"/>
          </a:p>
        </p:txBody>
      </p:sp>
    </p:spTree>
    <p:extLst>
      <p:ext uri="{BB962C8B-B14F-4D97-AF65-F5344CB8AC3E}">
        <p14:creationId xmlns:p14="http://schemas.microsoft.com/office/powerpoint/2010/main" val="1418355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Rectangle 3">
            <a:extLst>
              <a:ext uri="{FF2B5EF4-FFF2-40B4-BE49-F238E27FC236}">
                <a16:creationId xmlns:a16="http://schemas.microsoft.com/office/drawing/2014/main" id="{0B24D3D4-56CC-BD4B-8ED0-2707EAED07B8}"/>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78999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F506-6BCA-474C-8F31-69CCF208EBCB}"/>
              </a:ext>
            </a:extLst>
          </p:cNvPr>
          <p:cNvSpPr>
            <a:spLocks noGrp="1"/>
          </p:cNvSpPr>
          <p:nvPr>
            <p:ph type="title"/>
          </p:nvPr>
        </p:nvSpPr>
        <p:spPr>
          <a:xfrm>
            <a:off x="838200" y="347708"/>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FF26B39-F2B9-4DFA-9B95-5893F1BDCB4E}"/>
              </a:ext>
            </a:extLst>
          </p:cNvPr>
          <p:cNvSpPr>
            <a:spLocks noGrp="1"/>
          </p:cNvSpPr>
          <p:nvPr>
            <p:ph sz="half" idx="1" hasCustomPrompt="1"/>
          </p:nvPr>
        </p:nvSpPr>
        <p:spPr>
          <a:xfrm>
            <a:off x="6172200" y="347708"/>
            <a:ext cx="5181600" cy="2895679"/>
          </a:xfrm>
        </p:spPr>
        <p:txBody>
          <a:bodyPr/>
          <a:lstStyle>
            <a:lvl1pPr marL="0" indent="0">
              <a:buNone/>
              <a:defRPr/>
            </a:lvl1pPr>
          </a:lstStyle>
          <a:p>
            <a:pPr lvl="0"/>
            <a:r>
              <a:rPr lang="en-US" dirty="0"/>
              <a:t>Picture/Media Here</a:t>
            </a:r>
          </a:p>
        </p:txBody>
      </p:sp>
      <p:sp>
        <p:nvSpPr>
          <p:cNvPr id="4" name="Content Placeholder 3">
            <a:extLst>
              <a:ext uri="{FF2B5EF4-FFF2-40B4-BE49-F238E27FC236}">
                <a16:creationId xmlns:a16="http://schemas.microsoft.com/office/drawing/2014/main" id="{229D8B53-7413-47C4-A780-755F00FFBE38}"/>
              </a:ext>
            </a:extLst>
          </p:cNvPr>
          <p:cNvSpPr>
            <a:spLocks noGrp="1"/>
          </p:cNvSpPr>
          <p:nvPr>
            <p:ph sz="half" idx="2"/>
          </p:nvPr>
        </p:nvSpPr>
        <p:spPr>
          <a:xfrm>
            <a:off x="838200" y="180820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2430473-AA86-4F10-A90B-78672468A4A3}"/>
              </a:ext>
            </a:extLst>
          </p:cNvPr>
          <p:cNvSpPr>
            <a:spLocks noGrp="1"/>
          </p:cNvSpPr>
          <p:nvPr>
            <p:ph type="sldNum" sz="quarter" idx="12"/>
          </p:nvPr>
        </p:nvSpPr>
        <p:spPr/>
        <p:txBody>
          <a:bodyPr/>
          <a:lstStyle/>
          <a:p>
            <a:fld id="{653E18AC-3C7C-4ED7-A66F-9468663F0BEE}" type="slidenum">
              <a:rPr lang="en-US" smtClean="0"/>
              <a:t>‹#›</a:t>
            </a:fld>
            <a:endParaRPr lang="en-US"/>
          </a:p>
        </p:txBody>
      </p:sp>
      <p:sp>
        <p:nvSpPr>
          <p:cNvPr id="9" name="Content Placeholder 2">
            <a:extLst>
              <a:ext uri="{FF2B5EF4-FFF2-40B4-BE49-F238E27FC236}">
                <a16:creationId xmlns:a16="http://schemas.microsoft.com/office/drawing/2014/main" id="{C285A06B-14D6-4A77-9C53-9BEE12CCE482}"/>
              </a:ext>
            </a:extLst>
          </p:cNvPr>
          <p:cNvSpPr>
            <a:spLocks noGrp="1"/>
          </p:cNvSpPr>
          <p:nvPr>
            <p:ph sz="half" idx="13" hasCustomPrompt="1"/>
          </p:nvPr>
        </p:nvSpPr>
        <p:spPr>
          <a:xfrm>
            <a:off x="6172200" y="3429001"/>
            <a:ext cx="5181600" cy="2714270"/>
          </a:xfrm>
        </p:spPr>
        <p:txBody>
          <a:bodyPr/>
          <a:lstStyle>
            <a:lvl1pPr marL="0" indent="0">
              <a:buNone/>
              <a:defRPr/>
            </a:lvl1pPr>
          </a:lstStyle>
          <a:p>
            <a:pPr lvl="0"/>
            <a:r>
              <a:rPr lang="en-US" dirty="0"/>
              <a:t>Picture/Media Here</a:t>
            </a:r>
          </a:p>
        </p:txBody>
      </p:sp>
    </p:spTree>
    <p:extLst>
      <p:ext uri="{BB962C8B-B14F-4D97-AF65-F5344CB8AC3E}">
        <p14:creationId xmlns:p14="http://schemas.microsoft.com/office/powerpoint/2010/main" val="3246304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7">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7" r:id="rId4"/>
    <p:sldLayoutId id="2147483679" r:id="rId5"/>
  </p:sldLayoutIdLst>
  <p:hf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0">
            <a:extLst>
              <a:ext uri="{FF2B5EF4-FFF2-40B4-BE49-F238E27FC236}">
                <a16:creationId xmlns:a16="http://schemas.microsoft.com/office/drawing/2014/main" id="{817F06B5-9F3E-6CFD-04F2-BBD33C49F4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 y="1358795"/>
            <a:ext cx="12192000" cy="4882255"/>
          </a:xfrm>
          <a:prstGeom prst="rect">
            <a:avLst/>
          </a:prstGeom>
        </p:spPr>
      </p:pic>
      <p:sp>
        <p:nvSpPr>
          <p:cNvPr id="9" name="Text Placeholder 8"/>
          <p:cNvSpPr>
            <a:spLocks noGrp="1"/>
          </p:cNvSpPr>
          <p:nvPr>
            <p:ph type="body" sz="quarter" idx="10"/>
          </p:nvPr>
        </p:nvSpPr>
        <p:spPr>
          <a:xfrm>
            <a:off x="871094" y="1515445"/>
            <a:ext cx="10449813" cy="1229411"/>
          </a:xfrm>
        </p:spPr>
        <p:txBody>
          <a:bodyPr/>
          <a:lstStyle/>
          <a:p>
            <a:r>
              <a:rPr lang="en-US" dirty="0">
                <a:solidFill>
                  <a:schemeClr val="bg1"/>
                </a:solidFill>
                <a:effectLst/>
                <a:ea typeface="Times New Roman" panose="02020603050405020304" pitchFamily="18" charset="0"/>
              </a:rPr>
              <a:t>How to Make Military Training STICK: </a:t>
            </a:r>
            <a:br>
              <a:rPr lang="en-US" dirty="0">
                <a:solidFill>
                  <a:schemeClr val="bg1"/>
                </a:solidFill>
                <a:effectLst/>
                <a:ea typeface="Times New Roman" panose="02020603050405020304" pitchFamily="18" charset="0"/>
              </a:rPr>
            </a:br>
            <a:r>
              <a:rPr lang="en-US" dirty="0">
                <a:solidFill>
                  <a:schemeClr val="bg1"/>
                </a:solidFill>
                <a:effectLst/>
                <a:ea typeface="Times New Roman" panose="02020603050405020304" pitchFamily="18" charset="0"/>
              </a:rPr>
              <a:t>Superior Task Implementation of Core Knowledge</a:t>
            </a:r>
            <a:endParaRPr lang="en-US" sz="2000" dirty="0">
              <a:solidFill>
                <a:schemeClr val="bg1"/>
              </a:solidFill>
            </a:endParaRPr>
          </a:p>
          <a:p>
            <a:endParaRPr lang="en-US" dirty="0">
              <a:solidFill>
                <a:schemeClr val="accent1"/>
              </a:solidFill>
            </a:endParaRPr>
          </a:p>
          <a:p>
            <a:endParaRPr lang="en-US" dirty="0">
              <a:solidFill>
                <a:schemeClr val="accent1"/>
              </a:solidFill>
            </a:endParaRPr>
          </a:p>
        </p:txBody>
      </p:sp>
      <p:sp>
        <p:nvSpPr>
          <p:cNvPr id="10" name="Text Placeholder 9"/>
          <p:cNvSpPr>
            <a:spLocks noGrp="1"/>
          </p:cNvSpPr>
          <p:nvPr>
            <p:ph type="body" sz="quarter" idx="11"/>
          </p:nvPr>
        </p:nvSpPr>
        <p:spPr>
          <a:xfrm>
            <a:off x="1856581" y="5142664"/>
            <a:ext cx="8478838" cy="1229411"/>
          </a:xfrm>
        </p:spPr>
        <p:txBody>
          <a:bodyPr/>
          <a:lstStyle/>
          <a:p>
            <a:pPr eaLnBrk="1" hangingPunct="1"/>
            <a:r>
              <a:rPr lang="en-US" dirty="0">
                <a:solidFill>
                  <a:schemeClr val="bg1"/>
                </a:solidFill>
                <a:latin typeface="Arial Narrow" pitchFamily="34" charset="0"/>
              </a:rPr>
              <a:t>Rich Arnold, Arnold Performance Training Group</a:t>
            </a:r>
          </a:p>
          <a:p>
            <a:pPr eaLnBrk="1" hangingPunct="1"/>
            <a:r>
              <a:rPr lang="en-US" dirty="0">
                <a:solidFill>
                  <a:schemeClr val="bg1"/>
                </a:solidFill>
                <a:latin typeface="Arial Narrow" pitchFamily="34" charset="0"/>
              </a:rPr>
              <a:t>Anthony Jones, Tidewater Community College</a:t>
            </a:r>
          </a:p>
          <a:p>
            <a:endParaRPr lang="en-US" dirty="0">
              <a:solidFill>
                <a:schemeClr val="bg1"/>
              </a:solidFill>
            </a:endParaRPr>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2E0D3185-6845-2871-3FBB-68DE9A19319F}"/>
              </a:ext>
            </a:extLst>
          </p:cNvPr>
          <p:cNvSpPr>
            <a:spLocks noGrp="1"/>
          </p:cNvSpPr>
          <p:nvPr>
            <p:ph type="title"/>
          </p:nvPr>
        </p:nvSpPr>
        <p:spPr>
          <a:xfrm>
            <a:off x="0" y="0"/>
            <a:ext cx="10241280" cy="843280"/>
          </a:xfrm>
        </p:spPr>
        <p:txBody>
          <a:bodyPr>
            <a:normAutofit/>
          </a:bodyPr>
          <a:lstStyle/>
          <a:p>
            <a:r>
              <a:rPr lang="en-US" dirty="0"/>
              <a:t>Practical Working Examples: </a:t>
            </a:r>
          </a:p>
        </p:txBody>
      </p:sp>
      <p:sp>
        <p:nvSpPr>
          <p:cNvPr id="22" name="Content Placeholder 21">
            <a:extLst>
              <a:ext uri="{FF2B5EF4-FFF2-40B4-BE49-F238E27FC236}">
                <a16:creationId xmlns:a16="http://schemas.microsoft.com/office/drawing/2014/main" id="{9D488F01-1D90-A3E6-C9E2-B40DD6C86C09}"/>
              </a:ext>
            </a:extLst>
          </p:cNvPr>
          <p:cNvSpPr>
            <a:spLocks noGrp="1"/>
          </p:cNvSpPr>
          <p:nvPr>
            <p:ph sz="half" idx="2"/>
          </p:nvPr>
        </p:nvSpPr>
        <p:spPr>
          <a:xfrm>
            <a:off x="153418" y="1242199"/>
            <a:ext cx="4318544" cy="5053037"/>
          </a:xfrm>
        </p:spPr>
        <p:txBody>
          <a:bodyPr>
            <a:noAutofit/>
          </a:bodyPr>
          <a:lstStyle/>
          <a:p>
            <a:pPr>
              <a:spcBef>
                <a:spcPts val="1200"/>
              </a:spcBef>
            </a:pPr>
            <a:r>
              <a:rPr lang="en-US" sz="2400" dirty="0"/>
              <a:t>Voluntary engagement at </a:t>
            </a:r>
            <a:br>
              <a:rPr lang="en-US" sz="2400" dirty="0"/>
            </a:br>
            <a:r>
              <a:rPr lang="en-US" sz="2400" dirty="0"/>
              <a:t>83-86% of participants</a:t>
            </a:r>
          </a:p>
          <a:p>
            <a:pPr>
              <a:spcBef>
                <a:spcPts val="1200"/>
              </a:spcBef>
            </a:pPr>
            <a:r>
              <a:rPr lang="en-US" sz="2400" b="1" dirty="0"/>
              <a:t>NO erosion</a:t>
            </a:r>
          </a:p>
          <a:p>
            <a:pPr>
              <a:spcBef>
                <a:spcPts val="1200"/>
              </a:spcBef>
            </a:pPr>
            <a:r>
              <a:rPr lang="en-US" sz="2400" b="1" dirty="0"/>
              <a:t>Increase in tested retention</a:t>
            </a:r>
          </a:p>
          <a:p>
            <a:pPr>
              <a:spcBef>
                <a:spcPts val="1200"/>
              </a:spcBef>
            </a:pPr>
            <a:r>
              <a:rPr lang="en-US" sz="2400" dirty="0"/>
              <a:t>Apprentice Training, Science in the Workplace:</a:t>
            </a:r>
          </a:p>
          <a:p>
            <a:pPr lvl="1">
              <a:buFont typeface="Wingdings" panose="05000000000000000000" pitchFamily="2" charset="2"/>
              <a:buChar char="§"/>
            </a:pPr>
            <a:r>
              <a:rPr lang="en-US" sz="2000" dirty="0"/>
              <a:t>Pre-Campaign: 5 of 21 students at or below passing after training</a:t>
            </a:r>
          </a:p>
          <a:p>
            <a:pPr lvl="1">
              <a:buFont typeface="Wingdings" panose="05000000000000000000" pitchFamily="2" charset="2"/>
              <a:buChar char="§"/>
            </a:pPr>
            <a:r>
              <a:rPr lang="en-US" sz="2000" dirty="0"/>
              <a:t>Post-Campaign: </a:t>
            </a:r>
            <a:r>
              <a:rPr lang="en-US" sz="2000" b="1" i="1" dirty="0"/>
              <a:t>ALL</a:t>
            </a:r>
            <a:r>
              <a:rPr lang="en-US" sz="2000" dirty="0"/>
              <a:t> at passing or above, most at 90%</a:t>
            </a:r>
          </a:p>
        </p:txBody>
      </p:sp>
      <p:graphicFrame>
        <p:nvGraphicFramePr>
          <p:cNvPr id="7" name="Chart 6">
            <a:extLst>
              <a:ext uri="{FF2B5EF4-FFF2-40B4-BE49-F238E27FC236}">
                <a16:creationId xmlns:a16="http://schemas.microsoft.com/office/drawing/2014/main" id="{974A4688-F90A-5009-3F07-DEC873B4CE32}"/>
              </a:ext>
            </a:extLst>
          </p:cNvPr>
          <p:cNvGraphicFramePr/>
          <p:nvPr>
            <p:extLst>
              <p:ext uri="{D42A27DB-BD31-4B8C-83A1-F6EECF244321}">
                <p14:modId xmlns:p14="http://schemas.microsoft.com/office/powerpoint/2010/main" val="286560384"/>
              </p:ext>
            </p:extLst>
          </p:nvPr>
        </p:nvGraphicFramePr>
        <p:xfrm>
          <a:off x="4735342" y="1162844"/>
          <a:ext cx="7362874" cy="481115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1C7C021-74AF-BECC-E0B3-746C4D5FC5FF}"/>
              </a:ext>
            </a:extLst>
          </p:cNvPr>
          <p:cNvSpPr txBox="1"/>
          <p:nvPr/>
        </p:nvSpPr>
        <p:spPr>
          <a:xfrm>
            <a:off x="5799797" y="2225931"/>
            <a:ext cx="492368" cy="400110"/>
          </a:xfrm>
          <a:prstGeom prst="rect">
            <a:avLst/>
          </a:prstGeom>
          <a:noFill/>
        </p:spPr>
        <p:txBody>
          <a:bodyPr wrap="square" rtlCol="0">
            <a:spAutoFit/>
          </a:bodyPr>
          <a:lstStyle/>
          <a:p>
            <a:pPr algn="ctr"/>
            <a:r>
              <a:rPr lang="en-US" sz="2000" dirty="0">
                <a:latin typeface="Arial Narrow" panose="020B0606020202030204" pitchFamily="34" charset="0"/>
              </a:rPr>
              <a:t>81</a:t>
            </a:r>
          </a:p>
        </p:txBody>
      </p:sp>
      <p:sp>
        <p:nvSpPr>
          <p:cNvPr id="9" name="TextBox 8">
            <a:extLst>
              <a:ext uri="{FF2B5EF4-FFF2-40B4-BE49-F238E27FC236}">
                <a16:creationId xmlns:a16="http://schemas.microsoft.com/office/drawing/2014/main" id="{6537FB6E-DB45-6EEB-A704-3C300C14E86F}"/>
              </a:ext>
            </a:extLst>
          </p:cNvPr>
          <p:cNvSpPr txBox="1"/>
          <p:nvPr/>
        </p:nvSpPr>
        <p:spPr>
          <a:xfrm>
            <a:off x="6421120" y="1849267"/>
            <a:ext cx="492368" cy="400110"/>
          </a:xfrm>
          <a:prstGeom prst="rect">
            <a:avLst/>
          </a:prstGeom>
          <a:noFill/>
        </p:spPr>
        <p:txBody>
          <a:bodyPr wrap="square" rtlCol="0">
            <a:spAutoFit/>
          </a:bodyPr>
          <a:lstStyle/>
          <a:p>
            <a:pPr algn="ctr"/>
            <a:r>
              <a:rPr lang="en-US" sz="2000" dirty="0">
                <a:latin typeface="Arial Narrow" panose="020B0606020202030204" pitchFamily="34" charset="0"/>
              </a:rPr>
              <a:t>94</a:t>
            </a:r>
          </a:p>
        </p:txBody>
      </p:sp>
      <p:sp>
        <p:nvSpPr>
          <p:cNvPr id="11" name="TextBox 10">
            <a:extLst>
              <a:ext uri="{FF2B5EF4-FFF2-40B4-BE49-F238E27FC236}">
                <a16:creationId xmlns:a16="http://schemas.microsoft.com/office/drawing/2014/main" id="{EA064506-5585-1607-FE97-9D4CC5902103}"/>
              </a:ext>
            </a:extLst>
          </p:cNvPr>
          <p:cNvSpPr txBox="1"/>
          <p:nvPr/>
        </p:nvSpPr>
        <p:spPr>
          <a:xfrm>
            <a:off x="8038905" y="2370028"/>
            <a:ext cx="492368" cy="400110"/>
          </a:xfrm>
          <a:prstGeom prst="rect">
            <a:avLst/>
          </a:prstGeom>
          <a:noFill/>
        </p:spPr>
        <p:txBody>
          <a:bodyPr wrap="square" rtlCol="0">
            <a:spAutoFit/>
          </a:bodyPr>
          <a:lstStyle/>
          <a:p>
            <a:pPr algn="ctr"/>
            <a:r>
              <a:rPr lang="en-US" sz="2000" dirty="0">
                <a:latin typeface="Arial Narrow" panose="020B0606020202030204" pitchFamily="34" charset="0"/>
              </a:rPr>
              <a:t>76</a:t>
            </a:r>
          </a:p>
        </p:txBody>
      </p:sp>
      <p:sp>
        <p:nvSpPr>
          <p:cNvPr id="12" name="TextBox 11">
            <a:extLst>
              <a:ext uri="{FF2B5EF4-FFF2-40B4-BE49-F238E27FC236}">
                <a16:creationId xmlns:a16="http://schemas.microsoft.com/office/drawing/2014/main" id="{0D61D6AF-97F5-F5FC-53D1-35E5933EF6F4}"/>
              </a:ext>
            </a:extLst>
          </p:cNvPr>
          <p:cNvSpPr txBox="1"/>
          <p:nvPr/>
        </p:nvSpPr>
        <p:spPr>
          <a:xfrm>
            <a:off x="10278013" y="2370028"/>
            <a:ext cx="492368" cy="400110"/>
          </a:xfrm>
          <a:prstGeom prst="rect">
            <a:avLst/>
          </a:prstGeom>
          <a:noFill/>
        </p:spPr>
        <p:txBody>
          <a:bodyPr wrap="square" rtlCol="0">
            <a:spAutoFit/>
          </a:bodyPr>
          <a:lstStyle/>
          <a:p>
            <a:pPr algn="ctr"/>
            <a:r>
              <a:rPr lang="en-US" sz="2000" dirty="0">
                <a:latin typeface="Arial Narrow" panose="020B0606020202030204" pitchFamily="34" charset="0"/>
              </a:rPr>
              <a:t>76</a:t>
            </a:r>
          </a:p>
        </p:txBody>
      </p:sp>
      <p:sp>
        <p:nvSpPr>
          <p:cNvPr id="13" name="TextBox 12">
            <a:extLst>
              <a:ext uri="{FF2B5EF4-FFF2-40B4-BE49-F238E27FC236}">
                <a16:creationId xmlns:a16="http://schemas.microsoft.com/office/drawing/2014/main" id="{44142DD4-1822-325C-EB13-47E6BF48FE65}"/>
              </a:ext>
            </a:extLst>
          </p:cNvPr>
          <p:cNvSpPr txBox="1"/>
          <p:nvPr/>
        </p:nvSpPr>
        <p:spPr>
          <a:xfrm>
            <a:off x="8660228" y="1931151"/>
            <a:ext cx="492368" cy="400110"/>
          </a:xfrm>
          <a:prstGeom prst="rect">
            <a:avLst/>
          </a:prstGeom>
          <a:noFill/>
        </p:spPr>
        <p:txBody>
          <a:bodyPr wrap="square" rtlCol="0">
            <a:spAutoFit/>
          </a:bodyPr>
          <a:lstStyle/>
          <a:p>
            <a:pPr algn="ctr"/>
            <a:r>
              <a:rPr lang="en-US" sz="2000" dirty="0">
                <a:latin typeface="Arial Narrow" panose="020B0606020202030204" pitchFamily="34" charset="0"/>
              </a:rPr>
              <a:t>91</a:t>
            </a:r>
          </a:p>
        </p:txBody>
      </p:sp>
      <p:sp>
        <p:nvSpPr>
          <p:cNvPr id="16" name="TextBox 15">
            <a:extLst>
              <a:ext uri="{FF2B5EF4-FFF2-40B4-BE49-F238E27FC236}">
                <a16:creationId xmlns:a16="http://schemas.microsoft.com/office/drawing/2014/main" id="{BF3C6AFF-9601-122D-BB6D-D83C1FFD7B83}"/>
              </a:ext>
            </a:extLst>
          </p:cNvPr>
          <p:cNvSpPr txBox="1"/>
          <p:nvPr/>
        </p:nvSpPr>
        <p:spPr>
          <a:xfrm>
            <a:off x="10899336" y="2049322"/>
            <a:ext cx="492368" cy="400110"/>
          </a:xfrm>
          <a:prstGeom prst="rect">
            <a:avLst/>
          </a:prstGeom>
          <a:noFill/>
        </p:spPr>
        <p:txBody>
          <a:bodyPr wrap="square" rtlCol="0">
            <a:spAutoFit/>
          </a:bodyPr>
          <a:lstStyle/>
          <a:p>
            <a:pPr algn="ctr"/>
            <a:r>
              <a:rPr lang="en-US" sz="2000" dirty="0">
                <a:latin typeface="Arial Narrow" panose="020B0606020202030204" pitchFamily="34" charset="0"/>
              </a:rPr>
              <a:t>87</a:t>
            </a:r>
          </a:p>
        </p:txBody>
      </p:sp>
      <p:sp>
        <p:nvSpPr>
          <p:cNvPr id="2" name="Slide Number Placeholder 1">
            <a:extLst>
              <a:ext uri="{FF2B5EF4-FFF2-40B4-BE49-F238E27FC236}">
                <a16:creationId xmlns:a16="http://schemas.microsoft.com/office/drawing/2014/main" id="{13AAA950-4375-2512-9209-9A1BBA4EA185}"/>
              </a:ext>
            </a:extLst>
          </p:cNvPr>
          <p:cNvSpPr>
            <a:spLocks noGrp="1"/>
          </p:cNvSpPr>
          <p:nvPr>
            <p:ph type="sldNum" sz="quarter" idx="12"/>
          </p:nvPr>
        </p:nvSpPr>
        <p:spPr/>
        <p:txBody>
          <a:bodyPr/>
          <a:lstStyle/>
          <a:p>
            <a:fld id="{653E18AC-3C7C-4ED7-A66F-9468663F0BEE}" type="slidenum">
              <a:rPr lang="en-US" smtClean="0"/>
              <a:t>10</a:t>
            </a:fld>
            <a:endParaRPr lang="en-US"/>
          </a:p>
        </p:txBody>
      </p:sp>
    </p:spTree>
    <p:extLst>
      <p:ext uri="{BB962C8B-B14F-4D97-AF65-F5344CB8AC3E}">
        <p14:creationId xmlns:p14="http://schemas.microsoft.com/office/powerpoint/2010/main" val="304394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76A784-9306-46B1-A989-A25E176B2789}"/>
              </a:ext>
            </a:extLst>
          </p:cNvPr>
          <p:cNvSpPr>
            <a:spLocks noGrp="1"/>
          </p:cNvSpPr>
          <p:nvPr>
            <p:ph type="title"/>
          </p:nvPr>
        </p:nvSpPr>
        <p:spPr>
          <a:xfrm>
            <a:off x="0" y="1"/>
            <a:ext cx="10251440" cy="833120"/>
          </a:xfrm>
        </p:spPr>
        <p:txBody>
          <a:bodyPr>
            <a:normAutofit/>
          </a:bodyPr>
          <a:lstStyle/>
          <a:p>
            <a:r>
              <a:rPr lang="en-US" dirty="0"/>
              <a:t>Spaced Repetition “Campaign”</a:t>
            </a:r>
          </a:p>
        </p:txBody>
      </p:sp>
      <p:sp>
        <p:nvSpPr>
          <p:cNvPr id="7" name="Content Placeholder 6">
            <a:extLst>
              <a:ext uri="{FF2B5EF4-FFF2-40B4-BE49-F238E27FC236}">
                <a16:creationId xmlns:a16="http://schemas.microsoft.com/office/drawing/2014/main" id="{52B38A8D-662B-4222-84AE-4B40177AFD18}"/>
              </a:ext>
            </a:extLst>
          </p:cNvPr>
          <p:cNvSpPr>
            <a:spLocks noGrp="1"/>
          </p:cNvSpPr>
          <p:nvPr>
            <p:ph sz="half" idx="2"/>
          </p:nvPr>
        </p:nvSpPr>
        <p:spPr>
          <a:xfrm>
            <a:off x="524100" y="1199211"/>
            <a:ext cx="5200150" cy="2068228"/>
          </a:xfrm>
        </p:spPr>
        <p:txBody>
          <a:bodyPr>
            <a:noAutofit/>
          </a:bodyPr>
          <a:lstStyle/>
          <a:p>
            <a:pPr>
              <a:spcBef>
                <a:spcPts val="1200"/>
              </a:spcBef>
            </a:pPr>
            <a:r>
              <a:rPr lang="en-US" sz="2400" dirty="0"/>
              <a:t>Repetition / Reinforcement events (4 sets) tied to key objectives</a:t>
            </a:r>
          </a:p>
          <a:p>
            <a:pPr>
              <a:spcBef>
                <a:spcPts val="1200"/>
              </a:spcBef>
            </a:pPr>
            <a:r>
              <a:rPr lang="en-US" sz="2400" dirty="0"/>
              <a:t>Starts </a:t>
            </a:r>
            <a:r>
              <a:rPr lang="en-US" sz="2400" i="1" dirty="0"/>
              <a:t>immediately</a:t>
            </a:r>
            <a:r>
              <a:rPr lang="en-US" sz="2400" dirty="0"/>
              <a:t> after initial training</a:t>
            </a:r>
          </a:p>
          <a:p>
            <a:pPr>
              <a:spcBef>
                <a:spcPts val="1200"/>
              </a:spcBef>
            </a:pPr>
            <a:r>
              <a:rPr lang="en-US" sz="2400" kern="0" dirty="0"/>
              <a:t>Spacing intervals increase over time</a:t>
            </a:r>
          </a:p>
        </p:txBody>
      </p:sp>
      <p:grpSp>
        <p:nvGrpSpPr>
          <p:cNvPr id="23" name="Group 22">
            <a:extLst>
              <a:ext uri="{FF2B5EF4-FFF2-40B4-BE49-F238E27FC236}">
                <a16:creationId xmlns:a16="http://schemas.microsoft.com/office/drawing/2014/main" id="{7DBC06D7-68EF-2FE2-7779-85048282C7DE}"/>
              </a:ext>
            </a:extLst>
          </p:cNvPr>
          <p:cNvGrpSpPr/>
          <p:nvPr/>
        </p:nvGrpSpPr>
        <p:grpSpPr>
          <a:xfrm>
            <a:off x="392938" y="3267439"/>
            <a:ext cx="5331312" cy="3071716"/>
            <a:chOff x="6178062" y="908975"/>
            <a:chExt cx="5028711" cy="2778853"/>
          </a:xfrm>
        </p:grpSpPr>
        <p:sp>
          <p:nvSpPr>
            <p:cNvPr id="2" name="Rectangle 1">
              <a:extLst>
                <a:ext uri="{FF2B5EF4-FFF2-40B4-BE49-F238E27FC236}">
                  <a16:creationId xmlns:a16="http://schemas.microsoft.com/office/drawing/2014/main" id="{8879AF97-1907-72CF-5AEF-A7E42C2D46B1}"/>
                </a:ext>
              </a:extLst>
            </p:cNvPr>
            <p:cNvSpPr/>
            <p:nvPr/>
          </p:nvSpPr>
          <p:spPr bwMode="auto">
            <a:xfrm>
              <a:off x="6178062" y="961744"/>
              <a:ext cx="5028711" cy="2616180"/>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8" name="Group 17">
              <a:extLst>
                <a:ext uri="{FF2B5EF4-FFF2-40B4-BE49-F238E27FC236}">
                  <a16:creationId xmlns:a16="http://schemas.microsoft.com/office/drawing/2014/main" id="{D37F5969-52AE-64D9-A4FC-5AF807D252A0}"/>
                </a:ext>
              </a:extLst>
            </p:cNvPr>
            <p:cNvGrpSpPr/>
            <p:nvPr/>
          </p:nvGrpSpPr>
          <p:grpSpPr>
            <a:xfrm>
              <a:off x="6178062" y="908975"/>
              <a:ext cx="5028711" cy="2778853"/>
              <a:chOff x="6178062" y="908975"/>
              <a:chExt cx="5028711" cy="2778853"/>
            </a:xfrm>
          </p:grpSpPr>
          <p:grpSp>
            <p:nvGrpSpPr>
              <p:cNvPr id="4" name="Group 3">
                <a:extLst>
                  <a:ext uri="{FF2B5EF4-FFF2-40B4-BE49-F238E27FC236}">
                    <a16:creationId xmlns:a16="http://schemas.microsoft.com/office/drawing/2014/main" id="{2A53A231-24FD-F14A-9929-7A2D9F8881EA}"/>
                  </a:ext>
                </a:extLst>
              </p:cNvPr>
              <p:cNvGrpSpPr/>
              <p:nvPr/>
            </p:nvGrpSpPr>
            <p:grpSpPr>
              <a:xfrm>
                <a:off x="6178062" y="1281967"/>
                <a:ext cx="5028711" cy="2405861"/>
                <a:chOff x="0" y="-1"/>
                <a:chExt cx="3156585" cy="1573664"/>
              </a:xfrm>
            </p:grpSpPr>
            <p:grpSp>
              <p:nvGrpSpPr>
                <p:cNvPr id="6" name="Group 5">
                  <a:extLst>
                    <a:ext uri="{FF2B5EF4-FFF2-40B4-BE49-F238E27FC236}">
                      <a16:creationId xmlns:a16="http://schemas.microsoft.com/office/drawing/2014/main" id="{C780128A-C7ED-7BBD-B768-67321C285CED}"/>
                    </a:ext>
                  </a:extLst>
                </p:cNvPr>
                <p:cNvGrpSpPr/>
                <p:nvPr/>
              </p:nvGrpSpPr>
              <p:grpSpPr>
                <a:xfrm>
                  <a:off x="0" y="-1"/>
                  <a:ext cx="3156585" cy="1573664"/>
                  <a:chOff x="0" y="-1"/>
                  <a:chExt cx="3156585" cy="1573664"/>
                </a:xfrm>
              </p:grpSpPr>
              <p:grpSp>
                <p:nvGrpSpPr>
                  <p:cNvPr id="9" name="Group 8">
                    <a:extLst>
                      <a:ext uri="{FF2B5EF4-FFF2-40B4-BE49-F238E27FC236}">
                        <a16:creationId xmlns:a16="http://schemas.microsoft.com/office/drawing/2014/main" id="{378BA699-2938-82F9-DCAF-E97EB784A97B}"/>
                      </a:ext>
                    </a:extLst>
                  </p:cNvPr>
                  <p:cNvGrpSpPr/>
                  <p:nvPr/>
                </p:nvGrpSpPr>
                <p:grpSpPr>
                  <a:xfrm>
                    <a:off x="0" y="-1"/>
                    <a:ext cx="3156585" cy="1501776"/>
                    <a:chOff x="0" y="-1"/>
                    <a:chExt cx="3156585" cy="1501776"/>
                  </a:xfrm>
                </p:grpSpPr>
                <p:pic>
                  <p:nvPicPr>
                    <p:cNvPr id="14" name="Picture 13">
                      <a:extLst>
                        <a:ext uri="{FF2B5EF4-FFF2-40B4-BE49-F238E27FC236}">
                          <a16:creationId xmlns:a16="http://schemas.microsoft.com/office/drawing/2014/main" id="{54309E38-AFA0-4F28-4D17-FB476D6EDD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0" y="-1"/>
                      <a:ext cx="3156585" cy="1501776"/>
                    </a:xfrm>
                    <a:prstGeom prst="rect">
                      <a:avLst/>
                    </a:prstGeom>
                    <a:noFill/>
                    <a:ln w="3175" cap="flat" cmpd="sng" algn="ctr">
                      <a:solidFill>
                        <a:srgbClr val="156082">
                          <a:lumMod val="75000"/>
                        </a:srgb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C33CE84E-80B7-66A6-4AAF-A87E09B6B6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3350" y="1336675"/>
                      <a:ext cx="755650" cy="14605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4A3099C9-0E3D-E287-AC97-8F928F120F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08075" y="1336675"/>
                      <a:ext cx="755650" cy="146050"/>
                    </a:xfrm>
                    <a:prstGeom prst="rect">
                      <a:avLst/>
                    </a:prstGeom>
                    <a:noFill/>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2BFD1661-F89B-2A75-F270-F6E403969C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2244725" y="1336675"/>
                      <a:ext cx="755650" cy="146050"/>
                    </a:xfrm>
                    <a:prstGeom prst="rect">
                      <a:avLst/>
                    </a:prstGeom>
                    <a:noFill/>
                    <a:ln>
                      <a:noFill/>
                    </a:ln>
                    <a:extLst>
                      <a:ext uri="{53640926-AAD7-44D8-BBD7-CCE9431645EC}">
                        <a14:shadowObscured xmlns:a14="http://schemas.microsoft.com/office/drawing/2010/main"/>
                      </a:ext>
                    </a:extLst>
                  </p:spPr>
                </p:pic>
              </p:grpSp>
              <p:sp>
                <p:nvSpPr>
                  <p:cNvPr id="11" name="Text Box 2">
                    <a:extLst>
                      <a:ext uri="{FF2B5EF4-FFF2-40B4-BE49-F238E27FC236}">
                        <a16:creationId xmlns:a16="http://schemas.microsoft.com/office/drawing/2014/main" id="{47F62717-4E4D-A271-603F-54897E8A505E}"/>
                      </a:ext>
                    </a:extLst>
                  </p:cNvPr>
                  <p:cNvSpPr txBox="1">
                    <a:spLocks noChangeArrowheads="1"/>
                  </p:cNvSpPr>
                  <p:nvPr/>
                </p:nvSpPr>
                <p:spPr bwMode="auto">
                  <a:xfrm>
                    <a:off x="152400" y="1305809"/>
                    <a:ext cx="708024" cy="26785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dirty="0">
                        <a:effectLst/>
                        <a:latin typeface="Arial Narrow" panose="020B0606020202030204" pitchFamily="34" charset="0"/>
                        <a:ea typeface="Times New Roman" panose="02020603050405020304" pitchFamily="18" charset="0"/>
                      </a:rPr>
                      <a:t>6-12 Days</a:t>
                    </a:r>
                    <a:endParaRPr lang="en-US" sz="2000" dirty="0">
                      <a:effectLst/>
                      <a:latin typeface="Arial Narrow" panose="020B0606020202030204" pitchFamily="34" charset="0"/>
                      <a:ea typeface="Times New Roman" panose="02020603050405020304" pitchFamily="18" charset="0"/>
                    </a:endParaRPr>
                  </a:p>
                </p:txBody>
              </p:sp>
              <p:sp>
                <p:nvSpPr>
                  <p:cNvPr id="12" name="Text Box 2">
                    <a:extLst>
                      <a:ext uri="{FF2B5EF4-FFF2-40B4-BE49-F238E27FC236}">
                        <a16:creationId xmlns:a16="http://schemas.microsoft.com/office/drawing/2014/main" id="{1A79EC1B-DA82-BB0F-9F15-4683500AE42F}"/>
                      </a:ext>
                    </a:extLst>
                  </p:cNvPr>
                  <p:cNvSpPr txBox="1">
                    <a:spLocks noChangeArrowheads="1"/>
                  </p:cNvSpPr>
                  <p:nvPr/>
                </p:nvSpPr>
                <p:spPr bwMode="auto">
                  <a:xfrm>
                    <a:off x="1209675" y="1305809"/>
                    <a:ext cx="708024" cy="26785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a:effectLst/>
                        <a:latin typeface="Arial Narrow" panose="020B0606020202030204" pitchFamily="34" charset="0"/>
                        <a:ea typeface="Times New Roman" panose="02020603050405020304" pitchFamily="18" charset="0"/>
                      </a:rPr>
                      <a:t>6-10 Days</a:t>
                    </a:r>
                    <a:endParaRPr lang="en-US" sz="2000">
                      <a:effectLst/>
                      <a:latin typeface="Arial Narrow" panose="020B0606020202030204" pitchFamily="34" charset="0"/>
                      <a:ea typeface="Times New Roman" panose="02020603050405020304" pitchFamily="18" charset="0"/>
                    </a:endParaRPr>
                  </a:p>
                </p:txBody>
              </p:sp>
              <p:sp>
                <p:nvSpPr>
                  <p:cNvPr id="13" name="Text Box 2">
                    <a:extLst>
                      <a:ext uri="{FF2B5EF4-FFF2-40B4-BE49-F238E27FC236}">
                        <a16:creationId xmlns:a16="http://schemas.microsoft.com/office/drawing/2014/main" id="{286F9A92-FE7B-D30F-FB8D-ECFFFE347D3F}"/>
                      </a:ext>
                    </a:extLst>
                  </p:cNvPr>
                  <p:cNvSpPr txBox="1">
                    <a:spLocks noChangeArrowheads="1"/>
                  </p:cNvSpPr>
                  <p:nvPr/>
                </p:nvSpPr>
                <p:spPr bwMode="auto">
                  <a:xfrm>
                    <a:off x="2292350" y="1299443"/>
                    <a:ext cx="708023" cy="198144"/>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400" dirty="0">
                        <a:effectLst/>
                        <a:latin typeface="Arial Narrow" panose="020B0606020202030204" pitchFamily="34" charset="0"/>
                        <a:ea typeface="Times New Roman" panose="02020603050405020304" pitchFamily="18" charset="0"/>
                      </a:rPr>
                      <a:t>7-8 Days</a:t>
                    </a:r>
                    <a:endParaRPr lang="en-US" sz="2000" dirty="0">
                      <a:effectLst/>
                      <a:latin typeface="Arial Narrow" panose="020B0606020202030204" pitchFamily="34" charset="0"/>
                      <a:ea typeface="Times New Roman" panose="02020603050405020304" pitchFamily="18" charset="0"/>
                    </a:endParaRPr>
                  </a:p>
                </p:txBody>
              </p:sp>
            </p:grpSp>
            <p:pic>
              <p:nvPicPr>
                <p:cNvPr id="8" name="Picture 7">
                  <a:extLst>
                    <a:ext uri="{FF2B5EF4-FFF2-40B4-BE49-F238E27FC236}">
                      <a16:creationId xmlns:a16="http://schemas.microsoft.com/office/drawing/2014/main" id="{A1D6A698-182B-05B1-C633-4BFDC5DE51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128" t="16913" r="24562" b="37844"/>
                <a:stretch/>
              </p:blipFill>
              <p:spPr bwMode="auto">
                <a:xfrm>
                  <a:off x="133350" y="250398"/>
                  <a:ext cx="2847975" cy="850900"/>
                </a:xfrm>
                <a:prstGeom prst="rect">
                  <a:avLst/>
                </a:prstGeom>
                <a:noFill/>
                <a:ln w="317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pSp>
          <p:sp>
            <p:nvSpPr>
              <p:cNvPr id="21" name="TextBox 20">
                <a:extLst>
                  <a:ext uri="{FF2B5EF4-FFF2-40B4-BE49-F238E27FC236}">
                    <a16:creationId xmlns:a16="http://schemas.microsoft.com/office/drawing/2014/main" id="{A3306390-62FC-2ADD-7DB8-2CA7A689B2F9}"/>
                  </a:ext>
                </a:extLst>
              </p:cNvPr>
              <p:cNvSpPr txBox="1"/>
              <p:nvPr/>
            </p:nvSpPr>
            <p:spPr>
              <a:xfrm>
                <a:off x="6178062" y="908975"/>
                <a:ext cx="5008001" cy="350463"/>
              </a:xfrm>
              <a:prstGeom prst="rect">
                <a:avLst/>
              </a:prstGeom>
              <a:noFill/>
            </p:spPr>
            <p:txBody>
              <a:bodyPr wrap="square" rtlCol="0">
                <a:spAutoFit/>
              </a:bodyPr>
              <a:lstStyle/>
              <a:p>
                <a:pPr algn="ctr"/>
                <a:r>
                  <a:rPr lang="en-US" sz="2000" dirty="0">
                    <a:solidFill>
                      <a:schemeClr val="bg1"/>
                    </a:solidFill>
                    <a:latin typeface="Arial Narrow" panose="020B0606020202030204" pitchFamily="34" charset="0"/>
                  </a:rPr>
                  <a:t>Science in the Workplace</a:t>
                </a:r>
              </a:p>
            </p:txBody>
          </p:sp>
        </p:grpSp>
      </p:grpSp>
      <p:grpSp>
        <p:nvGrpSpPr>
          <p:cNvPr id="20" name="Group 19">
            <a:extLst>
              <a:ext uri="{FF2B5EF4-FFF2-40B4-BE49-F238E27FC236}">
                <a16:creationId xmlns:a16="http://schemas.microsoft.com/office/drawing/2014/main" id="{E5830326-0BA3-3526-09E5-516E7D6A5DC7}"/>
              </a:ext>
            </a:extLst>
          </p:cNvPr>
          <p:cNvGrpSpPr/>
          <p:nvPr/>
        </p:nvGrpSpPr>
        <p:grpSpPr>
          <a:xfrm>
            <a:off x="6229298" y="3325769"/>
            <a:ext cx="5164742" cy="2891899"/>
            <a:chOff x="6178062" y="4970405"/>
            <a:chExt cx="5028711" cy="2766058"/>
          </a:xfrm>
        </p:grpSpPr>
        <p:sp>
          <p:nvSpPr>
            <p:cNvPr id="3" name="Rectangle 2">
              <a:extLst>
                <a:ext uri="{FF2B5EF4-FFF2-40B4-BE49-F238E27FC236}">
                  <a16:creationId xmlns:a16="http://schemas.microsoft.com/office/drawing/2014/main" id="{A3349121-EDCD-FC7D-C1A3-20252A7BF09B}"/>
                </a:ext>
              </a:extLst>
            </p:cNvPr>
            <p:cNvSpPr/>
            <p:nvPr/>
          </p:nvSpPr>
          <p:spPr bwMode="auto">
            <a:xfrm>
              <a:off x="6178062" y="5009211"/>
              <a:ext cx="5028711" cy="2727252"/>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descr="Timeline&#10;&#10;Description automatically generated with low confidence">
              <a:extLst>
                <a:ext uri="{FF2B5EF4-FFF2-40B4-BE49-F238E27FC236}">
                  <a16:creationId xmlns:a16="http://schemas.microsoft.com/office/drawing/2014/main" id="{1D752B54-075C-6D58-01F4-332E2C694D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9091" r="921" b="9870"/>
            <a:stretch/>
          </p:blipFill>
          <p:spPr bwMode="auto">
            <a:xfrm>
              <a:off x="6178062" y="5390576"/>
              <a:ext cx="5028711" cy="2345887"/>
            </a:xfrm>
            <a:prstGeom prst="rect">
              <a:avLst/>
            </a:prstGeom>
            <a:ln w="3175">
              <a:solidFill>
                <a:schemeClr val="accent1">
                  <a:lumMod val="75000"/>
                </a:schemeClr>
              </a:solidFill>
            </a:ln>
            <a:extLst>
              <a:ext uri="{53640926-AAD7-44D8-BBD7-CCE9431645EC}">
                <a14:shadowObscured xmlns:a14="http://schemas.microsoft.com/office/drawing/2010/main"/>
              </a:ext>
            </a:extLst>
          </p:spPr>
        </p:pic>
        <p:sp>
          <p:nvSpPr>
            <p:cNvPr id="22" name="TextBox 21">
              <a:extLst>
                <a:ext uri="{FF2B5EF4-FFF2-40B4-BE49-F238E27FC236}">
                  <a16:creationId xmlns:a16="http://schemas.microsoft.com/office/drawing/2014/main" id="{640452CA-8733-3D04-A512-8905198A48DA}"/>
                </a:ext>
              </a:extLst>
            </p:cNvPr>
            <p:cNvSpPr txBox="1"/>
            <p:nvPr/>
          </p:nvSpPr>
          <p:spPr>
            <a:xfrm>
              <a:off x="6178062" y="4970405"/>
              <a:ext cx="5008001" cy="400110"/>
            </a:xfrm>
            <a:prstGeom prst="rect">
              <a:avLst/>
            </a:prstGeom>
            <a:noFill/>
          </p:spPr>
          <p:txBody>
            <a:bodyPr wrap="square" rtlCol="0">
              <a:spAutoFit/>
            </a:bodyPr>
            <a:lstStyle/>
            <a:p>
              <a:pPr algn="ctr"/>
              <a:r>
                <a:rPr lang="en-US" sz="2000" dirty="0">
                  <a:solidFill>
                    <a:schemeClr val="bg1"/>
                  </a:solidFill>
                  <a:latin typeface="Arial Narrow" panose="020B0606020202030204" pitchFamily="34" charset="0"/>
                </a:rPr>
                <a:t>Instructor Development Course</a:t>
              </a:r>
            </a:p>
          </p:txBody>
        </p:sp>
      </p:grpSp>
      <p:sp>
        <p:nvSpPr>
          <p:cNvPr id="10" name="Content Placeholder 6">
            <a:extLst>
              <a:ext uri="{FF2B5EF4-FFF2-40B4-BE49-F238E27FC236}">
                <a16:creationId xmlns:a16="http://schemas.microsoft.com/office/drawing/2014/main" id="{51292D91-99D3-6F02-C1F6-0B92F1BD90DB}"/>
              </a:ext>
            </a:extLst>
          </p:cNvPr>
          <p:cNvSpPr txBox="1">
            <a:spLocks/>
          </p:cNvSpPr>
          <p:nvPr/>
        </p:nvSpPr>
        <p:spPr bwMode="auto">
          <a:xfrm>
            <a:off x="6206955" y="1196748"/>
            <a:ext cx="5458885" cy="18612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1200"/>
              </a:spcBef>
            </a:pPr>
            <a:r>
              <a:rPr lang="en-US" sz="2400" kern="0" dirty="0"/>
              <a:t>Challenge events take less than 5 minutes</a:t>
            </a:r>
          </a:p>
          <a:p>
            <a:pPr>
              <a:spcBef>
                <a:spcPts val="1200"/>
              </a:spcBef>
            </a:pPr>
            <a:r>
              <a:rPr lang="en-US" sz="2400" kern="0" dirty="0"/>
              <a:t>Performance feedback for the learner and sponsors</a:t>
            </a:r>
          </a:p>
          <a:p>
            <a:endParaRPr lang="en-US" sz="2400" kern="0" dirty="0"/>
          </a:p>
        </p:txBody>
      </p:sp>
      <p:sp>
        <p:nvSpPr>
          <p:cNvPr id="24" name="Slide Number Placeholder 23">
            <a:extLst>
              <a:ext uri="{FF2B5EF4-FFF2-40B4-BE49-F238E27FC236}">
                <a16:creationId xmlns:a16="http://schemas.microsoft.com/office/drawing/2014/main" id="{E7ECE0C3-B37F-7686-D4E1-02491A852D9D}"/>
              </a:ext>
            </a:extLst>
          </p:cNvPr>
          <p:cNvSpPr>
            <a:spLocks noGrp="1"/>
          </p:cNvSpPr>
          <p:nvPr>
            <p:ph type="sldNum" sz="quarter" idx="12"/>
          </p:nvPr>
        </p:nvSpPr>
        <p:spPr/>
        <p:txBody>
          <a:bodyPr/>
          <a:lstStyle/>
          <a:p>
            <a:fld id="{653E18AC-3C7C-4ED7-A66F-9468663F0BEE}" type="slidenum">
              <a:rPr lang="en-US" smtClean="0"/>
              <a:t>11</a:t>
            </a:fld>
            <a:endParaRPr lang="en-US"/>
          </a:p>
        </p:txBody>
      </p:sp>
    </p:spTree>
    <p:extLst>
      <p:ext uri="{BB962C8B-B14F-4D97-AF65-F5344CB8AC3E}">
        <p14:creationId xmlns:p14="http://schemas.microsoft.com/office/powerpoint/2010/main" val="819203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9BBAA-859C-646B-6423-85EF795B533A}"/>
              </a:ext>
            </a:extLst>
          </p:cNvPr>
          <p:cNvSpPr>
            <a:spLocks noGrp="1"/>
          </p:cNvSpPr>
          <p:nvPr>
            <p:ph type="title"/>
          </p:nvPr>
        </p:nvSpPr>
        <p:spPr>
          <a:xfrm>
            <a:off x="0" y="0"/>
            <a:ext cx="10464800" cy="826547"/>
          </a:xfrm>
        </p:spPr>
        <p:txBody>
          <a:bodyPr/>
          <a:lstStyle/>
          <a:p>
            <a:r>
              <a:rPr lang="en-US" dirty="0"/>
              <a:t>Application Methodology and Processes</a:t>
            </a:r>
          </a:p>
        </p:txBody>
      </p:sp>
      <p:grpSp>
        <p:nvGrpSpPr>
          <p:cNvPr id="32" name="Group 31">
            <a:extLst>
              <a:ext uri="{FF2B5EF4-FFF2-40B4-BE49-F238E27FC236}">
                <a16:creationId xmlns:a16="http://schemas.microsoft.com/office/drawing/2014/main" id="{A0210FF1-BBAF-3519-4E7C-62D3B2157C8E}"/>
              </a:ext>
            </a:extLst>
          </p:cNvPr>
          <p:cNvGrpSpPr/>
          <p:nvPr/>
        </p:nvGrpSpPr>
        <p:grpSpPr>
          <a:xfrm>
            <a:off x="345289" y="826547"/>
            <a:ext cx="2813173" cy="3501330"/>
            <a:chOff x="345289" y="557657"/>
            <a:chExt cx="3120007" cy="3883222"/>
          </a:xfrm>
        </p:grpSpPr>
        <p:sp>
          <p:nvSpPr>
            <p:cNvPr id="8" name="Rectangle 7">
              <a:extLst>
                <a:ext uri="{FF2B5EF4-FFF2-40B4-BE49-F238E27FC236}">
                  <a16:creationId xmlns:a16="http://schemas.microsoft.com/office/drawing/2014/main" id="{A0875926-C113-6E9E-B62F-0AFAAFAAE3C0}"/>
                </a:ext>
              </a:extLst>
            </p:cNvPr>
            <p:cNvSpPr/>
            <p:nvPr/>
          </p:nvSpPr>
          <p:spPr>
            <a:xfrm>
              <a:off x="345289" y="557657"/>
              <a:ext cx="3113568" cy="388322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A4A28008-7478-BE5E-0C4F-E0B19EA162DD}"/>
                </a:ext>
              </a:extLst>
            </p:cNvPr>
            <p:cNvGrpSpPr/>
            <p:nvPr/>
          </p:nvGrpSpPr>
          <p:grpSpPr>
            <a:xfrm>
              <a:off x="1414049" y="963731"/>
              <a:ext cx="820516" cy="756040"/>
              <a:chOff x="3656726" y="-1119277"/>
              <a:chExt cx="1209939" cy="1209939"/>
            </a:xfrm>
          </p:grpSpPr>
          <p:sp>
            <p:nvSpPr>
              <p:cNvPr id="20" name="Oval 19">
                <a:extLst>
                  <a:ext uri="{FF2B5EF4-FFF2-40B4-BE49-F238E27FC236}">
                    <a16:creationId xmlns:a16="http://schemas.microsoft.com/office/drawing/2014/main" id="{D961D841-71B2-B60B-2C74-B553A319D696}"/>
                  </a:ext>
                </a:extLst>
              </p:cNvPr>
              <p:cNvSpPr/>
              <p:nvPr/>
            </p:nvSpPr>
            <p:spPr>
              <a:xfrm>
                <a:off x="3656726" y="-1119277"/>
                <a:ext cx="1209939" cy="12099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AB6C00EB-3187-4B9D-9F23-4082B9D1EF3E}"/>
                  </a:ext>
                </a:extLst>
              </p:cNvPr>
              <p:cNvGrpSpPr/>
              <p:nvPr/>
            </p:nvGrpSpPr>
            <p:grpSpPr>
              <a:xfrm>
                <a:off x="3869794" y="-906209"/>
                <a:ext cx="783802" cy="783802"/>
                <a:chOff x="6565152" y="-1146880"/>
                <a:chExt cx="783802" cy="783802"/>
              </a:xfrm>
              <a:solidFill>
                <a:schemeClr val="bg1"/>
              </a:solidFill>
            </p:grpSpPr>
            <p:pic>
              <p:nvPicPr>
                <p:cNvPr id="22" name="Graphic 21" descr="Flip calendar with solid fill">
                  <a:extLst>
                    <a:ext uri="{FF2B5EF4-FFF2-40B4-BE49-F238E27FC236}">
                      <a16:creationId xmlns:a16="http://schemas.microsoft.com/office/drawing/2014/main" id="{02E3065F-E190-90C5-290B-3EB036B9166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5152" y="-1146880"/>
                  <a:ext cx="783802" cy="783802"/>
                </a:xfrm>
                <a:prstGeom prst="rect">
                  <a:avLst/>
                </a:prstGeom>
              </p:spPr>
            </p:pic>
            <p:pic>
              <p:nvPicPr>
                <p:cNvPr id="23" name="Graphic 22" descr="Repeat with solid fill">
                  <a:extLst>
                    <a:ext uri="{FF2B5EF4-FFF2-40B4-BE49-F238E27FC236}">
                      <a16:creationId xmlns:a16="http://schemas.microsoft.com/office/drawing/2014/main" id="{4E0D2DCB-5B64-AEBF-04B8-6792AAA551C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25809" y="-786271"/>
                  <a:ext cx="245995" cy="245995"/>
                </a:xfrm>
                <a:prstGeom prst="rect">
                  <a:avLst/>
                </a:prstGeom>
              </p:spPr>
            </p:pic>
          </p:grpSp>
        </p:grpSp>
        <p:sp>
          <p:nvSpPr>
            <p:cNvPr id="11" name="TextBox 10">
              <a:extLst>
                <a:ext uri="{FF2B5EF4-FFF2-40B4-BE49-F238E27FC236}">
                  <a16:creationId xmlns:a16="http://schemas.microsoft.com/office/drawing/2014/main" id="{DEC0994A-D1E1-553E-F959-C9490027FD95}"/>
                </a:ext>
              </a:extLst>
            </p:cNvPr>
            <p:cNvSpPr txBox="1"/>
            <p:nvPr/>
          </p:nvSpPr>
          <p:spPr>
            <a:xfrm>
              <a:off x="391647" y="2953321"/>
              <a:ext cx="3073649" cy="1200329"/>
            </a:xfrm>
            <a:prstGeom prst="rect">
              <a:avLst/>
            </a:prstGeom>
            <a:noFill/>
          </p:spPr>
          <p:txBody>
            <a:bodyPr wrap="square" rtlCol="0">
              <a:spAutoFit/>
            </a:bodyPr>
            <a:lstStyle/>
            <a:p>
              <a:pPr lvl="0"/>
              <a:r>
                <a:rPr lang="en-US" sz="1800" dirty="0">
                  <a:solidFill>
                    <a:srgbClr val="272B66"/>
                  </a:solidFill>
                  <a:latin typeface="Arial Narrow" panose="020B0606020202030204" pitchFamily="34" charset="0"/>
                  <a:ea typeface="Roboto" panose="02000000000000000000" pitchFamily="2" charset="0"/>
                  <a:cs typeface="Roboto" panose="02000000000000000000" pitchFamily="2" charset="0"/>
                </a:rPr>
                <a:t>Knowledge check questions &amp; interactive scenarios, spaced over time, to support long-term retention</a:t>
              </a:r>
              <a:endParaRPr lang="en-US" sz="1800" dirty="0">
                <a:latin typeface="Arial Narrow" panose="020B0606020202030204" pitchFamily="34"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CE9CA77C-6F50-F234-41A9-43BC6CBC8047}"/>
                </a:ext>
              </a:extLst>
            </p:cNvPr>
            <p:cNvSpPr txBox="1"/>
            <p:nvPr/>
          </p:nvSpPr>
          <p:spPr>
            <a:xfrm>
              <a:off x="555634" y="1791050"/>
              <a:ext cx="2658204" cy="1077218"/>
            </a:xfrm>
            <a:prstGeom prst="rect">
              <a:avLst/>
            </a:prstGeom>
            <a:noFill/>
          </p:spPr>
          <p:txBody>
            <a:bodyPr wrap="square" rtlCol="0">
              <a:spAutoFit/>
            </a:bodyPr>
            <a:lstStyle/>
            <a:p>
              <a:pPr algn="ctr"/>
              <a:r>
                <a:rPr lang="en-US" b="1" dirty="0">
                  <a:solidFill>
                    <a:srgbClr val="272B66"/>
                  </a:solidFill>
                  <a:latin typeface="Arial Narrow" panose="020B0606020202030204" pitchFamily="34" charset="0"/>
                  <a:ea typeface="Roboto" panose="02000000000000000000" pitchFamily="2" charset="0"/>
                  <a:cs typeface="Roboto" panose="02000000000000000000" pitchFamily="2" charset="0"/>
                </a:rPr>
                <a:t>SPACED REPETITION</a:t>
              </a:r>
            </a:p>
          </p:txBody>
        </p:sp>
        <p:cxnSp>
          <p:nvCxnSpPr>
            <p:cNvPr id="15" name="Straight Connector 14">
              <a:extLst>
                <a:ext uri="{FF2B5EF4-FFF2-40B4-BE49-F238E27FC236}">
                  <a16:creationId xmlns:a16="http://schemas.microsoft.com/office/drawing/2014/main" id="{C75F869B-0AF8-198B-5014-93CA144F2675}"/>
                </a:ext>
              </a:extLst>
            </p:cNvPr>
            <p:cNvCxnSpPr>
              <a:cxnSpLocks/>
            </p:cNvCxnSpPr>
            <p:nvPr/>
          </p:nvCxnSpPr>
          <p:spPr>
            <a:xfrm>
              <a:off x="345289" y="4440878"/>
              <a:ext cx="3113034" cy="0"/>
            </a:xfrm>
            <a:prstGeom prst="line">
              <a:avLst/>
            </a:prstGeom>
            <a:ln w="57150">
              <a:solidFill>
                <a:srgbClr val="0E2F4B"/>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A816DA79-C3BD-718F-8F0E-D8AA76AD35B7}"/>
              </a:ext>
            </a:extLst>
          </p:cNvPr>
          <p:cNvGrpSpPr/>
          <p:nvPr/>
        </p:nvGrpSpPr>
        <p:grpSpPr>
          <a:xfrm>
            <a:off x="3702343" y="826547"/>
            <a:ext cx="2883353" cy="3501078"/>
            <a:chOff x="3702343" y="568903"/>
            <a:chExt cx="3197841" cy="3882942"/>
          </a:xfrm>
        </p:grpSpPr>
        <p:sp>
          <p:nvSpPr>
            <p:cNvPr id="7" name="Rectangle 6">
              <a:extLst>
                <a:ext uri="{FF2B5EF4-FFF2-40B4-BE49-F238E27FC236}">
                  <a16:creationId xmlns:a16="http://schemas.microsoft.com/office/drawing/2014/main" id="{38982035-9E9C-5AE5-6ADE-FBBCE056B7B4}"/>
                </a:ext>
              </a:extLst>
            </p:cNvPr>
            <p:cNvSpPr/>
            <p:nvPr/>
          </p:nvSpPr>
          <p:spPr>
            <a:xfrm>
              <a:off x="3702343" y="568903"/>
              <a:ext cx="3068889" cy="387038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004E4EA1-2686-C3D1-5DE0-7EB6F0AB5CDC}"/>
                </a:ext>
              </a:extLst>
            </p:cNvPr>
            <p:cNvGrpSpPr/>
            <p:nvPr/>
          </p:nvGrpSpPr>
          <p:grpSpPr>
            <a:xfrm>
              <a:off x="4797557" y="963731"/>
              <a:ext cx="820516" cy="777652"/>
              <a:chOff x="7548897" y="1736675"/>
              <a:chExt cx="841248" cy="865296"/>
            </a:xfrm>
          </p:grpSpPr>
          <p:sp>
            <p:nvSpPr>
              <p:cNvPr id="17" name="Oval 16">
                <a:extLst>
                  <a:ext uri="{FF2B5EF4-FFF2-40B4-BE49-F238E27FC236}">
                    <a16:creationId xmlns:a16="http://schemas.microsoft.com/office/drawing/2014/main" id="{58EDD2FC-4AEF-EFA8-A725-A7F8417F9C61}"/>
                  </a:ext>
                </a:extLst>
              </p:cNvPr>
              <p:cNvSpPr/>
              <p:nvPr/>
            </p:nvSpPr>
            <p:spPr>
              <a:xfrm>
                <a:off x="7548897" y="1736675"/>
                <a:ext cx="841248"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cs typeface="Roboto" panose="02000000000000000000" pitchFamily="2" charset="0"/>
                </a:endParaRPr>
              </a:p>
            </p:txBody>
          </p:sp>
          <p:pic>
            <p:nvPicPr>
              <p:cNvPr id="18" name="Graphic 17" descr="Touch Screen with solid fill">
                <a:extLst>
                  <a:ext uri="{FF2B5EF4-FFF2-40B4-BE49-F238E27FC236}">
                    <a16:creationId xmlns:a16="http://schemas.microsoft.com/office/drawing/2014/main" id="{D1AE23B5-6185-0CF0-2C1A-62A993B3BA8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770625" y="2144771"/>
                <a:ext cx="457200" cy="457200"/>
              </a:xfrm>
              <a:prstGeom prst="rect">
                <a:avLst/>
              </a:prstGeom>
            </p:spPr>
          </p:pic>
          <p:pic>
            <p:nvPicPr>
              <p:cNvPr id="19" name="Graphic 18" descr="Tablet with solid fill">
                <a:extLst>
                  <a:ext uri="{FF2B5EF4-FFF2-40B4-BE49-F238E27FC236}">
                    <a16:creationId xmlns:a16="http://schemas.microsoft.com/office/drawing/2014/main" id="{F77CBC02-93DC-2C6F-5D44-DE9E508F3C5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57929" y="1806486"/>
                <a:ext cx="623184" cy="623184"/>
              </a:xfrm>
              <a:prstGeom prst="rect">
                <a:avLst/>
              </a:prstGeom>
            </p:spPr>
          </p:pic>
        </p:grpSp>
        <p:sp>
          <p:nvSpPr>
            <p:cNvPr id="12" name="TextBox 11">
              <a:extLst>
                <a:ext uri="{FF2B5EF4-FFF2-40B4-BE49-F238E27FC236}">
                  <a16:creationId xmlns:a16="http://schemas.microsoft.com/office/drawing/2014/main" id="{C14398B9-E032-C5BE-D9D4-A7949328202D}"/>
                </a:ext>
              </a:extLst>
            </p:cNvPr>
            <p:cNvSpPr txBox="1"/>
            <p:nvPr/>
          </p:nvSpPr>
          <p:spPr>
            <a:xfrm>
              <a:off x="3774466" y="2931178"/>
              <a:ext cx="3125718" cy="1508105"/>
            </a:xfrm>
            <a:prstGeom prst="rect">
              <a:avLst/>
            </a:prstGeom>
            <a:noFill/>
          </p:spPr>
          <p:txBody>
            <a:bodyPr wrap="square" rtlCol="0">
              <a:spAutoFit/>
            </a:bodyPr>
            <a:lstStyle/>
            <a:p>
              <a:pPr lvl="0"/>
              <a:r>
                <a:rPr lang="en-US" sz="1800" dirty="0">
                  <a:solidFill>
                    <a:srgbClr val="272B66"/>
                  </a:solidFill>
                  <a:latin typeface="Arial Narrow" panose="020B0606020202030204" pitchFamily="34" charset="0"/>
                  <a:ea typeface="Roboto" panose="02000000000000000000" pitchFamily="2" charset="0"/>
                  <a:cs typeface="Roboto" panose="02000000000000000000" pitchFamily="2" charset="0"/>
                </a:rPr>
                <a:t>Brief case studies, updates, lessons learned, current events, &amp; role-specific content to support formal training</a:t>
              </a:r>
            </a:p>
            <a:p>
              <a:endParaRPr lang="en-US" sz="2000" dirty="0">
                <a:latin typeface="Arial Narrow" panose="020B0606020202030204" pitchFamily="34"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DF2D824E-42AD-EEFB-6531-28AFD4FFD9D1}"/>
                </a:ext>
              </a:extLst>
            </p:cNvPr>
            <p:cNvSpPr txBox="1"/>
            <p:nvPr/>
          </p:nvSpPr>
          <p:spPr>
            <a:xfrm>
              <a:off x="4053739" y="1805159"/>
              <a:ext cx="2366096" cy="1077218"/>
            </a:xfrm>
            <a:prstGeom prst="rect">
              <a:avLst/>
            </a:prstGeom>
            <a:noFill/>
          </p:spPr>
          <p:txBody>
            <a:bodyPr wrap="square" rtlCol="0">
              <a:spAutoFit/>
            </a:bodyPr>
            <a:lstStyle/>
            <a:p>
              <a:pPr algn="ctr"/>
              <a:r>
                <a:rPr lang="en-US" b="1" dirty="0">
                  <a:solidFill>
                    <a:srgbClr val="272B66"/>
                  </a:solidFill>
                  <a:latin typeface="Arial Narrow" panose="020B0606020202030204" pitchFamily="34" charset="0"/>
                  <a:ea typeface="Roboto" panose="02000000000000000000" pitchFamily="2" charset="0"/>
                  <a:cs typeface="Roboto" panose="02000000000000000000" pitchFamily="2" charset="0"/>
                </a:rPr>
                <a:t>MICRO-LEARNING</a:t>
              </a:r>
            </a:p>
          </p:txBody>
        </p:sp>
        <p:cxnSp>
          <p:nvCxnSpPr>
            <p:cNvPr id="16" name="Straight Connector 15">
              <a:extLst>
                <a:ext uri="{FF2B5EF4-FFF2-40B4-BE49-F238E27FC236}">
                  <a16:creationId xmlns:a16="http://schemas.microsoft.com/office/drawing/2014/main" id="{F53EA029-59E1-2FEC-C5C9-B7D0FDE76F24}"/>
                </a:ext>
              </a:extLst>
            </p:cNvPr>
            <p:cNvCxnSpPr>
              <a:cxnSpLocks/>
            </p:cNvCxnSpPr>
            <p:nvPr/>
          </p:nvCxnSpPr>
          <p:spPr>
            <a:xfrm flipV="1">
              <a:off x="3702343" y="4422532"/>
              <a:ext cx="3068890" cy="29313"/>
            </a:xfrm>
            <a:prstGeom prst="line">
              <a:avLst/>
            </a:prstGeom>
            <a:ln w="57150">
              <a:solidFill>
                <a:srgbClr val="0E2F4B"/>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087E79DC-1D41-46F8-B6B6-68EE34BBF139}"/>
              </a:ext>
            </a:extLst>
          </p:cNvPr>
          <p:cNvSpPr/>
          <p:nvPr/>
        </p:nvSpPr>
        <p:spPr>
          <a:xfrm>
            <a:off x="384278" y="5226588"/>
            <a:ext cx="2013626" cy="369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ea typeface="Roboto" panose="02000000000000000000" pitchFamily="2" charset="0"/>
                <a:cs typeface="Roboto" panose="02000000000000000000" pitchFamily="2" charset="0"/>
              </a:rPr>
              <a:t>SUPER SHORT VIDEO</a:t>
            </a:r>
          </a:p>
        </p:txBody>
      </p:sp>
      <p:sp>
        <p:nvSpPr>
          <p:cNvPr id="25" name="Rectangle 24">
            <a:extLst>
              <a:ext uri="{FF2B5EF4-FFF2-40B4-BE49-F238E27FC236}">
                <a16:creationId xmlns:a16="http://schemas.microsoft.com/office/drawing/2014/main" id="{F85BBF3C-F2C6-E77C-789C-90BE378FF03D}"/>
              </a:ext>
            </a:extLst>
          </p:cNvPr>
          <p:cNvSpPr/>
          <p:nvPr/>
        </p:nvSpPr>
        <p:spPr>
          <a:xfrm>
            <a:off x="384278" y="5643254"/>
            <a:ext cx="2013626" cy="369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ea typeface="Roboto" panose="02000000000000000000" pitchFamily="2" charset="0"/>
                <a:cs typeface="Roboto" panose="02000000000000000000" pitchFamily="2" charset="0"/>
              </a:rPr>
              <a:t>ONE-PAGE PDF</a:t>
            </a:r>
          </a:p>
        </p:txBody>
      </p:sp>
      <p:sp>
        <p:nvSpPr>
          <p:cNvPr id="26" name="Rectangle 25">
            <a:extLst>
              <a:ext uri="{FF2B5EF4-FFF2-40B4-BE49-F238E27FC236}">
                <a16:creationId xmlns:a16="http://schemas.microsoft.com/office/drawing/2014/main" id="{77731FB0-5CA6-664D-355F-9726480D9C92}"/>
              </a:ext>
            </a:extLst>
          </p:cNvPr>
          <p:cNvSpPr/>
          <p:nvPr/>
        </p:nvSpPr>
        <p:spPr>
          <a:xfrm>
            <a:off x="2449502" y="5226588"/>
            <a:ext cx="2013626" cy="369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ea typeface="Roboto" panose="02000000000000000000" pitchFamily="2" charset="0"/>
                <a:cs typeface="Roboto" panose="02000000000000000000" pitchFamily="2" charset="0"/>
              </a:rPr>
              <a:t>INFOGRAPHIC</a:t>
            </a:r>
          </a:p>
        </p:txBody>
      </p:sp>
      <p:sp>
        <p:nvSpPr>
          <p:cNvPr id="27" name="Rectangle 26">
            <a:extLst>
              <a:ext uri="{FF2B5EF4-FFF2-40B4-BE49-F238E27FC236}">
                <a16:creationId xmlns:a16="http://schemas.microsoft.com/office/drawing/2014/main" id="{13E05F3F-C5E4-8CC0-D969-CF38E09FA60B}"/>
              </a:ext>
            </a:extLst>
          </p:cNvPr>
          <p:cNvSpPr/>
          <p:nvPr/>
        </p:nvSpPr>
        <p:spPr>
          <a:xfrm>
            <a:off x="2449502" y="5643254"/>
            <a:ext cx="2013626" cy="369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ea typeface="Roboto" panose="02000000000000000000" pitchFamily="2" charset="0"/>
                <a:cs typeface="Roboto" panose="02000000000000000000" pitchFamily="2" charset="0"/>
              </a:rPr>
              <a:t>POLICY LINK</a:t>
            </a:r>
          </a:p>
        </p:txBody>
      </p:sp>
      <p:sp>
        <p:nvSpPr>
          <p:cNvPr id="28" name="Left Brace 27">
            <a:extLst>
              <a:ext uri="{FF2B5EF4-FFF2-40B4-BE49-F238E27FC236}">
                <a16:creationId xmlns:a16="http://schemas.microsoft.com/office/drawing/2014/main" id="{E1030C18-FEC7-D8D4-2B7E-A1A1364AACDF}"/>
              </a:ext>
            </a:extLst>
          </p:cNvPr>
          <p:cNvSpPr/>
          <p:nvPr/>
        </p:nvSpPr>
        <p:spPr>
          <a:xfrm rot="5400000">
            <a:off x="3266922" y="1897049"/>
            <a:ext cx="369331" cy="6268214"/>
          </a:xfrm>
          <a:prstGeom prst="leftBrace">
            <a:avLst>
              <a:gd name="adj1" fmla="val 85785"/>
              <a:gd name="adj2" fmla="val 50000"/>
            </a:avLst>
          </a:prstGeom>
          <a:ln w="38100">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Narrow" panose="020B0606020202030204" pitchFamily="34" charset="0"/>
              <a:ea typeface="Roboto" panose="02000000000000000000" pitchFamily="2" charset="0"/>
              <a:cs typeface="Roboto" panose="02000000000000000000" pitchFamily="2" charset="0"/>
            </a:endParaRPr>
          </a:p>
        </p:txBody>
      </p:sp>
      <p:sp>
        <p:nvSpPr>
          <p:cNvPr id="29" name="TextBox 28">
            <a:extLst>
              <a:ext uri="{FF2B5EF4-FFF2-40B4-BE49-F238E27FC236}">
                <a16:creationId xmlns:a16="http://schemas.microsoft.com/office/drawing/2014/main" id="{F2DA7378-79A2-B4D8-F2A5-370A5FDE10FA}"/>
              </a:ext>
            </a:extLst>
          </p:cNvPr>
          <p:cNvSpPr txBox="1"/>
          <p:nvPr/>
        </p:nvSpPr>
        <p:spPr>
          <a:xfrm>
            <a:off x="535815" y="4429778"/>
            <a:ext cx="5738948" cy="461665"/>
          </a:xfrm>
          <a:prstGeom prst="rect">
            <a:avLst/>
          </a:prstGeom>
          <a:noFill/>
        </p:spPr>
        <p:txBody>
          <a:bodyPr wrap="square" rtlCol="0">
            <a:spAutoFit/>
          </a:bodyPr>
          <a:lstStyle/>
          <a:p>
            <a:pPr algn="ctr"/>
            <a:r>
              <a:rPr lang="en-US" sz="2400" b="1" dirty="0">
                <a:solidFill>
                  <a:srgbClr val="272B66"/>
                </a:solidFill>
                <a:latin typeface="Arial Narrow" panose="020B0606020202030204" pitchFamily="34" charset="0"/>
                <a:ea typeface="Roboto" panose="02000000000000000000" pitchFamily="2" charset="0"/>
                <a:cs typeface="Roboto" panose="02000000000000000000" pitchFamily="2" charset="0"/>
              </a:rPr>
              <a:t>EXAMPLES OF REMEDIATION OPTIONS</a:t>
            </a:r>
          </a:p>
        </p:txBody>
      </p:sp>
      <p:sp>
        <p:nvSpPr>
          <p:cNvPr id="30" name="Rectangle 29">
            <a:extLst>
              <a:ext uri="{FF2B5EF4-FFF2-40B4-BE49-F238E27FC236}">
                <a16:creationId xmlns:a16="http://schemas.microsoft.com/office/drawing/2014/main" id="{4CACFF2D-995F-6501-18F2-2F796C6A4549}"/>
              </a:ext>
            </a:extLst>
          </p:cNvPr>
          <p:cNvSpPr/>
          <p:nvPr/>
        </p:nvSpPr>
        <p:spPr>
          <a:xfrm>
            <a:off x="4514726" y="5232033"/>
            <a:ext cx="2013626" cy="369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ea typeface="Roboto" panose="02000000000000000000" pitchFamily="2" charset="0"/>
                <a:cs typeface="Roboto" panose="02000000000000000000" pitchFamily="2" charset="0"/>
              </a:rPr>
              <a:t>DATA DISPLAYS</a:t>
            </a:r>
          </a:p>
        </p:txBody>
      </p:sp>
      <p:sp>
        <p:nvSpPr>
          <p:cNvPr id="31" name="Content Placeholder 4">
            <a:extLst>
              <a:ext uri="{FF2B5EF4-FFF2-40B4-BE49-F238E27FC236}">
                <a16:creationId xmlns:a16="http://schemas.microsoft.com/office/drawing/2014/main" id="{8E4992D2-86A4-3A6F-7EC4-E51D1525CB83}"/>
              </a:ext>
            </a:extLst>
          </p:cNvPr>
          <p:cNvSpPr txBox="1">
            <a:spLocks/>
          </p:cNvSpPr>
          <p:nvPr/>
        </p:nvSpPr>
        <p:spPr>
          <a:xfrm>
            <a:off x="7013307" y="1089859"/>
            <a:ext cx="487378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0"/>
              </a:spcAft>
              <a:buNone/>
            </a:pPr>
            <a:r>
              <a:rPr lang="en-US" dirty="0">
                <a:latin typeface="Arial Narrow" panose="020B0606020202030204" pitchFamily="34" charset="0"/>
              </a:rPr>
              <a:t>Tie to (not replace) courses and training as a process element.</a:t>
            </a:r>
          </a:p>
          <a:p>
            <a:pPr marL="457200" indent="-457200">
              <a:spcBef>
                <a:spcPts val="1200"/>
              </a:spcBef>
              <a:spcAft>
                <a:spcPts val="0"/>
              </a:spcAft>
              <a:buFont typeface="Wingdings" panose="05000000000000000000" pitchFamily="2" charset="2"/>
              <a:buChar char="Ø"/>
            </a:pPr>
            <a:r>
              <a:rPr lang="en-US" sz="2400" dirty="0">
                <a:latin typeface="Arial Narrow" panose="020B0606020202030204" pitchFamily="34" charset="0"/>
              </a:rPr>
              <a:t>Question-based approach</a:t>
            </a:r>
          </a:p>
          <a:p>
            <a:pPr marL="457200" indent="-457200">
              <a:spcBef>
                <a:spcPts val="1200"/>
              </a:spcBef>
              <a:spcAft>
                <a:spcPts val="0"/>
              </a:spcAft>
              <a:buFont typeface="Wingdings" panose="05000000000000000000" pitchFamily="2" charset="2"/>
              <a:buChar char="Ø"/>
            </a:pPr>
            <a:r>
              <a:rPr lang="en-US" sz="2400" dirty="0">
                <a:latin typeface="Arial Narrow" panose="020B0606020202030204" pitchFamily="34" charset="0"/>
              </a:rPr>
              <a:t>Leverage media: video, data displays, job aids, infographics, policy and process links</a:t>
            </a:r>
          </a:p>
          <a:p>
            <a:pPr marL="457200" indent="-457200">
              <a:spcBef>
                <a:spcPts val="1200"/>
              </a:spcBef>
              <a:spcAft>
                <a:spcPts val="0"/>
              </a:spcAft>
              <a:buFont typeface="Wingdings" panose="05000000000000000000" pitchFamily="2" charset="2"/>
              <a:buChar char="Ø"/>
            </a:pPr>
            <a:r>
              <a:rPr lang="en-US" sz="2400" dirty="0">
                <a:latin typeface="Arial Narrow" panose="020B0606020202030204" pitchFamily="34" charset="0"/>
              </a:rPr>
              <a:t>Responsive design</a:t>
            </a:r>
          </a:p>
          <a:p>
            <a:pPr marL="457200" indent="-457200">
              <a:spcBef>
                <a:spcPts val="1200"/>
              </a:spcBef>
              <a:spcAft>
                <a:spcPts val="0"/>
              </a:spcAft>
              <a:buFont typeface="Wingdings" panose="05000000000000000000" pitchFamily="2" charset="2"/>
              <a:buChar char="Ø"/>
            </a:pPr>
            <a:r>
              <a:rPr lang="en-US" sz="2400" i="1" dirty="0">
                <a:latin typeface="Arial Narrow" panose="020B0606020202030204" pitchFamily="34" charset="0"/>
              </a:rPr>
              <a:t>Short</a:t>
            </a:r>
            <a:r>
              <a:rPr lang="en-US" sz="2400" dirty="0">
                <a:latin typeface="Arial Narrow" panose="020B0606020202030204" pitchFamily="34" charset="0"/>
              </a:rPr>
              <a:t> events: Approx. 5 minutes </a:t>
            </a:r>
          </a:p>
          <a:p>
            <a:pPr marL="457200" indent="-457200">
              <a:spcBef>
                <a:spcPts val="1200"/>
              </a:spcBef>
              <a:spcAft>
                <a:spcPts val="0"/>
              </a:spcAft>
              <a:buFont typeface="Wingdings" panose="05000000000000000000" pitchFamily="2" charset="2"/>
              <a:buChar char="Ø"/>
            </a:pPr>
            <a:r>
              <a:rPr lang="en-US" sz="2400" dirty="0">
                <a:latin typeface="Arial Narrow" panose="020B0606020202030204" pitchFamily="34" charset="0"/>
              </a:rPr>
              <a:t>Not Disruptive: Place In the workflow / real-life setting</a:t>
            </a:r>
          </a:p>
          <a:p>
            <a:pPr marL="457200" indent="-457200">
              <a:spcBef>
                <a:spcPts val="1200"/>
              </a:spcBef>
              <a:spcAft>
                <a:spcPts val="0"/>
              </a:spcAft>
              <a:buFont typeface="Wingdings" panose="05000000000000000000" pitchFamily="2" charset="2"/>
              <a:buChar char="Ø"/>
            </a:pPr>
            <a:r>
              <a:rPr lang="en-US" sz="2400" dirty="0">
                <a:latin typeface="Arial Narrow" panose="020B0606020202030204" pitchFamily="34" charset="0"/>
              </a:rPr>
              <a:t>Spread over time (4 weeks)</a:t>
            </a:r>
          </a:p>
        </p:txBody>
      </p:sp>
      <p:sp>
        <p:nvSpPr>
          <p:cNvPr id="2" name="Rectangle 1">
            <a:extLst>
              <a:ext uri="{FF2B5EF4-FFF2-40B4-BE49-F238E27FC236}">
                <a16:creationId xmlns:a16="http://schemas.microsoft.com/office/drawing/2014/main" id="{716E3F86-0A87-70EE-988B-A534076BC6DC}"/>
              </a:ext>
            </a:extLst>
          </p:cNvPr>
          <p:cNvSpPr/>
          <p:nvPr/>
        </p:nvSpPr>
        <p:spPr>
          <a:xfrm>
            <a:off x="4526916" y="5644113"/>
            <a:ext cx="2013626" cy="369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Narrow" panose="020B0606020202030204" pitchFamily="34" charset="0"/>
                <a:ea typeface="Roboto" panose="02000000000000000000" pitchFamily="2" charset="0"/>
                <a:cs typeface="Roboto" panose="02000000000000000000" pitchFamily="2" charset="0"/>
              </a:rPr>
              <a:t>AI BASED Q&amp;A</a:t>
            </a:r>
          </a:p>
        </p:txBody>
      </p:sp>
      <p:sp>
        <p:nvSpPr>
          <p:cNvPr id="3" name="Slide Number Placeholder 2">
            <a:extLst>
              <a:ext uri="{FF2B5EF4-FFF2-40B4-BE49-F238E27FC236}">
                <a16:creationId xmlns:a16="http://schemas.microsoft.com/office/drawing/2014/main" id="{C3909AF2-F021-F4F2-EFBE-C4A449ED6EAE}"/>
              </a:ext>
            </a:extLst>
          </p:cNvPr>
          <p:cNvSpPr>
            <a:spLocks noGrp="1"/>
          </p:cNvSpPr>
          <p:nvPr>
            <p:ph type="sldNum" sz="quarter" idx="4"/>
          </p:nvPr>
        </p:nvSpPr>
        <p:spPr/>
        <p:txBody>
          <a:bodyPr/>
          <a:lstStyle/>
          <a:p>
            <a:pPr>
              <a:defRPr/>
            </a:pPr>
            <a:fld id="{D68E8870-17DE-45C4-A8DD-7644B2422933}" type="slidenum">
              <a:rPr lang="en-US" smtClean="0"/>
              <a:pPr>
                <a:defRPr/>
              </a:pPr>
              <a:t>12</a:t>
            </a:fld>
            <a:endParaRPr lang="en-US" dirty="0"/>
          </a:p>
        </p:txBody>
      </p:sp>
    </p:spTree>
    <p:extLst>
      <p:ext uri="{BB962C8B-B14F-4D97-AF65-F5344CB8AC3E}">
        <p14:creationId xmlns:p14="http://schemas.microsoft.com/office/powerpoint/2010/main" val="347424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C425-3214-CB69-D7CF-260FCE5AB0C5}"/>
              </a:ext>
            </a:extLst>
          </p:cNvPr>
          <p:cNvSpPr>
            <a:spLocks noGrp="1"/>
          </p:cNvSpPr>
          <p:nvPr>
            <p:ph type="title"/>
          </p:nvPr>
        </p:nvSpPr>
        <p:spPr>
          <a:xfrm>
            <a:off x="0" y="1"/>
            <a:ext cx="10430540" cy="833933"/>
          </a:xfrm>
        </p:spPr>
        <p:txBody>
          <a:bodyPr/>
          <a:lstStyle/>
          <a:p>
            <a:r>
              <a:rPr lang="en-US" dirty="0"/>
              <a:t>AI Close Instance with Neural Vector Database and Reference</a:t>
            </a:r>
          </a:p>
        </p:txBody>
      </p:sp>
      <p:sp>
        <p:nvSpPr>
          <p:cNvPr id="5" name="Slide Number Placeholder 4">
            <a:extLst>
              <a:ext uri="{FF2B5EF4-FFF2-40B4-BE49-F238E27FC236}">
                <a16:creationId xmlns:a16="http://schemas.microsoft.com/office/drawing/2014/main" id="{FB704CA4-09E3-2C89-83FB-BBCECE0CD93B}"/>
              </a:ext>
            </a:extLst>
          </p:cNvPr>
          <p:cNvSpPr>
            <a:spLocks noGrp="1"/>
          </p:cNvSpPr>
          <p:nvPr>
            <p:ph type="sldNum" sz="quarter" idx="4"/>
          </p:nvPr>
        </p:nvSpPr>
        <p:spPr/>
        <p:txBody>
          <a:bodyPr/>
          <a:lstStyle/>
          <a:p>
            <a:pPr>
              <a:defRPr/>
            </a:pPr>
            <a:fld id="{D68E8870-17DE-45C4-A8DD-7644B2422933}" type="slidenum">
              <a:rPr lang="en-US" smtClean="0"/>
              <a:pPr>
                <a:defRPr/>
              </a:pPr>
              <a:t>13</a:t>
            </a:fld>
            <a:endParaRPr lang="en-US" dirty="0"/>
          </a:p>
        </p:txBody>
      </p:sp>
      <p:sp>
        <p:nvSpPr>
          <p:cNvPr id="15" name="TextBox 14">
            <a:extLst>
              <a:ext uri="{FF2B5EF4-FFF2-40B4-BE49-F238E27FC236}">
                <a16:creationId xmlns:a16="http://schemas.microsoft.com/office/drawing/2014/main" id="{11766902-386E-F65B-F18B-4C8A47A57CC0}"/>
              </a:ext>
            </a:extLst>
          </p:cNvPr>
          <p:cNvSpPr txBox="1"/>
          <p:nvPr/>
        </p:nvSpPr>
        <p:spPr>
          <a:xfrm>
            <a:off x="327028" y="880571"/>
            <a:ext cx="11537945" cy="400110"/>
          </a:xfrm>
          <a:prstGeom prst="rect">
            <a:avLst/>
          </a:prstGeom>
          <a:noFill/>
        </p:spPr>
        <p:txBody>
          <a:bodyPr wrap="square" rtlCol="0" anchor="ctr">
            <a:spAutoFit/>
          </a:bodyPr>
          <a:lstStyle/>
          <a:p>
            <a:pPr algn="ctr"/>
            <a:r>
              <a:rPr lang="en-US" sz="2000" dirty="0"/>
              <a:t>Add a question: </a:t>
            </a:r>
            <a:r>
              <a:rPr lang="en-US" sz="2000" i="1" dirty="0"/>
              <a:t>What are the benefits of Spaced Repetition and Reinforcement?</a:t>
            </a:r>
          </a:p>
        </p:txBody>
      </p:sp>
      <p:sp>
        <p:nvSpPr>
          <p:cNvPr id="16" name="TextBox 15">
            <a:extLst>
              <a:ext uri="{FF2B5EF4-FFF2-40B4-BE49-F238E27FC236}">
                <a16:creationId xmlns:a16="http://schemas.microsoft.com/office/drawing/2014/main" id="{1468A555-E3C8-9C78-CBF0-8D66D2407C6C}"/>
              </a:ext>
            </a:extLst>
          </p:cNvPr>
          <p:cNvSpPr txBox="1"/>
          <p:nvPr/>
        </p:nvSpPr>
        <p:spPr>
          <a:xfrm>
            <a:off x="431979" y="1325826"/>
            <a:ext cx="4783291"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Question Details / Correct Examples</a:t>
            </a:r>
          </a:p>
        </p:txBody>
      </p:sp>
      <p:sp>
        <p:nvSpPr>
          <p:cNvPr id="17" name="TextBox 16">
            <a:extLst>
              <a:ext uri="{FF2B5EF4-FFF2-40B4-BE49-F238E27FC236}">
                <a16:creationId xmlns:a16="http://schemas.microsoft.com/office/drawing/2014/main" id="{E3FE97EA-E790-FCB0-911D-43A8895E7AC5}"/>
              </a:ext>
            </a:extLst>
          </p:cNvPr>
          <p:cNvSpPr txBox="1"/>
          <p:nvPr/>
        </p:nvSpPr>
        <p:spPr>
          <a:xfrm>
            <a:off x="6873163" y="1325826"/>
            <a:ext cx="4291121" cy="369332"/>
          </a:xfrm>
          <a:prstGeom prst="rect">
            <a:avLst/>
          </a:prstGeom>
          <a:noFill/>
        </p:spPr>
        <p:txBody>
          <a:bodyPr wrap="square" rtlCol="0">
            <a:spAutoFit/>
          </a:bodyPr>
          <a:lstStyle/>
          <a:p>
            <a:pPr algn="ctr"/>
            <a:r>
              <a:rPr lang="en-US" sz="1800" b="1" dirty="0">
                <a:latin typeface="Arial" panose="020B0604020202020204" pitchFamily="34" charset="0"/>
                <a:cs typeface="Arial" panose="020B0604020202020204" pitchFamily="34" charset="0"/>
              </a:rPr>
              <a:t>Correct / Incorrect Answer Examples</a:t>
            </a:r>
          </a:p>
        </p:txBody>
      </p:sp>
      <p:cxnSp>
        <p:nvCxnSpPr>
          <p:cNvPr id="3" name="Straight Connector 2">
            <a:extLst>
              <a:ext uri="{FF2B5EF4-FFF2-40B4-BE49-F238E27FC236}">
                <a16:creationId xmlns:a16="http://schemas.microsoft.com/office/drawing/2014/main" id="{E5DA71D0-61B1-8103-886A-6B3D32A7EA4F}"/>
              </a:ext>
            </a:extLst>
          </p:cNvPr>
          <p:cNvCxnSpPr>
            <a:cxnSpLocks/>
          </p:cNvCxnSpPr>
          <p:nvPr/>
        </p:nvCxnSpPr>
        <p:spPr>
          <a:xfrm flipV="1">
            <a:off x="6011488" y="1467924"/>
            <a:ext cx="0" cy="502920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F324013-CBFA-A82F-5240-705407D0DE1D}"/>
              </a:ext>
            </a:extLst>
          </p:cNvPr>
          <p:cNvSpPr txBox="1"/>
          <p:nvPr/>
        </p:nvSpPr>
        <p:spPr>
          <a:xfrm>
            <a:off x="327027" y="1695158"/>
            <a:ext cx="5521389" cy="4339650"/>
          </a:xfrm>
          <a:prstGeom prst="rect">
            <a:avLst/>
          </a:prstGeom>
          <a:noFill/>
        </p:spPr>
        <p:txBody>
          <a:bodyPr wrap="square" rtlCol="0">
            <a:spAutoFit/>
          </a:bodyPr>
          <a:lstStyle/>
          <a:p>
            <a:pPr>
              <a:spcAft>
                <a:spcPts val="1200"/>
              </a:spcAft>
            </a:pPr>
            <a:r>
              <a:rPr lang="en-US" sz="1600" b="1" dirty="0">
                <a:latin typeface="Arial Narrow" panose="020B0606020202030204" pitchFamily="34" charset="0"/>
              </a:rPr>
              <a:t>Spacing_Learning_Over_Time_March2009v1.pdf </a:t>
            </a:r>
            <a:r>
              <a:rPr lang="en-US" sz="1600" dirty="0">
                <a:latin typeface="Arial Narrow" panose="020B0606020202030204" pitchFamily="34" charset="0"/>
              </a:rPr>
              <a:t>– Spacing repetitions over time boosts long-term remembering. It enables learners to store information in memory in a manner that makes information more resistant to forgetting than non-spaced repetitions. – P.8</a:t>
            </a:r>
          </a:p>
          <a:p>
            <a:pPr>
              <a:spcAft>
                <a:spcPts val="1200"/>
              </a:spcAft>
            </a:pPr>
            <a:r>
              <a:rPr lang="en-US" sz="1600" b="1" dirty="0">
                <a:latin typeface="Arial Narrow" panose="020B0606020202030204" pitchFamily="34" charset="0"/>
              </a:rPr>
              <a:t>Spacing_Learning_Over_Time_March2009v1.pdf </a:t>
            </a:r>
            <a:r>
              <a:rPr lang="en-US" sz="1600" dirty="0">
                <a:latin typeface="Arial Narrow" panose="020B0606020202030204" pitchFamily="34" charset="0"/>
              </a:rPr>
              <a:t>– Spaced repetitions may bring learning events closer to the time they are applied on the job. The more time that passes between learning and application, the more our learners experience forgetting. As soon as learning events end, forgetting begins. By adding subsequent spaced repetitions, we essentially extend learning and lessen forgetting. – P.9</a:t>
            </a:r>
          </a:p>
          <a:p>
            <a:pPr>
              <a:spcAft>
                <a:spcPts val="1200"/>
              </a:spcAft>
            </a:pPr>
            <a:r>
              <a:rPr lang="en-US" sz="1600" b="1" dirty="0">
                <a:latin typeface="Arial Narrow" panose="020B0606020202030204" pitchFamily="34" charset="0"/>
              </a:rPr>
              <a:t>Spacing_Learning_Over_Time_March2009v1.pdf </a:t>
            </a:r>
            <a:r>
              <a:rPr lang="en-US" sz="1600" dirty="0">
                <a:latin typeface="Arial Narrow" panose="020B0606020202030204" pitchFamily="34" charset="0"/>
              </a:rPr>
              <a:t>–  Repetitions can create other effects besides just better memory. Research has shown that repetitions can make ideas more persuasive (Cacioppo &amp; Petty, 1989; 1979; Claypool, Mackie, Garcia-Marques, McIntosh, Udal, 2004; Maslow, 1937) and products more desirable (</a:t>
            </a:r>
            <a:r>
              <a:rPr lang="en-US" sz="1600" dirty="0" err="1">
                <a:latin typeface="Arial Narrow" panose="020B0606020202030204" pitchFamily="34" charset="0"/>
              </a:rPr>
              <a:t>Nordhielm</a:t>
            </a:r>
            <a:r>
              <a:rPr lang="en-US" sz="1600" dirty="0">
                <a:latin typeface="Arial Narrow" panose="020B0606020202030204" pitchFamily="34" charset="0"/>
              </a:rPr>
              <a:t>, 2002; Cox &amp; Cox, 2002). – P. 46</a:t>
            </a:r>
            <a:endParaRPr lang="en-US" sz="1600" b="1" dirty="0">
              <a:latin typeface="Arial Narrow" panose="020B0606020202030204" pitchFamily="34" charset="0"/>
            </a:endParaRPr>
          </a:p>
        </p:txBody>
      </p:sp>
      <p:sp>
        <p:nvSpPr>
          <p:cNvPr id="6" name="TextBox 5">
            <a:extLst>
              <a:ext uri="{FF2B5EF4-FFF2-40B4-BE49-F238E27FC236}">
                <a16:creationId xmlns:a16="http://schemas.microsoft.com/office/drawing/2014/main" id="{DB32245C-E109-BE68-06D5-56572400BCF2}"/>
              </a:ext>
            </a:extLst>
          </p:cNvPr>
          <p:cNvSpPr txBox="1"/>
          <p:nvPr/>
        </p:nvSpPr>
        <p:spPr>
          <a:xfrm>
            <a:off x="6258028" y="1695158"/>
            <a:ext cx="5690815" cy="4585871"/>
          </a:xfrm>
          <a:prstGeom prst="rect">
            <a:avLst/>
          </a:prstGeom>
          <a:noFill/>
        </p:spPr>
        <p:txBody>
          <a:bodyPr wrap="square" rtlCol="0">
            <a:spAutoFit/>
          </a:bodyPr>
          <a:lstStyle/>
          <a:p>
            <a:pPr>
              <a:spcAft>
                <a:spcPts val="0"/>
              </a:spcAft>
            </a:pPr>
            <a:r>
              <a:rPr lang="en-US" sz="1600" b="1" dirty="0">
                <a:latin typeface="Arial Narrow" panose="020B0606020202030204" pitchFamily="34" charset="0"/>
              </a:rPr>
              <a:t>Enter correct examples (comma-separated)</a:t>
            </a:r>
          </a:p>
          <a:p>
            <a:pPr>
              <a:spcAft>
                <a:spcPts val="1200"/>
              </a:spcAft>
            </a:pPr>
            <a:r>
              <a:rPr lang="en-US" sz="1600" dirty="0">
                <a:latin typeface="Arial Narrow" panose="020B0606020202030204" pitchFamily="34" charset="0"/>
              </a:rPr>
              <a:t>Spaced Repetition and Reinforcement benefits include: 1) Improved long-term memory retention, 2) Increased resistance to forgetting, 3) Better learning results compared to non-spaced repetitions, 4) Can make ideas more persuasive and desirable, 5) Extend learning / reduce forgetting, 6) Bringing learning events closer to job application, 7) Deeper engagement with learning materials, 8) Can increase positivity of learning information.</a:t>
            </a:r>
          </a:p>
          <a:p>
            <a:pPr>
              <a:spcAft>
                <a:spcPts val="0"/>
              </a:spcAft>
            </a:pPr>
            <a:r>
              <a:rPr lang="en-US" sz="1600" b="1" dirty="0">
                <a:latin typeface="Arial Narrow" panose="020B0606020202030204" pitchFamily="34" charset="0"/>
              </a:rPr>
              <a:t>Enter incorrect examples (comma-separated)</a:t>
            </a:r>
          </a:p>
          <a:p>
            <a:pPr>
              <a:spcAft>
                <a:spcPts val="1200"/>
              </a:spcAft>
            </a:pPr>
            <a:r>
              <a:rPr lang="en-US" sz="1600" dirty="0">
                <a:latin typeface="Arial Narrow" panose="020B0606020202030204" pitchFamily="34" charset="0"/>
              </a:rPr>
              <a:t>Spaced repetition only improves short-term memory recall, The main benefit of spaced repetition is faster initial learning, Spaced repetition is less effective than cramming for long-term retention.</a:t>
            </a:r>
          </a:p>
          <a:p>
            <a:pPr>
              <a:spcAft>
                <a:spcPts val="0"/>
              </a:spcAft>
            </a:pPr>
            <a:r>
              <a:rPr lang="en-US" sz="1600" b="1" dirty="0">
                <a:latin typeface="Arial Narrow" panose="020B0606020202030204" pitchFamily="34" charset="0"/>
              </a:rPr>
              <a:t>Enter Large Language Model (LLM) evaluation instructions</a:t>
            </a:r>
          </a:p>
          <a:p>
            <a:pPr>
              <a:spcAft>
                <a:spcPts val="1200"/>
              </a:spcAft>
            </a:pPr>
            <a:r>
              <a:rPr lang="en-US" sz="1600" dirty="0">
                <a:latin typeface="Arial Narrow" panose="020B0606020202030204" pitchFamily="34" charset="0"/>
              </a:rPr>
              <a:t>When evaluating the answer: 1) Look for mentions of improved long-term memory retention and resistance to forgetting as key benefits. 2) Check if the answer compares spaced repetition favorably to non-spaced learning methods. 3) Consider additional benefits beyond memory, such as increased persuasiveness of ideas or deeper engagement with materials.</a:t>
            </a:r>
            <a:endParaRPr lang="en-US" sz="1600" b="1" dirty="0">
              <a:latin typeface="Arial Narrow" panose="020B0606020202030204" pitchFamily="34" charset="0"/>
            </a:endParaRPr>
          </a:p>
        </p:txBody>
      </p:sp>
    </p:spTree>
    <p:extLst>
      <p:ext uri="{BB962C8B-B14F-4D97-AF65-F5344CB8AC3E}">
        <p14:creationId xmlns:p14="http://schemas.microsoft.com/office/powerpoint/2010/main" val="201059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C425-3214-CB69-D7CF-260FCE5AB0C5}"/>
              </a:ext>
            </a:extLst>
          </p:cNvPr>
          <p:cNvSpPr>
            <a:spLocks noGrp="1"/>
          </p:cNvSpPr>
          <p:nvPr>
            <p:ph type="title"/>
          </p:nvPr>
        </p:nvSpPr>
        <p:spPr/>
        <p:txBody>
          <a:bodyPr/>
          <a:lstStyle/>
          <a:p>
            <a:r>
              <a:rPr lang="en-US" dirty="0"/>
              <a:t>Benefits and Challenges</a:t>
            </a:r>
          </a:p>
        </p:txBody>
      </p:sp>
      <p:sp>
        <p:nvSpPr>
          <p:cNvPr id="3" name="Content Placeholder 2">
            <a:extLst>
              <a:ext uri="{FF2B5EF4-FFF2-40B4-BE49-F238E27FC236}">
                <a16:creationId xmlns:a16="http://schemas.microsoft.com/office/drawing/2014/main" id="{07FCB638-6165-35E3-4BE9-62B8F3E94801}"/>
              </a:ext>
            </a:extLst>
          </p:cNvPr>
          <p:cNvSpPr>
            <a:spLocks noGrp="1"/>
          </p:cNvSpPr>
          <p:nvPr>
            <p:ph sz="half" idx="1"/>
          </p:nvPr>
        </p:nvSpPr>
        <p:spPr>
          <a:xfrm>
            <a:off x="387229" y="1097299"/>
            <a:ext cx="5361517" cy="4833237"/>
          </a:xfrm>
        </p:spPr>
        <p:txBody>
          <a:bodyPr/>
          <a:lstStyle/>
          <a:p>
            <a:pPr marL="0" indent="0" algn="ctr">
              <a:spcBef>
                <a:spcPts val="1200"/>
              </a:spcBef>
              <a:buNone/>
            </a:pPr>
            <a:r>
              <a:rPr lang="en-US" b="1" dirty="0"/>
              <a:t>Benefits</a:t>
            </a:r>
          </a:p>
          <a:p>
            <a:pPr>
              <a:spcBef>
                <a:spcPts val="1200"/>
              </a:spcBef>
            </a:pPr>
            <a:r>
              <a:rPr lang="en-US" dirty="0"/>
              <a:t>Significant positive training ROI</a:t>
            </a:r>
          </a:p>
          <a:p>
            <a:pPr>
              <a:spcBef>
                <a:spcPts val="1200"/>
              </a:spcBef>
            </a:pPr>
            <a:r>
              <a:rPr lang="en-US" dirty="0"/>
              <a:t>Potential to reduce failure rates</a:t>
            </a:r>
          </a:p>
          <a:p>
            <a:pPr>
              <a:spcBef>
                <a:spcPts val="1200"/>
              </a:spcBef>
            </a:pPr>
            <a:r>
              <a:rPr lang="en-US" dirty="0"/>
              <a:t>Enhance transfer of performance-based learning from school to field</a:t>
            </a:r>
          </a:p>
          <a:p>
            <a:pPr>
              <a:spcBef>
                <a:spcPts val="1200"/>
              </a:spcBef>
            </a:pPr>
            <a:r>
              <a:rPr lang="en-US" dirty="0"/>
              <a:t>Reinforce infrequently used skills and knowledge</a:t>
            </a:r>
          </a:p>
          <a:p>
            <a:pPr>
              <a:spcBef>
                <a:spcPts val="1200"/>
              </a:spcBef>
            </a:pPr>
            <a:r>
              <a:rPr lang="en-US" dirty="0"/>
              <a:t>Support microlearning anywhere/any time</a:t>
            </a:r>
          </a:p>
          <a:p>
            <a:pPr>
              <a:spcBef>
                <a:spcPts val="1200"/>
              </a:spcBef>
            </a:pPr>
            <a:r>
              <a:rPr lang="en-US" dirty="0"/>
              <a:t>Low ISD costs – Rapidly create campaigns by using extant course content</a:t>
            </a:r>
          </a:p>
        </p:txBody>
      </p:sp>
      <p:sp>
        <p:nvSpPr>
          <p:cNvPr id="4" name="Content Placeholder 3">
            <a:extLst>
              <a:ext uri="{FF2B5EF4-FFF2-40B4-BE49-F238E27FC236}">
                <a16:creationId xmlns:a16="http://schemas.microsoft.com/office/drawing/2014/main" id="{75CF9136-B9AB-7FDC-8485-A070BA0B2D36}"/>
              </a:ext>
            </a:extLst>
          </p:cNvPr>
          <p:cNvSpPr>
            <a:spLocks noGrp="1"/>
          </p:cNvSpPr>
          <p:nvPr>
            <p:ph sz="half" idx="2"/>
          </p:nvPr>
        </p:nvSpPr>
        <p:spPr>
          <a:xfrm>
            <a:off x="6486786" y="1097300"/>
            <a:ext cx="5363633" cy="4833236"/>
          </a:xfrm>
        </p:spPr>
        <p:txBody>
          <a:bodyPr/>
          <a:lstStyle/>
          <a:p>
            <a:pPr marL="0" indent="0" algn="ctr">
              <a:spcBef>
                <a:spcPts val="1200"/>
              </a:spcBef>
              <a:buNone/>
            </a:pPr>
            <a:r>
              <a:rPr lang="en-US" b="1" dirty="0"/>
              <a:t>Challenges</a:t>
            </a:r>
          </a:p>
          <a:p>
            <a:pPr>
              <a:spcBef>
                <a:spcPts val="1200"/>
              </a:spcBef>
            </a:pPr>
            <a:r>
              <a:rPr lang="en-US" dirty="0"/>
              <a:t>Post-course engagement if participation is voluntary</a:t>
            </a:r>
          </a:p>
          <a:p>
            <a:pPr>
              <a:spcBef>
                <a:spcPts val="1200"/>
              </a:spcBef>
            </a:pPr>
            <a:r>
              <a:rPr lang="en-US" dirty="0"/>
              <a:t>Training system integration </a:t>
            </a:r>
          </a:p>
          <a:p>
            <a:pPr>
              <a:spcBef>
                <a:spcPts val="1200"/>
              </a:spcBef>
            </a:pPr>
            <a:r>
              <a:rPr lang="en-US" dirty="0"/>
              <a:t>Security considerations depending on access systems and locations</a:t>
            </a:r>
          </a:p>
          <a:p>
            <a:pPr>
              <a:spcBef>
                <a:spcPts val="1200"/>
              </a:spcBef>
            </a:pPr>
            <a:r>
              <a:rPr lang="en-US" dirty="0"/>
              <a:t>Identification of courses and work fields with the most applicability</a:t>
            </a:r>
          </a:p>
          <a:p>
            <a:pPr>
              <a:spcBef>
                <a:spcPts val="1200"/>
              </a:spcBef>
            </a:pPr>
            <a:r>
              <a:rPr lang="en-US" dirty="0"/>
              <a:t>Culture Change!</a:t>
            </a:r>
          </a:p>
        </p:txBody>
      </p:sp>
      <p:sp>
        <p:nvSpPr>
          <p:cNvPr id="5" name="Slide Number Placeholder 4">
            <a:extLst>
              <a:ext uri="{FF2B5EF4-FFF2-40B4-BE49-F238E27FC236}">
                <a16:creationId xmlns:a16="http://schemas.microsoft.com/office/drawing/2014/main" id="{FB704CA4-09E3-2C89-83FB-BBCECE0CD93B}"/>
              </a:ext>
            </a:extLst>
          </p:cNvPr>
          <p:cNvSpPr>
            <a:spLocks noGrp="1"/>
          </p:cNvSpPr>
          <p:nvPr>
            <p:ph type="sldNum" sz="quarter" idx="4"/>
          </p:nvPr>
        </p:nvSpPr>
        <p:spPr/>
        <p:txBody>
          <a:bodyPr/>
          <a:lstStyle/>
          <a:p>
            <a:pPr>
              <a:defRPr/>
            </a:pPr>
            <a:fld id="{D68E8870-17DE-45C4-A8DD-7644B2422933}" type="slidenum">
              <a:rPr lang="en-US" smtClean="0"/>
              <a:pPr>
                <a:defRPr/>
              </a:pPr>
              <a:t>14</a:t>
            </a:fld>
            <a:endParaRPr lang="en-US" dirty="0"/>
          </a:p>
        </p:txBody>
      </p:sp>
      <p:cxnSp>
        <p:nvCxnSpPr>
          <p:cNvPr id="6" name="Straight Connector 5">
            <a:extLst>
              <a:ext uri="{FF2B5EF4-FFF2-40B4-BE49-F238E27FC236}">
                <a16:creationId xmlns:a16="http://schemas.microsoft.com/office/drawing/2014/main" id="{C90D36AB-28CE-3634-6930-FAF343CDD9EF}"/>
              </a:ext>
            </a:extLst>
          </p:cNvPr>
          <p:cNvCxnSpPr>
            <a:cxnSpLocks/>
          </p:cNvCxnSpPr>
          <p:nvPr/>
        </p:nvCxnSpPr>
        <p:spPr>
          <a:xfrm flipV="1">
            <a:off x="6096000" y="1097299"/>
            <a:ext cx="0" cy="5029200"/>
          </a:xfrm>
          <a:prstGeom prst="line">
            <a:avLst/>
          </a:prstGeom>
          <a:ln>
            <a:gradFill flip="none" rotWithShape="1">
              <a:gsLst>
                <a:gs pos="0">
                  <a:srgbClr val="373737">
                    <a:alpha val="0"/>
                  </a:srgbClr>
                </a:gs>
                <a:gs pos="25000">
                  <a:srgbClr val="373737">
                    <a:alpha val="49777"/>
                  </a:srgbClr>
                </a:gs>
                <a:gs pos="75000">
                  <a:srgbClr val="373737">
                    <a:alpha val="50000"/>
                  </a:srgbClr>
                </a:gs>
                <a:gs pos="100000">
                  <a:srgbClr val="373737">
                    <a:alpha val="0"/>
                  </a:srgbClr>
                </a:gs>
              </a:gsLst>
              <a:lin ang="540000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910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542209E8-3938-748C-5309-7A8C56E6CB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 y="824408"/>
            <a:ext cx="12191999" cy="5473217"/>
          </a:xfrm>
          <a:prstGeom prst="rect">
            <a:avLst/>
          </a:prstGeom>
        </p:spPr>
      </p:pic>
      <p:sp>
        <p:nvSpPr>
          <p:cNvPr id="2" name="Title 1">
            <a:extLst>
              <a:ext uri="{FF2B5EF4-FFF2-40B4-BE49-F238E27FC236}">
                <a16:creationId xmlns:a16="http://schemas.microsoft.com/office/drawing/2014/main" id="{A47F60EA-F91F-4EC3-341F-DE3398F65CB8}"/>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C31AB12C-F657-D139-756E-EF9E1CB808F3}"/>
              </a:ext>
            </a:extLst>
          </p:cNvPr>
          <p:cNvSpPr>
            <a:spLocks noGrp="1"/>
          </p:cNvSpPr>
          <p:nvPr>
            <p:ph sz="half" idx="2"/>
          </p:nvPr>
        </p:nvSpPr>
        <p:spPr>
          <a:xfrm>
            <a:off x="6661730" y="1422603"/>
            <a:ext cx="5363633" cy="4492421"/>
          </a:xfrm>
        </p:spPr>
        <p:txBody>
          <a:bodyPr>
            <a:normAutofit lnSpcReduction="10000"/>
          </a:bodyPr>
          <a:lstStyle/>
          <a:p>
            <a:pPr>
              <a:spcBef>
                <a:spcPts val="1800"/>
              </a:spcBef>
              <a:buClr>
                <a:schemeClr val="bg1"/>
              </a:buClr>
            </a:pPr>
            <a:r>
              <a:rPr lang="en-US" dirty="0">
                <a:solidFill>
                  <a:schemeClr val="bg1"/>
                </a:solidFill>
              </a:rPr>
              <a:t>Don’t accept the paradigm of skill and knowledge erosion: “Use it or Lose It”</a:t>
            </a:r>
          </a:p>
          <a:p>
            <a:pPr>
              <a:spcBef>
                <a:spcPts val="1800"/>
              </a:spcBef>
              <a:buClr>
                <a:schemeClr val="bg1"/>
              </a:buClr>
            </a:pPr>
            <a:r>
              <a:rPr lang="en-US" dirty="0">
                <a:solidFill>
                  <a:schemeClr val="bg1"/>
                </a:solidFill>
              </a:rPr>
              <a:t>Boost retention and positive habit formation by using spaced repetition and reinforcement</a:t>
            </a:r>
          </a:p>
          <a:p>
            <a:pPr>
              <a:spcBef>
                <a:spcPts val="1800"/>
              </a:spcBef>
              <a:buClr>
                <a:schemeClr val="bg1"/>
              </a:buClr>
            </a:pPr>
            <a:r>
              <a:rPr lang="en-US" dirty="0">
                <a:solidFill>
                  <a:schemeClr val="bg1"/>
                </a:solidFill>
              </a:rPr>
              <a:t>Use a systematic spaced repetition and approach to make training STICK</a:t>
            </a:r>
          </a:p>
          <a:p>
            <a:pPr marL="0" indent="0">
              <a:buNone/>
            </a:pPr>
            <a:endParaRPr lang="en-US" dirty="0">
              <a:solidFill>
                <a:schemeClr val="bg1"/>
              </a:solidFill>
            </a:endParaRPr>
          </a:p>
          <a:p>
            <a:pPr marL="533386" lvl="1" indent="0" algn="r">
              <a:buNone/>
            </a:pPr>
            <a:endParaRPr lang="en-US" dirty="0">
              <a:solidFill>
                <a:schemeClr val="bg1"/>
              </a:solidFill>
            </a:endParaRPr>
          </a:p>
          <a:p>
            <a:pPr marL="533386" lvl="1" indent="0" algn="r">
              <a:buNone/>
            </a:pPr>
            <a:r>
              <a:rPr lang="en-US" dirty="0">
                <a:solidFill>
                  <a:schemeClr val="bg1"/>
                </a:solidFill>
              </a:rPr>
              <a:t>RichArnold1982@gmail.com</a:t>
            </a:r>
          </a:p>
          <a:p>
            <a:pPr marL="533386" lvl="1" indent="0" algn="r">
              <a:buNone/>
            </a:pPr>
            <a:r>
              <a:rPr lang="en-US" dirty="0">
                <a:solidFill>
                  <a:schemeClr val="bg1"/>
                </a:solidFill>
              </a:rPr>
              <a:t>703.932.6319</a:t>
            </a:r>
          </a:p>
          <a:p>
            <a:endParaRPr lang="en-US" dirty="0">
              <a:solidFill>
                <a:schemeClr val="bg1"/>
              </a:solidFill>
            </a:endParaRPr>
          </a:p>
        </p:txBody>
      </p:sp>
      <p:sp>
        <p:nvSpPr>
          <p:cNvPr id="3" name="Slide Number Placeholder 2">
            <a:extLst>
              <a:ext uri="{FF2B5EF4-FFF2-40B4-BE49-F238E27FC236}">
                <a16:creationId xmlns:a16="http://schemas.microsoft.com/office/drawing/2014/main" id="{44766387-ECC9-A7EA-0F6A-01A2A88228F4}"/>
              </a:ext>
            </a:extLst>
          </p:cNvPr>
          <p:cNvSpPr>
            <a:spLocks noGrp="1"/>
          </p:cNvSpPr>
          <p:nvPr>
            <p:ph type="sldNum" sz="quarter" idx="4"/>
          </p:nvPr>
        </p:nvSpPr>
        <p:spPr/>
        <p:txBody>
          <a:bodyPr/>
          <a:lstStyle/>
          <a:p>
            <a:pPr>
              <a:defRPr/>
            </a:pPr>
            <a:fld id="{D68E8870-17DE-45C4-A8DD-7644B2422933}" type="slidenum">
              <a:rPr lang="en-US" smtClean="0"/>
              <a:pPr>
                <a:defRPr/>
              </a:pPr>
              <a:t>15</a:t>
            </a:fld>
            <a:endParaRPr lang="en-US" dirty="0"/>
          </a:p>
        </p:txBody>
      </p:sp>
    </p:spTree>
    <p:extLst>
      <p:ext uri="{BB962C8B-B14F-4D97-AF65-F5344CB8AC3E}">
        <p14:creationId xmlns:p14="http://schemas.microsoft.com/office/powerpoint/2010/main" val="52808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067E-4849-E466-51C5-A705B96E0CAF}"/>
              </a:ext>
            </a:extLst>
          </p:cNvPr>
          <p:cNvSpPr>
            <a:spLocks noGrp="1"/>
          </p:cNvSpPr>
          <p:nvPr>
            <p:ph type="title"/>
          </p:nvPr>
        </p:nvSpPr>
        <p:spPr/>
        <p:txBody>
          <a:bodyPr>
            <a:normAutofit/>
          </a:bodyPr>
          <a:lstStyle/>
          <a:p>
            <a:r>
              <a:rPr lang="en-US" dirty="0"/>
              <a:t>Training Costs…</a:t>
            </a:r>
          </a:p>
        </p:txBody>
      </p:sp>
      <p:sp>
        <p:nvSpPr>
          <p:cNvPr id="4" name="Content Placeholder 3">
            <a:extLst>
              <a:ext uri="{FF2B5EF4-FFF2-40B4-BE49-F238E27FC236}">
                <a16:creationId xmlns:a16="http://schemas.microsoft.com/office/drawing/2014/main" id="{AEBF7BD0-FD38-8070-3605-E855453ED309}"/>
              </a:ext>
            </a:extLst>
          </p:cNvPr>
          <p:cNvSpPr>
            <a:spLocks noGrp="1"/>
          </p:cNvSpPr>
          <p:nvPr>
            <p:ph sz="half" idx="2"/>
          </p:nvPr>
        </p:nvSpPr>
        <p:spPr>
          <a:xfrm>
            <a:off x="6985219" y="976829"/>
            <a:ext cx="4097958" cy="1274195"/>
          </a:xfrm>
        </p:spPr>
        <p:txBody>
          <a:bodyPr>
            <a:noAutofit/>
          </a:bodyPr>
          <a:lstStyle/>
          <a:p>
            <a:pPr marL="0" indent="0">
              <a:buNone/>
            </a:pPr>
            <a:r>
              <a:rPr lang="en-US" b="1" dirty="0"/>
              <a:t>2023 civilian workplace training:</a:t>
            </a:r>
          </a:p>
          <a:p>
            <a:pPr marL="0" indent="0">
              <a:buNone/>
            </a:pPr>
            <a:r>
              <a:rPr lang="en-US" sz="3200" b="1" dirty="0">
                <a:solidFill>
                  <a:schemeClr val="tx2"/>
                </a:solidFill>
              </a:rPr>
              <a:t>$101.8 billion</a:t>
            </a:r>
          </a:p>
        </p:txBody>
      </p:sp>
      <p:pic>
        <p:nvPicPr>
          <p:cNvPr id="1026" name="Picture 2" descr="airmen inspecting an aircraft">
            <a:extLst>
              <a:ext uri="{FF2B5EF4-FFF2-40B4-BE49-F238E27FC236}">
                <a16:creationId xmlns:a16="http://schemas.microsoft.com/office/drawing/2014/main" id="{066D95A4-DB10-3673-FDA7-E8AA86E45C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76"/>
          <a:stretch/>
        </p:blipFill>
        <p:spPr bwMode="auto">
          <a:xfrm>
            <a:off x="-1" y="821234"/>
            <a:ext cx="2676643" cy="23555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ucation &amp; Training | U.S. Army">
            <a:extLst>
              <a:ext uri="{FF2B5EF4-FFF2-40B4-BE49-F238E27FC236}">
                <a16:creationId xmlns:a16="http://schemas.microsoft.com/office/drawing/2014/main" id="{2A9147E7-2428-50B7-3FF3-26D457282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643" y="822463"/>
            <a:ext cx="3148096" cy="2370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viation Technical Training Center">
            <a:extLst>
              <a:ext uri="{FF2B5EF4-FFF2-40B4-BE49-F238E27FC236}">
                <a16:creationId xmlns:a16="http://schemas.microsoft.com/office/drawing/2014/main" id="{C91DA467-3F2E-87A4-3D02-E6DCC2B88B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719" t="11714" b="14321"/>
          <a:stretch/>
        </p:blipFill>
        <p:spPr bwMode="auto">
          <a:xfrm>
            <a:off x="-1" y="3175065"/>
            <a:ext cx="5824739" cy="30850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E1DD079B-2F9F-9B6A-E3A7-D4E895FBC862}"/>
              </a:ext>
            </a:extLst>
          </p:cNvPr>
          <p:cNvSpPr txBox="1">
            <a:spLocks/>
          </p:cNvSpPr>
          <p:nvPr/>
        </p:nvSpPr>
        <p:spPr bwMode="auto">
          <a:xfrm>
            <a:off x="6985219" y="2392851"/>
            <a:ext cx="4919046" cy="2808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4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0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1600">
                <a:solidFill>
                  <a:schemeClr val="tx1"/>
                </a:solidFill>
                <a:latin typeface="Arial Narrow" pitchFamily="34" charset="0"/>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16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9pPr>
          </a:lstStyle>
          <a:p>
            <a:pPr marL="0" indent="0">
              <a:buNone/>
            </a:pPr>
            <a:r>
              <a:rPr lang="en-US" b="1" kern="0" dirty="0"/>
              <a:t>Military training:</a:t>
            </a:r>
            <a:br>
              <a:rPr lang="en-US" b="1" kern="0" dirty="0"/>
            </a:br>
            <a:r>
              <a:rPr lang="en-US" sz="3200" b="1" kern="0" dirty="0">
                <a:solidFill>
                  <a:schemeClr val="tx2"/>
                </a:solidFill>
              </a:rPr>
              <a:t>A wide range of systems</a:t>
            </a:r>
          </a:p>
          <a:p>
            <a:pPr marL="238125" lvl="1" indent="-238125">
              <a:buFont typeface="Wingdings" pitchFamily="2" charset="2"/>
              <a:buChar char="§"/>
            </a:pPr>
            <a:r>
              <a:rPr lang="en-US" kern="0" dirty="0"/>
              <a:t>Higher education and career schools</a:t>
            </a:r>
          </a:p>
          <a:p>
            <a:pPr marL="238125" lvl="1" indent="-238125">
              <a:buFont typeface="Wingdings" pitchFamily="2" charset="2"/>
              <a:buChar char="§"/>
            </a:pPr>
            <a:r>
              <a:rPr lang="en-US" kern="0" dirty="0"/>
              <a:t>Resident specialty schools and courses</a:t>
            </a:r>
          </a:p>
          <a:p>
            <a:pPr marL="238125" lvl="1" indent="-238125">
              <a:buFont typeface="Wingdings" pitchFamily="2" charset="2"/>
              <a:buChar char="§"/>
            </a:pPr>
            <a:r>
              <a:rPr lang="en-US" kern="0" dirty="0"/>
              <a:t>Operational programs</a:t>
            </a:r>
          </a:p>
          <a:p>
            <a:pPr marL="238125" lvl="1" indent="-238125">
              <a:buFont typeface="Wingdings" pitchFamily="2" charset="2"/>
              <a:buChar char="§"/>
            </a:pPr>
            <a:r>
              <a:rPr lang="en-US" kern="0" dirty="0"/>
              <a:t>On The Job  / Qualification training</a:t>
            </a:r>
          </a:p>
          <a:p>
            <a:pPr marL="238125" lvl="1" indent="-238125">
              <a:buFont typeface="Wingdings" pitchFamily="2" charset="2"/>
              <a:buChar char="§"/>
            </a:pPr>
            <a:r>
              <a:rPr lang="en-US" kern="0" dirty="0"/>
              <a:t>Unit and Organization training and exercises</a:t>
            </a:r>
          </a:p>
        </p:txBody>
      </p:sp>
      <p:sp>
        <p:nvSpPr>
          <p:cNvPr id="6" name="Content Placeholder 3">
            <a:extLst>
              <a:ext uri="{FF2B5EF4-FFF2-40B4-BE49-F238E27FC236}">
                <a16:creationId xmlns:a16="http://schemas.microsoft.com/office/drawing/2014/main" id="{6E09F6DA-3055-469A-683E-678F798EAC34}"/>
              </a:ext>
            </a:extLst>
          </p:cNvPr>
          <p:cNvSpPr txBox="1">
            <a:spLocks/>
          </p:cNvSpPr>
          <p:nvPr/>
        </p:nvSpPr>
        <p:spPr bwMode="auto">
          <a:xfrm>
            <a:off x="6985219" y="5496469"/>
            <a:ext cx="317267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4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0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1600">
                <a:solidFill>
                  <a:schemeClr val="tx1"/>
                </a:solidFill>
                <a:latin typeface="Arial Narrow" pitchFamily="34" charset="0"/>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16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9pPr>
          </a:lstStyle>
          <a:p>
            <a:pPr marL="15875" lvl="1" indent="0">
              <a:buFont typeface="Wingdings" pitchFamily="2" charset="2"/>
              <a:buNone/>
            </a:pPr>
            <a:r>
              <a:rPr lang="en-US" sz="3600" b="1" kern="0" dirty="0">
                <a:solidFill>
                  <a:schemeClr val="tx2"/>
                </a:solidFill>
              </a:rPr>
              <a:t>= $ Billions…</a:t>
            </a:r>
          </a:p>
        </p:txBody>
      </p:sp>
      <p:cxnSp>
        <p:nvCxnSpPr>
          <p:cNvPr id="5" name="Straight Connector 4">
            <a:extLst>
              <a:ext uri="{FF2B5EF4-FFF2-40B4-BE49-F238E27FC236}">
                <a16:creationId xmlns:a16="http://schemas.microsoft.com/office/drawing/2014/main" id="{1BB14AD4-A982-E231-45A0-45E58140AA9F}"/>
              </a:ext>
            </a:extLst>
          </p:cNvPr>
          <p:cNvCxnSpPr/>
          <p:nvPr/>
        </p:nvCxnSpPr>
        <p:spPr bwMode="auto">
          <a:xfrm>
            <a:off x="6524856" y="5362806"/>
            <a:ext cx="5242560" cy="0"/>
          </a:xfrm>
          <a:prstGeom prst="line">
            <a:avLst/>
          </a:prstGeom>
          <a:solidFill>
            <a:schemeClr val="accent1"/>
          </a:solidFill>
          <a:ln w="57150" cap="flat" cmpd="sng" algn="ctr">
            <a:solidFill>
              <a:schemeClr val="tx1"/>
            </a:solidFill>
            <a:prstDash val="solid"/>
            <a:miter lim="800000"/>
            <a:headEnd type="none" w="med" len="med"/>
            <a:tailEnd type="none" w="med" len="med"/>
          </a:ln>
          <a:effectLst/>
        </p:spPr>
      </p:cxnSp>
      <p:cxnSp>
        <p:nvCxnSpPr>
          <p:cNvPr id="8" name="Straight Connector 7">
            <a:extLst>
              <a:ext uri="{FF2B5EF4-FFF2-40B4-BE49-F238E27FC236}">
                <a16:creationId xmlns:a16="http://schemas.microsoft.com/office/drawing/2014/main" id="{6EE9A4DF-876B-A902-1BA8-093741044C3C}"/>
              </a:ext>
            </a:extLst>
          </p:cNvPr>
          <p:cNvCxnSpPr/>
          <p:nvPr/>
        </p:nvCxnSpPr>
        <p:spPr bwMode="auto">
          <a:xfrm>
            <a:off x="6524856" y="2232745"/>
            <a:ext cx="5242560" cy="0"/>
          </a:xfrm>
          <a:prstGeom prst="line">
            <a:avLst/>
          </a:prstGeom>
          <a:solidFill>
            <a:schemeClr val="accent1"/>
          </a:solidFill>
          <a:ln w="12700" cap="flat" cmpd="sng" algn="ctr">
            <a:solidFill>
              <a:schemeClr val="tx1"/>
            </a:solidFill>
            <a:prstDash val="solid"/>
            <a:miter lim="800000"/>
            <a:headEnd type="none" w="med" len="med"/>
            <a:tailEnd type="none" w="med" len="med"/>
          </a:ln>
          <a:effectLst/>
        </p:spPr>
      </p:cxnSp>
      <p:sp>
        <p:nvSpPr>
          <p:cNvPr id="7" name="Slide Number Placeholder 6">
            <a:extLst>
              <a:ext uri="{FF2B5EF4-FFF2-40B4-BE49-F238E27FC236}">
                <a16:creationId xmlns:a16="http://schemas.microsoft.com/office/drawing/2014/main" id="{10F6B6B0-CEEB-F50C-812C-E1FF7DACA002}"/>
              </a:ext>
            </a:extLst>
          </p:cNvPr>
          <p:cNvSpPr>
            <a:spLocks noGrp="1"/>
          </p:cNvSpPr>
          <p:nvPr>
            <p:ph type="sldNum" sz="quarter" idx="4"/>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585288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a:extLst>
              <a:ext uri="{FF2B5EF4-FFF2-40B4-BE49-F238E27FC236}">
                <a16:creationId xmlns:a16="http://schemas.microsoft.com/office/drawing/2014/main" id="{32D5DB04-88CF-1E07-5603-3194EEB2A6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 y="824408"/>
            <a:ext cx="12191999" cy="5473217"/>
          </a:xfrm>
          <a:prstGeom prst="rect">
            <a:avLst/>
          </a:prstGeom>
        </p:spPr>
      </p:pic>
      <p:sp>
        <p:nvSpPr>
          <p:cNvPr id="2" name="Title 1">
            <a:extLst>
              <a:ext uri="{FF2B5EF4-FFF2-40B4-BE49-F238E27FC236}">
                <a16:creationId xmlns:a16="http://schemas.microsoft.com/office/drawing/2014/main" id="{4240D8A2-2EF3-98CA-6D77-53FFB7A32107}"/>
              </a:ext>
            </a:extLst>
          </p:cNvPr>
          <p:cNvSpPr>
            <a:spLocks noGrp="1"/>
          </p:cNvSpPr>
          <p:nvPr>
            <p:ph type="title"/>
          </p:nvPr>
        </p:nvSpPr>
        <p:spPr>
          <a:xfrm>
            <a:off x="-174170" y="0"/>
            <a:ext cx="10577600" cy="870857"/>
          </a:xfrm>
        </p:spPr>
        <p:txBody>
          <a:bodyPr>
            <a:normAutofit/>
          </a:bodyPr>
          <a:lstStyle/>
          <a:p>
            <a:r>
              <a:rPr lang="en-US" dirty="0"/>
              <a:t>Does </a:t>
            </a:r>
            <a:r>
              <a:rPr lang="en-US" i="1" dirty="0"/>
              <a:t>Training</a:t>
            </a:r>
            <a:r>
              <a:rPr lang="en-US" dirty="0"/>
              <a:t> Yield </a:t>
            </a:r>
            <a:r>
              <a:rPr lang="en-US" i="1" dirty="0"/>
              <a:t>Reliable</a:t>
            </a:r>
            <a:r>
              <a:rPr lang="en-US" dirty="0"/>
              <a:t> Performance After Completion?</a:t>
            </a:r>
          </a:p>
        </p:txBody>
      </p:sp>
      <p:sp>
        <p:nvSpPr>
          <p:cNvPr id="4" name="Content Placeholder 3">
            <a:extLst>
              <a:ext uri="{FF2B5EF4-FFF2-40B4-BE49-F238E27FC236}">
                <a16:creationId xmlns:a16="http://schemas.microsoft.com/office/drawing/2014/main" id="{56445789-68F8-A65C-1D3F-43371F622458}"/>
              </a:ext>
            </a:extLst>
          </p:cNvPr>
          <p:cNvSpPr>
            <a:spLocks noGrp="1"/>
          </p:cNvSpPr>
          <p:nvPr>
            <p:ph sz="half" idx="2"/>
          </p:nvPr>
        </p:nvSpPr>
        <p:spPr>
          <a:xfrm>
            <a:off x="6194474" y="1695265"/>
            <a:ext cx="5573486" cy="4351338"/>
          </a:xfrm>
        </p:spPr>
        <p:txBody>
          <a:bodyPr>
            <a:normAutofit/>
          </a:bodyPr>
          <a:lstStyle/>
          <a:p>
            <a:pPr>
              <a:spcBef>
                <a:spcPts val="1800"/>
              </a:spcBef>
              <a:buClrTx/>
            </a:pPr>
            <a:r>
              <a:rPr lang="en-US" dirty="0"/>
              <a:t>Training is good at fostering initial comprehension</a:t>
            </a:r>
          </a:p>
          <a:p>
            <a:pPr>
              <a:spcBef>
                <a:spcPts val="1800"/>
              </a:spcBef>
              <a:buClrTx/>
            </a:pPr>
            <a:r>
              <a:rPr lang="en-US" dirty="0"/>
              <a:t>Focus on Short-Term memory leads to lack of retention: </a:t>
            </a:r>
            <a:r>
              <a:rPr lang="en-US" b="1" i="1" dirty="0"/>
              <a:t>Up to 90% loss in a month</a:t>
            </a:r>
          </a:p>
          <a:p>
            <a:pPr>
              <a:spcBef>
                <a:spcPts val="1800"/>
              </a:spcBef>
              <a:buClrTx/>
            </a:pPr>
            <a:r>
              <a:rPr lang="en-US" dirty="0"/>
              <a:t>“One-Off” training is not enough to sustain new habits</a:t>
            </a:r>
          </a:p>
          <a:p>
            <a:pPr>
              <a:spcBef>
                <a:spcPts val="1800"/>
              </a:spcBef>
              <a:buClrTx/>
            </a:pPr>
            <a:r>
              <a:rPr lang="en-US" dirty="0"/>
              <a:t>Problem: Erosion + Lack of Reinforcement</a:t>
            </a:r>
          </a:p>
        </p:txBody>
      </p:sp>
      <p:sp>
        <p:nvSpPr>
          <p:cNvPr id="3" name="Slide Number Placeholder 2">
            <a:extLst>
              <a:ext uri="{FF2B5EF4-FFF2-40B4-BE49-F238E27FC236}">
                <a16:creationId xmlns:a16="http://schemas.microsoft.com/office/drawing/2014/main" id="{D0B3A417-B555-8EB0-2139-9E70C01C2858}"/>
              </a:ext>
            </a:extLst>
          </p:cNvPr>
          <p:cNvSpPr>
            <a:spLocks noGrp="1"/>
          </p:cNvSpPr>
          <p:nvPr>
            <p:ph type="sldNum" sz="quarter" idx="4"/>
          </p:nvPr>
        </p:nvSpPr>
        <p:spPr/>
        <p:txBody>
          <a:bodyPr/>
          <a:lstStyle/>
          <a:p>
            <a:pPr>
              <a:defRPr/>
            </a:pPr>
            <a:fld id="{D68E8870-17DE-45C4-A8DD-7644B2422933}" type="slidenum">
              <a:rPr lang="en-US" smtClean="0"/>
              <a:pPr>
                <a:defRPr/>
              </a:pPr>
              <a:t>3</a:t>
            </a:fld>
            <a:endParaRPr lang="en-US" dirty="0"/>
          </a:p>
        </p:txBody>
      </p:sp>
    </p:spTree>
    <p:extLst>
      <p:ext uri="{BB962C8B-B14F-4D97-AF65-F5344CB8AC3E}">
        <p14:creationId xmlns:p14="http://schemas.microsoft.com/office/powerpoint/2010/main" val="354047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D1FC48-6BDC-40C3-940C-97B6F4B8AFAA}"/>
              </a:ext>
            </a:extLst>
          </p:cNvPr>
          <p:cNvSpPr>
            <a:spLocks noGrp="1"/>
          </p:cNvSpPr>
          <p:nvPr>
            <p:ph type="title"/>
          </p:nvPr>
        </p:nvSpPr>
        <p:spPr>
          <a:xfrm>
            <a:off x="0" y="29312"/>
            <a:ext cx="12192000" cy="806711"/>
          </a:xfrm>
        </p:spPr>
        <p:txBody>
          <a:bodyPr>
            <a:normAutofit/>
          </a:bodyPr>
          <a:lstStyle/>
          <a:p>
            <a:r>
              <a:rPr lang="en-US" dirty="0"/>
              <a:t>What Happens After Training: </a:t>
            </a:r>
            <a:r>
              <a:rPr lang="en-US" i="1" dirty="0"/>
              <a:t>The Forgetting Curve</a:t>
            </a:r>
          </a:p>
        </p:txBody>
      </p:sp>
      <p:sp>
        <p:nvSpPr>
          <p:cNvPr id="2" name="Content Placeholder 4">
            <a:extLst>
              <a:ext uri="{FF2B5EF4-FFF2-40B4-BE49-F238E27FC236}">
                <a16:creationId xmlns:a16="http://schemas.microsoft.com/office/drawing/2014/main" id="{441B2C49-BC67-F565-FD0D-DE85C9E03201}"/>
              </a:ext>
            </a:extLst>
          </p:cNvPr>
          <p:cNvSpPr>
            <a:spLocks noGrp="1"/>
          </p:cNvSpPr>
          <p:nvPr>
            <p:ph sz="half" idx="2"/>
          </p:nvPr>
        </p:nvSpPr>
        <p:spPr>
          <a:xfrm>
            <a:off x="7609114" y="1354875"/>
            <a:ext cx="4272644" cy="4351338"/>
          </a:xfrm>
        </p:spPr>
        <p:txBody>
          <a:bodyPr>
            <a:normAutofit lnSpcReduction="10000"/>
          </a:bodyPr>
          <a:lstStyle/>
          <a:p>
            <a:pPr>
              <a:spcBef>
                <a:spcPts val="1200"/>
              </a:spcBef>
            </a:pPr>
            <a:r>
              <a:rPr lang="en-US" sz="2400" dirty="0"/>
              <a:t>Skill-knowledge is developed </a:t>
            </a:r>
          </a:p>
          <a:p>
            <a:pPr>
              <a:spcBef>
                <a:spcPts val="1200"/>
              </a:spcBef>
            </a:pPr>
            <a:r>
              <a:rPr lang="en-US" sz="2400" dirty="0"/>
              <a:t>Training may not result in new habits or long-term retention unless immediately applied</a:t>
            </a:r>
          </a:p>
          <a:p>
            <a:pPr>
              <a:spcBef>
                <a:spcPts val="1200"/>
              </a:spcBef>
            </a:pPr>
            <a:r>
              <a:rPr lang="en-US" sz="2400" dirty="0"/>
              <a:t>Retention typically via application, on the job / refresher training, and policy / process reinforcement</a:t>
            </a:r>
          </a:p>
          <a:p>
            <a:pPr>
              <a:spcBef>
                <a:spcPts val="1200"/>
              </a:spcBef>
            </a:pPr>
            <a:r>
              <a:rPr lang="en-US" sz="2400" dirty="0"/>
              <a:t>Most loss occurs in the first day with </a:t>
            </a:r>
            <a:r>
              <a:rPr lang="en-US" sz="2400" b="1" dirty="0"/>
              <a:t>50% within 1 hour</a:t>
            </a:r>
          </a:p>
          <a:p>
            <a:pPr>
              <a:spcBef>
                <a:spcPts val="1200"/>
              </a:spcBef>
            </a:pPr>
            <a:r>
              <a:rPr lang="en-US" sz="2400" dirty="0"/>
              <a:t>Loss rate flattens over time</a:t>
            </a:r>
          </a:p>
        </p:txBody>
      </p:sp>
      <p:pic>
        <p:nvPicPr>
          <p:cNvPr id="31" name="Picture 30">
            <a:extLst>
              <a:ext uri="{FF2B5EF4-FFF2-40B4-BE49-F238E27FC236}">
                <a16:creationId xmlns:a16="http://schemas.microsoft.com/office/drawing/2014/main" id="{056A6A59-3943-3D75-F860-704EC20326A2}"/>
              </a:ext>
            </a:extLst>
          </p:cNvPr>
          <p:cNvPicPr>
            <a:picLocks noChangeAspect="1"/>
          </p:cNvPicPr>
          <p:nvPr/>
        </p:nvPicPr>
        <p:blipFill rotWithShape="1">
          <a:blip r:embed="rId3"/>
          <a:srcRect l="32790" t="20714" r="2099" b="7857"/>
          <a:stretch/>
        </p:blipFill>
        <p:spPr>
          <a:xfrm>
            <a:off x="295660" y="1354875"/>
            <a:ext cx="7051585" cy="4351338"/>
          </a:xfrm>
          <a:prstGeom prst="rect">
            <a:avLst/>
          </a:prstGeom>
        </p:spPr>
      </p:pic>
      <p:sp>
        <p:nvSpPr>
          <p:cNvPr id="4" name="Slide Number Placeholder 3">
            <a:extLst>
              <a:ext uri="{FF2B5EF4-FFF2-40B4-BE49-F238E27FC236}">
                <a16:creationId xmlns:a16="http://schemas.microsoft.com/office/drawing/2014/main" id="{89377C93-B3F1-EB53-5A28-B1FCE1BA4B37}"/>
              </a:ext>
            </a:extLst>
          </p:cNvPr>
          <p:cNvSpPr>
            <a:spLocks noGrp="1"/>
          </p:cNvSpPr>
          <p:nvPr>
            <p:ph type="sldNum" sz="quarter" idx="4"/>
          </p:nvPr>
        </p:nvSpPr>
        <p:spPr/>
        <p:txBody>
          <a:bodyPr/>
          <a:lstStyle/>
          <a:p>
            <a:pPr>
              <a:defRPr/>
            </a:pPr>
            <a:fld id="{D68E8870-17DE-45C4-A8DD-7644B2422933}" type="slidenum">
              <a:rPr lang="en-US" smtClean="0"/>
              <a:pPr>
                <a:defRPr/>
              </a:pPr>
              <a:t>4</a:t>
            </a:fld>
            <a:endParaRPr lang="en-US" dirty="0"/>
          </a:p>
        </p:txBody>
      </p:sp>
    </p:spTree>
    <p:extLst>
      <p:ext uri="{BB962C8B-B14F-4D97-AF65-F5344CB8AC3E}">
        <p14:creationId xmlns:p14="http://schemas.microsoft.com/office/powerpoint/2010/main" val="685668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60EA-F91F-4EC3-341F-DE3398F65CB8}"/>
              </a:ext>
            </a:extLst>
          </p:cNvPr>
          <p:cNvSpPr>
            <a:spLocks noGrp="1"/>
          </p:cNvSpPr>
          <p:nvPr>
            <p:ph type="title"/>
          </p:nvPr>
        </p:nvSpPr>
        <p:spPr>
          <a:xfrm>
            <a:off x="0" y="1"/>
            <a:ext cx="10441577" cy="833933"/>
          </a:xfrm>
        </p:spPr>
        <p:txBody>
          <a:bodyPr/>
          <a:lstStyle/>
          <a:p>
            <a:r>
              <a:rPr lang="en-US" dirty="0"/>
              <a:t>Erosion’s Impact </a:t>
            </a:r>
            <a:r>
              <a:rPr lang="en-US" i="1" dirty="0"/>
              <a:t>After </a:t>
            </a:r>
            <a:r>
              <a:rPr lang="en-US" dirty="0"/>
              <a:t>Completing Initial Training</a:t>
            </a:r>
          </a:p>
        </p:txBody>
      </p:sp>
      <p:sp>
        <p:nvSpPr>
          <p:cNvPr id="4" name="Content Placeholder 3">
            <a:extLst>
              <a:ext uri="{FF2B5EF4-FFF2-40B4-BE49-F238E27FC236}">
                <a16:creationId xmlns:a16="http://schemas.microsoft.com/office/drawing/2014/main" id="{C31AB12C-F657-D139-756E-EF9E1CB808F3}"/>
              </a:ext>
            </a:extLst>
          </p:cNvPr>
          <p:cNvSpPr>
            <a:spLocks noGrp="1"/>
          </p:cNvSpPr>
          <p:nvPr>
            <p:ph sz="half" idx="2"/>
          </p:nvPr>
        </p:nvSpPr>
        <p:spPr>
          <a:xfrm>
            <a:off x="6334490" y="1509438"/>
            <a:ext cx="5537200" cy="3537346"/>
          </a:xfrm>
        </p:spPr>
        <p:txBody>
          <a:bodyPr>
            <a:normAutofit/>
          </a:bodyPr>
          <a:lstStyle/>
          <a:p>
            <a:pPr>
              <a:spcBef>
                <a:spcPts val="1200"/>
              </a:spcBef>
              <a:spcAft>
                <a:spcPts val="600"/>
              </a:spcAft>
            </a:pPr>
            <a:r>
              <a:rPr lang="en-US" dirty="0"/>
              <a:t>Long-term memory requires more repetition, application, and reinforcement</a:t>
            </a:r>
          </a:p>
          <a:p>
            <a:pPr>
              <a:spcBef>
                <a:spcPts val="1200"/>
              </a:spcBef>
              <a:spcAft>
                <a:spcPts val="600"/>
              </a:spcAft>
            </a:pPr>
            <a:r>
              <a:rPr lang="en-US" dirty="0"/>
              <a:t>Training tied to infrequently performed tasks may rapidly erode after initial completion</a:t>
            </a:r>
          </a:p>
          <a:p>
            <a:pPr>
              <a:spcBef>
                <a:spcPts val="1200"/>
              </a:spcBef>
            </a:pPr>
            <a:r>
              <a:rPr lang="en-US" dirty="0"/>
              <a:t>Post-Training reinforcement impedances:</a:t>
            </a:r>
          </a:p>
          <a:p>
            <a:pPr lvl="1">
              <a:buFont typeface="Wingdings" panose="05000000000000000000" pitchFamily="2" charset="2"/>
              <a:buChar char="§"/>
            </a:pPr>
            <a:r>
              <a:rPr lang="en-US" dirty="0"/>
              <a:t>Work loads</a:t>
            </a:r>
          </a:p>
          <a:p>
            <a:pPr lvl="1">
              <a:buFont typeface="Wingdings" panose="05000000000000000000" pitchFamily="2" charset="2"/>
              <a:buChar char="§"/>
            </a:pPr>
            <a:r>
              <a:rPr lang="en-US" dirty="0"/>
              <a:t>Available instructional and practice systems</a:t>
            </a:r>
          </a:p>
          <a:p>
            <a:pPr lvl="1">
              <a:buFont typeface="Wingdings" panose="05000000000000000000" pitchFamily="2" charset="2"/>
              <a:buChar char="§"/>
            </a:pPr>
            <a:r>
              <a:rPr lang="en-US" dirty="0"/>
              <a:t>Available instructors</a:t>
            </a:r>
          </a:p>
        </p:txBody>
      </p:sp>
      <p:pic>
        <p:nvPicPr>
          <p:cNvPr id="2050" name="Picture 2" descr="Submarine Electronics Computer Field Apprentice Course">
            <a:extLst>
              <a:ext uri="{FF2B5EF4-FFF2-40B4-BE49-F238E27FC236}">
                <a16:creationId xmlns:a16="http://schemas.microsoft.com/office/drawing/2014/main" id="{1D24508D-359E-4461-EF4D-C9F4539564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81" r="4530"/>
          <a:stretch/>
        </p:blipFill>
        <p:spPr bwMode="auto">
          <a:xfrm>
            <a:off x="0" y="820870"/>
            <a:ext cx="5982790" cy="54437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B66EFFF-AB95-79C1-FA47-2349F65B56CE}"/>
              </a:ext>
            </a:extLst>
          </p:cNvPr>
          <p:cNvSpPr>
            <a:spLocks noGrp="1"/>
          </p:cNvSpPr>
          <p:nvPr>
            <p:ph type="sldNum" sz="quarter" idx="4"/>
          </p:nvPr>
        </p:nvSpPr>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342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0597EE79-0F21-3DA5-5D97-02B7C51C58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 y="824408"/>
            <a:ext cx="12191999" cy="5473216"/>
          </a:xfrm>
          <a:prstGeom prst="rect">
            <a:avLst/>
          </a:prstGeom>
        </p:spPr>
      </p:pic>
      <p:sp>
        <p:nvSpPr>
          <p:cNvPr id="5" name="Title 4">
            <a:extLst>
              <a:ext uri="{FF2B5EF4-FFF2-40B4-BE49-F238E27FC236}">
                <a16:creationId xmlns:a16="http://schemas.microsoft.com/office/drawing/2014/main" id="{C676A784-9306-46B1-A989-A25E176B2789}"/>
              </a:ext>
            </a:extLst>
          </p:cNvPr>
          <p:cNvSpPr>
            <a:spLocks noGrp="1"/>
          </p:cNvSpPr>
          <p:nvPr>
            <p:ph type="title"/>
          </p:nvPr>
        </p:nvSpPr>
        <p:spPr>
          <a:xfrm>
            <a:off x="0" y="22543"/>
            <a:ext cx="10454640" cy="820737"/>
          </a:xfrm>
        </p:spPr>
        <p:txBody>
          <a:bodyPr/>
          <a:lstStyle/>
          <a:p>
            <a:r>
              <a:rPr lang="en-US" dirty="0"/>
              <a:t>Repetition and Reinforcement</a:t>
            </a:r>
          </a:p>
        </p:txBody>
      </p:sp>
      <p:sp>
        <p:nvSpPr>
          <p:cNvPr id="7" name="Content Placeholder 6">
            <a:extLst>
              <a:ext uri="{FF2B5EF4-FFF2-40B4-BE49-F238E27FC236}">
                <a16:creationId xmlns:a16="http://schemas.microsoft.com/office/drawing/2014/main" id="{52B38A8D-662B-4222-84AE-4B40177AFD18}"/>
              </a:ext>
            </a:extLst>
          </p:cNvPr>
          <p:cNvSpPr>
            <a:spLocks noGrp="1"/>
          </p:cNvSpPr>
          <p:nvPr>
            <p:ph sz="half" idx="2"/>
          </p:nvPr>
        </p:nvSpPr>
        <p:spPr>
          <a:xfrm>
            <a:off x="488994" y="1211391"/>
            <a:ext cx="4442655" cy="3011766"/>
          </a:xfrm>
        </p:spPr>
        <p:txBody>
          <a:bodyPr>
            <a:normAutofit/>
          </a:bodyPr>
          <a:lstStyle/>
          <a:p>
            <a:pPr marL="0" indent="0">
              <a:spcBef>
                <a:spcPts val="1200"/>
              </a:spcBef>
              <a:buNone/>
            </a:pPr>
            <a:r>
              <a:rPr lang="en-US" dirty="0"/>
              <a:t>Post-training</a:t>
            </a:r>
          </a:p>
          <a:p>
            <a:pPr marL="465138" lvl="1" indent="-373063">
              <a:spcBef>
                <a:spcPts val="1200"/>
              </a:spcBef>
              <a:buFont typeface="Wingdings" panose="05000000000000000000" pitchFamily="2" charset="2"/>
              <a:buChar char="§"/>
            </a:pPr>
            <a:r>
              <a:rPr lang="en-US" dirty="0"/>
              <a:t>Reinforcement boosts knowledge and skill retention</a:t>
            </a:r>
          </a:p>
          <a:p>
            <a:pPr marL="465138" lvl="1" indent="-373063">
              <a:spcBef>
                <a:spcPts val="1200"/>
              </a:spcBef>
              <a:buFont typeface="Wingdings" panose="05000000000000000000" pitchFamily="2" charset="2"/>
              <a:buChar char="§"/>
            </a:pPr>
            <a:r>
              <a:rPr lang="en-US" dirty="0"/>
              <a:t>Repetition can help form and sustain application habits</a:t>
            </a:r>
          </a:p>
        </p:txBody>
      </p:sp>
      <p:sp>
        <p:nvSpPr>
          <p:cNvPr id="2" name="Content Placeholder 6">
            <a:extLst>
              <a:ext uri="{FF2B5EF4-FFF2-40B4-BE49-F238E27FC236}">
                <a16:creationId xmlns:a16="http://schemas.microsoft.com/office/drawing/2014/main" id="{177BAB29-2E37-1EDA-6558-0C0377462340}"/>
              </a:ext>
            </a:extLst>
          </p:cNvPr>
          <p:cNvSpPr txBox="1">
            <a:spLocks/>
          </p:cNvSpPr>
          <p:nvPr/>
        </p:nvSpPr>
        <p:spPr bwMode="auto">
          <a:xfrm>
            <a:off x="7643458" y="2149237"/>
            <a:ext cx="4442655" cy="44685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spcBef>
                <a:spcPts val="1200"/>
              </a:spcBef>
              <a:buNone/>
            </a:pPr>
            <a:r>
              <a:rPr lang="en-US" kern="0" dirty="0"/>
              <a:t>Repetition and Reinforcement</a:t>
            </a:r>
          </a:p>
          <a:p>
            <a:pPr marL="465138" lvl="1" indent="-373063">
              <a:spcBef>
                <a:spcPts val="1200"/>
              </a:spcBef>
              <a:buFont typeface="Wingdings" pitchFamily="2" charset="2"/>
              <a:buChar char="§"/>
            </a:pPr>
            <a:r>
              <a:rPr lang="en-US" kern="0" dirty="0"/>
              <a:t>Challenge / Questioning effect</a:t>
            </a:r>
          </a:p>
          <a:p>
            <a:pPr marL="465138" lvl="1" indent="-373063">
              <a:spcBef>
                <a:spcPts val="1200"/>
              </a:spcBef>
              <a:buFont typeface="Wingdings" pitchFamily="2" charset="2"/>
              <a:buChar char="§"/>
            </a:pPr>
            <a:r>
              <a:rPr lang="en-US" kern="0" dirty="0"/>
              <a:t>Start right after initial training</a:t>
            </a:r>
          </a:p>
          <a:p>
            <a:pPr marL="465138" lvl="1" indent="-373063">
              <a:spcBef>
                <a:spcPts val="1200"/>
              </a:spcBef>
              <a:buFont typeface="Wingdings" pitchFamily="2" charset="2"/>
              <a:buChar char="§"/>
            </a:pPr>
            <a:r>
              <a:rPr lang="en-US" kern="0" dirty="0"/>
              <a:t>Provide over a spaced period</a:t>
            </a:r>
          </a:p>
          <a:p>
            <a:pPr marL="465138" lvl="1" indent="-373063">
              <a:spcBef>
                <a:spcPts val="1200"/>
              </a:spcBef>
              <a:buFont typeface="Wingdings" pitchFamily="2" charset="2"/>
              <a:buChar char="§"/>
            </a:pPr>
            <a:r>
              <a:rPr lang="en-US" kern="0" dirty="0"/>
              <a:t>Short and focused</a:t>
            </a:r>
          </a:p>
          <a:p>
            <a:pPr marL="465138" lvl="1" indent="-373063">
              <a:spcBef>
                <a:spcPts val="1200"/>
              </a:spcBef>
              <a:buFont typeface="Wingdings" pitchFamily="2" charset="2"/>
              <a:buChar char="§"/>
            </a:pPr>
            <a:r>
              <a:rPr lang="en-US" kern="0" dirty="0"/>
              <a:t>Not distracting</a:t>
            </a:r>
          </a:p>
          <a:p>
            <a:pPr marL="465138" lvl="1" indent="-373063">
              <a:spcBef>
                <a:spcPts val="1200"/>
              </a:spcBef>
              <a:buFont typeface="Wingdings" pitchFamily="2" charset="2"/>
              <a:buChar char="§"/>
            </a:pPr>
            <a:r>
              <a:rPr lang="en-US" kern="0" dirty="0"/>
              <a:t>Tie to completion requirements</a:t>
            </a:r>
          </a:p>
          <a:p>
            <a:endParaRPr lang="en-US" kern="0" dirty="0"/>
          </a:p>
        </p:txBody>
      </p:sp>
      <p:sp>
        <p:nvSpPr>
          <p:cNvPr id="3" name="Slide Number Placeholder 2">
            <a:extLst>
              <a:ext uri="{FF2B5EF4-FFF2-40B4-BE49-F238E27FC236}">
                <a16:creationId xmlns:a16="http://schemas.microsoft.com/office/drawing/2014/main" id="{EDBC3E18-ACDB-B733-4146-380C76E0476A}"/>
              </a:ext>
            </a:extLst>
          </p:cNvPr>
          <p:cNvSpPr>
            <a:spLocks noGrp="1"/>
          </p:cNvSpPr>
          <p:nvPr>
            <p:ph type="sldNum" sz="quarter" idx="12"/>
          </p:nvPr>
        </p:nvSpPr>
        <p:spPr/>
        <p:txBody>
          <a:bodyPr/>
          <a:lstStyle/>
          <a:p>
            <a:fld id="{653E18AC-3C7C-4ED7-A66F-9468663F0BEE}" type="slidenum">
              <a:rPr lang="en-US" smtClean="0"/>
              <a:t>6</a:t>
            </a:fld>
            <a:endParaRPr lang="en-US"/>
          </a:p>
        </p:txBody>
      </p:sp>
    </p:spTree>
    <p:extLst>
      <p:ext uri="{BB962C8B-B14F-4D97-AF65-F5344CB8AC3E}">
        <p14:creationId xmlns:p14="http://schemas.microsoft.com/office/powerpoint/2010/main" val="73922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60EA-F91F-4EC3-341F-DE3398F65CB8}"/>
              </a:ext>
            </a:extLst>
          </p:cNvPr>
          <p:cNvSpPr>
            <a:spLocks noGrp="1"/>
          </p:cNvSpPr>
          <p:nvPr>
            <p:ph type="title"/>
          </p:nvPr>
        </p:nvSpPr>
        <p:spPr/>
        <p:txBody>
          <a:bodyPr/>
          <a:lstStyle/>
          <a:p>
            <a:r>
              <a:rPr lang="en-US" dirty="0"/>
              <a:t>Retrieval Practice is Key</a:t>
            </a:r>
          </a:p>
        </p:txBody>
      </p:sp>
      <p:sp>
        <p:nvSpPr>
          <p:cNvPr id="5" name="Content Placeholder 4">
            <a:extLst>
              <a:ext uri="{FF2B5EF4-FFF2-40B4-BE49-F238E27FC236}">
                <a16:creationId xmlns:a16="http://schemas.microsoft.com/office/drawing/2014/main" id="{0844EBAF-3588-0239-ADDC-3AA04732AEEB}"/>
              </a:ext>
            </a:extLst>
          </p:cNvPr>
          <p:cNvSpPr>
            <a:spLocks noGrp="1"/>
          </p:cNvSpPr>
          <p:nvPr>
            <p:ph sz="half" idx="2"/>
          </p:nvPr>
        </p:nvSpPr>
        <p:spPr>
          <a:xfrm>
            <a:off x="497014" y="2176780"/>
            <a:ext cx="5446585" cy="2416818"/>
          </a:xfrm>
        </p:spPr>
        <p:txBody>
          <a:bodyPr>
            <a:normAutofit/>
          </a:bodyPr>
          <a:lstStyle/>
          <a:p>
            <a:pPr>
              <a:spcBef>
                <a:spcPts val="1800"/>
              </a:spcBef>
              <a:spcAft>
                <a:spcPts val="0"/>
              </a:spcAft>
            </a:pPr>
            <a:r>
              <a:rPr lang="en-US" dirty="0"/>
              <a:t>Retrieval Practice: An event or test causes you to remember what you learned </a:t>
            </a:r>
          </a:p>
          <a:p>
            <a:pPr>
              <a:spcBef>
                <a:spcPts val="1800"/>
              </a:spcBef>
              <a:spcAft>
                <a:spcPts val="0"/>
              </a:spcAft>
            </a:pPr>
            <a:r>
              <a:rPr lang="en-US" dirty="0"/>
              <a:t>Start just after training</a:t>
            </a:r>
          </a:p>
          <a:p>
            <a:pPr>
              <a:spcBef>
                <a:spcPts val="1800"/>
              </a:spcBef>
              <a:spcAft>
                <a:spcPts val="0"/>
              </a:spcAft>
            </a:pPr>
            <a:r>
              <a:rPr lang="en-US" dirty="0"/>
              <a:t>Multiple retrieval / test events yield better results than a single final test or event</a:t>
            </a:r>
          </a:p>
        </p:txBody>
      </p:sp>
      <p:pic>
        <p:nvPicPr>
          <p:cNvPr id="3" name="Picture 2">
            <a:extLst>
              <a:ext uri="{FF2B5EF4-FFF2-40B4-BE49-F238E27FC236}">
                <a16:creationId xmlns:a16="http://schemas.microsoft.com/office/drawing/2014/main" id="{28A4511F-4F1C-A7D7-716D-81E2D4C8E8E6}"/>
              </a:ext>
            </a:extLst>
          </p:cNvPr>
          <p:cNvPicPr>
            <a:picLocks noChangeAspect="1"/>
          </p:cNvPicPr>
          <p:nvPr/>
        </p:nvPicPr>
        <p:blipFill>
          <a:blip r:embed="rId3"/>
          <a:stretch>
            <a:fillRect/>
          </a:stretch>
        </p:blipFill>
        <p:spPr>
          <a:xfrm>
            <a:off x="6881307" y="971167"/>
            <a:ext cx="4757472" cy="5242121"/>
          </a:xfrm>
          <a:prstGeom prst="rect">
            <a:avLst/>
          </a:prstGeom>
        </p:spPr>
      </p:pic>
      <p:sp>
        <p:nvSpPr>
          <p:cNvPr id="4" name="Slide Number Placeholder 3">
            <a:extLst>
              <a:ext uri="{FF2B5EF4-FFF2-40B4-BE49-F238E27FC236}">
                <a16:creationId xmlns:a16="http://schemas.microsoft.com/office/drawing/2014/main" id="{FAE1F741-1994-60A3-BCDD-C36A7B35E262}"/>
              </a:ext>
            </a:extLst>
          </p:cNvPr>
          <p:cNvSpPr>
            <a:spLocks noGrp="1"/>
          </p:cNvSpPr>
          <p:nvPr>
            <p:ph type="sldNum" sz="quarter" idx="4"/>
          </p:nvPr>
        </p:nvSpPr>
        <p:spPr/>
        <p:txBody>
          <a:bodyPr/>
          <a:lstStyle/>
          <a:p>
            <a:pPr>
              <a:defRPr/>
            </a:pPr>
            <a:fld id="{D68E8870-17DE-45C4-A8DD-7644B2422933}" type="slidenum">
              <a:rPr lang="en-US" smtClean="0"/>
              <a:pPr>
                <a:defRPr/>
              </a:pPr>
              <a:t>7</a:t>
            </a:fld>
            <a:endParaRPr lang="en-US" dirty="0"/>
          </a:p>
        </p:txBody>
      </p:sp>
    </p:spTree>
    <p:extLst>
      <p:ext uri="{BB962C8B-B14F-4D97-AF65-F5344CB8AC3E}">
        <p14:creationId xmlns:p14="http://schemas.microsoft.com/office/powerpoint/2010/main" val="405369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60EA-F91F-4EC3-341F-DE3398F65CB8}"/>
              </a:ext>
            </a:extLst>
          </p:cNvPr>
          <p:cNvSpPr>
            <a:spLocks noGrp="1"/>
          </p:cNvSpPr>
          <p:nvPr>
            <p:ph type="title"/>
          </p:nvPr>
        </p:nvSpPr>
        <p:spPr>
          <a:xfrm>
            <a:off x="0" y="0"/>
            <a:ext cx="10414000" cy="891857"/>
          </a:xfrm>
        </p:spPr>
        <p:txBody>
          <a:bodyPr>
            <a:normAutofit/>
          </a:bodyPr>
          <a:lstStyle/>
          <a:p>
            <a:r>
              <a:rPr lang="en-US" dirty="0"/>
              <a:t>Spacing Retrieval Practice</a:t>
            </a:r>
          </a:p>
        </p:txBody>
      </p:sp>
      <p:sp>
        <p:nvSpPr>
          <p:cNvPr id="5" name="Content Placeholder 4">
            <a:extLst>
              <a:ext uri="{FF2B5EF4-FFF2-40B4-BE49-F238E27FC236}">
                <a16:creationId xmlns:a16="http://schemas.microsoft.com/office/drawing/2014/main" id="{0844EBAF-3588-0239-ADDC-3AA04732AEEB}"/>
              </a:ext>
            </a:extLst>
          </p:cNvPr>
          <p:cNvSpPr>
            <a:spLocks noGrp="1"/>
          </p:cNvSpPr>
          <p:nvPr>
            <p:ph sz="half" idx="2"/>
          </p:nvPr>
        </p:nvSpPr>
        <p:spPr>
          <a:xfrm>
            <a:off x="7633252" y="2404245"/>
            <a:ext cx="4374598" cy="2251051"/>
          </a:xfrm>
        </p:spPr>
        <p:txBody>
          <a:bodyPr>
            <a:normAutofit/>
          </a:bodyPr>
          <a:lstStyle/>
          <a:p>
            <a:pPr>
              <a:spcBef>
                <a:spcPts val="1800"/>
              </a:spcBef>
            </a:pPr>
            <a:r>
              <a:rPr lang="en-US" dirty="0"/>
              <a:t>Retrieving information over time also increases retention</a:t>
            </a:r>
          </a:p>
          <a:p>
            <a:pPr>
              <a:spcBef>
                <a:spcPts val="1800"/>
              </a:spcBef>
            </a:pPr>
            <a:r>
              <a:rPr lang="en-US" dirty="0"/>
              <a:t>More practice over longer spaces of time yields better results than practice over a short period</a:t>
            </a:r>
          </a:p>
        </p:txBody>
      </p:sp>
      <p:pic>
        <p:nvPicPr>
          <p:cNvPr id="4" name="Picture 3">
            <a:extLst>
              <a:ext uri="{FF2B5EF4-FFF2-40B4-BE49-F238E27FC236}">
                <a16:creationId xmlns:a16="http://schemas.microsoft.com/office/drawing/2014/main" id="{8B1C06D0-97B1-18DB-4A15-0CFC6DA7260F}"/>
              </a:ext>
            </a:extLst>
          </p:cNvPr>
          <p:cNvPicPr>
            <a:picLocks noChangeAspect="1"/>
          </p:cNvPicPr>
          <p:nvPr/>
        </p:nvPicPr>
        <p:blipFill rotWithShape="1">
          <a:blip r:embed="rId3"/>
          <a:srcRect l="20250" t="24894" r="23968" b="27333"/>
          <a:stretch/>
        </p:blipFill>
        <p:spPr>
          <a:xfrm>
            <a:off x="251701" y="1669773"/>
            <a:ext cx="7023741" cy="3839265"/>
          </a:xfrm>
          <a:prstGeom prst="rect">
            <a:avLst/>
          </a:prstGeom>
        </p:spPr>
      </p:pic>
      <p:sp>
        <p:nvSpPr>
          <p:cNvPr id="3" name="Slide Number Placeholder 2">
            <a:extLst>
              <a:ext uri="{FF2B5EF4-FFF2-40B4-BE49-F238E27FC236}">
                <a16:creationId xmlns:a16="http://schemas.microsoft.com/office/drawing/2014/main" id="{6D1D7E54-412A-D6BA-8548-96D1C2FA56CE}"/>
              </a:ext>
            </a:extLst>
          </p:cNvPr>
          <p:cNvSpPr>
            <a:spLocks noGrp="1"/>
          </p:cNvSpPr>
          <p:nvPr>
            <p:ph type="sldNum" sz="quarter" idx="4"/>
          </p:nvPr>
        </p:nvSpPr>
        <p:spPr/>
        <p:txBody>
          <a:bodyPr/>
          <a:lstStyle/>
          <a:p>
            <a:pPr>
              <a:defRPr/>
            </a:pPr>
            <a:fld id="{D68E8870-17DE-45C4-A8DD-7644B2422933}" type="slidenum">
              <a:rPr lang="en-US" smtClean="0"/>
              <a:pPr>
                <a:defRPr/>
              </a:pPr>
              <a:t>8</a:t>
            </a:fld>
            <a:endParaRPr lang="en-US" dirty="0"/>
          </a:p>
        </p:txBody>
      </p:sp>
    </p:spTree>
    <p:extLst>
      <p:ext uri="{BB962C8B-B14F-4D97-AF65-F5344CB8AC3E}">
        <p14:creationId xmlns:p14="http://schemas.microsoft.com/office/powerpoint/2010/main" val="20055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22B8-914C-AFB2-AD74-E93223F55E98}"/>
              </a:ext>
            </a:extLst>
          </p:cNvPr>
          <p:cNvSpPr>
            <a:spLocks noGrp="1"/>
          </p:cNvSpPr>
          <p:nvPr>
            <p:ph type="title"/>
          </p:nvPr>
        </p:nvSpPr>
        <p:spPr>
          <a:xfrm>
            <a:off x="0" y="1"/>
            <a:ext cx="10673027" cy="812800"/>
          </a:xfrm>
        </p:spPr>
        <p:txBody>
          <a:bodyPr>
            <a:normAutofit/>
          </a:bodyPr>
          <a:lstStyle/>
          <a:p>
            <a:r>
              <a:rPr lang="en-US" dirty="0"/>
              <a:t>Putting Them Together: The Power Of Spaced Repetition</a:t>
            </a:r>
          </a:p>
        </p:txBody>
      </p:sp>
      <p:pic>
        <p:nvPicPr>
          <p:cNvPr id="6" name="Picture 5" descr="Chart, line chart&#10;&#10;Description automatically generated">
            <a:extLst>
              <a:ext uri="{FF2B5EF4-FFF2-40B4-BE49-F238E27FC236}">
                <a16:creationId xmlns:a16="http://schemas.microsoft.com/office/drawing/2014/main" id="{F2027FF2-F34E-0969-A68A-36F5001CE4CF}"/>
              </a:ext>
            </a:extLst>
          </p:cNvPr>
          <p:cNvPicPr>
            <a:picLocks noChangeAspect="1"/>
          </p:cNvPicPr>
          <p:nvPr/>
        </p:nvPicPr>
        <p:blipFill>
          <a:blip r:embed="rId3"/>
          <a:stretch>
            <a:fillRect/>
          </a:stretch>
        </p:blipFill>
        <p:spPr>
          <a:xfrm>
            <a:off x="1412950" y="861587"/>
            <a:ext cx="9260077" cy="4954143"/>
          </a:xfrm>
          <a:prstGeom prst="rect">
            <a:avLst/>
          </a:prstGeom>
          <a:noFill/>
        </p:spPr>
      </p:pic>
      <p:graphicFrame>
        <p:nvGraphicFramePr>
          <p:cNvPr id="3" name="Table 2">
            <a:extLst>
              <a:ext uri="{FF2B5EF4-FFF2-40B4-BE49-F238E27FC236}">
                <a16:creationId xmlns:a16="http://schemas.microsoft.com/office/drawing/2014/main" id="{4DD4A298-07D0-058C-5678-1D4E7FEC35E2}"/>
              </a:ext>
            </a:extLst>
          </p:cNvPr>
          <p:cNvGraphicFramePr>
            <a:graphicFrameLocks noGrp="1"/>
          </p:cNvGraphicFramePr>
          <p:nvPr>
            <p:extLst>
              <p:ext uri="{D42A27DB-BD31-4B8C-83A1-F6EECF244321}">
                <p14:modId xmlns:p14="http://schemas.microsoft.com/office/powerpoint/2010/main" val="1193474160"/>
              </p:ext>
            </p:extLst>
          </p:nvPr>
        </p:nvGraphicFramePr>
        <p:xfrm>
          <a:off x="1078766" y="4524563"/>
          <a:ext cx="10034468" cy="1625953"/>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2809666">
                  <a:extLst>
                    <a:ext uri="{9D8B030D-6E8A-4147-A177-3AD203B41FA5}">
                      <a16:colId xmlns:a16="http://schemas.microsoft.com/office/drawing/2014/main" val="3186977183"/>
                    </a:ext>
                  </a:extLst>
                </a:gridCol>
                <a:gridCol w="857749">
                  <a:extLst>
                    <a:ext uri="{9D8B030D-6E8A-4147-A177-3AD203B41FA5}">
                      <a16:colId xmlns:a16="http://schemas.microsoft.com/office/drawing/2014/main" val="3099020137"/>
                    </a:ext>
                  </a:extLst>
                </a:gridCol>
                <a:gridCol w="997508">
                  <a:extLst>
                    <a:ext uri="{9D8B030D-6E8A-4147-A177-3AD203B41FA5}">
                      <a16:colId xmlns:a16="http://schemas.microsoft.com/office/drawing/2014/main" val="2334907940"/>
                    </a:ext>
                  </a:extLst>
                </a:gridCol>
                <a:gridCol w="5369545">
                  <a:extLst>
                    <a:ext uri="{9D8B030D-6E8A-4147-A177-3AD203B41FA5}">
                      <a16:colId xmlns:a16="http://schemas.microsoft.com/office/drawing/2014/main" val="3710662413"/>
                    </a:ext>
                  </a:extLst>
                </a:gridCol>
              </a:tblGrid>
              <a:tr h="464558">
                <a:tc>
                  <a:txBody>
                    <a:bodyPr/>
                    <a:lstStyle/>
                    <a:p>
                      <a:pPr marL="0" marR="0" algn="ctr">
                        <a:spcBef>
                          <a:spcPts val="0"/>
                        </a:spcBef>
                        <a:spcAft>
                          <a:spcPts val="0"/>
                        </a:spcAft>
                      </a:pPr>
                      <a:r>
                        <a:rPr lang="en-US" sz="1400" b="1">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Course</a:t>
                      </a:r>
                      <a:endParaRPr lang="en-US" sz="1400">
                        <a:effectLst/>
                        <a:highlight>
                          <a:srgbClr val="C6D9F1"/>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0"/>
                        </a:spcAft>
                      </a:pPr>
                      <a:r>
                        <a:rPr lang="en-US" sz="14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Pre-Test</a:t>
                      </a:r>
                      <a:br>
                        <a:rPr lang="en-US" sz="14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br>
                      <a:r>
                        <a:rPr lang="en-US" sz="14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(Correct)</a:t>
                      </a:r>
                      <a:endParaRPr lang="en-US" sz="1400" dirty="0">
                        <a:effectLst/>
                        <a:highlight>
                          <a:srgbClr val="C6D9F1"/>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0"/>
                        </a:spcAft>
                      </a:pPr>
                      <a:r>
                        <a:rPr lang="en-US" sz="14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Post-Test</a:t>
                      </a:r>
                      <a:br>
                        <a:rPr lang="en-US" sz="14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br>
                      <a:r>
                        <a:rPr lang="en-US" sz="14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(Correct)</a:t>
                      </a:r>
                      <a:endParaRPr lang="en-US" sz="1400" dirty="0">
                        <a:effectLst/>
                        <a:highlight>
                          <a:srgbClr val="C6D9F1"/>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1400" b="1" dirty="0">
                          <a:solidFill>
                            <a:srgbClr val="000000"/>
                          </a:solidFill>
                          <a:effectLst/>
                          <a:highlight>
                            <a:srgbClr val="C6D9F1"/>
                          </a:highlight>
                          <a:latin typeface="Calibri" panose="020F0502020204030204" pitchFamily="34" charset="0"/>
                          <a:ea typeface="Calibri" panose="020F0502020204030204" pitchFamily="34" charset="0"/>
                          <a:cs typeface="Calibri" panose="020F0502020204030204" pitchFamily="34" charset="0"/>
                        </a:rPr>
                        <a:t>Remarks</a:t>
                      </a:r>
                      <a:endParaRPr lang="en-US" sz="1400" dirty="0">
                        <a:effectLst/>
                        <a:highlight>
                          <a:srgbClr val="C6D9F1"/>
                        </a:highligh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333584096"/>
                  </a:ext>
                </a:extLst>
              </a:tr>
              <a:tr h="464558">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USDA</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Instructor Development Courses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81 &amp; </a:t>
                      </a:r>
                      <a:br>
                        <a:rPr lang="en-US" sz="1400" dirty="0">
                          <a:effectLst/>
                          <a:latin typeface="Calibri" panose="020F0502020204030204" pitchFamily="34" charset="0"/>
                          <a:ea typeface="Calibri" panose="020F0502020204030204" pitchFamily="34" charset="0"/>
                          <a:cs typeface="Calibri" panose="020F0502020204030204" pitchFamily="34" charset="0"/>
                        </a:rPr>
                      </a:br>
                      <a:r>
                        <a:rPr lang="en-US" sz="1400" dirty="0">
                          <a:effectLst/>
                          <a:latin typeface="Calibri" panose="020F0502020204030204" pitchFamily="34" charset="0"/>
                          <a:ea typeface="Calibri" panose="020F0502020204030204" pitchFamily="34" charset="0"/>
                          <a:cs typeface="Calibri" panose="020F0502020204030204" pitchFamily="34" charset="0"/>
                        </a:rPr>
                        <a:t>76 %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94 &amp; </a:t>
                      </a:r>
                      <a:br>
                        <a:rPr lang="en-US" sz="1400" dirty="0">
                          <a:effectLst/>
                          <a:latin typeface="Calibri" panose="020F0502020204030204" pitchFamily="34" charset="0"/>
                          <a:ea typeface="Calibri" panose="020F0502020204030204" pitchFamily="34" charset="0"/>
                          <a:cs typeface="Calibri" panose="020F0502020204030204" pitchFamily="34" charset="0"/>
                        </a:rPr>
                      </a:br>
                      <a:r>
                        <a:rPr lang="en-US" sz="1400" dirty="0">
                          <a:effectLst/>
                          <a:latin typeface="Calibri" panose="020F0502020204030204" pitchFamily="34" charset="0"/>
                          <a:ea typeface="Calibri" panose="020F0502020204030204" pitchFamily="34" charset="0"/>
                          <a:cs typeface="Calibri" panose="020F0502020204030204" pitchFamily="34" charset="0"/>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Pre-Test: All students were above the passing threshold.</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Post-Test: All students were at or above the 80% 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9786460"/>
                  </a:ext>
                </a:extLst>
              </a:tr>
              <a:tr h="696837">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Tidewater Community College,</a:t>
                      </a:r>
                    </a:p>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Norfolk Naval Shipyard Apprentices</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Science in the Workplace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Pre-Test: 5 of 21 students at or below passing, with most testing at 80%</a:t>
                      </a:r>
                      <a:br>
                        <a:rPr lang="en-US" sz="1400" dirty="0">
                          <a:effectLst/>
                          <a:latin typeface="Calibri" panose="020F0502020204030204" pitchFamily="34" charset="0"/>
                          <a:ea typeface="Calibri" panose="020F0502020204030204" pitchFamily="34" charset="0"/>
                          <a:cs typeface="Calibri" panose="020F0502020204030204" pitchFamily="34" charset="0"/>
                        </a:rPr>
                      </a:br>
                      <a:r>
                        <a:rPr lang="en-US" sz="1400" dirty="0">
                          <a:effectLst/>
                          <a:latin typeface="Calibri" panose="020F0502020204030204" pitchFamily="34" charset="0"/>
                          <a:ea typeface="Calibri" panose="020F0502020204030204" pitchFamily="34" charset="0"/>
                          <a:cs typeface="Calibri" panose="020F0502020204030204" pitchFamily="34" charset="0"/>
                        </a:rPr>
                        <a:t>Post-Test: No students below passing, most at 90% or above.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2746893"/>
                  </a:ext>
                </a:extLst>
              </a:tr>
            </a:tbl>
          </a:graphicData>
        </a:graphic>
      </p:graphicFrame>
      <p:grpSp>
        <p:nvGrpSpPr>
          <p:cNvPr id="7" name="Group 6">
            <a:extLst>
              <a:ext uri="{FF2B5EF4-FFF2-40B4-BE49-F238E27FC236}">
                <a16:creationId xmlns:a16="http://schemas.microsoft.com/office/drawing/2014/main" id="{FCC7D163-0262-E012-1A19-F612A2B44BBF}"/>
              </a:ext>
            </a:extLst>
          </p:cNvPr>
          <p:cNvGrpSpPr/>
          <p:nvPr/>
        </p:nvGrpSpPr>
        <p:grpSpPr>
          <a:xfrm>
            <a:off x="2390019" y="1774567"/>
            <a:ext cx="6425655" cy="4361473"/>
            <a:chOff x="2400293" y="1789043"/>
            <a:chExt cx="6425655" cy="4361473"/>
          </a:xfrm>
        </p:grpSpPr>
        <p:cxnSp>
          <p:nvCxnSpPr>
            <p:cNvPr id="5" name="Straight Arrow Connector 4">
              <a:extLst>
                <a:ext uri="{FF2B5EF4-FFF2-40B4-BE49-F238E27FC236}">
                  <a16:creationId xmlns:a16="http://schemas.microsoft.com/office/drawing/2014/main" id="{6772F887-CFFF-1EF0-6080-0CF0BC150DB1}"/>
                </a:ext>
              </a:extLst>
            </p:cNvPr>
            <p:cNvCxnSpPr>
              <a:cxnSpLocks/>
            </p:cNvCxnSpPr>
            <p:nvPr/>
          </p:nvCxnSpPr>
          <p:spPr bwMode="auto">
            <a:xfrm flipV="1">
              <a:off x="5744817" y="1789043"/>
              <a:ext cx="3081131" cy="3189722"/>
            </a:xfrm>
            <a:prstGeom prst="straightConnector1">
              <a:avLst/>
            </a:prstGeom>
            <a:ln w="76200">
              <a:solidFill>
                <a:schemeClr val="tx1"/>
              </a:solidFill>
              <a:tailEnd type="triangle"/>
            </a:ln>
            <a:effectLst/>
          </p:spPr>
          <p:style>
            <a:lnRef idx="3">
              <a:schemeClr val="dk1"/>
            </a:lnRef>
            <a:fillRef idx="0">
              <a:schemeClr val="dk1"/>
            </a:fillRef>
            <a:effectRef idx="2">
              <a:schemeClr val="dk1"/>
            </a:effectRef>
            <a:fontRef idx="minor">
              <a:schemeClr val="tx1"/>
            </a:fontRef>
          </p:style>
        </p:cxnSp>
        <p:cxnSp>
          <p:nvCxnSpPr>
            <p:cNvPr id="4" name="Straight Arrow Connector 3">
              <a:extLst>
                <a:ext uri="{FF2B5EF4-FFF2-40B4-BE49-F238E27FC236}">
                  <a16:creationId xmlns:a16="http://schemas.microsoft.com/office/drawing/2014/main" id="{B47178E8-8990-713B-56A2-C4F303825A6A}"/>
                </a:ext>
              </a:extLst>
            </p:cNvPr>
            <p:cNvCxnSpPr>
              <a:cxnSpLocks/>
            </p:cNvCxnSpPr>
            <p:nvPr/>
          </p:nvCxnSpPr>
          <p:spPr bwMode="auto">
            <a:xfrm flipH="1" flipV="1">
              <a:off x="2400293" y="2524187"/>
              <a:ext cx="1475968" cy="2454578"/>
            </a:xfrm>
            <a:prstGeom prst="straightConnector1">
              <a:avLst/>
            </a:prstGeom>
            <a:ln w="76200">
              <a:solidFill>
                <a:schemeClr val="tx1"/>
              </a:solidFill>
              <a:tailEnd type="triangle"/>
            </a:ln>
            <a:effectLst/>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0E86DE4E-3962-44EE-55F9-A5A5BB4333E5}"/>
                </a:ext>
              </a:extLst>
            </p:cNvPr>
            <p:cNvSpPr/>
            <p:nvPr/>
          </p:nvSpPr>
          <p:spPr bwMode="auto">
            <a:xfrm>
              <a:off x="3890039" y="4978764"/>
              <a:ext cx="854765" cy="1171751"/>
            </a:xfrm>
            <a:prstGeom prst="rect">
              <a:avLst/>
            </a:prstGeom>
            <a:solidFill>
              <a:srgbClr val="FFFF00">
                <a:alpha val="9970"/>
              </a:srgbClr>
            </a:solid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sp>
          <p:nvSpPr>
            <p:cNvPr id="13" name="Rectangle 12">
              <a:extLst>
                <a:ext uri="{FF2B5EF4-FFF2-40B4-BE49-F238E27FC236}">
                  <a16:creationId xmlns:a16="http://schemas.microsoft.com/office/drawing/2014/main" id="{921C4489-D6A8-0479-1A2C-4B5691FCD201}"/>
                </a:ext>
              </a:extLst>
            </p:cNvPr>
            <p:cNvSpPr/>
            <p:nvPr/>
          </p:nvSpPr>
          <p:spPr bwMode="auto">
            <a:xfrm>
              <a:off x="4750905" y="4978765"/>
              <a:ext cx="993913" cy="1171751"/>
            </a:xfrm>
            <a:prstGeom prst="rect">
              <a:avLst/>
            </a:prstGeom>
            <a:solidFill>
              <a:srgbClr val="FFFF00">
                <a:alpha val="9970"/>
              </a:srgbClr>
            </a:solid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grpSp>
      <p:sp>
        <p:nvSpPr>
          <p:cNvPr id="8" name="Slide Number Placeholder 7">
            <a:extLst>
              <a:ext uri="{FF2B5EF4-FFF2-40B4-BE49-F238E27FC236}">
                <a16:creationId xmlns:a16="http://schemas.microsoft.com/office/drawing/2014/main" id="{A299F954-02CF-9A09-DF7C-F43E2B0DC6A5}"/>
              </a:ext>
            </a:extLst>
          </p:cNvPr>
          <p:cNvSpPr>
            <a:spLocks noGrp="1"/>
          </p:cNvSpPr>
          <p:nvPr>
            <p:ph type="sldNum" sz="quarter" idx="4"/>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136467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17890</TotalTime>
  <Words>3062</Words>
  <Application>Microsoft Office PowerPoint</Application>
  <PresentationFormat>Widescreen</PresentationFormat>
  <Paragraphs>224</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Arial Narrow</vt:lpstr>
      <vt:lpstr>Calibri</vt:lpstr>
      <vt:lpstr>Roboto</vt:lpstr>
      <vt:lpstr>Tahoma</vt:lpstr>
      <vt:lpstr>Times New Roman</vt:lpstr>
      <vt:lpstr>Wingdings</vt:lpstr>
      <vt:lpstr>Blends</vt:lpstr>
      <vt:lpstr>PowerPoint Presentation</vt:lpstr>
      <vt:lpstr>Training Costs…</vt:lpstr>
      <vt:lpstr>Does Training Yield Reliable Performance After Completion?</vt:lpstr>
      <vt:lpstr>What Happens After Training: The Forgetting Curve</vt:lpstr>
      <vt:lpstr>Erosion’s Impact After Completing Initial Training</vt:lpstr>
      <vt:lpstr>Repetition and Reinforcement</vt:lpstr>
      <vt:lpstr>Retrieval Practice is Key</vt:lpstr>
      <vt:lpstr>Spacing Retrieval Practice</vt:lpstr>
      <vt:lpstr>Putting Them Together: The Power Of Spaced Repetition</vt:lpstr>
      <vt:lpstr>Practical Working Examples: </vt:lpstr>
      <vt:lpstr>Spaced Repetition “Campaign”</vt:lpstr>
      <vt:lpstr>Application Methodology and Processes</vt:lpstr>
      <vt:lpstr>AI Close Instance with Neural Vector Database and Reference</vt:lpstr>
      <vt:lpstr>Benefits and Challenges</vt:lpstr>
      <vt:lpstr>Summary</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Richard</cp:lastModifiedBy>
  <cp:revision>69</cp:revision>
  <cp:lastPrinted>1601-01-01T00:00:00Z</cp:lastPrinted>
  <dcterms:created xsi:type="dcterms:W3CDTF">2016-03-29T15:29:36Z</dcterms:created>
  <dcterms:modified xsi:type="dcterms:W3CDTF">2024-11-02T13:50:23Z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