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36"/>
  </p:notesMasterIdLst>
  <p:handoutMasterIdLst>
    <p:handoutMasterId r:id="rId37"/>
  </p:handoutMasterIdLst>
  <p:sldIdLst>
    <p:sldId id="302" r:id="rId5"/>
    <p:sldId id="303" r:id="rId6"/>
    <p:sldId id="283" r:id="rId7"/>
    <p:sldId id="279" r:id="rId8"/>
    <p:sldId id="330" r:id="rId9"/>
    <p:sldId id="331" r:id="rId10"/>
    <p:sldId id="334" r:id="rId11"/>
    <p:sldId id="305" r:id="rId12"/>
    <p:sldId id="311" r:id="rId13"/>
    <p:sldId id="307" r:id="rId14"/>
    <p:sldId id="261" r:id="rId15"/>
    <p:sldId id="317" r:id="rId16"/>
    <p:sldId id="318" r:id="rId17"/>
    <p:sldId id="271" r:id="rId18"/>
    <p:sldId id="270" r:id="rId19"/>
    <p:sldId id="335" r:id="rId20"/>
    <p:sldId id="332" r:id="rId21"/>
    <p:sldId id="280" r:id="rId22"/>
    <p:sldId id="274" r:id="rId23"/>
    <p:sldId id="306" r:id="rId24"/>
    <p:sldId id="308" r:id="rId25"/>
    <p:sldId id="309" r:id="rId26"/>
    <p:sldId id="336" r:id="rId27"/>
    <p:sldId id="333" r:id="rId28"/>
    <p:sldId id="337" r:id="rId29"/>
    <p:sldId id="338" r:id="rId30"/>
    <p:sldId id="339" r:id="rId31"/>
    <p:sldId id="340" r:id="rId32"/>
    <p:sldId id="310" r:id="rId33"/>
    <p:sldId id="327" r:id="rId34"/>
    <p:sldId id="316" r:id="rId35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61" autoAdjust="0"/>
    <p:restoredTop sz="94634" autoAdjust="0"/>
  </p:normalViewPr>
  <p:slideViewPr>
    <p:cSldViewPr snapToGrid="0">
      <p:cViewPr varScale="1">
        <p:scale>
          <a:sx n="116" d="100"/>
          <a:sy n="116" d="100"/>
        </p:scale>
        <p:origin x="200" y="5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/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/>
      <dgm:t>
        <a:bodyPr/>
        <a:lstStyle/>
        <a:p>
          <a:r>
            <a:rPr lang="en-US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/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/>
      <dgm:t>
        <a:bodyPr/>
        <a:lstStyle/>
        <a:p>
          <a:r>
            <a:rPr lang="en-US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/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/>
      <dgm:t>
        <a:bodyPr/>
        <a:lstStyle/>
        <a:p>
          <a:r>
            <a:rPr lang="en-US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/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/>
      <dgm:t>
        <a:bodyPr/>
        <a:lstStyle/>
        <a:p>
          <a:r>
            <a:rPr lang="en-US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b="1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/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b="0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b="1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/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>
        <a:noFill/>
      </dgm:spPr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>
        <a:noFill/>
      </dgm:spPr>
      <dgm:t>
        <a:bodyPr/>
        <a:lstStyle/>
        <a:p>
          <a:r>
            <a:rPr lang="en-US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/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>
        <a:noFill/>
      </dgm:spPr>
      <dgm:t>
        <a:bodyPr/>
        <a:lstStyle/>
        <a:p>
          <a:r>
            <a:rPr lang="en-US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93D950-1358-4E01-A3F1-1E3B0B066A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C5F7E-E9B6-4019-93C9-B58D5F5AAC3F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4FEBEE19-7798-44EC-908A-600399FC1CBA}" type="parTrans" cxnId="{A376CF38-07E5-4C41-9C3A-C4C47F1790C3}">
      <dgm:prSet/>
      <dgm:spPr/>
      <dgm:t>
        <a:bodyPr/>
        <a:lstStyle/>
        <a:p>
          <a:endParaRPr lang="en-US"/>
        </a:p>
      </dgm:t>
    </dgm:pt>
    <dgm:pt modelId="{9533651D-DEB1-4293-B75E-50B809B7C6A8}" type="sibTrans" cxnId="{A376CF38-07E5-4C41-9C3A-C4C47F1790C3}">
      <dgm:prSet/>
      <dgm:spPr/>
      <dgm:t>
        <a:bodyPr/>
        <a:lstStyle/>
        <a:p>
          <a:endParaRPr lang="en-US"/>
        </a:p>
      </dgm:t>
    </dgm:pt>
    <dgm:pt modelId="{D7BE70E7-4C8A-4FC5-8550-1E81D92E8912}">
      <dgm:prSet phldrT="[Text]"/>
      <dgm:spPr/>
      <dgm:t>
        <a:bodyPr/>
        <a:lstStyle/>
        <a:p>
          <a:r>
            <a:rPr lang="en-US" dirty="0"/>
            <a:t>Interacting with the system</a:t>
          </a:r>
        </a:p>
      </dgm:t>
    </dgm:pt>
    <dgm:pt modelId="{750DBDA9-85AF-46B9-8EB2-FB324B0775D6}" type="parTrans" cxnId="{D4267CEB-421A-473A-B68F-997CDF3CF8CF}">
      <dgm:prSet/>
      <dgm:spPr/>
      <dgm:t>
        <a:bodyPr/>
        <a:lstStyle/>
        <a:p>
          <a:endParaRPr lang="en-US"/>
        </a:p>
      </dgm:t>
    </dgm:pt>
    <dgm:pt modelId="{D2F2AF6E-95A5-4FC2-A283-32080E82A0AA}" type="sibTrans" cxnId="{D4267CEB-421A-473A-B68F-997CDF3CF8CF}">
      <dgm:prSet/>
      <dgm:spPr/>
      <dgm:t>
        <a:bodyPr/>
        <a:lstStyle/>
        <a:p>
          <a:endParaRPr lang="en-US"/>
        </a:p>
      </dgm:t>
    </dgm:pt>
    <dgm:pt modelId="{C10E91D2-C8DE-42B5-9041-B0FFAEF05A46}">
      <dgm:prSet phldrT="[Text]"/>
      <dgm:spPr/>
      <dgm:t>
        <a:bodyPr/>
        <a:lstStyle/>
        <a:p>
          <a:r>
            <a:rPr lang="en-US" dirty="0"/>
            <a:t>Introduction to SAR</a:t>
          </a:r>
        </a:p>
      </dgm:t>
    </dgm:pt>
    <dgm:pt modelId="{9C3603A3-62CA-4326-89D7-4ACC5A592FC5}" type="parTrans" cxnId="{0FC7226A-CB75-470D-8C8D-55E9FFF0F48E}">
      <dgm:prSet/>
      <dgm:spPr/>
      <dgm:t>
        <a:bodyPr/>
        <a:lstStyle/>
        <a:p>
          <a:endParaRPr lang="en-US"/>
        </a:p>
      </dgm:t>
    </dgm:pt>
    <dgm:pt modelId="{CDD33F75-3E14-468F-A1A2-28AF1AA37C86}" type="sibTrans" cxnId="{0FC7226A-CB75-470D-8C8D-55E9FFF0F48E}">
      <dgm:prSet/>
      <dgm:spPr/>
      <dgm:t>
        <a:bodyPr/>
        <a:lstStyle/>
        <a:p>
          <a:endParaRPr lang="en-US"/>
        </a:p>
      </dgm:t>
    </dgm:pt>
    <dgm:pt modelId="{CA8034E8-2C23-4AD2-8171-8EDFFD7373ED}">
      <dgm:prSet phldrT="[Text]"/>
      <dgm:spPr/>
      <dgm:t>
        <a:bodyPr/>
        <a:lstStyle/>
        <a:p>
          <a:r>
            <a:rPr lang="en-US" dirty="0"/>
            <a:t>Pre-test</a:t>
          </a:r>
          <a:br>
            <a:rPr lang="en-US" dirty="0"/>
          </a:br>
          <a:r>
            <a:rPr lang="en-US" dirty="0"/>
            <a:t>(x 30)</a:t>
          </a:r>
        </a:p>
      </dgm:t>
    </dgm:pt>
    <dgm:pt modelId="{5A10B5FF-7264-4B74-A296-3A931041275D}" type="parTrans" cxnId="{FB36AE27-C550-4F27-857A-FD7CCB5A3118}">
      <dgm:prSet/>
      <dgm:spPr/>
      <dgm:t>
        <a:bodyPr/>
        <a:lstStyle/>
        <a:p>
          <a:endParaRPr lang="en-US"/>
        </a:p>
      </dgm:t>
    </dgm:pt>
    <dgm:pt modelId="{1F546C28-75B0-4E7E-A235-4300584B4A15}" type="sibTrans" cxnId="{FB36AE27-C550-4F27-857A-FD7CCB5A3118}">
      <dgm:prSet/>
      <dgm:spPr/>
      <dgm:t>
        <a:bodyPr/>
        <a:lstStyle/>
        <a:p>
          <a:endParaRPr lang="en-US"/>
        </a:p>
      </dgm:t>
    </dgm:pt>
    <dgm:pt modelId="{C75088AC-BD52-4C89-B209-9AE203C2E53B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39C3826E-A3D7-4BB6-BD14-09FE8DE909D6}" type="parTrans" cxnId="{6CA78CAE-9E88-4B59-A553-12569E1BAEA4}">
      <dgm:prSet/>
      <dgm:spPr/>
      <dgm:t>
        <a:bodyPr/>
        <a:lstStyle/>
        <a:p>
          <a:endParaRPr lang="en-US"/>
        </a:p>
      </dgm:t>
    </dgm:pt>
    <dgm:pt modelId="{B47A3E0B-5313-4316-AE24-F22448A96B5D}" type="sibTrans" cxnId="{6CA78CAE-9E88-4B59-A553-12569E1BAEA4}">
      <dgm:prSet/>
      <dgm:spPr/>
      <dgm:t>
        <a:bodyPr/>
        <a:lstStyle/>
        <a:p>
          <a:endParaRPr lang="en-US"/>
        </a:p>
      </dgm:t>
    </dgm:pt>
    <dgm:pt modelId="{B33005CF-528A-4E42-BD5E-41AC6B96ABD8}">
      <dgm:prSet phldrT="[Text]"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6AE7541E-E46E-4011-96C3-C89408257751}" type="parTrans" cxnId="{565C4F0F-4ACC-414D-8D59-4E7CD61BC2BE}">
      <dgm:prSet/>
      <dgm:spPr/>
      <dgm:t>
        <a:bodyPr/>
        <a:lstStyle/>
        <a:p>
          <a:endParaRPr lang="en-US"/>
        </a:p>
      </dgm:t>
    </dgm:pt>
    <dgm:pt modelId="{A845A2C5-5A74-41FA-981E-5697093002AD}" type="sibTrans" cxnId="{565C4F0F-4ACC-414D-8D59-4E7CD61BC2BE}">
      <dgm:prSet/>
      <dgm:spPr/>
      <dgm:t>
        <a:bodyPr/>
        <a:lstStyle/>
        <a:p>
          <a:endParaRPr lang="en-US"/>
        </a:p>
      </dgm:t>
    </dgm:pt>
    <dgm:pt modelId="{B3A02000-3549-41FA-931F-CB9256843D6B}">
      <dgm:prSet phldrT="[Text]"/>
      <dgm:spPr/>
      <dgm:t>
        <a:bodyPr/>
        <a:lstStyle/>
        <a:p>
          <a:r>
            <a:rPr lang="en-US" dirty="0"/>
            <a:t>Training</a:t>
          </a:r>
          <a:br>
            <a:rPr lang="en-US" dirty="0"/>
          </a:br>
          <a:r>
            <a:rPr lang="en-US" dirty="0"/>
            <a:t>(x 6)</a:t>
          </a:r>
        </a:p>
      </dgm:t>
    </dgm:pt>
    <dgm:pt modelId="{AE6844DB-CA39-4ED1-B01C-A7F77E601448}" type="parTrans" cxnId="{863E1B4A-52E7-470E-B3FA-4D673D50C5A5}">
      <dgm:prSet/>
      <dgm:spPr/>
      <dgm:t>
        <a:bodyPr/>
        <a:lstStyle/>
        <a:p>
          <a:endParaRPr lang="en-US"/>
        </a:p>
      </dgm:t>
    </dgm:pt>
    <dgm:pt modelId="{7E7EF908-2899-425F-8491-447B5335F1D9}" type="sibTrans" cxnId="{863E1B4A-52E7-470E-B3FA-4D673D50C5A5}">
      <dgm:prSet/>
      <dgm:spPr/>
      <dgm:t>
        <a:bodyPr/>
        <a:lstStyle/>
        <a:p>
          <a:endParaRPr lang="en-US"/>
        </a:p>
      </dgm:t>
    </dgm:pt>
    <dgm:pt modelId="{72D46F08-4334-4C08-9EBF-D75EFF8DB168}">
      <dgm:prSet phldrT="[Text]"/>
      <dgm:spPr>
        <a:noFill/>
      </dgm:spPr>
      <dgm:t>
        <a:bodyPr/>
        <a:lstStyle/>
        <a:p>
          <a:r>
            <a:rPr lang="en-US" dirty="0"/>
            <a:t>Static SAR image, response</a:t>
          </a:r>
        </a:p>
      </dgm:t>
    </dgm:pt>
    <dgm:pt modelId="{3397709F-2746-4ABF-A109-DF0CF88520EA}" type="parTrans" cxnId="{E4155A7F-8E36-494E-B722-1AB8FC3760E0}">
      <dgm:prSet/>
      <dgm:spPr/>
      <dgm:t>
        <a:bodyPr/>
        <a:lstStyle/>
        <a:p>
          <a:endParaRPr lang="en-US"/>
        </a:p>
      </dgm:t>
    </dgm:pt>
    <dgm:pt modelId="{E6683FBD-22EF-4AE6-A70A-27FAF492D540}" type="sibTrans" cxnId="{E4155A7F-8E36-494E-B722-1AB8FC3760E0}">
      <dgm:prSet/>
      <dgm:spPr/>
      <dgm:t>
        <a:bodyPr/>
        <a:lstStyle/>
        <a:p>
          <a:endParaRPr lang="en-US"/>
        </a:p>
      </dgm:t>
    </dgm:pt>
    <dgm:pt modelId="{3FAD7D05-C3C4-4E12-A8D0-05B41CEC14FA}">
      <dgm:prSet phldrT="[Text]"/>
      <dgm:spPr>
        <a:noFill/>
      </dgm:spPr>
      <dgm:t>
        <a:bodyPr/>
        <a:lstStyle/>
        <a:p>
          <a:r>
            <a:rPr lang="en-US" dirty="0"/>
            <a:t>SAR + EOx2 Domes, identify correct class</a:t>
          </a:r>
        </a:p>
      </dgm:t>
    </dgm:pt>
    <dgm:pt modelId="{1A5D5883-5816-4EFC-82F3-E51FAC9B3616}" type="parTrans" cxnId="{3473535A-F059-4EF4-BA1C-DD56C83130DF}">
      <dgm:prSet/>
      <dgm:spPr/>
      <dgm:t>
        <a:bodyPr/>
        <a:lstStyle/>
        <a:p>
          <a:endParaRPr lang="en-US"/>
        </a:p>
      </dgm:t>
    </dgm:pt>
    <dgm:pt modelId="{2116B517-6C51-4BDD-989B-46B8063469DD}" type="sibTrans" cxnId="{3473535A-F059-4EF4-BA1C-DD56C83130DF}">
      <dgm:prSet/>
      <dgm:spPr/>
      <dgm:t>
        <a:bodyPr/>
        <a:lstStyle/>
        <a:p>
          <a:endParaRPr lang="en-US"/>
        </a:p>
      </dgm:t>
    </dgm:pt>
    <dgm:pt modelId="{9D633688-CFF8-4421-A7DC-6F32D36B21D5}">
      <dgm:prSet phldrT="[Text]"/>
      <dgm:spPr/>
      <dgm:t>
        <a:bodyPr/>
        <a:lstStyle/>
        <a:p>
          <a:r>
            <a:rPr lang="en-US" dirty="0"/>
            <a:t>Post-test</a:t>
          </a:r>
        </a:p>
        <a:p>
          <a:r>
            <a:rPr lang="en-US" dirty="0"/>
            <a:t>(x 30)</a:t>
          </a:r>
        </a:p>
      </dgm:t>
    </dgm:pt>
    <dgm:pt modelId="{548C5FE5-27B9-44DC-8FA3-090D9CA509AC}" type="parTrans" cxnId="{C35271B2-8D3C-48B6-8931-329576E89EE9}">
      <dgm:prSet/>
      <dgm:spPr/>
      <dgm:t>
        <a:bodyPr/>
        <a:lstStyle/>
        <a:p>
          <a:endParaRPr lang="en-US"/>
        </a:p>
      </dgm:t>
    </dgm:pt>
    <dgm:pt modelId="{3D7D9A33-0247-4DED-9968-71E6966F890A}" type="sibTrans" cxnId="{C35271B2-8D3C-48B6-8931-329576E89EE9}">
      <dgm:prSet/>
      <dgm:spPr/>
      <dgm:t>
        <a:bodyPr/>
        <a:lstStyle/>
        <a:p>
          <a:endParaRPr lang="en-US"/>
        </a:p>
      </dgm:t>
    </dgm:pt>
    <dgm:pt modelId="{A602C985-9B43-4A57-BBA2-F7914E9009CB}">
      <dgm:prSet phldrT="[Text]"/>
      <dgm:spPr/>
      <dgm:t>
        <a:bodyPr/>
        <a:lstStyle/>
        <a:p>
          <a:r>
            <a:rPr lang="en-US" dirty="0"/>
            <a:t>Questionnaire</a:t>
          </a:r>
        </a:p>
      </dgm:t>
    </dgm:pt>
    <dgm:pt modelId="{25B3F747-2043-461B-A358-3A0FEA0883C9}" type="parTrans" cxnId="{479D057E-C1FC-41FC-B21E-D8563A762AA2}">
      <dgm:prSet/>
      <dgm:spPr/>
      <dgm:t>
        <a:bodyPr/>
        <a:lstStyle/>
        <a:p>
          <a:endParaRPr lang="en-US"/>
        </a:p>
      </dgm:t>
    </dgm:pt>
    <dgm:pt modelId="{18991DB3-653F-4AA6-B529-96DF73860401}" type="sibTrans" cxnId="{479D057E-C1FC-41FC-B21E-D8563A762AA2}">
      <dgm:prSet/>
      <dgm:spPr/>
      <dgm:t>
        <a:bodyPr/>
        <a:lstStyle/>
        <a:p>
          <a:endParaRPr lang="en-US"/>
        </a:p>
      </dgm:t>
    </dgm:pt>
    <dgm:pt modelId="{8B917CA2-7E56-4F91-84E1-DD21845C1808}">
      <dgm:prSet phldrT="[Text]"/>
      <dgm:spPr/>
      <dgm:t>
        <a:bodyPr/>
        <a:lstStyle/>
        <a:p>
          <a:r>
            <a:rPr lang="en-US" dirty="0"/>
            <a:t>Object classes and photographic examples</a:t>
          </a:r>
        </a:p>
      </dgm:t>
    </dgm:pt>
    <dgm:pt modelId="{57820227-A2B4-45D7-9875-CF5626868EE7}" type="parTrans" cxnId="{E04A32BB-63DE-449F-AD05-B8B546E33CFF}">
      <dgm:prSet/>
      <dgm:spPr/>
      <dgm:t>
        <a:bodyPr/>
        <a:lstStyle/>
        <a:p>
          <a:endParaRPr lang="en-US"/>
        </a:p>
      </dgm:t>
    </dgm:pt>
    <dgm:pt modelId="{52F8F07C-3E3D-4791-B661-B2E808F7F6BC}" type="sibTrans" cxnId="{E04A32BB-63DE-449F-AD05-B8B546E33CFF}">
      <dgm:prSet/>
      <dgm:spPr/>
      <dgm:t>
        <a:bodyPr/>
        <a:lstStyle/>
        <a:p>
          <a:endParaRPr lang="en-US"/>
        </a:p>
      </dgm:t>
    </dgm:pt>
    <dgm:pt modelId="{02C153B8-F778-47D3-9E45-C39D3EF20F36}">
      <dgm:prSet phldrT="[Text]"/>
      <dgm:spPr/>
      <dgm:t>
        <a:bodyPr/>
        <a:lstStyle/>
        <a:p>
          <a:r>
            <a:rPr lang="en-US" dirty="0"/>
            <a:t>Static SAR image</a:t>
          </a:r>
        </a:p>
      </dgm:t>
    </dgm:pt>
    <dgm:pt modelId="{49B62AF3-49CB-4035-98E7-1F51BF81522F}" type="parTrans" cxnId="{1930AB79-EF1D-4959-871E-669DA039D762}">
      <dgm:prSet/>
      <dgm:spPr/>
      <dgm:t>
        <a:bodyPr/>
        <a:lstStyle/>
        <a:p>
          <a:endParaRPr lang="en-US"/>
        </a:p>
      </dgm:t>
    </dgm:pt>
    <dgm:pt modelId="{716EFAD5-D173-4899-878F-8E634A7386D1}" type="sibTrans" cxnId="{1930AB79-EF1D-4959-871E-669DA039D762}">
      <dgm:prSet/>
      <dgm:spPr/>
      <dgm:t>
        <a:bodyPr/>
        <a:lstStyle/>
        <a:p>
          <a:endParaRPr lang="en-US"/>
        </a:p>
      </dgm:t>
    </dgm:pt>
    <dgm:pt modelId="{2F079256-CB24-495C-BBE7-D730DD6D174D}">
      <dgm:prSet phldrT="[Text]"/>
      <dgm:spPr>
        <a:solidFill>
          <a:srgbClr val="FFCC02">
            <a:alpha val="90000"/>
          </a:srgbClr>
        </a:solidFill>
      </dgm:spPr>
      <dgm:t>
        <a:bodyPr/>
        <a:lstStyle/>
        <a:p>
          <a:r>
            <a:rPr lang="en-US" dirty="0"/>
            <a:t>Multiple choice and open-ended.</a:t>
          </a:r>
        </a:p>
      </dgm:t>
    </dgm:pt>
    <dgm:pt modelId="{313A4F3D-8A83-4294-A742-E131B0E8D5EB}" type="parTrans" cxnId="{2EA7EBBC-9AE1-43E6-A85E-3D2A2AA2C6AB}">
      <dgm:prSet/>
      <dgm:spPr/>
      <dgm:t>
        <a:bodyPr/>
        <a:lstStyle/>
        <a:p>
          <a:endParaRPr lang="en-US"/>
        </a:p>
      </dgm:t>
    </dgm:pt>
    <dgm:pt modelId="{EE91343A-DC88-489F-8819-EA01B260D286}" type="sibTrans" cxnId="{2EA7EBBC-9AE1-43E6-A85E-3D2A2AA2C6AB}">
      <dgm:prSet/>
      <dgm:spPr/>
      <dgm:t>
        <a:bodyPr/>
        <a:lstStyle/>
        <a:p>
          <a:endParaRPr lang="en-US"/>
        </a:p>
      </dgm:t>
    </dgm:pt>
    <dgm:pt modelId="{526CB18B-289F-4968-B1F6-755CC66FA2F8}">
      <dgm:prSet phldrT="[Text]"/>
      <dgm:spPr>
        <a:noFill/>
      </dgm:spPr>
      <dgm:t>
        <a:bodyPr/>
        <a:lstStyle/>
        <a:p>
          <a:r>
            <a:rPr lang="en-US" dirty="0"/>
            <a:t>SAR Dome, response</a:t>
          </a:r>
        </a:p>
      </dgm:t>
    </dgm:pt>
    <dgm:pt modelId="{ED0B00D9-A3DC-48E8-8917-D7363FCF4A52}" type="sibTrans" cxnId="{3695CADA-2665-4D8A-8496-269179C075DB}">
      <dgm:prSet/>
      <dgm:spPr/>
      <dgm:t>
        <a:bodyPr/>
        <a:lstStyle/>
        <a:p>
          <a:endParaRPr lang="en-US"/>
        </a:p>
      </dgm:t>
    </dgm:pt>
    <dgm:pt modelId="{4371DA84-E985-4B83-A6A9-2D518553EB7B}" type="parTrans" cxnId="{3695CADA-2665-4D8A-8496-269179C075DB}">
      <dgm:prSet/>
      <dgm:spPr/>
      <dgm:t>
        <a:bodyPr/>
        <a:lstStyle/>
        <a:p>
          <a:endParaRPr lang="en-US"/>
        </a:p>
      </dgm:t>
    </dgm:pt>
    <dgm:pt modelId="{142C9B02-8022-4D05-A0A9-36B98FBB97CF}">
      <dgm:prSet/>
      <dgm:spPr/>
      <dgm:t>
        <a:bodyPr/>
        <a:lstStyle/>
        <a:p>
          <a:r>
            <a:rPr lang="en-US" dirty="0"/>
            <a:t>Collect object class and self-reported confidence</a:t>
          </a:r>
        </a:p>
      </dgm:t>
    </dgm:pt>
    <dgm:pt modelId="{7734B13B-4999-455F-B287-A91A8CF2485B}" type="parTrans" cxnId="{A1DA80B8-75B3-4769-83BD-7DABA9B6BB32}">
      <dgm:prSet/>
      <dgm:spPr/>
      <dgm:t>
        <a:bodyPr/>
        <a:lstStyle/>
        <a:p>
          <a:endParaRPr lang="en-US"/>
        </a:p>
      </dgm:t>
    </dgm:pt>
    <dgm:pt modelId="{2C05EDB5-5E13-4EFD-B500-04A0588B5767}" type="sibTrans" cxnId="{A1DA80B8-75B3-4769-83BD-7DABA9B6BB32}">
      <dgm:prSet/>
      <dgm:spPr/>
      <dgm:t>
        <a:bodyPr/>
        <a:lstStyle/>
        <a:p>
          <a:endParaRPr lang="en-US"/>
        </a:p>
      </dgm:t>
    </dgm:pt>
    <dgm:pt modelId="{AD76DFA8-D0A6-4DAE-AD9E-E7E629EB8D26}" type="pres">
      <dgm:prSet presAssocID="{7993D950-1358-4E01-A3F1-1E3B0B066AAA}" presName="linearFlow" presStyleCnt="0">
        <dgm:presLayoutVars>
          <dgm:dir/>
          <dgm:animLvl val="lvl"/>
          <dgm:resizeHandles val="exact"/>
        </dgm:presLayoutVars>
      </dgm:prSet>
      <dgm:spPr/>
    </dgm:pt>
    <dgm:pt modelId="{6B2723B9-47AE-4B87-9020-A0911796A3E7}" type="pres">
      <dgm:prSet presAssocID="{810C5F7E-E9B6-4019-93C9-B58D5F5AAC3F}" presName="composite" presStyleCnt="0"/>
      <dgm:spPr/>
    </dgm:pt>
    <dgm:pt modelId="{2B47E634-0296-4D00-9D39-CCE697B7D2D0}" type="pres">
      <dgm:prSet presAssocID="{810C5F7E-E9B6-4019-93C9-B58D5F5AAC3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7814D16-AF31-405B-A4F9-C5149DAAE7D4}" type="pres">
      <dgm:prSet presAssocID="{810C5F7E-E9B6-4019-93C9-B58D5F5AAC3F}" presName="descendantText" presStyleLbl="alignAcc1" presStyleIdx="0" presStyleCnt="5">
        <dgm:presLayoutVars>
          <dgm:bulletEnabled val="1"/>
        </dgm:presLayoutVars>
      </dgm:prSet>
      <dgm:spPr/>
    </dgm:pt>
    <dgm:pt modelId="{82C7EED8-E2CD-4926-BB1B-E16BE5568E3C}" type="pres">
      <dgm:prSet presAssocID="{9533651D-DEB1-4293-B75E-50B809B7C6A8}" presName="sp" presStyleCnt="0"/>
      <dgm:spPr/>
    </dgm:pt>
    <dgm:pt modelId="{4F2213A5-DA3D-41D9-89E1-791B88B9B8E4}" type="pres">
      <dgm:prSet presAssocID="{CA8034E8-2C23-4AD2-8171-8EDFFD7373ED}" presName="composite" presStyleCnt="0"/>
      <dgm:spPr/>
    </dgm:pt>
    <dgm:pt modelId="{06987EF8-B852-48F9-BD3D-06D40F1CE5EE}" type="pres">
      <dgm:prSet presAssocID="{CA8034E8-2C23-4AD2-8171-8EDFFD7373E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3128970-3813-4DA2-BF50-E2D419E4F715}" type="pres">
      <dgm:prSet presAssocID="{CA8034E8-2C23-4AD2-8171-8EDFFD7373ED}" presName="descendantText" presStyleLbl="alignAcc1" presStyleIdx="1" presStyleCnt="5">
        <dgm:presLayoutVars>
          <dgm:bulletEnabled val="1"/>
        </dgm:presLayoutVars>
      </dgm:prSet>
      <dgm:spPr/>
    </dgm:pt>
    <dgm:pt modelId="{079DC7AE-9EC8-482A-9EC3-D1A5A2B953CD}" type="pres">
      <dgm:prSet presAssocID="{1F546C28-75B0-4E7E-A235-4300584B4A15}" presName="sp" presStyleCnt="0"/>
      <dgm:spPr/>
    </dgm:pt>
    <dgm:pt modelId="{6AB40E39-6C88-453E-B39E-55B6EC655627}" type="pres">
      <dgm:prSet presAssocID="{B3A02000-3549-41FA-931F-CB9256843D6B}" presName="composite" presStyleCnt="0"/>
      <dgm:spPr/>
    </dgm:pt>
    <dgm:pt modelId="{2CB7AFD6-D383-4761-997C-798BFA0550D0}" type="pres">
      <dgm:prSet presAssocID="{B3A02000-3549-41FA-931F-CB9256843D6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C5A0FD1-07C3-43FF-8977-EEFE14DDAF9D}" type="pres">
      <dgm:prSet presAssocID="{B3A02000-3549-41FA-931F-CB9256843D6B}" presName="descendantText" presStyleLbl="alignAcc1" presStyleIdx="2" presStyleCnt="5">
        <dgm:presLayoutVars>
          <dgm:bulletEnabled val="1"/>
        </dgm:presLayoutVars>
      </dgm:prSet>
      <dgm:spPr/>
    </dgm:pt>
    <dgm:pt modelId="{ED577BFB-975F-40D8-A8FC-FF712B401497}" type="pres">
      <dgm:prSet presAssocID="{7E7EF908-2899-425F-8491-447B5335F1D9}" presName="sp" presStyleCnt="0"/>
      <dgm:spPr/>
    </dgm:pt>
    <dgm:pt modelId="{7A1C37C8-0DCD-4299-BA4E-CF1DA5B04C5E}" type="pres">
      <dgm:prSet presAssocID="{9D633688-CFF8-4421-A7DC-6F32D36B21D5}" presName="composite" presStyleCnt="0"/>
      <dgm:spPr/>
    </dgm:pt>
    <dgm:pt modelId="{3AEC7B0D-28B0-4AC4-9255-24FA5683423D}" type="pres">
      <dgm:prSet presAssocID="{9D633688-CFF8-4421-A7DC-6F32D36B21D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2C135D9-EB83-408C-A3C0-3CF48913001A}" type="pres">
      <dgm:prSet presAssocID="{9D633688-CFF8-4421-A7DC-6F32D36B21D5}" presName="descendantText" presStyleLbl="alignAcc1" presStyleIdx="3" presStyleCnt="5">
        <dgm:presLayoutVars>
          <dgm:bulletEnabled val="1"/>
        </dgm:presLayoutVars>
      </dgm:prSet>
      <dgm:spPr/>
    </dgm:pt>
    <dgm:pt modelId="{5107B276-54CC-4420-ABEF-C46BBF843D07}" type="pres">
      <dgm:prSet presAssocID="{3D7D9A33-0247-4DED-9968-71E6966F890A}" presName="sp" presStyleCnt="0"/>
      <dgm:spPr/>
    </dgm:pt>
    <dgm:pt modelId="{9F9B7491-5E64-4440-8378-A0C9C9517432}" type="pres">
      <dgm:prSet presAssocID="{A602C985-9B43-4A57-BBA2-F7914E9009CB}" presName="composite" presStyleCnt="0"/>
      <dgm:spPr/>
    </dgm:pt>
    <dgm:pt modelId="{08D41F3A-593D-4584-9D2D-954DB390D09E}" type="pres">
      <dgm:prSet presAssocID="{A602C985-9B43-4A57-BBA2-F7914E9009C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9132AF5-4FDC-4345-9DFB-5B07E24D84BF}" type="pres">
      <dgm:prSet presAssocID="{A602C985-9B43-4A57-BBA2-F7914E9009C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FF21B06-970A-4A42-B282-E1CE56EF4481}" type="presOf" srcId="{B33005CF-528A-4E42-BD5E-41AC6B96ABD8}" destId="{03128970-3813-4DA2-BF50-E2D419E4F715}" srcOrd="0" destOrd="1" presId="urn:microsoft.com/office/officeart/2005/8/layout/chevron2"/>
    <dgm:cxn modelId="{78CE080E-9B13-4749-82E2-AF83B343F9A4}" type="presOf" srcId="{3FAD7D05-C3C4-4E12-A8D0-05B41CEC14FA}" destId="{3C5A0FD1-07C3-43FF-8977-EEFE14DDAF9D}" srcOrd="0" destOrd="2" presId="urn:microsoft.com/office/officeart/2005/8/layout/chevron2"/>
    <dgm:cxn modelId="{565C4F0F-4ACC-414D-8D59-4E7CD61BC2BE}" srcId="{CA8034E8-2C23-4AD2-8171-8EDFFD7373ED}" destId="{B33005CF-528A-4E42-BD5E-41AC6B96ABD8}" srcOrd="1" destOrd="0" parTransId="{6AE7541E-E46E-4011-96C3-C89408257751}" sibTransId="{A845A2C5-5A74-41FA-981E-5697093002AD}"/>
    <dgm:cxn modelId="{81C1840F-1A3A-4F61-B2B4-85B92A8C2E19}" type="presOf" srcId="{810C5F7E-E9B6-4019-93C9-B58D5F5AAC3F}" destId="{2B47E634-0296-4D00-9D39-CCE697B7D2D0}" srcOrd="0" destOrd="0" presId="urn:microsoft.com/office/officeart/2005/8/layout/chevron2"/>
    <dgm:cxn modelId="{FB36AE27-C550-4F27-857A-FD7CCB5A3118}" srcId="{7993D950-1358-4E01-A3F1-1E3B0B066AAA}" destId="{CA8034E8-2C23-4AD2-8171-8EDFFD7373ED}" srcOrd="1" destOrd="0" parTransId="{5A10B5FF-7264-4B74-A296-3A931041275D}" sibTransId="{1F546C28-75B0-4E7E-A235-4300584B4A15}"/>
    <dgm:cxn modelId="{A376CF38-07E5-4C41-9C3A-C4C47F1790C3}" srcId="{7993D950-1358-4E01-A3F1-1E3B0B066AAA}" destId="{810C5F7E-E9B6-4019-93C9-B58D5F5AAC3F}" srcOrd="0" destOrd="0" parTransId="{4FEBEE19-7798-44EC-908A-600399FC1CBA}" sibTransId="{9533651D-DEB1-4293-B75E-50B809B7C6A8}"/>
    <dgm:cxn modelId="{6D7CD745-292F-4ED2-94CA-9F6A994D07A9}" type="presOf" srcId="{D7BE70E7-4C8A-4FC5-8550-1E81D92E8912}" destId="{B7814D16-AF31-405B-A4F9-C5149DAAE7D4}" srcOrd="0" destOrd="0" presId="urn:microsoft.com/office/officeart/2005/8/layout/chevron2"/>
    <dgm:cxn modelId="{863E1B4A-52E7-470E-B3FA-4D673D50C5A5}" srcId="{7993D950-1358-4E01-A3F1-1E3B0B066AAA}" destId="{B3A02000-3549-41FA-931F-CB9256843D6B}" srcOrd="2" destOrd="0" parTransId="{AE6844DB-CA39-4ED1-B01C-A7F77E601448}" sibTransId="{7E7EF908-2899-425F-8491-447B5335F1D9}"/>
    <dgm:cxn modelId="{85BCE955-55B2-4C05-96BB-7971A9449DED}" type="presOf" srcId="{72D46F08-4334-4C08-9EBF-D75EFF8DB168}" destId="{3C5A0FD1-07C3-43FF-8977-EEFE14DDAF9D}" srcOrd="0" destOrd="0" presId="urn:microsoft.com/office/officeart/2005/8/layout/chevron2"/>
    <dgm:cxn modelId="{3473535A-F059-4EF4-BA1C-DD56C83130DF}" srcId="{B3A02000-3549-41FA-931F-CB9256843D6B}" destId="{3FAD7D05-C3C4-4E12-A8D0-05B41CEC14FA}" srcOrd="2" destOrd="0" parTransId="{1A5D5883-5816-4EFC-82F3-E51FAC9B3616}" sibTransId="{2116B517-6C51-4BDD-989B-46B8063469DD}"/>
    <dgm:cxn modelId="{6A929763-D5E7-48FE-926C-D5BA3C979C49}" type="presOf" srcId="{C75088AC-BD52-4C89-B209-9AE203C2E53B}" destId="{03128970-3813-4DA2-BF50-E2D419E4F715}" srcOrd="0" destOrd="0" presId="urn:microsoft.com/office/officeart/2005/8/layout/chevron2"/>
    <dgm:cxn modelId="{0FC7226A-CB75-470D-8C8D-55E9FFF0F48E}" srcId="{810C5F7E-E9B6-4019-93C9-B58D5F5AAC3F}" destId="{C10E91D2-C8DE-42B5-9041-B0FFAEF05A46}" srcOrd="1" destOrd="0" parTransId="{9C3603A3-62CA-4326-89D7-4ACC5A592FC5}" sibTransId="{CDD33F75-3E14-468F-A1A2-28AF1AA37C86}"/>
    <dgm:cxn modelId="{8DFC466F-4481-4756-9C22-E117A0220B93}" type="presOf" srcId="{9D633688-CFF8-4421-A7DC-6F32D36B21D5}" destId="{3AEC7B0D-28B0-4AC4-9255-24FA5683423D}" srcOrd="0" destOrd="0" presId="urn:microsoft.com/office/officeart/2005/8/layout/chevron2"/>
    <dgm:cxn modelId="{1930AB79-EF1D-4959-871E-669DA039D762}" srcId="{9D633688-CFF8-4421-A7DC-6F32D36B21D5}" destId="{02C153B8-F778-47D3-9E45-C39D3EF20F36}" srcOrd="0" destOrd="0" parTransId="{49B62AF3-49CB-4035-98E7-1F51BF81522F}" sibTransId="{716EFAD5-D173-4899-878F-8E634A7386D1}"/>
    <dgm:cxn modelId="{479D057E-C1FC-41FC-B21E-D8563A762AA2}" srcId="{7993D950-1358-4E01-A3F1-1E3B0B066AAA}" destId="{A602C985-9B43-4A57-BBA2-F7914E9009CB}" srcOrd="4" destOrd="0" parTransId="{25B3F747-2043-461B-A358-3A0FEA0883C9}" sibTransId="{18991DB3-653F-4AA6-B529-96DF73860401}"/>
    <dgm:cxn modelId="{E4155A7F-8E36-494E-B722-1AB8FC3760E0}" srcId="{B3A02000-3549-41FA-931F-CB9256843D6B}" destId="{72D46F08-4334-4C08-9EBF-D75EFF8DB168}" srcOrd="0" destOrd="0" parTransId="{3397709F-2746-4ABF-A109-DF0CF88520EA}" sibTransId="{E6683FBD-22EF-4AE6-A70A-27FAF492D540}"/>
    <dgm:cxn modelId="{633C058B-F066-4D3D-8349-88BCE6F50223}" type="presOf" srcId="{7993D950-1358-4E01-A3F1-1E3B0B066AAA}" destId="{AD76DFA8-D0A6-4DAE-AD9E-E7E629EB8D26}" srcOrd="0" destOrd="0" presId="urn:microsoft.com/office/officeart/2005/8/layout/chevron2"/>
    <dgm:cxn modelId="{87545493-464F-4732-A2A3-32F456F9BFC3}" type="presOf" srcId="{2F079256-CB24-495C-BBE7-D730DD6D174D}" destId="{39132AF5-4FDC-4345-9DFB-5B07E24D84BF}" srcOrd="0" destOrd="0" presId="urn:microsoft.com/office/officeart/2005/8/layout/chevron2"/>
    <dgm:cxn modelId="{903EE9A0-859E-47A7-A4AF-E637554D13C9}" type="presOf" srcId="{B3A02000-3549-41FA-931F-CB9256843D6B}" destId="{2CB7AFD6-D383-4761-997C-798BFA0550D0}" srcOrd="0" destOrd="0" presId="urn:microsoft.com/office/officeart/2005/8/layout/chevron2"/>
    <dgm:cxn modelId="{80F50FA8-3BF8-4D47-8CEF-67FB19940067}" type="presOf" srcId="{8B917CA2-7E56-4F91-84E1-DD21845C1808}" destId="{B7814D16-AF31-405B-A4F9-C5149DAAE7D4}" srcOrd="0" destOrd="2" presId="urn:microsoft.com/office/officeart/2005/8/layout/chevron2"/>
    <dgm:cxn modelId="{523D3EAB-7498-4AD5-A953-5053AE4BD4E9}" type="presOf" srcId="{A602C985-9B43-4A57-BBA2-F7914E9009CB}" destId="{08D41F3A-593D-4584-9D2D-954DB390D09E}" srcOrd="0" destOrd="0" presId="urn:microsoft.com/office/officeart/2005/8/layout/chevron2"/>
    <dgm:cxn modelId="{6CA78CAE-9E88-4B59-A553-12569E1BAEA4}" srcId="{CA8034E8-2C23-4AD2-8171-8EDFFD7373ED}" destId="{C75088AC-BD52-4C89-B209-9AE203C2E53B}" srcOrd="0" destOrd="0" parTransId="{39C3826E-A3D7-4BB6-BD14-09FE8DE909D6}" sibTransId="{B47A3E0B-5313-4316-AE24-F22448A96B5D}"/>
    <dgm:cxn modelId="{C35271B2-8D3C-48B6-8931-329576E89EE9}" srcId="{7993D950-1358-4E01-A3F1-1E3B0B066AAA}" destId="{9D633688-CFF8-4421-A7DC-6F32D36B21D5}" srcOrd="3" destOrd="0" parTransId="{548C5FE5-27B9-44DC-8FA3-090D9CA509AC}" sibTransId="{3D7D9A33-0247-4DED-9968-71E6966F890A}"/>
    <dgm:cxn modelId="{A1DA80B8-75B3-4769-83BD-7DABA9B6BB32}" srcId="{9D633688-CFF8-4421-A7DC-6F32D36B21D5}" destId="{142C9B02-8022-4D05-A0A9-36B98FBB97CF}" srcOrd="1" destOrd="0" parTransId="{7734B13B-4999-455F-B287-A91A8CF2485B}" sibTransId="{2C05EDB5-5E13-4EFD-B500-04A0588B5767}"/>
    <dgm:cxn modelId="{E04A32BB-63DE-449F-AD05-B8B546E33CFF}" srcId="{810C5F7E-E9B6-4019-93C9-B58D5F5AAC3F}" destId="{8B917CA2-7E56-4F91-84E1-DD21845C1808}" srcOrd="2" destOrd="0" parTransId="{57820227-A2B4-45D7-9875-CF5626868EE7}" sibTransId="{52F8F07C-3E3D-4791-B661-B2E808F7F6BC}"/>
    <dgm:cxn modelId="{2EA7EBBC-9AE1-43E6-A85E-3D2A2AA2C6AB}" srcId="{A602C985-9B43-4A57-BBA2-F7914E9009CB}" destId="{2F079256-CB24-495C-BBE7-D730DD6D174D}" srcOrd="0" destOrd="0" parTransId="{313A4F3D-8A83-4294-A742-E131B0E8D5EB}" sibTransId="{EE91343A-DC88-489F-8819-EA01B260D286}"/>
    <dgm:cxn modelId="{9409B1C3-A3BB-4294-AB01-00B0BCADD44B}" type="presOf" srcId="{526CB18B-289F-4968-B1F6-755CC66FA2F8}" destId="{3C5A0FD1-07C3-43FF-8977-EEFE14DDAF9D}" srcOrd="0" destOrd="1" presId="urn:microsoft.com/office/officeart/2005/8/layout/chevron2"/>
    <dgm:cxn modelId="{9E2C5DC5-EBAD-4FC2-A2E2-0668D93927F8}" type="presOf" srcId="{142C9B02-8022-4D05-A0A9-36B98FBB97CF}" destId="{D2C135D9-EB83-408C-A3C0-3CF48913001A}" srcOrd="0" destOrd="1" presId="urn:microsoft.com/office/officeart/2005/8/layout/chevron2"/>
    <dgm:cxn modelId="{FA5A62C5-B072-4FEB-9C61-6E897C71B6BF}" type="presOf" srcId="{CA8034E8-2C23-4AD2-8171-8EDFFD7373ED}" destId="{06987EF8-B852-48F9-BD3D-06D40F1CE5EE}" srcOrd="0" destOrd="0" presId="urn:microsoft.com/office/officeart/2005/8/layout/chevron2"/>
    <dgm:cxn modelId="{6717B9D8-49B5-4494-8466-B78A51AC0315}" type="presOf" srcId="{02C153B8-F778-47D3-9E45-C39D3EF20F36}" destId="{D2C135D9-EB83-408C-A3C0-3CF48913001A}" srcOrd="0" destOrd="0" presId="urn:microsoft.com/office/officeart/2005/8/layout/chevron2"/>
    <dgm:cxn modelId="{3695CADA-2665-4D8A-8496-269179C075DB}" srcId="{B3A02000-3549-41FA-931F-CB9256843D6B}" destId="{526CB18B-289F-4968-B1F6-755CC66FA2F8}" srcOrd="1" destOrd="0" parTransId="{4371DA84-E985-4B83-A6A9-2D518553EB7B}" sibTransId="{ED0B00D9-A3DC-48E8-8917-D7363FCF4A52}"/>
    <dgm:cxn modelId="{9110C9E7-D811-432F-AC8D-7DD8F6634301}" type="presOf" srcId="{C10E91D2-C8DE-42B5-9041-B0FFAEF05A46}" destId="{B7814D16-AF31-405B-A4F9-C5149DAAE7D4}" srcOrd="0" destOrd="1" presId="urn:microsoft.com/office/officeart/2005/8/layout/chevron2"/>
    <dgm:cxn modelId="{D4267CEB-421A-473A-B68F-997CDF3CF8CF}" srcId="{810C5F7E-E9B6-4019-93C9-B58D5F5AAC3F}" destId="{D7BE70E7-4C8A-4FC5-8550-1E81D92E8912}" srcOrd="0" destOrd="0" parTransId="{750DBDA9-85AF-46B9-8EB2-FB324B0775D6}" sibTransId="{D2F2AF6E-95A5-4FC2-A283-32080E82A0AA}"/>
    <dgm:cxn modelId="{34546EF8-BC9E-4DF2-AFAF-6B6567E75D39}" type="presParOf" srcId="{AD76DFA8-D0A6-4DAE-AD9E-E7E629EB8D26}" destId="{6B2723B9-47AE-4B87-9020-A0911796A3E7}" srcOrd="0" destOrd="0" presId="urn:microsoft.com/office/officeart/2005/8/layout/chevron2"/>
    <dgm:cxn modelId="{1C56E349-5200-4386-9080-0B1DECB2F78C}" type="presParOf" srcId="{6B2723B9-47AE-4B87-9020-A0911796A3E7}" destId="{2B47E634-0296-4D00-9D39-CCE697B7D2D0}" srcOrd="0" destOrd="0" presId="urn:microsoft.com/office/officeart/2005/8/layout/chevron2"/>
    <dgm:cxn modelId="{35920B8E-9E81-44BD-BA39-7D6CEF85F145}" type="presParOf" srcId="{6B2723B9-47AE-4B87-9020-A0911796A3E7}" destId="{B7814D16-AF31-405B-A4F9-C5149DAAE7D4}" srcOrd="1" destOrd="0" presId="urn:microsoft.com/office/officeart/2005/8/layout/chevron2"/>
    <dgm:cxn modelId="{E70B5723-2491-49CD-AC57-6E588260A33A}" type="presParOf" srcId="{AD76DFA8-D0A6-4DAE-AD9E-E7E629EB8D26}" destId="{82C7EED8-E2CD-4926-BB1B-E16BE5568E3C}" srcOrd="1" destOrd="0" presId="urn:microsoft.com/office/officeart/2005/8/layout/chevron2"/>
    <dgm:cxn modelId="{1A3EC81B-66F3-4D2D-B58E-A2C63D976E6B}" type="presParOf" srcId="{AD76DFA8-D0A6-4DAE-AD9E-E7E629EB8D26}" destId="{4F2213A5-DA3D-41D9-89E1-791B88B9B8E4}" srcOrd="2" destOrd="0" presId="urn:microsoft.com/office/officeart/2005/8/layout/chevron2"/>
    <dgm:cxn modelId="{E3E6002A-1615-438A-9FBC-C4A402B27BCE}" type="presParOf" srcId="{4F2213A5-DA3D-41D9-89E1-791B88B9B8E4}" destId="{06987EF8-B852-48F9-BD3D-06D40F1CE5EE}" srcOrd="0" destOrd="0" presId="urn:microsoft.com/office/officeart/2005/8/layout/chevron2"/>
    <dgm:cxn modelId="{C5FC4DC5-2449-4374-9EF0-9E4FE6650D49}" type="presParOf" srcId="{4F2213A5-DA3D-41D9-89E1-791B88B9B8E4}" destId="{03128970-3813-4DA2-BF50-E2D419E4F715}" srcOrd="1" destOrd="0" presId="urn:microsoft.com/office/officeart/2005/8/layout/chevron2"/>
    <dgm:cxn modelId="{47FF7D87-2B1F-4DB5-BA72-11F802A056AD}" type="presParOf" srcId="{AD76DFA8-D0A6-4DAE-AD9E-E7E629EB8D26}" destId="{079DC7AE-9EC8-482A-9EC3-D1A5A2B953CD}" srcOrd="3" destOrd="0" presId="urn:microsoft.com/office/officeart/2005/8/layout/chevron2"/>
    <dgm:cxn modelId="{68CA8B2B-E6D7-4747-B294-91E2312A2F07}" type="presParOf" srcId="{AD76DFA8-D0A6-4DAE-AD9E-E7E629EB8D26}" destId="{6AB40E39-6C88-453E-B39E-55B6EC655627}" srcOrd="4" destOrd="0" presId="urn:microsoft.com/office/officeart/2005/8/layout/chevron2"/>
    <dgm:cxn modelId="{82E49A90-413F-40A0-A9DF-AC5DADDACD4C}" type="presParOf" srcId="{6AB40E39-6C88-453E-B39E-55B6EC655627}" destId="{2CB7AFD6-D383-4761-997C-798BFA0550D0}" srcOrd="0" destOrd="0" presId="urn:microsoft.com/office/officeart/2005/8/layout/chevron2"/>
    <dgm:cxn modelId="{6A561596-C871-4D0C-89C3-794B71DB7036}" type="presParOf" srcId="{6AB40E39-6C88-453E-B39E-55B6EC655627}" destId="{3C5A0FD1-07C3-43FF-8977-EEFE14DDAF9D}" srcOrd="1" destOrd="0" presId="urn:microsoft.com/office/officeart/2005/8/layout/chevron2"/>
    <dgm:cxn modelId="{0CAA44D6-E903-4194-B8F9-8DA1C0D7AF8E}" type="presParOf" srcId="{AD76DFA8-D0A6-4DAE-AD9E-E7E629EB8D26}" destId="{ED577BFB-975F-40D8-A8FC-FF712B401497}" srcOrd="5" destOrd="0" presId="urn:microsoft.com/office/officeart/2005/8/layout/chevron2"/>
    <dgm:cxn modelId="{82FE8606-588E-4661-BAF5-1F71550E8143}" type="presParOf" srcId="{AD76DFA8-D0A6-4DAE-AD9E-E7E629EB8D26}" destId="{7A1C37C8-0DCD-4299-BA4E-CF1DA5B04C5E}" srcOrd="6" destOrd="0" presId="urn:microsoft.com/office/officeart/2005/8/layout/chevron2"/>
    <dgm:cxn modelId="{7541C43E-F0ED-466B-A34A-8E8D5BE1B5F8}" type="presParOf" srcId="{7A1C37C8-0DCD-4299-BA4E-CF1DA5B04C5E}" destId="{3AEC7B0D-28B0-4AC4-9255-24FA5683423D}" srcOrd="0" destOrd="0" presId="urn:microsoft.com/office/officeart/2005/8/layout/chevron2"/>
    <dgm:cxn modelId="{FDEE1E70-7226-4188-877C-2EB7D0F79A6B}" type="presParOf" srcId="{7A1C37C8-0DCD-4299-BA4E-CF1DA5B04C5E}" destId="{D2C135D9-EB83-408C-A3C0-3CF48913001A}" srcOrd="1" destOrd="0" presId="urn:microsoft.com/office/officeart/2005/8/layout/chevron2"/>
    <dgm:cxn modelId="{BD88D5F1-7C1C-4614-9B48-83DABA644F75}" type="presParOf" srcId="{AD76DFA8-D0A6-4DAE-AD9E-E7E629EB8D26}" destId="{5107B276-54CC-4420-ABEF-C46BBF843D07}" srcOrd="7" destOrd="0" presId="urn:microsoft.com/office/officeart/2005/8/layout/chevron2"/>
    <dgm:cxn modelId="{A66ECFA6-4EFD-4E94-9DB0-9AA7EE570034}" type="presParOf" srcId="{AD76DFA8-D0A6-4DAE-AD9E-E7E629EB8D26}" destId="{9F9B7491-5E64-4440-8378-A0C9C9517432}" srcOrd="8" destOrd="0" presId="urn:microsoft.com/office/officeart/2005/8/layout/chevron2"/>
    <dgm:cxn modelId="{567785C9-4759-43EE-BD5C-C8C09CC167BF}" type="presParOf" srcId="{9F9B7491-5E64-4440-8378-A0C9C9517432}" destId="{08D41F3A-593D-4584-9D2D-954DB390D09E}" srcOrd="0" destOrd="0" presId="urn:microsoft.com/office/officeart/2005/8/layout/chevron2"/>
    <dgm:cxn modelId="{3FE40009-E252-4B12-BFEA-1BE907258CDC}" type="presParOf" srcId="{9F9B7491-5E64-4440-8378-A0C9C9517432}" destId="{39132AF5-4FDC-4345-9DFB-5B07E24D84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rgbClr val="FFCC02">
            <a:alpha val="90000"/>
          </a:srgb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solidFill>
          <a:srgbClr val="FFCC02">
            <a:alpha val="90000"/>
          </a:srgb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solidFill>
          <a:srgbClr val="FFCC02">
            <a:alpha val="90000"/>
          </a:srgb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noFill/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rgbClr val="FFCC02">
            <a:alpha val="90000"/>
          </a:srgb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7E634-0296-4D00-9D39-CCE697B7D2D0}">
      <dsp:nvSpPr>
        <dsp:cNvPr id="0" name=""/>
        <dsp:cNvSpPr/>
      </dsp:nvSpPr>
      <dsp:spPr>
        <a:xfrm rot="5400000">
          <a:off x="-169427" y="172279"/>
          <a:ext cx="1129514" cy="7906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Instructions</a:t>
          </a:r>
        </a:p>
      </dsp:txBody>
      <dsp:txXfrm rot="-5400000">
        <a:off x="0" y="398182"/>
        <a:ext cx="790660" cy="338854"/>
      </dsp:txXfrm>
    </dsp:sp>
    <dsp:sp modelId="{B7814D16-AF31-405B-A4F9-C5149DAAE7D4}">
      <dsp:nvSpPr>
        <dsp:cNvPr id="0" name=""/>
        <dsp:cNvSpPr/>
      </dsp:nvSpPr>
      <dsp:spPr>
        <a:xfrm rot="5400000">
          <a:off x="2518145" y="-1724632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Interacting with the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 classes and photographic examples</a:t>
          </a:r>
        </a:p>
      </dsp:txBody>
      <dsp:txXfrm rot="-5400000">
        <a:off x="790660" y="38693"/>
        <a:ext cx="4153314" cy="662504"/>
      </dsp:txXfrm>
    </dsp:sp>
    <dsp:sp modelId="{06987EF8-B852-48F9-BD3D-06D40F1CE5EE}">
      <dsp:nvSpPr>
        <dsp:cNvPr id="0" name=""/>
        <dsp:cNvSpPr/>
      </dsp:nvSpPr>
      <dsp:spPr>
        <a:xfrm rot="5400000">
          <a:off x="-169427" y="1185137"/>
          <a:ext cx="1129514" cy="790660"/>
        </a:xfrm>
        <a:prstGeom prst="chevron">
          <a:avLst/>
        </a:prstGeom>
        <a:solidFill>
          <a:schemeClr val="accent2">
            <a:hueOff val="-729929"/>
            <a:satOff val="-25000"/>
            <a:lumOff val="12451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Pre-test</a:t>
          </a:r>
          <a:br>
            <a:rPr lang="en-US" sz="900" kern="1200" dirty="0"/>
          </a:br>
          <a:r>
            <a:rPr lang="en-US" sz="900" kern="1200" dirty="0"/>
            <a:t>(x 30)</a:t>
          </a:r>
        </a:p>
      </dsp:txBody>
      <dsp:txXfrm rot="-5400000">
        <a:off x="0" y="1411040"/>
        <a:ext cx="790660" cy="338854"/>
      </dsp:txXfrm>
    </dsp:sp>
    <dsp:sp modelId="{03128970-3813-4DA2-BF50-E2D419E4F715}">
      <dsp:nvSpPr>
        <dsp:cNvPr id="0" name=""/>
        <dsp:cNvSpPr/>
      </dsp:nvSpPr>
      <dsp:spPr>
        <a:xfrm rot="5400000">
          <a:off x="2518145" y="-711774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9929"/>
              <a:satOff val="-25000"/>
              <a:lumOff val="1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1051551"/>
        <a:ext cx="4153314" cy="662504"/>
      </dsp:txXfrm>
    </dsp:sp>
    <dsp:sp modelId="{2CB7AFD6-D383-4761-997C-798BFA0550D0}">
      <dsp:nvSpPr>
        <dsp:cNvPr id="0" name=""/>
        <dsp:cNvSpPr/>
      </dsp:nvSpPr>
      <dsp:spPr>
        <a:xfrm rot="5400000">
          <a:off x="-169427" y="2197995"/>
          <a:ext cx="1129514" cy="790660"/>
        </a:xfrm>
        <a:prstGeom prst="chevron">
          <a:avLst/>
        </a:prstGeom>
        <a:solidFill>
          <a:schemeClr val="accent2">
            <a:hueOff val="-1459857"/>
            <a:satOff val="-50000"/>
            <a:lumOff val="24903"/>
            <a:alphaOff val="0"/>
          </a:schemeClr>
        </a:solidFill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Training</a:t>
          </a:r>
          <a:br>
            <a:rPr lang="en-US" sz="900" kern="1200" dirty="0"/>
          </a:br>
          <a:r>
            <a:rPr lang="en-US" sz="900" kern="1200" dirty="0"/>
            <a:t>(x 6)</a:t>
          </a:r>
        </a:p>
      </dsp:txBody>
      <dsp:txXfrm rot="-5400000">
        <a:off x="0" y="2423898"/>
        <a:ext cx="790660" cy="338854"/>
      </dsp:txXfrm>
    </dsp:sp>
    <dsp:sp modelId="{3C5A0FD1-07C3-43FF-8977-EEFE14DDAF9D}">
      <dsp:nvSpPr>
        <dsp:cNvPr id="0" name=""/>
        <dsp:cNvSpPr/>
      </dsp:nvSpPr>
      <dsp:spPr>
        <a:xfrm rot="5400000">
          <a:off x="2518145" y="301083"/>
          <a:ext cx="734184" cy="4189154"/>
        </a:xfrm>
        <a:prstGeom prst="round2SameRect">
          <a:avLst/>
        </a:prstGeom>
        <a:noFill/>
        <a:ln w="25400" cap="flat" cmpd="sng" algn="ctr">
          <a:solidFill>
            <a:schemeClr val="accent2">
              <a:hueOff val="-1459857"/>
              <a:satOff val="-50000"/>
              <a:lumOff val="2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Dome, response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SAR + EOx2 Domes, identify correct class</a:t>
          </a:r>
        </a:p>
      </dsp:txBody>
      <dsp:txXfrm rot="-5400000">
        <a:off x="790660" y="2064408"/>
        <a:ext cx="4153314" cy="662504"/>
      </dsp:txXfrm>
    </dsp:sp>
    <dsp:sp modelId="{3AEC7B0D-28B0-4AC4-9255-24FA5683423D}">
      <dsp:nvSpPr>
        <dsp:cNvPr id="0" name=""/>
        <dsp:cNvSpPr/>
      </dsp:nvSpPr>
      <dsp:spPr>
        <a:xfrm rot="5400000">
          <a:off x="-169427" y="3210853"/>
          <a:ext cx="1129514" cy="790660"/>
        </a:xfrm>
        <a:prstGeom prst="chevron">
          <a:avLst/>
        </a:prstGeom>
        <a:solidFill>
          <a:schemeClr val="accent2">
            <a:hueOff val="-2189786"/>
            <a:satOff val="-75000"/>
            <a:lumOff val="37354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Post-test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(x 30)</a:t>
          </a:r>
        </a:p>
      </dsp:txBody>
      <dsp:txXfrm rot="-5400000">
        <a:off x="0" y="3436756"/>
        <a:ext cx="790660" cy="338854"/>
      </dsp:txXfrm>
    </dsp:sp>
    <dsp:sp modelId="{D2C135D9-EB83-408C-A3C0-3CF48913001A}">
      <dsp:nvSpPr>
        <dsp:cNvPr id="0" name=""/>
        <dsp:cNvSpPr/>
      </dsp:nvSpPr>
      <dsp:spPr>
        <a:xfrm rot="5400000">
          <a:off x="2518145" y="1313941"/>
          <a:ext cx="734184" cy="418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89786"/>
              <a:satOff val="-75000"/>
              <a:lumOff val="37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Static SAR image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object class and self-reported confidence</a:t>
          </a:r>
        </a:p>
      </dsp:txBody>
      <dsp:txXfrm rot="-5400000">
        <a:off x="790660" y="3077266"/>
        <a:ext cx="4153314" cy="662504"/>
      </dsp:txXfrm>
    </dsp:sp>
    <dsp:sp modelId="{08D41F3A-593D-4584-9D2D-954DB390D09E}">
      <dsp:nvSpPr>
        <dsp:cNvPr id="0" name=""/>
        <dsp:cNvSpPr/>
      </dsp:nvSpPr>
      <dsp:spPr>
        <a:xfrm rot="5400000">
          <a:off x="-169427" y="4223711"/>
          <a:ext cx="1129514" cy="790660"/>
        </a:xfrm>
        <a:prstGeom prst="chevron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Questionnaire</a:t>
          </a:r>
        </a:p>
      </dsp:txBody>
      <dsp:txXfrm rot="-5400000">
        <a:off x="0" y="4449614"/>
        <a:ext cx="790660" cy="338854"/>
      </dsp:txXfrm>
    </dsp:sp>
    <dsp:sp modelId="{39132AF5-4FDC-4345-9DFB-5B07E24D84BF}">
      <dsp:nvSpPr>
        <dsp:cNvPr id="0" name=""/>
        <dsp:cNvSpPr/>
      </dsp:nvSpPr>
      <dsp:spPr>
        <a:xfrm rot="5400000">
          <a:off x="2518145" y="2326798"/>
          <a:ext cx="734184" cy="4189154"/>
        </a:xfrm>
        <a:prstGeom prst="round2SameRect">
          <a:avLst/>
        </a:prstGeom>
        <a:solidFill>
          <a:srgbClr val="FFCC02">
            <a:alpha val="90000"/>
          </a:srgbClr>
        </a:solidFill>
        <a:ln w="25400" cap="flat" cmpd="sng" algn="ctr">
          <a:solidFill>
            <a:schemeClr val="accent2">
              <a:hueOff val="-2919715"/>
              <a:satOff val="-100000"/>
              <a:lumOff val="4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choice and open-ended.</a:t>
          </a:r>
        </a:p>
      </dsp:txBody>
      <dsp:txXfrm rot="-5400000">
        <a:off x="790660" y="4090123"/>
        <a:ext cx="4153314" cy="662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7:43:22.5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1413 1 24575,'2'0'0,"-1"0"0,0 1 0,0-1 0,1 1 0,-1-1 0,0 1 0,0 0 0,0-1 0,0 1 0,0 0 0,0 0 0,0 0 0,0 0 0,0 0 0,0 0 0,0 0 0,0 0 0,-1 0 0,2 2 0,27 30 0,40 60 0,97 173 0,-136-210 0,-3 1 0,-3 1 0,-2 2 0,25 115 0,-39-117 0,-3 2 0,-2-1 0,-6 63 0,1-28 0,0-29 0,-2 0 0,-3 0 0,-27 109 0,22-136 0,-1-1 0,-1 0 0,-2-1 0,-2 0 0,-2-2 0,0 0 0,-3-1 0,0-2 0,-2 0 0,-2-1 0,-43 38 0,-178 157 0,108-94 0,84-83 0,-2-3 0,-95 57 0,-140 58 0,104-60 0,-116 64 0,302-162 0,0 0 0,0-1 0,-1 1 0,1-1 0,-1 0 0,0 0 0,1 0 0,-1 0 0,0-1 0,1 1 0,-1-1 0,-5 0 0,7-1 0,0 1 0,0-1 0,0 0 0,1 0 0,-1 0 0,0 0 0,1 0 0,-1 0 0,1 0 0,-1 0 0,1-1 0,-1 1 0,1 0 0,0-1 0,0 1 0,0-1 0,0 0 0,0 1 0,0-1 0,0 0 0,0 1 0,1-1 0,-1 0 0,1 0 0,-1-4 0,-2-6 0,2-1 0,0 0 0,0 1 0,1-1 0,1 0 0,0 0 0,1 1 0,6-24 0,37-101 0,-39 122 0,186-430 0,-190 442 0,5-20-273,0-1 0,-1 0 0,-1-1 0,2-36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0 24575,'-12'185'0,"-1"8"0,16-143 0,15 79 0,0 10 0,7-18 0,-19-91-1365,-3-22-5461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0 24575,'-1'8'0,"0"0"0,-1-1 0,-1 1 0,0-1 0,0 1 0,0-1 0,-1 1 0,0-2 0,-1 1 0,-6 9 0,-12 20 0,13-10 0,0 1 0,2-1 0,0 1 0,-4 34 0,4-18 0,4-19-1365,3-14-5461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24575,'5'0'0,"-1"1"0,0 0 0,1 0 0,-1 0 0,0 1 0,0-1 0,0 0 0,0 1 0,0 0 0,0 1 0,0-1 0,2 3 0,47 41 0,-29-22 0,175 160-1365,-188-174-5461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0 658 24575,'25'-1'0,"1"-1"0,0-1 0,-1-1 0,-1 0 0,2-3 0,-2 1 0,0-3 0,0 0 0,-1-2 0,-1 0 0,1-1 0,35-26 0,-49 32 0,1 1 0,-1 1 0,1-1 0,1 1 0,-1 1 0,16-4 0,-15 4 0,0 0 0,0 0 0,-1-1 0,0 0 0,17-10 0,-26 13 0,0 0 0,0 0 0,0 0 0,0 0 0,0 0 0,0 0 0,0 0 0,0-1 0,-1 1 0,1 0 0,0-1 0,-1 1 0,1-1 0,-1 1 0,1 0 0,-1 0 0,0-1 0,0 1 0,1-1 0,-1 1 0,0-1 0,-1 0 0,1 1 0,0-1 0,0 2 0,-1-2 0,1 1 0,-1-1 0,1 1 0,-2-3 0,-27-48 0,13 25 0,1-12 0,3 0 0,0 0 0,-6-46 0,8 37 0,5 27-106,2 7-209,0-1 0,1 1 1,-1-20-1,3 28-6511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602 892 24575,'-1'-4'0,"0"0"0,0 0 0,0 1 0,0-1 0,0 0 0,-1 0 0,0 2 0,0-2 0,0 1 0,1-1 0,-1 1 0,-1 1 0,0-2 0,1 1 0,-1 1 0,-3-3 0,-56-42 0,48 37 0,-20-10 0,0 1 0,-38-14 0,47 22 0,-125-55 0,92 44 0,34 14 0,-40-21 0,61 27 0,1 0 0,-1-1 0,1 1 0,0 0 0,0 0 0,0-1 0,0 0 0,0 0 0,0 1 0,0-1 0,2 0 0,-1-1 0,-1 1 0,1 1 0,0-2 0,1 1 0,-1-1 0,1 1 0,-1 0 0,1 0 0,0-1 0,0 1 0,1 0 0,-1 0 0,2-7 0,2-9 0,0 0 0,14-36 0,-16 50 0,7-19 0,2 1 0,2 0 0,-1 1 0,2-1 0,32-37 0,-19 30 0,1 1 0,1 1 0,36-26 0,-43 39-71,-17 12-58,1 0-1,0-1 1,-1 0 0,0-1-1,0 2 1,-1-2-1,1 0 1,0 0-1,4-8 1,-6 6-6697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4:32.4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0 24575,'-12'185'0,"-1"8"0,16-143 0,15 79 0,0 10 0,7-18 0,-19-91-1365,-3-22-5461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4:32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0 24575,'-1'8'0,"0"0"0,-1-1 0,-1 1 0,0-1 0,0 1 0,0-1 0,-1 1 0,0-2 0,-1 1 0,-6 9 0,-12 20 0,13-10 0,0 1 0,2-1 0,0 1 0,-4 34 0,4-18 0,4-19-1365,3-14-5461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4:32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24575,'5'0'0,"-1"1"0,0 0 0,1 0 0,-1 0 0,0 1 0,0-1 0,0 0 0,0 1 0,0 0 0,0 1 0,0-1 0,2 3 0,47 41 0,-29-22 0,175 160-1365,-188-174-5461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4:57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24575,'0'0'0,"0"-1"0,0 1 0,0-1 0,0 1 0,0-1 0,0 1 0,0-1 0,0 1 0,0-1 0,0 1 0,0-1 0,0 1 0,1 0 0,-1 0 0,0 0 0,0-1 0,0 1 0,1-1 0,-1 1 0,0-1 0,1 1 0,-1 0 0,0-1 0,1 1 0,-1 0 0,0-1 0,1 1 0,-1 0 0,1 0 0,-1-1 0,1 1 0,-1 0 0,0 0 0,0 0 0,1-1 0,20 8 0,15 17 0,37 26 0,-29-20 0,-1-3 0,0-1 0,49 19 0,28 15 0,-97-44 0,1 1 0,20 21 0,-35-31 0,5 6-170,-2 0-1,1 2 0,-1-1 1,-1 2-1,-1-1 0,-1 2 1,16 32-1,-15-23-6655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5:00.8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0 610 24575,'1'-5'0,"-1"2"0,1-2 0,0 1 0,0 0 0,1 0 0,-1 0 0,0 0 0,1 0 0,0 0 0,0 0 0,1 1 0,-1 0 0,1-1 0,-1 1 0,1-1 0,4-1 0,8-9 0,0 1 0,22-13 0,-8 7 0,125-102 0,154-109 0,-257 199 0,-32 20 0,1-1 0,-1-1 0,32-29 0,-49 40-118,-1 1 69,-1 1-1,0 0 0,1-1 0,-1 1 0,1-1 0,-1 1 0,0-1 0,1 1 0,-1-1 0,1 1 1,-1 0-1,1-1 0,0 1 0,-1-1 0,1 1 0,-1 0 0,0 0 0,1-1 0,-1 1 0,1 0 1,0 0-1,-1 0 0,1 0 0,1 0 0,0 5-6776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7:43:22.5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48 24575,'0'-2'0,"1"1"0,-1-1 0,1 1 0,-1 0 0,1-1 0,0 1 0,-1 0 0,1-1 0,0 1 0,0 0 0,0 0 0,0 0 0,0 0 0,0 0 0,0 0 0,0 0 0,0 0 0,1 0 0,-1 0 0,0 1 0,1-1 0,-1 1 0,0-1 0,1 1 0,-1-1 0,1 1 0,2-1 0,46-7 0,-44 8 0,462-7 0,-262 10 0,329-3 0,-523 0-273,-1 0 0,0-1 0,0 0 0,15-4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5:24.9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24575,'2'24'0,"1"0"0,1-1 0,2 0 0,0 0 0,1 0 0,15 31 0,-20-49 0,1 0 0,0 1 0,0-2 0,1 1 0,-1 0 0,1-2 0,0 2 0,0-1 0,0-1 0,1 1 0,-1 0 0,1 0 0,0-1 0,0-1 0,0 1 0,0-1 0,0 1 0,1-1 0,0-1 0,10 2 0,8 1 0,-1-1 0,2-1 0,39-3 0,-32 0 0,-16 0 0,0 0 0,1-1 0,-1-1 0,-1 0 0,1-1 0,0-1 0,23-10 0,-2-3 0,55-39 0,-39 24 0,-45 27-25,-2 0 0,2 1 0,-2-2 0,0 1 0,0-1 0,0 0 0,0 0 0,-2 0 0,8-16 0,1 1-1090,-2 6-5711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0 110 24575,'3'-3'0,"0"0"0,-2 0 0,3-1 0,-1 2 0,0-1 0,0 0 0,0 1 0,1-1 0,6-2 0,3-4 0,-2 0 0,0 0 0,1 0 0,0 1 0,1 0 0,0 2 0,19-8 0,-28 12 0,1 1 0,-1 0 0,0 0 0,0 1 0,1-1 0,-1 1 0,0 0 0,1 0 0,-2 0 0,2 1 0,0-1 0,-1 1 0,0 0 0,0 1 0,1-1 0,-2 0 0,1 1 0,0 0 0,0 0 0,-1 1 0,1-1 0,0 1 0,-1-1 0,0 1 0,6 6 0,18 21 0,-17-17 0,1-1 0,0 0 0,1-1 0,0-1 0,14 10 0,-21-17 0,0 0 0,-1-1 0,0-1 0,1 1 0,0 0 0,0-1 0,0 0 0,-1 0 0,2 0 0,-1 0 0,-1-1 0,2 0 0,-1 0 0,-1 0 0,2-1 0,-1 0 0,-1 0 0,1 0 0,1-1 0,7-3 0,-7 2 0,48-23 0,-52 23 0,2 0 0,-1 0 0,0 0 0,0 1 0,-2-1 0,2-1 0,0 1 0,-1 0 0,0-1 0,0 0 0,-1 0 0,3-5 0,21-45-1365,-23 44-5461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0 24575,'-1'2'0,"-1"0"0,1 0 0,0-1 0,0 1 0,0 0 0,0 0 0,0 0 0,0 0 0,1 1 0,-1-1 0,1-1 0,0 1 0,-1 1 0,1-1 0,0 0 0,1 3 0,-2-2 0,0 74 0,1 0 0,5 0 0,3 0 0,3-1 0,30 110 0,-10-46 0,-29-135 0,1 1 0,-3-2 0,2 1 0,-1 1 0,1-2 0,-2 2 0,1-1 0,0 0 0,-1 0 0,0 0 0,-1 1 0,1-1 0,-1 0 0,0 0 0,0 1 0,-1-2 0,1 1 0,-1 1 0,0-2 0,0 1 0,-1 0 0,-2 4 0,-6 10 0,3 0 0,-1 2 0,2 0 0,0-1 0,-3 24 0,-15 43 0,-4 11-1365,26-86-5461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24575,'6'4'0,"-1"0"0,0 0 0,1 1 0,-2 0 0,1 0 0,-1 0 0,6 9 0,7 7 0,28 31 0,56 80 0,-34-44-1365,-57-77-5461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881 1330 24575,'-32'-31'0,"-51"-36"0,34 29 0,-45-36 0,-116-103 0,196 163 0,-68-67 0,-84-108 0,34 14 0,130 173 0,0 0 0,0-1 0,1 1 0,-1 0 0,1 1 0,-1-2 0,2 1 0,-1-1 0,0 1 0,0-1 0,0 1 0,0 0 0,0-1 0,1 0 0,0 1 0,-1-1 0,1 1 0,0-1 0,0 1 0,1-1 0,-1 0 0,2-4 0,0 2 0,0 1 0,1 0 0,0 0 0,0-1 0,1 2 0,-2-1 0,2 0 0,0 0 0,0 2 0,8-7 0,-1 1 0,240-193 0,-130 102 0,-106 88 0,1 2 0,0-1 0,0 2 0,1 0 0,0 1 0,27-8 0,-41 15 0,0 0 0,1 0 0,-1 0 0,1 1 0,-1 0 0,0-1 0,1 1 0,-1 0 0,0 1 0,0-1 0,1 0 0,-1 0 0,0 1 0,-1 0 0,1 0 0,0 1 0,0-1 0,0 0 0,3 5 0,4 2 0,-2 2 0,0-2 0,1 2 0,5 12 0,-9-12-1365,0-1-5461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90 24575,'-2'-3'0,"0"-2"0,-3 0 0,-1-2 0,3-1 0,-3-1 0,-1 3 0,1-1 0,-2 0 0,2-2 0,-2 1 0,3-1 0,0 2-8191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2:50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88 24575,'554'-80'0,"-518"76"-124,70 1 0,-72 3-993,-23 0-5709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8T03:33:04.8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173 19 24575,'-3'1'0,"1"0"0,-1 0 0,0-1 0,0 1 0,0 1 0,1-1 0,0 1 0,0 0 0,-1 0 0,1 0 0,0 0 0,-1-1 0,-1 5 0,-23 16 0,5-15 0,11-3 0,0 0 0,0 0 0,-19 11 0,29-14 0,-1 0 0,1 0 0,-1 0 0,1 0 0,-1 0 0,1 0 0,0 0 0,-1 1 0,1-2 0,0 2 0,0-1 0,1 1 0,-1-1 0,0 1 0,0 0 0,0-1 0,1 1 0,-1-1 0,0 1 0,1-1 0,0 1 0,-1 0 0,1 0 0,0 0 0,0 0 0,0-1 0,0 0 0,0 1 0,0 0 0,1 0 0,-1 0 0,1 1 0,0-1 0,1-1 0,-1 0 0,0 1 0,-1-1 0,2 1 0,-1-1 0,1 0 0,-1 0 0,1 1 0,-1-1 0,1 0 0,0 0 0,0-1 0,-2 1 0,2-1 0,0 1 0,0-1 0,0 0 0,3 1 0,46 6 0,-25-5 0,4 4 0,-21-3 0,0-1 0,-1 0 0,2 0 0,-1-1 0,0 0 0,1-1 0,-2 0 0,2-1 0,-1 0 0,10-2 0,-18 3 0,0-1 0,0 1 0,0-1 0,1 0 0,-1 1 0,0-1 0,0 0 0,1 0 0,-1 0 0,0 0 0,0 0 0,0 1 0,0-1 0,-1-1 0,1 1 0,-1 0 0,1 0 0,0-1 0,-1 1 0,1 0 0,0-3 0,0 1 0,0-1 0,-1 0 0,0 0 0,0 1 0,0-1 0,0 1 0,0-1 0,-2-5 0,-1-1 0,0 0 0,0-1 0,-2 1 0,-8-17 0,4 10-98,7 14 13,1 0 1,-1 1-1,0-2 1,0 1-1,0 1 1,1-1-1,-1 1 1,-1-1 0,1 1-1,-1-1 1,0 1-1,1 0 1,-1 0-1,-6-2 1,3 0-6742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</a:rPr>
              <a:t>Spatially orient users to build intuition of how SAR technologies work</a:t>
            </a:r>
          </a:p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</a:rPr>
              <a:t>Interactive way of learning the properties of SAR imaging</a:t>
            </a:r>
          </a:p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</a:rPr>
              <a:t>Mobile platform is easy to distribute and vastly portable</a:t>
            </a:r>
          </a:p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</a:rPr>
              <a:t>More engaging AR-based user interface lowers the friction of learning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66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application will be used in the design of a comparable study to the one already conducted. We will investigate whether immersive/interactive engagements like this one can even more greatly improve SAR image identification.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8ABE-0573-6B48-AA8B-BF8DC9F7F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19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09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53F5-855E-470C-B71E-619F65C3F4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9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crowd source thing</a:t>
            </a:r>
          </a:p>
          <a:p>
            <a:r>
              <a:rPr lang="en-US" dirty="0"/>
              <a:t>And how we’ll still need labelers after this</a:t>
            </a:r>
          </a:p>
          <a:p>
            <a:r>
              <a:rPr lang="en-US" dirty="0"/>
              <a:t>To combat adversarial stuff, to handle new objects,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53F5-855E-470C-B71E-619F65C3F4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5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r>
              <a:rPr lang="en-US" sz="1200" dirty="0"/>
              <a:t>23 participants </a:t>
            </a:r>
          </a:p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r>
              <a:rPr lang="en-US" sz="1200" dirty="0"/>
              <a:t>Recruited from the general population </a:t>
            </a:r>
            <a:br>
              <a:rPr lang="en-US" sz="1200" dirty="0"/>
            </a:br>
            <a:r>
              <a:rPr lang="en-US" sz="1200" dirty="0"/>
              <a:t>using Prolific</a:t>
            </a:r>
          </a:p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r>
              <a:rPr lang="en-US" sz="1200" dirty="0"/>
              <a:t>Web-based experiment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87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2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venir Book" panose="02000503020000020003" pitchFamily="2" charset="0"/>
                <a:cs typeface="Futura Medium" panose="020B0602020204020303" pitchFamily="34" charset="-79"/>
              </a:rPr>
              <a:t>USC-ICT in collaboration with ARL developed an innovative prototype designed to leverage immersive 3D interactive training material to enhance the ability of analysts-in-training to identify and analyze SAR images.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USC-ICT is in the process of developing a more immersive, interactive training engagement that leverages phone/tablet based augmented reality. Where the trainee will use the tablet/phone as a representative SAR sensor, hovering over a virtual scene anchored to a surface in the room. They’ll be able to move around the scene to see it from different vantage points…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8ABE-0573-6B48-AA8B-BF8DC9F7F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application will be used in the design of a comparable study to the one already conducted. We will investigate whether immersive/interactive engagements like this one can even more greatly improve SAR image identification.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8ABE-0573-6B48-AA8B-BF8DC9F7F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2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53F5-855E-470C-B71E-619F65C3F4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3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Sensor angle changes appearance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Stars from </a:t>
            </a:r>
            <a:r>
              <a:rPr lang="en-US" sz="1200" dirty="0" err="1"/>
              <a:t>trihedrals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53F5-855E-470C-B71E-619F65C3F4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53F5-855E-470C-B71E-619F65C3F4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5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visual system uses 3D perspective over time (temporal association) to learn objects </a:t>
            </a:r>
            <a:r>
              <a:rPr lang="en-US" baseline="30000" dirty="0"/>
              <a:t>12-16</a:t>
            </a:r>
            <a:endParaRPr lang="en-US" dirty="0"/>
          </a:p>
          <a:p>
            <a:pPr marL="0" indent="0">
              <a:buNone/>
            </a:pPr>
            <a:endParaRPr lang="en-US" baseline="30000" dirty="0">
              <a:latin typeface="Avenir Book" panose="02000503020000020003" pitchFamily="2" charset="0"/>
            </a:endParaRPr>
          </a:p>
          <a:p>
            <a:r>
              <a:rPr lang="en-US" dirty="0"/>
              <a:t>Let’s do that with SAR in augmented reality!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Develop immersive, interactive training system to allow humans to perceive objects as if through the “eyes” of SAR</a:t>
            </a:r>
          </a:p>
          <a:p>
            <a:endParaRPr lang="en-US" dirty="0"/>
          </a:p>
          <a:p>
            <a:r>
              <a:rPr lang="en-US" dirty="0"/>
              <a:t>Develop an intuitive understanding of SAR images</a:t>
            </a:r>
          </a:p>
          <a:p>
            <a:endParaRPr lang="en-US" sz="1100" dirty="0"/>
          </a:p>
          <a:p>
            <a:r>
              <a:rPr lang="en-US" dirty="0"/>
              <a:t>Before we make the jump to augmented reality, we did a user study to assess effectiveness and help inform design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3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BF69-3831-4F05-807B-D021DA76C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application will be used in the design of a comparable study to the one already conducted. We will investigate whether immersive/interactive engagements like this one can even more greatly improve SAR image identification.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8ABE-0573-6B48-AA8B-BF8DC9F7F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6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application will be used in the design of a comparable study to the one already conducted. We will investigate whether immersive/interactive engagements like this one can even </a:t>
            </a:r>
            <a:r>
              <a:rPr lang="en-US"/>
              <a:t>more greatly </a:t>
            </a:r>
            <a:r>
              <a:rPr lang="en-US" dirty="0"/>
              <a:t>improve SAR </a:t>
            </a:r>
            <a:r>
              <a:rPr lang="en-US"/>
              <a:t>image identification.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8ABE-0573-6B48-AA8B-BF8DC9F7F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8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B24D3D4-56CC-BD4B-8ED0-2707EAED07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9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NCLASSIFIED: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CCAD62B-B537-9582-3CDE-C2E5536F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07275"/>
            <a:ext cx="8231293" cy="68579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0FFA33-0A00-7DC6-793F-E56ED1240F7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68746" y="6675120"/>
            <a:ext cx="823912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EB7C5E-D6FF-4477-AF9E-C842AE2AD000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80AE6D9-B04D-F645-B658-3C1A3425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416" y="6675120"/>
            <a:ext cx="442001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A6E111-687B-42F1-8B95-9FCC92872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4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3888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NCLASSIFIED: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1188720"/>
            <a:ext cx="11155680" cy="53949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9726ABF-A4AF-534C-BA46-61E84519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07275"/>
            <a:ext cx="8231293" cy="68579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505E82-06BA-B4B7-4A58-A0AA7F349A4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68746" y="6675120"/>
            <a:ext cx="823912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EB7C5E-D6FF-4477-AF9E-C842AE2AD000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7A0AFD5-A55F-A040-31A5-15C12351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416" y="6675120"/>
            <a:ext cx="442001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A6E111-687B-42F1-8B95-9FCC92872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4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3888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5FA3-44D4-4B63-B183-9DCAF611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C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4FBAB-43D8-DEC2-212A-FC9AEF399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1E3DE-820F-B3CC-5B49-639690D7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BB5-FF81-D742-9C11-5391105C7538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B876-B8A6-582A-E69B-C7985506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8F47-53D5-934A-BD48-97F152DB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3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NCLASSIFIED: Cover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.S. Army" descr="U.S. Army">
            <a:extLst>
              <a:ext uri="{FF2B5EF4-FFF2-40B4-BE49-F238E27FC236}">
                <a16:creationId xmlns:a16="http://schemas.microsoft.com/office/drawing/2014/main" id="{C4525471-71C4-E84C-06B5-CF4BA109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  <a:noFill/>
        </p:spPr>
      </p:pic>
      <p:grpSp>
        <p:nvGrpSpPr>
          <p:cNvPr id="32" name="Group">
            <a:extLst>
              <a:ext uri="{FF2B5EF4-FFF2-40B4-BE49-F238E27FC236}">
                <a16:creationId xmlns:a16="http://schemas.microsoft.com/office/drawing/2014/main" id="{0BAF9F26-980B-17A5-FA4E-02661955E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8218" y="1974220"/>
            <a:ext cx="8644270" cy="2377440"/>
            <a:chOff x="565848" y="2240280"/>
            <a:chExt cx="8872230" cy="2377440"/>
          </a:xfrm>
        </p:grpSpPr>
        <p:sp>
          <p:nvSpPr>
            <p:cNvPr id="33" name="Rectangle">
              <a:extLst>
                <a:ext uri="{FF2B5EF4-FFF2-40B4-BE49-F238E27FC236}">
                  <a16:creationId xmlns:a16="http://schemas.microsoft.com/office/drawing/2014/main" id="{B799BFA7-2F85-0E8C-4CE2-81713BEA9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65848" y="2240280"/>
              <a:ext cx="8872230" cy="2377440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4" name="Line">
              <a:extLst>
                <a:ext uri="{FF2B5EF4-FFF2-40B4-BE49-F238E27FC236}">
                  <a16:creationId xmlns:a16="http://schemas.microsoft.com/office/drawing/2014/main" id="{CE79F882-ED9C-77F1-5C3E-490DF0A8F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5848" y="3931920"/>
              <a:ext cx="8872230" cy="0"/>
            </a:xfrm>
            <a:prstGeom prst="line">
              <a:avLst/>
            </a:prstGeom>
            <a:ln w="1905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cxnSp>
        <p:nvCxnSpPr>
          <p:cNvPr id="36" name="Line">
            <a:extLst>
              <a:ext uri="{FF2B5EF4-FFF2-40B4-BE49-F238E27FC236}">
                <a16:creationId xmlns:a16="http://schemas.microsoft.com/office/drawing/2014/main" id="{C4D2A55E-515D-6000-D840-C15A62E0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76975" y="3665860"/>
            <a:ext cx="0" cy="685800"/>
          </a:xfrm>
          <a:prstGeom prst="line">
            <a:avLst/>
          </a:prstGeom>
          <a:ln w="1905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37" name="Subtitle 2">
            <a:extLst>
              <a:ext uri="{FF2B5EF4-FFF2-40B4-BE49-F238E27FC236}">
                <a16:creationId xmlns:a16="http://schemas.microsoft.com/office/drawing/2014/main" id="{68803D48-CF97-FA01-620A-A328A2DE1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65" y="3784732"/>
            <a:ext cx="5427012" cy="457200"/>
          </a:xfrm>
        </p:spPr>
        <p:txBody>
          <a:bodyPr anchor="ctr" anchorCtr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1FA843D8-1297-1753-CBD1-350F01E575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975" y="3784732"/>
            <a:ext cx="268538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[DD Month YYYY]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B7C7D7B9-2E87-2ADF-79E0-1C7F866BD82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8964" y="4871726"/>
            <a:ext cx="3322289" cy="485775"/>
          </a:xfr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182880" indent="0">
              <a:buNone/>
              <a:defRPr sz="1200">
                <a:solidFill>
                  <a:schemeClr val="tx2"/>
                </a:solidFill>
              </a:defRPr>
            </a:lvl2pPr>
            <a:lvl3pPr marL="365760" indent="0">
              <a:buNone/>
              <a:defRPr sz="1200">
                <a:solidFill>
                  <a:schemeClr val="tx2"/>
                </a:solidFill>
              </a:defRPr>
            </a:lvl3pPr>
            <a:lvl4pPr marL="548640" indent="0">
              <a:buNone/>
              <a:defRPr sz="1200">
                <a:solidFill>
                  <a:schemeClr val="tx2"/>
                </a:solidFill>
              </a:defRPr>
            </a:lvl4pPr>
            <a:lvl5pPr marL="73152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[Presenter]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E4510E-D2D9-361A-128D-8D016FDB359C}"/>
              </a:ext>
            </a:extLst>
          </p:cNvPr>
          <p:cNvSpPr txBox="1"/>
          <p:nvPr/>
        </p:nvSpPr>
        <p:spPr>
          <a:xfrm>
            <a:off x="738966" y="2202820"/>
            <a:ext cx="8339328" cy="13258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ARMY COMBAT CAPABILITIES DEVELOPMENT COMMAND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ARMY RESEARCH LABORATORY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2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DFDA1-7DA8-DA03-3967-01391BC57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488" y="6090926"/>
            <a:ext cx="283092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ctr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 Bold" panose="020B0704020202020204" pitchFamily="34" charset="0"/>
              </a:rPr>
              <a:t>Approved for public release: distribution unlimited.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19C8BD7-0FBC-55F1-D9ED-CBB9671EA7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68746" y="6675120"/>
            <a:ext cx="823912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EB7C5E-D6FF-4477-AF9E-C842AE2AD000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B00F9E-825A-9F48-D4F7-3B44CEACD9B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581416" y="6675120"/>
            <a:ext cx="442001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A6E111-687B-42F1-8B95-9FCC92872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9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benjamin.t.files.civ@army.mil" TargetMode="External"/><Relationship Id="rId3" Type="http://schemas.openxmlformats.org/officeDocument/2006/relationships/image" Target="../media/image38.png"/><Relationship Id="rId7" Type="http://schemas.openxmlformats.org/officeDocument/2006/relationships/hyperlink" Target="mailto:kimberly.a.pollard.civ@army.mi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11" Type="http://schemas.openxmlformats.org/officeDocument/2006/relationships/hyperlink" Target="mailto:slin@ict.usc.edu" TargetMode="External"/><Relationship Id="rId5" Type="http://schemas.openxmlformats.org/officeDocument/2006/relationships/image" Target="../media/image41.png"/><Relationship Id="rId10" Type="http://schemas.openxmlformats.org/officeDocument/2006/relationships/hyperlink" Target="mailto:nye@ict.usc.edu" TargetMode="External"/><Relationship Id="rId4" Type="http://schemas.openxmlformats.org/officeDocument/2006/relationships/image" Target="../media/image39.svg"/><Relationship Id="rId9" Type="http://schemas.openxmlformats.org/officeDocument/2006/relationships/hyperlink" Target="mailto:dnelson@ict.usc.ed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image" Target="../media/image270.png"/><Relationship Id="rId26" Type="http://schemas.openxmlformats.org/officeDocument/2006/relationships/image" Target="../media/image31.png"/><Relationship Id="rId39" Type="http://schemas.openxmlformats.org/officeDocument/2006/relationships/image" Target="../media/image52.jpeg"/><Relationship Id="rId21" Type="http://schemas.openxmlformats.org/officeDocument/2006/relationships/customXml" Target="../ink/ink12.xml"/><Relationship Id="rId34" Type="http://schemas.openxmlformats.org/officeDocument/2006/relationships/image" Target="../media/image33.pn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0.png"/><Relationship Id="rId20" Type="http://schemas.openxmlformats.org/officeDocument/2006/relationships/image" Target="../media/image28.png"/><Relationship Id="rId29" Type="http://schemas.openxmlformats.org/officeDocument/2006/relationships/customXml" Target="../ink/ink16.xml"/><Relationship Id="rId41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png"/><Relationship Id="rId11" Type="http://schemas.openxmlformats.org/officeDocument/2006/relationships/customXml" Target="../ink/ink7.xml"/><Relationship Id="rId24" Type="http://schemas.openxmlformats.org/officeDocument/2006/relationships/image" Target="../media/image300.png"/><Relationship Id="rId32" Type="http://schemas.openxmlformats.org/officeDocument/2006/relationships/image" Target="../media/image320.png"/><Relationship Id="rId37" Type="http://schemas.openxmlformats.org/officeDocument/2006/relationships/image" Target="../media/image50.jpeg"/><Relationship Id="rId40" Type="http://schemas.openxmlformats.org/officeDocument/2006/relationships/image" Target="../media/image53.jpe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customXml" Target="../ink/ink15.xml"/><Relationship Id="rId36" Type="http://schemas.openxmlformats.org/officeDocument/2006/relationships/image" Target="../media/image340.png"/><Relationship Id="rId10" Type="http://schemas.openxmlformats.org/officeDocument/2006/relationships/image" Target="../media/image230.png"/><Relationship Id="rId19" Type="http://schemas.openxmlformats.org/officeDocument/2006/relationships/customXml" Target="../ink/ink11.xml"/><Relationship Id="rId31" Type="http://schemas.openxmlformats.org/officeDocument/2006/relationships/customXml" Target="../ink/ink18.xml"/><Relationship Id="rId4" Type="http://schemas.openxmlformats.org/officeDocument/2006/relationships/image" Target="../media/image20.png"/><Relationship Id="rId9" Type="http://schemas.openxmlformats.org/officeDocument/2006/relationships/customXml" Target="../ink/ink6.xml"/><Relationship Id="rId14" Type="http://schemas.openxmlformats.org/officeDocument/2006/relationships/image" Target="../media/image250.png"/><Relationship Id="rId22" Type="http://schemas.openxmlformats.org/officeDocument/2006/relationships/image" Target="../media/image290.png"/><Relationship Id="rId27" Type="http://schemas.openxmlformats.org/officeDocument/2006/relationships/image" Target="../media/image49.png"/><Relationship Id="rId30" Type="http://schemas.openxmlformats.org/officeDocument/2006/relationships/customXml" Target="../ink/ink17.xml"/><Relationship Id="rId35" Type="http://schemas.openxmlformats.org/officeDocument/2006/relationships/customXml" Target="../ink/ink20.xml"/><Relationship Id="rId8" Type="http://schemas.openxmlformats.org/officeDocument/2006/relationships/image" Target="../media/image22.png"/><Relationship Id="rId3" Type="http://schemas.openxmlformats.org/officeDocument/2006/relationships/customXml" Target="../ink/ink3.xml"/><Relationship Id="rId12" Type="http://schemas.openxmlformats.org/officeDocument/2006/relationships/image" Target="../media/image24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9.xml"/><Relationship Id="rId38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0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47880" y="2555962"/>
            <a:ext cx="10449813" cy="2082816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+mn-lt"/>
              </a:rPr>
              <a:t>See Like a Satellite: 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Adapting Human Vision to Complex Sensing Technologies with Adaptive Synthetic Aperture Radar Image Recognition Training (ASIRT)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771457" y="4838640"/>
            <a:ext cx="8847863" cy="1351145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+mn-lt"/>
              </a:rPr>
              <a:t>Presented by: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Kimberly Pollard, </a:t>
            </a:r>
            <a:r>
              <a:rPr lang="en-US" sz="1800" dirty="0" err="1">
                <a:latin typeface="+mn-lt"/>
              </a:rPr>
              <a:t>DEVCOM</a:t>
            </a:r>
            <a:r>
              <a:rPr lang="en-US" sz="1800" dirty="0">
                <a:latin typeface="+mn-lt"/>
              </a:rPr>
              <a:t> Army Research Laboratory</a:t>
            </a:r>
          </a:p>
          <a:p>
            <a:pPr eaLnBrk="1" hangingPunct="1"/>
            <a:r>
              <a:rPr lang="en-US" sz="1800" dirty="0">
                <a:latin typeface="+mn-lt"/>
              </a:rPr>
              <a:t>Spencer Lin, USC Institute for Creative Technologies, </a:t>
            </a:r>
            <a:r>
              <a:rPr lang="en-US" sz="1800" dirty="0" err="1">
                <a:latin typeface="+mn-lt"/>
              </a:rPr>
              <a:t>MxR</a:t>
            </a:r>
            <a:r>
              <a:rPr lang="en-US" sz="1800" dirty="0">
                <a:latin typeface="+mn-lt"/>
              </a:rPr>
              <a:t> Lab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FAEAC-B8F2-B2F6-C0D1-77C71931EFE7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B0FF8-BDFA-359A-D9DE-392D5A4B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4" y="1451101"/>
            <a:ext cx="11355385" cy="9050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0E7895-DE70-7990-8661-F7A3FDFF1E22}"/>
              </a:ext>
            </a:extLst>
          </p:cNvPr>
          <p:cNvSpPr txBox="1">
            <a:spLocks/>
          </p:cNvSpPr>
          <p:nvPr/>
        </p:nvSpPr>
        <p:spPr>
          <a:xfrm>
            <a:off x="2557715" y="6419966"/>
            <a:ext cx="5758551" cy="40334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▪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Kimberly A. Pollard, Benjamin T. Files, Brent Lance</a:t>
            </a:r>
            <a:br>
              <a:rPr lang="en-US" sz="1000" dirty="0"/>
            </a:br>
            <a:r>
              <a:rPr lang="en-US" sz="1000" dirty="0" err="1"/>
              <a:t>DEVCOM</a:t>
            </a:r>
            <a:r>
              <a:rPr lang="en-US" sz="1000" dirty="0"/>
              <a:t> Army Research Laboratory</a:t>
            </a:r>
            <a:endParaRPr lang="fr-FR" sz="1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E33A9EE-65BD-7A5B-E63E-D293C78C80AD}"/>
              </a:ext>
            </a:extLst>
          </p:cNvPr>
          <p:cNvSpPr txBox="1">
            <a:spLocks/>
          </p:cNvSpPr>
          <p:nvPr/>
        </p:nvSpPr>
        <p:spPr>
          <a:xfrm>
            <a:off x="6578470" y="6408101"/>
            <a:ext cx="5758551" cy="3409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▪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David Nelson, Ben Nye, Rhys Yahata, Spencer Lin</a:t>
            </a:r>
            <a:br>
              <a:rPr lang="en-US" sz="1000" dirty="0"/>
            </a:br>
            <a:r>
              <a:rPr lang="en-US" sz="1000" dirty="0"/>
              <a:t>USC Institute for Creative Technologies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2110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EEC6F75-8D32-5D28-75F9-8F9908C2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5164" y="846863"/>
            <a:ext cx="8402535" cy="56030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7A364A-AF5A-61AD-CEB1-A34B9B913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52" y="65158"/>
            <a:ext cx="8231293" cy="685795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Participants explored SAR Domes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84B93-9FB3-3BB8-2A1D-54C515239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9C701-815C-F919-C469-BB434595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7864A-4017-D4B1-86EA-1C140ECD8055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459993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EF608D-AF1D-720C-CDDC-5FB1F852F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662916"/>
            <a:ext cx="12192000" cy="6275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AD9EEE-F7C0-B3F7-54CE-B8423769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SAR-AR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6971303" cy="150018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mobile-based Augmented Reality (AR) application to sharpen the acumen of SAR interpreters.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BF89DF-DF1A-D09F-5F04-5E2CAA64C56F}"/>
              </a:ext>
            </a:extLst>
          </p:cNvPr>
          <p:cNvSpPr/>
          <p:nvPr/>
        </p:nvSpPr>
        <p:spPr>
          <a:xfrm>
            <a:off x="-6349" y="941391"/>
            <a:ext cx="12192000" cy="687875"/>
          </a:xfrm>
          <a:prstGeom prst="rect">
            <a:avLst/>
          </a:prstGeom>
          <a:solidFill>
            <a:srgbClr val="FFCC0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D25039D-6F35-7D5B-E761-FEF71A84A7CA}"/>
              </a:ext>
            </a:extLst>
          </p:cNvPr>
          <p:cNvSpPr txBox="1">
            <a:spLocks/>
          </p:cNvSpPr>
          <p:nvPr/>
        </p:nvSpPr>
        <p:spPr>
          <a:xfrm>
            <a:off x="2159260" y="768616"/>
            <a:ext cx="8231293" cy="83412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CC00"/>
                </a:solidFill>
                <a:latin typeface="Adobe Caslon Pro" panose="0205050205050A020403" pitchFamily="18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Next</a:t>
            </a:r>
            <a:r>
              <a:rPr lang="en-US" sz="3600" dirty="0">
                <a:latin typeface="Avenir Book" panose="02000503020000020003" pitchFamily="2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27125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A8CD4D3-B0D6-2CED-96BD-81954C627409}"/>
              </a:ext>
            </a:extLst>
          </p:cNvPr>
          <p:cNvSpPr txBox="1"/>
          <p:nvPr/>
        </p:nvSpPr>
        <p:spPr>
          <a:xfrm>
            <a:off x="652779" y="6170836"/>
            <a:ext cx="10886440" cy="42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377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Smartphone/Tablet-based augmented reality interaction for use in future user-study.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15830-1196-420F-6B7F-8A99337F4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12" y="1385012"/>
            <a:ext cx="7976373" cy="47858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5979BE-2375-828B-FB0A-B9F2776F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51" y="104226"/>
            <a:ext cx="8231293" cy="68579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SAR-AR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8BBDEB-5C56-AF0D-D55B-D39D6CD8E321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58813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B49AB-3C5D-81E3-543E-DAC048BD4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444"/>
          <a:stretch/>
        </p:blipFill>
        <p:spPr>
          <a:xfrm>
            <a:off x="1230176" y="1694692"/>
            <a:ext cx="237744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5EDB8-BDC7-2338-503B-3F4A81545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58" y="1715429"/>
            <a:ext cx="2395131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F5AFE-18E1-ABBB-34AC-0E49D832A3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89" y="1715429"/>
            <a:ext cx="2395131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17D9D-CF3A-38BF-0C66-A8AC486E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16" y="1694692"/>
            <a:ext cx="2395131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8452E-A434-B0AB-D096-28F95F25E4E2}"/>
              </a:ext>
            </a:extLst>
          </p:cNvPr>
          <p:cNvSpPr txBox="1"/>
          <p:nvPr/>
        </p:nvSpPr>
        <p:spPr>
          <a:xfrm>
            <a:off x="1230176" y="5201001"/>
            <a:ext cx="496642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Handheld smart device allows user to engage with augmented reality view of the scene.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1536D-4F15-DD11-FA9E-03AF045D39F9}"/>
              </a:ext>
            </a:extLst>
          </p:cNvPr>
          <p:cNvSpPr txBox="1"/>
          <p:nvPr/>
        </p:nvSpPr>
        <p:spPr>
          <a:xfrm>
            <a:off x="6748958" y="5201001"/>
            <a:ext cx="4966427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User can toggle between SAR and optical views and can walk around the scene to see different angles.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5DAB6-856F-E951-DF32-6F98B71DAA84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96FBC7-120F-B401-795F-5A2A8260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51" y="104226"/>
            <a:ext cx="8231293" cy="68579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SAR-AR</a:t>
            </a:r>
          </a:p>
        </p:txBody>
      </p:sp>
    </p:spTree>
    <p:extLst>
      <p:ext uri="{BB962C8B-B14F-4D97-AF65-F5344CB8AC3E}">
        <p14:creationId xmlns:p14="http://schemas.microsoft.com/office/powerpoint/2010/main" val="415992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32048" cy="46330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Spatially orient users to build intuition of how SAR technologies work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way of learning the properties of SAR imaging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platform is easy to distribute and vastly portable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engaging AR-based user interface lowers the friction of learning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54C93-4E35-19CC-6A12-E42D324F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609" y="6356352"/>
            <a:ext cx="94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B18F47-53D5-934A-BD48-97F152DBE08D}" type="slidenum">
              <a:rPr lang="en-US" smtClean="0"/>
              <a:pPr/>
              <a:t>14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750BDF-2970-12D2-6473-43E3C82B2EB8}"/>
              </a:ext>
            </a:extLst>
          </p:cNvPr>
          <p:cNvGrpSpPr/>
          <p:nvPr/>
        </p:nvGrpSpPr>
        <p:grpSpPr>
          <a:xfrm>
            <a:off x="6543978" y="1654009"/>
            <a:ext cx="5245955" cy="3713122"/>
            <a:chOff x="6573796" y="1654009"/>
            <a:chExt cx="5245955" cy="37131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47D5AD-80C3-D442-382E-F0B2B7320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" b="3325"/>
            <a:stretch/>
          </p:blipFill>
          <p:spPr>
            <a:xfrm>
              <a:off x="6573796" y="1654009"/>
              <a:ext cx="5245955" cy="371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3A853D-C033-0EC1-5D64-369093958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97" b="47781" l="19844" r="89628">
                          <a14:foregroundMark x1="23381" y1="44221" x2="24940" y2="42002"/>
                          <a14:foregroundMark x1="89748" y1="43300" x2="87110" y2="34883"/>
                          <a14:foregroundMark x1="19904" y1="45603" x2="20564" y2="45059"/>
                          <a14:foregroundMark x1="41727" y1="17797" x2="43885" y2="1813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2" t="14853" r="5861" b="48483"/>
            <a:stretch/>
          </p:blipFill>
          <p:spPr>
            <a:xfrm>
              <a:off x="7473481" y="3465790"/>
              <a:ext cx="1928937" cy="1325984"/>
            </a:xfrm>
            <a:prstGeom prst="rect">
              <a:avLst/>
            </a:prstGeom>
          </p:spPr>
        </p:pic>
      </p:grpSp>
      <p:sp>
        <p:nvSpPr>
          <p:cNvPr id="3" name="Title 3">
            <a:extLst>
              <a:ext uri="{FF2B5EF4-FFF2-40B4-BE49-F238E27FC236}">
                <a16:creationId xmlns:a16="http://schemas.microsoft.com/office/drawing/2014/main" id="{18B173AC-762A-9401-D688-35D0B807751A}"/>
              </a:ext>
            </a:extLst>
          </p:cNvPr>
          <p:cNvSpPr txBox="1">
            <a:spLocks/>
          </p:cNvSpPr>
          <p:nvPr/>
        </p:nvSpPr>
        <p:spPr bwMode="auto">
          <a:xfrm>
            <a:off x="1980352" y="56429"/>
            <a:ext cx="8231293" cy="68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Value-Added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257F7-397D-E272-7D3D-6DE57812C121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8614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75474" y="1814337"/>
            <a:ext cx="5181600" cy="367296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a formal user study to compare the efficacy of SAR-AR with traditional desktop-based trainers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 interactive module to engage users and strengthen knowledge absorption and retention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textures of models to be more realistic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783C0-D32F-2408-DA25-4E6274CF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609" y="6356352"/>
            <a:ext cx="94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B18F47-53D5-934A-BD48-97F152DBE08D}" type="slidenum">
              <a:rPr lang="en-US" smtClean="0"/>
              <a:pPr/>
              <a:t>15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EEC7FB7-29B6-4FE6-1221-F90CEC05CEF7}"/>
              </a:ext>
            </a:extLst>
          </p:cNvPr>
          <p:cNvSpPr txBox="1">
            <a:spLocks/>
          </p:cNvSpPr>
          <p:nvPr/>
        </p:nvSpPr>
        <p:spPr>
          <a:xfrm>
            <a:off x="9260986" y="5023612"/>
            <a:ext cx="2140366" cy="308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just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1pPr>
            <a:lvl2pPr marL="457189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2pPr>
            <a:lvl3pPr marL="914377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3pPr>
            <a:lvl4pPr marL="1371566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4pPr>
            <a:lvl5pPr marL="1828754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Generated Art: David Nelson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09A98-A816-5AA4-F303-12FA1C350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6" y="1909956"/>
            <a:ext cx="6227312" cy="3113656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10C72F6-B73F-9625-25C7-3B88571015C7}"/>
              </a:ext>
            </a:extLst>
          </p:cNvPr>
          <p:cNvSpPr txBox="1">
            <a:spLocks/>
          </p:cNvSpPr>
          <p:nvPr/>
        </p:nvSpPr>
        <p:spPr>
          <a:xfrm>
            <a:off x="9961151" y="4798373"/>
            <a:ext cx="2173317" cy="308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just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1pPr>
            <a:lvl2pPr marL="457189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2pPr>
            <a:lvl3pPr marL="914377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3pPr>
            <a:lvl4pPr marL="1371566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4pPr>
            <a:lvl5pPr marL="1828754" indent="0" algn="just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ational Book" panose="02000503000000020004" pitchFamily="2" charset="77"/>
                <a:ea typeface="National Book" panose="02000503000000020004" pitchFamily="2" charset="77"/>
                <a:cs typeface="Futura Medium" panose="020B0602020204020303" pitchFamily="34" charset="-79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Generated Art: David Nelson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E3C89A-0B91-52F3-1B5F-69004416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599" y="0"/>
            <a:ext cx="7416800" cy="83393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20F5D-DB78-DFA3-55B1-F696D7C4BE42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0394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477BF9-4F12-AAC3-05EC-2547ECEB847A}"/>
              </a:ext>
            </a:extLst>
          </p:cNvPr>
          <p:cNvGrpSpPr/>
          <p:nvPr/>
        </p:nvGrpSpPr>
        <p:grpSpPr>
          <a:xfrm>
            <a:off x="7310954" y="2943089"/>
            <a:ext cx="2894766" cy="2483010"/>
            <a:chOff x="2702411" y="3553927"/>
            <a:chExt cx="3583940" cy="307415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DDA69F7-65E5-8714-9E49-930FD797F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1" y="3553927"/>
              <a:ext cx="3583940" cy="30741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CC72D6-23F7-95E5-CC11-E10895937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690" y="3778987"/>
              <a:ext cx="2756517" cy="171100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20AE27D-8ED4-107E-BFA1-2B6DF0712B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46664" r="20668" b="6672"/>
          <a:stretch/>
        </p:blipFill>
        <p:spPr>
          <a:xfrm>
            <a:off x="2542155" y="2454475"/>
            <a:ext cx="3200400" cy="32004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BF7A2E-660C-F595-4A8B-8EDBF6B01EAB}"/>
              </a:ext>
            </a:extLst>
          </p:cNvPr>
          <p:cNvSpPr txBox="1"/>
          <p:nvPr/>
        </p:nvSpPr>
        <p:spPr>
          <a:xfrm>
            <a:off x="2021791" y="867003"/>
            <a:ext cx="8219440" cy="923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120000"/>
              </a:lnSpc>
              <a:spcBef>
                <a:spcPts val="1000"/>
              </a:spcBef>
              <a:buSzPct val="10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Thanks! Visit us in the demonstration hall to interact with the SAR-AR training system!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9D4CBA-A62D-364E-4516-CABCD5F7C5F0}"/>
              </a:ext>
            </a:extLst>
          </p:cNvPr>
          <p:cNvSpPr txBox="1"/>
          <p:nvPr/>
        </p:nvSpPr>
        <p:spPr>
          <a:xfrm>
            <a:off x="5934274" y="5532015"/>
            <a:ext cx="6136640" cy="3251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https://sar-training.pages.sitcore.net/sarTrainer/prolific.html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1DA813-7617-CA8D-010E-06DB11A29565}"/>
              </a:ext>
            </a:extLst>
          </p:cNvPr>
          <p:cNvGrpSpPr/>
          <p:nvPr/>
        </p:nvGrpSpPr>
        <p:grpSpPr>
          <a:xfrm>
            <a:off x="418354" y="2205628"/>
            <a:ext cx="11573993" cy="1193775"/>
            <a:chOff x="378161" y="2267336"/>
            <a:chExt cx="11573993" cy="1193775"/>
          </a:xfrm>
        </p:grpSpPr>
        <p:sp>
          <p:nvSpPr>
            <p:cNvPr id="16" name="Star: 12 Points 11">
              <a:extLst>
                <a:ext uri="{FF2B5EF4-FFF2-40B4-BE49-F238E27FC236}">
                  <a16:creationId xmlns:a16="http://schemas.microsoft.com/office/drawing/2014/main" id="{288238BF-23A4-825A-A904-08E7C0925973}"/>
                </a:ext>
              </a:extLst>
            </p:cNvPr>
            <p:cNvSpPr/>
            <p:nvPr/>
          </p:nvSpPr>
          <p:spPr>
            <a:xfrm rot="975003">
              <a:off x="7138290" y="2547003"/>
              <a:ext cx="4813864" cy="914108"/>
            </a:xfrm>
            <a:prstGeom prst="star12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E27F67-898E-340E-B859-CE47BE38094D}"/>
                </a:ext>
              </a:extLst>
            </p:cNvPr>
            <p:cNvSpPr txBox="1"/>
            <p:nvPr/>
          </p:nvSpPr>
          <p:spPr>
            <a:xfrm rot="975003">
              <a:off x="8282474" y="2768865"/>
              <a:ext cx="26404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Try the online trainer used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 the experiment!</a:t>
              </a:r>
            </a:p>
          </p:txBody>
        </p:sp>
        <p:sp>
          <p:nvSpPr>
            <p:cNvPr id="20" name="Star: 12 Points 15">
              <a:extLst>
                <a:ext uri="{FF2B5EF4-FFF2-40B4-BE49-F238E27FC236}">
                  <a16:creationId xmlns:a16="http://schemas.microsoft.com/office/drawing/2014/main" id="{BB061B2A-2276-9163-060A-9DE5033D8603}"/>
                </a:ext>
              </a:extLst>
            </p:cNvPr>
            <p:cNvSpPr/>
            <p:nvPr/>
          </p:nvSpPr>
          <p:spPr>
            <a:xfrm rot="20725392">
              <a:off x="378161" y="2267336"/>
              <a:ext cx="4846571" cy="959269"/>
            </a:xfrm>
            <a:prstGeom prst="star12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5AF0DC-5AB7-A8E7-F861-97D16E1DEB24}"/>
                </a:ext>
              </a:extLst>
            </p:cNvPr>
            <p:cNvSpPr txBox="1"/>
            <p:nvPr/>
          </p:nvSpPr>
          <p:spPr>
            <a:xfrm rot="20725392">
              <a:off x="1434405" y="2427461"/>
              <a:ext cx="2929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Try the hands-on SAR-AR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training system!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5F754D-5BC3-E745-D365-E4A5390CB112}"/>
              </a:ext>
            </a:extLst>
          </p:cNvPr>
          <p:cNvSpPr txBox="1"/>
          <p:nvPr/>
        </p:nvSpPr>
        <p:spPr>
          <a:xfrm>
            <a:off x="234248" y="4423102"/>
            <a:ext cx="24493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Contacts: </a:t>
            </a:r>
          </a:p>
          <a:p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Kimberly Pollard:        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kimberly.a.pollard.civ@army.mil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Ben Files: 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benjamin.t.files.civ@army.mil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David Nelson: 	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dnelson@ict.usc.edu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Ben Nye:	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nye@ict.usc.edu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Spencer Lin: 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slin@ict.usc.edu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70692-DD36-49DE-3269-C33B5E261BB1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EE87BF3-33C6-40E1-E495-8A656208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599" y="0"/>
            <a:ext cx="7416800" cy="83393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 Like A Satellite</a:t>
            </a:r>
          </a:p>
        </p:txBody>
      </p:sp>
    </p:spTree>
    <p:extLst>
      <p:ext uri="{BB962C8B-B14F-4D97-AF65-F5344CB8AC3E}">
        <p14:creationId xmlns:p14="http://schemas.microsoft.com/office/powerpoint/2010/main" val="80766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EDB690-1DD6-F450-1FF9-7E9112635AB1}"/>
              </a:ext>
            </a:extLst>
          </p:cNvPr>
          <p:cNvSpPr txBox="1"/>
          <p:nvPr/>
        </p:nvSpPr>
        <p:spPr>
          <a:xfrm>
            <a:off x="4528650" y="2782669"/>
            <a:ext cx="313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E14A8-6044-15ED-7F81-1905F31BD0A2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40068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9F4CA6-C627-D2FB-7971-0F530C16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993070"/>
            <a:ext cx="11155680" cy="5394960"/>
          </a:xfrm>
        </p:spPr>
        <p:txBody>
          <a:bodyPr>
            <a:normAutofit/>
          </a:bodyPr>
          <a:lstStyle/>
          <a:p>
            <a:pPr marL="914400" lvl="1" indent="-449263">
              <a:spcBef>
                <a:spcPts val="1200"/>
              </a:spcBef>
              <a:spcAft>
                <a:spcPts val="0"/>
              </a:spcAft>
              <a:buNone/>
            </a:pP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	Seitz, A. R. Perceptual learning.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Current Biology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R631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R636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(2017).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	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Fiorentini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A. &amp; Berardi, N. Perceptual learning specific for orientation and spatial frequency.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287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43–44 (1980).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	Ball, K. &amp;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Sekuler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R. Adaptive Processing of Visual Motion.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Journal of Experimental Psychology: Human Perception and Performance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780–794 (1981).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	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Sagi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D. Perceptual learning in Vision Research.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Vision Research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1552–1566 (2011).	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	van Zyl, J. &amp; Kim, Y.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Synthetic Aperture Radar Polarimetry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(John Wiley &amp; Sons, Inc., 2011).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doi:10.1002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/9781118116104.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	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Doerry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A. W. &amp; Dickey, F. M. Synthetic Aperture Radar.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Optics &amp; Photonics News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28 (2004).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	Stone, J. V., Kerrigan, I. S. &amp;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Porrill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 Where is the light? Bayesian perceptual priors for lighting direction.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Proc. R. Soc. B.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276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1797–1804 (2009).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Conway, E. D.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 introduction to satellite image interpretation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(Johns Hopkins University Press, 1997).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	Johnston, I. A.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Perceptual Learning of Appendicitis Diagnosis in Radiological Images.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Journal of Vision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 (2020).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10.	Chen, W.,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HolcDorf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D., McCusker, M. W., Gaillard, F. &amp; Howe, P. D. L. Perceptual training to improve hip fracture identification in conventional radiographs. </a:t>
            </a:r>
            <a:r>
              <a:rPr lang="en-US" sz="13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ONE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e0189192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(2017).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11.	 Hogan, D. &amp; Brown, J. SAR 101: An Introduction to Synthetic Aperture Radar.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Capella Space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https://www.capellaspace.com/sar-101-an-introduction-to-synthetic-aperture-radar/ (2020).</a:t>
            </a: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12.	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Li, N., &amp; DiCarlo, J. J. (2010). Unsupervised natural visual experience rapidly reshapes size-invariant object representation in inferior temporal cortex. </a:t>
            </a:r>
            <a:r>
              <a:rPr lang="en-US" sz="1300" b="0" i="1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Neuron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, </a:t>
            </a:r>
            <a:r>
              <a:rPr lang="en-US" sz="1300" b="0" i="1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67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(6), 1062-1075.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13.	DiCarlo, J. J. &amp; Cox, D. D. Untangling invariant object recognition.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Trends in Cognitive Sciences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333–341 (2007).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14.	Rolls, E. T. Learning Invariant Object and Spatial View Representations in the Brain Using Slow Unsupervised Learning.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Front. </a:t>
            </a:r>
            <a:r>
              <a:rPr lang="en-US" sz="13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Comput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3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Neurosci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686239 (2021).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15.	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Wiskott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L. &amp;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Sejnowski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T. J. Slow Feature Analysis: Unsupervised Learning of Invariances.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Neural Computation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715–770 (2002).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16.	Peters, B. &amp; </a:t>
            </a:r>
            <a:r>
              <a:rPr lang="en-US" sz="13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Kriegeskorte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N. Capturing the objects of vision with neural networks. </a:t>
            </a:r>
            <a:r>
              <a:rPr lang="en-US" sz="13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Nature Human Behavior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3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1127–1144 (2021).</a:t>
            </a: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49263">
              <a:spcAft>
                <a:spcPts val="0"/>
              </a:spcAft>
              <a:buNone/>
            </a:pPr>
            <a:endParaRPr lang="en-US" sz="13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AF5A6-28B2-1AE8-EFA7-EC4CEC343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27072"/>
            <a:ext cx="8231293" cy="68579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FE719-0BC1-C048-BBDD-E517E4665596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69717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CE9B6-D248-AF21-4FED-5018310B3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04" y="1223343"/>
            <a:ext cx="8920193" cy="51370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957372-FDDE-D4B2-9B7E-22DDC2ED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4758"/>
            <a:ext cx="8231293" cy="685795"/>
          </a:xfrm>
        </p:spPr>
        <p:txBody>
          <a:bodyPr/>
          <a:lstStyle/>
          <a:p>
            <a:r>
              <a:rPr lang="en-US" dirty="0"/>
              <a:t>Simulating SAR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139D-3760-A13D-1452-BF3A6CEE3310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507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C57E44-3FB7-F0C5-B2F9-42106A2C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52" y="48680"/>
            <a:ext cx="8231293" cy="68579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Synthetic Aperture Radar (SAR)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BBE19-825F-28B5-8B2A-18E37A4AC8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9293" y="1257671"/>
            <a:ext cx="10793413" cy="4838329"/>
          </a:xfrm>
        </p:spPr>
        <p:txBody>
          <a:bodyPr/>
          <a:lstStyle/>
          <a:p>
            <a:pPr marL="0" indent="0">
              <a:buNone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SAR Remote Sensing Technology</a:t>
            </a:r>
          </a:p>
          <a:p>
            <a:pPr>
              <a:tabLst>
                <a:tab pos="1371600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Works at night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Sees through clouds, rain, even fabric!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Works at great distances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Indispensable for understanding who, what,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where, when</a:t>
            </a:r>
          </a:p>
          <a:p>
            <a:pPr marL="182880" lvl="1" indent="0">
              <a:buNone/>
              <a:tabLst>
                <a:tab pos="1371600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Images are difficult for humans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Images violate natural visual expectations</a:t>
            </a:r>
          </a:p>
          <a:p>
            <a:pPr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many images for people to ever 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71B7-6E17-5048-5512-6A568C35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45" y="1530135"/>
            <a:ext cx="4581215" cy="43410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5A8D2-B362-661F-91BA-B3A755B95EC8}"/>
              </a:ext>
            </a:extLst>
          </p:cNvPr>
          <p:cNvSpPr txBox="1"/>
          <p:nvPr/>
        </p:nvSpPr>
        <p:spPr>
          <a:xfrm>
            <a:off x="252919" y="203308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endParaRPr lang="en-US" sz="17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781AA-BA72-2C03-88F5-047D94705655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4301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300E88F-20A7-8D0E-3D28-76662A635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01" b="7970"/>
          <a:stretch/>
        </p:blipFill>
        <p:spPr>
          <a:xfrm>
            <a:off x="1215493" y="1115949"/>
            <a:ext cx="9761013" cy="55591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993C80-63C7-4EC4-8DFE-38F06CA1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12" y="0"/>
            <a:ext cx="8231293" cy="6857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More accurate for trained classes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(and untrained: Car)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AF260-1C55-CF45-CF65-B064BD9BA5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C39E75-F967-4926-B4C6-5546097EFA14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218E5-E4AD-BD46-CD05-BCD55C9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F6B88-95C7-3FF7-BF12-E8BE6A46BC16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732353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07C543-61B5-18DA-2796-C38AB109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70" y="114467"/>
            <a:ext cx="8231293" cy="685795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Fewer Confusions after Dome Viewing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7138-FF21-B1AD-E1E1-FE8B1ECFDC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C39E75-F967-4926-B4C6-5546097EFA14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4857-9181-7397-D0F4-07FACAA1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6DC374-EF06-F04C-1F72-BAEB1D474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850" y="1189038"/>
            <a:ext cx="10788650" cy="53943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DBB3A-C0FA-AE6A-A22A-9DE7C6B29FBF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4064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75431-F397-1383-F7C9-0E5075F1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4" y="97956"/>
            <a:ext cx="10030417" cy="6857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+mn-lt"/>
              </a:rPr>
              <a:t>Enabling a different kind of human/AI teaming</a:t>
            </a:r>
            <a:endParaRPr lang="en-US" sz="2400" b="1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9DD24-D229-95D9-49AD-EE63BD9FC929}"/>
              </a:ext>
            </a:extLst>
          </p:cNvPr>
          <p:cNvGrpSpPr/>
          <p:nvPr/>
        </p:nvGrpSpPr>
        <p:grpSpPr>
          <a:xfrm>
            <a:off x="721556" y="1340251"/>
            <a:ext cx="10748887" cy="5374587"/>
            <a:chOff x="147793" y="483309"/>
            <a:chExt cx="11489529" cy="57449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FC8FB8-8594-6830-34E4-33A82F0A1F41}"/>
                </a:ext>
              </a:extLst>
            </p:cNvPr>
            <p:cNvSpPr/>
            <p:nvPr/>
          </p:nvSpPr>
          <p:spPr>
            <a:xfrm>
              <a:off x="2300190" y="931463"/>
              <a:ext cx="2999282" cy="122919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Better Training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300C88-43A0-3328-1228-829D69D63981}"/>
                </a:ext>
              </a:extLst>
            </p:cNvPr>
            <p:cNvSpPr/>
            <p:nvPr/>
          </p:nvSpPr>
          <p:spPr>
            <a:xfrm>
              <a:off x="7044911" y="2885440"/>
              <a:ext cx="2999282" cy="122919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Improved AI</a:t>
              </a:r>
            </a:p>
          </p:txBody>
        </p:sp>
        <p:sp>
          <p:nvSpPr>
            <p:cNvPr id="141" name="Explosion: 14 Points 140">
              <a:extLst>
                <a:ext uri="{FF2B5EF4-FFF2-40B4-BE49-F238E27FC236}">
                  <a16:creationId xmlns:a16="http://schemas.microsoft.com/office/drawing/2014/main" id="{BA346054-096D-A64E-9F42-897A873A5D1E}"/>
                </a:ext>
              </a:extLst>
            </p:cNvPr>
            <p:cNvSpPr/>
            <p:nvPr/>
          </p:nvSpPr>
          <p:spPr>
            <a:xfrm>
              <a:off x="1151291" y="4580856"/>
              <a:ext cx="5527261" cy="1647371"/>
            </a:xfrm>
            <a:prstGeom prst="irregularSeal2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Better understanding of the world around us</a:t>
              </a:r>
              <a:endParaRPr lang="en-US" sz="16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D71286-3926-082D-124A-D763707AE748}"/>
                </a:ext>
              </a:extLst>
            </p:cNvPr>
            <p:cNvGrpSpPr/>
            <p:nvPr/>
          </p:nvGrpSpPr>
          <p:grpSpPr>
            <a:xfrm>
              <a:off x="147793" y="1061026"/>
              <a:ext cx="653040" cy="911520"/>
              <a:chOff x="156037" y="4760355"/>
              <a:chExt cx="653040" cy="91152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FF01915-A687-62BE-94D3-76D591E13422}"/>
                  </a:ext>
                </a:extLst>
              </p:cNvPr>
              <p:cNvSpPr/>
              <p:nvPr/>
            </p:nvSpPr>
            <p:spPr>
              <a:xfrm>
                <a:off x="318067" y="4777557"/>
                <a:ext cx="422238" cy="4222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CF54B51F-3602-B433-A44F-071E447BE908}"/>
                      </a:ext>
                    </a:extLst>
                  </p14:cNvPr>
                  <p14:cNvContentPartPr/>
                  <p14:nvPr/>
                </p14:nvContentPartPr>
                <p14:xfrm>
                  <a:off x="433237" y="5038995"/>
                  <a:ext cx="232920" cy="622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CF54B51F-3602-B433-A44F-071E447BE90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8917" y="5034675"/>
                    <a:ext cx="241560" cy="709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A16DBCC-A32C-B994-1AD4-66F25D588963}"/>
                  </a:ext>
                </a:extLst>
              </p:cNvPr>
              <p:cNvGrpSpPr/>
              <p:nvPr/>
            </p:nvGrpSpPr>
            <p:grpSpPr>
              <a:xfrm>
                <a:off x="500557" y="5205315"/>
                <a:ext cx="161640" cy="466560"/>
                <a:chOff x="500557" y="5205315"/>
                <a:chExt cx="161640" cy="466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C138A7F6-C229-2A6B-4557-13CA9E26EF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557" y="5205315"/>
                    <a:ext cx="50400" cy="4665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C138A7F6-C229-2A6B-4557-13CA9E26EF77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96237" y="5200995"/>
                      <a:ext cx="59040" cy="47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EB1FE002-A5C6-0D9F-1E87-F69D18A1F8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397" y="5510235"/>
                    <a:ext cx="109800" cy="1350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EB1FE002-A5C6-0D9F-1E87-F69D18A1F800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48091" y="5505915"/>
                      <a:ext cx="118412" cy="143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780C56E-8C43-1CD2-2B0A-8184B515AD3B}"/>
                      </a:ext>
                    </a:extLst>
                  </p14:cNvPr>
                  <p14:cNvContentPartPr/>
                  <p14:nvPr/>
                </p14:nvContentPartPr>
                <p14:xfrm>
                  <a:off x="156037" y="4760355"/>
                  <a:ext cx="339480" cy="5122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780C56E-8C43-1CD2-2B0A-8184B515AD3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1717" y="4756035"/>
                    <a:ext cx="3481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A6A61185-24A0-D0A7-A8B7-F0DE0BC7EA0C}"/>
                      </a:ext>
                    </a:extLst>
                  </p14:cNvPr>
                  <p14:cNvContentPartPr/>
                  <p14:nvPr/>
                </p14:nvContentPartPr>
                <p14:xfrm>
                  <a:off x="420637" y="4799595"/>
                  <a:ext cx="27000" cy="345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A6A61185-24A0-D0A7-A8B7-F0DE0BC7EA0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16317" y="4795320"/>
                    <a:ext cx="35640" cy="431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9864552-0913-08E8-9B9E-A7DF8E528AC4}"/>
                      </a:ext>
                    </a:extLst>
                  </p14:cNvPr>
                  <p14:cNvContentPartPr/>
                  <p14:nvPr/>
                </p14:nvContentPartPr>
                <p14:xfrm>
                  <a:off x="523597" y="5247795"/>
                  <a:ext cx="285480" cy="338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9864552-0913-08E8-9B9E-A7DF8E528AC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19277" y="5243475"/>
                    <a:ext cx="294120" cy="4248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656B395-4CB1-43F8-9A17-1BD52D1F0C4E}"/>
                  </a:ext>
                </a:extLst>
              </p:cNvPr>
              <p:cNvSpPr/>
              <p:nvPr/>
            </p:nvSpPr>
            <p:spPr>
              <a:xfrm>
                <a:off x="437116" y="4894861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B4980C-428F-37A5-2CC2-A3259BFC4BC1}"/>
                  </a:ext>
                </a:extLst>
              </p:cNvPr>
              <p:cNvSpPr/>
              <p:nvPr/>
            </p:nvSpPr>
            <p:spPr>
              <a:xfrm>
                <a:off x="572503" y="4877170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BC9012A-EB58-F733-1224-FEBD59D55D75}"/>
                </a:ext>
              </a:extLst>
            </p:cNvPr>
            <p:cNvGrpSpPr/>
            <p:nvPr/>
          </p:nvGrpSpPr>
          <p:grpSpPr>
            <a:xfrm>
              <a:off x="577903" y="1675893"/>
              <a:ext cx="473715" cy="895544"/>
              <a:chOff x="2449957" y="5529091"/>
              <a:chExt cx="473715" cy="89554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050D8F6-C132-B3AE-D82D-7490204BEBDC}"/>
                  </a:ext>
                </a:extLst>
              </p:cNvPr>
              <p:cNvSpPr/>
              <p:nvPr/>
            </p:nvSpPr>
            <p:spPr>
              <a:xfrm>
                <a:off x="2501434" y="5529091"/>
                <a:ext cx="422238" cy="4222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346613F4-D057-0DB8-39BD-FBD826045E55}"/>
                      </a:ext>
                    </a:extLst>
                  </p14:cNvPr>
                  <p14:cNvContentPartPr/>
                  <p14:nvPr/>
                </p14:nvContentPartPr>
                <p14:xfrm>
                  <a:off x="2633917" y="5779155"/>
                  <a:ext cx="106560" cy="752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346613F4-D057-0DB8-39BD-FBD826045E5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29582" y="5774835"/>
                    <a:ext cx="115229" cy="83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C8F9EE8-956F-A6B2-42E1-3CC715AE551A}"/>
                  </a:ext>
                </a:extLst>
              </p:cNvPr>
              <p:cNvGrpSpPr/>
              <p:nvPr/>
            </p:nvGrpSpPr>
            <p:grpSpPr>
              <a:xfrm>
                <a:off x="2666677" y="5948355"/>
                <a:ext cx="199440" cy="476280"/>
                <a:chOff x="2666677" y="5948355"/>
                <a:chExt cx="199440" cy="476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98E31583-EEF5-936E-C326-69FEE07603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5757" y="5948355"/>
                    <a:ext cx="28080" cy="32940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98E31583-EEF5-936E-C326-69FEE076033E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2681492" y="5944035"/>
                      <a:ext cx="36611" cy="33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D75CD69D-CEEE-0DC0-EC3B-F0BF20E52E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66677" y="6281715"/>
                    <a:ext cx="48240" cy="14292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D75CD69D-CEEE-0DC0-EC3B-F0BF20E52EA5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2662357" y="6277395"/>
                      <a:ext cx="568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DB11ED96-21D0-B290-7462-8CEF4FF7E0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33637" y="6291075"/>
                    <a:ext cx="132480" cy="11052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DB11ED96-21D0-B290-7462-8CEF4FF7E0CB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2729317" y="6286755"/>
                      <a:ext cx="141120" cy="119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59E997-BF72-B5AF-1F69-6DD224A61CC4}"/>
                  </a:ext>
                </a:extLst>
              </p:cNvPr>
              <p:cNvGrpSpPr/>
              <p:nvPr/>
            </p:nvGrpSpPr>
            <p:grpSpPr>
              <a:xfrm>
                <a:off x="2449957" y="5710035"/>
                <a:ext cx="448920" cy="357840"/>
                <a:chOff x="2449957" y="5710035"/>
                <a:chExt cx="448920" cy="3578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B025EF9E-9955-CE69-3204-3B02D2F7F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5477" y="5814435"/>
                    <a:ext cx="203400" cy="25344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B025EF9E-9955-CE69-3204-3B02D2F7FA89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2691165" y="5810115"/>
                      <a:ext cx="212025" cy="26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47B830A1-6770-D2BD-8666-6A97F6AF46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49957" y="5710035"/>
                    <a:ext cx="231480" cy="34344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47B830A1-6770-D2BD-8666-6A97F6AF46BB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2445644" y="5705715"/>
                      <a:ext cx="240107" cy="352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42039AE-6ED6-1ED1-A24E-15448DEBFC97}"/>
                  </a:ext>
                </a:extLst>
              </p:cNvPr>
              <p:cNvSpPr/>
              <p:nvPr/>
            </p:nvSpPr>
            <p:spPr>
              <a:xfrm>
                <a:off x="2743226" y="5625144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E3C9F24-F4B8-3FEF-839F-3B4F16E7215B}"/>
                  </a:ext>
                </a:extLst>
              </p:cNvPr>
              <p:cNvSpPr/>
              <p:nvPr/>
            </p:nvSpPr>
            <p:spPr>
              <a:xfrm>
                <a:off x="2619052" y="5600687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EA44E04-B9C3-14D9-6E25-268E5853A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171" y="483309"/>
              <a:ext cx="2035435" cy="2371089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6A0ACB8-3507-FBDF-2114-2F6384AC42D1}"/>
                </a:ext>
              </a:extLst>
            </p:cNvPr>
            <p:cNvGrpSpPr/>
            <p:nvPr/>
          </p:nvGrpSpPr>
          <p:grpSpPr>
            <a:xfrm>
              <a:off x="11082562" y="1546243"/>
              <a:ext cx="554760" cy="895544"/>
              <a:chOff x="7889169" y="1051316"/>
              <a:chExt cx="554760" cy="89554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C3D9E46-A52A-E150-6F74-472D5C96A7D7}"/>
                  </a:ext>
                </a:extLst>
              </p:cNvPr>
              <p:cNvSpPr/>
              <p:nvPr/>
            </p:nvSpPr>
            <p:spPr>
              <a:xfrm>
                <a:off x="7964093" y="1051316"/>
                <a:ext cx="422238" cy="4222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A62E8AB-821C-FDE6-3E90-7784D96CE20A}"/>
                  </a:ext>
                </a:extLst>
              </p:cNvPr>
              <p:cNvGrpSpPr/>
              <p:nvPr/>
            </p:nvGrpSpPr>
            <p:grpSpPr>
              <a:xfrm>
                <a:off x="8129336" y="1470580"/>
                <a:ext cx="199440" cy="476280"/>
                <a:chOff x="2666677" y="5948355"/>
                <a:chExt cx="199440" cy="476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63C5E59E-CA0E-F8A6-A188-154A143BAA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5757" y="5948355"/>
                    <a:ext cx="28080" cy="32940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63C5E59E-CA0E-F8A6-A188-154A143BAABC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2681492" y="5944035"/>
                      <a:ext cx="36611" cy="33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176658D2-A85A-9D58-E224-E4443A434E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66677" y="6281715"/>
                    <a:ext cx="48240" cy="14292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176658D2-A85A-9D58-E224-E4443A434E6E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2662357" y="6277395"/>
                      <a:ext cx="568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E4395C20-ACF4-022E-7102-FFF3453BBF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33637" y="6291075"/>
                    <a:ext cx="132480" cy="11052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E4395C20-ACF4-022E-7102-FFF3453BBFB1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2729317" y="6286755"/>
                      <a:ext cx="141120" cy="119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9207788-BA79-9B69-2E3D-6BD9862DD4B2}"/>
                  </a:ext>
                </a:extLst>
              </p:cNvPr>
              <p:cNvSpPr/>
              <p:nvPr/>
            </p:nvSpPr>
            <p:spPr>
              <a:xfrm>
                <a:off x="8205885" y="1147369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6AA024E-C2B3-6400-9409-481BBF61FBAC}"/>
                  </a:ext>
                </a:extLst>
              </p:cNvPr>
              <p:cNvSpPr/>
              <p:nvPr/>
            </p:nvSpPr>
            <p:spPr>
              <a:xfrm>
                <a:off x="8081711" y="1122912"/>
                <a:ext cx="47625" cy="476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22A0328-BAB4-298B-7A78-2044B40D7359}"/>
                      </a:ext>
                    </a:extLst>
                  </p14:cNvPr>
                  <p14:cNvContentPartPr/>
                  <p14:nvPr/>
                </p14:nvContentPartPr>
                <p14:xfrm>
                  <a:off x="7889169" y="1460289"/>
                  <a:ext cx="268200" cy="2023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22A0328-BAB4-298B-7A78-2044B40D735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884849" y="1455969"/>
                    <a:ext cx="27684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DC2DF564-070C-B207-DC6A-715C61277211}"/>
                      </a:ext>
                    </a:extLst>
                  </p14:cNvPr>
                  <p14:cNvContentPartPr/>
                  <p14:nvPr/>
                </p14:nvContentPartPr>
                <p14:xfrm>
                  <a:off x="8147289" y="1394769"/>
                  <a:ext cx="296640" cy="234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DC2DF564-070C-B207-DC6A-715C6127721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8142969" y="1390449"/>
                    <a:ext cx="30528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ACC4BBC-9A19-B14B-FEE9-D6C945D81B18}"/>
                      </a:ext>
                    </a:extLst>
                  </p14:cNvPr>
                  <p14:cNvContentPartPr/>
                  <p14:nvPr/>
                </p14:nvContentPartPr>
                <p14:xfrm>
                  <a:off x="8013909" y="1260924"/>
                  <a:ext cx="286920" cy="1076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ACC4BBC-9A19-B14B-FEE9-D6C945D81B1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009584" y="1256604"/>
                    <a:ext cx="295571" cy="116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C3C595A-E4C8-64BE-9292-29FBDA26D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22212" r="17909" b="18704"/>
            <a:stretch/>
          </p:blipFill>
          <p:spPr>
            <a:xfrm>
              <a:off x="9953865" y="947253"/>
              <a:ext cx="994639" cy="913993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80E60EA-1FFA-5D14-A320-D89A41F534DB}"/>
                </a:ext>
              </a:extLst>
            </p:cNvPr>
            <p:cNvGrpSpPr/>
            <p:nvPr/>
          </p:nvGrpSpPr>
          <p:grpSpPr>
            <a:xfrm>
              <a:off x="10157068" y="1661247"/>
              <a:ext cx="1025781" cy="392471"/>
              <a:chOff x="10452752" y="2539062"/>
              <a:chExt cx="1025781" cy="392471"/>
            </a:xfrm>
          </p:grpSpPr>
          <p:sp>
            <p:nvSpPr>
              <p:cNvPr id="60" name="Rectangle: Top Corners Snipped 59">
                <a:extLst>
                  <a:ext uri="{FF2B5EF4-FFF2-40B4-BE49-F238E27FC236}">
                    <a16:creationId xmlns:a16="http://schemas.microsoft.com/office/drawing/2014/main" id="{89229F2C-750D-0957-EAE4-76FC25B2E490}"/>
                  </a:ext>
                </a:extLst>
              </p:cNvPr>
              <p:cNvSpPr/>
              <p:nvPr/>
            </p:nvSpPr>
            <p:spPr>
              <a:xfrm rot="17569064">
                <a:off x="10711648" y="2280166"/>
                <a:ext cx="392471" cy="910264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C583BAF-316C-6858-4AE1-9308533F3E1A}"/>
                  </a:ext>
                </a:extLst>
              </p:cNvPr>
              <p:cNvSpPr txBox="1"/>
              <p:nvPr/>
            </p:nvSpPr>
            <p:spPr>
              <a:xfrm rot="1323682">
                <a:off x="10495078" y="2584636"/>
                <a:ext cx="983455" cy="29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helicopter</a:t>
                </a:r>
              </a:p>
            </p:txBody>
          </p:sp>
        </p:grp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199D5AC6-CABE-4206-8DC3-FF658B23D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475" y="2701793"/>
              <a:ext cx="1047460" cy="1483038"/>
            </a:xfrm>
            <a:prstGeom prst="rect">
              <a:avLst/>
            </a:prstGeom>
          </p:spPr>
        </p:pic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F0D50D3-EA0C-7169-5F47-D3741CF31333}"/>
                </a:ext>
              </a:extLst>
            </p:cNvPr>
            <p:cNvCxnSpPr/>
            <p:nvPr/>
          </p:nvCxnSpPr>
          <p:spPr>
            <a:xfrm>
              <a:off x="890967" y="1521968"/>
              <a:ext cx="582893" cy="13735"/>
            </a:xfrm>
            <a:prstGeom prst="straightConnector1">
              <a:avLst/>
            </a:prstGeom>
            <a:ln w="412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AA0583-CE7A-5A99-A432-78BCCE8F33F9}"/>
                </a:ext>
              </a:extLst>
            </p:cNvPr>
            <p:cNvSpPr/>
            <p:nvPr/>
          </p:nvSpPr>
          <p:spPr>
            <a:xfrm>
              <a:off x="6981348" y="1267511"/>
              <a:ext cx="2999282" cy="122919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Faster, more accurate image labeling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2B85A14-69F2-470E-1DD2-302131B8EA2D}"/>
                </a:ext>
              </a:extLst>
            </p:cNvPr>
            <p:cNvGrpSpPr/>
            <p:nvPr/>
          </p:nvGrpSpPr>
          <p:grpSpPr>
            <a:xfrm>
              <a:off x="322704" y="2655232"/>
              <a:ext cx="3157653" cy="1677886"/>
              <a:chOff x="2054345" y="2630177"/>
              <a:chExt cx="3157653" cy="1677886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6AE73126-D963-56F2-2563-5D5B8078BD00}"/>
                  </a:ext>
                </a:extLst>
              </p:cNvPr>
              <p:cNvGrpSpPr/>
              <p:nvPr/>
            </p:nvGrpSpPr>
            <p:grpSpPr>
              <a:xfrm>
                <a:off x="3383150" y="3516221"/>
                <a:ext cx="481943" cy="471062"/>
                <a:chOff x="5773714" y="4930884"/>
                <a:chExt cx="481943" cy="471062"/>
              </a:xfrm>
            </p:grpSpPr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09467518-34D0-C1E7-0468-811CBB73BF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5773714" y="4930884"/>
                  <a:ext cx="390045" cy="358420"/>
                </a:xfrm>
                <a:prstGeom prst="rect">
                  <a:avLst/>
                </a:prstGeom>
              </p:spPr>
            </p:pic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E77B3390-694D-8924-1462-B15456F1174D}"/>
                    </a:ext>
                  </a:extLst>
                </p:cNvPr>
                <p:cNvGrpSpPr/>
                <p:nvPr/>
              </p:nvGrpSpPr>
              <p:grpSpPr>
                <a:xfrm>
                  <a:off x="5853400" y="5171657"/>
                  <a:ext cx="402257" cy="230289"/>
                  <a:chOff x="10452752" y="2439053"/>
                  <a:chExt cx="1025781" cy="587249"/>
                </a:xfrm>
              </p:grpSpPr>
              <p:sp>
                <p:nvSpPr>
                  <p:cNvPr id="137" name="Rectangle: Top Corners Snipped 136">
                    <a:extLst>
                      <a:ext uri="{FF2B5EF4-FFF2-40B4-BE49-F238E27FC236}">
                        <a16:creationId xmlns:a16="http://schemas.microsoft.com/office/drawing/2014/main" id="{ACAAC792-7B47-FD90-2A2A-BBE1F268872D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13A0B368-CA1B-594E-6034-6C667E67430C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8" y="2439053"/>
                    <a:ext cx="983455" cy="5872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800" dirty="0"/>
                  </a:p>
                </p:txBody>
              </p:sp>
            </p:grp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5CA0581-80C0-D4A2-E0E2-2E4CF722E41C}"/>
                  </a:ext>
                </a:extLst>
              </p:cNvPr>
              <p:cNvGrpSpPr/>
              <p:nvPr/>
            </p:nvGrpSpPr>
            <p:grpSpPr>
              <a:xfrm>
                <a:off x="3754018" y="2773032"/>
                <a:ext cx="481943" cy="471062"/>
                <a:chOff x="5773714" y="4930884"/>
                <a:chExt cx="481943" cy="471062"/>
              </a:xfrm>
            </p:grpSpPr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891A210D-3D92-6D4C-7153-1D443493D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5773714" y="4930884"/>
                  <a:ext cx="390045" cy="358420"/>
                </a:xfrm>
                <a:prstGeom prst="rect">
                  <a:avLst/>
                </a:prstGeom>
              </p:spPr>
            </p:pic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10ABBE8A-C0E3-9D81-3816-8F22A1B214FF}"/>
                    </a:ext>
                  </a:extLst>
                </p:cNvPr>
                <p:cNvGrpSpPr/>
                <p:nvPr/>
              </p:nvGrpSpPr>
              <p:grpSpPr>
                <a:xfrm>
                  <a:off x="5853400" y="5171657"/>
                  <a:ext cx="402257" cy="230289"/>
                  <a:chOff x="10452752" y="2439053"/>
                  <a:chExt cx="1025781" cy="587249"/>
                </a:xfrm>
              </p:grpSpPr>
              <p:sp>
                <p:nvSpPr>
                  <p:cNvPr id="131" name="Rectangle: Top Corners Snipped 130">
                    <a:extLst>
                      <a:ext uri="{FF2B5EF4-FFF2-40B4-BE49-F238E27FC236}">
                        <a16:creationId xmlns:a16="http://schemas.microsoft.com/office/drawing/2014/main" id="{057108DE-377F-2C6E-9DB3-D1220BFAA51F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351B6B08-08D9-5C7E-559D-62E8ACF9F65A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8" y="2439053"/>
                    <a:ext cx="983455" cy="5872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800" dirty="0"/>
                  </a:p>
                </p:txBody>
              </p:sp>
            </p:grpSp>
          </p:grp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982E4F8E-EE9E-A16B-A53F-B19EAFB2D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7" t="22212" r="17909" b="18704"/>
              <a:stretch/>
            </p:blipFill>
            <p:spPr>
              <a:xfrm>
                <a:off x="2054345" y="2909891"/>
                <a:ext cx="487763" cy="448215"/>
              </a:xfrm>
              <a:prstGeom prst="rect">
                <a:avLst/>
              </a:prstGeom>
            </p:spPr>
          </p:pic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23623B12-A6EE-0E05-E09A-1EAD4031CCC3}"/>
                  </a:ext>
                </a:extLst>
              </p:cNvPr>
              <p:cNvGrpSpPr/>
              <p:nvPr/>
            </p:nvGrpSpPr>
            <p:grpSpPr>
              <a:xfrm>
                <a:off x="2153994" y="3239830"/>
                <a:ext cx="503035" cy="230289"/>
                <a:chOff x="10452752" y="2497879"/>
                <a:chExt cx="1025781" cy="469602"/>
              </a:xfrm>
            </p:grpSpPr>
            <p:sp>
              <p:nvSpPr>
                <p:cNvPr id="126" name="Rectangle: Top Corners Snipped 125">
                  <a:extLst>
                    <a:ext uri="{FF2B5EF4-FFF2-40B4-BE49-F238E27FC236}">
                      <a16:creationId xmlns:a16="http://schemas.microsoft.com/office/drawing/2014/main" id="{AEF63AAA-2C76-7A3C-A161-CBA7B56C9669}"/>
                    </a:ext>
                  </a:extLst>
                </p:cNvPr>
                <p:cNvSpPr/>
                <p:nvPr/>
              </p:nvSpPr>
              <p:spPr>
                <a:xfrm rot="17569064">
                  <a:off x="10711648" y="2280166"/>
                  <a:ext cx="392471" cy="910264"/>
                </a:xfrm>
                <a:prstGeom prst="snip2Same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A9D1C2F9-7889-6558-435A-4FDE1F49A7F6}"/>
                    </a:ext>
                  </a:extLst>
                </p:cNvPr>
                <p:cNvSpPr txBox="1"/>
                <p:nvPr/>
              </p:nvSpPr>
              <p:spPr>
                <a:xfrm rot="1323682">
                  <a:off x="10495079" y="2497879"/>
                  <a:ext cx="983454" cy="469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err="1"/>
                    <a:t>nnnn</a:t>
                  </a:r>
                  <a:endParaRPr lang="en-US" sz="800" dirty="0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6EE7A68-C0D5-2C03-EFB2-B69200524F65}"/>
                  </a:ext>
                </a:extLst>
              </p:cNvPr>
              <p:cNvGrpSpPr/>
              <p:nvPr/>
            </p:nvGrpSpPr>
            <p:grpSpPr>
              <a:xfrm>
                <a:off x="2317044" y="2807511"/>
                <a:ext cx="602684" cy="560231"/>
                <a:chOff x="10398093" y="5230619"/>
                <a:chExt cx="1228984" cy="1142413"/>
              </a:xfrm>
            </p:grpSpPr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7358BA09-87FB-934A-2B95-E55AA3D19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10398093" y="5230619"/>
                  <a:ext cx="994639" cy="913993"/>
                </a:xfrm>
                <a:prstGeom prst="rect">
                  <a:avLst/>
                </a:prstGeom>
              </p:spPr>
            </p:pic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459E2E7D-D4CE-393A-AB5D-7CCAE7B056FB}"/>
                    </a:ext>
                  </a:extLst>
                </p:cNvPr>
                <p:cNvGrpSpPr/>
                <p:nvPr/>
              </p:nvGrpSpPr>
              <p:grpSpPr>
                <a:xfrm>
                  <a:off x="10601296" y="5903430"/>
                  <a:ext cx="1025781" cy="469602"/>
                  <a:chOff x="10452752" y="2497879"/>
                  <a:chExt cx="1025781" cy="469602"/>
                </a:xfrm>
              </p:grpSpPr>
              <p:sp>
                <p:nvSpPr>
                  <p:cNvPr id="121" name="Rectangle: Top Corners Snipped 120">
                    <a:extLst>
                      <a:ext uri="{FF2B5EF4-FFF2-40B4-BE49-F238E27FC236}">
                        <a16:creationId xmlns:a16="http://schemas.microsoft.com/office/drawing/2014/main" id="{D6C88A49-0181-9219-A7F5-C50F573FD696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7EE028B3-FE58-FA14-9014-C25244A2616D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9" y="2497879"/>
                    <a:ext cx="983454" cy="4696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err="1"/>
                      <a:t>nnnn</a:t>
                    </a:r>
                    <a:endParaRPr lang="en-US" sz="800" dirty="0"/>
                  </a:p>
                </p:txBody>
              </p:sp>
            </p:grp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952D2BBF-59E7-C0C4-27FE-7FE913FD99B6}"/>
                  </a:ext>
                </a:extLst>
              </p:cNvPr>
              <p:cNvGrpSpPr/>
              <p:nvPr/>
            </p:nvGrpSpPr>
            <p:grpSpPr>
              <a:xfrm>
                <a:off x="2620496" y="2634277"/>
                <a:ext cx="602684" cy="560231"/>
                <a:chOff x="10398093" y="5230619"/>
                <a:chExt cx="1228984" cy="1142413"/>
              </a:xfrm>
            </p:grpSpPr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199EFFD1-9C20-4B86-3150-5A9C45DDF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10398093" y="5230619"/>
                  <a:ext cx="994639" cy="913993"/>
                </a:xfrm>
                <a:prstGeom prst="rect">
                  <a:avLst/>
                </a:prstGeom>
              </p:spPr>
            </p:pic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F23A50E3-B12B-4F8A-A9AE-0ECC017D0BED}"/>
                    </a:ext>
                  </a:extLst>
                </p:cNvPr>
                <p:cNvGrpSpPr/>
                <p:nvPr/>
              </p:nvGrpSpPr>
              <p:grpSpPr>
                <a:xfrm>
                  <a:off x="10601296" y="5903430"/>
                  <a:ext cx="1025781" cy="469602"/>
                  <a:chOff x="10452752" y="2497879"/>
                  <a:chExt cx="1025781" cy="469602"/>
                </a:xfrm>
              </p:grpSpPr>
              <p:sp>
                <p:nvSpPr>
                  <p:cNvPr id="116" name="Rectangle: Top Corners Snipped 115">
                    <a:extLst>
                      <a:ext uri="{FF2B5EF4-FFF2-40B4-BE49-F238E27FC236}">
                        <a16:creationId xmlns:a16="http://schemas.microsoft.com/office/drawing/2014/main" id="{DC1DB7D5-7B5A-A7B2-E808-99082BE68DC0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3E2A5328-536F-ED22-B13C-31D6F6EF28E9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9" y="2497879"/>
                    <a:ext cx="983454" cy="4696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err="1"/>
                      <a:t>nnnn</a:t>
                    </a:r>
                    <a:endParaRPr lang="en-US" sz="800" dirty="0"/>
                  </a:p>
                </p:txBody>
              </p: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74045A-D27B-D79D-629D-BB58BCB7D824}"/>
                  </a:ext>
                </a:extLst>
              </p:cNvPr>
              <p:cNvGrpSpPr/>
              <p:nvPr/>
            </p:nvGrpSpPr>
            <p:grpSpPr>
              <a:xfrm>
                <a:off x="3063375" y="3483097"/>
                <a:ext cx="602684" cy="560229"/>
                <a:chOff x="10398093" y="5230619"/>
                <a:chExt cx="1228984" cy="1142409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2FEA4466-5803-9854-2748-16729961A9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10398093" y="5230619"/>
                  <a:ext cx="994639" cy="913993"/>
                </a:xfrm>
                <a:prstGeom prst="rect">
                  <a:avLst/>
                </a:prstGeom>
              </p:spPr>
            </p:pic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7988E50E-A7F6-3254-72E7-457F85ADAE91}"/>
                    </a:ext>
                  </a:extLst>
                </p:cNvPr>
                <p:cNvGrpSpPr/>
                <p:nvPr/>
              </p:nvGrpSpPr>
              <p:grpSpPr>
                <a:xfrm>
                  <a:off x="10601296" y="5903428"/>
                  <a:ext cx="1025781" cy="469600"/>
                  <a:chOff x="10452752" y="2497877"/>
                  <a:chExt cx="1025781" cy="469600"/>
                </a:xfrm>
              </p:grpSpPr>
              <p:sp>
                <p:nvSpPr>
                  <p:cNvPr id="106" name="Rectangle: Top Corners Snipped 105">
                    <a:extLst>
                      <a:ext uri="{FF2B5EF4-FFF2-40B4-BE49-F238E27FC236}">
                        <a16:creationId xmlns:a16="http://schemas.microsoft.com/office/drawing/2014/main" id="{9F8FBFDE-B158-1DAD-AD21-79E8DB95BE5C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0F8FE77-A061-CC6E-2B33-8CE1B3FD5CE8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9" y="2497877"/>
                    <a:ext cx="983454" cy="469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800" dirty="0"/>
                  </a:p>
                </p:txBody>
              </p:sp>
            </p:grpSp>
          </p:grp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0A89127-51AF-874C-AB03-F18FC380EC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7" t="22212" r="17909" b="18704"/>
              <a:stretch/>
            </p:blipFill>
            <p:spPr>
              <a:xfrm>
                <a:off x="2868330" y="2630177"/>
                <a:ext cx="861986" cy="792095"/>
              </a:xfrm>
              <a:prstGeom prst="rect">
                <a:avLst/>
              </a:prstGeom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D1AED08-0529-621C-002F-CD743A051E42}"/>
                  </a:ext>
                </a:extLst>
              </p:cNvPr>
              <p:cNvGrpSpPr/>
              <p:nvPr/>
            </p:nvGrpSpPr>
            <p:grpSpPr>
              <a:xfrm>
                <a:off x="3045987" y="3097011"/>
                <a:ext cx="888974" cy="493475"/>
                <a:chOff x="10452752" y="2447971"/>
                <a:chExt cx="1025781" cy="569417"/>
              </a:xfrm>
            </p:grpSpPr>
            <p:sp>
              <p:nvSpPr>
                <p:cNvPr id="66" name="Rectangle: Top Corners Snipped 65">
                  <a:extLst>
                    <a:ext uri="{FF2B5EF4-FFF2-40B4-BE49-F238E27FC236}">
                      <a16:creationId xmlns:a16="http://schemas.microsoft.com/office/drawing/2014/main" id="{8DAE0849-7C42-E863-8A2E-27DD4DFF7D63}"/>
                    </a:ext>
                  </a:extLst>
                </p:cNvPr>
                <p:cNvSpPr/>
                <p:nvPr/>
              </p:nvSpPr>
              <p:spPr>
                <a:xfrm rot="17569064">
                  <a:off x="10711648" y="2280166"/>
                  <a:ext cx="392471" cy="910264"/>
                </a:xfrm>
                <a:prstGeom prst="snip2Same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B33FE1E-B896-AD0F-41E4-5FBBCAA1DB36}"/>
                    </a:ext>
                  </a:extLst>
                </p:cNvPr>
                <p:cNvSpPr txBox="1"/>
                <p:nvPr/>
              </p:nvSpPr>
              <p:spPr>
                <a:xfrm rot="1323682">
                  <a:off x="10495079" y="2447971"/>
                  <a:ext cx="983454" cy="569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helicopter</a:t>
                  </a: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8FE3367-3AD2-9DA6-3B4D-9C1454003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7" t="22212" r="17909" b="18704"/>
              <a:stretch/>
            </p:blipFill>
            <p:spPr>
              <a:xfrm>
                <a:off x="3180112" y="2676188"/>
                <a:ext cx="861986" cy="792095"/>
              </a:xfrm>
              <a:prstGeom prst="rect">
                <a:avLst/>
              </a:prstGeom>
            </p:spPr>
          </p:pic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F1811B0-C0AC-D6AF-28D6-31D411AF50AA}"/>
                  </a:ext>
                </a:extLst>
              </p:cNvPr>
              <p:cNvGrpSpPr/>
              <p:nvPr/>
            </p:nvGrpSpPr>
            <p:grpSpPr>
              <a:xfrm>
                <a:off x="3356214" y="3216015"/>
                <a:ext cx="888974" cy="493475"/>
                <a:chOff x="10452752" y="2447971"/>
                <a:chExt cx="1025781" cy="569417"/>
              </a:xfrm>
            </p:grpSpPr>
            <p:sp>
              <p:nvSpPr>
                <p:cNvPr id="72" name="Rectangle: Top Corners Snipped 71">
                  <a:extLst>
                    <a:ext uri="{FF2B5EF4-FFF2-40B4-BE49-F238E27FC236}">
                      <a16:creationId xmlns:a16="http://schemas.microsoft.com/office/drawing/2014/main" id="{48E3D403-08A1-5B4C-702C-B2A909AD385D}"/>
                    </a:ext>
                  </a:extLst>
                </p:cNvPr>
                <p:cNvSpPr/>
                <p:nvPr/>
              </p:nvSpPr>
              <p:spPr>
                <a:xfrm rot="17569064">
                  <a:off x="10711648" y="2280166"/>
                  <a:ext cx="392471" cy="910264"/>
                </a:xfrm>
                <a:prstGeom prst="snip2Same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935F718-F864-2AF6-5329-E3E4F9D7E995}"/>
                    </a:ext>
                  </a:extLst>
                </p:cNvPr>
                <p:cNvSpPr txBox="1"/>
                <p:nvPr/>
              </p:nvSpPr>
              <p:spPr>
                <a:xfrm rot="1323682">
                  <a:off x="10495079" y="2447971"/>
                  <a:ext cx="983454" cy="569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helicopter</a:t>
                  </a:r>
                </a:p>
              </p:txBody>
            </p:sp>
          </p:grp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E4955E34-BCFF-7EF7-35E7-1CF5EE3BA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7" t="22212" r="17909" b="18704"/>
              <a:stretch/>
            </p:blipFill>
            <p:spPr>
              <a:xfrm>
                <a:off x="3496677" y="2937610"/>
                <a:ext cx="861986" cy="792095"/>
              </a:xfrm>
              <a:prstGeom prst="rect">
                <a:avLst/>
              </a:pr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344A674-8A73-429B-1BA3-3B278E3AA2A1}"/>
                  </a:ext>
                </a:extLst>
              </p:cNvPr>
              <p:cNvGrpSpPr/>
              <p:nvPr/>
            </p:nvGrpSpPr>
            <p:grpSpPr>
              <a:xfrm>
                <a:off x="3672779" y="3477437"/>
                <a:ext cx="888974" cy="493475"/>
                <a:chOff x="10452752" y="2447971"/>
                <a:chExt cx="1025781" cy="569417"/>
              </a:xfrm>
            </p:grpSpPr>
            <p:sp>
              <p:nvSpPr>
                <p:cNvPr id="77" name="Rectangle: Top Corners Snipped 76">
                  <a:extLst>
                    <a:ext uri="{FF2B5EF4-FFF2-40B4-BE49-F238E27FC236}">
                      <a16:creationId xmlns:a16="http://schemas.microsoft.com/office/drawing/2014/main" id="{62F82648-0C37-AE71-3523-CF4923E572B3}"/>
                    </a:ext>
                  </a:extLst>
                </p:cNvPr>
                <p:cNvSpPr/>
                <p:nvPr/>
              </p:nvSpPr>
              <p:spPr>
                <a:xfrm rot="17569064">
                  <a:off x="10711648" y="2280166"/>
                  <a:ext cx="392471" cy="910264"/>
                </a:xfrm>
                <a:prstGeom prst="snip2Same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A98A3BB-2746-B77B-BD2A-474A5AB6BB2E}"/>
                    </a:ext>
                  </a:extLst>
                </p:cNvPr>
                <p:cNvSpPr txBox="1"/>
                <p:nvPr/>
              </p:nvSpPr>
              <p:spPr>
                <a:xfrm rot="1323682">
                  <a:off x="10495079" y="2447971"/>
                  <a:ext cx="983454" cy="569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helicopter</a:t>
                  </a:r>
                </a:p>
              </p:txBody>
            </p:sp>
          </p:grp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ACDB5E92-FA1B-C7EA-CC5F-62EFCD864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7" t="22212" r="17909" b="18704"/>
              <a:stretch/>
            </p:blipFill>
            <p:spPr>
              <a:xfrm>
                <a:off x="3806905" y="3091002"/>
                <a:ext cx="861985" cy="792096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1E8CE00-673E-1673-970D-3C423FFC7521}"/>
                  </a:ext>
                </a:extLst>
              </p:cNvPr>
              <p:cNvGrpSpPr/>
              <p:nvPr/>
            </p:nvGrpSpPr>
            <p:grpSpPr>
              <a:xfrm>
                <a:off x="3983007" y="3630829"/>
                <a:ext cx="888974" cy="493475"/>
                <a:chOff x="10452752" y="2447971"/>
                <a:chExt cx="1025781" cy="569417"/>
              </a:xfrm>
            </p:grpSpPr>
            <p:sp>
              <p:nvSpPr>
                <p:cNvPr id="82" name="Rectangle: Top Corners Snipped 81">
                  <a:extLst>
                    <a:ext uri="{FF2B5EF4-FFF2-40B4-BE49-F238E27FC236}">
                      <a16:creationId xmlns:a16="http://schemas.microsoft.com/office/drawing/2014/main" id="{E93BC26A-B63C-8729-7B77-83707B50BDC4}"/>
                    </a:ext>
                  </a:extLst>
                </p:cNvPr>
                <p:cNvSpPr/>
                <p:nvPr/>
              </p:nvSpPr>
              <p:spPr>
                <a:xfrm rot="17569064">
                  <a:off x="10711648" y="2280166"/>
                  <a:ext cx="392471" cy="910264"/>
                </a:xfrm>
                <a:prstGeom prst="snip2Same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1A30D15-77A3-0C96-E7D5-90394261C8EC}"/>
                    </a:ext>
                  </a:extLst>
                </p:cNvPr>
                <p:cNvSpPr txBox="1"/>
                <p:nvPr/>
              </p:nvSpPr>
              <p:spPr>
                <a:xfrm rot="1323682">
                  <a:off x="10495079" y="2447971"/>
                  <a:ext cx="983454" cy="569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helicopter</a:t>
                  </a:r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B5A6CEB-E0C4-9D3F-E165-40612EF56A95}"/>
                  </a:ext>
                </a:extLst>
              </p:cNvPr>
              <p:cNvGrpSpPr/>
              <p:nvPr/>
            </p:nvGrpSpPr>
            <p:grpSpPr>
              <a:xfrm>
                <a:off x="4146922" y="3274760"/>
                <a:ext cx="1065076" cy="1033303"/>
                <a:chOff x="10398093" y="5230619"/>
                <a:chExt cx="1228984" cy="1192320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15826754-7E7D-EFA8-D7B1-AD1D9B9D4B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7" t="22212" r="17909" b="18704"/>
                <a:stretch/>
              </p:blipFill>
              <p:spPr>
                <a:xfrm>
                  <a:off x="10398093" y="5230619"/>
                  <a:ext cx="994639" cy="913993"/>
                </a:xfrm>
                <a:prstGeom prst="rect">
                  <a:avLst/>
                </a:prstGeom>
              </p:spPr>
            </p:pic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C940570-7F44-F36F-E7AD-400DD428FC31}"/>
                    </a:ext>
                  </a:extLst>
                </p:cNvPr>
                <p:cNvGrpSpPr/>
                <p:nvPr/>
              </p:nvGrpSpPr>
              <p:grpSpPr>
                <a:xfrm>
                  <a:off x="10601296" y="5853520"/>
                  <a:ext cx="1025781" cy="569419"/>
                  <a:chOff x="10452752" y="2447969"/>
                  <a:chExt cx="1025781" cy="569419"/>
                </a:xfrm>
              </p:grpSpPr>
              <p:sp>
                <p:nvSpPr>
                  <p:cNvPr id="111" name="Rectangle: Top Corners Snipped 110">
                    <a:extLst>
                      <a:ext uri="{FF2B5EF4-FFF2-40B4-BE49-F238E27FC236}">
                        <a16:creationId xmlns:a16="http://schemas.microsoft.com/office/drawing/2014/main" id="{5152F592-9706-76D8-B574-C50A3497F71B}"/>
                      </a:ext>
                    </a:extLst>
                  </p:cNvPr>
                  <p:cNvSpPr/>
                  <p:nvPr/>
                </p:nvSpPr>
                <p:spPr>
                  <a:xfrm rot="17569064">
                    <a:off x="10711648" y="2280166"/>
                    <a:ext cx="392471" cy="910264"/>
                  </a:xfrm>
                  <a:prstGeom prst="snip2Same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96E5579D-5D77-726D-A9D4-E42E25C25D81}"/>
                      </a:ext>
                    </a:extLst>
                  </p:cNvPr>
                  <p:cNvSpPr txBox="1"/>
                  <p:nvPr/>
                </p:nvSpPr>
                <p:spPr>
                  <a:xfrm rot="1323682">
                    <a:off x="10495079" y="2447969"/>
                    <a:ext cx="983454" cy="5694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helicopter</a:t>
                    </a:r>
                  </a:p>
                </p:txBody>
              </p:sp>
            </p:grpSp>
          </p:grpSp>
        </p:grp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C8043D6E-8563-3208-126C-9252B35E6DCB}"/>
                </a:ext>
              </a:extLst>
            </p:cNvPr>
            <p:cNvSpPr/>
            <p:nvPr/>
          </p:nvSpPr>
          <p:spPr>
            <a:xfrm rot="899756">
              <a:off x="5148580" y="1406029"/>
              <a:ext cx="1940412" cy="677028"/>
            </a:xfrm>
            <a:prstGeom prst="rightArrow">
              <a:avLst/>
            </a:prstGeom>
            <a:solidFill>
              <a:srgbClr val="BFB8A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row: Right 144">
              <a:extLst>
                <a:ext uri="{FF2B5EF4-FFF2-40B4-BE49-F238E27FC236}">
                  <a16:creationId xmlns:a16="http://schemas.microsoft.com/office/drawing/2014/main" id="{B2B453B3-F644-507A-068A-1BB3D7865786}"/>
                </a:ext>
              </a:extLst>
            </p:cNvPr>
            <p:cNvSpPr/>
            <p:nvPr/>
          </p:nvSpPr>
          <p:spPr>
            <a:xfrm rot="450026">
              <a:off x="5992383" y="3145152"/>
              <a:ext cx="1449475" cy="677028"/>
            </a:xfrm>
            <a:prstGeom prst="rightArrow">
              <a:avLst/>
            </a:prstGeom>
            <a:solidFill>
              <a:srgbClr val="BFB8A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row: Right 145">
              <a:extLst>
                <a:ext uri="{FF2B5EF4-FFF2-40B4-BE49-F238E27FC236}">
                  <a16:creationId xmlns:a16="http://schemas.microsoft.com/office/drawing/2014/main" id="{EF6BE4AD-0C0A-2029-DAC3-52A971AD480A}"/>
                </a:ext>
              </a:extLst>
            </p:cNvPr>
            <p:cNvSpPr/>
            <p:nvPr/>
          </p:nvSpPr>
          <p:spPr>
            <a:xfrm rot="9071192">
              <a:off x="4668800" y="4312215"/>
              <a:ext cx="2318601" cy="678031"/>
            </a:xfrm>
            <a:prstGeom prst="rightArrow">
              <a:avLst/>
            </a:prstGeom>
            <a:solidFill>
              <a:srgbClr val="BFB8A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8FB915-8AEB-CA62-B2F9-ECADB56F01B0}"/>
                </a:ext>
              </a:extLst>
            </p:cNvPr>
            <p:cNvSpPr/>
            <p:nvPr/>
          </p:nvSpPr>
          <p:spPr>
            <a:xfrm>
              <a:off x="2330488" y="2746823"/>
              <a:ext cx="2999282" cy="122919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More labeled data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3C52C0-907A-BC19-9C90-130D9B3A7835}"/>
                </a:ext>
              </a:extLst>
            </p:cNvPr>
            <p:cNvGrpSpPr/>
            <p:nvPr/>
          </p:nvGrpSpPr>
          <p:grpSpPr>
            <a:xfrm>
              <a:off x="284501" y="3900349"/>
              <a:ext cx="983455" cy="392471"/>
              <a:chOff x="38878" y="4857399"/>
              <a:chExt cx="983455" cy="392471"/>
            </a:xfrm>
          </p:grpSpPr>
          <p:sp>
            <p:nvSpPr>
              <p:cNvPr id="40" name="Rectangle: Top Corners Snipped 39">
                <a:extLst>
                  <a:ext uri="{FF2B5EF4-FFF2-40B4-BE49-F238E27FC236}">
                    <a16:creationId xmlns:a16="http://schemas.microsoft.com/office/drawing/2014/main" id="{83361556-0BFE-73BF-75A7-C62987970C2A}"/>
                  </a:ext>
                </a:extLst>
              </p:cNvPr>
              <p:cNvSpPr/>
              <p:nvPr/>
            </p:nvSpPr>
            <p:spPr>
              <a:xfrm rot="3777757">
                <a:off x="353776" y="4598503"/>
                <a:ext cx="392471" cy="910264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DE477B-71D3-CC62-422E-A07361475C15}"/>
                  </a:ext>
                </a:extLst>
              </p:cNvPr>
              <p:cNvSpPr txBox="1"/>
              <p:nvPr/>
            </p:nvSpPr>
            <p:spPr>
              <a:xfrm rot="19869314">
                <a:off x="38878" y="4864443"/>
                <a:ext cx="983455" cy="29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helicopter</a:t>
                </a:r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1C0652A1-B21A-3990-D4FC-1C31BFF81FB8}"/>
                </a:ext>
              </a:extLst>
            </p:cNvPr>
            <p:cNvSpPr/>
            <p:nvPr/>
          </p:nvSpPr>
          <p:spPr>
            <a:xfrm rot="9379741">
              <a:off x="5016524" y="2593968"/>
              <a:ext cx="1690797" cy="678031"/>
            </a:xfrm>
            <a:prstGeom prst="rightArrow">
              <a:avLst/>
            </a:prstGeom>
            <a:solidFill>
              <a:srgbClr val="BFB8A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86802B-1A80-1AD0-1AFA-66C4FBB33CC1}"/>
              </a:ext>
            </a:extLst>
          </p:cNvPr>
          <p:cNvSpPr txBox="1"/>
          <p:nvPr/>
        </p:nvSpPr>
        <p:spPr>
          <a:xfrm>
            <a:off x="208344" y="146998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9FCE2-0911-19C7-C140-54DB1CF76932}"/>
              </a:ext>
            </a:extLst>
          </p:cNvPr>
          <p:cNvSpPr txBox="1"/>
          <p:nvPr/>
        </p:nvSpPr>
        <p:spPr>
          <a:xfrm>
            <a:off x="474538" y="1075323"/>
            <a:ext cx="4848222" cy="358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2400" dirty="0"/>
              <a:t>Q: Why can’t AI already do this?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1A5F5D-8600-8468-AF14-C75E37256FC0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93531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704D91-8680-5CE8-584E-41E21B11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2" y="147250"/>
            <a:ext cx="8231293" cy="685795"/>
          </a:xfrm>
        </p:spPr>
        <p:txBody>
          <a:bodyPr/>
          <a:lstStyle/>
          <a:p>
            <a:r>
              <a:rPr lang="en-US" dirty="0">
                <a:latin typeface="+mn-lt"/>
              </a:rPr>
              <a:t>User Study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B8CC5DA-5827-928F-6967-4D34ACD75B5E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EDD92DA-A3C0-F2F5-BEF6-04C5E50F692E}"/>
              </a:ext>
            </a:extLst>
          </p:cNvPr>
          <p:cNvGrpSpPr/>
          <p:nvPr/>
        </p:nvGrpSpPr>
        <p:grpSpPr>
          <a:xfrm>
            <a:off x="6204031" y="1581742"/>
            <a:ext cx="5598385" cy="3763923"/>
            <a:chOff x="6204031" y="1581742"/>
            <a:chExt cx="5598385" cy="37639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D3217A-7B83-2E8D-5A93-679147BBA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04031" y="1581742"/>
              <a:ext cx="4219683" cy="26350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8A288A-06B5-3EF1-2EC8-3E331719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43641" y="2710627"/>
              <a:ext cx="4258775" cy="26350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ED4BC9-9143-BCD2-C614-EB437C278D82}"/>
              </a:ext>
            </a:extLst>
          </p:cNvPr>
          <p:cNvSpPr txBox="1"/>
          <p:nvPr/>
        </p:nvSpPr>
        <p:spPr>
          <a:xfrm>
            <a:off x="2651760" y="6241241"/>
            <a:ext cx="5239512" cy="428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1400" u="sng" dirty="0">
                <a:solidFill>
                  <a:srgbClr val="0070C0"/>
                </a:solidFill>
              </a:rPr>
              <a:t>https://sar-training.pages.sitcore.net/sarTrainer/prolific.html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DCB98-06F3-F673-8C75-0FFB89707128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59227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EFF4CF-A5CF-9062-01C3-A46F2383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10409" r="1418" b="1034"/>
          <a:stretch/>
        </p:blipFill>
        <p:spPr>
          <a:xfrm>
            <a:off x="5657462" y="1054590"/>
            <a:ext cx="6183981" cy="481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F4B62E-E96E-8EA6-21A7-5FB3CD027B9C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9D310375-A9B4-B8F4-1E40-4E1FD719F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1855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D4879-657A-B978-C7D3-19681FC26703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146583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FF4CF-A5CF-9062-01C3-A46F2383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4543"/>
          <a:stretch/>
        </p:blipFill>
        <p:spPr>
          <a:xfrm>
            <a:off x="5716515" y="1124461"/>
            <a:ext cx="6306902" cy="4609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E3D5FF3-BA8E-AEB9-6EDB-DEB89C4800EC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7B7843A6-D924-5265-05EF-8F1BE27A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1855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16AAE-44AB-579A-CFC4-11DE76C043D5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975438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FF4CF-A5CF-9062-01C3-A46F2383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4543"/>
          <a:stretch/>
        </p:blipFill>
        <p:spPr>
          <a:xfrm>
            <a:off x="5800248" y="1159185"/>
            <a:ext cx="6223169" cy="4539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654094-24FF-10A4-1552-C743F1598772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9FB4685-3E3E-88C6-2A86-CEAAF49E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1855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432C3-65A9-D52F-8E4C-969A2802DF20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76667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EFF4CF-A5CF-9062-01C3-A46F2383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10409" r="1418" b="1034"/>
          <a:stretch/>
        </p:blipFill>
        <p:spPr>
          <a:xfrm>
            <a:off x="5696414" y="1054590"/>
            <a:ext cx="6327003" cy="4921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1656EF9-E546-6EBF-8C38-0D471ECA068A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F86A5C32-A681-9B5B-D25B-FE90E84A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1855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1C7D7-CAD0-F03F-A408-646132DE6D90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730487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2EAA16-B751-45B0-88EC-C3BD7835610C}" type="datetime3">
              <a:rPr lang="en-US" smtClean="0"/>
              <a:t>24 October 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DD1C2-16DA-AAB2-93CA-A00607F6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5497EEAD-0647-B423-8856-5000B475B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458" y="1054590"/>
            <a:ext cx="5270515" cy="5286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077904-CFF2-895A-D50A-2EC68BE4300D}"/>
              </a:ext>
            </a:extLst>
          </p:cNvPr>
          <p:cNvGraphicFramePr/>
          <p:nvPr/>
        </p:nvGraphicFramePr>
        <p:xfrm>
          <a:off x="518160" y="1054590"/>
          <a:ext cx="4979815" cy="518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3B34466B-8A28-0AB9-E22C-8AAE656E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51855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6ED80-B48D-5BF3-A218-DD4C321F77FD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82901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EC583A-65D5-9FC4-525F-3C5CF74C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098"/>
            <a:ext cx="9085081" cy="5110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B39090-C607-493E-1866-9CC40DD6F90C}"/>
              </a:ext>
            </a:extLst>
          </p:cNvPr>
          <p:cNvSpPr txBox="1"/>
          <p:nvPr/>
        </p:nvSpPr>
        <p:spPr>
          <a:xfrm>
            <a:off x="9268275" y="2571212"/>
            <a:ext cx="2624059" cy="192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914377">
              <a:lnSpc>
                <a:spcPct val="120000"/>
              </a:lnSpc>
              <a:spcBef>
                <a:spcPts val="1000"/>
              </a:spcBef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Smartphone/Tablet-based augmented reality interaction developed for follow on user-study.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3798CFE-4D81-CF30-4D49-29C69D16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88" y="121513"/>
            <a:ext cx="8231293" cy="685795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SAR-AR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CDF85-702E-6D67-33C2-B3B9CD7C5989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13882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9FF338-68A3-BB1E-A0A1-70484FB2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830" y="76357"/>
            <a:ext cx="8231293" cy="68579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JOYS of SAR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980F7-B707-BF59-41CF-FCE083A5CDBD}"/>
              </a:ext>
            </a:extLst>
          </p:cNvPr>
          <p:cNvSpPr txBox="1"/>
          <p:nvPr/>
        </p:nvSpPr>
        <p:spPr>
          <a:xfrm>
            <a:off x="6128426" y="154669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9F628-4A73-8622-2F1D-109C53188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2192" y="1467417"/>
            <a:ext cx="47434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2F26CD-BC48-2463-E696-79B5127F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12477" y="1467417"/>
            <a:ext cx="4743450" cy="451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68F65-DB0E-73D1-8B62-E0193CE80B33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553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B49AB-3C5D-81E3-543E-DAC048BD4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444"/>
          <a:stretch/>
        </p:blipFill>
        <p:spPr>
          <a:xfrm>
            <a:off x="3128810" y="2846292"/>
            <a:ext cx="237744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F5AFE-18E1-ABBB-34AC-0E49D832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7"/>
          <a:stretch/>
        </p:blipFill>
        <p:spPr>
          <a:xfrm>
            <a:off x="6913973" y="1703292"/>
            <a:ext cx="3858670" cy="4572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419B50-72D6-139A-5BA7-5346CF8E4D57}"/>
              </a:ext>
            </a:extLst>
          </p:cNvPr>
          <p:cNvGrpSpPr/>
          <p:nvPr/>
        </p:nvGrpSpPr>
        <p:grpSpPr>
          <a:xfrm>
            <a:off x="736065" y="1441739"/>
            <a:ext cx="5842628" cy="2336433"/>
            <a:chOff x="3338311" y="1478647"/>
            <a:chExt cx="5842628" cy="23364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518853-D232-D792-84D2-360082E5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8311" y="1696534"/>
              <a:ext cx="5842628" cy="21185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71116D-84F5-8C78-F573-D6F4DDAF0DA1}"/>
                </a:ext>
              </a:extLst>
            </p:cNvPr>
            <p:cNvSpPr txBox="1"/>
            <p:nvPr/>
          </p:nvSpPr>
          <p:spPr>
            <a:xfrm rot="194572">
              <a:off x="4413173" y="1478647"/>
              <a:ext cx="2893072" cy="472099"/>
            </a:xfrm>
            <a:prstGeom prst="rect">
              <a:avLst/>
            </a:prstGeom>
            <a:noFill/>
          </p:spPr>
          <p:txBody>
            <a:bodyPr wrap="square" rtlCol="0">
              <a:prstTxWarp prst="textSlantUp">
                <a:avLst/>
              </a:prstTxWarp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See Like A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FE9A01-7F2A-4570-0914-C52F09894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9" y="3420579"/>
            <a:ext cx="2406591" cy="2280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6AF1C4-CC42-2FA4-B10C-3E4B2D2AB53A}"/>
              </a:ext>
            </a:extLst>
          </p:cNvPr>
          <p:cNvSpPr txBox="1"/>
          <p:nvPr/>
        </p:nvSpPr>
        <p:spPr>
          <a:xfrm>
            <a:off x="514483" y="835369"/>
            <a:ext cx="278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too can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D0017-938C-9C6D-900D-A535911A3E14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8379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160B504-151B-1815-F548-65AE5DA6C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64" y="3858584"/>
            <a:ext cx="5427012" cy="485774"/>
          </a:xfrm>
        </p:spPr>
        <p:txBody>
          <a:bodyPr/>
          <a:lstStyle/>
          <a:p>
            <a:r>
              <a:rPr lang="en-US" dirty="0"/>
              <a:t>SAR-AR: Adapting Human Vision to Complex Sensing Technologies with Adaptive Synthetic Aperture Radar Image Recognition Training (</a:t>
            </a:r>
            <a:r>
              <a:rPr lang="en-US" dirty="0" err="1"/>
              <a:t>ASIRT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C3A91-74DD-128E-B04F-B7804186D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04 December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E26DD-B014-7E5D-DC73-A0277E6E3AD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38964" y="4871726"/>
            <a:ext cx="5758551" cy="1230136"/>
          </a:xfrm>
        </p:spPr>
        <p:txBody>
          <a:bodyPr/>
          <a:lstStyle/>
          <a:p>
            <a:r>
              <a:rPr lang="en-US" dirty="0"/>
              <a:t>Kimberly A. Pollard, Benjamin T. Files, Brent Lance</a:t>
            </a:r>
            <a:br>
              <a:rPr lang="en-US" dirty="0"/>
            </a:br>
            <a:r>
              <a:rPr lang="en-US" dirty="0" err="1"/>
              <a:t>DEVCOM</a:t>
            </a:r>
            <a:r>
              <a:rPr lang="en-US" dirty="0"/>
              <a:t> Army Research Laboratory</a:t>
            </a:r>
            <a:endParaRPr lang="fr-FR" dirty="0"/>
          </a:p>
          <a:p>
            <a:r>
              <a:rPr lang="en-US" dirty="0"/>
              <a:t>David Nelson, Ben Nye, Rhys Yahata, Spencer Lin</a:t>
            </a:r>
            <a:br>
              <a:rPr lang="en-US" dirty="0"/>
            </a:br>
            <a:r>
              <a:rPr lang="en-US" dirty="0"/>
              <a:t>USC Institute for Creative Technologies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1988E-67FC-DC8C-F648-61151F43C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79" y="369920"/>
            <a:ext cx="2107242" cy="65851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6F5BA3-0213-2595-48E7-E157FE3A863C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21876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6DD888-4301-D639-5071-E7C0ADC8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045" y="78660"/>
            <a:ext cx="8231293" cy="68579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SAR’S Peculiar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6DA54-454D-2444-425C-12786A96E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78" y="1048675"/>
            <a:ext cx="5339524" cy="3542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4504-A3A8-ACA7-9414-9A5CCED7114F}"/>
              </a:ext>
            </a:extLst>
          </p:cNvPr>
          <p:cNvSpPr txBox="1"/>
          <p:nvPr/>
        </p:nvSpPr>
        <p:spPr>
          <a:xfrm>
            <a:off x="9484465" y="4387062"/>
            <a:ext cx="2262671" cy="180049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50" dirty="0"/>
              <a:t>Image courtesy Sandia National Labs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F31A9-E9F0-EA30-9BE6-C8CFB16C4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311" y="4455747"/>
            <a:ext cx="3257689" cy="2128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717E3-7E59-06A0-C933-588DEF6D6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344" y="4885440"/>
            <a:ext cx="2892829" cy="174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47C742-D339-2F7B-47FB-2F8D0F49EB60}"/>
              </a:ext>
            </a:extLst>
          </p:cNvPr>
          <p:cNvSpPr txBox="1"/>
          <p:nvPr/>
        </p:nvSpPr>
        <p:spPr>
          <a:xfrm>
            <a:off x="4752289" y="571135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FDF16-6C56-462C-BE70-517153E9FA97}"/>
              </a:ext>
            </a:extLst>
          </p:cNvPr>
          <p:cNvSpPr txBox="1"/>
          <p:nvPr/>
        </p:nvSpPr>
        <p:spPr>
          <a:xfrm>
            <a:off x="8539907" y="559676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Multipath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8AC1DE-9A46-18DB-9E70-6D86C39586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9532" y="1048675"/>
            <a:ext cx="6127140" cy="5354637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SAR images differ from visual light images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5-7,11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Shadows point away from sensor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Geometric distortions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Layover, where tall objects look closer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Multipath reflections add repeats and ghosts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Microwaves interact with materials differently than visible light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Differences in resolution based on ground slope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Why can’t AI already do this?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Not enough labeled training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52BA-3484-1338-1633-244C660DD544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77067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A62E-ED0D-7CDD-C1D0-92D7EA32B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10" y="993070"/>
            <a:ext cx="11155680" cy="53949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approach: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training methods are somewhat limited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8-10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is largely knowledge-based.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approach: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Combine adaptive learning methods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perceptual learning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(perceptual adaptation) approach</a:t>
            </a:r>
          </a:p>
          <a:p>
            <a:pPr marL="182880" lvl="1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388B9-9A4F-26E0-E475-A3744B89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57" y="61062"/>
            <a:ext cx="11067483" cy="685795"/>
          </a:xfrm>
        </p:spPr>
        <p:txBody>
          <a:bodyPr/>
          <a:lstStyle/>
          <a:p>
            <a:r>
              <a:rPr lang="en-US" sz="2400" b="1" dirty="0">
                <a:latin typeface="+mn-lt"/>
              </a:rPr>
              <a:t>How do we quickly train humans to label SAR?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5E8F71-AB27-33B5-EE95-5E83A81555CB}"/>
              </a:ext>
            </a:extLst>
          </p:cNvPr>
          <p:cNvGrpSpPr/>
          <p:nvPr/>
        </p:nvGrpSpPr>
        <p:grpSpPr>
          <a:xfrm>
            <a:off x="723900" y="3549841"/>
            <a:ext cx="4887028" cy="3033520"/>
            <a:chOff x="421824" y="3586162"/>
            <a:chExt cx="4320817" cy="268205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62286E2-5B50-2FDA-6808-7EE36842E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24" y="3586162"/>
              <a:ext cx="1731537" cy="263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6D938E1-1C61-8AF6-63D4-CA9A4B98F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361" y="3586162"/>
              <a:ext cx="2589280" cy="268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EDA72F-3497-BAFF-5BAD-6B1DF0864E61}"/>
              </a:ext>
            </a:extLst>
          </p:cNvPr>
          <p:cNvSpPr txBox="1"/>
          <p:nvPr/>
        </p:nvSpPr>
        <p:spPr>
          <a:xfrm>
            <a:off x="5610928" y="5898010"/>
            <a:ext cx="61007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</a:rPr>
              <a:t>Sachse, P.,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Beermann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U., Martini, M., Maran, T.,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Domeier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M., &amp;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Furtner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M. R. (2017). “The world is upside down”–The Innsbruck goggle experiments of Theodor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Erismann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 (1883–1961) and Ivo Kohler (1915–1985).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Cortex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92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222-232.</a:t>
            </a:r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82659D-D757-6A08-CE99-70D7C20EDC27}"/>
              </a:ext>
            </a:extLst>
          </p:cNvPr>
          <p:cNvGrpSpPr/>
          <p:nvPr/>
        </p:nvGrpSpPr>
        <p:grpSpPr>
          <a:xfrm>
            <a:off x="7228844" y="1884657"/>
            <a:ext cx="3413897" cy="3520928"/>
            <a:chOff x="7228844" y="1884657"/>
            <a:chExt cx="3413897" cy="3520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6F010A-0E4F-0B1E-9438-DDA43208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844" y="3313357"/>
              <a:ext cx="3039556" cy="20922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E0077F-43AD-29F8-6DCD-570E451C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28937">
              <a:off x="8487698" y="3180072"/>
              <a:ext cx="1630650" cy="15890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9B9B26-37F2-D16E-42A6-5FE621D90DC0}"/>
                </a:ext>
              </a:extLst>
            </p:cNvPr>
            <p:cNvSpPr txBox="1"/>
            <p:nvPr/>
          </p:nvSpPr>
          <p:spPr>
            <a:xfrm rot="1720599">
              <a:off x="7254089" y="4137963"/>
              <a:ext cx="2148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>
                      <a:lumMod val="75000"/>
                    </a:schemeClr>
                  </a:solidFill>
                </a:rPr>
                <a:t>PHYSICS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956D6-0DC2-FAE8-7AF7-84C2096E6374}"/>
                </a:ext>
              </a:extLst>
            </p:cNvPr>
            <p:cNvSpPr txBox="1"/>
            <p:nvPr/>
          </p:nvSpPr>
          <p:spPr>
            <a:xfrm>
              <a:off x="7768711" y="1884657"/>
              <a:ext cx="2719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Current training for SAR labelers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EECBA1-8C01-E6B5-6625-B5E75BD92F04}"/>
                </a:ext>
              </a:extLst>
            </p:cNvPr>
            <p:cNvGrpSpPr/>
            <p:nvPr/>
          </p:nvGrpSpPr>
          <p:grpSpPr>
            <a:xfrm>
              <a:off x="9943261" y="2257928"/>
              <a:ext cx="699480" cy="1117800"/>
              <a:chOff x="10784360" y="3120320"/>
              <a:chExt cx="699480" cy="111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B2E839C-076B-9F36-9265-BB1DD5508331}"/>
                      </a:ext>
                    </a:extLst>
                  </p14:cNvPr>
                  <p14:cNvContentPartPr/>
                  <p14:nvPr/>
                </p14:nvContentPartPr>
                <p14:xfrm>
                  <a:off x="10812080" y="3120320"/>
                  <a:ext cx="671760" cy="10839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B2E839C-076B-9F36-9265-BB1DD550833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0776080" y="3084320"/>
                    <a:ext cx="743400" cy="11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654D2622-6F90-836D-678C-606027263EEB}"/>
                      </a:ext>
                    </a:extLst>
                  </p14:cNvPr>
                  <p14:cNvContentPartPr/>
                  <p14:nvPr/>
                </p14:nvContentPartPr>
                <p14:xfrm>
                  <a:off x="10784360" y="4220840"/>
                  <a:ext cx="492480" cy="172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654D2622-6F90-836D-678C-606027263EE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0748360" y="4184840"/>
                    <a:ext cx="56412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057041-E92E-3D56-F39C-B581DB3760B9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4296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A10B6B9-FBA9-61C8-FDE7-FFD61EFBD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 b="4235"/>
          <a:stretch/>
        </p:blipFill>
        <p:spPr>
          <a:xfrm>
            <a:off x="8171541" y="4120178"/>
            <a:ext cx="3866082" cy="22710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7B84-C99C-64C6-D37F-C95A2093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13" y="1273313"/>
            <a:ext cx="4669628" cy="53949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Human visual system - 3D perspective over time (temporal Association) to learn objects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12-16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SAR in augmented reality!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Immersive, interactive training systems - perceive objects through the “eyes” of the sensor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an intuitive understanding of SAR images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formal user study to assess effectiveness and inform AR design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19BDE-B38C-8F76-8EBF-AB33AC79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443" y="24474"/>
            <a:ext cx="8664751" cy="68579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Using Perceptual Learning for SAR</a:t>
            </a:r>
          </a:p>
        </p:txBody>
      </p:sp>
      <p:pic>
        <p:nvPicPr>
          <p:cNvPr id="5" name="Picture 4" descr="A picture containing night sky, comet&#10;&#10;Description automatically generated">
            <a:extLst>
              <a:ext uri="{FF2B5EF4-FFF2-40B4-BE49-F238E27FC236}">
                <a16:creationId xmlns:a16="http://schemas.microsoft.com/office/drawing/2014/main" id="{C3646AAB-B3D9-C0E8-8335-449007A41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25" y="1445725"/>
            <a:ext cx="3810000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1E58F-97AD-40A8-F94A-B239ED4CE923}"/>
              </a:ext>
            </a:extLst>
          </p:cNvPr>
          <p:cNvSpPr txBox="1"/>
          <p:nvPr/>
        </p:nvSpPr>
        <p:spPr>
          <a:xfrm>
            <a:off x="3507581" y="6391274"/>
            <a:ext cx="4780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Original renders of publicly available models using F/OSS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CE83A-5572-7CA5-4257-8CF7C4675B78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10784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642CB5-4418-1CD4-65C6-27009635D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42" y="837650"/>
            <a:ext cx="5577927" cy="558682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14F01-42F4-F59F-781B-5B7D84B10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FF4CF-A5CF-9062-01C3-A46F23836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484"/>
          <a:stretch/>
        </p:blipFill>
        <p:spPr>
          <a:xfrm>
            <a:off x="5725407" y="1054590"/>
            <a:ext cx="6215251" cy="4834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3603A7F-3AF9-BB5E-2F26-50E09A66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52" y="90630"/>
            <a:ext cx="8231293" cy="685795"/>
          </a:xfrm>
        </p:spPr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9C813-567C-3FB7-091D-870900D7CBD4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11672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718C07-A134-84AF-28C3-C0484FD26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0702" y="1634722"/>
            <a:ext cx="10858500" cy="42767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83A53B-2C1B-A031-7752-8925503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441" y="86102"/>
            <a:ext cx="10179021" cy="6857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Overall Performance improves after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94109-5632-1B7B-EBD0-94E958A3C40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58F3-E48E-86E7-A3EA-9DC7FFAF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EAA23-B7A8-7FFA-7B3E-3EA21A5913E2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29208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9EADFC-13DB-B006-5B37-FA14255EC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0308" y="1664401"/>
            <a:ext cx="6356518" cy="508521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20811E-D0BE-CBEB-1A50-6CB3344C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2" y="108385"/>
            <a:ext cx="11658393" cy="68579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Accuracy improvement varies by relationship of test to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DC7B8-0727-A9DE-69F5-C00DF5C0E318}"/>
              </a:ext>
            </a:extLst>
          </p:cNvPr>
          <p:cNvSpPr txBox="1"/>
          <p:nvPr/>
        </p:nvSpPr>
        <p:spPr>
          <a:xfrm>
            <a:off x="5105399" y="6687532"/>
            <a:ext cx="1981200" cy="170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000"/>
              </a:lnSpc>
              <a:buSzPct val="100000"/>
            </a:pPr>
            <a:r>
              <a:rPr lang="en-US" sz="10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38312768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15381</TotalTime>
  <Words>2291</Words>
  <Application>Microsoft Macintosh PowerPoint</Application>
  <PresentationFormat>Widescreen</PresentationFormat>
  <Paragraphs>347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Arial Narrow</vt:lpstr>
      <vt:lpstr>Avenir Book</vt:lpstr>
      <vt:lpstr>Courier New</vt:lpstr>
      <vt:lpstr>National Book</vt:lpstr>
      <vt:lpstr>Tahoma</vt:lpstr>
      <vt:lpstr>Wingdings</vt:lpstr>
      <vt:lpstr>Blends</vt:lpstr>
      <vt:lpstr>PowerPoint Presentation</vt:lpstr>
      <vt:lpstr>Synthetic Aperture Radar (SAR)</vt:lpstr>
      <vt:lpstr>The JOYS of SAR</vt:lpstr>
      <vt:lpstr>SAR’S Peculiar PROPERTIES</vt:lpstr>
      <vt:lpstr>How do we quickly train humans to label SAR?</vt:lpstr>
      <vt:lpstr>Using Perceptual Learning for SAR</vt:lpstr>
      <vt:lpstr>User Study</vt:lpstr>
      <vt:lpstr>Overall Performance improves after training</vt:lpstr>
      <vt:lpstr>Accuracy improvement varies by relationship of test to training</vt:lpstr>
      <vt:lpstr>Participants explored SAR Domes</vt:lpstr>
      <vt:lpstr>SAR-AR</vt:lpstr>
      <vt:lpstr>SAR-AR</vt:lpstr>
      <vt:lpstr>SAR-AR</vt:lpstr>
      <vt:lpstr>PowerPoint Presentation</vt:lpstr>
      <vt:lpstr>Future Work</vt:lpstr>
      <vt:lpstr>See Like A Satellite</vt:lpstr>
      <vt:lpstr>PowerPoint Presentation</vt:lpstr>
      <vt:lpstr>References</vt:lpstr>
      <vt:lpstr>Simulating SAR images</vt:lpstr>
      <vt:lpstr>More accurate for trained classes  (and untrained: Car)</vt:lpstr>
      <vt:lpstr>Fewer Confusions after Dome Viewing</vt:lpstr>
      <vt:lpstr>Enabling a different kind of human/AI teaming</vt:lpstr>
      <vt:lpstr>User Study</vt:lpstr>
      <vt:lpstr>User Study</vt:lpstr>
      <vt:lpstr>User Study</vt:lpstr>
      <vt:lpstr>User Study</vt:lpstr>
      <vt:lpstr>User Study</vt:lpstr>
      <vt:lpstr>User Study</vt:lpstr>
      <vt:lpstr>SAR-AR</vt:lpstr>
      <vt:lpstr>PowerPoint Presentation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David Nelson</cp:lastModifiedBy>
  <cp:revision>46</cp:revision>
  <cp:lastPrinted>1601-01-01T00:00:00Z</cp:lastPrinted>
  <dcterms:created xsi:type="dcterms:W3CDTF">2016-03-29T15:29:36Z</dcterms:created>
  <dcterms:modified xsi:type="dcterms:W3CDTF">2024-10-25T04:13:02Z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