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1_8F5243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1"/>
  </p:notesMasterIdLst>
  <p:handoutMasterIdLst>
    <p:handoutMasterId r:id="rId22"/>
  </p:handoutMasterIdLst>
  <p:sldIdLst>
    <p:sldId id="289" r:id="rId5"/>
    <p:sldId id="1135" r:id="rId6"/>
    <p:sldId id="1098" r:id="rId7"/>
    <p:sldId id="275" r:id="rId8"/>
    <p:sldId id="1126" r:id="rId9"/>
    <p:sldId id="1103" r:id="rId10"/>
    <p:sldId id="305" r:id="rId11"/>
    <p:sldId id="308" r:id="rId12"/>
    <p:sldId id="309" r:id="rId13"/>
    <p:sldId id="314" r:id="rId14"/>
    <p:sldId id="319" r:id="rId15"/>
    <p:sldId id="318" r:id="rId16"/>
    <p:sldId id="1133" r:id="rId17"/>
    <p:sldId id="1128" r:id="rId18"/>
    <p:sldId id="1134" r:id="rId19"/>
    <p:sldId id="324" r:id="rId2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0F440C-8B06-8E90-0378-21414629716E}" name="David Nelson" initials="" userId="S::dnelson@ict.usc.edu::22659611-4355-4b49-9c70-f6fc62a2397e" providerId="AD"/>
  <p188:author id="{49FC34CC-29C2-5E62-3CCD-16B35F88A7C5}" name="Deniz Marti" initials="" userId="S::hmarti@usc.edu::3c01be3a-8e0e-493d-b5ca-fed3ac9ed7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2C8"/>
    <a:srgbClr val="F39426"/>
    <a:srgbClr val="F39427"/>
    <a:srgbClr val="67C1D1"/>
    <a:srgbClr val="5DBCCC"/>
    <a:srgbClr val="F77B0B"/>
    <a:srgbClr val="D96232"/>
    <a:srgbClr val="2B56AB"/>
    <a:srgbClr val="0066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2" autoAdjust="0"/>
    <p:restoredTop sz="50883" autoAdjust="0"/>
  </p:normalViewPr>
  <p:slideViewPr>
    <p:cSldViewPr snapToGrid="0">
      <p:cViewPr varScale="1">
        <p:scale>
          <a:sx n="77" d="100"/>
          <a:sy n="77" d="100"/>
        </p:scale>
        <p:origin x="1400" y="192"/>
      </p:cViewPr>
      <p:guideLst>
        <p:guide orient="horz" pos="2160"/>
        <p:guide pos="3840"/>
      </p:guideLst>
    </p:cSldViewPr>
  </p:slideViewPr>
  <p:outlineViewPr>
    <p:cViewPr>
      <p:scale>
        <a:sx n="33" d="100"/>
        <a:sy n="33" d="100"/>
      </p:scale>
      <p:origin x="0" y="0"/>
    </p:cViewPr>
  </p:outlineViewPr>
  <p:notesTextViewPr>
    <p:cViewPr>
      <p:scale>
        <a:sx n="185" d="100"/>
        <a:sy n="185"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comments/modernComment_131_8F52430.xml><?xml version="1.0" encoding="utf-8"?>
<p188:cmLst xmlns:a="http://schemas.openxmlformats.org/drawingml/2006/main" xmlns:r="http://schemas.openxmlformats.org/officeDocument/2006/relationships" xmlns:p188="http://schemas.microsoft.com/office/powerpoint/2018/8/main">
  <p188:cm id="{08D83199-190B-FA4F-B108-FB71BE625004}" authorId="{840F440C-8B06-8E90-0378-21414629716E}" created="2024-09-30T21:17:14.493">
    <pc:sldMkLst xmlns:pc="http://schemas.microsoft.com/office/powerpoint/2013/main/command">
      <pc:docMk/>
      <pc:sldMk cId="150283312" sldId="305"/>
    </pc:sldMkLst>
    <p188:txBody>
      <a:bodyPr/>
      <a:lstStyle/>
      <a:p>
        <a:r>
          <a:rPr lang="en-US"/>
          <a:t>We’re not really measuring vergence in this use case. </a:t>
        </a:r>
      </a:p>
    </p188:txBody>
    <p188:extLst>
      <p:ext xmlns:p="http://schemas.openxmlformats.org/presentationml/2006/main" uri="{57CB4572-C831-44C2-8A1C-0ADB6CCDFE69}">
        <p223:reactions xmlns:p223="http://schemas.microsoft.com/office/powerpoint/2022/03/main" xmlns="">
          <p223:rxn type="👍">
            <p223:instance time="2024-10-06T03:53:19.803" authorId="{840F440C-8B06-8E90-0378-21414629716E}"/>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1" kern="1200" dirty="0">
                <a:solidFill>
                  <a:srgbClr val="2B56AB"/>
                </a:solidFill>
                <a:latin typeface="Arial" panose="020B0604020202020204" pitchFamily="34" charset="0"/>
                <a:ea typeface="+mn-ea"/>
                <a:cs typeface="Arial" panose="020B0604020202020204" pitchFamily="34" charset="0"/>
              </a:rPr>
              <a:t>Control condition: </a:t>
            </a:r>
            <a:br>
              <a:rPr lang="en-US" sz="1600" b="1" kern="1200" dirty="0">
                <a:solidFill>
                  <a:srgbClr val="2B56AB"/>
                </a:solidFill>
                <a:latin typeface="Arial" panose="020B0604020202020204" pitchFamily="34" charset="0"/>
                <a:ea typeface="+mn-ea"/>
                <a:cs typeface="Arial" panose="020B0604020202020204" pitchFamily="34" charset="0"/>
              </a:rPr>
            </a:br>
            <a:r>
              <a:rPr lang="en-US" sz="1600" kern="1200" dirty="0">
                <a:solidFill>
                  <a:srgbClr val="2B56AB"/>
                </a:solidFill>
                <a:latin typeface="Arial" panose="020B0604020202020204" pitchFamily="34" charset="0"/>
                <a:cs typeface="Arial" panose="020B0604020202020204" pitchFamily="34" charset="0"/>
              </a:rPr>
              <a:t>Non-adaptive interface with fixed monitors</a:t>
            </a:r>
          </a:p>
          <a:p>
            <a:pPr marL="0" lvl="0" indent="0" defTabSz="1066800">
              <a:lnSpc>
                <a:spcPct val="90000"/>
              </a:lnSpc>
              <a:spcBef>
                <a:spcPct val="0"/>
              </a:spcBef>
              <a:spcAft>
                <a:spcPct val="35000"/>
              </a:spcAft>
              <a:buNone/>
            </a:pPr>
            <a:r>
              <a:rPr lang="en-US" sz="1600" b="1" kern="1200" dirty="0">
                <a:solidFill>
                  <a:srgbClr val="2B56AB"/>
                </a:solidFill>
                <a:latin typeface="Arial" panose="020B0604020202020204" pitchFamily="34" charset="0"/>
                <a:ea typeface="+mn-ea"/>
                <a:cs typeface="Arial" panose="020B0604020202020204" pitchFamily="34" charset="0"/>
              </a:rPr>
              <a:t>Experimental</a:t>
            </a:r>
            <a:r>
              <a:rPr lang="en-US" sz="1600" kern="1200" dirty="0">
                <a:solidFill>
                  <a:srgbClr val="2B56AB"/>
                </a:solidFill>
                <a:latin typeface="Arial" panose="020B0604020202020204" pitchFamily="34" charset="0"/>
                <a:cs typeface="Arial" panose="020B0604020202020204" pitchFamily="34" charset="0"/>
              </a:rPr>
              <a:t> </a:t>
            </a:r>
            <a:r>
              <a:rPr lang="en-US" sz="1600" b="1" kern="1200" dirty="0">
                <a:solidFill>
                  <a:srgbClr val="2B56AB"/>
                </a:solidFill>
                <a:latin typeface="Arial" panose="020B0604020202020204" pitchFamily="34" charset="0"/>
                <a:ea typeface="+mn-ea"/>
                <a:cs typeface="Arial" panose="020B0604020202020204" pitchFamily="34" charset="0"/>
              </a:rPr>
              <a:t>condition: </a:t>
            </a:r>
          </a:p>
          <a:p>
            <a:pPr marL="0" lvl="0" indent="0" defTabSz="1066800">
              <a:lnSpc>
                <a:spcPct val="90000"/>
              </a:lnSpc>
              <a:spcBef>
                <a:spcPct val="0"/>
              </a:spcBef>
              <a:spcAft>
                <a:spcPct val="35000"/>
              </a:spcAft>
              <a:buNone/>
            </a:pPr>
            <a:r>
              <a:rPr lang="en-US" sz="1600" kern="1200" dirty="0">
                <a:solidFill>
                  <a:srgbClr val="2B56AB"/>
                </a:solidFill>
                <a:latin typeface="Arial" panose="020B0604020202020204" pitchFamily="34" charset="0"/>
                <a:cs typeface="Arial" panose="020B0604020202020204" pitchFamily="34" charset="0"/>
              </a:rPr>
              <a:t>Adaptive interface data feeds appear at point-of-attention</a:t>
            </a:r>
            <a:endParaRPr lang="en-US" sz="1600" b="1" kern="1200" dirty="0">
              <a:solidFill>
                <a:srgbClr val="2B56AB"/>
              </a:solidFill>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111284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D0D0D"/>
                </a:solidFill>
                <a:effectLst/>
                <a:latin typeface="Helvetica" pitchFamily="2" charset="0"/>
              </a:rPr>
              <a:t>We can divide fixation into two: map or screens (one of the screens)</a:t>
            </a:r>
            <a:br>
              <a:rPr lang="en-US" i="1" dirty="0">
                <a:solidFill>
                  <a:srgbClr val="0D0D0D"/>
                </a:solidFill>
                <a:effectLst/>
                <a:latin typeface="Helvetica" pitchFamily="2" charset="0"/>
              </a:rPr>
            </a:br>
            <a:r>
              <a:rPr lang="en-US" i="1" dirty="0">
                <a:solidFill>
                  <a:srgbClr val="0D0D0D"/>
                </a:solidFill>
                <a:effectLst/>
                <a:latin typeface="Helvetica" pitchFamily="2" charset="0"/>
              </a:rPr>
              <a:t>interaction effect, the amount of the time, they spent less time in the adaptive overall fixated in the map, more time on the screens, whereas in the control condition, they looked ~ equally, which indicates that adaptive more time looking on the screen less time on the map. </a:t>
            </a:r>
            <a:br>
              <a:rPr lang="en-US" i="1" dirty="0">
                <a:solidFill>
                  <a:srgbClr val="0D0D0D"/>
                </a:solidFill>
                <a:effectLst/>
                <a:latin typeface="Helvetica" pitchFamily="2" charset="0"/>
              </a:rPr>
            </a:br>
            <a:br>
              <a:rPr lang="en-US" i="1" dirty="0">
                <a:solidFill>
                  <a:srgbClr val="0D0D0D"/>
                </a:solidFill>
                <a:effectLst/>
                <a:latin typeface="Helvetica" pitchFamily="2" charset="0"/>
              </a:rPr>
            </a:br>
            <a:r>
              <a:rPr lang="en-US" i="1" dirty="0">
                <a:solidFill>
                  <a:srgbClr val="0D0D0D"/>
                </a:solidFill>
                <a:effectLst/>
                <a:latin typeface="Helvetica" pitchFamily="2" charset="0"/>
              </a:rPr>
              <a:t>Next, we examined average fixation dwell time as an indicator of user’s allocation of attention (Figure 5b).</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For each fixation on the map or screen, we determined the amount of time spent on average before the user</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switched fixation to a different object. In the control condition, average participant dwell time on the map</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was 1.84 sec (SD=0.69) and dwell time on a screen was 1.82 sec (SD=0.72). In the adaptive condition, average</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participant dwell time was 1.48 sec (SD=1.05) on the map and 1.54 sec (SD=0.58) on a screen. An ANOVA</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comparing Condition (adaptive vs control) x Object (screen vs. map) revealed a main effect of Condition (</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F(1,104) = 4.44 , p = 0.038 ) but non-significant effect of Object ( F(1,104) = 0.02 , p = 0.890 ) and interaction (</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F(1,104) = 0.08 , p = 0.778 ). The main effect of condition suggests that participants in the adaptive condition</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deployed their attention more efficiently by leveraging shorter duration fixations onto the map and the</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screens to achieve the same level of performance as the control condition, likely aided by the closer proximity</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of screens to gaze position in the adaptive condition.</a:t>
            </a:r>
            <a:endParaRPr lang="en-US" dirty="0">
              <a:solidFill>
                <a:srgbClr val="0D0D0D"/>
              </a:solidFill>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607625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D0D0D"/>
                </a:solidFill>
                <a:effectLst/>
                <a:latin typeface="Helvetica" pitchFamily="2" charset="0"/>
              </a:rPr>
              <a:t>We can divide fixation into two: map or screens (one of the screens)</a:t>
            </a:r>
            <a:br>
              <a:rPr lang="en-US" i="1" dirty="0">
                <a:solidFill>
                  <a:srgbClr val="0D0D0D"/>
                </a:solidFill>
                <a:effectLst/>
                <a:latin typeface="Helvetica" pitchFamily="2" charset="0"/>
              </a:rPr>
            </a:br>
            <a:r>
              <a:rPr lang="en-US" i="1" dirty="0">
                <a:solidFill>
                  <a:srgbClr val="0D0D0D"/>
                </a:solidFill>
                <a:effectLst/>
                <a:latin typeface="Helvetica" pitchFamily="2" charset="0"/>
              </a:rPr>
              <a:t>interaction effect, the amount of the time, they spent less time in the adaptive overall fixated in the map, more time on the screens, whereas in the control condition, they looked ~ equally, which indicates that adaptive more time looking on the screen less time on the map. </a:t>
            </a:r>
            <a:br>
              <a:rPr lang="en-US" i="1" dirty="0">
                <a:solidFill>
                  <a:srgbClr val="0D0D0D"/>
                </a:solidFill>
                <a:effectLst/>
                <a:latin typeface="Helvetica" pitchFamily="2" charset="0"/>
              </a:rPr>
            </a:br>
            <a:br>
              <a:rPr lang="en-US" i="1" dirty="0">
                <a:solidFill>
                  <a:srgbClr val="0D0D0D"/>
                </a:solidFill>
                <a:effectLst/>
                <a:latin typeface="Helvetica" pitchFamily="2" charset="0"/>
              </a:rPr>
            </a:br>
            <a:br>
              <a:rPr lang="en-US" i="1" dirty="0">
                <a:solidFill>
                  <a:srgbClr val="0D0D0D"/>
                </a:solidFill>
                <a:effectLst/>
                <a:latin typeface="Helvetica" pitchFamily="2" charset="0"/>
              </a:rPr>
            </a:br>
            <a:br>
              <a:rPr lang="en-US" i="1" dirty="0">
                <a:solidFill>
                  <a:srgbClr val="0D0D0D"/>
                </a:solidFill>
                <a:effectLst/>
                <a:latin typeface="Helvetica" pitchFamily="2" charset="0"/>
              </a:rPr>
            </a:br>
            <a:br>
              <a:rPr lang="en-US" i="1" dirty="0">
                <a:solidFill>
                  <a:srgbClr val="0D0D0D"/>
                </a:solidFill>
                <a:effectLst/>
                <a:latin typeface="Helvetica" pitchFamily="2" charset="0"/>
              </a:rPr>
            </a:br>
            <a:br>
              <a:rPr lang="en-US" i="1" dirty="0">
                <a:solidFill>
                  <a:srgbClr val="0D0D0D"/>
                </a:solidFill>
                <a:effectLst/>
                <a:latin typeface="Helvetica" pitchFamily="2" charset="0"/>
              </a:rPr>
            </a:br>
            <a:r>
              <a:rPr lang="en-US" i="1" dirty="0">
                <a:solidFill>
                  <a:srgbClr val="0D0D0D"/>
                </a:solidFill>
                <a:effectLst/>
                <a:latin typeface="Helvetica" pitchFamily="2" charset="0"/>
              </a:rPr>
              <a:t>Next, we examined average fixation dwell time as an indicator of user’s allocation of attention (Figure 5b).</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For each fixation on the map or screen, we determined the amount of time spent on average before the user</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switched fixation to a different object. In the control condition, average participant dwell time on the map</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was 1.84 sec (SD=0.69) and dwell time on a screen was 1.82 sec (SD=0.72). In the adaptive condition, average</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participant dwell time was 1.48 sec (SD=1.05) on the map and 1.54 sec (SD=0.58) on a screen. An ANOVA</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comparing Condition (adaptive vs control) x Object (screen vs. map) revealed a main effect of Condition (</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F(1,104) = 4.44 , p = 0.038 ) but non-significant effect of Object ( F(1,104) = 0.02 , p = 0.890 ) and interaction (</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F(1,104) = 0.08 , p = 0.778 ). The main effect of condition suggests that participants in the adaptive condition</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deployed their attention more efficiently by leveraging shorter duration fixations onto the map and the</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screens to achieve the same level of performance as the control condition, likely aided by the closer proximity</a:t>
            </a:r>
            <a:endParaRPr lang="en-US" dirty="0">
              <a:solidFill>
                <a:srgbClr val="0D0D0D"/>
              </a:solidFill>
              <a:effectLst/>
              <a:latin typeface="Helvetica" pitchFamily="2" charset="0"/>
            </a:endParaRPr>
          </a:p>
          <a:p>
            <a:r>
              <a:rPr lang="en-US" i="1" dirty="0">
                <a:solidFill>
                  <a:srgbClr val="0D0D0D"/>
                </a:solidFill>
                <a:effectLst/>
                <a:latin typeface="Helvetica" pitchFamily="2" charset="0"/>
              </a:rPr>
              <a:t>of screens to gaze position in the adaptive condition.</a:t>
            </a:r>
            <a:endParaRPr lang="en-US" dirty="0">
              <a:solidFill>
                <a:srgbClr val="0D0D0D"/>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65097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solidFill>
                  <a:srgbClr val="0D0D0D"/>
                </a:solidFill>
                <a:effectLst/>
                <a:latin typeface="Helvetica" pitchFamily="2" charset="0"/>
              </a:rPr>
              <a:t>Fig 3. The box plot for average decision scores for both adaptive and control groups.</a:t>
            </a:r>
          </a:p>
          <a:p>
            <a:r>
              <a:rPr lang="en-US" i="1" dirty="0">
                <a:effectLst/>
                <a:latin typeface="Helvetica" pitchFamily="2" charset="0"/>
              </a:rPr>
              <a:t>Participants’ decision-making time was measured by the average interval from the onset of</a:t>
            </a:r>
            <a:endParaRPr lang="en-US" dirty="0">
              <a:effectLst/>
              <a:latin typeface="Helvetica" pitchFamily="2" charset="0"/>
            </a:endParaRPr>
          </a:p>
          <a:p>
            <a:r>
              <a:rPr lang="en-US" i="1" dirty="0">
                <a:effectLst/>
                <a:latin typeface="Helvetica" pitchFamily="2" charset="0"/>
              </a:rPr>
              <a:t>event-related information display to the point when the participant verbally communicated their</a:t>
            </a:r>
            <a:endParaRPr lang="en-US" dirty="0">
              <a:effectLst/>
              <a:latin typeface="Helvetica" pitchFamily="2" charset="0"/>
            </a:endParaRPr>
          </a:p>
          <a:p>
            <a:r>
              <a:rPr lang="en-US" i="1" dirty="0">
                <a:effectLst/>
                <a:latin typeface="Helvetica" pitchFamily="2" charset="0"/>
              </a:rPr>
              <a:t>decision. The average decision time was M=35.44 seconds (SD = 18.64) for the adaptive</a:t>
            </a:r>
            <a:endParaRPr lang="en-US" dirty="0">
              <a:effectLst/>
              <a:latin typeface="Helvetica" pitchFamily="2" charset="0"/>
            </a:endParaRPr>
          </a:p>
          <a:p>
            <a:r>
              <a:rPr lang="en-US" i="1" dirty="0">
                <a:effectLst/>
                <a:latin typeface="Helvetica" pitchFamily="2" charset="0"/>
              </a:rPr>
              <a:t>condition and M=36.94 seconds for the control condition (SD = 18.67). A Welch Two Sample ttest</a:t>
            </a:r>
            <a:endParaRPr lang="en-US" dirty="0">
              <a:effectLst/>
              <a:latin typeface="Helvetica" pitchFamily="2" charset="0"/>
            </a:endParaRPr>
          </a:p>
          <a:p>
            <a:r>
              <a:rPr lang="en-US" i="1" dirty="0">
                <a:effectLst/>
                <a:latin typeface="Helvetica" pitchFamily="2" charset="0"/>
              </a:rPr>
              <a:t>indicated no statistically significant difference in the time spent making decisions between</a:t>
            </a:r>
            <a:endParaRPr lang="en-US" dirty="0">
              <a:effectLst/>
              <a:latin typeface="Helvetica" pitchFamily="2" charset="0"/>
            </a:endParaRPr>
          </a:p>
          <a:p>
            <a:r>
              <a:rPr lang="en-US" i="1" dirty="0">
                <a:effectLst/>
                <a:latin typeface="Helvetica" pitchFamily="2" charset="0"/>
              </a:rPr>
              <a:t>the adaptive and control conditions, t(56.78)= −0.65 , p=.51 (with 95% CI [−10.64 , 5.42]).</a:t>
            </a:r>
            <a:endParaRPr lang="en-US" dirty="0">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0D0D0D"/>
              </a:solidFill>
              <a:effectLst/>
              <a:latin typeface="Helvetica" pitchFamily="2" charset="0"/>
            </a:endParaRPr>
          </a:p>
          <a:p>
            <a:pPr>
              <a:lnSpc>
                <a:spcPct val="90000"/>
              </a:lnSpc>
            </a:pPr>
            <a:r>
              <a:rPr lang="en-US" i="1" dirty="0">
                <a:effectLst/>
              </a:rPr>
              <a:t>The average decision time was M=35.44 seconds (SD = 18.64) for the adaptive</a:t>
            </a:r>
            <a:r>
              <a:rPr lang="en-US" dirty="0"/>
              <a:t> </a:t>
            </a:r>
            <a:r>
              <a:rPr lang="en-US" i="1" dirty="0">
                <a:effectLst/>
              </a:rPr>
              <a:t>condition and M=36.94 seconds for the control condition (SD = 18.67). </a:t>
            </a:r>
          </a:p>
          <a:p>
            <a:pPr>
              <a:lnSpc>
                <a:spcPct val="90000"/>
              </a:lnSpc>
            </a:pPr>
            <a:r>
              <a:rPr lang="en-US" i="1" dirty="0">
                <a:effectLst/>
              </a:rPr>
              <a:t>A Welch Two Sample test</a:t>
            </a:r>
            <a:r>
              <a:rPr lang="en-US" dirty="0"/>
              <a:t> </a:t>
            </a:r>
            <a:r>
              <a:rPr lang="en-US" i="1" dirty="0">
                <a:effectLst/>
              </a:rPr>
              <a:t>indicated no statistically significant difference in the time spent making decisions between</a:t>
            </a:r>
            <a:endParaRPr lang="en-US" dirty="0">
              <a:effectLst/>
            </a:endParaRPr>
          </a:p>
          <a:p>
            <a:pPr>
              <a:lnSpc>
                <a:spcPct val="90000"/>
              </a:lnSpc>
            </a:pPr>
            <a:r>
              <a:rPr lang="en-US" i="1" dirty="0">
                <a:effectLst/>
              </a:rPr>
              <a:t>the adaptive and control conditions, t(56.78)= −0.65 , p=.51 (with 95% CI [−10.64 , 5.42]).</a:t>
            </a:r>
            <a:endParaRPr lang="en-US" dirty="0">
              <a:effectLst/>
            </a:endParaRPr>
          </a:p>
          <a:p>
            <a:pPr>
              <a:lnSpc>
                <a:spcPct val="90000"/>
              </a:lnSpc>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0D0D0D"/>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1860165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rPr>
              <a:t>Participants in the adaptive condition spent more time processing screen information compared to the control group.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rPr>
              <a:t>Participants in the adaptive condition switched more frequently between screens and maps.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webkit-standard"/>
              </a:rPr>
              <a:t>The higher frequency of switches in the adaptive group suggests more integration of map and screen data, though this did not correlate with a significant change in performance.</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000000"/>
              </a:solidFill>
              <a:effectLst/>
            </a:endParaRPr>
          </a:p>
          <a:p>
            <a:pPr algn="l"/>
            <a:endParaRPr lang="en-US" b="1" i="0" u="none" strike="noStrike" dirty="0">
              <a:solidFill>
                <a:srgbClr val="000000"/>
              </a:solidFill>
              <a:effectLst/>
            </a:endParaRPr>
          </a:p>
          <a:p>
            <a:pPr algn="l"/>
            <a:endParaRPr lang="en-US" b="1" i="0" u="none" strike="noStrike" dirty="0">
              <a:solidFill>
                <a:srgbClr val="000000"/>
              </a:solidFill>
              <a:effectLst/>
            </a:endParaRPr>
          </a:p>
          <a:p>
            <a:pPr algn="l"/>
            <a:r>
              <a:rPr lang="en-US" b="1" i="0" u="none" strike="noStrike" dirty="0">
                <a:solidFill>
                  <a:srgbClr val="000000"/>
                </a:solidFill>
                <a:effectLst/>
              </a:rPr>
              <a:t>control Condition</a:t>
            </a:r>
          </a:p>
          <a:p>
            <a:pPr algn="l"/>
            <a:r>
              <a:rPr lang="en-US" b="0" i="0" u="none" strike="noStrike" dirty="0">
                <a:solidFill>
                  <a:srgbClr val="000000"/>
                </a:solidFill>
                <a:effectLst/>
              </a:rPr>
              <a:t>Participants increased fixation dwell time and switched less frequently, likely increasing working memory load due to higher locomotive cost of switching gaze.</a:t>
            </a:r>
          </a:p>
          <a:p>
            <a:endParaRPr lang="en-US" dirty="0"/>
          </a:p>
          <a:p>
            <a:pPr algn="l"/>
            <a:r>
              <a:rPr lang="en-US" b="1" i="0" u="none" strike="noStrike" dirty="0">
                <a:solidFill>
                  <a:srgbClr val="000000"/>
                </a:solidFill>
                <a:effectLst/>
              </a:rPr>
              <a:t>Adaptive Condition</a:t>
            </a:r>
          </a:p>
          <a:p>
            <a:pPr algn="l"/>
            <a:r>
              <a:rPr lang="en-US" b="0" i="0" u="none" strike="noStrike" dirty="0">
                <a:solidFill>
                  <a:srgbClr val="000000"/>
                </a:solidFill>
                <a:effectLst/>
              </a:rPr>
              <a:t>Lower locomotive effort allowed participants to reduce working memory load by offloading memory with each screen fixation.</a:t>
            </a:r>
          </a:p>
          <a:p>
            <a:endParaRPr lang="en-US" dirty="0"/>
          </a:p>
          <a:p>
            <a:r>
              <a:rPr lang="en-US" dirty="0"/>
              <a:t>Dwell time– integration, synthesis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484120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Arial" panose="020B0604020202020204" pitchFamily="34" charset="0"/>
                <a:cs typeface="Arial" panose="020B0604020202020204" pitchFamily="34" charset="0"/>
              </a:rPr>
              <a:t>Using eye-tracking as an interface to initiate a decluttering technique, offering user a choice to accept or deny.</a:t>
            </a:r>
          </a:p>
          <a:p>
            <a:pPr marR="0" lvl="0" algn="l" defTabSz="914400" rtl="0" eaLnBrk="1" fontAlgn="base" latinLnBrk="0" hangingPunct="1">
              <a:lnSpc>
                <a:spcPct val="150000"/>
              </a:lnSpc>
              <a:spcBef>
                <a:spcPct val="20000"/>
              </a:spcBef>
              <a:spcAft>
                <a:spcPct val="0"/>
              </a:spcAft>
              <a:buClr>
                <a:srgbClr val="000000"/>
              </a:buClr>
              <a:buSzPct val="75000"/>
              <a:tabLst/>
              <a:defRPr/>
            </a:pPr>
            <a:r>
              <a:rPr lang="en-US" sz="1600" b="1" dirty="0">
                <a:solidFill>
                  <a:srgbClr val="000000"/>
                </a:solidFill>
                <a:latin typeface="Arial Narrow" charset="0"/>
                <a:cs typeface="Arial Narrow" charset="0"/>
              </a:rPr>
              <a:t>Adaptable: </a:t>
            </a:r>
            <a:r>
              <a:rPr lang="en-US" sz="1600" dirty="0">
                <a:solidFill>
                  <a:srgbClr val="000000"/>
                </a:solidFill>
                <a:latin typeface="Arial Narrow" charset="0"/>
                <a:cs typeface="Arial Narrow" charset="0"/>
              </a:rPr>
              <a:t>User decides when to deploy the adaptive technique.</a:t>
            </a:r>
            <a:endParaRPr lang="en-US" sz="1600" b="1" dirty="0">
              <a:solidFill>
                <a:srgbClr val="000000"/>
              </a:solidFill>
              <a:latin typeface="Arial Narrow" charset="0"/>
              <a:cs typeface="Arial Narrow" charset="0"/>
            </a:endParaRPr>
          </a:p>
          <a:p>
            <a:pPr marR="0" lvl="0" algn="l" defTabSz="914400" rtl="0" eaLnBrk="1" fontAlgn="base" latinLnBrk="0" hangingPunct="1">
              <a:lnSpc>
                <a:spcPct val="150000"/>
              </a:lnSpc>
              <a:spcBef>
                <a:spcPct val="20000"/>
              </a:spcBef>
              <a:spcAft>
                <a:spcPct val="0"/>
              </a:spcAft>
              <a:buClr>
                <a:srgbClr val="000000"/>
              </a:buClr>
              <a:buSzPct val="75000"/>
              <a:tabLst/>
              <a:defRPr/>
            </a:pPr>
            <a:r>
              <a:rPr lang="en-US" sz="1600" b="1" dirty="0">
                <a:solidFill>
                  <a:srgbClr val="000000"/>
                </a:solidFill>
                <a:latin typeface="Arial Narrow" charset="0"/>
                <a:cs typeface="Arial Narrow" charset="0"/>
              </a:rPr>
              <a:t>Adaptive: </a:t>
            </a:r>
            <a:r>
              <a:rPr lang="en-US" sz="1600" dirty="0">
                <a:solidFill>
                  <a:srgbClr val="000000"/>
                </a:solidFill>
                <a:latin typeface="Arial Narrow" charset="0"/>
                <a:cs typeface="Arial Narrow" charset="0"/>
              </a:rPr>
              <a:t>System automatically “decides” the adaptive technique based on conditions.</a:t>
            </a:r>
          </a:p>
          <a:p>
            <a:pPr algn="l"/>
            <a:endParaRPr lang="en-US" b="0" i="0" u="none" strike="noStrike" dirty="0">
              <a:solidFill>
                <a:srgbClr val="000000"/>
              </a:solidFill>
              <a:effectLst/>
            </a:endParaRPr>
          </a:p>
          <a:p>
            <a:pPr algn="l"/>
            <a:r>
              <a:rPr lang="en-US" b="0" i="0" u="none" strike="noStrike" dirty="0">
                <a:solidFill>
                  <a:srgbClr val="000000"/>
                </a:solidFill>
                <a:effectLst/>
              </a:rPr>
              <a:t>urrently conducted a new/similar user study, introducing a new adaptation technique we call FAN (Filter and note) to decrease clutter and provide more dynamic information working on a 3D Map in an immersive command center environment.</a:t>
            </a:r>
          </a:p>
          <a:p>
            <a:pPr algn="l"/>
            <a:endParaRPr lang="en-US" b="0" i="0" u="none" strike="noStrike" dirty="0">
              <a:solidFill>
                <a:srgbClr val="000000"/>
              </a:solidFill>
              <a:effectLst/>
            </a:endParaRPr>
          </a:p>
          <a:p>
            <a:pPr algn="l"/>
            <a:r>
              <a:rPr lang="en-US" b="0" i="0" u="none" strike="noStrike" dirty="0">
                <a:solidFill>
                  <a:srgbClr val="000000"/>
                </a:solidFill>
                <a:effectLst/>
              </a:rPr>
              <a:t>We look forward to sharing those results with you soon.</a:t>
            </a:r>
            <a:endParaRPr lang="en-US" b="0"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latin typeface="Arial" panose="020B0604020202020204" pitchFamily="34" charset="0"/>
              <a:cs typeface="Arial" panose="020B0604020202020204" pitchFamily="34" charset="0"/>
            </a:endParaRPr>
          </a:p>
          <a:p>
            <a:endParaRPr lang="en-US" b="0" i="0" u="none" strike="noStrike" dirty="0">
              <a:solidFill>
                <a:srgbClr val="000000"/>
              </a:solidFill>
              <a:effectLst/>
              <a:latin typeface="-webkit-standard"/>
            </a:endParaRP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Key Finding: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Information Integration: Although users switched between displays more frequently and spent less time focusing on each individual display, this led to spending more overall time on the screen they did spend more time on integrating the most critical information (screen)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Insight: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Alternative Conditions: We can extrapolate that the enabling users to context and depth shift more frequently by providing information at the user’s point of attention might still mitigate the associated cognitive and physiological costs while provide better information integration when applied in more complex and dynamic scenarios where higher stakes decision making is involved.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Adaptive vs Adaptable: Offering user’s the ability to choose display modalities and techniques may improve information processing and decision making speed and quality.</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27983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On this applied research effort the MxR Lab is developing prototype interactions investigating future adaptive user interfaces in head-mounted displays focusing on models to improve user experience and efficacy. </a:t>
            </a:r>
          </a:p>
          <a:p>
            <a:r>
              <a:rPr lang="en-US" sz="2000" dirty="0">
                <a:latin typeface="Arial" panose="020B0604020202020204" pitchFamily="34" charset="0"/>
                <a:cs typeface="Arial" panose="020B0604020202020204" pitchFamily="34" charset="0"/>
              </a:rPr>
              <a:t>We’re utilizing a Command Center use-case, as we seek to address the challenge of displaying data spatially on 3D terrain, aiming to find a balance between providing essential information and minimizing visual clutter</a:t>
            </a:r>
          </a:p>
          <a:p>
            <a:r>
              <a:rPr lang="en-US" sz="2000" dirty="0">
                <a:latin typeface="Arial" panose="020B0604020202020204" pitchFamily="34" charset="0"/>
                <a:cs typeface="Arial" panose="020B0604020202020204" pitchFamily="34" charset="0"/>
              </a:rPr>
              <a:t>The goal is to create a conceptual framework for an adaptive interface tailored to warfighter needs, enhancing sense–making and decision-making and informing the Army’s future modernization priorities for head-mounted displays.</a:t>
            </a:r>
          </a:p>
          <a:p>
            <a:endParaRPr lang="en-US" sz="2000" dirty="0">
              <a:latin typeface="Arial" panose="020B0604020202020204" pitchFamily="34" charset="0"/>
              <a:cs typeface="Arial" panose="020B0604020202020204" pitchFamily="34" charset="0"/>
            </a:endParaRPr>
          </a:p>
          <a:p>
            <a:r>
              <a:rPr lang="en-US" sz="2000" dirty="0"/>
              <a:t>This effort was informed greatly by research being conducted at ARL-West addressing a real world problem that can also be found in the use of head mounted displays.</a:t>
            </a:r>
          </a:p>
          <a:p>
            <a:endParaRPr lang="en-US" sz="2000" dirty="0"/>
          </a:p>
          <a:p>
            <a:r>
              <a:rPr lang="en-US" sz="2000" dirty="0"/>
              <a:t>This is the cognitive and physiological cost of frequent context and focal depth shifting when consuming and processing multi-modal information streams.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391180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a controlled laboratory experiment that involved participants searching for specific letters in two blocks of text, one on the left and one on the right. Participants first identified a target letter in the left text, and then counted how many times that target letter appeared in the right text. They had to complete this task multiple times, with varying conditions: some tasks required switching between an augmented reality (AR) display and real-world text, while others involved switching focus between different distances. Performance was measured by how many tasks participants completed accurately, their error rates, and how much eye fatigue they reported.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Researcher Mohammed Arefin found that when user’s had to switch focus between different distances, they completed fewer tasks, made more mistakes, and experienced more eye strain, with eye fatigue getting worse the more they had to switch focus.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experiment measured how a user’s eye's vergence angle (EVA) changes when focusing on objects at different depths in real, augmented reality (AR), and virtual reality (VR) environments. Using a head-mounted display (HoloLens 2) with eye trackers, the study found that eye vergence angle varies with object depth and differs between real-world and XR environments, highlighting the challenge of eye strain and perceptual distortions in AR and VR. These findings are important for improving XR display designs to reduce eye strain and performance quality.</a:t>
            </a:r>
            <a:br>
              <a:rPr lang="en-US" dirty="0"/>
            </a:b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208203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Using eye vergence angle (EVA) and interpupillary distance measurements Dr. Thurman and Dr. Cohen-Hoffing’s findings indicated that it is possible, in principle, to predict perceptual depth changes with an eye tracker enabled HMD display.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Most current commercial optical see-through augmented reality displays present content at a fixed focal distance, while real-world stimuli can occur at a variety of focal distances.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2C0435-B309-5742-AD03-3C664E9FF869}" type="slidenum">
              <a:rPr lang="en-US" smtClean="0"/>
              <a:t>4</a:t>
            </a:fld>
            <a:endParaRPr lang="en-US" dirty="0"/>
          </a:p>
        </p:txBody>
      </p:sp>
    </p:spTree>
    <p:extLst>
      <p:ext uri="{BB962C8B-B14F-4D97-AF65-F5344CB8AC3E}">
        <p14:creationId xmlns:p14="http://schemas.microsoft.com/office/powerpoint/2010/main" val="178477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saw significant alignment with the basic research efforts of ARL-W and the Mixed Reality Lab’s applied research in adaptive HMDs, and were inspired to apply the ideas in a real world use-case.</a:t>
            </a:r>
          </a:p>
          <a:p>
            <a:endParaRPr lang="en-US" dirty="0"/>
          </a:p>
          <a:p>
            <a:r>
              <a:rPr lang="en-US" dirty="0"/>
              <a:t>Why: </a:t>
            </a:r>
          </a:p>
          <a:p>
            <a:endParaRPr lang="en-US" dirty="0">
              <a:solidFill>
                <a:srgbClr val="000000"/>
              </a:solidFill>
              <a:latin typeface="Arial Narrow" charset="0"/>
            </a:endParaRPr>
          </a:p>
          <a:p>
            <a:r>
              <a:rPr lang="en-US" dirty="0">
                <a:solidFill>
                  <a:srgbClr val="000000"/>
                </a:solidFill>
                <a:latin typeface="Arial Narrow" charset="0"/>
              </a:rPr>
              <a:t>Command Centers intrinsically deal with an overwhelming amount of data that requires frequent context and focal depth switching in the processing and integration of information.</a:t>
            </a:r>
          </a:p>
          <a:p>
            <a:endParaRPr lang="en-US" dirty="0">
              <a:solidFill>
                <a:srgbClr val="000000"/>
              </a:solidFill>
              <a:latin typeface="Arial Narrow"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93709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Narrow" charset="0"/>
              </a:rPr>
              <a:t>Furthermore, the future vision of C2 seeks to leverage the affordances of XR technologies in mission-critical environments: </a:t>
            </a:r>
          </a:p>
          <a:p>
            <a:endParaRPr lang="en-US" dirty="0">
              <a:solidFill>
                <a:srgbClr val="000000"/>
              </a:solidFill>
              <a:latin typeface="Arial Narrow" charset="0"/>
            </a:endParaRPr>
          </a:p>
          <a:p>
            <a:r>
              <a:rPr lang="en-US" dirty="0">
                <a:solidFill>
                  <a:srgbClr val="000000"/>
                </a:solidFill>
                <a:latin typeface="Arial Narrow" charset="0"/>
              </a:rPr>
              <a:t>To facilitate remote/distributed Command Centers, enhanced mission planning,</a:t>
            </a:r>
          </a:p>
          <a:p>
            <a:r>
              <a:rPr lang="en-US" dirty="0">
                <a:solidFill>
                  <a:srgbClr val="000000"/>
                </a:solidFill>
                <a:latin typeface="Arial Narrow" charset="0"/>
              </a:rPr>
              <a:t>display 3D-maps and immersive spatialized data</a:t>
            </a:r>
          </a:p>
          <a:p>
            <a:endParaRPr lang="en-US" dirty="0">
              <a:solidFill>
                <a:srgbClr val="000000"/>
              </a:solidFill>
              <a:latin typeface="Arial Narrow" charset="0"/>
            </a:endParaRPr>
          </a:p>
          <a:p>
            <a:r>
              <a:rPr lang="en-US" dirty="0">
                <a:solidFill>
                  <a:srgbClr val="000000"/>
                </a:solidFill>
                <a:latin typeface="Arial Narrow" charset="0"/>
              </a:rPr>
              <a:t>But the issue of  the cognitive and physiological costs of context and depth switching still need to be addressed.</a:t>
            </a:r>
          </a:p>
          <a:p>
            <a:endParaRPr lang="en-US" dirty="0">
              <a:solidFill>
                <a:srgbClr val="000000"/>
              </a:solidFill>
              <a:latin typeface="Arial Narrow" charset="0"/>
            </a:endParaRPr>
          </a:p>
          <a:p>
            <a:r>
              <a:rPr lang="en-US" dirty="0">
                <a:solidFill>
                  <a:srgbClr val="000000"/>
                </a:solidFill>
                <a:latin typeface="Arial Narrow" charset="0"/>
              </a:rPr>
              <a:t>This highlights the need for research in the user-interfaces and user-experiences utilizing these mediums.</a:t>
            </a:r>
          </a:p>
          <a:p>
            <a:endParaRPr lang="en-US" dirty="0">
              <a:solidFill>
                <a:srgbClr val="000000"/>
              </a:solidFill>
              <a:latin typeface="Arial Narrow" charset="0"/>
            </a:endParaRPr>
          </a:p>
          <a:p>
            <a:r>
              <a:rPr lang="en-US" sz="1600" b="0" dirty="0"/>
              <a:t>Our approach was to use the HMD’s</a:t>
            </a:r>
            <a:r>
              <a:rPr lang="en-US" sz="1600" b="0" i="0" u="none" strike="noStrike" dirty="0">
                <a:effectLst/>
              </a:rPr>
              <a:t> eye-tracking to track users' focus and adaptively display relevant information based on the user’s gaze and perceived perceptual depth. To bring the information to the user at their point of attention and focus.</a:t>
            </a:r>
          </a:p>
          <a:p>
            <a:r>
              <a:rPr lang="en-US" sz="1600" b="0" i="0" u="none" strike="noStrike" dirty="0">
                <a:effectLst/>
              </a:rPr>
              <a:t> </a:t>
            </a:r>
          </a:p>
          <a:p>
            <a:r>
              <a:rPr lang="en-US" sz="1600" b="0" i="0" u="none" strike="noStrike" dirty="0">
                <a:effectLst/>
              </a:rPr>
              <a:t>And to investigate the potential of adaptive user interfaces in XR environments to reduce the cognitive cost of context and depth shifts and improve decision-making in a future tactical command center environment.</a:t>
            </a:r>
          </a:p>
          <a:p>
            <a:endParaRPr lang="en-US" dirty="0">
              <a:solidFill>
                <a:srgbClr val="000000"/>
              </a:solidFill>
              <a:latin typeface="Arial Narrow" charset="0"/>
            </a:endParaRPr>
          </a:p>
          <a:p>
            <a:endParaRPr lang="en-US" dirty="0">
              <a:solidFill>
                <a:srgbClr val="000000"/>
              </a:solidFill>
              <a:latin typeface="Arial Narrow"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48322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dirty="0"/>
              <a:t>Our approach was to use the HMD’s</a:t>
            </a:r>
            <a:r>
              <a:rPr lang="en-US" sz="2800" b="0" i="0" u="none" strike="noStrike" dirty="0">
                <a:effectLst/>
              </a:rPr>
              <a:t> eye-tracking to track users' focus and adaptively display relevant information based on the user’s gaze and perceived perceptual depth. To bring the information to the user at their point of attention and focus.</a:t>
            </a:r>
          </a:p>
          <a:p>
            <a:r>
              <a:rPr lang="en-US" sz="2800" b="0" i="0" u="none" strike="noStrike" dirty="0">
                <a:effectLst/>
              </a:rPr>
              <a:t> </a:t>
            </a:r>
          </a:p>
          <a:p>
            <a:r>
              <a:rPr lang="en-US" sz="2800" b="0" i="0" u="none" strike="noStrike" dirty="0">
                <a:effectLst/>
              </a:rPr>
              <a:t>And to investigate the potential of adaptive user interfaces in XR environments to reduce the cognitive cost of context and depth shifts and improve decision-making in a future tactical command center environment.</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67928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a:t>
            </a:r>
          </a:p>
          <a:p>
            <a:endParaRPr lang="en-US" dirty="0"/>
          </a:p>
          <a:p>
            <a:r>
              <a:rPr lang="en-US" dirty="0"/>
              <a:t>H1: Adaptive interface techniques will enable users to switch their gaze between the map and screens more easily by rendering the screens at the depth where they are looking.</a:t>
            </a:r>
          </a:p>
          <a:p>
            <a:endParaRPr lang="en-US" dirty="0"/>
          </a:p>
          <a:p>
            <a:r>
              <a:rPr lang="en-US" dirty="0"/>
              <a:t>H2: More switching will enable better information integration so users will make better and faster decisions with adaptive interfaces compared to non-adaptive ones.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170122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1" i="0" u="none" strike="noStrike" dirty="0">
                <a:effectLst/>
              </a:rPr>
              <a:t>Analogous to command </a:t>
            </a:r>
            <a:r>
              <a:rPr lang="en-US" sz="1600" b="1" dirty="0"/>
              <a:t>c</a:t>
            </a:r>
            <a:r>
              <a:rPr lang="en-US" sz="1600" b="1" i="0" u="none" strike="noStrike" dirty="0">
                <a:effectLst/>
              </a:rPr>
              <a:t>enter tasks: </a:t>
            </a:r>
            <a:r>
              <a:rPr lang="en-US" sz="1600" b="0" i="0" u="none" strike="noStrike" dirty="0">
                <a:effectLst/>
              </a:rPr>
              <a:t>Mirrors decision-making challenges in large-scale operations like TOCs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dirty="0">
                <a:effectLst/>
              </a:rPr>
              <a:t>To accommodate a lay population with no military experience: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dirty="0">
                <a:effectLst/>
              </a:rPr>
              <a:t>Your Command and Control scenario became a Family Vacation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dirty="0">
                <a:effectLst/>
              </a:rPr>
              <a:t>Your Tank Platoon became your spouse and children in their respective vehicles.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478040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Rectangle 3">
            <a:extLst>
              <a:ext uri="{FF2B5EF4-FFF2-40B4-BE49-F238E27FC236}">
                <a16:creationId xmlns:a16="http://schemas.microsoft.com/office/drawing/2014/main" id="{0B24D3D4-56CC-BD4B-8ED0-2707EAED07B8}"/>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78999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259A-7E91-E44F-BD0A-57082CDB8C3F}"/>
              </a:ext>
            </a:extLst>
          </p:cNvPr>
          <p:cNvSpPr>
            <a:spLocks noGrp="1"/>
          </p:cNvSpPr>
          <p:nvPr>
            <p:ph type="title"/>
          </p:nvPr>
        </p:nvSpPr>
        <p:spPr>
          <a:xfrm>
            <a:off x="609600" y="136525"/>
            <a:ext cx="10972800" cy="833293"/>
          </a:xfrm>
        </p:spPr>
        <p:txBody>
          <a:bodyPr>
            <a:normAutofit/>
          </a:bodyPr>
          <a:lstStyle>
            <a:lvl1pPr algn="ctr">
              <a:defRPr sz="3200"/>
            </a:lvl1pPr>
          </a:lstStyle>
          <a:p>
            <a:r>
              <a:rPr lang="en-US" dirty="0"/>
              <a:t>Click to edit Master title style</a:t>
            </a:r>
          </a:p>
        </p:txBody>
      </p:sp>
      <p:sp>
        <p:nvSpPr>
          <p:cNvPr id="7" name="Content Placeholder 6">
            <a:extLst>
              <a:ext uri="{FF2B5EF4-FFF2-40B4-BE49-F238E27FC236}">
                <a16:creationId xmlns:a16="http://schemas.microsoft.com/office/drawing/2014/main" id="{57959BF3-97FC-3541-9224-797920A7B484}"/>
              </a:ext>
            </a:extLst>
          </p:cNvPr>
          <p:cNvSpPr>
            <a:spLocks noGrp="1"/>
          </p:cNvSpPr>
          <p:nvPr>
            <p:ph sz="quarter" idx="13"/>
          </p:nvPr>
        </p:nvSpPr>
        <p:spPr>
          <a:xfrm>
            <a:off x="609600" y="1066800"/>
            <a:ext cx="11423077" cy="49734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a:extLst>
              <a:ext uri="{FF2B5EF4-FFF2-40B4-BE49-F238E27FC236}">
                <a16:creationId xmlns:a16="http://schemas.microsoft.com/office/drawing/2014/main" id="{24355A7F-CCD7-754B-B769-24EE1C7B925B}"/>
              </a:ext>
            </a:extLst>
          </p:cNvPr>
          <p:cNvSpPr>
            <a:spLocks noGrp="1"/>
          </p:cNvSpPr>
          <p:nvPr>
            <p:ph type="dt" sz="half" idx="14"/>
          </p:nvPr>
        </p:nvSpPr>
        <p:spPr/>
        <p:txBody>
          <a:bodyPr/>
          <a:lstStyle/>
          <a:p>
            <a:fld id="{F8556108-AC43-E442-9B29-DE1B5CB1379D}" type="datetime1">
              <a:rPr lang="en-US" smtClean="0"/>
              <a:t>10/24/24</a:t>
            </a:fld>
            <a:endParaRPr lang="en-US"/>
          </a:p>
        </p:txBody>
      </p:sp>
      <p:sp>
        <p:nvSpPr>
          <p:cNvPr id="14" name="Footer Placeholder 13">
            <a:extLst>
              <a:ext uri="{FF2B5EF4-FFF2-40B4-BE49-F238E27FC236}">
                <a16:creationId xmlns:a16="http://schemas.microsoft.com/office/drawing/2014/main" id="{EDEEAAB6-CFB7-E14E-AF73-C283EDB53B59}"/>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08418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7" r:id="rId4"/>
    <p:sldLayoutId id="2147483678" r:id="rId5"/>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131_8F52430.xml"/><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91330" y="1577943"/>
            <a:ext cx="11593286" cy="1229411"/>
          </a:xfrm>
        </p:spPr>
        <p:txBody>
          <a:bodyPr/>
          <a:lstStyle/>
          <a:p>
            <a:r>
              <a:rPr lang="en-US" sz="3600" dirty="0"/>
              <a:t>Enhancing Operational Decision-Making </a:t>
            </a:r>
          </a:p>
          <a:p>
            <a:r>
              <a:rPr lang="en-US" sz="3600" dirty="0"/>
              <a:t>with Adaptive Head-Mounted Display Interfaces</a:t>
            </a:r>
          </a:p>
          <a:p>
            <a:endParaRPr lang="en-US" dirty="0"/>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299356" y="5001878"/>
            <a:ext cx="11593286" cy="598119"/>
          </a:xfrm>
        </p:spPr>
        <p:txBody>
          <a:bodyPr/>
          <a:lstStyle/>
          <a:p>
            <a:pPr eaLnBrk="1" hangingPunct="1"/>
            <a:r>
              <a:rPr lang="en-US" sz="2000" dirty="0">
                <a:latin typeface="Arial Narrow" pitchFamily="34" charset="0"/>
              </a:rPr>
              <a:t>Presenter: </a:t>
            </a:r>
          </a:p>
          <a:p>
            <a:pPr eaLnBrk="1" hangingPunct="1"/>
            <a:r>
              <a:rPr lang="en-US" sz="2000" b="0" dirty="0">
                <a:latin typeface="Arial Narrow" pitchFamily="34" charset="0"/>
              </a:rPr>
              <a:t>Deniz Marti, Research Associate,  MxR Lab, </a:t>
            </a:r>
            <a:r>
              <a:rPr lang="en-US" sz="2000" b="0" i="1" dirty="0">
                <a:latin typeface="Arial Narrow" pitchFamily="34" charset="0"/>
              </a:rPr>
              <a:t>USC’s Institute for Creative Technologies</a:t>
            </a:r>
          </a:p>
          <a:p>
            <a:pPr eaLnBrk="1" hangingPunct="1"/>
            <a:r>
              <a:rPr lang="en-US" sz="2000" b="0" i="1" dirty="0">
                <a:latin typeface="Arial Narrow" pitchFamily="34" charset="0"/>
              </a:rPr>
              <a:t>David Nelson, Director MxR Lab, USC’s Institute for Creative Technologies</a:t>
            </a:r>
          </a:p>
          <a:p>
            <a:pPr eaLnBrk="1" hangingPunct="1"/>
            <a:r>
              <a:rPr lang="en-US" sz="2000" b="0" dirty="0">
                <a:latin typeface="Arial Narrow" pitchFamily="34" charset="0"/>
              </a:rPr>
              <a:t> </a:t>
            </a:r>
          </a:p>
          <a:p>
            <a:endParaRPr lang="en-US" sz="2000" b="0"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
        <p:nvSpPr>
          <p:cNvPr id="5" name="TextBox 4">
            <a:extLst>
              <a:ext uri="{FF2B5EF4-FFF2-40B4-BE49-F238E27FC236}">
                <a16:creationId xmlns:a16="http://schemas.microsoft.com/office/drawing/2014/main" id="{10EDE15A-6BEB-911A-D4BF-04CF2A29D8AF}"/>
              </a:ext>
            </a:extLst>
          </p:cNvPr>
          <p:cNvSpPr txBox="1"/>
          <p:nvPr/>
        </p:nvSpPr>
        <p:spPr>
          <a:xfrm>
            <a:off x="2365923" y="3427230"/>
            <a:ext cx="7460153" cy="707886"/>
          </a:xfrm>
          <a:prstGeom prst="rect">
            <a:avLst/>
          </a:prstGeom>
          <a:noFill/>
        </p:spPr>
        <p:txBody>
          <a:bodyPr wrap="square" rtlCol="0">
            <a:spAutoFit/>
          </a:bodyPr>
          <a:lstStyle/>
          <a:p>
            <a:pPr algn="ctr"/>
            <a:r>
              <a:rPr lang="en-US" sz="2000" dirty="0">
                <a:latin typeface="Arial Narrow" pitchFamily="34" charset="0"/>
              </a:rPr>
              <a:t>David Nelson, Deniz Marti, Rhys Yahata, David Cobbins, </a:t>
            </a:r>
            <a:br>
              <a:rPr lang="en-US" sz="2000" dirty="0">
                <a:latin typeface="Arial Narrow" pitchFamily="34" charset="0"/>
              </a:rPr>
            </a:br>
            <a:r>
              <a:rPr lang="en-US" sz="2000" dirty="0">
                <a:latin typeface="Arial Narrow" pitchFamily="34" charset="0"/>
              </a:rPr>
              <a:t>Raymond New, Rajay Kumar, Mark Core</a:t>
            </a:r>
          </a:p>
        </p:txBody>
      </p:sp>
      <p:pic>
        <p:nvPicPr>
          <p:cNvPr id="6" name="Picture 5" descr="A logo with text and symbols&#10;&#10;Description automatically generated with medium confidence">
            <a:extLst>
              <a:ext uri="{FF2B5EF4-FFF2-40B4-BE49-F238E27FC236}">
                <a16:creationId xmlns:a16="http://schemas.microsoft.com/office/drawing/2014/main" id="{61549E21-923D-2F62-474D-AE1364293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30" y="3973176"/>
            <a:ext cx="3596083" cy="594701"/>
          </a:xfrm>
          <a:prstGeom prst="rect">
            <a:avLst/>
          </a:prstGeom>
        </p:spPr>
      </p:pic>
      <p:pic>
        <p:nvPicPr>
          <p:cNvPr id="7" name="Picture 6" descr="A black and yellow logo&#10;&#10;Description automatically generated">
            <a:extLst>
              <a:ext uri="{FF2B5EF4-FFF2-40B4-BE49-F238E27FC236}">
                <a16:creationId xmlns:a16="http://schemas.microsoft.com/office/drawing/2014/main" id="{DA2AFED1-8BC1-A903-59D0-F4C4BF7A5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3659" y="3936707"/>
            <a:ext cx="2617010" cy="890323"/>
          </a:xfrm>
          <a:prstGeom prst="rect">
            <a:avLst/>
          </a:prstGeom>
        </p:spPr>
      </p:pic>
      <p:sp>
        <p:nvSpPr>
          <p:cNvPr id="3" name="TextBox 2">
            <a:extLst>
              <a:ext uri="{FF2B5EF4-FFF2-40B4-BE49-F238E27FC236}">
                <a16:creationId xmlns:a16="http://schemas.microsoft.com/office/drawing/2014/main" id="{D7CF522F-C0D8-C0B6-BE65-E8B8AE8D3EE4}"/>
              </a:ext>
            </a:extLst>
          </p:cNvPr>
          <p:cNvSpPr txBox="1"/>
          <p:nvPr/>
        </p:nvSpPr>
        <p:spPr>
          <a:xfrm>
            <a:off x="4287225" y="4119144"/>
            <a:ext cx="3401494" cy="707886"/>
          </a:xfrm>
          <a:prstGeom prst="rect">
            <a:avLst/>
          </a:prstGeom>
          <a:noFill/>
        </p:spPr>
        <p:txBody>
          <a:bodyPr wrap="square" rtlCol="0">
            <a:spAutoFit/>
          </a:bodyPr>
          <a:lstStyle/>
          <a:p>
            <a:pPr algn="ctr"/>
            <a:r>
              <a:rPr lang="en-US" sz="2000" dirty="0">
                <a:latin typeface="Arial Narrow" pitchFamily="34" charset="0"/>
              </a:rPr>
              <a:t>Steven Thurman</a:t>
            </a:r>
          </a:p>
          <a:p>
            <a:pPr algn="ctr"/>
            <a:r>
              <a:rPr lang="en-US" sz="2000" dirty="0">
                <a:latin typeface="Arial Narrow" pitchFamily="34" charset="0"/>
              </a:rPr>
              <a:t>Russell Cohen Hoffing</a:t>
            </a:r>
          </a:p>
        </p:txBody>
      </p:sp>
      <p:sp>
        <p:nvSpPr>
          <p:cNvPr id="8" name="TextBox 7">
            <a:extLst>
              <a:ext uri="{FF2B5EF4-FFF2-40B4-BE49-F238E27FC236}">
                <a16:creationId xmlns:a16="http://schemas.microsoft.com/office/drawing/2014/main" id="{FBEA29B5-52A5-D225-B215-5E41141D045E}"/>
              </a:ext>
            </a:extLst>
          </p:cNvPr>
          <p:cNvSpPr txBox="1"/>
          <p:nvPr/>
        </p:nvSpPr>
        <p:spPr>
          <a:xfrm>
            <a:off x="2257896" y="2977241"/>
            <a:ext cx="7460153" cy="400110"/>
          </a:xfrm>
          <a:prstGeom prst="rect">
            <a:avLst/>
          </a:prstGeom>
          <a:noFill/>
        </p:spPr>
        <p:txBody>
          <a:bodyPr wrap="square" rtlCol="0">
            <a:spAutoFit/>
          </a:bodyPr>
          <a:lstStyle/>
          <a:p>
            <a:pPr algn="ctr"/>
            <a:r>
              <a:rPr lang="en-US" sz="2000" dirty="0">
                <a:latin typeface="Arial Narrow" pitchFamily="34" charset="0"/>
              </a:rPr>
              <a:t>Authors</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138690-DCB5-F1EB-0F1C-1E7C84330647}"/>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
        <p:nvSpPr>
          <p:cNvPr id="3" name="Title 2">
            <a:extLst>
              <a:ext uri="{FF2B5EF4-FFF2-40B4-BE49-F238E27FC236}">
                <a16:creationId xmlns:a16="http://schemas.microsoft.com/office/drawing/2014/main" id="{E79ECF34-6FBE-5436-612D-D7D3DBCD6983}"/>
              </a:ext>
            </a:extLst>
          </p:cNvPr>
          <p:cNvSpPr>
            <a:spLocks noGrp="1"/>
          </p:cNvSpPr>
          <p:nvPr>
            <p:ph type="title"/>
          </p:nvPr>
        </p:nvSpPr>
        <p:spPr/>
        <p:txBody>
          <a:bodyPr/>
          <a:lstStyle/>
          <a:p>
            <a:r>
              <a:rPr lang="en-US" dirty="0"/>
              <a:t>Experimental Design</a:t>
            </a:r>
          </a:p>
        </p:txBody>
      </p:sp>
      <p:pic>
        <p:nvPicPr>
          <p:cNvPr id="26" name="Picture 25">
            <a:extLst>
              <a:ext uri="{FF2B5EF4-FFF2-40B4-BE49-F238E27FC236}">
                <a16:creationId xmlns:a16="http://schemas.microsoft.com/office/drawing/2014/main" id="{ADF674FB-61F0-FD43-0547-F664FF748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77" y="3745235"/>
            <a:ext cx="3294926" cy="2230939"/>
          </a:xfrm>
          <a:prstGeom prst="rect">
            <a:avLst/>
          </a:prstGeom>
        </p:spPr>
      </p:pic>
      <p:pic>
        <p:nvPicPr>
          <p:cNvPr id="28" name="Picture 27">
            <a:extLst>
              <a:ext uri="{FF2B5EF4-FFF2-40B4-BE49-F238E27FC236}">
                <a16:creationId xmlns:a16="http://schemas.microsoft.com/office/drawing/2014/main" id="{D0135CAF-D6F4-DC45-DF25-608CE907B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77" y="917819"/>
            <a:ext cx="3294926" cy="2246022"/>
          </a:xfrm>
          <a:prstGeom prst="rect">
            <a:avLst/>
          </a:prstGeom>
        </p:spPr>
      </p:pic>
      <p:sp>
        <p:nvSpPr>
          <p:cNvPr id="30" name="TextBox 29">
            <a:extLst>
              <a:ext uri="{FF2B5EF4-FFF2-40B4-BE49-F238E27FC236}">
                <a16:creationId xmlns:a16="http://schemas.microsoft.com/office/drawing/2014/main" id="{9F6494E4-7E1E-EE0B-E097-6A622AFA3598}"/>
              </a:ext>
            </a:extLst>
          </p:cNvPr>
          <p:cNvSpPr txBox="1"/>
          <p:nvPr/>
        </p:nvSpPr>
        <p:spPr>
          <a:xfrm>
            <a:off x="810807" y="3223555"/>
            <a:ext cx="2311066" cy="707886"/>
          </a:xfrm>
          <a:prstGeom prst="rect">
            <a:avLst/>
          </a:prstGeom>
          <a:noFill/>
        </p:spPr>
        <p:txBody>
          <a:bodyPr wrap="square">
            <a:spAutoFit/>
          </a:bodyPr>
          <a:lstStyle/>
          <a:p>
            <a:pPr lvl="0"/>
            <a:r>
              <a:rPr lang="en-US" sz="2000" b="1" kern="1200" dirty="0">
                <a:solidFill>
                  <a:srgbClr val="2182C8"/>
                </a:solidFill>
                <a:latin typeface="Arial" panose="020B0604020202020204" pitchFamily="34" charset="0"/>
                <a:ea typeface="+mn-ea"/>
                <a:cs typeface="Arial" panose="020B0604020202020204" pitchFamily="34" charset="0"/>
              </a:rPr>
              <a:t>Control condition </a:t>
            </a:r>
            <a:br>
              <a:rPr lang="en-US" sz="2000" b="1" kern="1200" dirty="0">
                <a:solidFill>
                  <a:srgbClr val="2182C8"/>
                </a:solidFill>
                <a:latin typeface="Arial" panose="020B0604020202020204" pitchFamily="34" charset="0"/>
                <a:ea typeface="+mn-ea"/>
                <a:cs typeface="Arial" panose="020B0604020202020204" pitchFamily="34" charset="0"/>
              </a:rPr>
            </a:br>
            <a:endParaRPr lang="en-US" sz="2000" kern="1200" dirty="0">
              <a:solidFill>
                <a:srgbClr val="2182C8"/>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6ACECFF3-126A-C9C2-553C-F952CB16A2DA}"/>
              </a:ext>
            </a:extLst>
          </p:cNvPr>
          <p:cNvSpPr/>
          <p:nvPr/>
        </p:nvSpPr>
        <p:spPr>
          <a:xfrm>
            <a:off x="0" y="5694966"/>
            <a:ext cx="7149529" cy="20729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Content Placeholder 7">
            <a:extLst>
              <a:ext uri="{FF2B5EF4-FFF2-40B4-BE49-F238E27FC236}">
                <a16:creationId xmlns:a16="http://schemas.microsoft.com/office/drawing/2014/main" id="{366E5E1A-C7D7-2FA6-1D68-3B42F9CFE09C}"/>
              </a:ext>
            </a:extLst>
          </p:cNvPr>
          <p:cNvSpPr>
            <a:spLocks noGrp="1"/>
          </p:cNvSpPr>
          <p:nvPr>
            <p:ph sz="quarter" idx="11"/>
          </p:nvPr>
        </p:nvSpPr>
        <p:spPr>
          <a:xfrm>
            <a:off x="4793603" y="1383172"/>
            <a:ext cx="7178550" cy="5075237"/>
          </a:xfrm>
        </p:spPr>
        <p:txBody>
          <a:bodyPr/>
          <a:lstStyle/>
          <a:p>
            <a:pPr marL="0" indent="0">
              <a:buNone/>
            </a:pPr>
            <a:r>
              <a:rPr lang="en-US" sz="2400" b="1" dirty="0">
                <a:solidFill>
                  <a:srgbClr val="2182C8"/>
                </a:solidFill>
              </a:rPr>
              <a:t>Sample size of </a:t>
            </a:r>
            <a:r>
              <a:rPr lang="en-US" sz="2400" b="1" i="0" u="none" strike="noStrike" dirty="0">
                <a:solidFill>
                  <a:srgbClr val="2182C8"/>
                </a:solidFill>
                <a:effectLst/>
              </a:rPr>
              <a:t>60: </a:t>
            </a:r>
          </a:p>
          <a:p>
            <a:pPr lvl="1"/>
            <a:r>
              <a:rPr lang="en-US" sz="2000" dirty="0">
                <a:solidFill>
                  <a:srgbClr val="000000"/>
                </a:solidFill>
              </a:rPr>
              <a:t>31 assigned to adaptive condition &amp; 29 to control condition</a:t>
            </a:r>
          </a:p>
          <a:p>
            <a:pPr marL="0" indent="0" algn="l">
              <a:buNone/>
            </a:pPr>
            <a:r>
              <a:rPr lang="en-US" sz="2400" b="1" i="0" u="none" strike="noStrike" dirty="0">
                <a:solidFill>
                  <a:srgbClr val="2182C8"/>
                </a:solidFill>
                <a:effectLst/>
              </a:rPr>
              <a:t>Eye behavior variables</a:t>
            </a:r>
          </a:p>
          <a:p>
            <a:pPr lvl="1"/>
            <a:r>
              <a:rPr lang="en-US" sz="2000" b="0" i="0" u="none" strike="noStrike" dirty="0">
                <a:solidFill>
                  <a:srgbClr val="000000"/>
                </a:solidFill>
                <a:effectLst/>
              </a:rPr>
              <a:t>Tracked gaze patterns, fixation times, and switches between map and screens</a:t>
            </a:r>
          </a:p>
          <a:p>
            <a:pPr marL="0" indent="0" algn="l">
              <a:buNone/>
            </a:pPr>
            <a:r>
              <a:rPr lang="en-US" sz="2400" b="1" i="0" u="none" strike="noStrike" dirty="0">
                <a:solidFill>
                  <a:srgbClr val="2182C8"/>
                </a:solidFill>
                <a:effectLst/>
              </a:rPr>
              <a:t>Decision behavior variables</a:t>
            </a:r>
          </a:p>
          <a:p>
            <a:pPr lvl="1"/>
            <a:r>
              <a:rPr lang="en-US" sz="2000" b="0" i="0" u="none" strike="noStrike" dirty="0">
                <a:solidFill>
                  <a:srgbClr val="000000"/>
                </a:solidFill>
                <a:effectLst/>
              </a:rPr>
              <a:t>9 key decision-making events involving navigation and resource management</a:t>
            </a:r>
          </a:p>
          <a:p>
            <a:pPr lvl="1"/>
            <a:r>
              <a:rPr lang="en-US" sz="2000" b="0" i="0" u="none" strike="noStrike" dirty="0">
                <a:solidFill>
                  <a:srgbClr val="000000"/>
                </a:solidFill>
                <a:effectLst/>
              </a:rPr>
              <a:t>Binary outcomes: good decisions (1) and poor decisions (0)</a:t>
            </a:r>
          </a:p>
          <a:p>
            <a:pPr marL="0" indent="0" algn="l">
              <a:buNone/>
            </a:pPr>
            <a:r>
              <a:rPr lang="en-US" sz="2400" b="1" i="0" u="none" strike="noStrike" dirty="0">
                <a:solidFill>
                  <a:srgbClr val="2182C8"/>
                </a:solidFill>
                <a:effectLst/>
              </a:rPr>
              <a:t>Time analysis</a:t>
            </a:r>
          </a:p>
          <a:p>
            <a:pPr lvl="1"/>
            <a:r>
              <a:rPr lang="en-US" sz="2000" b="0" i="0" u="none" strike="noStrike" dirty="0">
                <a:solidFill>
                  <a:srgbClr val="000000"/>
                </a:solidFill>
                <a:effectLst/>
              </a:rPr>
              <a:t>Logged decision-making time from information display to decision entry</a:t>
            </a:r>
          </a:p>
          <a:p>
            <a:pPr lvl="1"/>
            <a:endParaRPr lang="en-US" b="0" i="0" u="none" strike="noStrike" dirty="0">
              <a:solidFill>
                <a:srgbClr val="000000"/>
              </a:solidFill>
              <a:effectLst/>
            </a:endParaRPr>
          </a:p>
          <a:p>
            <a:pPr lvl="1"/>
            <a:endParaRPr lang="en-US" b="0" i="0" u="none" strike="noStrike" dirty="0">
              <a:solidFill>
                <a:srgbClr val="000000"/>
              </a:solidFill>
              <a:effectLst/>
            </a:endParaRPr>
          </a:p>
          <a:p>
            <a:endParaRPr lang="en-US" sz="2400" b="0" i="0" u="none" strike="noStrike" dirty="0">
              <a:solidFill>
                <a:srgbClr val="000000"/>
              </a:solidFill>
              <a:effectLst/>
            </a:endParaRPr>
          </a:p>
          <a:p>
            <a:endParaRPr lang="en-US" sz="2400" b="0" i="0" u="none" strike="noStrike" dirty="0">
              <a:solidFill>
                <a:srgbClr val="000000"/>
              </a:solidFill>
              <a:effectLst/>
            </a:endParaRPr>
          </a:p>
        </p:txBody>
      </p:sp>
      <p:sp>
        <p:nvSpPr>
          <p:cNvPr id="35" name="TextBox 34">
            <a:extLst>
              <a:ext uri="{FF2B5EF4-FFF2-40B4-BE49-F238E27FC236}">
                <a16:creationId xmlns:a16="http://schemas.microsoft.com/office/drawing/2014/main" id="{3682C3AB-00D5-A553-F71A-7146C37A657F}"/>
              </a:ext>
            </a:extLst>
          </p:cNvPr>
          <p:cNvSpPr txBox="1"/>
          <p:nvPr/>
        </p:nvSpPr>
        <p:spPr>
          <a:xfrm>
            <a:off x="499367" y="6023550"/>
            <a:ext cx="3114436" cy="707886"/>
          </a:xfrm>
          <a:prstGeom prst="rect">
            <a:avLst/>
          </a:prstGeom>
          <a:noFill/>
        </p:spPr>
        <p:txBody>
          <a:bodyPr wrap="square">
            <a:spAutoFit/>
          </a:bodyPr>
          <a:lstStyle/>
          <a:p>
            <a:pPr lvl="0"/>
            <a:r>
              <a:rPr lang="en-US" sz="2000" b="1" kern="1200" dirty="0">
                <a:solidFill>
                  <a:srgbClr val="2182C8"/>
                </a:solidFill>
                <a:latin typeface="Arial" panose="020B0604020202020204" pitchFamily="34" charset="0"/>
                <a:ea typeface="+mn-ea"/>
                <a:cs typeface="Arial" panose="020B0604020202020204" pitchFamily="34" charset="0"/>
              </a:rPr>
              <a:t>Experimental condition </a:t>
            </a:r>
            <a:br>
              <a:rPr lang="en-US" sz="2000" b="1" kern="1200" dirty="0">
                <a:solidFill>
                  <a:srgbClr val="2182C8"/>
                </a:solidFill>
                <a:latin typeface="Arial" panose="020B0604020202020204" pitchFamily="34" charset="0"/>
                <a:ea typeface="+mn-ea"/>
                <a:cs typeface="Arial" panose="020B0604020202020204" pitchFamily="34" charset="0"/>
              </a:rPr>
            </a:br>
            <a:endParaRPr lang="en-US" sz="2000" kern="1200" dirty="0">
              <a:solidFill>
                <a:srgbClr val="2182C8"/>
              </a:solidFill>
              <a:latin typeface="Arial" panose="020B0604020202020204" pitchFamily="34" charset="0"/>
              <a:cs typeface="Arial" panose="020B0604020202020204" pitchFamily="34" charset="0"/>
            </a:endParaRPr>
          </a:p>
        </p:txBody>
      </p:sp>
      <p:pic>
        <p:nvPicPr>
          <p:cNvPr id="36" name="Graphic 35" descr="Group with solid fill">
            <a:extLst>
              <a:ext uri="{FF2B5EF4-FFF2-40B4-BE49-F238E27FC236}">
                <a16:creationId xmlns:a16="http://schemas.microsoft.com/office/drawing/2014/main" id="{5D820D9B-4A30-CAFD-AF60-A4904275AC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4547" y="1343585"/>
            <a:ext cx="624778" cy="624778"/>
          </a:xfrm>
          <a:prstGeom prst="rect">
            <a:avLst/>
          </a:prstGeom>
        </p:spPr>
      </p:pic>
      <p:pic>
        <p:nvPicPr>
          <p:cNvPr id="37" name="Graphic 36" descr="Eye with solid fill">
            <a:extLst>
              <a:ext uri="{FF2B5EF4-FFF2-40B4-BE49-F238E27FC236}">
                <a16:creationId xmlns:a16="http://schemas.microsoft.com/office/drawing/2014/main" id="{0FCF8221-2A08-0229-03BD-49ECD6A481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37279" y="2216386"/>
            <a:ext cx="505772" cy="505772"/>
          </a:xfrm>
          <a:prstGeom prst="rect">
            <a:avLst/>
          </a:prstGeom>
        </p:spPr>
      </p:pic>
      <p:pic>
        <p:nvPicPr>
          <p:cNvPr id="38" name="Graphic 37" descr="Maze with solid fill">
            <a:extLst>
              <a:ext uri="{FF2B5EF4-FFF2-40B4-BE49-F238E27FC236}">
                <a16:creationId xmlns:a16="http://schemas.microsoft.com/office/drawing/2014/main" id="{2F4B8AD5-11D9-C6FF-552B-F713148673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37279" y="3339397"/>
            <a:ext cx="505772" cy="505772"/>
          </a:xfrm>
          <a:prstGeom prst="rect">
            <a:avLst/>
          </a:prstGeom>
        </p:spPr>
      </p:pic>
      <p:pic>
        <p:nvPicPr>
          <p:cNvPr id="39" name="Graphic 38" descr="Hourglass Full outline">
            <a:extLst>
              <a:ext uri="{FF2B5EF4-FFF2-40B4-BE49-F238E27FC236}">
                <a16:creationId xmlns:a16="http://schemas.microsoft.com/office/drawing/2014/main" id="{E9326143-A2C4-97E9-FC63-45A1AF79B6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37279" y="4783374"/>
            <a:ext cx="505772" cy="505772"/>
          </a:xfrm>
          <a:prstGeom prst="rect">
            <a:avLst/>
          </a:prstGeom>
        </p:spPr>
      </p:pic>
    </p:spTree>
    <p:extLst>
      <p:ext uri="{BB962C8B-B14F-4D97-AF65-F5344CB8AC3E}">
        <p14:creationId xmlns:p14="http://schemas.microsoft.com/office/powerpoint/2010/main" val="266409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7F2C68-B34C-00C3-0D80-D0D69F6F6FDF}"/>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11</a:t>
            </a:fld>
            <a:endParaRPr lang="en-US" dirty="0"/>
          </a:p>
        </p:txBody>
      </p:sp>
      <p:sp>
        <p:nvSpPr>
          <p:cNvPr id="11" name="Title 2">
            <a:extLst>
              <a:ext uri="{FF2B5EF4-FFF2-40B4-BE49-F238E27FC236}">
                <a16:creationId xmlns:a16="http://schemas.microsoft.com/office/drawing/2014/main" id="{EDEB666F-20D9-8EF0-13A3-D76C7E9F793F}"/>
              </a:ext>
            </a:extLst>
          </p:cNvPr>
          <p:cNvSpPr>
            <a:spLocks noGrp="1"/>
          </p:cNvSpPr>
          <p:nvPr>
            <p:ph type="title"/>
          </p:nvPr>
        </p:nvSpPr>
        <p:spPr>
          <a:xfrm>
            <a:off x="2397039" y="0"/>
            <a:ext cx="7416800" cy="795130"/>
          </a:xfrm>
        </p:spPr>
        <p:txBody>
          <a:bodyPr/>
          <a:lstStyle/>
          <a:p>
            <a:r>
              <a:rPr lang="en-US" dirty="0"/>
              <a:t>Eye Behavior Results</a:t>
            </a:r>
          </a:p>
        </p:txBody>
      </p:sp>
      <p:pic>
        <p:nvPicPr>
          <p:cNvPr id="6" name="Picture 5" descr="A diagram of different colors&#10;&#10;Description automatically generated">
            <a:extLst>
              <a:ext uri="{FF2B5EF4-FFF2-40B4-BE49-F238E27FC236}">
                <a16:creationId xmlns:a16="http://schemas.microsoft.com/office/drawing/2014/main" id="{B328254A-15FF-CEEC-85D8-55155B7D19EA}"/>
              </a:ext>
            </a:extLst>
          </p:cNvPr>
          <p:cNvPicPr>
            <a:picLocks noChangeAspect="1"/>
          </p:cNvPicPr>
          <p:nvPr/>
        </p:nvPicPr>
        <p:blipFill>
          <a:blip r:embed="rId3">
            <a:extLst>
              <a:ext uri="{28A0092B-C50C-407E-A947-70E740481C1C}">
                <a14:useLocalDpi xmlns:a14="http://schemas.microsoft.com/office/drawing/2010/main" val="0"/>
              </a:ext>
            </a:extLst>
          </a:blip>
          <a:srcRect l="66610" t="2527"/>
          <a:stretch/>
        </p:blipFill>
        <p:spPr>
          <a:xfrm>
            <a:off x="2748032" y="881980"/>
            <a:ext cx="3865263" cy="3018328"/>
          </a:xfrm>
          <a:prstGeom prst="rect">
            <a:avLst/>
          </a:prstGeom>
          <a:noFill/>
        </p:spPr>
      </p:pic>
      <p:sp>
        <p:nvSpPr>
          <p:cNvPr id="4" name="TextBox 3">
            <a:extLst>
              <a:ext uri="{FF2B5EF4-FFF2-40B4-BE49-F238E27FC236}">
                <a16:creationId xmlns:a16="http://schemas.microsoft.com/office/drawing/2014/main" id="{C114327F-3C43-BEC6-4147-3723E28C98CD}"/>
              </a:ext>
            </a:extLst>
          </p:cNvPr>
          <p:cNvSpPr txBox="1"/>
          <p:nvPr/>
        </p:nvSpPr>
        <p:spPr>
          <a:xfrm>
            <a:off x="6738094" y="1213672"/>
            <a:ext cx="4283134" cy="2677656"/>
          </a:xfrm>
          <a:prstGeom prst="rect">
            <a:avLst/>
          </a:prstGeom>
          <a:noFill/>
        </p:spPr>
        <p:txBody>
          <a:bodyPr wrap="square" rtlCol="0">
            <a:spAutoFit/>
          </a:bodyPr>
          <a:lstStyle/>
          <a:p>
            <a:pPr algn="l"/>
            <a:r>
              <a:rPr lang="en-US" sz="2400" b="1" i="0" u="none" strike="noStrike" dirty="0">
                <a:solidFill>
                  <a:srgbClr val="2182C8"/>
                </a:solidFill>
                <a:effectLst/>
                <a:latin typeface="Arial" panose="020B0604020202020204" pitchFamily="34" charset="0"/>
                <a:cs typeface="Arial" panose="020B0604020202020204" pitchFamily="34" charset="0"/>
              </a:rPr>
              <a:t>Higher switching </a:t>
            </a:r>
            <a:r>
              <a:rPr lang="en-US" sz="2400" b="1" dirty="0">
                <a:solidFill>
                  <a:srgbClr val="2182C8"/>
                </a:solidFill>
                <a:latin typeface="Arial" panose="020B0604020202020204" pitchFamily="34" charset="0"/>
                <a:cs typeface="Arial" panose="020B0604020202020204" pitchFamily="34" charset="0"/>
              </a:rPr>
              <a:t>f</a:t>
            </a:r>
            <a:r>
              <a:rPr lang="en-US" sz="2400" b="1" i="0" u="none" strike="noStrike" dirty="0">
                <a:solidFill>
                  <a:srgbClr val="2182C8"/>
                </a:solidFill>
                <a:effectLst/>
                <a:latin typeface="Arial" panose="020B0604020202020204" pitchFamily="34" charset="0"/>
                <a:cs typeface="Arial" panose="020B0604020202020204" pitchFamily="34" charset="0"/>
              </a:rPr>
              <a:t>requency</a:t>
            </a:r>
            <a:br>
              <a:rPr lang="en-US" sz="2400" b="1" i="0" u="none" strike="noStrike" dirty="0">
                <a:solidFill>
                  <a:srgbClr val="000000"/>
                </a:solidFill>
                <a:effectLst/>
                <a:latin typeface="Arial" panose="020B0604020202020204" pitchFamily="34" charset="0"/>
                <a:cs typeface="Arial" panose="020B0604020202020204" pitchFamily="34" charset="0"/>
              </a:rPr>
            </a:br>
            <a:br>
              <a:rPr lang="en-US" sz="2400" b="1" i="0" u="none" strike="noStrike" dirty="0">
                <a:solidFill>
                  <a:srgbClr val="000000"/>
                </a:solidFill>
                <a:effectLst/>
                <a:latin typeface="Arial" panose="020B0604020202020204" pitchFamily="34" charset="0"/>
                <a:cs typeface="Arial" panose="020B0604020202020204" pitchFamily="34" charset="0"/>
              </a:rPr>
            </a:br>
            <a:r>
              <a:rPr lang="en-US" sz="2400" b="0" i="0" u="none" strike="noStrike" dirty="0">
                <a:solidFill>
                  <a:srgbClr val="000000"/>
                </a:solidFill>
                <a:effectLst/>
                <a:latin typeface="Arial" panose="020B0604020202020204" pitchFamily="34" charset="0"/>
                <a:cs typeface="Arial" panose="020B0604020202020204" pitchFamily="34" charset="0"/>
              </a:rPr>
              <a:t>Participants in the adaptive condition switched more frequently between screens and maps.</a:t>
            </a:r>
            <a:endParaRPr lang="en-US" sz="2400" b="1" i="0" u="none" strike="noStrike" dirty="0">
              <a:solidFill>
                <a:srgbClr val="000000"/>
              </a:solidFill>
              <a:effectLst/>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Content Placeholder 6" descr="A comparison of a graph&#10;&#10;Description automatically generated with medium confidence">
            <a:extLst>
              <a:ext uri="{FF2B5EF4-FFF2-40B4-BE49-F238E27FC236}">
                <a16:creationId xmlns:a16="http://schemas.microsoft.com/office/drawing/2014/main" id="{780E0542-F08F-9F35-7F15-D305127D6788}"/>
              </a:ext>
            </a:extLst>
          </p:cNvPr>
          <p:cNvPicPr>
            <a:picLocks noChangeAspect="1"/>
          </p:cNvPicPr>
          <p:nvPr/>
        </p:nvPicPr>
        <p:blipFill>
          <a:blip r:embed="rId4">
            <a:extLst>
              <a:ext uri="{28A0092B-C50C-407E-A947-70E740481C1C}">
                <a14:useLocalDpi xmlns:a14="http://schemas.microsoft.com/office/drawing/2010/main" val="0"/>
              </a:ext>
            </a:extLst>
          </a:blip>
          <a:srcRect l="48973" t="19954" r="453"/>
          <a:stretch/>
        </p:blipFill>
        <p:spPr>
          <a:xfrm>
            <a:off x="2552529" y="3900308"/>
            <a:ext cx="4313504" cy="2973790"/>
          </a:xfrm>
          <a:prstGeom prst="rect">
            <a:avLst/>
          </a:prstGeom>
        </p:spPr>
      </p:pic>
      <p:pic>
        <p:nvPicPr>
          <p:cNvPr id="7" name="Content Placeholder 6" descr="A comparison of a graph&#10;&#10;Description automatically generated with medium confidence">
            <a:extLst>
              <a:ext uri="{FF2B5EF4-FFF2-40B4-BE49-F238E27FC236}">
                <a16:creationId xmlns:a16="http://schemas.microsoft.com/office/drawing/2014/main" id="{75EBB698-6A11-6E2D-318E-2E204623E83B}"/>
              </a:ext>
            </a:extLst>
          </p:cNvPr>
          <p:cNvPicPr>
            <a:picLocks noChangeAspect="1"/>
          </p:cNvPicPr>
          <p:nvPr/>
        </p:nvPicPr>
        <p:blipFill>
          <a:blip r:embed="rId4">
            <a:extLst>
              <a:ext uri="{28A0092B-C50C-407E-A947-70E740481C1C}">
                <a14:useLocalDpi xmlns:a14="http://schemas.microsoft.com/office/drawing/2010/main" val="0"/>
              </a:ext>
            </a:extLst>
          </a:blip>
          <a:srcRect l="78120" r="-408" b="77375"/>
          <a:stretch/>
        </p:blipFill>
        <p:spPr>
          <a:xfrm>
            <a:off x="1455343" y="881981"/>
            <a:ext cx="1751699" cy="774536"/>
          </a:xfrm>
          <a:prstGeom prst="rect">
            <a:avLst/>
          </a:prstGeom>
        </p:spPr>
      </p:pic>
      <p:pic>
        <p:nvPicPr>
          <p:cNvPr id="8" name="Content Placeholder 6" descr="A comparison of a graph&#10;&#10;Description automatically generated with medium confidence">
            <a:extLst>
              <a:ext uri="{FF2B5EF4-FFF2-40B4-BE49-F238E27FC236}">
                <a16:creationId xmlns:a16="http://schemas.microsoft.com/office/drawing/2014/main" id="{00A43A80-B91B-D594-9DF9-C0A4C7D60422}"/>
              </a:ext>
            </a:extLst>
          </p:cNvPr>
          <p:cNvPicPr>
            <a:picLocks noChangeAspect="1"/>
          </p:cNvPicPr>
          <p:nvPr/>
        </p:nvPicPr>
        <p:blipFill>
          <a:blip r:embed="rId4">
            <a:extLst>
              <a:ext uri="{28A0092B-C50C-407E-A947-70E740481C1C}">
                <a14:useLocalDpi xmlns:a14="http://schemas.microsoft.com/office/drawing/2010/main" val="0"/>
              </a:ext>
            </a:extLst>
          </a:blip>
          <a:srcRect l="78120" r="-408" b="77375"/>
          <a:stretch/>
        </p:blipFill>
        <p:spPr>
          <a:xfrm>
            <a:off x="1455343" y="3571885"/>
            <a:ext cx="1751699" cy="774536"/>
          </a:xfrm>
          <a:prstGeom prst="rect">
            <a:avLst/>
          </a:prstGeom>
        </p:spPr>
      </p:pic>
      <p:sp>
        <p:nvSpPr>
          <p:cNvPr id="9" name="TextBox 8">
            <a:extLst>
              <a:ext uri="{FF2B5EF4-FFF2-40B4-BE49-F238E27FC236}">
                <a16:creationId xmlns:a16="http://schemas.microsoft.com/office/drawing/2014/main" id="{1521FB1E-7276-C0F8-7865-3FD8CCE963A6}"/>
              </a:ext>
            </a:extLst>
          </p:cNvPr>
          <p:cNvSpPr txBox="1"/>
          <p:nvPr/>
        </p:nvSpPr>
        <p:spPr>
          <a:xfrm>
            <a:off x="6738093" y="4102044"/>
            <a:ext cx="4283135" cy="2308324"/>
          </a:xfrm>
          <a:prstGeom prst="rect">
            <a:avLst/>
          </a:prstGeom>
          <a:noFill/>
        </p:spPr>
        <p:txBody>
          <a:bodyPr wrap="square" rtlCol="0">
            <a:spAutoFit/>
          </a:bodyPr>
          <a:lstStyle/>
          <a:p>
            <a:r>
              <a:rPr lang="en-US" sz="2400" b="1" i="0" u="none" strike="noStrike" dirty="0">
                <a:solidFill>
                  <a:srgbClr val="2182C8"/>
                </a:solidFill>
                <a:effectLst/>
                <a:latin typeface="Arial" panose="020B0604020202020204" pitchFamily="34" charset="0"/>
                <a:cs typeface="Arial" panose="020B0604020202020204" pitchFamily="34" charset="0"/>
              </a:rPr>
              <a:t>Reduced dwell </a:t>
            </a:r>
            <a:r>
              <a:rPr lang="en-US" sz="2400" b="1" dirty="0">
                <a:solidFill>
                  <a:srgbClr val="2182C8"/>
                </a:solidFill>
                <a:latin typeface="Arial" panose="020B0604020202020204" pitchFamily="34" charset="0"/>
                <a:cs typeface="Arial" panose="020B0604020202020204" pitchFamily="34" charset="0"/>
              </a:rPr>
              <a:t>time</a:t>
            </a:r>
            <a:br>
              <a:rPr lang="en-US" sz="2400" b="1" dirty="0">
                <a:solidFill>
                  <a:srgbClr val="000000"/>
                </a:solidFill>
                <a:latin typeface="Arial" panose="020B0604020202020204" pitchFamily="34" charset="0"/>
                <a:cs typeface="Arial" panose="020B0604020202020204" pitchFamily="34" charset="0"/>
              </a:rPr>
            </a:br>
            <a:br>
              <a:rPr lang="en-US" sz="2400" b="1"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The</a:t>
            </a:r>
            <a:r>
              <a:rPr lang="en-US" sz="2400" i="0" u="none" strike="noStrike" dirty="0">
                <a:solidFill>
                  <a:srgbClr val="000000"/>
                </a:solidFill>
                <a:effectLst/>
                <a:latin typeface="Arial" panose="020B0604020202020204" pitchFamily="34" charset="0"/>
                <a:cs typeface="Arial" panose="020B0604020202020204" pitchFamily="34" charset="0"/>
              </a:rPr>
              <a:t> </a:t>
            </a:r>
            <a:r>
              <a:rPr lang="en-US" sz="2400" b="0" i="0" u="none" strike="noStrike" dirty="0">
                <a:solidFill>
                  <a:srgbClr val="000000"/>
                </a:solidFill>
                <a:effectLst/>
                <a:latin typeface="Arial" panose="020B0604020202020204" pitchFamily="34" charset="0"/>
                <a:cs typeface="Arial" panose="020B0604020202020204" pitchFamily="34" charset="0"/>
              </a:rPr>
              <a:t>adaptive group spent less time dwelling their attention on screens and maps.</a:t>
            </a:r>
          </a:p>
          <a:p>
            <a:endParaRPr lang="en-US" sz="2400" dirty="0"/>
          </a:p>
        </p:txBody>
      </p:sp>
    </p:spTree>
    <p:extLst>
      <p:ext uri="{BB962C8B-B14F-4D97-AF65-F5344CB8AC3E}">
        <p14:creationId xmlns:p14="http://schemas.microsoft.com/office/powerpoint/2010/main" val="1885497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E25A-96CB-D346-7873-C6A808044483}"/>
              </a:ext>
            </a:extLst>
          </p:cNvPr>
          <p:cNvSpPr>
            <a:spLocks noGrp="1"/>
          </p:cNvSpPr>
          <p:nvPr>
            <p:ph type="title"/>
          </p:nvPr>
        </p:nvSpPr>
        <p:spPr/>
        <p:txBody>
          <a:bodyPr/>
          <a:lstStyle/>
          <a:p>
            <a:r>
              <a:rPr lang="en-US" dirty="0"/>
              <a:t>Eye Behavior Results</a:t>
            </a:r>
          </a:p>
        </p:txBody>
      </p:sp>
      <p:pic>
        <p:nvPicPr>
          <p:cNvPr id="7" name="Content Placeholder 6" descr="A comparison of a graph&#10;&#10;Description automatically generated with medium confidence">
            <a:extLst>
              <a:ext uri="{FF2B5EF4-FFF2-40B4-BE49-F238E27FC236}">
                <a16:creationId xmlns:a16="http://schemas.microsoft.com/office/drawing/2014/main" id="{4EFA21BA-143C-589E-EC97-87BE96428E6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49144"/>
          <a:stretch/>
        </p:blipFill>
        <p:spPr>
          <a:xfrm>
            <a:off x="1330587" y="1368956"/>
            <a:ext cx="5205492" cy="4458502"/>
          </a:xfrm>
        </p:spPr>
      </p:pic>
      <p:sp>
        <p:nvSpPr>
          <p:cNvPr id="5" name="Slide Number Placeholder 4">
            <a:extLst>
              <a:ext uri="{FF2B5EF4-FFF2-40B4-BE49-F238E27FC236}">
                <a16:creationId xmlns:a16="http://schemas.microsoft.com/office/drawing/2014/main" id="{E6E77668-91C1-5F56-9EF9-DB0065125117}"/>
              </a:ext>
            </a:extLst>
          </p:cNvPr>
          <p:cNvSpPr>
            <a:spLocks noGrp="1"/>
          </p:cNvSpPr>
          <p:nvPr>
            <p:ph type="sldNum" sz="quarter" idx="4"/>
          </p:nvPr>
        </p:nvSpPr>
        <p:spPr/>
        <p:txBody>
          <a:bodyPr/>
          <a:lstStyle/>
          <a:p>
            <a:pPr>
              <a:defRPr/>
            </a:pPr>
            <a:fld id="{D68E8870-17DE-45C4-A8DD-7644B2422933}" type="slidenum">
              <a:rPr lang="en-US" smtClean="0"/>
              <a:pPr>
                <a:defRPr/>
              </a:pPr>
              <a:t>12</a:t>
            </a:fld>
            <a:endParaRPr lang="en-US" dirty="0"/>
          </a:p>
        </p:txBody>
      </p:sp>
      <p:sp>
        <p:nvSpPr>
          <p:cNvPr id="3" name="TextBox 2">
            <a:extLst>
              <a:ext uri="{FF2B5EF4-FFF2-40B4-BE49-F238E27FC236}">
                <a16:creationId xmlns:a16="http://schemas.microsoft.com/office/drawing/2014/main" id="{4C03ADB9-8B4D-7AF0-BDE6-1DB5C33561A9}"/>
              </a:ext>
            </a:extLst>
          </p:cNvPr>
          <p:cNvSpPr txBox="1"/>
          <p:nvPr/>
        </p:nvSpPr>
        <p:spPr>
          <a:xfrm>
            <a:off x="6848862" y="2822528"/>
            <a:ext cx="4866060" cy="2308324"/>
          </a:xfrm>
          <a:prstGeom prst="rect">
            <a:avLst/>
          </a:prstGeom>
          <a:noFill/>
        </p:spPr>
        <p:txBody>
          <a:bodyPr wrap="square" rtlCol="0">
            <a:spAutoFit/>
          </a:bodyPr>
          <a:lstStyle/>
          <a:p>
            <a:pPr algn="l"/>
            <a:r>
              <a:rPr lang="en-US" sz="2400" b="1" i="0" u="none" strike="noStrike" dirty="0">
                <a:solidFill>
                  <a:srgbClr val="2182C8"/>
                </a:solidFill>
                <a:effectLst/>
                <a:latin typeface="Arial" panose="020B0604020202020204" pitchFamily="34" charset="0"/>
                <a:cs typeface="Arial" panose="020B0604020202020204" pitchFamily="34" charset="0"/>
              </a:rPr>
              <a:t>Increased screen </a:t>
            </a:r>
            <a:r>
              <a:rPr lang="en-US" sz="2400" b="1" dirty="0">
                <a:solidFill>
                  <a:srgbClr val="2182C8"/>
                </a:solidFill>
                <a:latin typeface="Arial" panose="020B0604020202020204" pitchFamily="34" charset="0"/>
                <a:cs typeface="Arial" panose="020B0604020202020204" pitchFamily="34" charset="0"/>
              </a:rPr>
              <a:t>t</a:t>
            </a:r>
            <a:r>
              <a:rPr lang="en-US" sz="2400" b="1" i="0" u="none" strike="noStrike" dirty="0">
                <a:solidFill>
                  <a:srgbClr val="2182C8"/>
                </a:solidFill>
                <a:effectLst/>
                <a:latin typeface="Arial" panose="020B0604020202020204" pitchFamily="34" charset="0"/>
                <a:cs typeface="Arial" panose="020B0604020202020204" pitchFamily="34" charset="0"/>
              </a:rPr>
              <a:t>ime</a:t>
            </a:r>
          </a:p>
          <a:p>
            <a:pPr algn="l"/>
            <a:br>
              <a:rPr lang="en-US" sz="2400" b="0" i="0" u="none" strike="noStrike" dirty="0">
                <a:solidFill>
                  <a:srgbClr val="000000"/>
                </a:solidFill>
                <a:effectLst/>
                <a:latin typeface="Arial" panose="020B0604020202020204" pitchFamily="34" charset="0"/>
                <a:cs typeface="Arial" panose="020B0604020202020204" pitchFamily="34" charset="0"/>
              </a:rPr>
            </a:br>
            <a:r>
              <a:rPr lang="en-US" sz="2400" b="0" i="0" u="none" strike="noStrike" dirty="0">
                <a:solidFill>
                  <a:srgbClr val="000000"/>
                </a:solidFill>
                <a:effectLst/>
                <a:latin typeface="Arial" panose="020B0604020202020204" pitchFamily="34" charset="0"/>
                <a:cs typeface="Arial" panose="020B0604020202020204" pitchFamily="34" charset="0"/>
              </a:rPr>
              <a:t>Participants in the adaptive condition spent more time processing screen information compared to the control group.</a:t>
            </a:r>
          </a:p>
        </p:txBody>
      </p:sp>
      <p:pic>
        <p:nvPicPr>
          <p:cNvPr id="4" name="Content Placeholder 6" descr="A comparison of a graph&#10;&#10;Description automatically generated with medium confidence">
            <a:extLst>
              <a:ext uri="{FF2B5EF4-FFF2-40B4-BE49-F238E27FC236}">
                <a16:creationId xmlns:a16="http://schemas.microsoft.com/office/drawing/2014/main" id="{F9E2D59B-9656-1E61-1910-E7A84B6EFACF}"/>
              </a:ext>
            </a:extLst>
          </p:cNvPr>
          <p:cNvPicPr>
            <a:picLocks noChangeAspect="1"/>
          </p:cNvPicPr>
          <p:nvPr/>
        </p:nvPicPr>
        <p:blipFill>
          <a:blip r:embed="rId3">
            <a:extLst>
              <a:ext uri="{28A0092B-C50C-407E-A947-70E740481C1C}">
                <a14:useLocalDpi xmlns:a14="http://schemas.microsoft.com/office/drawing/2010/main" val="0"/>
              </a:ext>
            </a:extLst>
          </a:blip>
          <a:srcRect l="78120" r="-408" b="77375"/>
          <a:stretch/>
        </p:blipFill>
        <p:spPr>
          <a:xfrm>
            <a:off x="70977" y="3041732"/>
            <a:ext cx="1751699" cy="774536"/>
          </a:xfrm>
          <a:prstGeom prst="rect">
            <a:avLst/>
          </a:prstGeom>
        </p:spPr>
      </p:pic>
    </p:spTree>
    <p:extLst>
      <p:ext uri="{BB962C8B-B14F-4D97-AF65-F5344CB8AC3E}">
        <p14:creationId xmlns:p14="http://schemas.microsoft.com/office/powerpoint/2010/main" val="4161726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F0B9-83C4-3A17-2EE8-BD5F2C164B48}"/>
              </a:ext>
            </a:extLst>
          </p:cNvPr>
          <p:cNvSpPr>
            <a:spLocks noGrp="1"/>
          </p:cNvSpPr>
          <p:nvPr>
            <p:ph type="title"/>
          </p:nvPr>
        </p:nvSpPr>
        <p:spPr/>
        <p:txBody>
          <a:bodyPr/>
          <a:lstStyle/>
          <a:p>
            <a:r>
              <a:rPr lang="en-US" dirty="0"/>
              <a:t>Decision Quality Results</a:t>
            </a:r>
          </a:p>
        </p:txBody>
      </p:sp>
      <p:pic>
        <p:nvPicPr>
          <p:cNvPr id="7" name="Content Placeholder 6" descr="A graph of a graph of a choice&#10;&#10;Description automatically generated with medium confidence">
            <a:extLst>
              <a:ext uri="{FF2B5EF4-FFF2-40B4-BE49-F238E27FC236}">
                <a16:creationId xmlns:a16="http://schemas.microsoft.com/office/drawing/2014/main" id="{617DC387-D92F-9AC1-7C3E-6131CB3E5FD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14468"/>
          <a:stretch/>
        </p:blipFill>
        <p:spPr>
          <a:xfrm>
            <a:off x="140495" y="1118993"/>
            <a:ext cx="5955505" cy="4102821"/>
          </a:xfrm>
        </p:spPr>
      </p:pic>
      <p:sp>
        <p:nvSpPr>
          <p:cNvPr id="5" name="Slide Number Placeholder 4">
            <a:extLst>
              <a:ext uri="{FF2B5EF4-FFF2-40B4-BE49-F238E27FC236}">
                <a16:creationId xmlns:a16="http://schemas.microsoft.com/office/drawing/2014/main" id="{32521BE1-FD1E-201E-F7E4-AEA1E35E3A99}"/>
              </a:ext>
            </a:extLst>
          </p:cNvPr>
          <p:cNvSpPr>
            <a:spLocks noGrp="1"/>
          </p:cNvSpPr>
          <p:nvPr>
            <p:ph type="sldNum" sz="quarter" idx="4"/>
          </p:nvPr>
        </p:nvSpPr>
        <p:spPr/>
        <p:txBody>
          <a:bodyPr/>
          <a:lstStyle/>
          <a:p>
            <a:pPr>
              <a:defRPr/>
            </a:pPr>
            <a:fld id="{D68E8870-17DE-45C4-A8DD-7644B2422933}" type="slidenum">
              <a:rPr lang="en-US" smtClean="0"/>
              <a:pPr>
                <a:defRPr/>
              </a:pPr>
              <a:t>13</a:t>
            </a:fld>
            <a:endParaRPr lang="en-US" dirty="0"/>
          </a:p>
        </p:txBody>
      </p:sp>
      <p:sp>
        <p:nvSpPr>
          <p:cNvPr id="4" name="Content Placeholder 3">
            <a:extLst>
              <a:ext uri="{FF2B5EF4-FFF2-40B4-BE49-F238E27FC236}">
                <a16:creationId xmlns:a16="http://schemas.microsoft.com/office/drawing/2014/main" id="{D424516E-FCC5-74BF-52C4-DB6D202DFA0B}"/>
              </a:ext>
            </a:extLst>
          </p:cNvPr>
          <p:cNvSpPr>
            <a:spLocks noGrp="1"/>
          </p:cNvSpPr>
          <p:nvPr>
            <p:ph sz="half" idx="2"/>
          </p:nvPr>
        </p:nvSpPr>
        <p:spPr>
          <a:xfrm>
            <a:off x="477078" y="5518008"/>
            <a:ext cx="10715625" cy="1846049"/>
          </a:xfrm>
        </p:spPr>
        <p:txBody>
          <a:bodyPr/>
          <a:lstStyle/>
          <a:p>
            <a:pPr marL="0" indent="0">
              <a:buNone/>
            </a:pPr>
            <a:r>
              <a:rPr lang="en-US" b="1" i="0" u="none" strike="noStrike" dirty="0">
                <a:solidFill>
                  <a:srgbClr val="2182C8"/>
                </a:solidFill>
                <a:effectLst/>
                <a:latin typeface="Arial" panose="020B0604020202020204" pitchFamily="34" charset="0"/>
                <a:cs typeface="Arial" panose="020B0604020202020204" pitchFamily="34" charset="0"/>
              </a:rPr>
              <a:t>No significant difference in decision-making quality and speed</a:t>
            </a:r>
            <a:r>
              <a:rPr lang="en-US" b="0" i="0" u="none" strike="noStrike" dirty="0">
                <a:solidFill>
                  <a:srgbClr val="2182C8"/>
                </a:solidFill>
                <a:effectLst/>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between </a:t>
            </a:r>
            <a:r>
              <a:rPr lang="en-US" b="1" dirty="0">
                <a:solidFill>
                  <a:srgbClr val="2182C8"/>
                </a:solidFill>
                <a:latin typeface="Arial" panose="020B0604020202020204" pitchFamily="34" charset="0"/>
                <a:cs typeface="Arial" panose="020B0604020202020204" pitchFamily="34" charset="0"/>
              </a:rPr>
              <a:t>the control and adaptive conditions.</a:t>
            </a:r>
          </a:p>
        </p:txBody>
      </p:sp>
      <p:pic>
        <p:nvPicPr>
          <p:cNvPr id="3" name="Picture 2" descr="A graph of different colored squares&#10;&#10;Description automatically generated">
            <a:extLst>
              <a:ext uri="{FF2B5EF4-FFF2-40B4-BE49-F238E27FC236}">
                <a16:creationId xmlns:a16="http://schemas.microsoft.com/office/drawing/2014/main" id="{782D7DD2-8C12-8F7E-6EEA-3C82B5A42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18993"/>
            <a:ext cx="5955505" cy="4091096"/>
          </a:xfrm>
          <a:prstGeom prst="rect">
            <a:avLst/>
          </a:prstGeom>
        </p:spPr>
      </p:pic>
    </p:spTree>
    <p:extLst>
      <p:ext uri="{BB962C8B-B14F-4D97-AF65-F5344CB8AC3E}">
        <p14:creationId xmlns:p14="http://schemas.microsoft.com/office/powerpoint/2010/main" val="2592787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0A05FA-53BD-3D46-48A2-6D1B1841EF15}"/>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
        <p:nvSpPr>
          <p:cNvPr id="3" name="Title 2">
            <a:extLst>
              <a:ext uri="{FF2B5EF4-FFF2-40B4-BE49-F238E27FC236}">
                <a16:creationId xmlns:a16="http://schemas.microsoft.com/office/drawing/2014/main" id="{0F2C5300-58AC-7CD1-6CB6-965887C6A61D}"/>
              </a:ext>
            </a:extLst>
          </p:cNvPr>
          <p:cNvSpPr>
            <a:spLocks noGrp="1"/>
          </p:cNvSpPr>
          <p:nvPr>
            <p:ph type="title"/>
          </p:nvPr>
        </p:nvSpPr>
        <p:spPr/>
        <p:txBody>
          <a:bodyPr/>
          <a:lstStyle/>
          <a:p>
            <a:r>
              <a:rPr lang="en-US" dirty="0"/>
              <a:t>Key Conclusions</a:t>
            </a:r>
          </a:p>
        </p:txBody>
      </p:sp>
      <p:sp>
        <p:nvSpPr>
          <p:cNvPr id="4" name="Content Placeholder 3">
            <a:extLst>
              <a:ext uri="{FF2B5EF4-FFF2-40B4-BE49-F238E27FC236}">
                <a16:creationId xmlns:a16="http://schemas.microsoft.com/office/drawing/2014/main" id="{DCEE658F-BAF4-3008-7C65-277722BF80AC}"/>
              </a:ext>
            </a:extLst>
          </p:cNvPr>
          <p:cNvSpPr>
            <a:spLocks noGrp="1"/>
          </p:cNvSpPr>
          <p:nvPr>
            <p:ph sz="quarter" idx="11"/>
          </p:nvPr>
        </p:nvSpPr>
        <p:spPr>
          <a:xfrm>
            <a:off x="464309" y="1125941"/>
            <a:ext cx="11250613" cy="5914939"/>
          </a:xfrm>
        </p:spPr>
        <p:txBody>
          <a:bodyPr/>
          <a:lstStyle/>
          <a:p>
            <a:pPr algn="l"/>
            <a:r>
              <a:rPr lang="en-US" sz="2200" b="1" i="0" u="none" strike="noStrike" dirty="0">
                <a:solidFill>
                  <a:srgbClr val="2182C8"/>
                </a:solidFill>
                <a:effectLst/>
              </a:rPr>
              <a:t>Increased screen </a:t>
            </a:r>
            <a:r>
              <a:rPr lang="en-US" sz="2200" b="1" dirty="0">
                <a:solidFill>
                  <a:srgbClr val="2182C8"/>
                </a:solidFill>
              </a:rPr>
              <a:t>t</a:t>
            </a:r>
            <a:r>
              <a:rPr lang="en-US" sz="2200" b="1" i="0" u="none" strike="noStrike" dirty="0">
                <a:solidFill>
                  <a:srgbClr val="2182C8"/>
                </a:solidFill>
                <a:effectLst/>
              </a:rPr>
              <a:t>ime </a:t>
            </a:r>
            <a:r>
              <a:rPr lang="en-US" sz="2200" dirty="0">
                <a:solidFill>
                  <a:srgbClr val="000000"/>
                </a:solidFill>
              </a:rPr>
              <a:t>leads to more engagement with the available information despite shorter time spent on each object.</a:t>
            </a:r>
          </a:p>
          <a:p>
            <a:r>
              <a:rPr lang="en-US" sz="2200" b="1" i="0" u="none" strike="noStrike" dirty="0">
                <a:solidFill>
                  <a:srgbClr val="2182C8"/>
                </a:solidFill>
                <a:effectLst/>
              </a:rPr>
              <a:t>Higher switching </a:t>
            </a:r>
            <a:r>
              <a:rPr lang="en-US" sz="2200" b="1" dirty="0">
                <a:solidFill>
                  <a:srgbClr val="2182C8"/>
                </a:solidFill>
              </a:rPr>
              <a:t>f</a:t>
            </a:r>
            <a:r>
              <a:rPr lang="en-US" sz="2200" b="1" i="0" u="none" strike="noStrike" dirty="0">
                <a:solidFill>
                  <a:srgbClr val="2182C8"/>
                </a:solidFill>
                <a:effectLst/>
              </a:rPr>
              <a:t>requency &amp; reduced dwell </a:t>
            </a:r>
            <a:r>
              <a:rPr lang="en-US" sz="2200" b="1" dirty="0">
                <a:solidFill>
                  <a:srgbClr val="2182C8"/>
                </a:solidFill>
              </a:rPr>
              <a:t>t</a:t>
            </a:r>
            <a:r>
              <a:rPr lang="en-US" sz="2200" b="1" i="0" u="none" strike="noStrike" dirty="0">
                <a:solidFill>
                  <a:srgbClr val="2182C8"/>
                </a:solidFill>
                <a:effectLst/>
              </a:rPr>
              <a:t>ime</a:t>
            </a:r>
          </a:p>
          <a:p>
            <a:pPr lvl="1"/>
            <a:r>
              <a:rPr lang="en-US" sz="2200" b="0" i="0" u="none" strike="noStrike" dirty="0">
                <a:solidFill>
                  <a:srgbClr val="000000"/>
                </a:solidFill>
                <a:effectLst/>
              </a:rPr>
              <a:t>The adaptive group spent less time dwelling their attention on screens and maps.</a:t>
            </a:r>
          </a:p>
          <a:p>
            <a:pPr lvl="1"/>
            <a:r>
              <a:rPr lang="en-US" sz="2200" dirty="0">
                <a:solidFill>
                  <a:srgbClr val="000000"/>
                </a:solidFill>
              </a:rPr>
              <a:t>Frequent switches between the map and screens made it easier to integrate important information into the map without affecting decision-making performance.</a:t>
            </a:r>
            <a:endParaRPr lang="en-US" sz="2200" b="0" i="0" u="none" strike="noStrike" dirty="0">
              <a:solidFill>
                <a:srgbClr val="000000"/>
              </a:solidFill>
              <a:effectLst/>
            </a:endParaRPr>
          </a:p>
          <a:p>
            <a:pPr algn="l"/>
            <a:r>
              <a:rPr lang="en-US" sz="2200" b="1" dirty="0">
                <a:solidFill>
                  <a:srgbClr val="2182C8"/>
                </a:solidFill>
              </a:rPr>
              <a:t>No significant difference in decision-making quality and speed across both the adaptive and control groups.</a:t>
            </a:r>
          </a:p>
          <a:p>
            <a:pPr algn="l"/>
            <a:r>
              <a:rPr lang="en-US" sz="2200" b="1" i="0" u="none" strike="noStrike" dirty="0">
                <a:solidFill>
                  <a:srgbClr val="2182C8"/>
                </a:solidFill>
                <a:effectLst/>
              </a:rPr>
              <a:t>Why?</a:t>
            </a:r>
          </a:p>
          <a:p>
            <a:pPr lvl="1"/>
            <a:r>
              <a:rPr lang="en-US" sz="2200" dirty="0">
                <a:solidFill>
                  <a:srgbClr val="000000"/>
                </a:solidFill>
              </a:rPr>
              <a:t>Sample Size – Relatively small, lay population</a:t>
            </a:r>
          </a:p>
          <a:p>
            <a:pPr lvl="1"/>
            <a:r>
              <a:rPr lang="en-US" sz="2200" dirty="0">
                <a:solidFill>
                  <a:srgbClr val="000000"/>
                </a:solidFill>
              </a:rPr>
              <a:t>Task Complexity/Engagement: Tasks were fairly simple. </a:t>
            </a:r>
          </a:p>
          <a:p>
            <a:pPr lvl="1"/>
            <a:r>
              <a:rPr lang="en-US" sz="2200" dirty="0">
                <a:solidFill>
                  <a:srgbClr val="000000"/>
                </a:solidFill>
              </a:rPr>
              <a:t>Incentive: Participants might need more motivation to strive for better performance</a:t>
            </a:r>
          </a:p>
          <a:p>
            <a:pPr lvl="1"/>
            <a:r>
              <a:rPr lang="en-US" sz="2200" dirty="0">
                <a:solidFill>
                  <a:srgbClr val="000000"/>
                </a:solidFill>
              </a:rPr>
              <a:t>Adaptive ≠ Adaptable: Participants did not have a choice to apply the technique. </a:t>
            </a:r>
          </a:p>
          <a:p>
            <a:pPr algn="l"/>
            <a:endParaRPr lang="en-US" sz="2200" b="1" dirty="0">
              <a:solidFill>
                <a:srgbClr val="2182C8"/>
              </a:solidFill>
            </a:endParaRPr>
          </a:p>
          <a:p>
            <a:pPr lvl="1"/>
            <a:endParaRPr lang="en-US" sz="2200" b="0" i="0" u="none" strike="noStrike" dirty="0">
              <a:solidFill>
                <a:srgbClr val="000000"/>
              </a:solidFill>
              <a:effectLst/>
            </a:endParaRPr>
          </a:p>
        </p:txBody>
      </p:sp>
    </p:spTree>
    <p:extLst>
      <p:ext uri="{BB962C8B-B14F-4D97-AF65-F5344CB8AC3E}">
        <p14:creationId xmlns:p14="http://schemas.microsoft.com/office/powerpoint/2010/main" val="293813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E2AD47-9346-586E-E215-AA796E75ACC1}"/>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
        <p:nvSpPr>
          <p:cNvPr id="3" name="Title 2">
            <a:extLst>
              <a:ext uri="{FF2B5EF4-FFF2-40B4-BE49-F238E27FC236}">
                <a16:creationId xmlns:a16="http://schemas.microsoft.com/office/drawing/2014/main" id="{9211E7B6-8EB7-67BC-E6B0-B95495F31DB8}"/>
              </a:ext>
            </a:extLst>
          </p:cNvPr>
          <p:cNvSpPr>
            <a:spLocks noGrp="1"/>
          </p:cNvSpPr>
          <p:nvPr>
            <p:ph type="title"/>
          </p:nvPr>
        </p:nvSpPr>
        <p:spPr/>
        <p:txBody>
          <a:bodyPr/>
          <a:lstStyle/>
          <a:p>
            <a:r>
              <a:rPr lang="en-US" dirty="0"/>
              <a:t>Key Findings/Insights</a:t>
            </a:r>
          </a:p>
        </p:txBody>
      </p:sp>
      <p:sp>
        <p:nvSpPr>
          <p:cNvPr id="4" name="Content Placeholder 3">
            <a:extLst>
              <a:ext uri="{FF2B5EF4-FFF2-40B4-BE49-F238E27FC236}">
                <a16:creationId xmlns:a16="http://schemas.microsoft.com/office/drawing/2014/main" id="{B2D96C1B-30C8-9945-169C-0D1859777433}"/>
              </a:ext>
            </a:extLst>
          </p:cNvPr>
          <p:cNvSpPr>
            <a:spLocks noGrp="1"/>
          </p:cNvSpPr>
          <p:nvPr>
            <p:ph sz="quarter" idx="11"/>
          </p:nvPr>
        </p:nvSpPr>
        <p:spPr>
          <a:xfrm>
            <a:off x="333247" y="1038202"/>
            <a:ext cx="11250613" cy="5197170"/>
          </a:xfrm>
        </p:spPr>
        <p:txBody>
          <a:bodyPr/>
          <a:lstStyle/>
          <a:p>
            <a:pPr algn="l">
              <a:buFont typeface="Wingdings" pitchFamily="2" charset="2"/>
              <a:buChar char="Ø"/>
            </a:pPr>
            <a:r>
              <a:rPr lang="en-US" sz="2400" b="1" i="0" u="none" strike="noStrike" dirty="0">
                <a:solidFill>
                  <a:srgbClr val="2182C8"/>
                </a:solidFill>
                <a:effectLst/>
                <a:latin typeface="Arial" panose="020B0604020202020204" pitchFamily="34" charset="0"/>
                <a:cs typeface="Arial" panose="020B0604020202020204" pitchFamily="34" charset="0"/>
              </a:rPr>
              <a:t>Key Finding</a:t>
            </a:r>
            <a:r>
              <a:rPr lang="en-US" sz="2200" b="1" i="0" u="none" strike="noStrike" dirty="0">
                <a:solidFill>
                  <a:srgbClr val="2182C8"/>
                </a:solidFill>
                <a:effectLst/>
                <a:latin typeface="Arial" panose="020B0604020202020204" pitchFamily="34" charset="0"/>
                <a:cs typeface="Arial" panose="020B0604020202020204" pitchFamily="34" charset="0"/>
              </a:rPr>
              <a:t>:</a:t>
            </a:r>
            <a:endParaRPr lang="en-US" sz="2200" b="0" i="0" u="none" strike="noStrike" dirty="0">
              <a:solidFill>
                <a:srgbClr val="2182C8"/>
              </a:solidFill>
              <a:effectLst/>
              <a:latin typeface="Arial" panose="020B0604020202020204" pitchFamily="34" charset="0"/>
              <a:cs typeface="Arial" panose="020B0604020202020204" pitchFamily="34" charset="0"/>
            </a:endParaRPr>
          </a:p>
          <a:p>
            <a:pPr marL="800100" lvl="1" indent="-342900" algn="l">
              <a:buFont typeface="Wingdings" pitchFamily="2" charset="2"/>
              <a:buChar char="§"/>
            </a:pPr>
            <a:r>
              <a:rPr lang="en-US" sz="2200" b="1" dirty="0">
                <a:solidFill>
                  <a:srgbClr val="000000"/>
                </a:solidFill>
                <a:latin typeface="Arial" panose="020B0604020202020204" pitchFamily="34" charset="0"/>
                <a:cs typeface="Arial" panose="020B0604020202020204" pitchFamily="34" charset="0"/>
              </a:rPr>
              <a:t>Information Integration</a:t>
            </a:r>
            <a:r>
              <a:rPr lang="en-US" sz="2200" dirty="0">
                <a:solidFill>
                  <a:srgbClr val="000000"/>
                </a:solidFill>
                <a:latin typeface="Arial" panose="020B0604020202020204" pitchFamily="34" charset="0"/>
                <a:cs typeface="Arial" panose="020B0604020202020204" pitchFamily="34" charset="0"/>
              </a:rPr>
              <a:t>:</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Frequent display switching</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More total screen time</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Focus on critical info</a:t>
            </a:r>
          </a:p>
          <a:p>
            <a:pPr algn="l">
              <a:buFont typeface="Wingdings" pitchFamily="2" charset="2"/>
              <a:buChar char="Ø"/>
            </a:pPr>
            <a:r>
              <a:rPr lang="en-US" sz="2400" b="1" i="0" u="none" strike="noStrike" dirty="0">
                <a:solidFill>
                  <a:srgbClr val="2182C8"/>
                </a:solidFill>
                <a:effectLst/>
                <a:latin typeface="Arial" panose="020B0604020202020204" pitchFamily="34" charset="0"/>
                <a:cs typeface="Arial" panose="020B0604020202020204" pitchFamily="34" charset="0"/>
              </a:rPr>
              <a:t>Insight</a:t>
            </a:r>
            <a:r>
              <a:rPr lang="en-US" sz="2200" b="1" i="0" u="none" strike="noStrike" dirty="0">
                <a:solidFill>
                  <a:srgbClr val="2182C8"/>
                </a:solidFill>
                <a:effectLst/>
                <a:latin typeface="Arial" panose="020B0604020202020204" pitchFamily="34" charset="0"/>
                <a:cs typeface="Arial" panose="020B0604020202020204" pitchFamily="34" charset="0"/>
              </a:rPr>
              <a:t>:</a:t>
            </a:r>
            <a:endParaRPr lang="en-US" sz="2200" b="0" i="0" u="none" strike="noStrike" dirty="0">
              <a:solidFill>
                <a:srgbClr val="2182C8"/>
              </a:solidFill>
              <a:effectLst/>
              <a:latin typeface="Arial" panose="020B0604020202020204" pitchFamily="34" charset="0"/>
              <a:cs typeface="Arial" panose="020B0604020202020204" pitchFamily="34" charset="0"/>
            </a:endParaRPr>
          </a:p>
          <a:p>
            <a:pPr marL="800100" lvl="1" indent="-342900" algn="l">
              <a:buFont typeface="Wingdings" pitchFamily="2" charset="2"/>
              <a:buChar char="§"/>
            </a:pPr>
            <a:r>
              <a:rPr lang="en-US" sz="2200" b="1" dirty="0">
                <a:solidFill>
                  <a:srgbClr val="000000"/>
                </a:solidFill>
                <a:latin typeface="Arial" panose="020B0604020202020204" pitchFamily="34" charset="0"/>
                <a:cs typeface="Arial" panose="020B0604020202020204" pitchFamily="34" charset="0"/>
              </a:rPr>
              <a:t>Alternative Conditions</a:t>
            </a:r>
            <a:r>
              <a:rPr lang="en-US" sz="2200" dirty="0">
                <a:solidFill>
                  <a:srgbClr val="000000"/>
                </a:solidFill>
                <a:latin typeface="Arial" panose="020B0604020202020204" pitchFamily="34" charset="0"/>
                <a:cs typeface="Arial" panose="020B0604020202020204" pitchFamily="34" charset="0"/>
              </a:rPr>
              <a:t>:</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Frequent context/depth shifts</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Info at point of attention</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Complex, high-stakes decisions</a:t>
            </a:r>
          </a:p>
          <a:p>
            <a:pPr marL="457189" lvl="2" indent="-457189">
              <a:buSzPct val="75000"/>
              <a:buFont typeface="Wingdings" pitchFamily="2" charset="2"/>
              <a:buChar char="Ø"/>
            </a:pPr>
            <a:r>
              <a:rPr lang="en-US" sz="2400" b="1" dirty="0">
                <a:solidFill>
                  <a:srgbClr val="2182C8"/>
                </a:solidFill>
                <a:latin typeface="Arial" panose="020B0604020202020204" pitchFamily="34" charset="0"/>
                <a:cs typeface="Arial" panose="020B0604020202020204" pitchFamily="34" charset="0"/>
              </a:rPr>
              <a:t>Future Research:</a:t>
            </a:r>
            <a:endParaRPr lang="en-US" sz="1800" dirty="0">
              <a:solidFill>
                <a:srgbClr val="000000"/>
              </a:solidFill>
              <a:latin typeface="Arial" panose="020B0604020202020204" pitchFamily="34" charset="0"/>
              <a:cs typeface="Arial" panose="020B0604020202020204" pitchFamily="34" charset="0"/>
            </a:endParaRPr>
          </a:p>
          <a:p>
            <a:pPr marL="800100" lvl="1" indent="-342900" algn="l">
              <a:buFont typeface="Wingdings" pitchFamily="2" charset="2"/>
              <a:buChar char="§"/>
            </a:pPr>
            <a:r>
              <a:rPr lang="en-US" sz="2200" b="1" dirty="0">
                <a:solidFill>
                  <a:srgbClr val="000000"/>
                </a:solidFill>
                <a:latin typeface="Arial" panose="020B0604020202020204" pitchFamily="34" charset="0"/>
                <a:cs typeface="Arial" panose="020B0604020202020204" pitchFamily="34" charset="0"/>
              </a:rPr>
              <a:t>Adaptive vs Adaptable</a:t>
            </a:r>
            <a:r>
              <a:rPr lang="en-US" sz="2200" dirty="0">
                <a:solidFill>
                  <a:srgbClr val="000000"/>
                </a:solidFill>
                <a:latin typeface="Arial" panose="020B0604020202020204" pitchFamily="34" charset="0"/>
                <a:cs typeface="Arial" panose="020B0604020202020204" pitchFamily="34" charset="0"/>
              </a:rPr>
              <a:t>:</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User choice in display methods</a:t>
            </a:r>
          </a:p>
          <a:p>
            <a:pPr marL="1333487" lvl="2" indent="-342900">
              <a:buFont typeface="Wingdings" pitchFamily="2" charset="2"/>
              <a:buChar char="§"/>
            </a:pPr>
            <a:r>
              <a:rPr lang="en-US" sz="1800" dirty="0">
                <a:solidFill>
                  <a:srgbClr val="000000"/>
                </a:solidFill>
                <a:latin typeface="Arial" panose="020B0604020202020204" pitchFamily="34" charset="0"/>
                <a:cs typeface="Arial" panose="020B0604020202020204" pitchFamily="34" charset="0"/>
              </a:rPr>
              <a:t>Improved decision speed and quality</a:t>
            </a:r>
          </a:p>
          <a:p>
            <a:pPr marL="742950" lvl="1" indent="-285750" algn="l">
              <a:buFont typeface="Arial" panose="020B0604020202020204" pitchFamily="34" charset="0"/>
              <a:buChar char="•"/>
            </a:pPr>
            <a:endParaRPr lang="en-US" sz="2200" dirty="0">
              <a:solidFill>
                <a:srgbClr val="000000"/>
              </a:solidFill>
              <a:latin typeface="Arial" panose="020B0604020202020204" pitchFamily="34" charset="0"/>
              <a:cs typeface="Arial" panose="020B0604020202020204" pitchFamily="34" charset="0"/>
            </a:endParaRPr>
          </a:p>
        </p:txBody>
      </p:sp>
      <p:pic>
        <p:nvPicPr>
          <p:cNvPr id="5" name="FAN EXPERIMENT SHORT">
            <a:hlinkClick r:id="" action="ppaction://media"/>
            <a:extLst>
              <a:ext uri="{FF2B5EF4-FFF2-40B4-BE49-F238E27FC236}">
                <a16:creationId xmlns:a16="http://schemas.microsoft.com/office/drawing/2014/main" id="{828E8518-04DD-E9D0-F630-6E9AEAF520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0384" y="2857819"/>
            <a:ext cx="6004538" cy="3377553"/>
          </a:xfrm>
          <a:prstGeom prst="rect">
            <a:avLst/>
          </a:prstGeom>
        </p:spPr>
      </p:pic>
    </p:spTree>
    <p:extLst>
      <p:ext uri="{BB962C8B-B14F-4D97-AF65-F5344CB8AC3E}">
        <p14:creationId xmlns:p14="http://schemas.microsoft.com/office/powerpoint/2010/main" val="408939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4CC18-CF23-93FC-8849-A25F4D9D2F7A}"/>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
        <p:nvSpPr>
          <p:cNvPr id="3" name="Title 2">
            <a:extLst>
              <a:ext uri="{FF2B5EF4-FFF2-40B4-BE49-F238E27FC236}">
                <a16:creationId xmlns:a16="http://schemas.microsoft.com/office/drawing/2014/main" id="{E3F4543F-0E26-9CFF-6BDF-F346DF4F398A}"/>
              </a:ext>
            </a:extLst>
          </p:cNvPr>
          <p:cNvSpPr>
            <a:spLocks noGrp="1"/>
          </p:cNvSpPr>
          <p:nvPr>
            <p:ph type="title"/>
          </p:nvPr>
        </p:nvSpPr>
        <p:spPr/>
        <p:txBody>
          <a:bodyPr/>
          <a:lstStyle/>
          <a:p>
            <a:r>
              <a:rPr lang="en-US" dirty="0"/>
              <a:t>Q &amp; A</a:t>
            </a:r>
          </a:p>
        </p:txBody>
      </p:sp>
      <p:sp>
        <p:nvSpPr>
          <p:cNvPr id="4" name="Content Placeholder 3">
            <a:extLst>
              <a:ext uri="{FF2B5EF4-FFF2-40B4-BE49-F238E27FC236}">
                <a16:creationId xmlns:a16="http://schemas.microsoft.com/office/drawing/2014/main" id="{84A9F8F1-804B-23D5-38C9-FE4404A3F82A}"/>
              </a:ext>
            </a:extLst>
          </p:cNvPr>
          <p:cNvSpPr>
            <a:spLocks noGrp="1"/>
          </p:cNvSpPr>
          <p:nvPr>
            <p:ph sz="quarter" idx="11"/>
          </p:nvPr>
        </p:nvSpPr>
        <p:spPr>
          <a:xfrm>
            <a:off x="2015526" y="3031435"/>
            <a:ext cx="8160948" cy="795130"/>
          </a:xfrm>
        </p:spPr>
        <p:txBody>
          <a:bodyPr/>
          <a:lstStyle/>
          <a:p>
            <a:pPr marL="0" indent="0" algn="ctr">
              <a:buNone/>
            </a:pPr>
            <a:r>
              <a:rPr lang="en-US" dirty="0">
                <a:latin typeface="Arial" panose="020B0604020202020204" pitchFamily="34" charset="0"/>
                <a:cs typeface="Arial" panose="020B0604020202020204" pitchFamily="34" charset="0"/>
              </a:rPr>
              <a:t>Contact email: </a:t>
            </a:r>
            <a:r>
              <a:rPr lang="en-US" dirty="0">
                <a:solidFill>
                  <a:srgbClr val="2182C8"/>
                </a:solidFill>
                <a:effectLst/>
                <a:latin typeface="Arial" panose="020B0604020202020204" pitchFamily="34" charset="0"/>
                <a:cs typeface="Arial" panose="020B0604020202020204" pitchFamily="34" charset="0"/>
              </a:rPr>
              <a:t>dnelson@ict.usc.edu </a:t>
            </a:r>
          </a:p>
          <a:p>
            <a:pPr marL="0" indent="0" algn="ctr">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401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a:t>
            </a:fld>
            <a:endParaRPr lang="en-US" dirty="0"/>
          </a:p>
        </p:txBody>
      </p:sp>
      <p:sp>
        <p:nvSpPr>
          <p:cNvPr id="8" name="Title 7">
            <a:extLst>
              <a:ext uri="{FF2B5EF4-FFF2-40B4-BE49-F238E27FC236}">
                <a16:creationId xmlns:a16="http://schemas.microsoft.com/office/drawing/2014/main" id="{F48719D7-CF70-1800-B294-668A94C23012}"/>
              </a:ext>
            </a:extLst>
          </p:cNvPr>
          <p:cNvSpPr>
            <a:spLocks noGrp="1"/>
          </p:cNvSpPr>
          <p:nvPr>
            <p:ph type="title"/>
          </p:nvPr>
        </p:nvSpPr>
        <p:spPr>
          <a:xfrm>
            <a:off x="0" y="1"/>
            <a:ext cx="12191999" cy="833933"/>
          </a:xfrm>
        </p:spPr>
        <p:txBody>
          <a:bodyPr/>
          <a:lstStyle/>
          <a:p>
            <a:r>
              <a:rPr lang="en-US" dirty="0"/>
              <a:t>Research Project: Adaptive Head Mounted Display Interfaces</a:t>
            </a:r>
          </a:p>
        </p:txBody>
      </p:sp>
      <p:sp>
        <p:nvSpPr>
          <p:cNvPr id="9" name="TextBox 8">
            <a:extLst>
              <a:ext uri="{FF2B5EF4-FFF2-40B4-BE49-F238E27FC236}">
                <a16:creationId xmlns:a16="http://schemas.microsoft.com/office/drawing/2014/main" id="{EB9263E1-AC99-2F67-9891-6317D793DAC7}"/>
              </a:ext>
            </a:extLst>
          </p:cNvPr>
          <p:cNvSpPr txBox="1"/>
          <p:nvPr/>
        </p:nvSpPr>
        <p:spPr>
          <a:xfrm>
            <a:off x="6638421" y="1383181"/>
            <a:ext cx="5737441" cy="5355312"/>
          </a:xfrm>
          <a:prstGeom prst="rect">
            <a:avLst/>
          </a:prstGeom>
          <a:noFill/>
        </p:spPr>
        <p:txBody>
          <a:bodyPr wrap="square" rtlCol="0">
            <a:spAutoFit/>
          </a:bodyPr>
          <a:lstStyle/>
          <a:p>
            <a:pPr marL="342900" indent="-342900">
              <a:buClr>
                <a:schemeClr val="tx1"/>
              </a:buClr>
              <a:buFont typeface="Wingdings" pitchFamily="2" charset="2"/>
              <a:buChar char="Ø"/>
            </a:pPr>
            <a:r>
              <a:rPr lang="en-US" sz="1800" b="1" dirty="0">
                <a:solidFill>
                  <a:srgbClr val="2182C8"/>
                </a:solidFill>
                <a:latin typeface="Arial" panose="020B0604020202020204" pitchFamily="34" charset="0"/>
                <a:cs typeface="Arial" panose="020B0604020202020204" pitchFamily="34" charset="0"/>
              </a:rPr>
              <a:t>Prototype Interactions</a:t>
            </a:r>
          </a:p>
          <a:p>
            <a:pPr marL="952485"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Future adaptive HMD user interfaces </a:t>
            </a:r>
          </a:p>
          <a:p>
            <a:pPr marL="342900" indent="-342900">
              <a:buClr>
                <a:schemeClr val="tx1"/>
              </a:buClr>
              <a:buFont typeface="Wingdings" pitchFamily="2" charset="2"/>
              <a:buChar char="Ø"/>
            </a:pPr>
            <a:r>
              <a:rPr lang="en-US" sz="1800" b="1" dirty="0">
                <a:solidFill>
                  <a:srgbClr val="2182C8"/>
                </a:solidFill>
                <a:latin typeface="Arial" panose="020B0604020202020204" pitchFamily="34" charset="0"/>
                <a:cs typeface="Arial" panose="020B0604020202020204" pitchFamily="34" charset="0"/>
              </a:rPr>
              <a:t>Command Center Use-case</a:t>
            </a:r>
          </a:p>
          <a:p>
            <a:pPr marL="952485"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Displaying, processing and integrating information on 3D terrain</a:t>
            </a:r>
          </a:p>
          <a:p>
            <a:pPr marL="1562070" lvl="2"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providing essential information </a:t>
            </a:r>
          </a:p>
          <a:p>
            <a:pPr marL="1562070" lvl="2"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minimizing visual clutter. </a:t>
            </a:r>
          </a:p>
          <a:p>
            <a:pPr marL="342900" indent="-342900">
              <a:buClr>
                <a:schemeClr val="tx1"/>
              </a:buClr>
              <a:buFont typeface="Wingdings" pitchFamily="2" charset="2"/>
              <a:buChar char="Ø"/>
            </a:pPr>
            <a:r>
              <a:rPr lang="en-US" sz="1800" b="1" dirty="0">
                <a:solidFill>
                  <a:srgbClr val="2182C8"/>
                </a:solidFill>
                <a:latin typeface="Arial" panose="020B0604020202020204" pitchFamily="34" charset="0"/>
                <a:cs typeface="Arial" panose="020B0604020202020204" pitchFamily="34" charset="0"/>
              </a:rPr>
              <a:t>Create Conceptual Framework</a:t>
            </a:r>
          </a:p>
          <a:p>
            <a:pPr marL="952485"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Enhancing decision-making</a:t>
            </a:r>
          </a:p>
          <a:p>
            <a:pPr marL="952485"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Informing future modernization priorities</a:t>
            </a:r>
          </a:p>
          <a:p>
            <a:pPr marL="342900" indent="-342900">
              <a:buClr>
                <a:schemeClr val="tx1"/>
              </a:buClr>
              <a:buFont typeface="Wingdings" pitchFamily="2" charset="2"/>
              <a:buChar char="Ø"/>
            </a:pPr>
            <a:r>
              <a:rPr lang="en-US" sz="1800" b="1" dirty="0">
                <a:solidFill>
                  <a:srgbClr val="2182C8"/>
                </a:solidFill>
                <a:latin typeface="Arial" panose="020B0604020202020204" pitchFamily="34" charset="0"/>
                <a:cs typeface="Arial" panose="020B0604020202020204" pitchFamily="34" charset="0"/>
              </a:rPr>
              <a:t>Increased Cognitive Load </a:t>
            </a:r>
          </a:p>
          <a:p>
            <a:pPr marL="952485" lvl="1" indent="-342900">
              <a:buClr>
                <a:schemeClr val="tx1"/>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increases with multiple information sources presented simultaneously.</a:t>
            </a:r>
            <a:endParaRPr lang="en-US" sz="1800" b="1" dirty="0">
              <a:solidFill>
                <a:srgbClr val="2182C8"/>
              </a:solidFill>
              <a:latin typeface="Arial" panose="020B0604020202020204" pitchFamily="34" charset="0"/>
              <a:cs typeface="Arial" panose="020B0604020202020204" pitchFamily="34" charset="0"/>
            </a:endParaRPr>
          </a:p>
          <a:p>
            <a:pPr marL="342900" indent="-342900">
              <a:buClr>
                <a:schemeClr val="tx1"/>
              </a:buClr>
              <a:buFont typeface="Wingdings" pitchFamily="2" charset="2"/>
              <a:buChar char="Ø"/>
            </a:pPr>
            <a:r>
              <a:rPr lang="en-US" sz="1800" b="1" dirty="0">
                <a:solidFill>
                  <a:srgbClr val="2182C8"/>
                </a:solidFill>
                <a:latin typeface="Arial" panose="020B0604020202020204" pitchFamily="34" charset="0"/>
                <a:cs typeface="Arial" panose="020B0604020202020204" pitchFamily="34" charset="0"/>
              </a:rPr>
              <a:t>Increased Eye Strain</a:t>
            </a:r>
          </a:p>
          <a:p>
            <a:pPr marL="952485" lvl="1" indent="-342900">
              <a:buClr>
                <a:schemeClr val="tx1"/>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constant switching between different visual contexts and focal depths.</a:t>
            </a:r>
          </a:p>
          <a:p>
            <a:pPr marL="952485" lvl="1" indent="-342900">
              <a:buClr>
                <a:schemeClr val="tx1"/>
              </a:buClr>
              <a:buFont typeface="Wingdings" pitchFamily="2" charset="2"/>
              <a:buChar char="Ø"/>
            </a:pPr>
            <a:endParaRPr lang="en-US" sz="1800" b="1" dirty="0">
              <a:solidFill>
                <a:srgbClr val="2182C8"/>
              </a:solidFill>
              <a:latin typeface="Arial" panose="020B0604020202020204" pitchFamily="34" charset="0"/>
              <a:cs typeface="Arial" panose="020B0604020202020204" pitchFamily="34" charset="0"/>
            </a:endParaRPr>
          </a:p>
          <a:p>
            <a:pPr marL="952485" lvl="1" indent="-342900">
              <a:buClr>
                <a:schemeClr val="tx1"/>
              </a:buClr>
              <a:buFont typeface="Wingdings" pitchFamily="2" charset="2"/>
              <a:buChar char="Ø"/>
            </a:pPr>
            <a:endParaRPr lang="en-US" sz="1800" b="1" dirty="0">
              <a:solidFill>
                <a:srgbClr val="2182C8"/>
              </a:solidFill>
              <a:latin typeface="Arial" panose="020B0604020202020204" pitchFamily="34" charset="0"/>
              <a:cs typeface="Arial" panose="020B0604020202020204" pitchFamily="34" charset="0"/>
            </a:endParaRPr>
          </a:p>
          <a:p>
            <a:pPr marL="952485" lvl="1" indent="-342900">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D9C08A4-0822-113F-855F-E3BE619E51C8}"/>
              </a:ext>
            </a:extLst>
          </p:cNvPr>
          <p:cNvPicPr>
            <a:picLocks noChangeAspect="1"/>
          </p:cNvPicPr>
          <p:nvPr/>
        </p:nvPicPr>
        <p:blipFill rotWithShape="1">
          <a:blip r:embed="rId3">
            <a:extLst>
              <a:ext uri="{28A0092B-C50C-407E-A947-70E740481C1C}">
                <a14:useLocalDpi xmlns:a14="http://schemas.microsoft.com/office/drawing/2010/main" val="0"/>
              </a:ext>
            </a:extLst>
          </a:blip>
          <a:srcRect l="4463" r="5679"/>
          <a:stretch/>
        </p:blipFill>
        <p:spPr>
          <a:xfrm>
            <a:off x="176631" y="1519972"/>
            <a:ext cx="6116059" cy="3818055"/>
          </a:xfrm>
          <a:prstGeom prst="rect">
            <a:avLst/>
          </a:prstGeom>
        </p:spPr>
      </p:pic>
    </p:spTree>
    <p:extLst>
      <p:ext uri="{BB962C8B-B14F-4D97-AF65-F5344CB8AC3E}">
        <p14:creationId xmlns:p14="http://schemas.microsoft.com/office/powerpoint/2010/main" val="212001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p:spPr>
        <p:txBody>
          <a:bodyPr wrap="square" anchor="ctr">
            <a:normAutofit/>
          </a:bodyPr>
          <a:lstStyle/>
          <a:p>
            <a:r>
              <a:rPr lang="en-US" b="1" i="0" u="none" strike="noStrike" dirty="0">
                <a:effectLst/>
              </a:rPr>
              <a:t>ARL-W Basic Research Studies </a:t>
            </a:r>
          </a:p>
        </p:txBody>
      </p:sp>
      <p:sp>
        <p:nvSpPr>
          <p:cNvPr id="10" name="Content Placeholder 2">
            <a:extLst>
              <a:ext uri="{FF2B5EF4-FFF2-40B4-BE49-F238E27FC236}">
                <a16:creationId xmlns:a16="http://schemas.microsoft.com/office/drawing/2014/main" id="{0568695B-32F7-7C1D-55A6-C565EE22A654}"/>
              </a:ext>
            </a:extLst>
          </p:cNvPr>
          <p:cNvSpPr txBox="1">
            <a:spLocks/>
          </p:cNvSpPr>
          <p:nvPr/>
        </p:nvSpPr>
        <p:spPr>
          <a:xfrm>
            <a:off x="228850" y="1906824"/>
            <a:ext cx="5867150" cy="4359575"/>
          </a:xfrm>
          <a:prstGeom prst="rect">
            <a:avLst/>
          </a:prstGeom>
        </p:spPr>
        <p:txBody>
          <a:bodyPr>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1800" kern="0" dirty="0">
                <a:latin typeface="Arial" panose="020B0604020202020204" pitchFamily="34" charset="0"/>
                <a:cs typeface="Arial" panose="020B0604020202020204" pitchFamily="34" charset="0"/>
              </a:rPr>
              <a:t>Arefin (2020) in their master thesis showed that the </a:t>
            </a:r>
            <a:r>
              <a:rPr lang="en-US" sz="1800" b="1" kern="0" dirty="0">
                <a:latin typeface="Arial" panose="020B0604020202020204" pitchFamily="34" charset="0"/>
                <a:ea typeface="+mj-ea"/>
                <a:cs typeface="Arial" panose="020B0604020202020204" pitchFamily="34" charset="0"/>
              </a:rPr>
              <a:t>focal distance switching condition, participants perform fewer tasks and exhibit lower accuracy</a:t>
            </a:r>
            <a:r>
              <a:rPr lang="en-US" sz="1800" kern="0" dirty="0">
                <a:latin typeface="Arial" panose="020B0604020202020204" pitchFamily="34" charset="0"/>
                <a:cs typeface="Arial" panose="020B0604020202020204" pitchFamily="34" charset="0"/>
              </a:rPr>
              <a:t> across all three distances.</a:t>
            </a:r>
          </a:p>
          <a:p>
            <a:endParaRPr lang="en-US" sz="1800" kern="0" dirty="0">
              <a:latin typeface="Arial" panose="020B0604020202020204" pitchFamily="34" charset="0"/>
              <a:cs typeface="Arial" panose="020B0604020202020204" pitchFamily="34" charset="0"/>
            </a:endParaRPr>
          </a:p>
          <a:p>
            <a:r>
              <a:rPr lang="en-US" sz="1800" kern="0" dirty="0">
                <a:latin typeface="Arial" panose="020B0604020202020204" pitchFamily="34" charset="0"/>
                <a:cs typeface="Arial" panose="020B0604020202020204" pitchFamily="34" charset="0"/>
              </a:rPr>
              <a:t>Participants also experience </a:t>
            </a:r>
            <a:r>
              <a:rPr lang="en-US" sz="1800" b="1" kern="0" dirty="0">
                <a:latin typeface="Arial" panose="020B0604020202020204" pitchFamily="34" charset="0"/>
                <a:cs typeface="Arial" panose="020B0604020202020204" pitchFamily="34" charset="0"/>
              </a:rPr>
              <a:t>higher levels of eye fatigue</a:t>
            </a:r>
            <a:r>
              <a:rPr lang="en-US" sz="1800" kern="0" dirty="0">
                <a:latin typeface="Arial" panose="020B0604020202020204" pitchFamily="34" charset="0"/>
                <a:cs typeface="Arial" panose="020B0604020202020204" pitchFamily="34" charset="0"/>
              </a:rPr>
              <a:t> when there is a significant amount of focal distance switching.</a:t>
            </a:r>
          </a:p>
          <a:p>
            <a:endParaRPr lang="en-US" sz="1800" kern="0" dirty="0">
              <a:latin typeface="Arial" panose="020B0604020202020204" pitchFamily="34" charset="0"/>
              <a:cs typeface="Arial" panose="020B0604020202020204" pitchFamily="34" charset="0"/>
            </a:endParaRPr>
          </a:p>
          <a:p>
            <a:r>
              <a:rPr lang="en-US" sz="1800" kern="0" dirty="0">
                <a:latin typeface="Arial" panose="020B0604020202020204" pitchFamily="34" charset="0"/>
                <a:cs typeface="Arial" panose="020B0604020202020204" pitchFamily="34" charset="0"/>
              </a:rPr>
              <a:t>As the amount of focal distance switching increases, participants' eye fatigue gradually increases.</a:t>
            </a:r>
          </a:p>
          <a:p>
            <a:endParaRPr lang="en-US" sz="1800" kern="0" dirty="0"/>
          </a:p>
          <a:p>
            <a:pPr marL="0" indent="0">
              <a:buFont typeface="Wingdings" charset="2"/>
              <a:buNone/>
            </a:pPr>
            <a:endParaRPr lang="en-US" sz="1800" kern="0" dirty="0"/>
          </a:p>
          <a:p>
            <a:endParaRPr lang="en-US" sz="1800" kern="0" dirty="0"/>
          </a:p>
        </p:txBody>
      </p:sp>
      <p:pic>
        <p:nvPicPr>
          <p:cNvPr id="11" name="Content Placeholder 4">
            <a:extLst>
              <a:ext uri="{FF2B5EF4-FFF2-40B4-BE49-F238E27FC236}">
                <a16:creationId xmlns:a16="http://schemas.microsoft.com/office/drawing/2014/main" id="{579613EB-4920-59C3-B367-6DCBDB696B6E}"/>
              </a:ext>
            </a:extLst>
          </p:cNvPr>
          <p:cNvPicPr>
            <a:picLocks noChangeAspect="1"/>
          </p:cNvPicPr>
          <p:nvPr/>
        </p:nvPicPr>
        <p:blipFill rotWithShape="1">
          <a:blip r:embed="rId3"/>
          <a:srcRect b="21505"/>
          <a:stretch/>
        </p:blipFill>
        <p:spPr>
          <a:xfrm>
            <a:off x="6325234" y="959173"/>
            <a:ext cx="5257166" cy="2565556"/>
          </a:xfrm>
          <a:prstGeom prst="rect">
            <a:avLst/>
          </a:prstGeom>
        </p:spPr>
      </p:pic>
      <p:pic>
        <p:nvPicPr>
          <p:cNvPr id="12" name="Picture 11">
            <a:extLst>
              <a:ext uri="{FF2B5EF4-FFF2-40B4-BE49-F238E27FC236}">
                <a16:creationId xmlns:a16="http://schemas.microsoft.com/office/drawing/2014/main" id="{06E5903D-EA7D-0AC2-6741-50C199F2401F}"/>
              </a:ext>
            </a:extLst>
          </p:cNvPr>
          <p:cNvPicPr>
            <a:picLocks noChangeAspect="1"/>
          </p:cNvPicPr>
          <p:nvPr/>
        </p:nvPicPr>
        <p:blipFill>
          <a:blip r:embed="rId4"/>
          <a:stretch>
            <a:fillRect/>
          </a:stretch>
        </p:blipFill>
        <p:spPr>
          <a:xfrm>
            <a:off x="6325234" y="3559054"/>
            <a:ext cx="5266142" cy="2565556"/>
          </a:xfrm>
          <a:prstGeom prst="rect">
            <a:avLst/>
          </a:prstGeom>
        </p:spPr>
      </p:pic>
    </p:spTree>
    <p:extLst>
      <p:ext uri="{BB962C8B-B14F-4D97-AF65-F5344CB8AC3E}">
        <p14:creationId xmlns:p14="http://schemas.microsoft.com/office/powerpoint/2010/main" val="3634037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10C732-F18F-9743-81BD-7E4E43BDF7DC}"/>
              </a:ext>
            </a:extLst>
          </p:cNvPr>
          <p:cNvSpPr>
            <a:spLocks noGrp="1"/>
          </p:cNvSpPr>
          <p:nvPr>
            <p:ph type="sldNum" sz="quarter" idx="4294967295"/>
          </p:nvPr>
        </p:nvSpPr>
        <p:spPr>
          <a:xfrm>
            <a:off x="9289477" y="6356350"/>
            <a:ext cx="2743200" cy="365125"/>
          </a:xfrm>
        </p:spPr>
        <p:txBody>
          <a:bodyPr/>
          <a:lstStyle/>
          <a:p>
            <a:fld id="{B69B0A98-F2D9-C94B-BE30-39305AFA3818}" type="slidenum">
              <a:rPr lang="en-US" smtClean="0"/>
              <a:t>4</a:t>
            </a:fld>
            <a:endParaRPr lang="en-US" dirty="0"/>
          </a:p>
        </p:txBody>
      </p:sp>
      <p:pic>
        <p:nvPicPr>
          <p:cNvPr id="6" name="Picture 5">
            <a:extLst>
              <a:ext uri="{FF2B5EF4-FFF2-40B4-BE49-F238E27FC236}">
                <a16:creationId xmlns:a16="http://schemas.microsoft.com/office/drawing/2014/main" id="{700E0DDD-E65D-4F13-85AD-5566992126D6}"/>
              </a:ext>
            </a:extLst>
          </p:cNvPr>
          <p:cNvPicPr>
            <a:picLocks noChangeAspect="1"/>
          </p:cNvPicPr>
          <p:nvPr/>
        </p:nvPicPr>
        <p:blipFill rotWithShape="1">
          <a:blip r:embed="rId3"/>
          <a:srcRect t="76856"/>
          <a:stretch/>
        </p:blipFill>
        <p:spPr>
          <a:xfrm>
            <a:off x="2263735" y="5894758"/>
            <a:ext cx="8160425" cy="580291"/>
          </a:xfrm>
          <a:prstGeom prst="rect">
            <a:avLst/>
          </a:prstGeom>
        </p:spPr>
      </p:pic>
      <p:sp>
        <p:nvSpPr>
          <p:cNvPr id="9" name="Title 1">
            <a:extLst>
              <a:ext uri="{FF2B5EF4-FFF2-40B4-BE49-F238E27FC236}">
                <a16:creationId xmlns:a16="http://schemas.microsoft.com/office/drawing/2014/main" id="{A09D3DE3-CCC5-120B-CB79-F0E94F410545}"/>
              </a:ext>
            </a:extLst>
          </p:cNvPr>
          <p:cNvSpPr>
            <a:spLocks noGrp="1"/>
          </p:cNvSpPr>
          <p:nvPr>
            <p:ph type="title"/>
          </p:nvPr>
        </p:nvSpPr>
        <p:spPr>
          <a:xfrm>
            <a:off x="2397039" y="0"/>
            <a:ext cx="7416800" cy="795130"/>
          </a:xfrm>
        </p:spPr>
        <p:txBody>
          <a:bodyPr wrap="square" anchor="ctr">
            <a:normAutofit/>
          </a:bodyPr>
          <a:lstStyle/>
          <a:p>
            <a:r>
              <a:rPr lang="en-US" b="1" i="0" u="none" strike="noStrike" dirty="0">
                <a:effectLst/>
              </a:rPr>
              <a:t>ARL-W Basic Research Studies </a:t>
            </a:r>
          </a:p>
        </p:txBody>
      </p:sp>
      <p:pic>
        <p:nvPicPr>
          <p:cNvPr id="2" name="Picture 1">
            <a:extLst>
              <a:ext uri="{FF2B5EF4-FFF2-40B4-BE49-F238E27FC236}">
                <a16:creationId xmlns:a16="http://schemas.microsoft.com/office/drawing/2014/main" id="{07B99D7D-8436-24DD-EAF3-A61548830B1E}"/>
              </a:ext>
            </a:extLst>
          </p:cNvPr>
          <p:cNvPicPr>
            <a:picLocks noChangeAspect="1"/>
          </p:cNvPicPr>
          <p:nvPr/>
        </p:nvPicPr>
        <p:blipFill rotWithShape="1">
          <a:blip r:embed="rId3"/>
          <a:srcRect l="12291" r="15429" b="23534"/>
          <a:stretch/>
        </p:blipFill>
        <p:spPr>
          <a:xfrm>
            <a:off x="0" y="1495719"/>
            <a:ext cx="12192000" cy="4399039"/>
          </a:xfrm>
          <a:prstGeom prst="rect">
            <a:avLst/>
          </a:prstGeom>
        </p:spPr>
      </p:pic>
      <p:sp>
        <p:nvSpPr>
          <p:cNvPr id="3" name="Content Placeholder 2">
            <a:extLst>
              <a:ext uri="{FF2B5EF4-FFF2-40B4-BE49-F238E27FC236}">
                <a16:creationId xmlns:a16="http://schemas.microsoft.com/office/drawing/2014/main" id="{98C1495A-B249-394C-3E82-2A4A04370058}"/>
              </a:ext>
            </a:extLst>
          </p:cNvPr>
          <p:cNvSpPr>
            <a:spLocks noGrp="1"/>
          </p:cNvSpPr>
          <p:nvPr>
            <p:ph sz="quarter" idx="13"/>
          </p:nvPr>
        </p:nvSpPr>
        <p:spPr>
          <a:xfrm>
            <a:off x="1101291" y="915428"/>
            <a:ext cx="10008296" cy="1246655"/>
          </a:xfrm>
        </p:spPr>
        <p:txBody>
          <a:bodyPr/>
          <a:lstStyle/>
          <a:p>
            <a:pPr marL="0" lvl="1" indent="0" algn="just">
              <a:spcBef>
                <a:spcPts val="1000"/>
              </a:spcBef>
              <a:buNone/>
            </a:pPr>
            <a:r>
              <a:rPr lang="en-US" sz="2200" dirty="0"/>
              <a:t>Thurman and Cohen-Hoffing demonstrated that they could utilize eye tracking in an HMD to track perceptual depth changes.</a:t>
            </a:r>
          </a:p>
          <a:p>
            <a:pPr marL="0" lvl="1" indent="0" algn="ctr">
              <a:spcBef>
                <a:spcPts val="1000"/>
              </a:spcBef>
              <a:buNone/>
            </a:pPr>
            <a:endParaRPr lang="en-US" sz="2200" dirty="0"/>
          </a:p>
          <a:p>
            <a:pPr marL="228600" lvl="1" algn="ctr">
              <a:spcBef>
                <a:spcPts val="1000"/>
              </a:spcBef>
            </a:pPr>
            <a:endParaRPr lang="en-US" sz="2200" dirty="0"/>
          </a:p>
        </p:txBody>
      </p:sp>
    </p:spTree>
    <p:extLst>
      <p:ext uri="{BB962C8B-B14F-4D97-AF65-F5344CB8AC3E}">
        <p14:creationId xmlns:p14="http://schemas.microsoft.com/office/powerpoint/2010/main" val="33106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83295" y="2311338"/>
            <a:ext cx="5123589" cy="2235324"/>
          </a:xfrm>
        </p:spPr>
        <p:txBody>
          <a:bodyPr wrap="square" anchor="t">
            <a:noAutofit/>
          </a:bodyPr>
          <a:lstStyle/>
          <a:p>
            <a:pPr marL="457189" marR="0" lvl="0" indent="-457189" algn="l" defTabSz="914400" rtl="0" eaLnBrk="1" fontAlgn="base" latinLnBrk="0" hangingPunct="1">
              <a:lnSpc>
                <a:spcPct val="100000"/>
              </a:lnSpc>
              <a:spcBef>
                <a:spcPct val="20000"/>
              </a:spcBef>
              <a:spcAft>
                <a:spcPct val="0"/>
              </a:spcAft>
              <a:buClr>
                <a:srgbClr val="000000"/>
              </a:buClr>
              <a:buSzPct val="75000"/>
              <a:buFont typeface="Wingdings" charset="2"/>
              <a:buChar char="Ø"/>
              <a:tabLst/>
              <a:defRPr/>
            </a:pPr>
            <a:r>
              <a:rPr lang="en-US" sz="2000" b="1" dirty="0">
                <a:solidFill>
                  <a:srgbClr val="2182C8"/>
                </a:solidFill>
                <a:latin typeface="Arial Narrow" charset="0"/>
              </a:rPr>
              <a:t>Context Overload &amp; Depth Shifting</a:t>
            </a:r>
          </a:p>
          <a:p>
            <a:pPr marL="800100" lvl="1" indent="-342900">
              <a:buFont typeface="Courier New" panose="02070309020205020404" pitchFamily="49" charset="0"/>
              <a:buChar char="o"/>
              <a:defRPr/>
            </a:pPr>
            <a:r>
              <a:rPr lang="en-US" dirty="0">
                <a:solidFill>
                  <a:srgbClr val="000000"/>
                </a:solidFill>
              </a:rPr>
              <a:t>Command Centers face constant data overload and frequent context switching</a:t>
            </a:r>
          </a:p>
          <a:p>
            <a:pPr marL="533386" lvl="1" indent="0">
              <a:buClr>
                <a:srgbClr val="000000"/>
              </a:buClr>
              <a:buNone/>
              <a:defRPr/>
            </a:pPr>
            <a:endParaRPr lang="en-US" dirty="0"/>
          </a:p>
          <a:p>
            <a:pPr>
              <a:buClr>
                <a:srgbClr val="000000"/>
              </a:buClr>
              <a:defRPr/>
            </a:pPr>
            <a:r>
              <a:rPr lang="en-US" sz="2000" b="1" dirty="0">
                <a:solidFill>
                  <a:srgbClr val="2182C8"/>
                </a:solidFill>
                <a:latin typeface="Arial Narrow" charset="0"/>
              </a:rPr>
              <a:t>Information Integration</a:t>
            </a:r>
          </a:p>
          <a:p>
            <a:pPr marL="800100" lvl="1" indent="-342900">
              <a:buFont typeface="Courier New" panose="02070309020205020404" pitchFamily="49" charset="0"/>
              <a:buChar char="o"/>
              <a:defRPr/>
            </a:pPr>
            <a:r>
              <a:rPr lang="en-US" dirty="0">
                <a:solidFill>
                  <a:srgbClr val="000000"/>
                </a:solidFill>
              </a:rPr>
              <a:t>Multiple Fixed Monitors, 2D Maps</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5</a:t>
            </a:fld>
            <a:endParaRPr lang="en-US" dirty="0"/>
          </a:p>
        </p:txBody>
      </p:sp>
      <p:pic>
        <p:nvPicPr>
          <p:cNvPr id="13" name="Picture 12">
            <a:extLst>
              <a:ext uri="{FF2B5EF4-FFF2-40B4-BE49-F238E27FC236}">
                <a16:creationId xmlns:a16="http://schemas.microsoft.com/office/drawing/2014/main" id="{7C089650-E604-FEFC-F311-0D6251493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884" y="1743796"/>
            <a:ext cx="6582441" cy="3772825"/>
          </a:xfrm>
          <a:prstGeom prst="rect">
            <a:avLst/>
          </a:prstGeom>
        </p:spPr>
      </p:pic>
      <p:sp>
        <p:nvSpPr>
          <p:cNvPr id="8" name="Title 1">
            <a:extLst>
              <a:ext uri="{FF2B5EF4-FFF2-40B4-BE49-F238E27FC236}">
                <a16:creationId xmlns:a16="http://schemas.microsoft.com/office/drawing/2014/main" id="{552761E3-E418-2CAF-BBDF-E00CB69B0F3E}"/>
              </a:ext>
            </a:extLst>
          </p:cNvPr>
          <p:cNvSpPr txBox="1">
            <a:spLocks/>
          </p:cNvSpPr>
          <p:nvPr/>
        </p:nvSpPr>
        <p:spPr bwMode="auto">
          <a:xfrm>
            <a:off x="1536394" y="0"/>
            <a:ext cx="8692637" cy="8339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Command Center Environment</a:t>
            </a:r>
          </a:p>
        </p:txBody>
      </p:sp>
    </p:spTree>
    <p:extLst>
      <p:ext uri="{BB962C8B-B14F-4D97-AF65-F5344CB8AC3E}">
        <p14:creationId xmlns:p14="http://schemas.microsoft.com/office/powerpoint/2010/main" val="398135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741013" y="1887933"/>
            <a:ext cx="5646361" cy="4352272"/>
          </a:xfrm>
        </p:spPr>
        <p:txBody>
          <a:bodyPr wrap="square" anchor="t">
            <a:noAutofit/>
          </a:bodyPr>
          <a:lstStyle/>
          <a:p>
            <a:pPr>
              <a:buClr>
                <a:srgbClr val="000000"/>
              </a:buClr>
              <a:defRPr/>
            </a:pPr>
            <a:r>
              <a:rPr lang="en-US" sz="2000" b="1" dirty="0">
                <a:solidFill>
                  <a:srgbClr val="2B56AB"/>
                </a:solidFill>
                <a:latin typeface="Arial" panose="020B0604020202020204" pitchFamily="34" charset="0"/>
                <a:cs typeface="Arial" panose="020B0604020202020204" pitchFamily="34" charset="0"/>
              </a:rPr>
              <a:t>C2 NEXT</a:t>
            </a:r>
          </a:p>
          <a:p>
            <a:pPr lvl="1" indent="-457189">
              <a:buClr>
                <a:srgbClr val="00000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Distributed Command and Control</a:t>
            </a:r>
          </a:p>
          <a:p>
            <a:pPr lvl="1" indent="-457189">
              <a:buClr>
                <a:srgbClr val="00000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Mission Planning</a:t>
            </a:r>
          </a:p>
          <a:p>
            <a:pPr>
              <a:buClr>
                <a:srgbClr val="000000"/>
              </a:buClr>
              <a:defRPr/>
            </a:pPr>
            <a:r>
              <a:rPr lang="en-US" sz="2000" b="1" dirty="0">
                <a:solidFill>
                  <a:srgbClr val="2182C8"/>
                </a:solidFill>
                <a:latin typeface="Arial" panose="020B0604020202020204" pitchFamily="34" charset="0"/>
                <a:cs typeface="Arial" panose="020B0604020202020204" pitchFamily="34" charset="0"/>
              </a:rPr>
              <a:t>Increased use of MR hardware </a:t>
            </a:r>
          </a:p>
          <a:p>
            <a:pPr lvl="1" indent="-457189">
              <a:buClr>
                <a:srgbClr val="00000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BVI</a:t>
            </a:r>
          </a:p>
          <a:p>
            <a:pPr lvl="1" indent="-457189">
              <a:buClr>
                <a:srgbClr val="00000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XR COP</a:t>
            </a:r>
          </a:p>
          <a:p>
            <a:pPr marL="457189" marR="0" lvl="0" indent="-457189" algn="l" defTabSz="914400" rtl="0" eaLnBrk="1" fontAlgn="base" latinLnBrk="0" hangingPunct="1">
              <a:lnSpc>
                <a:spcPct val="100000"/>
              </a:lnSpc>
              <a:spcBef>
                <a:spcPct val="20000"/>
              </a:spcBef>
              <a:spcAft>
                <a:spcPct val="0"/>
              </a:spcAft>
              <a:buClr>
                <a:srgbClr val="000000"/>
              </a:buClr>
              <a:buSzPct val="75000"/>
              <a:buFont typeface="Wingdings" charset="2"/>
              <a:buChar char="Ø"/>
              <a:tabLst/>
              <a:defRPr/>
            </a:pPr>
            <a:r>
              <a:rPr lang="en-US" sz="2000" b="1" dirty="0">
                <a:solidFill>
                  <a:srgbClr val="2182C8"/>
                </a:solidFill>
                <a:latin typeface="Arial" panose="020B0604020202020204" pitchFamily="34" charset="0"/>
                <a:cs typeface="Arial" panose="020B0604020202020204" pitchFamily="34" charset="0"/>
              </a:rPr>
              <a:t>Unique Capabilities</a:t>
            </a:r>
          </a:p>
          <a:p>
            <a:pPr lvl="1" indent="-457189">
              <a:buClr>
                <a:srgbClr val="00000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3D Maps/Spatial Computing</a:t>
            </a:r>
          </a:p>
          <a:p>
            <a:pPr lvl="1" indent="-457189">
              <a:buClr>
                <a:srgbClr val="00000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Infinite Monitors</a:t>
            </a:r>
          </a:p>
          <a:p>
            <a:pPr marL="457189" marR="0" lvl="0" indent="-457189" algn="l" defTabSz="914400" rtl="0" eaLnBrk="1" fontAlgn="base" latinLnBrk="0" hangingPunct="1">
              <a:lnSpc>
                <a:spcPct val="100000"/>
              </a:lnSpc>
              <a:spcBef>
                <a:spcPct val="20000"/>
              </a:spcBef>
              <a:spcAft>
                <a:spcPct val="0"/>
              </a:spcAft>
              <a:buClr>
                <a:srgbClr val="000000"/>
              </a:buClr>
              <a:buSzPct val="75000"/>
              <a:buFont typeface="Wingdings" charset="2"/>
              <a:buChar char="Ø"/>
              <a:tabLst/>
              <a:defRPr/>
            </a:pPr>
            <a:r>
              <a:rPr lang="en-US" sz="2000" b="1" dirty="0">
                <a:solidFill>
                  <a:srgbClr val="2182C8"/>
                </a:solidFill>
                <a:latin typeface="Arial" panose="020B0604020202020204" pitchFamily="34" charset="0"/>
                <a:cs typeface="Arial" panose="020B0604020202020204" pitchFamily="34" charset="0"/>
              </a:rPr>
              <a:t>Context &amp; Focal Depth Shifting</a:t>
            </a:r>
          </a:p>
          <a:p>
            <a:pPr lvl="1" indent="-457189">
              <a:buClr>
                <a:srgbClr val="00000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Problem not solved.</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6</a:t>
            </a:fld>
            <a:endParaRPr lang="en-US" dirty="0"/>
          </a:p>
        </p:txBody>
      </p:sp>
      <p:sp>
        <p:nvSpPr>
          <p:cNvPr id="5" name="TextBox 4">
            <a:extLst>
              <a:ext uri="{FF2B5EF4-FFF2-40B4-BE49-F238E27FC236}">
                <a16:creationId xmlns:a16="http://schemas.microsoft.com/office/drawing/2014/main" id="{6FD9E7F5-9DD4-858D-1C7B-2F6164CE731D}"/>
              </a:ext>
            </a:extLst>
          </p:cNvPr>
          <p:cNvSpPr txBox="1"/>
          <p:nvPr/>
        </p:nvSpPr>
        <p:spPr>
          <a:xfrm>
            <a:off x="550475" y="1092222"/>
            <a:ext cx="767948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Leveraging affordances of immersive hardware:</a:t>
            </a:r>
          </a:p>
        </p:txBody>
      </p:sp>
      <p:sp>
        <p:nvSpPr>
          <p:cNvPr id="10" name="Title 1">
            <a:extLst>
              <a:ext uri="{FF2B5EF4-FFF2-40B4-BE49-F238E27FC236}">
                <a16:creationId xmlns:a16="http://schemas.microsoft.com/office/drawing/2014/main" id="{02A1EF1B-603F-6545-6A43-CB02EDB3AC16}"/>
              </a:ext>
            </a:extLst>
          </p:cNvPr>
          <p:cNvSpPr>
            <a:spLocks noGrp="1"/>
          </p:cNvSpPr>
          <p:nvPr>
            <p:ph type="title"/>
          </p:nvPr>
        </p:nvSpPr>
        <p:spPr>
          <a:xfrm>
            <a:off x="1536394" y="0"/>
            <a:ext cx="8692637" cy="833933"/>
          </a:xfrm>
        </p:spPr>
        <p:txBody>
          <a:bodyPr wrap="square" anchor="ctr">
            <a:normAutofit/>
          </a:bodyPr>
          <a:lstStyle/>
          <a:p>
            <a:r>
              <a:rPr lang="en-US" sz="2400" b="1" i="0" u="none" strike="noStrike" dirty="0">
                <a:effectLst/>
              </a:rPr>
              <a:t>Use Case: Command Center Environment</a:t>
            </a:r>
          </a:p>
        </p:txBody>
      </p:sp>
      <p:pic>
        <p:nvPicPr>
          <p:cNvPr id="2" name="Picture 1">
            <a:extLst>
              <a:ext uri="{FF2B5EF4-FFF2-40B4-BE49-F238E27FC236}">
                <a16:creationId xmlns:a16="http://schemas.microsoft.com/office/drawing/2014/main" id="{38108C9C-04B9-C1F0-5A90-80DF261689AB}"/>
              </a:ext>
            </a:extLst>
          </p:cNvPr>
          <p:cNvPicPr>
            <a:picLocks noChangeAspect="1"/>
          </p:cNvPicPr>
          <p:nvPr/>
        </p:nvPicPr>
        <p:blipFill rotWithShape="1">
          <a:blip r:embed="rId3">
            <a:extLst>
              <a:ext uri="{28A0092B-C50C-407E-A947-70E740481C1C}">
                <a14:useLocalDpi xmlns:a14="http://schemas.microsoft.com/office/drawing/2010/main" val="0"/>
              </a:ext>
            </a:extLst>
          </a:blip>
          <a:srcRect l="21766" r="9834"/>
          <a:stretch/>
        </p:blipFill>
        <p:spPr>
          <a:xfrm flipH="1">
            <a:off x="550475" y="1850054"/>
            <a:ext cx="5931529" cy="4335948"/>
          </a:xfrm>
          <a:prstGeom prst="rect">
            <a:avLst/>
          </a:prstGeom>
        </p:spPr>
      </p:pic>
    </p:spTree>
    <p:extLst>
      <p:ext uri="{BB962C8B-B14F-4D97-AF65-F5344CB8AC3E}">
        <p14:creationId xmlns:p14="http://schemas.microsoft.com/office/powerpoint/2010/main" val="36999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4874B15-C88F-7399-0EC0-F821CAC598B9}"/>
              </a:ext>
            </a:extLst>
          </p:cNvPr>
          <p:cNvSpPr txBox="1">
            <a:spLocks/>
          </p:cNvSpPr>
          <p:nvPr/>
        </p:nvSpPr>
        <p:spPr bwMode="auto">
          <a:xfrm>
            <a:off x="421963" y="2079767"/>
            <a:ext cx="5859683" cy="38960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4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1600">
                <a:solidFill>
                  <a:schemeClr val="tx1"/>
                </a:solidFill>
                <a:latin typeface="Arial Narrow" pitchFamily="34" charset="0"/>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16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9pPr>
          </a:lstStyle>
          <a:p>
            <a:pPr marL="0" indent="0">
              <a:buFont typeface="Wingdings" charset="2"/>
              <a:buNone/>
            </a:pPr>
            <a:endParaRPr lang="en-US" sz="2200" kern="0" dirty="0"/>
          </a:p>
          <a:p>
            <a:pPr marL="609585" lvl="1" indent="0">
              <a:buFont typeface="Wingdings" pitchFamily="2" charset="2"/>
              <a:buNone/>
            </a:pPr>
            <a:r>
              <a:rPr lang="en-US" sz="2200" b="1" kern="0" dirty="0">
                <a:solidFill>
                  <a:srgbClr val="2182C8"/>
                </a:solidFill>
              </a:rPr>
              <a:t>Eye-tracking</a:t>
            </a:r>
            <a:r>
              <a:rPr lang="en-US" sz="2200" kern="0" dirty="0">
                <a:solidFill>
                  <a:srgbClr val="2182C8"/>
                </a:solidFill>
              </a:rPr>
              <a:t>:</a:t>
            </a:r>
            <a:r>
              <a:rPr lang="en-US" sz="2200" kern="0" dirty="0"/>
              <a:t> Utilize state-of-the-art eye-tracking.</a:t>
            </a:r>
          </a:p>
          <a:p>
            <a:pPr lvl="1"/>
            <a:endParaRPr lang="en-US" sz="2200" kern="0" dirty="0"/>
          </a:p>
          <a:p>
            <a:pPr marL="609585" lvl="1" indent="0">
              <a:buFont typeface="Wingdings" pitchFamily="2" charset="2"/>
              <a:buNone/>
            </a:pPr>
            <a:r>
              <a:rPr lang="en-US" sz="2200" b="1" kern="0" dirty="0">
                <a:solidFill>
                  <a:srgbClr val="2182C8"/>
                </a:solidFill>
              </a:rPr>
              <a:t>Dynamic information presentation: </a:t>
            </a:r>
            <a:r>
              <a:rPr lang="en-US" sz="2200" kern="0" dirty="0"/>
              <a:t>Adaptively present information within the user’s point of attention.</a:t>
            </a:r>
          </a:p>
          <a:p>
            <a:pPr lvl="1"/>
            <a:endParaRPr lang="en-US" sz="2200" kern="0" dirty="0"/>
          </a:p>
          <a:p>
            <a:pPr marL="609585" lvl="1" indent="0">
              <a:buFont typeface="Wingdings" pitchFamily="2" charset="2"/>
              <a:buNone/>
            </a:pPr>
            <a:r>
              <a:rPr lang="en-US" sz="2200" b="1" kern="0" dirty="0">
                <a:solidFill>
                  <a:srgbClr val="2182C8"/>
                </a:solidFill>
              </a:rPr>
              <a:t>Enhanced decision-making:</a:t>
            </a:r>
            <a:r>
              <a:rPr lang="en-US" sz="2200" kern="0" dirty="0">
                <a:solidFill>
                  <a:srgbClr val="2182C8"/>
                </a:solidFill>
              </a:rPr>
              <a:t> </a:t>
            </a:r>
            <a:r>
              <a:rPr lang="en-US" sz="2200" kern="0" dirty="0"/>
              <a:t>UI/UX design for quicker and more accurate decisions.</a:t>
            </a:r>
          </a:p>
        </p:txBody>
      </p:sp>
      <p:sp>
        <p:nvSpPr>
          <p:cNvPr id="3" name="Title 2">
            <a:extLst>
              <a:ext uri="{FF2B5EF4-FFF2-40B4-BE49-F238E27FC236}">
                <a16:creationId xmlns:a16="http://schemas.microsoft.com/office/drawing/2014/main" id="{02FF4BCE-5260-0A4B-17A8-DD43D89326DA}"/>
              </a:ext>
            </a:extLst>
          </p:cNvPr>
          <p:cNvSpPr>
            <a:spLocks noGrp="1"/>
          </p:cNvSpPr>
          <p:nvPr>
            <p:ph type="title"/>
          </p:nvPr>
        </p:nvSpPr>
        <p:spPr>
          <a:xfrm>
            <a:off x="2287219" y="1"/>
            <a:ext cx="7416800" cy="833933"/>
          </a:xfrm>
        </p:spPr>
        <p:txBody>
          <a:bodyPr wrap="square" anchor="ctr">
            <a:normAutofit/>
          </a:bodyPr>
          <a:lstStyle/>
          <a:p>
            <a:r>
              <a:rPr lang="en-US" sz="2400" dirty="0"/>
              <a:t>Approach</a:t>
            </a:r>
            <a:endParaRPr lang="en-US" dirty="0"/>
          </a:p>
        </p:txBody>
      </p:sp>
      <p:sp>
        <p:nvSpPr>
          <p:cNvPr id="4" name="Content Placeholder 3">
            <a:extLst>
              <a:ext uri="{FF2B5EF4-FFF2-40B4-BE49-F238E27FC236}">
                <a16:creationId xmlns:a16="http://schemas.microsoft.com/office/drawing/2014/main" id="{63EAED54-7D1A-AE2C-654E-65540B812090}"/>
              </a:ext>
            </a:extLst>
          </p:cNvPr>
          <p:cNvSpPr>
            <a:spLocks noGrp="1"/>
          </p:cNvSpPr>
          <p:nvPr>
            <p:ph sz="half" idx="2"/>
          </p:nvPr>
        </p:nvSpPr>
        <p:spPr>
          <a:xfrm>
            <a:off x="192004" y="1203986"/>
            <a:ext cx="8039442" cy="542998"/>
          </a:xfrm>
        </p:spPr>
        <p:txBody>
          <a:bodyPr wrap="square" anchor="t">
            <a:normAutofit/>
          </a:bodyPr>
          <a:lstStyle/>
          <a:p>
            <a:pPr marL="0" indent="0">
              <a:buNone/>
            </a:pPr>
            <a:r>
              <a:rPr lang="en-US" sz="2800" b="1" dirty="0"/>
              <a:t>Adaptive HMD Interfaces</a:t>
            </a:r>
          </a:p>
        </p:txBody>
      </p:sp>
      <p:sp>
        <p:nvSpPr>
          <p:cNvPr id="2" name="Slide Number Placeholder 1">
            <a:extLst>
              <a:ext uri="{FF2B5EF4-FFF2-40B4-BE49-F238E27FC236}">
                <a16:creationId xmlns:a16="http://schemas.microsoft.com/office/drawing/2014/main" id="{C60DDCE7-EC21-931B-484D-FD2681E0A2B6}"/>
              </a:ext>
            </a:extLst>
          </p:cNvPr>
          <p:cNvSpPr>
            <a:spLocks noGrp="1"/>
          </p:cNvSpPr>
          <p:nvPr>
            <p:ph type="sldNum" sz="quarter" idx="4"/>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7</a:t>
            </a:fld>
            <a:endParaRPr lang="en-US" dirty="0"/>
          </a:p>
        </p:txBody>
      </p:sp>
      <p:pic>
        <p:nvPicPr>
          <p:cNvPr id="10" name="Graphic 9" descr="Eye Scan with solid fill">
            <a:extLst>
              <a:ext uri="{FF2B5EF4-FFF2-40B4-BE49-F238E27FC236}">
                <a16:creationId xmlns:a16="http://schemas.microsoft.com/office/drawing/2014/main" id="{2C9AB8AA-DFA1-C949-0A21-01B03A5E79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731" y="2396228"/>
            <a:ext cx="626703" cy="598785"/>
          </a:xfrm>
          <a:prstGeom prst="rect">
            <a:avLst/>
          </a:prstGeom>
        </p:spPr>
      </p:pic>
      <p:pic>
        <p:nvPicPr>
          <p:cNvPr id="12" name="Graphic 11" descr="Map with pin with solid fill">
            <a:extLst>
              <a:ext uri="{FF2B5EF4-FFF2-40B4-BE49-F238E27FC236}">
                <a16:creationId xmlns:a16="http://schemas.microsoft.com/office/drawing/2014/main" id="{0BEC344F-2A72-B1EC-E22B-A9D900C9A3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731" y="3225714"/>
            <a:ext cx="626703" cy="598785"/>
          </a:xfrm>
          <a:prstGeom prst="rect">
            <a:avLst/>
          </a:prstGeom>
        </p:spPr>
      </p:pic>
      <p:pic>
        <p:nvPicPr>
          <p:cNvPr id="16" name="Graphic 15" descr="Lightbulb and gear outline">
            <a:extLst>
              <a:ext uri="{FF2B5EF4-FFF2-40B4-BE49-F238E27FC236}">
                <a16:creationId xmlns:a16="http://schemas.microsoft.com/office/drawing/2014/main" id="{4D249EB1-6347-0470-B75E-D49D1824E8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731" y="4705031"/>
            <a:ext cx="626703" cy="598785"/>
          </a:xfrm>
          <a:prstGeom prst="rect">
            <a:avLst/>
          </a:prstGeom>
        </p:spPr>
      </p:pic>
      <p:pic>
        <p:nvPicPr>
          <p:cNvPr id="7" name="Picture 6">
            <a:extLst>
              <a:ext uri="{FF2B5EF4-FFF2-40B4-BE49-F238E27FC236}">
                <a16:creationId xmlns:a16="http://schemas.microsoft.com/office/drawing/2014/main" id="{DF2A40D9-A6AB-5FC6-22AC-8CB2BB6E2836}"/>
              </a:ext>
            </a:extLst>
          </p:cNvPr>
          <p:cNvPicPr>
            <a:picLocks noChangeAspect="1"/>
          </p:cNvPicPr>
          <p:nvPr/>
        </p:nvPicPr>
        <p:blipFill rotWithShape="1">
          <a:blip r:embed="rId10">
            <a:extLst>
              <a:ext uri="{28A0092B-C50C-407E-A947-70E740481C1C}">
                <a14:useLocalDpi xmlns:a14="http://schemas.microsoft.com/office/drawing/2010/main" val="0"/>
              </a:ext>
            </a:extLst>
          </a:blip>
          <a:srcRect l="7086"/>
          <a:stretch/>
        </p:blipFill>
        <p:spPr>
          <a:xfrm>
            <a:off x="6304344" y="2431837"/>
            <a:ext cx="5537925" cy="3029511"/>
          </a:xfrm>
          <a:prstGeom prst="rect">
            <a:avLst/>
          </a:prstGeom>
        </p:spPr>
      </p:pic>
    </p:spTree>
    <p:extLst>
      <p:ext uri="{BB962C8B-B14F-4D97-AF65-F5344CB8AC3E}">
        <p14:creationId xmlns:p14="http://schemas.microsoft.com/office/powerpoint/2010/main" val="15028331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4" name="Content Placeholder 3"/>
          <p:cNvSpPr>
            <a:spLocks noGrp="1"/>
          </p:cNvSpPr>
          <p:nvPr>
            <p:ph sz="quarter" idx="11"/>
          </p:nvPr>
        </p:nvSpPr>
        <p:spPr>
          <a:xfrm>
            <a:off x="1077574" y="1559839"/>
            <a:ext cx="10303787" cy="5075237"/>
          </a:xfrm>
        </p:spPr>
        <p:txBody>
          <a:bodyPr/>
          <a:lstStyle/>
          <a:p>
            <a:endParaRPr lang="en-US" sz="2200" dirty="0">
              <a:latin typeface="Arial" panose="020B0604020202020204" pitchFamily="34" charset="0"/>
              <a:cs typeface="Arial" panose="020B0604020202020204" pitchFamily="34" charset="0"/>
            </a:endParaRPr>
          </a:p>
          <a:p>
            <a:pPr marL="0" indent="0">
              <a:buNone/>
            </a:pPr>
            <a:r>
              <a:rPr lang="en-US" sz="2200" dirty="0">
                <a:solidFill>
                  <a:srgbClr val="0D0D0D"/>
                </a:solidFill>
                <a:effectLst/>
                <a:latin typeface="Arial" panose="020B0604020202020204" pitchFamily="34" charset="0"/>
                <a:cs typeface="Arial" panose="020B0604020202020204" pitchFamily="34" charset="0"/>
              </a:rPr>
              <a:t>H1: </a:t>
            </a:r>
            <a:r>
              <a:rPr lang="en-US" sz="2200" b="1" i="1" dirty="0">
                <a:solidFill>
                  <a:srgbClr val="2182C8"/>
                </a:solidFill>
                <a:effectLst/>
                <a:latin typeface="Arial" panose="020B0604020202020204" pitchFamily="34" charset="0"/>
                <a:cs typeface="Arial" panose="020B0604020202020204" pitchFamily="34" charset="0"/>
              </a:rPr>
              <a:t>A</a:t>
            </a:r>
            <a:r>
              <a:rPr lang="en-US" sz="2200" b="1" i="1" dirty="0">
                <a:solidFill>
                  <a:srgbClr val="2182C8"/>
                </a:solidFill>
                <a:latin typeface="Arial" panose="020B0604020202020204" pitchFamily="34" charset="0"/>
                <a:cs typeface="Arial" panose="020B0604020202020204" pitchFamily="34" charset="0"/>
              </a:rPr>
              <a:t>daptive</a:t>
            </a:r>
            <a:r>
              <a:rPr lang="en-US" sz="2200" dirty="0">
                <a:solidFill>
                  <a:srgbClr val="0D0D0D"/>
                </a:solidFill>
                <a:effectLst/>
                <a:latin typeface="Arial" panose="020B0604020202020204" pitchFamily="34" charset="0"/>
                <a:cs typeface="Arial" panose="020B0604020202020204" pitchFamily="34" charset="0"/>
              </a:rPr>
              <a:t> interfaces will facilitate user information integration by enabling more frequent </a:t>
            </a:r>
            <a:r>
              <a:rPr lang="en-US" sz="2200" b="1" i="1" dirty="0">
                <a:solidFill>
                  <a:srgbClr val="2182C8"/>
                </a:solidFill>
                <a:latin typeface="Arial" panose="020B0604020202020204" pitchFamily="34" charset="0"/>
                <a:cs typeface="Arial" panose="020B0604020202020204" pitchFamily="34" charset="0"/>
              </a:rPr>
              <a:t>gaze switching between the map and screens </a:t>
            </a:r>
            <a:r>
              <a:rPr lang="en-US" sz="2200" dirty="0">
                <a:solidFill>
                  <a:srgbClr val="0D0D0D"/>
                </a:solidFill>
                <a:effectLst/>
                <a:latin typeface="Arial" panose="020B0604020202020204" pitchFamily="34" charset="0"/>
                <a:cs typeface="Arial" panose="020B0604020202020204" pitchFamily="34" charset="0"/>
              </a:rPr>
              <a:t>due to the accessibility (closer spatial proximity) of the screens to the real-time gaze point and the relative ease of information retrieval.</a:t>
            </a:r>
          </a:p>
          <a:p>
            <a:pPr marL="0" indent="0">
              <a:buNone/>
            </a:pPr>
            <a:endParaRPr lang="en-US" sz="2200" dirty="0">
              <a:solidFill>
                <a:srgbClr val="0D0D0D"/>
              </a:solidFill>
              <a:effectLst/>
              <a:latin typeface="Arial" panose="020B0604020202020204" pitchFamily="34" charset="0"/>
              <a:cs typeface="Arial" panose="020B0604020202020204" pitchFamily="34" charset="0"/>
            </a:endParaRPr>
          </a:p>
          <a:p>
            <a:pPr marL="0" indent="0">
              <a:buNone/>
            </a:pPr>
            <a:r>
              <a:rPr lang="en-US" sz="2200" dirty="0">
                <a:solidFill>
                  <a:srgbClr val="0D0D0D"/>
                </a:solidFill>
                <a:effectLst/>
                <a:latin typeface="Arial" panose="020B0604020202020204" pitchFamily="34" charset="0"/>
                <a:cs typeface="Arial" panose="020B0604020202020204" pitchFamily="34" charset="0"/>
              </a:rPr>
              <a:t>H2: As a result of more information integration, </a:t>
            </a:r>
            <a:r>
              <a:rPr lang="en-US" sz="2200" b="1" i="1" dirty="0">
                <a:solidFill>
                  <a:srgbClr val="2182C8"/>
                </a:solidFill>
                <a:latin typeface="Arial" panose="020B0604020202020204" pitchFamily="34" charset="0"/>
                <a:cs typeface="Arial" panose="020B0604020202020204" pitchFamily="34" charset="0"/>
              </a:rPr>
              <a:t>d</a:t>
            </a:r>
            <a:r>
              <a:rPr lang="en-US" sz="2200" b="1" i="1" dirty="0">
                <a:solidFill>
                  <a:srgbClr val="2182C8"/>
                </a:solidFill>
                <a:effectLst/>
                <a:latin typeface="Arial" panose="020B0604020202020204" pitchFamily="34" charset="0"/>
                <a:cs typeface="Arial" panose="020B0604020202020204" pitchFamily="34" charset="0"/>
              </a:rPr>
              <a:t>ecision-making quality </a:t>
            </a:r>
            <a:r>
              <a:rPr lang="en-US" sz="2200" dirty="0">
                <a:solidFill>
                  <a:srgbClr val="0D0D0D"/>
                </a:solidFill>
                <a:effectLst/>
                <a:latin typeface="Arial" panose="020B0604020202020204" pitchFamily="34" charset="0"/>
                <a:cs typeface="Arial" panose="020B0604020202020204" pitchFamily="34" charset="0"/>
              </a:rPr>
              <a:t>will be </a:t>
            </a:r>
            <a:r>
              <a:rPr lang="en-US" sz="2200" b="1" i="1" dirty="0">
                <a:solidFill>
                  <a:srgbClr val="2182C8"/>
                </a:solidFill>
                <a:latin typeface="Arial" panose="020B0604020202020204" pitchFamily="34" charset="0"/>
                <a:cs typeface="Arial" panose="020B0604020202020204" pitchFamily="34" charset="0"/>
              </a:rPr>
              <a:t>higher</a:t>
            </a:r>
            <a:r>
              <a:rPr lang="en-US" sz="2200" dirty="0">
                <a:solidFill>
                  <a:srgbClr val="0D0D0D"/>
                </a:solidFill>
                <a:effectLst/>
                <a:latin typeface="Arial" panose="020B0604020202020204" pitchFamily="34" charset="0"/>
                <a:cs typeface="Arial" panose="020B0604020202020204" pitchFamily="34" charset="0"/>
              </a:rPr>
              <a:t> and decision-making times faster in the </a:t>
            </a:r>
            <a:r>
              <a:rPr lang="en-US" sz="2200" b="1" i="1" dirty="0">
                <a:solidFill>
                  <a:srgbClr val="2182C8"/>
                </a:solidFill>
                <a:latin typeface="Arial" panose="020B0604020202020204" pitchFamily="34" charset="0"/>
                <a:cs typeface="Arial" panose="020B0604020202020204" pitchFamily="34" charset="0"/>
              </a:rPr>
              <a:t>adaptive</a:t>
            </a:r>
            <a:r>
              <a:rPr lang="en-US" sz="2200" dirty="0">
                <a:solidFill>
                  <a:srgbClr val="0D0D0D"/>
                </a:solidFill>
                <a:effectLst/>
                <a:latin typeface="Arial" panose="020B0604020202020204" pitchFamily="34" charset="0"/>
                <a:cs typeface="Arial" panose="020B0604020202020204" pitchFamily="34" charset="0"/>
              </a:rPr>
              <a:t> interface condition than in the </a:t>
            </a:r>
            <a:r>
              <a:rPr lang="en-US" sz="2200" b="1" i="1" dirty="0">
                <a:solidFill>
                  <a:srgbClr val="2182C8"/>
                </a:solidFill>
                <a:latin typeface="Arial" panose="020B0604020202020204" pitchFamily="34" charset="0"/>
                <a:cs typeface="Arial" panose="020B0604020202020204" pitchFamily="34" charset="0"/>
              </a:rPr>
              <a:t>non-adaptive</a:t>
            </a:r>
            <a:r>
              <a:rPr lang="en-US" sz="2200" dirty="0">
                <a:solidFill>
                  <a:srgbClr val="0D0D0D"/>
                </a:solidFill>
                <a:effectLst/>
                <a:latin typeface="Arial" panose="020B0604020202020204" pitchFamily="34" charset="0"/>
                <a:cs typeface="Arial" panose="020B0604020202020204" pitchFamily="34" charset="0"/>
              </a:rPr>
              <a:t> condition.</a:t>
            </a:r>
          </a:p>
          <a:p>
            <a:pPr marL="0" indent="0">
              <a:buNone/>
            </a:pPr>
            <a:endParaRPr lang="en-US" sz="2200" dirty="0">
              <a:solidFill>
                <a:srgbClr val="0D0D0D"/>
              </a:solidFill>
              <a:effectLst/>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pic>
        <p:nvPicPr>
          <p:cNvPr id="6" name="Picture 5" descr="A white number on a black background&#10;&#10;Description automatically generated">
            <a:extLst>
              <a:ext uri="{FF2B5EF4-FFF2-40B4-BE49-F238E27FC236}">
                <a16:creationId xmlns:a16="http://schemas.microsoft.com/office/drawing/2014/main" id="{1DDB66CC-89F8-EAC5-BF59-F5D2CA318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8" y="2008663"/>
            <a:ext cx="331562" cy="373008"/>
          </a:xfrm>
          <a:prstGeom prst="rect">
            <a:avLst/>
          </a:prstGeom>
        </p:spPr>
      </p:pic>
      <p:pic>
        <p:nvPicPr>
          <p:cNvPr id="7" name="Picture 6" descr="A number on a grey background&#10;&#10;Description automatically generated">
            <a:extLst>
              <a:ext uri="{FF2B5EF4-FFF2-40B4-BE49-F238E27FC236}">
                <a16:creationId xmlns:a16="http://schemas.microsoft.com/office/drawing/2014/main" id="{429C08CC-44AA-1E10-9DFA-44D1B229C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58" y="3848792"/>
            <a:ext cx="340523" cy="358445"/>
          </a:xfrm>
          <a:prstGeom prst="rect">
            <a:avLst/>
          </a:prstGeom>
        </p:spPr>
      </p:pic>
    </p:spTree>
    <p:extLst>
      <p:ext uri="{BB962C8B-B14F-4D97-AF65-F5344CB8AC3E}">
        <p14:creationId xmlns:p14="http://schemas.microsoft.com/office/powerpoint/2010/main" val="386079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Methods</a:t>
            </a:r>
          </a:p>
        </p:txBody>
      </p:sp>
      <p:sp>
        <p:nvSpPr>
          <p:cNvPr id="4" name="Content Placeholder 3"/>
          <p:cNvSpPr>
            <a:spLocks noGrp="1"/>
          </p:cNvSpPr>
          <p:nvPr>
            <p:ph sz="quarter" idx="11"/>
          </p:nvPr>
        </p:nvSpPr>
        <p:spPr>
          <a:xfrm>
            <a:off x="22593" y="1220653"/>
            <a:ext cx="7749467" cy="5075237"/>
          </a:xfrm>
        </p:spPr>
        <p:txBody>
          <a:bodyPr/>
          <a:lstStyle/>
          <a:p>
            <a:r>
              <a:rPr lang="en-US" sz="1800" b="1" dirty="0">
                <a:solidFill>
                  <a:srgbClr val="2182C8"/>
                </a:solidFill>
                <a:latin typeface="Arial" panose="020B0604020202020204" pitchFamily="34" charset="0"/>
                <a:cs typeface="Arial" panose="020B0604020202020204" pitchFamily="34" charset="0"/>
              </a:rPr>
              <a:t>Research Question: </a:t>
            </a:r>
            <a:r>
              <a:rPr lang="en-US" sz="1800" i="1" dirty="0">
                <a:latin typeface="Arial" panose="020B0604020202020204" pitchFamily="34" charset="0"/>
                <a:cs typeface="Arial" panose="020B0604020202020204" pitchFamily="34" charset="0"/>
              </a:rPr>
              <a:t>To what extent do eye-gazed-based adaptive interfaces improve </a:t>
            </a:r>
            <a:r>
              <a:rPr lang="en-US" sz="1800" b="1" i="1" u="sng" dirty="0">
                <a:solidFill>
                  <a:srgbClr val="2182C8"/>
                </a:solidFill>
                <a:latin typeface="Arial" panose="020B0604020202020204" pitchFamily="34" charset="0"/>
                <a:cs typeface="Arial" panose="020B0604020202020204" pitchFamily="34" charset="0"/>
              </a:rPr>
              <a:t>eye</a:t>
            </a:r>
            <a:r>
              <a:rPr lang="en-US" sz="1800" b="1" i="1" u="sng" dirty="0">
                <a:solidFill>
                  <a:srgbClr val="2B56AB"/>
                </a:solidFill>
                <a:latin typeface="Arial" panose="020B0604020202020204" pitchFamily="34" charset="0"/>
                <a:cs typeface="Arial" panose="020B0604020202020204" pitchFamily="34" charset="0"/>
              </a:rPr>
              <a:t> </a:t>
            </a:r>
            <a:r>
              <a:rPr lang="en-US" sz="1800" b="1" i="1" u="sng" dirty="0">
                <a:solidFill>
                  <a:srgbClr val="2182C8"/>
                </a:solidFill>
                <a:latin typeface="Arial" panose="020B0604020202020204" pitchFamily="34" charset="0"/>
                <a:cs typeface="Arial" panose="020B0604020202020204" pitchFamily="34" charset="0"/>
              </a:rPr>
              <a:t>behavior, quality </a:t>
            </a:r>
            <a:r>
              <a:rPr lang="en-US" sz="1800" i="1" dirty="0">
                <a:effectLst/>
                <a:latin typeface="Arial" panose="020B0604020202020204" pitchFamily="34" charset="0"/>
                <a:cs typeface="Arial" panose="020B0604020202020204" pitchFamily="34" charset="0"/>
              </a:rPr>
              <a:t>and</a:t>
            </a:r>
            <a:r>
              <a:rPr lang="en-US" sz="1800" i="1" dirty="0">
                <a:latin typeface="Arial" panose="020B0604020202020204" pitchFamily="34" charset="0"/>
                <a:cs typeface="Arial" panose="020B0604020202020204" pitchFamily="34" charset="0"/>
              </a:rPr>
              <a:t> </a:t>
            </a:r>
            <a:r>
              <a:rPr lang="en-US" sz="1800" b="1" i="1" u="sng" dirty="0">
                <a:solidFill>
                  <a:srgbClr val="2182C8"/>
                </a:solidFill>
                <a:latin typeface="Arial" panose="020B0604020202020204" pitchFamily="34" charset="0"/>
                <a:cs typeface="Arial" panose="020B0604020202020204" pitchFamily="34" charset="0"/>
              </a:rPr>
              <a:t>decision-making speed</a:t>
            </a:r>
            <a:r>
              <a:rPr lang="en-US" sz="1800" b="1" i="1" dirty="0">
                <a:latin typeface="Arial" panose="020B0604020202020204" pitchFamily="34" charset="0"/>
                <a:cs typeface="Arial" panose="020B0604020202020204" pitchFamily="34" charset="0"/>
              </a:rPr>
              <a:t>?</a:t>
            </a:r>
            <a:endParaRPr lang="en-US" sz="1800" i="1" dirty="0">
              <a:effectLst/>
              <a:latin typeface="Arial" panose="020B0604020202020204" pitchFamily="34" charset="0"/>
              <a:cs typeface="Arial" panose="020B0604020202020204" pitchFamily="34" charset="0"/>
            </a:endParaRPr>
          </a:p>
          <a:p>
            <a:endParaRPr lang="en-US" sz="1800" b="1" dirty="0">
              <a:solidFill>
                <a:srgbClr val="2B56AB"/>
              </a:solidFill>
              <a:latin typeface="Arial" panose="020B0604020202020204" pitchFamily="34" charset="0"/>
              <a:cs typeface="Arial" panose="020B0604020202020204" pitchFamily="34" charset="0"/>
            </a:endParaRPr>
          </a:p>
          <a:p>
            <a:r>
              <a:rPr lang="en-US" sz="1800" b="1" dirty="0">
                <a:solidFill>
                  <a:srgbClr val="2182C8"/>
                </a:solidFill>
                <a:latin typeface="Arial" panose="020B0604020202020204" pitchFamily="34" charset="0"/>
                <a:cs typeface="Arial" panose="020B0604020202020204" pitchFamily="34" charset="0"/>
              </a:rPr>
              <a:t>Research Method: </a:t>
            </a:r>
            <a:r>
              <a:rPr lang="en-US" sz="1800" dirty="0">
                <a:latin typeface="Arial" panose="020B0604020202020204" pitchFamily="34" charset="0"/>
                <a:cs typeface="Arial" panose="020B0604020202020204" pitchFamily="34" charset="0"/>
              </a:rPr>
              <a:t>experimental design to assess the effectiveness of adaptive and non-adaptive (fixed) HMD interfaces in a decision-making scenario using a 3D map in a Command Center style use-case. </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b="1" dirty="0">
                <a:solidFill>
                  <a:srgbClr val="2182C8"/>
                </a:solidFill>
                <a:latin typeface="Arial" panose="020B0604020202020204" pitchFamily="34" charset="0"/>
                <a:cs typeface="Arial" panose="020B0604020202020204" pitchFamily="34" charset="0"/>
              </a:rPr>
              <a:t>Research Scenario: </a:t>
            </a:r>
            <a:r>
              <a:rPr lang="en-US" sz="1800" dirty="0">
                <a:latin typeface="Arial" panose="020B0604020202020204" pitchFamily="34" charset="0"/>
                <a:cs typeface="Arial" panose="020B0604020202020204" pitchFamily="34" charset="0"/>
              </a:rPr>
              <a:t>Substitute Military Operations for a Family Vacation Planning scenario</a:t>
            </a:r>
          </a:p>
          <a:p>
            <a:pPr lvl="1"/>
            <a:r>
              <a:rPr lang="en-US" sz="1800" b="1" dirty="0">
                <a:solidFill>
                  <a:srgbClr val="2182C8"/>
                </a:solidFill>
                <a:latin typeface="Arial" panose="020B0604020202020204" pitchFamily="34" charset="0"/>
                <a:cs typeface="Arial" panose="020B0604020202020204" pitchFamily="34" charset="0"/>
              </a:rPr>
              <a:t>Resource management: </a:t>
            </a:r>
            <a:r>
              <a:rPr lang="en-US" sz="1800" dirty="0">
                <a:latin typeface="Arial" panose="020B0604020202020204" pitchFamily="34" charset="0"/>
                <a:cs typeface="Arial" panose="020B0604020202020204" pitchFamily="34" charset="0"/>
              </a:rPr>
              <a:t>manage time and money to ensure relatives reach the airport within a six-hour window.</a:t>
            </a:r>
          </a:p>
          <a:p>
            <a:pPr lvl="1"/>
            <a:r>
              <a:rPr lang="en-US" sz="1800" b="1" dirty="0">
                <a:solidFill>
                  <a:srgbClr val="2182C8"/>
                </a:solidFill>
                <a:latin typeface="Arial" panose="020B0604020202020204" pitchFamily="34" charset="0"/>
                <a:cs typeface="Arial" panose="020B0604020202020204" pitchFamily="34" charset="0"/>
              </a:rPr>
              <a:t>Dynamic challenges: </a:t>
            </a:r>
            <a:r>
              <a:rPr lang="en-US" sz="1800" dirty="0">
                <a:latin typeface="Arial" panose="020B0604020202020204" pitchFamily="34" charset="0"/>
                <a:cs typeface="Arial" panose="020B0604020202020204" pitchFamily="34" charset="0"/>
              </a:rPr>
              <a:t>blocked roads, unexpected demands, and equipment malfunctions.</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pic>
        <p:nvPicPr>
          <p:cNvPr id="5" name="Picture 4">
            <a:extLst>
              <a:ext uri="{FF2B5EF4-FFF2-40B4-BE49-F238E27FC236}">
                <a16:creationId xmlns:a16="http://schemas.microsoft.com/office/drawing/2014/main" id="{398CC8B3-02B6-E45E-6DE6-D0762235D363}"/>
              </a:ext>
            </a:extLst>
          </p:cNvPr>
          <p:cNvPicPr>
            <a:picLocks noChangeAspect="1"/>
          </p:cNvPicPr>
          <p:nvPr/>
        </p:nvPicPr>
        <p:blipFill>
          <a:blip r:embed="rId3"/>
          <a:stretch>
            <a:fillRect/>
          </a:stretch>
        </p:blipFill>
        <p:spPr>
          <a:xfrm rot="20722948">
            <a:off x="7814647" y="2126131"/>
            <a:ext cx="2322878" cy="1361061"/>
          </a:xfrm>
          <a:prstGeom prst="rect">
            <a:avLst/>
          </a:prstGeom>
        </p:spPr>
      </p:pic>
      <p:pic>
        <p:nvPicPr>
          <p:cNvPr id="7" name="Picture 6">
            <a:extLst>
              <a:ext uri="{FF2B5EF4-FFF2-40B4-BE49-F238E27FC236}">
                <a16:creationId xmlns:a16="http://schemas.microsoft.com/office/drawing/2014/main" id="{A06CD7AF-7DFF-4EFC-D7DA-F58B0D75F2C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rcRect b="29618"/>
          <a:stretch/>
        </p:blipFill>
        <p:spPr>
          <a:xfrm>
            <a:off x="7832713" y="3455068"/>
            <a:ext cx="2304238" cy="1542278"/>
          </a:xfrm>
          <a:prstGeom prst="rect">
            <a:avLst/>
          </a:prstGeom>
        </p:spPr>
      </p:pic>
      <p:pic>
        <p:nvPicPr>
          <p:cNvPr id="8" name="Picture 7">
            <a:extLst>
              <a:ext uri="{FF2B5EF4-FFF2-40B4-BE49-F238E27FC236}">
                <a16:creationId xmlns:a16="http://schemas.microsoft.com/office/drawing/2014/main" id="{F9F2E91E-763C-DAB3-26C9-7A0E99744733}"/>
              </a:ext>
            </a:extLst>
          </p:cNvPr>
          <p:cNvPicPr>
            <a:picLocks noChangeAspect="1"/>
          </p:cNvPicPr>
          <p:nvPr/>
        </p:nvPicPr>
        <p:blipFill>
          <a:blip r:embed="rId6"/>
          <a:stretch>
            <a:fillRect/>
          </a:stretch>
        </p:blipFill>
        <p:spPr>
          <a:xfrm rot="524794">
            <a:off x="9722700" y="3310053"/>
            <a:ext cx="2341177" cy="1567003"/>
          </a:xfrm>
          <a:prstGeom prst="rect">
            <a:avLst/>
          </a:prstGeom>
        </p:spPr>
      </p:pic>
      <p:sp>
        <p:nvSpPr>
          <p:cNvPr id="9" name="Rectangle 8">
            <a:extLst>
              <a:ext uri="{FF2B5EF4-FFF2-40B4-BE49-F238E27FC236}">
                <a16:creationId xmlns:a16="http://schemas.microsoft.com/office/drawing/2014/main" id="{F9F14D4C-9482-B8AE-A7AA-4E6987B458E9}"/>
              </a:ext>
            </a:extLst>
          </p:cNvPr>
          <p:cNvSpPr/>
          <p:nvPr/>
        </p:nvSpPr>
        <p:spPr>
          <a:xfrm rot="20715725">
            <a:off x="7929953" y="2470900"/>
            <a:ext cx="2273369" cy="523220"/>
          </a:xfrm>
          <a:prstGeom prst="rect">
            <a:avLst/>
          </a:prstGeom>
          <a:noFill/>
        </p:spPr>
        <p:txBody>
          <a:bodyPr wrap="square" lIns="91440" tIns="45720" rIns="91440" bIns="45720">
            <a:spAutoFit/>
          </a:bodyPr>
          <a:lstStyle/>
          <a:p>
            <a:pPr algn="ctr"/>
            <a:r>
              <a:rPr lang="en-US" sz="1400" b="1" spc="50" dirty="0">
                <a:ln w="0"/>
                <a:solidFill>
                  <a:schemeClr val="bg1"/>
                </a:solidFill>
                <a:effectLst>
                  <a:innerShdw blurRad="63500" dist="50800" dir="13500000">
                    <a:srgbClr val="000000">
                      <a:alpha val="50000"/>
                    </a:srgbClr>
                  </a:innerShdw>
                </a:effectLst>
              </a:rPr>
              <a:t>COMMAND</a:t>
            </a:r>
            <a:r>
              <a:rPr lang="en-US" sz="1400" b="1" spc="50" dirty="0">
                <a:ln w="0"/>
                <a:solidFill>
                  <a:schemeClr val="bg1">
                    <a:lumMod val="85000"/>
                  </a:schemeClr>
                </a:solidFill>
                <a:effectLst>
                  <a:innerShdw blurRad="63500" dist="50800" dir="13500000">
                    <a:srgbClr val="000000">
                      <a:alpha val="50000"/>
                    </a:srgbClr>
                  </a:innerShdw>
                </a:effectLst>
              </a:rPr>
              <a:t> </a:t>
            </a:r>
            <a:r>
              <a:rPr lang="en-US" sz="1400" b="1" spc="50" dirty="0">
                <a:ln w="0"/>
                <a:solidFill>
                  <a:schemeClr val="bg1"/>
                </a:solidFill>
                <a:effectLst>
                  <a:innerShdw blurRad="63500" dist="50800" dir="13500000">
                    <a:srgbClr val="000000">
                      <a:alpha val="50000"/>
                    </a:srgbClr>
                  </a:innerShdw>
                </a:effectLst>
              </a:rPr>
              <a:t>&amp;</a:t>
            </a:r>
            <a:r>
              <a:rPr lang="en-US" sz="1400" b="1" spc="50" dirty="0">
                <a:ln w="0"/>
                <a:solidFill>
                  <a:schemeClr val="bg1">
                    <a:lumMod val="85000"/>
                  </a:schemeClr>
                </a:solidFill>
                <a:effectLst>
                  <a:innerShdw blurRad="63500" dist="50800" dir="13500000">
                    <a:srgbClr val="000000">
                      <a:alpha val="50000"/>
                    </a:srgbClr>
                  </a:innerShdw>
                </a:effectLst>
              </a:rPr>
              <a:t> </a:t>
            </a:r>
            <a:r>
              <a:rPr lang="en-US" sz="1400" b="1" spc="50" dirty="0">
                <a:ln w="0"/>
                <a:solidFill>
                  <a:schemeClr val="bg1"/>
                </a:solidFill>
                <a:effectLst>
                  <a:innerShdw blurRad="63500" dist="50800" dir="13500000">
                    <a:srgbClr val="000000">
                      <a:alpha val="50000"/>
                    </a:srgbClr>
                  </a:innerShdw>
                </a:effectLst>
              </a:rPr>
              <a:t>CONTROL</a:t>
            </a:r>
          </a:p>
        </p:txBody>
      </p:sp>
      <p:pic>
        <p:nvPicPr>
          <p:cNvPr id="6" name="Picture 5" descr="A large sign with text over it&#10;&#10;Description automatically generated with medium confidence">
            <a:extLst>
              <a:ext uri="{FF2B5EF4-FFF2-40B4-BE49-F238E27FC236}">
                <a16:creationId xmlns:a16="http://schemas.microsoft.com/office/drawing/2014/main" id="{A0B35A7A-8F8A-B2E2-E7AC-FA08CF2E16C2}"/>
              </a:ext>
            </a:extLst>
          </p:cNvPr>
          <p:cNvPicPr>
            <a:picLocks noChangeAspect="1"/>
          </p:cNvPicPr>
          <p:nvPr/>
        </p:nvPicPr>
        <p:blipFill rotWithShape="1">
          <a:blip r:embed="rId7"/>
          <a:srcRect l="6382" r="9122"/>
          <a:stretch/>
        </p:blipFill>
        <p:spPr>
          <a:xfrm rot="1419998">
            <a:off x="9301770" y="1252438"/>
            <a:ext cx="2647793" cy="1762676"/>
          </a:xfrm>
          <a:prstGeom prst="rect">
            <a:avLst/>
          </a:prstGeom>
          <a:noFill/>
        </p:spPr>
      </p:pic>
    </p:spTree>
    <p:extLst>
      <p:ext uri="{BB962C8B-B14F-4D97-AF65-F5344CB8AC3E}">
        <p14:creationId xmlns:p14="http://schemas.microsoft.com/office/powerpoint/2010/main" val="3794364237"/>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24640</TotalTime>
  <Words>2947</Words>
  <Application>Microsoft Macintosh PowerPoint</Application>
  <PresentationFormat>Widescreen</PresentationFormat>
  <Paragraphs>287</Paragraphs>
  <Slides>16</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-webkit-standard</vt:lpstr>
      <vt:lpstr>Arial</vt:lpstr>
      <vt:lpstr>Arial Narrow</vt:lpstr>
      <vt:lpstr>Calibri</vt:lpstr>
      <vt:lpstr>Courier New</vt:lpstr>
      <vt:lpstr>Helvetica</vt:lpstr>
      <vt:lpstr>Tahoma</vt:lpstr>
      <vt:lpstr>Wingdings</vt:lpstr>
      <vt:lpstr>Blends</vt:lpstr>
      <vt:lpstr>PowerPoint Presentation</vt:lpstr>
      <vt:lpstr>Research Project: Adaptive Head Mounted Display Interfaces</vt:lpstr>
      <vt:lpstr>ARL-W Basic Research Studies </vt:lpstr>
      <vt:lpstr>ARL-W Basic Research Studies </vt:lpstr>
      <vt:lpstr>PowerPoint Presentation</vt:lpstr>
      <vt:lpstr>Use Case: Command Center Environment</vt:lpstr>
      <vt:lpstr>Approach</vt:lpstr>
      <vt:lpstr>Hypotheses</vt:lpstr>
      <vt:lpstr>Research Methods</vt:lpstr>
      <vt:lpstr>Experimental Design</vt:lpstr>
      <vt:lpstr>Eye Behavior Results</vt:lpstr>
      <vt:lpstr>Eye Behavior Results</vt:lpstr>
      <vt:lpstr>Decision Quality Results</vt:lpstr>
      <vt:lpstr>Key Conclusions</vt:lpstr>
      <vt:lpstr>Key Findings/Insights</vt:lpstr>
      <vt:lpstr>Q &amp; A</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David Nelson</cp:lastModifiedBy>
  <cp:revision>111</cp:revision>
  <cp:lastPrinted>1601-01-01T00:00:00Z</cp:lastPrinted>
  <dcterms:created xsi:type="dcterms:W3CDTF">2016-03-29T15:29:36Z</dcterms:created>
  <dcterms:modified xsi:type="dcterms:W3CDTF">2024-10-24T17:53:49Z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