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60" r:id="rId5"/>
    <p:sldId id="261" r:id="rId6"/>
    <p:sldId id="262" r:id="rId7"/>
    <p:sldId id="263" r:id="rId8"/>
    <p:sldId id="264" r:id="rId9"/>
    <p:sldId id="265" r:id="rId10"/>
    <p:sldId id="266" r:id="rId11"/>
    <p:sldId id="267" r:id="rId12"/>
    <p:sldId id="276" r:id="rId13"/>
    <p:sldId id="268" r:id="rId14"/>
    <p:sldId id="275" r:id="rId15"/>
    <p:sldId id="269" r:id="rId16"/>
    <p:sldId id="270" r:id="rId17"/>
    <p:sldId id="271" r:id="rId18"/>
    <p:sldId id="272" r:id="rId19"/>
    <p:sldId id="273" r:id="rId20"/>
    <p:sldId id="274" r:id="rId21"/>
  </p:sldIdLst>
  <p:sldSz cx="12192000" cy="6858000"/>
  <p:notesSz cx="6858000" cy="9029700"/>
  <p:embeddedFontLst>
    <p:embeddedFont>
      <p:font typeface="Arial Narrow" panose="020B0606020202030204" pitchFamily="34" charset="0"/>
      <p:regular r:id="rId23"/>
      <p:bold r:id="rId24"/>
      <p:italic r:id="rId25"/>
      <p:boldItalic r:id="rId26"/>
    </p:embeddedFont>
    <p:embeddedFont>
      <p:font typeface="Noto Sans Symbols" panose="020B0604020202020204" charset="0"/>
      <p:regular r:id="rId27"/>
      <p:bold r:id="rId28"/>
    </p:embeddedFont>
    <p:embeddedFont>
      <p:font typeface="Tahoma" panose="020B060403050404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yPjb2xTsbNTkTc9KKuNEA93SlB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zcan" initials="" lastIdx="8" clrIdx="0"/>
  <p:cmAuthor id="1" name="Çağlar Çetintaş"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80" autoAdjust="0"/>
  </p:normalViewPr>
  <p:slideViewPr>
    <p:cSldViewPr snapToGrid="0">
      <p:cViewPr varScale="1">
        <p:scale>
          <a:sx n="84" d="100"/>
          <a:sy n="84" d="100"/>
        </p:scale>
        <p:origin x="1050" y="90"/>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90"/>
      </p:cViewPr>
      <p:guideLst>
        <p:guide orient="horz" pos="2844"/>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2438"/>
          </a:xfrm>
          <a:prstGeom prst="rect">
            <a:avLst/>
          </a:prstGeom>
          <a:noFill/>
          <a:ln>
            <a:noFill/>
          </a:ln>
        </p:spPr>
        <p:txBody>
          <a:bodyPr spcFirstLastPara="1" wrap="square" lIns="90750" tIns="45375" rIns="90750" bIns="45375" anchor="t" anchorCtr="0">
            <a:noAutofit/>
          </a:bodyPr>
          <a:lstStyle>
            <a:lvl1pPr marR="0" lvl="0" algn="l"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32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32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32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32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32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32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32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3200" b="0" i="0" u="none" strike="noStrike" cap="none">
                <a:solidFill>
                  <a:schemeClr val="dk1"/>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86200" y="0"/>
            <a:ext cx="2971800" cy="452438"/>
          </a:xfrm>
          <a:prstGeom prst="rect">
            <a:avLst/>
          </a:prstGeom>
          <a:noFill/>
          <a:ln>
            <a:noFill/>
          </a:ln>
        </p:spPr>
        <p:txBody>
          <a:bodyPr spcFirstLastPara="1" wrap="square" lIns="90750" tIns="45375" rIns="90750" bIns="45375" anchor="t" anchorCtr="0">
            <a:noAutofit/>
          </a:bodyPr>
          <a:lstStyle>
            <a:lvl1pPr marR="0" lvl="0" algn="r"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32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32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32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32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32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32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32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3200" b="0" i="0" u="none" strike="noStrike" cap="none">
                <a:solidFill>
                  <a:schemeClr val="dk1"/>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lvl1pPr marL="457200" marR="0" lvl="0"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577263"/>
            <a:ext cx="2971800" cy="452437"/>
          </a:xfrm>
          <a:prstGeom prst="rect">
            <a:avLst/>
          </a:prstGeom>
          <a:noFill/>
          <a:ln>
            <a:noFill/>
          </a:ln>
        </p:spPr>
        <p:txBody>
          <a:bodyPr spcFirstLastPara="1" wrap="square" lIns="90750" tIns="45375" rIns="90750" bIns="45375" anchor="b" anchorCtr="0">
            <a:noAutofit/>
          </a:bodyPr>
          <a:lstStyle>
            <a:lvl1pPr marR="0" lvl="0" algn="l"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32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32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32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32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32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32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32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3200" b="0" i="0" u="none" strike="noStrike" cap="none">
                <a:solidFill>
                  <a:schemeClr val="dk1"/>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ahoma"/>
                <a:ea typeface="Tahoma"/>
                <a:cs typeface="Tahoma"/>
                <a:sym typeface="Tahoma"/>
              </a:rPr>
              <a:t>‹#›</a:t>
            </a:fld>
            <a:endParaRPr sz="1200" b="0" i="0" u="none" strike="noStrike" cap="none">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sldNum" idx="12"/>
          </p:nvPr>
        </p:nvSpPr>
        <p:spPr>
          <a:xfrm>
            <a:off x="3886200" y="8577263"/>
            <a:ext cx="2971800" cy="452437"/>
          </a:xfrm>
          <a:prstGeom prst="rect">
            <a:avLst/>
          </a:prstGeom>
          <a:noFill/>
          <a:ln>
            <a:noFill/>
          </a:ln>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56" name="Google Shape;56;p1: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 name="Google Shape;57;p1:notes"/>
          <p:cNvSpPr txBox="1">
            <a:spLocks noGrp="1"/>
          </p:cNvSpPr>
          <p:nvPr>
            <p:ph type="body" idx="1"/>
          </p:nvPr>
        </p:nvSpPr>
        <p:spPr>
          <a:xfrm>
            <a:off x="914400" y="4289425"/>
            <a:ext cx="5029200" cy="4064000"/>
          </a:xfrm>
          <a:prstGeom prst="rect">
            <a:avLst/>
          </a:prstGeom>
          <a:noFill/>
          <a:ln>
            <a:noFill/>
          </a:ln>
        </p:spPr>
        <p:txBody>
          <a:bodyPr spcFirstLastPara="1" wrap="square" lIns="90750" tIns="45375" rIns="90750" bIns="45375" anchor="t" anchorCtr="0">
            <a:noAutofit/>
          </a:bodyPr>
          <a:lstStyle/>
          <a:p>
            <a:pPr marL="0" lvl="0" indent="0" algn="l" rtl="0">
              <a:spcBef>
                <a:spcPts val="0"/>
              </a:spcBef>
              <a:spcAft>
                <a:spcPts val="0"/>
              </a:spcAft>
              <a:buFontTx/>
              <a:buNone/>
            </a:pPr>
            <a:r>
              <a:rPr lang="en-US" noProof="0" dirty="0"/>
              <a:t>- Greetings</a:t>
            </a:r>
          </a:p>
          <a:p>
            <a:pPr marL="0" lvl="0" indent="0" algn="l" rtl="0">
              <a:spcBef>
                <a:spcPts val="0"/>
              </a:spcBef>
              <a:spcAft>
                <a:spcPts val="0"/>
              </a:spcAft>
              <a:buFontTx/>
              <a:buNone/>
            </a:pPr>
            <a:r>
              <a:rPr lang="en-US" noProof="0" dirty="0"/>
              <a:t>- Talk about self (STM, Turkey)</a:t>
            </a:r>
          </a:p>
          <a:p>
            <a:pPr marL="285750" lvl="0" indent="-285750" algn="l" rtl="0">
              <a:spcBef>
                <a:spcPts val="0"/>
              </a:spcBef>
              <a:spcAft>
                <a:spcPts val="0"/>
              </a:spcAft>
              <a:buFontTx/>
              <a:buChar char="-"/>
            </a:pPr>
            <a:endParaRPr lang="en-US" noProof="0" dirty="0"/>
          </a:p>
          <a:p>
            <a:pPr marL="285750" lvl="0" indent="-285750" algn="l" rtl="0">
              <a:spcBef>
                <a:spcPts val="0"/>
              </a:spcBef>
              <a:spcAft>
                <a:spcPts val="0"/>
              </a:spcAft>
              <a:buFontTx/>
              <a:buChar char="-"/>
            </a:pPr>
            <a:endParaRPr lang="en-US" noProof="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fb9dc28cd5_0_121: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fb9dc28cd5_0_121: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dirty="0"/>
              <a:t>The main purpose of closed-loop simulation software is analysis. A lot of data should be presented to user in a comprehensible, clear way. Some visual representation of scenario flow, namely 3D debriefing, some reports and analysis options should be present in the simulation software..</a:t>
            </a:r>
          </a:p>
          <a:p>
            <a:pPr marL="0" lvl="0" indent="0" algn="l" rtl="0">
              <a:spcBef>
                <a:spcPts val="480"/>
              </a:spcBef>
              <a:spcAft>
                <a:spcPts val="0"/>
              </a:spcAft>
              <a:buNone/>
            </a:pPr>
            <a:endParaRPr lang="en-US" dirty="0"/>
          </a:p>
          <a:p>
            <a:pPr marL="0" lvl="0" indent="0" algn="l" rtl="0">
              <a:spcBef>
                <a:spcPts val="480"/>
              </a:spcBef>
              <a:spcAft>
                <a:spcPts val="0"/>
              </a:spcAft>
              <a:buNone/>
            </a:pPr>
            <a:r>
              <a:rPr lang="en-US" dirty="0"/>
              <a:t>To address this in GEMED, we did not invent the whole tool stack again and applied 3</a:t>
            </a:r>
            <a:r>
              <a:rPr lang="en-US" baseline="30000" dirty="0"/>
              <a:t>rd</a:t>
            </a:r>
            <a:r>
              <a:rPr lang="en-US" dirty="0"/>
              <a:t> party tools and solutions to our software such as SIMDIS for debriefing/3D display and R and Python scripts and libraries for reports, graphs and analysis tools. We also implemented Unity based 3D viewing solution to be able to change SIMDES based tools in case of licensing problems and other customer requirements.</a:t>
            </a:r>
          </a:p>
        </p:txBody>
      </p:sp>
      <p:sp>
        <p:nvSpPr>
          <p:cNvPr id="154" name="Google Shape;154;g2fb9dc28cd5_0_121:notes"/>
          <p:cNvSpPr txBox="1">
            <a:spLocks noGrp="1"/>
          </p:cNvSpPr>
          <p:nvPr>
            <p:ph type="sldNum" idx="12"/>
          </p:nvPr>
        </p:nvSpPr>
        <p:spPr>
          <a:xfrm>
            <a:off x="3886200" y="8577263"/>
            <a:ext cx="2971800" cy="452400"/>
          </a:xfrm>
          <a:prstGeom prst="rect">
            <a:avLst/>
          </a:prstGeom>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fb9dc28cd5_0_20: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fb9dc28cd5_0_20: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dirty="0"/>
              <a:t>In a wargaming simulation scenario consists of initial states of players a small set of planned injections during simulation. Computer assisted simulation entities may require additional programming to mimic desired unit behavior. On the other hand, closed-loop simulations use scenario as its base state and its execution flow meaning it includes starting positions, complete unit behavior and conditional inputs. Should we have a scripting language for this task? Will user be able to use this scripting language? Could sufficient training be provided to every new user? Hard to know when you don’t know the whole user base. </a:t>
            </a:r>
          </a:p>
          <a:p>
            <a:pPr marL="0" lvl="0" indent="0" algn="l" rtl="0">
              <a:spcBef>
                <a:spcPts val="480"/>
              </a:spcBef>
              <a:spcAft>
                <a:spcPts val="0"/>
              </a:spcAft>
              <a:buNone/>
            </a:pPr>
            <a:endParaRPr lang="en-US" dirty="0"/>
          </a:p>
          <a:p>
            <a:pPr marL="0" lvl="0" indent="0" algn="l" rtl="0">
              <a:spcBef>
                <a:spcPts val="480"/>
              </a:spcBef>
              <a:spcAft>
                <a:spcPts val="0"/>
              </a:spcAft>
              <a:buNone/>
            </a:pPr>
            <a:r>
              <a:rPr lang="en-US" dirty="0"/>
              <a:t>Instead hiding the language behind a simple GUI and minimal training to use that GUI seems like a better alternative. To that end, we implemented a visual scripting tool inspired by Business Process Modeling practices. With this tool, the user can create plans by using pre-defined tasks (like “Follow the waypoint”, “Search in the area”) concurrently and sequentially and by utilizing conditional transitions between such tasks.</a:t>
            </a:r>
          </a:p>
          <a:p>
            <a:pPr marL="0" lvl="0" indent="0" algn="l" rtl="0">
              <a:spcBef>
                <a:spcPts val="480"/>
              </a:spcBef>
              <a:spcAft>
                <a:spcPts val="0"/>
              </a:spcAft>
              <a:buNone/>
            </a:pPr>
            <a:endParaRPr lang="en-US" dirty="0"/>
          </a:p>
          <a:p>
            <a:pPr marL="0" lvl="0" indent="0" algn="l" rtl="0">
              <a:spcBef>
                <a:spcPts val="480"/>
              </a:spcBef>
              <a:spcAft>
                <a:spcPts val="0"/>
              </a:spcAft>
              <a:buNone/>
            </a:pPr>
            <a:endParaRPr dirty="0"/>
          </a:p>
        </p:txBody>
      </p:sp>
      <p:sp>
        <p:nvSpPr>
          <p:cNvPr id="163" name="Google Shape;163;g2fb9dc28cd5_0_20:notes"/>
          <p:cNvSpPr txBox="1">
            <a:spLocks noGrp="1"/>
          </p:cNvSpPr>
          <p:nvPr>
            <p:ph type="sldNum" idx="12"/>
          </p:nvPr>
        </p:nvSpPr>
        <p:spPr>
          <a:xfrm>
            <a:off x="3886200" y="8577263"/>
            <a:ext cx="2971800" cy="452400"/>
          </a:xfrm>
          <a:prstGeom prst="rect">
            <a:avLst/>
          </a:prstGeom>
        </p:spPr>
        <p:txBody>
          <a:bodyPr spcFirstLastPara="1" wrap="square" lIns="90750" tIns="45375" rIns="90750" bIns="453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fb9dc28cd5_0_20: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fb9dc28cd5_0_20: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dirty="0"/>
              <a:t>In a wargaming simulation scenario consists of initial states of players a small set of planned injections during simulation. Computer assisted simulation entities may require additional programming to mimic desired unit behavior. On the other hand, closed-loop simulations use scenario as its base state and its execution flow meaning it includes starting positions, complete unit behavior and conditional inputs. Should we have a scripting language for this task? Will user be able to use this scripting language? Could sufficient training be provided to every new user? Hard to know when you don’t know the whole user base. </a:t>
            </a:r>
          </a:p>
          <a:p>
            <a:pPr marL="0" lvl="0" indent="0" algn="l" rtl="0">
              <a:spcBef>
                <a:spcPts val="480"/>
              </a:spcBef>
              <a:spcAft>
                <a:spcPts val="0"/>
              </a:spcAft>
              <a:buNone/>
            </a:pPr>
            <a:endParaRPr lang="en-US" dirty="0"/>
          </a:p>
          <a:p>
            <a:pPr marL="0" lvl="0" indent="0" algn="l" rtl="0">
              <a:spcBef>
                <a:spcPts val="480"/>
              </a:spcBef>
              <a:spcAft>
                <a:spcPts val="0"/>
              </a:spcAft>
              <a:buNone/>
            </a:pPr>
            <a:r>
              <a:rPr lang="en-US" dirty="0"/>
              <a:t>Instead hiding the language behind a simple GUI and minimal training to use that GUI seems like a better alternative. To that end, we implemented a visual scripting tool inspired by Business Process Modeling practices. With this tool, the user can create plans by using pre-defined tasks (like “Follow the waypoint”, “Search in the area”) concurrently and sequentially and by utilizing conditional transitions between such tasks.</a:t>
            </a:r>
          </a:p>
          <a:p>
            <a:pPr marL="0" lvl="0" indent="0" algn="l" rtl="0">
              <a:spcBef>
                <a:spcPts val="480"/>
              </a:spcBef>
              <a:spcAft>
                <a:spcPts val="0"/>
              </a:spcAft>
              <a:buNone/>
            </a:pPr>
            <a:endParaRPr lang="en-US" dirty="0"/>
          </a:p>
          <a:p>
            <a:pPr marL="0" lvl="0" indent="0" algn="l" rtl="0">
              <a:spcBef>
                <a:spcPts val="480"/>
              </a:spcBef>
              <a:spcAft>
                <a:spcPts val="0"/>
              </a:spcAft>
              <a:buNone/>
            </a:pPr>
            <a:endParaRPr dirty="0"/>
          </a:p>
        </p:txBody>
      </p:sp>
      <p:sp>
        <p:nvSpPr>
          <p:cNvPr id="163" name="Google Shape;163;g2fb9dc28cd5_0_20:notes"/>
          <p:cNvSpPr txBox="1">
            <a:spLocks noGrp="1"/>
          </p:cNvSpPr>
          <p:nvPr>
            <p:ph type="sldNum" idx="12"/>
          </p:nvPr>
        </p:nvSpPr>
        <p:spPr>
          <a:xfrm>
            <a:off x="3886200" y="8577263"/>
            <a:ext cx="2971800" cy="452400"/>
          </a:xfrm>
          <a:prstGeom prst="rect">
            <a:avLst/>
          </a:prstGeom>
        </p:spPr>
        <p:txBody>
          <a:bodyPr spcFirstLastPara="1" wrap="square" lIns="90750" tIns="45375" rIns="90750" bIns="453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687364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fb9dc28cd5_0_56: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fb9dc28cd5_0_56: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285750" lvl="0" indent="-285750" algn="l" rtl="0">
              <a:spcBef>
                <a:spcPts val="480"/>
              </a:spcBef>
              <a:spcAft>
                <a:spcPts val="0"/>
              </a:spcAft>
              <a:buFontTx/>
              <a:buChar char="-"/>
            </a:pPr>
            <a:r>
              <a:rPr lang="en-US" dirty="0"/>
              <a:t>Experiment design is generally a requirement for closed-loop simulations</a:t>
            </a:r>
          </a:p>
          <a:p>
            <a:pPr marL="285750" lvl="0" indent="-285750" algn="l" rtl="0">
              <a:spcBef>
                <a:spcPts val="480"/>
              </a:spcBef>
              <a:spcAft>
                <a:spcPts val="0"/>
              </a:spcAft>
              <a:buFontTx/>
              <a:buChar char="-"/>
            </a:pPr>
            <a:r>
              <a:rPr lang="en-US" dirty="0"/>
              <a:t>After a base scenario created, alterations to the scenario definitions may be applied such as random walks, Monte Carlo simulations and DOE.</a:t>
            </a:r>
          </a:p>
          <a:p>
            <a:pPr marL="285750" lvl="0" indent="-285750" algn="l" rtl="0">
              <a:spcBef>
                <a:spcPts val="480"/>
              </a:spcBef>
              <a:spcAft>
                <a:spcPts val="0"/>
              </a:spcAft>
              <a:buFontTx/>
              <a:buChar char="-"/>
            </a:pPr>
            <a:r>
              <a:rPr lang="en-US" dirty="0"/>
              <a:t>Manually running each variation is cumbersome! Batch runs of experiment via an UI is much more helpful.</a:t>
            </a:r>
          </a:p>
          <a:p>
            <a:pPr marL="285750" lvl="0" indent="-285750" algn="l" rtl="0">
              <a:spcBef>
                <a:spcPts val="480"/>
              </a:spcBef>
              <a:spcAft>
                <a:spcPts val="0"/>
              </a:spcAft>
              <a:buFontTx/>
              <a:buChar char="-"/>
            </a:pPr>
            <a:r>
              <a:rPr lang="en-US" dirty="0"/>
              <a:t>Association of variation with the base scenario in automated batch run technique is easier when it comes to analysis phase.</a:t>
            </a:r>
          </a:p>
          <a:p>
            <a:pPr marL="285750" lvl="0" indent="-285750" algn="l" rtl="0">
              <a:spcBef>
                <a:spcPts val="480"/>
              </a:spcBef>
              <a:spcAft>
                <a:spcPts val="0"/>
              </a:spcAft>
              <a:buFontTx/>
              <a:buChar char="-"/>
            </a:pPr>
            <a:r>
              <a:rPr lang="en-US" dirty="0"/>
              <a:t>In GEMED, user can define levels, factors and random variation on scenario or model attributes. After that the software take cares of the rest and automatically dispatches runs to CPU threads.</a:t>
            </a:r>
          </a:p>
          <a:p>
            <a:pPr marL="0" lvl="0" indent="0" algn="l" rtl="0">
              <a:spcBef>
                <a:spcPts val="480"/>
              </a:spcBef>
              <a:spcAft>
                <a:spcPts val="0"/>
              </a:spcAft>
              <a:buNone/>
            </a:pPr>
            <a:endParaRPr dirty="0"/>
          </a:p>
        </p:txBody>
      </p:sp>
      <p:sp>
        <p:nvSpPr>
          <p:cNvPr id="173" name="Google Shape;173;g2fb9dc28cd5_0_56:notes"/>
          <p:cNvSpPr txBox="1">
            <a:spLocks noGrp="1"/>
          </p:cNvSpPr>
          <p:nvPr>
            <p:ph type="sldNum" idx="12"/>
          </p:nvPr>
        </p:nvSpPr>
        <p:spPr>
          <a:xfrm>
            <a:off x="3886200" y="8577263"/>
            <a:ext cx="2971800" cy="452400"/>
          </a:xfrm>
          <a:prstGeom prst="rect">
            <a:avLst/>
          </a:prstGeom>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fb9dc28cd5_0_56: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fb9dc28cd5_0_56: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285750" lvl="0" indent="-285750" algn="l" rtl="0">
              <a:spcBef>
                <a:spcPts val="480"/>
              </a:spcBef>
              <a:spcAft>
                <a:spcPts val="0"/>
              </a:spcAft>
              <a:buFontTx/>
              <a:buChar char="-"/>
            </a:pPr>
            <a:r>
              <a:rPr lang="en-US" dirty="0"/>
              <a:t>Experiment design is generally a requirement for closed-loop simulations</a:t>
            </a:r>
          </a:p>
          <a:p>
            <a:pPr marL="285750" lvl="0" indent="-285750" algn="l" rtl="0">
              <a:spcBef>
                <a:spcPts val="480"/>
              </a:spcBef>
              <a:spcAft>
                <a:spcPts val="0"/>
              </a:spcAft>
              <a:buFontTx/>
              <a:buChar char="-"/>
            </a:pPr>
            <a:r>
              <a:rPr lang="en-US" dirty="0"/>
              <a:t>After a base scenario created, alterations to the scenario definitions may be applied such as random walks, Monte Carlo simulations and DOE.</a:t>
            </a:r>
          </a:p>
          <a:p>
            <a:pPr marL="285750" lvl="0" indent="-285750" algn="l" rtl="0">
              <a:spcBef>
                <a:spcPts val="480"/>
              </a:spcBef>
              <a:spcAft>
                <a:spcPts val="0"/>
              </a:spcAft>
              <a:buFontTx/>
              <a:buChar char="-"/>
            </a:pPr>
            <a:r>
              <a:rPr lang="en-US" dirty="0"/>
              <a:t>Manually running each variation is cumbersome! Batch runs of experiment via an UI is much more helpful.</a:t>
            </a:r>
          </a:p>
          <a:p>
            <a:pPr marL="285750" lvl="0" indent="-285750" algn="l" rtl="0">
              <a:spcBef>
                <a:spcPts val="480"/>
              </a:spcBef>
              <a:spcAft>
                <a:spcPts val="0"/>
              </a:spcAft>
              <a:buFontTx/>
              <a:buChar char="-"/>
            </a:pPr>
            <a:r>
              <a:rPr lang="en-US" dirty="0"/>
              <a:t>Association of variation with the base scenario in automated batch run technique is easier when it comes to analysis phase.</a:t>
            </a:r>
          </a:p>
          <a:p>
            <a:pPr marL="285750" lvl="0" indent="-285750" algn="l" rtl="0">
              <a:spcBef>
                <a:spcPts val="480"/>
              </a:spcBef>
              <a:spcAft>
                <a:spcPts val="0"/>
              </a:spcAft>
              <a:buFontTx/>
              <a:buChar char="-"/>
            </a:pPr>
            <a:r>
              <a:rPr lang="en-US" dirty="0"/>
              <a:t>In GEMED, user can define levels, factors and random variation on scenario or model attributes. After that the software take cares of the rest and automatically dispatches runs to CPU threads.</a:t>
            </a:r>
          </a:p>
          <a:p>
            <a:pPr marL="0" lvl="0" indent="0" algn="l" rtl="0">
              <a:spcBef>
                <a:spcPts val="480"/>
              </a:spcBef>
              <a:spcAft>
                <a:spcPts val="0"/>
              </a:spcAft>
              <a:buNone/>
            </a:pPr>
            <a:endParaRPr dirty="0"/>
          </a:p>
        </p:txBody>
      </p:sp>
      <p:sp>
        <p:nvSpPr>
          <p:cNvPr id="173" name="Google Shape;173;g2fb9dc28cd5_0_56:notes"/>
          <p:cNvSpPr txBox="1">
            <a:spLocks noGrp="1"/>
          </p:cNvSpPr>
          <p:nvPr>
            <p:ph type="sldNum" idx="12"/>
          </p:nvPr>
        </p:nvSpPr>
        <p:spPr>
          <a:xfrm>
            <a:off x="3886200" y="8577263"/>
            <a:ext cx="2971800" cy="452400"/>
          </a:xfrm>
          <a:prstGeom prst="rect">
            <a:avLst/>
          </a:prstGeom>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352482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fb9dc28cd5_0_27: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fb9dc28cd5_0_27: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285750" lvl="0" indent="-285750" algn="l" rtl="0">
              <a:spcBef>
                <a:spcPts val="480"/>
              </a:spcBef>
              <a:spcAft>
                <a:spcPts val="0"/>
              </a:spcAft>
              <a:buFontTx/>
              <a:buChar char="-"/>
            </a:pPr>
            <a:r>
              <a:rPr lang="en-US" dirty="0"/>
              <a:t>Developed an in-house engine since COTS solutions didn’t address both flexibility of autonomous model development and performance/parallel processing concerns.</a:t>
            </a:r>
          </a:p>
          <a:p>
            <a:pPr marL="285750" lvl="0" indent="-285750" algn="l" rtl="0">
              <a:spcBef>
                <a:spcPts val="480"/>
              </a:spcBef>
              <a:spcAft>
                <a:spcPts val="0"/>
              </a:spcAft>
              <a:buFontTx/>
              <a:buChar char="-"/>
            </a:pPr>
            <a:r>
              <a:rPr lang="en-US" dirty="0"/>
              <a:t>A mix of discrete event and variable time simulation approach is followed. Different models worked best with different approaches.</a:t>
            </a:r>
          </a:p>
          <a:p>
            <a:pPr marL="285750" lvl="0" indent="-285750" algn="l" rtl="0">
              <a:spcBef>
                <a:spcPts val="480"/>
              </a:spcBef>
              <a:spcAft>
                <a:spcPts val="0"/>
              </a:spcAft>
              <a:buFontTx/>
              <a:buChar char="-"/>
            </a:pPr>
            <a:r>
              <a:rPr lang="en-US" dirty="0"/>
              <a:t>Multi-agent based simulation approach. Each system/sub-system is modelled as an autonomous agent and interactions are only possible through various environments.</a:t>
            </a:r>
          </a:p>
          <a:p>
            <a:pPr marL="285750" lvl="0" indent="-285750" algn="l" rtl="0">
              <a:spcBef>
                <a:spcPts val="480"/>
              </a:spcBef>
              <a:spcAft>
                <a:spcPts val="0"/>
              </a:spcAft>
              <a:buFontTx/>
              <a:buChar char="-"/>
            </a:pPr>
            <a:endParaRPr dirty="0"/>
          </a:p>
        </p:txBody>
      </p:sp>
      <p:sp>
        <p:nvSpPr>
          <p:cNvPr id="184" name="Google Shape;184;g2fb9dc28cd5_0_27:notes"/>
          <p:cNvSpPr txBox="1">
            <a:spLocks noGrp="1"/>
          </p:cNvSpPr>
          <p:nvPr>
            <p:ph type="sldNum" idx="12"/>
          </p:nvPr>
        </p:nvSpPr>
        <p:spPr>
          <a:xfrm>
            <a:off x="3886200" y="8577263"/>
            <a:ext cx="2971800" cy="452400"/>
          </a:xfrm>
          <a:prstGeom prst="rect">
            <a:avLst/>
          </a:prstGeom>
        </p:spPr>
        <p:txBody>
          <a:bodyPr spcFirstLastPara="1" wrap="square" lIns="90750" tIns="45375" rIns="90750" bIns="453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fb9dc28cd5_0_141: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fb9dc28cd5_0_141: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dirty="0"/>
              <a:t>We needed batch runs to complete as fast as possible. Logical path is to utilize parallel processing and distributed computing. Due to user requirements and hardware limitations of that requirements (close site, single desktop application etc.) parallel processing by utilizing all available CPU threads was the answer.</a:t>
            </a:r>
          </a:p>
        </p:txBody>
      </p:sp>
      <p:sp>
        <p:nvSpPr>
          <p:cNvPr id="193" name="Google Shape;193;g2fb9dc28cd5_0_141:notes"/>
          <p:cNvSpPr txBox="1">
            <a:spLocks noGrp="1"/>
          </p:cNvSpPr>
          <p:nvPr>
            <p:ph type="sldNum" idx="12"/>
          </p:nvPr>
        </p:nvSpPr>
        <p:spPr>
          <a:xfrm>
            <a:off x="3886200" y="8577263"/>
            <a:ext cx="2971800" cy="452400"/>
          </a:xfrm>
          <a:prstGeom prst="rect">
            <a:avLst/>
          </a:prstGeom>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fb9dc28cd5_0_63: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fb9dc28cd5_0_63: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noProof="0" dirty="0"/>
              <a:t>Effort estimation and planning was one of the most difficult challenges for GEMED. Primary reasons that we identified during development are:</a:t>
            </a:r>
          </a:p>
          <a:p>
            <a:pPr marL="285750" lvl="0" indent="-285750" algn="l" rtl="0">
              <a:spcBef>
                <a:spcPts val="480"/>
              </a:spcBef>
              <a:spcAft>
                <a:spcPts val="0"/>
              </a:spcAft>
              <a:buFontTx/>
              <a:buChar char="-"/>
            </a:pPr>
            <a:r>
              <a:rPr lang="en-US" noProof="0" dirty="0"/>
              <a:t>Model development with additional layers of autonomy are challenging</a:t>
            </a:r>
          </a:p>
          <a:p>
            <a:pPr marL="285750" lvl="0" indent="-285750" algn="l" rtl="0">
              <a:spcBef>
                <a:spcPts val="480"/>
              </a:spcBef>
              <a:spcAft>
                <a:spcPts val="0"/>
              </a:spcAft>
              <a:buFontTx/>
              <a:buChar char="-"/>
            </a:pPr>
            <a:r>
              <a:rPr lang="en-US" noProof="0" dirty="0"/>
              <a:t>Emergent behavior in a scenario of multiple models under development requires constant calibration</a:t>
            </a:r>
          </a:p>
          <a:p>
            <a:pPr marL="285750" lvl="0" indent="-285750" algn="l" rtl="0">
              <a:spcBef>
                <a:spcPts val="480"/>
              </a:spcBef>
              <a:spcAft>
                <a:spcPts val="0"/>
              </a:spcAft>
              <a:buFontTx/>
              <a:buChar char="-"/>
            </a:pPr>
            <a:r>
              <a:rPr lang="en-US" noProof="0" dirty="0"/>
              <a:t>Different models may end up with different levels of fidelity. Alignment of fidelity effort may be unpredictable</a:t>
            </a:r>
          </a:p>
          <a:p>
            <a:pPr marL="285750" lvl="0" indent="-285750" algn="l" rtl="0">
              <a:spcBef>
                <a:spcPts val="480"/>
              </a:spcBef>
              <a:spcAft>
                <a:spcPts val="0"/>
              </a:spcAft>
              <a:buFontTx/>
              <a:buChar char="-"/>
            </a:pPr>
            <a:r>
              <a:rPr lang="en-US" noProof="0" dirty="0"/>
              <a:t>Model coupling (for instance between seeker and its parent missile)</a:t>
            </a:r>
          </a:p>
          <a:p>
            <a:pPr marL="285750" lvl="0" indent="-285750" algn="l" rtl="0">
              <a:spcBef>
                <a:spcPts val="480"/>
              </a:spcBef>
              <a:spcAft>
                <a:spcPts val="0"/>
              </a:spcAft>
              <a:buFontTx/>
              <a:buChar char="-"/>
            </a:pPr>
            <a:endParaRPr lang="en-US" noProof="0" dirty="0"/>
          </a:p>
          <a:p>
            <a:pPr marL="0" lvl="0" indent="0" algn="l" rtl="0">
              <a:spcBef>
                <a:spcPts val="480"/>
              </a:spcBef>
              <a:spcAft>
                <a:spcPts val="0"/>
              </a:spcAft>
              <a:buFontTx/>
              <a:buNone/>
            </a:pPr>
            <a:r>
              <a:rPr lang="en-US" noProof="0" dirty="0"/>
              <a:t>Started with Kanban. At the start of development constant changes and prototyping meant no sprint to complete with usable feature. Once first set of models and their interactions are coherent enough and milestones are established, we switched to Agile to complete tasks in productive meaningful manner.</a:t>
            </a:r>
          </a:p>
        </p:txBody>
      </p:sp>
      <p:sp>
        <p:nvSpPr>
          <p:cNvPr id="202" name="Google Shape;202;g2fb9dc28cd5_0_63:notes"/>
          <p:cNvSpPr txBox="1">
            <a:spLocks noGrp="1"/>
          </p:cNvSpPr>
          <p:nvPr>
            <p:ph type="sldNum" idx="12"/>
          </p:nvPr>
        </p:nvSpPr>
        <p:spPr>
          <a:xfrm>
            <a:off x="3886200" y="8577263"/>
            <a:ext cx="2971800" cy="452400"/>
          </a:xfrm>
          <a:prstGeom prst="rect">
            <a:avLst/>
          </a:prstGeom>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fb9dc28cd5_0_154: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fb9dc28cd5_0_154: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marR="0" lvl="0" indent="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sz="1600" b="0" i="0" u="none" strike="noStrike" cap="none" baseline="0" noProof="0" dirty="0">
                <a:solidFill>
                  <a:schemeClr val="dk1"/>
                </a:solidFill>
                <a:latin typeface="Arial"/>
                <a:ea typeface="Arial"/>
                <a:cs typeface="Arial"/>
                <a:sym typeface="Arial"/>
              </a:rPr>
              <a:t>When customer requirements have ambiguous multiple intended uses, it is a technical challenge to design a software and/or conceptual model space, in such a way that it covers every intended use of the resulting software. For instance, missile-target engagement, hit and destruction calculations (which requires high precision calculations with a time resolution of milliseconds) vs. force-on-force analysis of combatant platforms (which are engagements that may span days or even weeks )might be an example of conflicting intended uses. </a:t>
            </a:r>
            <a:endParaRPr lang="en-US" noProof="0" dirty="0"/>
          </a:p>
          <a:p>
            <a:pPr marL="0" lvl="0" indent="0" algn="l" rtl="0">
              <a:spcBef>
                <a:spcPts val="480"/>
              </a:spcBef>
              <a:spcAft>
                <a:spcPts val="0"/>
              </a:spcAft>
              <a:buNone/>
            </a:pPr>
            <a:endParaRPr lang="en-US" sz="1600" b="0" i="0" u="none" strike="noStrike" cap="none" baseline="0" noProof="0" dirty="0">
              <a:solidFill>
                <a:schemeClr val="dk1"/>
              </a:solidFill>
              <a:latin typeface="Arial"/>
              <a:ea typeface="Arial"/>
              <a:cs typeface="Arial"/>
              <a:sym typeface="Arial"/>
            </a:endParaRPr>
          </a:p>
          <a:p>
            <a:pPr marL="0" lvl="0" indent="0" algn="l" rtl="0">
              <a:spcBef>
                <a:spcPts val="480"/>
              </a:spcBef>
              <a:spcAft>
                <a:spcPts val="0"/>
              </a:spcAft>
              <a:buNone/>
            </a:pPr>
            <a:r>
              <a:rPr lang="en-US" sz="1600" b="0" i="0" u="none" strike="noStrike" cap="none" baseline="0" noProof="0" dirty="0">
                <a:solidFill>
                  <a:schemeClr val="dk1"/>
                </a:solidFill>
                <a:latin typeface="Arial"/>
                <a:ea typeface="Arial"/>
                <a:cs typeface="Arial"/>
                <a:sym typeface="Arial"/>
              </a:rPr>
              <a:t>In the case of conflicting intended uses and customer needs, the solution may even become an implementation of different modes of simulation software (which results in higher development effort than intended) or a mixing of different model fidelities in same scenario environment (which makes simulation results barely usable)</a:t>
            </a:r>
          </a:p>
          <a:p>
            <a:pPr marL="0" lvl="0" indent="0" algn="l" rtl="0">
              <a:spcBef>
                <a:spcPts val="480"/>
              </a:spcBef>
              <a:spcAft>
                <a:spcPts val="0"/>
              </a:spcAft>
              <a:buNone/>
            </a:pPr>
            <a:endParaRPr lang="en-US" sz="1600" b="0" i="0" u="none" strike="noStrike" cap="none" baseline="0" noProof="0" dirty="0">
              <a:solidFill>
                <a:schemeClr val="dk1"/>
              </a:solidFill>
              <a:latin typeface="Arial"/>
              <a:ea typeface="Arial"/>
              <a:cs typeface="Arial"/>
              <a:sym typeface="Arial"/>
            </a:endParaRPr>
          </a:p>
          <a:p>
            <a:pPr marL="0" lvl="0" indent="0" algn="l" rtl="0">
              <a:spcBef>
                <a:spcPts val="480"/>
              </a:spcBef>
              <a:spcAft>
                <a:spcPts val="0"/>
              </a:spcAft>
              <a:buNone/>
            </a:pPr>
            <a:r>
              <a:rPr lang="en-US" sz="1600" b="0" i="0" u="none" strike="noStrike" cap="none" baseline="0" noProof="0" dirty="0">
                <a:solidFill>
                  <a:schemeClr val="dk1"/>
                </a:solidFill>
                <a:latin typeface="Arial"/>
                <a:ea typeface="Arial"/>
                <a:cs typeface="Arial"/>
                <a:sym typeface="Arial"/>
              </a:rPr>
              <a:t>To combat such cases:</a:t>
            </a:r>
          </a:p>
          <a:p>
            <a:pPr marL="0" lvl="0" indent="0" algn="l" rtl="0">
              <a:spcBef>
                <a:spcPts val="480"/>
              </a:spcBef>
              <a:spcAft>
                <a:spcPts val="0"/>
              </a:spcAft>
              <a:buNone/>
            </a:pPr>
            <a:r>
              <a:rPr lang="en-US" sz="1600" b="0" i="0" u="none" strike="noStrike" cap="none" baseline="0" noProof="0" dirty="0">
                <a:solidFill>
                  <a:schemeClr val="dk1"/>
                </a:solidFill>
                <a:latin typeface="Arial"/>
                <a:ea typeface="Arial"/>
                <a:cs typeface="Arial"/>
                <a:sym typeface="Arial"/>
              </a:rPr>
              <a:t>- Requirements elicitation phase should be carefully handled, frequently reviewing the intended use(s) until the early prototypes that demonstrates different intended use cases.</a:t>
            </a:r>
          </a:p>
          <a:p>
            <a:pPr marL="0" lvl="0" indent="0" algn="l" rtl="0">
              <a:spcBef>
                <a:spcPts val="480"/>
              </a:spcBef>
              <a:spcAft>
                <a:spcPts val="0"/>
              </a:spcAft>
              <a:buFontTx/>
              <a:buNone/>
            </a:pPr>
            <a:r>
              <a:rPr lang="en-US" sz="1600" b="0" i="0" u="none" strike="noStrike" cap="none" baseline="0" noProof="0" dirty="0">
                <a:solidFill>
                  <a:schemeClr val="dk1"/>
                </a:solidFill>
                <a:latin typeface="Arial"/>
                <a:ea typeface="Arial"/>
                <a:cs typeface="Arial"/>
                <a:sym typeface="Arial"/>
              </a:rPr>
              <a:t>- A higher-level authority for aligning the stakeholders around a single intended use may be assigned and invited to technical meetings between stakeholders</a:t>
            </a:r>
          </a:p>
          <a:p>
            <a:pPr marL="0" lvl="0" indent="0" algn="l" rtl="0">
              <a:spcBef>
                <a:spcPts val="480"/>
              </a:spcBef>
              <a:spcAft>
                <a:spcPts val="0"/>
              </a:spcAft>
              <a:buFontTx/>
              <a:buNone/>
            </a:pPr>
            <a:r>
              <a:rPr lang="en-US" sz="1600" b="0" i="0" u="none" strike="noStrike" cap="none" baseline="0" noProof="0" dirty="0">
                <a:solidFill>
                  <a:schemeClr val="dk1"/>
                </a:solidFill>
                <a:latin typeface="Arial"/>
                <a:ea typeface="Arial"/>
                <a:cs typeface="Arial"/>
                <a:sym typeface="Arial"/>
              </a:rPr>
              <a:t>But…</a:t>
            </a:r>
          </a:p>
          <a:p>
            <a:pPr marL="0" lvl="0" indent="0" algn="l" rtl="0">
              <a:spcBef>
                <a:spcPts val="480"/>
              </a:spcBef>
              <a:spcAft>
                <a:spcPts val="0"/>
              </a:spcAft>
              <a:buFontTx/>
              <a:buNone/>
            </a:pPr>
            <a:r>
              <a:rPr lang="en-US" sz="1600" b="0" i="0" u="none" strike="noStrike" cap="none" baseline="0" noProof="0" dirty="0">
                <a:solidFill>
                  <a:schemeClr val="dk1"/>
                </a:solidFill>
                <a:latin typeface="Arial"/>
                <a:ea typeface="Arial"/>
                <a:cs typeface="Arial"/>
                <a:sym typeface="Arial"/>
              </a:rPr>
              <a:t>- Frequent delivery or early prototyping may fail to demonstrate the conflicting intended uses since they focus more on lower-level software and model features compared to a conceptual intended use, which may delay the identification of the problem.</a:t>
            </a:r>
          </a:p>
          <a:p>
            <a:pPr marL="0" lvl="0" indent="0" algn="l" rtl="0">
              <a:spcBef>
                <a:spcPts val="480"/>
              </a:spcBef>
              <a:spcAft>
                <a:spcPts val="0"/>
              </a:spcAft>
              <a:buNone/>
            </a:pPr>
            <a:endParaRPr lang="en-US" sz="1600" b="0" i="0" u="none" strike="noStrike" cap="none" baseline="0" noProof="0" dirty="0">
              <a:solidFill>
                <a:schemeClr val="dk1"/>
              </a:solidFill>
              <a:latin typeface="Arial"/>
              <a:ea typeface="Arial"/>
              <a:cs typeface="Arial"/>
              <a:sym typeface="Arial"/>
            </a:endParaRPr>
          </a:p>
          <a:p>
            <a:pPr marL="0" lvl="0" indent="0" algn="l" rtl="0">
              <a:spcBef>
                <a:spcPts val="480"/>
              </a:spcBef>
              <a:spcAft>
                <a:spcPts val="0"/>
              </a:spcAft>
              <a:buNone/>
            </a:pPr>
            <a:endParaRPr lang="en-US" sz="1600" b="0" i="0" u="none" strike="noStrike" cap="none" baseline="0" noProof="0" dirty="0">
              <a:solidFill>
                <a:schemeClr val="dk1"/>
              </a:solidFill>
              <a:latin typeface="Arial"/>
              <a:ea typeface="Arial"/>
              <a:cs typeface="Arial"/>
              <a:sym typeface="Arial"/>
            </a:endParaRPr>
          </a:p>
          <a:p>
            <a:pPr marL="0" lvl="0" indent="0" algn="l" rtl="0">
              <a:spcBef>
                <a:spcPts val="480"/>
              </a:spcBef>
              <a:spcAft>
                <a:spcPts val="0"/>
              </a:spcAft>
              <a:buNone/>
            </a:pPr>
            <a:endParaRPr lang="en-US" sz="1600" b="0" i="0" u="none" strike="noStrike" cap="none" baseline="0" noProof="0" dirty="0">
              <a:solidFill>
                <a:schemeClr val="dk1"/>
              </a:solidFill>
              <a:latin typeface="Arial"/>
              <a:ea typeface="Arial"/>
              <a:cs typeface="Arial"/>
              <a:sym typeface="Arial"/>
            </a:endParaRPr>
          </a:p>
          <a:p>
            <a:pPr marL="0" lvl="0" indent="0" algn="l" rtl="0">
              <a:spcBef>
                <a:spcPts val="480"/>
              </a:spcBef>
              <a:spcAft>
                <a:spcPts val="0"/>
              </a:spcAft>
              <a:buNone/>
            </a:pPr>
            <a:endParaRPr lang="en-US" sz="1600" b="0" i="0" u="none" strike="noStrike" cap="none" baseline="0" noProof="0" dirty="0">
              <a:solidFill>
                <a:schemeClr val="dk1"/>
              </a:solidFill>
              <a:latin typeface="Arial"/>
              <a:ea typeface="Arial"/>
              <a:cs typeface="Arial"/>
              <a:sym typeface="Arial"/>
            </a:endParaRPr>
          </a:p>
          <a:p>
            <a:pPr marL="0" lvl="0" indent="0" algn="l" rtl="0">
              <a:spcBef>
                <a:spcPts val="480"/>
              </a:spcBef>
              <a:spcAft>
                <a:spcPts val="0"/>
              </a:spcAft>
              <a:buNone/>
            </a:pPr>
            <a:endParaRPr lang="tr-TR" sz="1600" b="0" i="0" u="none" strike="noStrike" cap="none" baseline="0" dirty="0">
              <a:solidFill>
                <a:schemeClr val="dk1"/>
              </a:solidFill>
              <a:latin typeface="Arial"/>
              <a:ea typeface="Arial"/>
              <a:cs typeface="Arial"/>
              <a:sym typeface="Arial"/>
            </a:endParaRPr>
          </a:p>
        </p:txBody>
      </p:sp>
      <p:sp>
        <p:nvSpPr>
          <p:cNvPr id="214" name="Google Shape;214;g2fb9dc28cd5_0_154:notes"/>
          <p:cNvSpPr txBox="1">
            <a:spLocks noGrp="1"/>
          </p:cNvSpPr>
          <p:nvPr>
            <p:ph type="sldNum" idx="12"/>
          </p:nvPr>
        </p:nvSpPr>
        <p:spPr>
          <a:xfrm>
            <a:off x="3886200" y="8577263"/>
            <a:ext cx="2971800" cy="452400"/>
          </a:xfrm>
          <a:prstGeom prst="rect">
            <a:avLst/>
          </a:prstGeom>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fb9dc28cd5_0_34: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fb9dc28cd5_0_34: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endParaRPr dirty="0"/>
          </a:p>
        </p:txBody>
      </p:sp>
      <p:sp>
        <p:nvSpPr>
          <p:cNvPr id="223" name="Google Shape;223;g2fb9dc28cd5_0_34:notes"/>
          <p:cNvSpPr txBox="1">
            <a:spLocks noGrp="1"/>
          </p:cNvSpPr>
          <p:nvPr>
            <p:ph type="sldNum" idx="12"/>
          </p:nvPr>
        </p:nvSpPr>
        <p:spPr>
          <a:xfrm>
            <a:off x="3886200" y="8577263"/>
            <a:ext cx="2971800" cy="452400"/>
          </a:xfrm>
          <a:prstGeom prst="rect">
            <a:avLst/>
          </a:prstGeom>
        </p:spPr>
        <p:txBody>
          <a:bodyPr spcFirstLastPara="1" wrap="square" lIns="90750" tIns="45375" rIns="90750" bIns="453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914400" y="4289425"/>
            <a:ext cx="5029200" cy="40640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noProof="0" dirty="0"/>
              <a:t>These are the key points to mention in outline:</a:t>
            </a:r>
          </a:p>
          <a:p>
            <a:pPr marL="0" lvl="0" indent="0" algn="l" rtl="0">
              <a:spcBef>
                <a:spcPts val="480"/>
              </a:spcBef>
              <a:spcAft>
                <a:spcPts val="0"/>
              </a:spcAft>
              <a:buNone/>
            </a:pPr>
            <a:endParaRPr lang="tr-TR" dirty="0"/>
          </a:p>
        </p:txBody>
      </p:sp>
      <p:sp>
        <p:nvSpPr>
          <p:cNvPr id="68" name="Google Shape;68;p2: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fb9dc28cd5_0_41: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fb9dc28cd5_0_41: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noProof="0" dirty="0"/>
              <a:t>That’s all from me on the subject of developing GEMED. Thanks for listening. Any questions?</a:t>
            </a:r>
          </a:p>
        </p:txBody>
      </p:sp>
      <p:sp>
        <p:nvSpPr>
          <p:cNvPr id="231" name="Google Shape;231;g2fb9dc28cd5_0_41:notes"/>
          <p:cNvSpPr txBox="1">
            <a:spLocks noGrp="1"/>
          </p:cNvSpPr>
          <p:nvPr>
            <p:ph type="sldNum" idx="12"/>
          </p:nvPr>
        </p:nvSpPr>
        <p:spPr>
          <a:xfrm>
            <a:off x="3886200" y="8577263"/>
            <a:ext cx="2971800" cy="452400"/>
          </a:xfrm>
          <a:prstGeom prst="rect">
            <a:avLst/>
          </a:prstGeom>
        </p:spPr>
        <p:txBody>
          <a:bodyPr spcFirstLastPara="1" wrap="square" lIns="90750" tIns="45375" rIns="90750" bIns="453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fd3b8828c9_0_6: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fd3b8828c9_0_6: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dirty="0">
                <a:effectLst/>
                <a:latin typeface="Arial" panose="020B0604020202020204" pitchFamily="34" charset="0"/>
              </a:rPr>
              <a:t>As a common understanding, a computer-assisted wargame simulation is:</a:t>
            </a:r>
          </a:p>
          <a:p>
            <a:pPr marL="285750" lvl="0" indent="-285750" algn="l" rtl="0">
              <a:spcBef>
                <a:spcPts val="480"/>
              </a:spcBef>
              <a:spcAft>
                <a:spcPts val="0"/>
              </a:spcAft>
              <a:buFontTx/>
              <a:buChar char="-"/>
            </a:pPr>
            <a:r>
              <a:rPr lang="en-US" dirty="0">
                <a:effectLst/>
                <a:latin typeface="Arial" panose="020B0604020202020204" pitchFamily="34" charset="0"/>
              </a:rPr>
              <a:t>BULLETS</a:t>
            </a:r>
          </a:p>
          <a:p>
            <a:pPr marL="0" lvl="0" indent="0" algn="l" rtl="0">
              <a:spcBef>
                <a:spcPts val="480"/>
              </a:spcBef>
              <a:spcAft>
                <a:spcPts val="0"/>
              </a:spcAft>
              <a:buFontTx/>
              <a:buNone/>
            </a:pPr>
            <a:endParaRPr lang="en-US" dirty="0">
              <a:effectLst/>
              <a:latin typeface="Arial" panose="020B0604020202020204" pitchFamily="34" charset="0"/>
            </a:endParaRPr>
          </a:p>
          <a:p>
            <a:pPr marL="0" lvl="0" indent="0" algn="l" rtl="0">
              <a:spcBef>
                <a:spcPts val="480"/>
              </a:spcBef>
              <a:spcAft>
                <a:spcPts val="0"/>
              </a:spcAft>
              <a:buFontTx/>
              <a:buNone/>
            </a:pPr>
            <a:r>
              <a:rPr lang="en-US" dirty="0">
                <a:effectLst/>
                <a:latin typeface="Arial" panose="020B0604020202020204" pitchFamily="34" charset="0"/>
              </a:rPr>
              <a:t>Closed-loop simulation in this paper means:</a:t>
            </a:r>
          </a:p>
          <a:p>
            <a:pPr marL="285750" lvl="0" indent="-285750" algn="l" rtl="0">
              <a:spcBef>
                <a:spcPts val="480"/>
              </a:spcBef>
              <a:spcAft>
                <a:spcPts val="0"/>
              </a:spcAft>
              <a:buFontTx/>
              <a:buChar char="-"/>
            </a:pPr>
            <a:r>
              <a:rPr lang="en-US" dirty="0">
                <a:effectLst/>
                <a:latin typeface="Arial" panose="020B0604020202020204" pitchFamily="34" charset="0"/>
              </a:rPr>
              <a:t>Computer simulation model executes without user intervention</a:t>
            </a:r>
          </a:p>
          <a:p>
            <a:pPr marL="285750" lvl="0" indent="-285750" algn="l" rtl="0">
              <a:spcBef>
                <a:spcPts val="480"/>
              </a:spcBef>
              <a:spcAft>
                <a:spcPts val="0"/>
              </a:spcAft>
              <a:buFontTx/>
              <a:buChar char="-"/>
            </a:pPr>
            <a:r>
              <a:rPr lang="en-US" dirty="0">
                <a:effectLst/>
                <a:latin typeface="Arial" panose="020B0604020202020204" pitchFamily="34" charset="0"/>
              </a:rPr>
              <a:t>Serves for military purposes such as training, tactics evaluation and technical effective analysis.</a:t>
            </a:r>
          </a:p>
          <a:p>
            <a:pPr marL="0" lvl="0" indent="0" algn="l" rtl="0">
              <a:spcBef>
                <a:spcPts val="480"/>
              </a:spcBef>
              <a:spcAft>
                <a:spcPts val="0"/>
              </a:spcAft>
              <a:buFontTx/>
              <a:buNone/>
            </a:pPr>
            <a:endParaRPr lang="en-US" dirty="0">
              <a:effectLst/>
              <a:latin typeface="Arial" panose="020B0604020202020204" pitchFamily="34" charset="0"/>
            </a:endParaRPr>
          </a:p>
          <a:p>
            <a:pPr marL="0" lvl="0" indent="0" algn="l" rtl="0">
              <a:spcBef>
                <a:spcPts val="480"/>
              </a:spcBef>
              <a:spcAft>
                <a:spcPts val="0"/>
              </a:spcAft>
              <a:buFontTx/>
              <a:buNone/>
            </a:pPr>
            <a:r>
              <a:rPr lang="en-US" dirty="0">
                <a:effectLst/>
                <a:latin typeface="Arial" panose="020B0604020202020204" pitchFamily="34" charset="0"/>
              </a:rPr>
              <a:t>In this paper we summarized some challenges we faced, best practices </a:t>
            </a:r>
            <a:r>
              <a:rPr lang="en-US" noProof="0" dirty="0">
                <a:effectLst/>
                <a:latin typeface="Arial" panose="020B0604020202020204" pitchFamily="34" charset="0"/>
              </a:rPr>
              <a:t>and</a:t>
            </a:r>
            <a:r>
              <a:rPr lang="en-US" dirty="0">
                <a:effectLst/>
                <a:latin typeface="Arial" panose="020B0604020202020204" pitchFamily="34" charset="0"/>
              </a:rPr>
              <a:t> lessons learned from our experience on a closed-loop military simulation software development project. </a:t>
            </a:r>
          </a:p>
          <a:p>
            <a:pPr marL="0" lvl="0" indent="0" algn="l" rtl="0">
              <a:spcBef>
                <a:spcPts val="480"/>
              </a:spcBef>
              <a:spcAft>
                <a:spcPts val="0"/>
              </a:spcAft>
              <a:buFontTx/>
              <a:buNone/>
            </a:pPr>
            <a:endParaRPr lang="en-US" dirty="0">
              <a:effectLst/>
              <a:latin typeface="Arial" panose="020B0604020202020204" pitchFamily="34" charset="0"/>
            </a:endParaRPr>
          </a:p>
          <a:p>
            <a:pPr marL="0" lvl="0" indent="0" algn="l" rtl="0">
              <a:spcBef>
                <a:spcPts val="480"/>
              </a:spcBef>
              <a:spcAft>
                <a:spcPts val="0"/>
              </a:spcAft>
              <a:buFontTx/>
              <a:buNone/>
            </a:pPr>
            <a:r>
              <a:rPr lang="en-US" dirty="0">
                <a:effectLst/>
                <a:latin typeface="Arial" panose="020B0604020202020204" pitchFamily="34" charset="0"/>
              </a:rPr>
              <a:t>We told our experiences from following perspectives:</a:t>
            </a:r>
          </a:p>
          <a:p>
            <a:pPr marL="285750" lvl="0" indent="-285750" algn="l" rtl="0">
              <a:spcBef>
                <a:spcPts val="480"/>
              </a:spcBef>
              <a:spcAft>
                <a:spcPts val="0"/>
              </a:spcAft>
              <a:buFontTx/>
              <a:buChar char="-"/>
            </a:pPr>
            <a:r>
              <a:rPr lang="en-US" dirty="0">
                <a:effectLst/>
                <a:latin typeface="Arial" panose="020B0604020202020204" pitchFamily="34" charset="0"/>
              </a:rPr>
              <a:t>Model Engineering</a:t>
            </a:r>
          </a:p>
          <a:p>
            <a:pPr marL="285750" lvl="0" indent="-285750" algn="l" rtl="0">
              <a:spcBef>
                <a:spcPts val="480"/>
              </a:spcBef>
              <a:spcAft>
                <a:spcPts val="0"/>
              </a:spcAft>
              <a:buFontTx/>
              <a:buChar char="-"/>
            </a:pPr>
            <a:r>
              <a:rPr lang="en-US" dirty="0">
                <a:effectLst/>
                <a:latin typeface="Arial" panose="020B0604020202020204" pitchFamily="34" charset="0"/>
              </a:rPr>
              <a:t>Software Engineering</a:t>
            </a:r>
          </a:p>
          <a:p>
            <a:pPr marL="285750" lvl="0" indent="-285750" algn="l" rtl="0">
              <a:spcBef>
                <a:spcPts val="480"/>
              </a:spcBef>
              <a:spcAft>
                <a:spcPts val="0"/>
              </a:spcAft>
              <a:buFontTx/>
              <a:buChar char="-"/>
            </a:pPr>
            <a:r>
              <a:rPr lang="en-US" dirty="0">
                <a:effectLst/>
                <a:latin typeface="Arial" panose="020B0604020202020204" pitchFamily="34" charset="0"/>
              </a:rPr>
              <a:t>Project Management</a:t>
            </a:r>
          </a:p>
          <a:p>
            <a:pPr marL="0" lvl="0" indent="0" algn="l" rtl="0">
              <a:spcBef>
                <a:spcPts val="480"/>
              </a:spcBef>
              <a:spcAft>
                <a:spcPts val="0"/>
              </a:spcAft>
              <a:buFontTx/>
              <a:buNone/>
            </a:pPr>
            <a:endParaRPr dirty="0"/>
          </a:p>
        </p:txBody>
      </p:sp>
      <p:sp>
        <p:nvSpPr>
          <p:cNvPr id="76" name="Google Shape;76;g2fd3b8828c9_0_6:notes"/>
          <p:cNvSpPr txBox="1">
            <a:spLocks noGrp="1"/>
          </p:cNvSpPr>
          <p:nvPr>
            <p:ph type="sldNum" idx="12"/>
          </p:nvPr>
        </p:nvSpPr>
        <p:spPr>
          <a:xfrm>
            <a:off x="3886200" y="8577263"/>
            <a:ext cx="2971800" cy="452400"/>
          </a:xfrm>
          <a:prstGeom prst="rect">
            <a:avLst/>
          </a:prstGeom>
        </p:spPr>
        <p:txBody>
          <a:bodyPr spcFirstLastPara="1" wrap="square" lIns="90750" tIns="45375" rIns="90750" bIns="453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914400" y="4289425"/>
            <a:ext cx="5029200" cy="4064000"/>
          </a:xfrm>
          <a:prstGeom prst="rect">
            <a:avLst/>
          </a:prstGeom>
        </p:spPr>
        <p:txBody>
          <a:bodyPr spcFirstLastPara="1" wrap="square" lIns="90750" tIns="45375" rIns="90750" bIns="45375" anchor="t" anchorCtr="0">
            <a:noAutofit/>
          </a:bodyPr>
          <a:lstStyle/>
          <a:p>
            <a:pPr marL="0" lvl="0" indent="0" algn="l" rtl="0">
              <a:spcBef>
                <a:spcPts val="480"/>
              </a:spcBef>
              <a:spcAft>
                <a:spcPts val="0"/>
              </a:spcAft>
              <a:buNone/>
            </a:pPr>
            <a:r>
              <a:rPr lang="en-US" noProof="0" dirty="0"/>
              <a:t>GEMED: </a:t>
            </a:r>
            <a:r>
              <a:rPr lang="en-US" sz="1600" b="0" i="0" u="none" strike="noStrike" cap="none" baseline="0" noProof="0" dirty="0">
                <a:solidFill>
                  <a:schemeClr val="dk1"/>
                </a:solidFill>
                <a:latin typeface="Arial"/>
                <a:ea typeface="Arial"/>
                <a:cs typeface="Arial"/>
                <a:sym typeface="Arial"/>
              </a:rPr>
              <a:t>Naval Warfare Effectiveness Analysis Model </a:t>
            </a:r>
          </a:p>
          <a:p>
            <a:pPr marL="0" lvl="0" indent="0" algn="l" rtl="0">
              <a:spcBef>
                <a:spcPts val="480"/>
              </a:spcBef>
              <a:spcAft>
                <a:spcPts val="0"/>
              </a:spcAft>
              <a:buNone/>
            </a:pPr>
            <a:endParaRPr lang="en-US" sz="1600" b="0" i="0" u="none" strike="noStrike" cap="none" baseline="0" noProof="0" dirty="0">
              <a:solidFill>
                <a:schemeClr val="dk1"/>
              </a:solidFill>
              <a:latin typeface="Arial"/>
              <a:cs typeface="Arial"/>
              <a:sym typeface="Arial"/>
            </a:endParaRPr>
          </a:p>
          <a:p>
            <a:pPr marL="0" lvl="0" indent="0" algn="l" rtl="0">
              <a:spcBef>
                <a:spcPts val="480"/>
              </a:spcBef>
              <a:spcAft>
                <a:spcPts val="0"/>
              </a:spcAft>
              <a:buNone/>
            </a:pPr>
            <a:r>
              <a:rPr lang="en-US" sz="1600" b="0" i="0" u="none" strike="noStrike" cap="none" baseline="0" noProof="0" dirty="0">
                <a:solidFill>
                  <a:schemeClr val="dk1"/>
                </a:solidFill>
                <a:latin typeface="Arial"/>
                <a:cs typeface="Arial"/>
                <a:sym typeface="Arial"/>
              </a:rPr>
              <a:t>Six modules: model management, </a:t>
            </a:r>
            <a:r>
              <a:rPr lang="en-US" sz="1600" b="0" i="0" u="none" strike="noStrike" cap="none" baseline="0" noProof="0" dirty="0" err="1">
                <a:solidFill>
                  <a:schemeClr val="dk1"/>
                </a:solidFill>
                <a:latin typeface="Arial"/>
                <a:cs typeface="Arial"/>
                <a:sym typeface="Arial"/>
              </a:rPr>
              <a:t>scenarion</a:t>
            </a:r>
            <a:r>
              <a:rPr lang="en-US" sz="1600" b="0" i="0" u="none" strike="noStrike" cap="none" baseline="0" noProof="0" dirty="0">
                <a:solidFill>
                  <a:schemeClr val="dk1"/>
                </a:solidFill>
                <a:latin typeface="Arial"/>
                <a:cs typeface="Arial"/>
                <a:sym typeface="Arial"/>
              </a:rPr>
              <a:t> management, DOE-and-execution, reporting, debriefing and effectiveness analysis.</a:t>
            </a:r>
          </a:p>
          <a:p>
            <a:pPr marL="0" lvl="0" indent="0" algn="l" rtl="0">
              <a:spcBef>
                <a:spcPts val="480"/>
              </a:spcBef>
              <a:spcAft>
                <a:spcPts val="0"/>
              </a:spcAft>
              <a:buNone/>
            </a:pPr>
            <a:endParaRPr lang="en-US" sz="1600" b="0" i="0" u="none" strike="noStrike" cap="none" baseline="0" noProof="0" dirty="0">
              <a:solidFill>
                <a:schemeClr val="dk1"/>
              </a:solidFill>
              <a:latin typeface="Arial"/>
              <a:cs typeface="Arial"/>
              <a:sym typeface="Arial"/>
            </a:endParaRPr>
          </a:p>
          <a:p>
            <a:pPr marL="0" marR="0" lvl="0" indent="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sz="1600" b="0" i="0" u="none" strike="noStrike" cap="none" baseline="0" noProof="0" dirty="0">
                <a:solidFill>
                  <a:schemeClr val="dk1"/>
                </a:solidFill>
                <a:latin typeface="Arial"/>
                <a:cs typeface="Arial"/>
                <a:sym typeface="Arial"/>
              </a:rPr>
              <a:t>DoE: Points of interest are chosen such as maximum radar range, initial ship position change and experimented upon using full factorial design.</a:t>
            </a:r>
          </a:p>
          <a:p>
            <a:pPr marL="0" lvl="0" indent="0" algn="l" rtl="0">
              <a:spcBef>
                <a:spcPts val="480"/>
              </a:spcBef>
              <a:spcAft>
                <a:spcPts val="0"/>
              </a:spcAft>
              <a:buNone/>
            </a:pPr>
            <a:endParaRPr lang="en-US" sz="1600" b="0" i="0" u="none" strike="noStrike" cap="none" baseline="0" noProof="0" dirty="0">
              <a:solidFill>
                <a:schemeClr val="dk1"/>
              </a:solidFill>
              <a:latin typeface="Arial"/>
              <a:cs typeface="Arial"/>
              <a:sym typeface="Arial"/>
            </a:endParaRPr>
          </a:p>
          <a:p>
            <a:pPr marL="0" lvl="0" indent="0" algn="l" rtl="0">
              <a:spcBef>
                <a:spcPts val="480"/>
              </a:spcBef>
              <a:spcAft>
                <a:spcPts val="0"/>
              </a:spcAft>
              <a:buNone/>
            </a:pPr>
            <a:r>
              <a:rPr lang="en-US" sz="1600" b="0" i="0" u="none" strike="noStrike" cap="none" baseline="0" noProof="0" dirty="0">
                <a:solidFill>
                  <a:schemeClr val="dk1"/>
                </a:solidFill>
                <a:latin typeface="Arial"/>
                <a:cs typeface="Arial"/>
                <a:sym typeface="Arial"/>
              </a:rPr>
              <a:t>Dependency through data. Each </a:t>
            </a:r>
            <a:r>
              <a:rPr lang="en-US" sz="1600" b="0" i="0" u="none" strike="noStrike" cap="none" baseline="0" noProof="0" dirty="0" err="1">
                <a:solidFill>
                  <a:schemeClr val="dk1"/>
                </a:solidFill>
                <a:latin typeface="Arial"/>
                <a:cs typeface="Arial"/>
                <a:sym typeface="Arial"/>
              </a:rPr>
              <a:t>modüle</a:t>
            </a:r>
            <a:r>
              <a:rPr lang="en-US" sz="1600" b="0" i="0" u="none" strike="noStrike" cap="none" baseline="0" noProof="0">
                <a:solidFill>
                  <a:schemeClr val="dk1"/>
                </a:solidFill>
                <a:latin typeface="Arial"/>
                <a:cs typeface="Arial"/>
                <a:sym typeface="Arial"/>
              </a:rPr>
              <a:t> is an application of sorts itself and only data flow is shared between them.</a:t>
            </a:r>
          </a:p>
          <a:p>
            <a:pPr marL="0" lvl="0" indent="0" algn="l" rtl="0">
              <a:spcBef>
                <a:spcPts val="480"/>
              </a:spcBef>
              <a:spcAft>
                <a:spcPts val="0"/>
              </a:spcAft>
              <a:buNone/>
            </a:pPr>
            <a:endParaRPr lang="en-US" sz="1600" b="0" i="0" u="none" strike="noStrike" cap="none" baseline="0" noProof="0">
              <a:solidFill>
                <a:schemeClr val="dk1"/>
              </a:solidFill>
              <a:latin typeface="Arial"/>
              <a:cs typeface="Arial"/>
              <a:sym typeface="Arial"/>
            </a:endParaRPr>
          </a:p>
          <a:p>
            <a:pPr marL="0" lvl="0" indent="0" algn="l" rtl="0">
              <a:spcBef>
                <a:spcPts val="480"/>
              </a:spcBef>
              <a:spcAft>
                <a:spcPts val="0"/>
              </a:spcAft>
              <a:buNone/>
            </a:pPr>
            <a:r>
              <a:rPr lang="en-US" sz="1600" b="0" i="0" u="none" strike="noStrike" cap="none" baseline="0" noProof="0" dirty="0">
                <a:solidFill>
                  <a:schemeClr val="dk1"/>
                </a:solidFill>
                <a:latin typeface="Arial"/>
                <a:cs typeface="Arial"/>
                <a:sym typeface="Arial"/>
              </a:rPr>
              <a:t>A research and development project developed between 2018-2023 to </a:t>
            </a:r>
            <a:r>
              <a:rPr lang="en-US" sz="1600" b="0" i="0" u="none" strike="noStrike" cap="none" baseline="0" noProof="0" dirty="0" err="1">
                <a:solidFill>
                  <a:schemeClr val="dk1"/>
                </a:solidFill>
                <a:latin typeface="Arial"/>
                <a:cs typeface="Arial"/>
                <a:sym typeface="Arial"/>
              </a:rPr>
              <a:t>analyse</a:t>
            </a:r>
            <a:r>
              <a:rPr lang="en-US" sz="1600" b="0" i="0" u="none" strike="noStrike" cap="none" baseline="0" noProof="0" dirty="0">
                <a:solidFill>
                  <a:schemeClr val="dk1"/>
                </a:solidFill>
                <a:latin typeface="Arial"/>
                <a:cs typeface="Arial"/>
                <a:sym typeface="Arial"/>
              </a:rPr>
              <a:t> tactical/operational scenarios via scientific methods through simulation outputs of batch runs and experimentation.</a:t>
            </a:r>
          </a:p>
          <a:p>
            <a:pPr marL="0" lvl="0" indent="0" algn="l" rtl="0">
              <a:spcBef>
                <a:spcPts val="480"/>
              </a:spcBef>
              <a:spcAft>
                <a:spcPts val="0"/>
              </a:spcAft>
              <a:buNone/>
            </a:pPr>
            <a:endParaRPr lang="tr-TR" sz="1600" b="0" i="0" u="none" strike="noStrike" cap="none" baseline="0" dirty="0">
              <a:solidFill>
                <a:schemeClr val="dk1"/>
              </a:solidFill>
              <a:latin typeface="Arial"/>
              <a:cs typeface="Arial"/>
              <a:sym typeface="Arial"/>
            </a:endParaRPr>
          </a:p>
        </p:txBody>
      </p:sp>
      <p:sp>
        <p:nvSpPr>
          <p:cNvPr id="92" name="Google Shape;92;p4: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fb9dc28cd5_0_6: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fb9dc28cd5_0_6: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285750" lvl="0" indent="-285750" algn="l" rtl="0">
              <a:spcBef>
                <a:spcPts val="480"/>
              </a:spcBef>
              <a:spcAft>
                <a:spcPts val="0"/>
              </a:spcAft>
              <a:buFontTx/>
              <a:buChar char="-"/>
            </a:pPr>
            <a:r>
              <a:rPr lang="en-US" noProof="0" dirty="0"/>
              <a:t>A bottom-up approach is chosen where each run-time entity is an agent.</a:t>
            </a:r>
          </a:p>
          <a:p>
            <a:pPr marL="285750" lvl="0" indent="-285750" algn="l" rtl="0">
              <a:spcBef>
                <a:spcPts val="480"/>
              </a:spcBef>
              <a:spcAft>
                <a:spcPts val="0"/>
              </a:spcAft>
              <a:buFontTx/>
              <a:buChar char="-"/>
            </a:pPr>
            <a:r>
              <a:rPr lang="en-US" noProof="0" dirty="0"/>
              <a:t>Agent-to-agent communication is only allowed through environments and events. These environments are:</a:t>
            </a:r>
          </a:p>
          <a:p>
            <a:pPr marL="742950" lvl="1" indent="-285750" algn="l" rtl="0">
              <a:spcBef>
                <a:spcPts val="480"/>
              </a:spcBef>
              <a:spcAft>
                <a:spcPts val="0"/>
              </a:spcAft>
              <a:buFontTx/>
              <a:buChar char="-"/>
            </a:pPr>
            <a:r>
              <a:rPr lang="en-US" noProof="0" dirty="0"/>
              <a:t>Newton physics</a:t>
            </a:r>
          </a:p>
          <a:p>
            <a:pPr marL="742950" lvl="1" indent="-285750" algn="l" rtl="0">
              <a:spcBef>
                <a:spcPts val="480"/>
              </a:spcBef>
              <a:spcAft>
                <a:spcPts val="0"/>
              </a:spcAft>
              <a:buFontTx/>
              <a:buChar char="-"/>
            </a:pPr>
            <a:r>
              <a:rPr lang="en-US" noProof="0" dirty="0"/>
              <a:t>Hydro</a:t>
            </a:r>
            <a:r>
              <a:rPr lang="tr-TR" noProof="0" dirty="0"/>
              <a:t>-</a:t>
            </a:r>
            <a:r>
              <a:rPr lang="en-US" noProof="0" dirty="0"/>
              <a:t>acoustics</a:t>
            </a:r>
          </a:p>
          <a:p>
            <a:pPr marL="742950" lvl="1" indent="-285750" algn="l" rtl="0">
              <a:spcBef>
                <a:spcPts val="480"/>
              </a:spcBef>
              <a:spcAft>
                <a:spcPts val="0"/>
              </a:spcAft>
              <a:buFontTx/>
              <a:buChar char="-"/>
            </a:pPr>
            <a:r>
              <a:rPr lang="en-US" noProof="0" dirty="0"/>
              <a:t>Electromagnetic spectrum</a:t>
            </a:r>
          </a:p>
          <a:p>
            <a:pPr marL="742950" lvl="1" indent="-285750" algn="l" rtl="0">
              <a:spcBef>
                <a:spcPts val="480"/>
              </a:spcBef>
              <a:spcAft>
                <a:spcPts val="0"/>
              </a:spcAft>
              <a:buFontTx/>
              <a:buChar char="-"/>
            </a:pPr>
            <a:r>
              <a:rPr lang="en-US" noProof="0" dirty="0"/>
              <a:t>C2 (tactical picture related data)</a:t>
            </a:r>
          </a:p>
          <a:p>
            <a:pPr marL="285750" lvl="0" indent="-285750" algn="l" rtl="0">
              <a:spcBef>
                <a:spcPts val="480"/>
              </a:spcBef>
              <a:spcAft>
                <a:spcPts val="0"/>
              </a:spcAft>
              <a:buFontTx/>
              <a:buChar char="-"/>
            </a:pPr>
            <a:r>
              <a:rPr lang="en-US" noProof="0" dirty="0"/>
              <a:t>Additionally, events (Explode, Start Moving, Turn On etc.) are utilized.</a:t>
            </a:r>
          </a:p>
          <a:p>
            <a:pPr marL="742950" lvl="1" indent="-285750" algn="l" rtl="0">
              <a:spcBef>
                <a:spcPts val="480"/>
              </a:spcBef>
              <a:spcAft>
                <a:spcPts val="0"/>
              </a:spcAft>
              <a:buFontTx/>
              <a:buChar char="-"/>
            </a:pPr>
            <a:endParaRPr lang="tr-TR" dirty="0"/>
          </a:p>
          <a:p>
            <a:pPr marL="285750" lvl="0" indent="-285750" algn="l" rtl="0">
              <a:spcBef>
                <a:spcPts val="480"/>
              </a:spcBef>
              <a:spcAft>
                <a:spcPts val="0"/>
              </a:spcAft>
              <a:buFontTx/>
              <a:buChar char="-"/>
            </a:pPr>
            <a:endParaRPr dirty="0"/>
          </a:p>
        </p:txBody>
      </p:sp>
      <p:sp>
        <p:nvSpPr>
          <p:cNvPr id="102" name="Google Shape;102;g2fb9dc28cd5_0_6:notes"/>
          <p:cNvSpPr txBox="1">
            <a:spLocks noGrp="1"/>
          </p:cNvSpPr>
          <p:nvPr>
            <p:ph type="sldNum" idx="12"/>
          </p:nvPr>
        </p:nvSpPr>
        <p:spPr>
          <a:xfrm>
            <a:off x="3886200" y="8577263"/>
            <a:ext cx="2971800" cy="452400"/>
          </a:xfrm>
          <a:prstGeom prst="rect">
            <a:avLst/>
          </a:prstGeom>
        </p:spPr>
        <p:txBody>
          <a:bodyPr spcFirstLastPara="1" wrap="square" lIns="90750" tIns="45375" rIns="90750" bIns="453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fb9dc28cd5_0_88: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fb9dc28cd5_0_88: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285750" lvl="0" indent="-285750" algn="l" rtl="0">
              <a:spcBef>
                <a:spcPts val="480"/>
              </a:spcBef>
              <a:spcAft>
                <a:spcPts val="0"/>
              </a:spcAft>
              <a:buFontTx/>
              <a:buChar char="-"/>
            </a:pPr>
            <a:r>
              <a:rPr lang="en-US" noProof="0" dirty="0"/>
              <a:t>Most challenging task of developing a closed loop simulation; Decide what level of fidelity is sufficient for the requirements at hand.</a:t>
            </a:r>
          </a:p>
          <a:p>
            <a:pPr marL="285750" lvl="0" indent="-285750" algn="l" rtl="0">
              <a:spcBef>
                <a:spcPts val="480"/>
              </a:spcBef>
              <a:spcAft>
                <a:spcPts val="0"/>
              </a:spcAft>
              <a:buFontTx/>
              <a:buChar char="-"/>
            </a:pPr>
            <a:r>
              <a:rPr lang="en-US" noProof="0" dirty="0"/>
              <a:t>Performance and complexity is key concerns. Will it run fast enough? Can user find the required data to create an object from the model?</a:t>
            </a:r>
          </a:p>
          <a:p>
            <a:pPr marL="285750" lvl="0" indent="-285750" algn="l" rtl="0">
              <a:spcBef>
                <a:spcPts val="480"/>
              </a:spcBef>
              <a:spcAft>
                <a:spcPts val="0"/>
              </a:spcAft>
              <a:buFontTx/>
              <a:buChar char="-"/>
            </a:pPr>
            <a:r>
              <a:rPr lang="en-US" noProof="0" dirty="0"/>
              <a:t>With Multi Agent Based Simulation each model can be implemented with a higher amount of freedom. Define agent’s data needs, outputs and environment interactions clearly and you are mostly done.</a:t>
            </a:r>
          </a:p>
          <a:p>
            <a:pPr marL="285750" lvl="0" indent="-285750" algn="l" rtl="0">
              <a:spcBef>
                <a:spcPts val="480"/>
              </a:spcBef>
              <a:spcAft>
                <a:spcPts val="0"/>
              </a:spcAft>
              <a:buFontTx/>
              <a:buChar char="-"/>
            </a:pPr>
            <a:r>
              <a:rPr lang="en-US" noProof="0" dirty="0"/>
              <a:t>Validation of model is easier with such an approach where the focus is on one single model.</a:t>
            </a:r>
          </a:p>
          <a:p>
            <a:pPr marL="285750" lvl="0" indent="-285750" algn="l" rtl="0">
              <a:spcBef>
                <a:spcPts val="480"/>
              </a:spcBef>
              <a:spcAft>
                <a:spcPts val="0"/>
              </a:spcAft>
              <a:buFontTx/>
              <a:buChar char="-"/>
            </a:pPr>
            <a:r>
              <a:rPr lang="en-US" noProof="0" dirty="0"/>
              <a:t>Although some models require other models to behave «correctly» to some degree for validation to be acceptable</a:t>
            </a:r>
          </a:p>
          <a:p>
            <a:pPr marL="285750" lvl="0" indent="-285750" algn="l" rtl="0">
              <a:spcBef>
                <a:spcPts val="480"/>
              </a:spcBef>
              <a:spcAft>
                <a:spcPts val="0"/>
              </a:spcAft>
              <a:buFontTx/>
              <a:buChar char="-"/>
            </a:pPr>
            <a:endParaRPr lang="tr-TR" dirty="0"/>
          </a:p>
          <a:p>
            <a:pPr marL="285750" lvl="0" indent="-285750" algn="l" rtl="0">
              <a:spcBef>
                <a:spcPts val="480"/>
              </a:spcBef>
              <a:spcAft>
                <a:spcPts val="0"/>
              </a:spcAft>
              <a:buFontTx/>
              <a:buChar char="-"/>
            </a:pPr>
            <a:endParaRPr lang="tr-TR" dirty="0"/>
          </a:p>
        </p:txBody>
      </p:sp>
      <p:sp>
        <p:nvSpPr>
          <p:cNvPr id="113" name="Google Shape;113;g2fb9dc28cd5_0_88:notes"/>
          <p:cNvSpPr txBox="1">
            <a:spLocks noGrp="1"/>
          </p:cNvSpPr>
          <p:nvPr>
            <p:ph type="sldNum" idx="12"/>
          </p:nvPr>
        </p:nvSpPr>
        <p:spPr>
          <a:xfrm>
            <a:off x="3886200" y="8577263"/>
            <a:ext cx="2971800" cy="452400"/>
          </a:xfrm>
          <a:prstGeom prst="rect">
            <a:avLst/>
          </a:prstGeom>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fb9dc28cd5_0_49: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fb9dc28cd5_0_49: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285750" lvl="0" indent="-285750" algn="l" rtl="0">
              <a:spcBef>
                <a:spcPts val="480"/>
              </a:spcBef>
              <a:spcAft>
                <a:spcPts val="0"/>
              </a:spcAft>
              <a:buFontTx/>
              <a:buChar char="-"/>
            </a:pPr>
            <a:r>
              <a:rPr lang="en-US" noProof="0" dirty="0"/>
              <a:t>Feature-driven approach is chosen. Features and related test scenarios are derived from models and a baseline for V&amp;V process is created.</a:t>
            </a:r>
          </a:p>
          <a:p>
            <a:pPr marL="285750" lvl="0" indent="-285750" algn="l" rtl="0">
              <a:spcBef>
                <a:spcPts val="480"/>
              </a:spcBef>
              <a:spcAft>
                <a:spcPts val="0"/>
              </a:spcAft>
              <a:buFontTx/>
              <a:buChar char="-"/>
            </a:pPr>
            <a:r>
              <a:rPr lang="en-US" noProof="0" dirty="0"/>
              <a:t>Scenario-driven acceptance tests for verification.</a:t>
            </a:r>
          </a:p>
          <a:p>
            <a:pPr marL="285750" lvl="0" indent="-285750" algn="l" rtl="0">
              <a:spcBef>
                <a:spcPts val="480"/>
              </a:spcBef>
              <a:spcAft>
                <a:spcPts val="0"/>
              </a:spcAft>
              <a:buFontTx/>
              <a:buChar char="-"/>
            </a:pPr>
            <a:endParaRPr lang="en-US" noProof="0" dirty="0"/>
          </a:p>
          <a:p>
            <a:pPr marL="285750" lvl="0" indent="-285750" algn="l" rtl="0">
              <a:spcBef>
                <a:spcPts val="480"/>
              </a:spcBef>
              <a:spcAft>
                <a:spcPts val="0"/>
              </a:spcAft>
              <a:buFontTx/>
              <a:buChar char="-"/>
            </a:pPr>
            <a:r>
              <a:rPr lang="en-US" noProof="0" dirty="0"/>
              <a:t>Repeatable processing steps: repetitions are not avoidable. Define a process that may be run again and again.</a:t>
            </a:r>
          </a:p>
          <a:p>
            <a:pPr marL="285750" marR="0" lvl="0" indent="-285750" algn="l" defTabSz="914400" rtl="0" eaLnBrk="1" fontAlgn="auto" latinLnBrk="0" hangingPunct="1">
              <a:lnSpc>
                <a:spcPct val="100000"/>
              </a:lnSpc>
              <a:spcBef>
                <a:spcPts val="480"/>
              </a:spcBef>
              <a:spcAft>
                <a:spcPts val="0"/>
              </a:spcAft>
              <a:buClr>
                <a:srgbClr val="000000"/>
              </a:buClr>
              <a:buSzPts val="1400"/>
              <a:buFontTx/>
              <a:buChar char="-"/>
              <a:tabLst/>
              <a:defRPr/>
            </a:pPr>
            <a:r>
              <a:rPr lang="en-US" sz="1600" noProof="0" dirty="0">
                <a:solidFill>
                  <a:schemeClr val="dk1"/>
                </a:solidFill>
                <a:latin typeface="Arial Narrow"/>
                <a:sym typeface="Arial Narrow"/>
              </a:rPr>
              <a:t>Easy measurement of the progress of the V&amp;V activities: Which feature is tested, which feature failed etc.</a:t>
            </a:r>
          </a:p>
          <a:p>
            <a:pPr marL="285750" marR="0" lvl="0" indent="-285750" algn="l" defTabSz="914400" rtl="0" eaLnBrk="1" fontAlgn="auto" latinLnBrk="0" hangingPunct="1">
              <a:lnSpc>
                <a:spcPct val="100000"/>
              </a:lnSpc>
              <a:spcBef>
                <a:spcPts val="480"/>
              </a:spcBef>
              <a:spcAft>
                <a:spcPts val="0"/>
              </a:spcAft>
              <a:buClr>
                <a:srgbClr val="000000"/>
              </a:buClr>
              <a:buSzPts val="1400"/>
              <a:buFontTx/>
              <a:buChar char="-"/>
              <a:tabLst/>
              <a:defRPr/>
            </a:pPr>
            <a:r>
              <a:rPr lang="en-US" sz="1600" dirty="0">
                <a:solidFill>
                  <a:schemeClr val="dk1"/>
                </a:solidFill>
                <a:latin typeface="Arial Narrow"/>
                <a:sym typeface="Arial Narrow"/>
              </a:rPr>
              <a:t>Common ground for the whole discussion and negotiation: There are defined processes and metrics. Stakeholders can discuss about them.</a:t>
            </a:r>
          </a:p>
          <a:p>
            <a:pPr marL="285750" marR="0" lvl="0" indent="-285750" algn="l" defTabSz="914400" rtl="0" eaLnBrk="1" fontAlgn="auto" latinLnBrk="0" hangingPunct="1">
              <a:lnSpc>
                <a:spcPct val="100000"/>
              </a:lnSpc>
              <a:spcBef>
                <a:spcPts val="480"/>
              </a:spcBef>
              <a:spcAft>
                <a:spcPts val="0"/>
              </a:spcAft>
              <a:buClr>
                <a:srgbClr val="000000"/>
              </a:buClr>
              <a:buSzPts val="1400"/>
              <a:buFontTx/>
              <a:buChar char="-"/>
              <a:tabLst/>
              <a:defRPr/>
            </a:pPr>
            <a:r>
              <a:rPr lang="en-US" sz="1600" dirty="0">
                <a:solidFill>
                  <a:schemeClr val="dk1"/>
                </a:solidFill>
                <a:latin typeface="Arial Narrow"/>
                <a:ea typeface="Arial Narrow"/>
                <a:cs typeface="Arial Narrow"/>
                <a:sym typeface="Arial Narrow"/>
              </a:rPr>
              <a:t>Enabling automated V&amp;V at the feature level: When scenario are defined and ready, scenario runs may be automated. This frees resources to be used elsewhere.</a:t>
            </a:r>
          </a:p>
          <a:p>
            <a:pPr marL="285750" marR="0" lvl="0" indent="-285750" algn="l" defTabSz="914400" rtl="0" eaLnBrk="1" fontAlgn="auto" latinLnBrk="0" hangingPunct="1">
              <a:lnSpc>
                <a:spcPct val="100000"/>
              </a:lnSpc>
              <a:spcBef>
                <a:spcPts val="480"/>
              </a:spcBef>
              <a:spcAft>
                <a:spcPts val="0"/>
              </a:spcAft>
              <a:buClr>
                <a:srgbClr val="000000"/>
              </a:buClr>
              <a:buSzPts val="1400"/>
              <a:buFontTx/>
              <a:buChar char="-"/>
              <a:tabLst/>
              <a:defRPr/>
            </a:pPr>
            <a:endParaRPr lang="en-US" sz="1600" noProof="0" dirty="0">
              <a:solidFill>
                <a:schemeClr val="dk1"/>
              </a:solidFill>
              <a:latin typeface="Arial Narrow"/>
              <a:sym typeface="Arial Narrow"/>
            </a:endParaRPr>
          </a:p>
          <a:p>
            <a:pPr marL="285750" marR="0" lvl="0" indent="-285750" algn="l" defTabSz="914400" rtl="0" eaLnBrk="1" fontAlgn="auto" latinLnBrk="0" hangingPunct="1">
              <a:lnSpc>
                <a:spcPct val="100000"/>
              </a:lnSpc>
              <a:spcBef>
                <a:spcPts val="480"/>
              </a:spcBef>
              <a:spcAft>
                <a:spcPts val="0"/>
              </a:spcAft>
              <a:buClr>
                <a:srgbClr val="000000"/>
              </a:buClr>
              <a:buSzPts val="1400"/>
              <a:buFontTx/>
              <a:buChar char="-"/>
              <a:tabLst/>
              <a:defRPr/>
            </a:pPr>
            <a:r>
              <a:rPr lang="en-US" sz="1600" dirty="0">
                <a:solidFill>
                  <a:schemeClr val="dk1"/>
                </a:solidFill>
                <a:latin typeface="Arial Narrow"/>
                <a:ea typeface="Arial Narrow"/>
                <a:cs typeface="Arial Narrow"/>
                <a:sym typeface="Arial Narrow"/>
              </a:rPr>
              <a:t>Consensus of all stakeholders at the beginning of the Project: Features should be agreed upon. It is not always possible.</a:t>
            </a:r>
          </a:p>
          <a:p>
            <a:pPr marL="285750" marR="0" lvl="0" indent="-285750" algn="l" defTabSz="914400" rtl="0" eaLnBrk="1" fontAlgn="auto" latinLnBrk="0" hangingPunct="1">
              <a:lnSpc>
                <a:spcPct val="100000"/>
              </a:lnSpc>
              <a:spcBef>
                <a:spcPts val="480"/>
              </a:spcBef>
              <a:spcAft>
                <a:spcPts val="0"/>
              </a:spcAft>
              <a:buClr>
                <a:srgbClr val="000000"/>
              </a:buClr>
              <a:buSzPts val="1400"/>
              <a:buFontTx/>
              <a:buChar char="-"/>
              <a:tabLst/>
              <a:defRPr/>
            </a:pPr>
            <a:r>
              <a:rPr lang="en-US" sz="1600" noProof="0" dirty="0">
                <a:solidFill>
                  <a:schemeClr val="dk1"/>
                </a:solidFill>
                <a:latin typeface="Arial Narrow"/>
                <a:sym typeface="Arial Narrow"/>
              </a:rPr>
              <a:t>Automation tools: Tools like Squish, Selenium etc. may increase cost.</a:t>
            </a:r>
          </a:p>
          <a:p>
            <a:pPr marL="285750" marR="0" lvl="0" indent="-285750" algn="l" defTabSz="914400" rtl="0" eaLnBrk="1" fontAlgn="auto" latinLnBrk="0" hangingPunct="1">
              <a:lnSpc>
                <a:spcPct val="100000"/>
              </a:lnSpc>
              <a:spcBef>
                <a:spcPts val="480"/>
              </a:spcBef>
              <a:spcAft>
                <a:spcPts val="0"/>
              </a:spcAft>
              <a:buClr>
                <a:srgbClr val="000000"/>
              </a:buClr>
              <a:buSzPts val="1400"/>
              <a:buFontTx/>
              <a:buChar char="-"/>
              <a:tabLst/>
              <a:defRPr/>
            </a:pPr>
            <a:endParaRPr lang="tr-TR" sz="1600" dirty="0">
              <a:solidFill>
                <a:schemeClr val="dk1"/>
              </a:solidFill>
              <a:latin typeface="Arial Narrow"/>
              <a:sym typeface="Arial Narrow"/>
            </a:endParaRPr>
          </a:p>
          <a:p>
            <a:pPr marL="285750" marR="0" lvl="0" indent="-285750" algn="l" defTabSz="914400" rtl="0" eaLnBrk="1" fontAlgn="auto" latinLnBrk="0" hangingPunct="1">
              <a:lnSpc>
                <a:spcPct val="100000"/>
              </a:lnSpc>
              <a:spcBef>
                <a:spcPts val="480"/>
              </a:spcBef>
              <a:spcAft>
                <a:spcPts val="0"/>
              </a:spcAft>
              <a:buClr>
                <a:srgbClr val="000000"/>
              </a:buClr>
              <a:buSzPts val="1400"/>
              <a:buFontTx/>
              <a:buChar char="-"/>
              <a:tabLst/>
              <a:defRPr/>
            </a:pPr>
            <a:endParaRPr lang="tr-TR" dirty="0"/>
          </a:p>
          <a:p>
            <a:pPr marL="285750" lvl="0" indent="-285750" algn="l" rtl="0">
              <a:spcBef>
                <a:spcPts val="480"/>
              </a:spcBef>
              <a:spcAft>
                <a:spcPts val="0"/>
              </a:spcAft>
              <a:buFontTx/>
              <a:buChar char="-"/>
            </a:pPr>
            <a:endParaRPr lang="tr-TR" dirty="0"/>
          </a:p>
          <a:p>
            <a:pPr marL="285750" lvl="0" indent="-285750" algn="l" rtl="0">
              <a:spcBef>
                <a:spcPts val="480"/>
              </a:spcBef>
              <a:spcAft>
                <a:spcPts val="0"/>
              </a:spcAft>
              <a:buFontTx/>
              <a:buChar char="-"/>
            </a:pPr>
            <a:endParaRPr dirty="0"/>
          </a:p>
        </p:txBody>
      </p:sp>
      <p:sp>
        <p:nvSpPr>
          <p:cNvPr id="123" name="Google Shape;123;g2fb9dc28cd5_0_49:notes"/>
          <p:cNvSpPr txBox="1">
            <a:spLocks noGrp="1"/>
          </p:cNvSpPr>
          <p:nvPr>
            <p:ph type="sldNum" idx="12"/>
          </p:nvPr>
        </p:nvSpPr>
        <p:spPr>
          <a:xfrm>
            <a:off x="3886200" y="8577263"/>
            <a:ext cx="2971800" cy="452400"/>
          </a:xfrm>
          <a:prstGeom prst="rect">
            <a:avLst/>
          </a:prstGeom>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fb9dc28cd5_0_105: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fb9dc28cd5_0_105: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285750" lvl="0" indent="-285750" algn="l" rtl="0">
              <a:spcBef>
                <a:spcPts val="480"/>
              </a:spcBef>
              <a:spcAft>
                <a:spcPts val="0"/>
              </a:spcAft>
              <a:buFontTx/>
              <a:buChar char="-"/>
            </a:pPr>
            <a:r>
              <a:rPr lang="en-US" noProof="0" dirty="0"/>
              <a:t>Change to a model may mean significant change to overall emergent behavior i.e. a butterfly effect.</a:t>
            </a:r>
          </a:p>
          <a:p>
            <a:pPr marL="285750" lvl="0" indent="-285750" algn="l" rtl="0">
              <a:spcBef>
                <a:spcPts val="480"/>
              </a:spcBef>
              <a:spcAft>
                <a:spcPts val="0"/>
              </a:spcAft>
              <a:buFontTx/>
              <a:buChar char="-"/>
            </a:pPr>
            <a:r>
              <a:rPr lang="en-US" noProof="0" dirty="0"/>
              <a:t>Therefore, change management is an important aspect of model V&amp;V process.</a:t>
            </a:r>
          </a:p>
          <a:p>
            <a:pPr marL="285750" lvl="0" indent="-285750" algn="l" rtl="0">
              <a:spcBef>
                <a:spcPts val="480"/>
              </a:spcBef>
              <a:spcAft>
                <a:spcPts val="0"/>
              </a:spcAft>
              <a:buFontTx/>
              <a:buChar char="-"/>
            </a:pPr>
            <a:r>
              <a:rPr lang="en-US" noProof="0" dirty="0"/>
              <a:t>Automated tests and correct regression analysis to model behavior is a required strategy.</a:t>
            </a:r>
          </a:p>
        </p:txBody>
      </p:sp>
      <p:sp>
        <p:nvSpPr>
          <p:cNvPr id="134" name="Google Shape;134;g2fb9dc28cd5_0_105:notes"/>
          <p:cNvSpPr txBox="1">
            <a:spLocks noGrp="1"/>
          </p:cNvSpPr>
          <p:nvPr>
            <p:ph type="sldNum" idx="12"/>
          </p:nvPr>
        </p:nvSpPr>
        <p:spPr>
          <a:xfrm>
            <a:off x="3886200" y="8577263"/>
            <a:ext cx="2971800" cy="452400"/>
          </a:xfrm>
          <a:prstGeom prst="rect">
            <a:avLst/>
          </a:prstGeom>
        </p:spPr>
        <p:txBody>
          <a:bodyPr spcFirstLastPara="1" wrap="square" lIns="90750" tIns="45375" rIns="90750" bIns="453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b9dc28cd5_0_13:notes"/>
          <p:cNvSpPr>
            <a:spLocks noGrp="1" noRot="1" noChangeAspect="1"/>
          </p:cNvSpPr>
          <p:nvPr>
            <p:ph type="sldImg" idx="2"/>
          </p:nvPr>
        </p:nvSpPr>
        <p:spPr>
          <a:xfrm>
            <a:off x="419100" y="676275"/>
            <a:ext cx="6019800" cy="33861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fb9dc28cd5_0_13:notes"/>
          <p:cNvSpPr txBox="1">
            <a:spLocks noGrp="1"/>
          </p:cNvSpPr>
          <p:nvPr>
            <p:ph type="body" idx="1"/>
          </p:nvPr>
        </p:nvSpPr>
        <p:spPr>
          <a:xfrm>
            <a:off x="914400" y="4289425"/>
            <a:ext cx="5029200" cy="4064100"/>
          </a:xfrm>
          <a:prstGeom prst="rect">
            <a:avLst/>
          </a:prstGeom>
        </p:spPr>
        <p:txBody>
          <a:bodyPr spcFirstLastPara="1" wrap="square" lIns="90750" tIns="45375" rIns="90750" bIns="45375" anchor="t" anchorCtr="0">
            <a:noAutofit/>
          </a:bodyPr>
          <a:lstStyle/>
          <a:p>
            <a:pPr marL="285750" lvl="0" indent="-285750" algn="l" rtl="0">
              <a:spcBef>
                <a:spcPts val="480"/>
              </a:spcBef>
              <a:spcAft>
                <a:spcPts val="0"/>
              </a:spcAft>
              <a:buFontTx/>
              <a:buChar char="-"/>
            </a:pPr>
            <a:r>
              <a:rPr lang="en-US" dirty="0"/>
              <a:t>Hundreds of batch runs with a couple levels mean massive amount of output data/simulation log.</a:t>
            </a:r>
          </a:p>
          <a:p>
            <a:pPr marL="285750" lvl="0" indent="-285750" algn="l" rtl="0">
              <a:spcBef>
                <a:spcPts val="480"/>
              </a:spcBef>
              <a:spcAft>
                <a:spcPts val="0"/>
              </a:spcAft>
              <a:buFontTx/>
              <a:buChar char="-"/>
            </a:pPr>
            <a:r>
              <a:rPr lang="en-US" dirty="0"/>
              <a:t>Best-effort run requirements means that simulations should run as fast as possible. Output writes should not create a bottleneck during simulation run.</a:t>
            </a:r>
          </a:p>
          <a:p>
            <a:pPr marL="285750" lvl="0" indent="-285750" algn="l" rtl="0">
              <a:spcBef>
                <a:spcPts val="480"/>
              </a:spcBef>
              <a:spcAft>
                <a:spcPts val="0"/>
              </a:spcAft>
              <a:buFontTx/>
              <a:buChar char="-"/>
            </a:pPr>
            <a:r>
              <a:rPr lang="en-US" dirty="0"/>
              <a:t>After simulation runs, analysis requires read operations to be as fast as possible.</a:t>
            </a:r>
          </a:p>
          <a:p>
            <a:pPr marL="285750" lvl="0" indent="-285750" algn="l" rtl="0">
              <a:spcBef>
                <a:spcPts val="480"/>
              </a:spcBef>
              <a:spcAft>
                <a:spcPts val="0"/>
              </a:spcAft>
              <a:buFontTx/>
              <a:buChar char="-"/>
            </a:pPr>
            <a:r>
              <a:rPr lang="en-US" dirty="0"/>
              <a:t>MongoDB with Logstash; Write to log files during simulation run and let </a:t>
            </a:r>
            <a:r>
              <a:rPr lang="en-US" dirty="0" err="1"/>
              <a:t>logstash</a:t>
            </a:r>
            <a:r>
              <a:rPr lang="en-US" dirty="0"/>
              <a:t> handle the burden of writing to database as a independent process. MongoDB was suitable to collect different kinds of log data.</a:t>
            </a:r>
          </a:p>
          <a:p>
            <a:pPr marL="285750" lvl="0" indent="-285750" algn="l" rtl="0">
              <a:spcBef>
                <a:spcPts val="480"/>
              </a:spcBef>
              <a:spcAft>
                <a:spcPts val="0"/>
              </a:spcAft>
              <a:buFontTx/>
              <a:buChar char="-"/>
            </a:pPr>
            <a:r>
              <a:rPr lang="en-US" dirty="0"/>
              <a:t>Indexing; optimizing indices was challenging. Even now more optimization is required.</a:t>
            </a:r>
          </a:p>
          <a:p>
            <a:pPr marL="285750" lvl="0" indent="-285750" algn="l" rtl="0">
              <a:spcBef>
                <a:spcPts val="480"/>
              </a:spcBef>
              <a:spcAft>
                <a:spcPts val="0"/>
              </a:spcAft>
              <a:buFontTx/>
              <a:buChar char="-"/>
            </a:pPr>
            <a:endParaRPr lang="en-US" dirty="0"/>
          </a:p>
          <a:p>
            <a:pPr marL="285750" lvl="0" indent="-285750" algn="l" rtl="0">
              <a:spcBef>
                <a:spcPts val="480"/>
              </a:spcBef>
              <a:spcAft>
                <a:spcPts val="0"/>
              </a:spcAft>
              <a:buFontTx/>
              <a:buChar char="-"/>
            </a:pPr>
            <a:endParaRPr dirty="0"/>
          </a:p>
        </p:txBody>
      </p:sp>
      <p:sp>
        <p:nvSpPr>
          <p:cNvPr id="145" name="Google Shape;145;g2fb9dc28cd5_0_13:notes"/>
          <p:cNvSpPr txBox="1">
            <a:spLocks noGrp="1"/>
          </p:cNvSpPr>
          <p:nvPr>
            <p:ph type="sldNum" idx="12"/>
          </p:nvPr>
        </p:nvSpPr>
        <p:spPr>
          <a:xfrm>
            <a:off x="3886200" y="8577263"/>
            <a:ext cx="2971800" cy="452400"/>
          </a:xfrm>
          <a:prstGeom prst="rect">
            <a:avLst/>
          </a:prstGeom>
        </p:spPr>
        <p:txBody>
          <a:bodyPr spcFirstLastPara="1" wrap="square" lIns="90750" tIns="45375" rIns="90750" bIns="453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a:stretch/>
        </p:blipFill>
        <p:spPr>
          <a:xfrm>
            <a:off x="-22730" y="-5151"/>
            <a:ext cx="12214730" cy="1364996"/>
          </a:xfrm>
          <a:prstGeom prst="rect">
            <a:avLst/>
          </a:prstGeom>
          <a:noFill/>
          <a:ln>
            <a:noFill/>
          </a:ln>
        </p:spPr>
      </p:pic>
      <p:cxnSp>
        <p:nvCxnSpPr>
          <p:cNvPr id="24" name="Google Shape;24;p15"/>
          <p:cNvCxnSpPr/>
          <p:nvPr/>
        </p:nvCxnSpPr>
        <p:spPr>
          <a:xfrm>
            <a:off x="0" y="1384124"/>
            <a:ext cx="12192000" cy="0"/>
          </a:xfrm>
          <a:prstGeom prst="straightConnector1">
            <a:avLst/>
          </a:prstGeom>
          <a:noFill/>
          <a:ln w="38100"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cxnSp>
      <p:sp>
        <p:nvSpPr>
          <p:cNvPr id="25" name="Google Shape;25;p15"/>
          <p:cNvSpPr txBox="1">
            <a:spLocks noGrp="1"/>
          </p:cNvSpPr>
          <p:nvPr>
            <p:ph type="body" idx="1"/>
          </p:nvPr>
        </p:nvSpPr>
        <p:spPr>
          <a:xfrm>
            <a:off x="871093" y="1858346"/>
            <a:ext cx="10449813" cy="1229411"/>
          </a:xfrm>
          <a:prstGeom prst="rect">
            <a:avLst/>
          </a:prstGeom>
          <a:noFill/>
          <a:ln>
            <a:noFill/>
          </a:ln>
        </p:spPr>
        <p:txBody>
          <a:bodyPr spcFirstLastPara="1" wrap="square" lIns="91425" tIns="45700" rIns="91425" bIns="45700" anchor="t" anchorCtr="0">
            <a:noAutofit/>
          </a:bodyPr>
          <a:lstStyle>
            <a:lvl1pPr marL="457200" lvl="0" indent="-228600" algn="ctr">
              <a:spcBef>
                <a:spcPts val="560"/>
              </a:spcBef>
              <a:spcAft>
                <a:spcPts val="0"/>
              </a:spcAft>
              <a:buSzPts val="2100"/>
              <a:buNone/>
              <a:defRPr sz="2800" b="1">
                <a:solidFill>
                  <a:srgbClr val="CC3300"/>
                </a:solidFill>
                <a:latin typeface="Tahoma"/>
                <a:ea typeface="Tahoma"/>
                <a:cs typeface="Tahoma"/>
                <a:sym typeface="Tahoma"/>
              </a:defRPr>
            </a:lvl1pPr>
            <a:lvl2pPr marL="914400" lvl="1" indent="-314325" algn="l">
              <a:spcBef>
                <a:spcPts val="360"/>
              </a:spcBef>
              <a:spcAft>
                <a:spcPts val="0"/>
              </a:spcAft>
              <a:buSzPts val="1350"/>
              <a:buChar char="■"/>
              <a:defRPr/>
            </a:lvl2pPr>
            <a:lvl3pPr marL="1371600" lvl="2" indent="-285750" algn="l">
              <a:spcBef>
                <a:spcPts val="360"/>
              </a:spcBef>
              <a:spcAft>
                <a:spcPts val="0"/>
              </a:spcAft>
              <a:buSzPts val="900"/>
              <a:buChar char="■"/>
              <a:defRPr/>
            </a:lvl3pPr>
            <a:lvl4pPr marL="1828800" lvl="3" indent="-291464" algn="l">
              <a:spcBef>
                <a:spcPts val="360"/>
              </a:spcBef>
              <a:spcAft>
                <a:spcPts val="0"/>
              </a:spcAft>
              <a:buSzPts val="990"/>
              <a:buChar char="■"/>
              <a:defRPr/>
            </a:lvl4pPr>
            <a:lvl5pPr marL="2286000" lvl="4" indent="-285750" algn="l">
              <a:spcBef>
                <a:spcPts val="360"/>
              </a:spcBef>
              <a:spcAft>
                <a:spcPts val="0"/>
              </a:spcAft>
              <a:buSzPts val="900"/>
              <a:buChar char="■"/>
              <a:defRPr/>
            </a:lvl5pPr>
            <a:lvl6pPr marL="2743200" lvl="5" indent="-285750" algn="l">
              <a:spcBef>
                <a:spcPts val="360"/>
              </a:spcBef>
              <a:spcAft>
                <a:spcPts val="0"/>
              </a:spcAft>
              <a:buSzPts val="900"/>
              <a:buChar char="■"/>
              <a:defRPr/>
            </a:lvl6pPr>
            <a:lvl7pPr marL="3200400" lvl="6" indent="-285750" algn="l">
              <a:spcBef>
                <a:spcPts val="360"/>
              </a:spcBef>
              <a:spcAft>
                <a:spcPts val="0"/>
              </a:spcAft>
              <a:buSzPts val="900"/>
              <a:buChar char="■"/>
              <a:defRPr/>
            </a:lvl7pPr>
            <a:lvl8pPr marL="3657600" lvl="7" indent="-285750" algn="l">
              <a:spcBef>
                <a:spcPts val="360"/>
              </a:spcBef>
              <a:spcAft>
                <a:spcPts val="0"/>
              </a:spcAft>
              <a:buSzPts val="900"/>
              <a:buChar char="■"/>
              <a:defRPr/>
            </a:lvl8pPr>
            <a:lvl9pPr marL="4114800" lvl="8" indent="-285750" algn="l">
              <a:spcBef>
                <a:spcPts val="360"/>
              </a:spcBef>
              <a:spcAft>
                <a:spcPts val="0"/>
              </a:spcAft>
              <a:buSzPts val="900"/>
              <a:buChar char="■"/>
              <a:defRPr/>
            </a:lvl9pPr>
          </a:lstStyle>
          <a:p>
            <a:endParaRPr/>
          </a:p>
        </p:txBody>
      </p:sp>
      <p:sp>
        <p:nvSpPr>
          <p:cNvPr id="26" name="Google Shape;26;p15"/>
          <p:cNvSpPr txBox="1">
            <a:spLocks noGrp="1"/>
          </p:cNvSpPr>
          <p:nvPr>
            <p:ph type="body" idx="2"/>
          </p:nvPr>
        </p:nvSpPr>
        <p:spPr>
          <a:xfrm>
            <a:off x="2070100" y="3565525"/>
            <a:ext cx="8478838" cy="1934127"/>
          </a:xfrm>
          <a:prstGeom prst="rect">
            <a:avLst/>
          </a:prstGeom>
          <a:noFill/>
          <a:ln>
            <a:noFill/>
          </a:ln>
        </p:spPr>
        <p:txBody>
          <a:bodyPr spcFirstLastPara="1" wrap="square" lIns="91425" tIns="45700" rIns="91425" bIns="45700" anchor="t" anchorCtr="0">
            <a:noAutofit/>
          </a:bodyPr>
          <a:lstStyle>
            <a:lvl1pPr marL="457200" lvl="0" indent="-228600" algn="ctr">
              <a:spcBef>
                <a:spcPts val="480"/>
              </a:spcBef>
              <a:spcAft>
                <a:spcPts val="0"/>
              </a:spcAft>
              <a:buSzPts val="1800"/>
              <a:buNone/>
              <a:defRPr sz="2400" b="1">
                <a:latin typeface="Arial Narrow"/>
                <a:ea typeface="Arial Narrow"/>
                <a:cs typeface="Arial Narrow"/>
                <a:sym typeface="Arial Narrow"/>
              </a:defRPr>
            </a:lvl1pPr>
            <a:lvl2pPr marL="914400" lvl="1" indent="-314325" algn="l">
              <a:spcBef>
                <a:spcPts val="360"/>
              </a:spcBef>
              <a:spcAft>
                <a:spcPts val="0"/>
              </a:spcAft>
              <a:buSzPts val="1350"/>
              <a:buChar char="■"/>
              <a:defRPr/>
            </a:lvl2pPr>
            <a:lvl3pPr marL="1371600" lvl="2" indent="-285750" algn="l">
              <a:spcBef>
                <a:spcPts val="360"/>
              </a:spcBef>
              <a:spcAft>
                <a:spcPts val="0"/>
              </a:spcAft>
              <a:buSzPts val="900"/>
              <a:buChar char="■"/>
              <a:defRPr/>
            </a:lvl3pPr>
            <a:lvl4pPr marL="1828800" lvl="3" indent="-291464" algn="l">
              <a:spcBef>
                <a:spcPts val="360"/>
              </a:spcBef>
              <a:spcAft>
                <a:spcPts val="0"/>
              </a:spcAft>
              <a:buSzPts val="990"/>
              <a:buChar char="■"/>
              <a:defRPr/>
            </a:lvl4pPr>
            <a:lvl5pPr marL="2286000" lvl="4" indent="-285750" algn="l">
              <a:spcBef>
                <a:spcPts val="360"/>
              </a:spcBef>
              <a:spcAft>
                <a:spcPts val="0"/>
              </a:spcAft>
              <a:buSzPts val="900"/>
              <a:buChar char="■"/>
              <a:defRPr/>
            </a:lvl5pPr>
            <a:lvl6pPr marL="2743200" lvl="5" indent="-285750" algn="l">
              <a:spcBef>
                <a:spcPts val="360"/>
              </a:spcBef>
              <a:spcAft>
                <a:spcPts val="0"/>
              </a:spcAft>
              <a:buSzPts val="900"/>
              <a:buChar char="■"/>
              <a:defRPr/>
            </a:lvl6pPr>
            <a:lvl7pPr marL="3200400" lvl="6" indent="-285750" algn="l">
              <a:spcBef>
                <a:spcPts val="360"/>
              </a:spcBef>
              <a:spcAft>
                <a:spcPts val="0"/>
              </a:spcAft>
              <a:buSzPts val="900"/>
              <a:buChar char="■"/>
              <a:defRPr/>
            </a:lvl7pPr>
            <a:lvl8pPr marL="3657600" lvl="7" indent="-285750" algn="l">
              <a:spcBef>
                <a:spcPts val="360"/>
              </a:spcBef>
              <a:spcAft>
                <a:spcPts val="0"/>
              </a:spcAft>
              <a:buSzPts val="900"/>
              <a:buChar char="■"/>
              <a:defRPr/>
            </a:lvl8pPr>
            <a:lvl9pPr marL="4114800" lvl="8" indent="-285750" algn="l">
              <a:spcBef>
                <a:spcPts val="360"/>
              </a:spcBef>
              <a:spcAft>
                <a:spcPts val="0"/>
              </a:spcAft>
              <a:buSzPts val="900"/>
              <a:buChar char="■"/>
              <a:defRPr/>
            </a:lvl9pPr>
          </a:lstStyle>
          <a:p>
            <a:endParaRPr/>
          </a:p>
        </p:txBody>
      </p:sp>
      <p:grpSp>
        <p:nvGrpSpPr>
          <p:cNvPr id="27" name="Google Shape;27;p15"/>
          <p:cNvGrpSpPr/>
          <p:nvPr/>
        </p:nvGrpSpPr>
        <p:grpSpPr>
          <a:xfrm>
            <a:off x="1305123" y="6512595"/>
            <a:ext cx="1429763" cy="276999"/>
            <a:chOff x="2207996" y="6472185"/>
            <a:chExt cx="1338900" cy="276999"/>
          </a:xfrm>
        </p:grpSpPr>
        <p:pic>
          <p:nvPicPr>
            <p:cNvPr id="28" name="Google Shape;28;p15" descr="YouTube_icon_block.png"/>
            <p:cNvPicPr preferRelativeResize="0"/>
            <p:nvPr/>
          </p:nvPicPr>
          <p:blipFill rotWithShape="1">
            <a:blip r:embed="rId3">
              <a:alphaModFix/>
            </a:blip>
            <a:srcRect/>
            <a:stretch/>
          </p:blipFill>
          <p:spPr>
            <a:xfrm>
              <a:off x="2207996" y="6485179"/>
              <a:ext cx="334590" cy="250942"/>
            </a:xfrm>
            <a:prstGeom prst="rect">
              <a:avLst/>
            </a:prstGeom>
            <a:noFill/>
            <a:ln>
              <a:noFill/>
            </a:ln>
          </p:spPr>
        </p:pic>
        <p:sp>
          <p:nvSpPr>
            <p:cNvPr id="29" name="Google Shape;29;p15"/>
            <p:cNvSpPr/>
            <p:nvPr/>
          </p:nvSpPr>
          <p:spPr>
            <a:xfrm>
              <a:off x="2513023" y="6472185"/>
              <a:ext cx="103387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err="1">
                  <a:solidFill>
                    <a:schemeClr val="dk1"/>
                  </a:solidFill>
                  <a:latin typeface="Arial"/>
                  <a:ea typeface="Arial"/>
                  <a:cs typeface="Arial"/>
                  <a:sym typeface="Arial"/>
                </a:rPr>
                <a:t>NTSAToday</a:t>
              </a:r>
              <a:endParaRPr sz="1200" b="1" dirty="0">
                <a:solidFill>
                  <a:schemeClr val="dk1"/>
                </a:solidFill>
                <a:latin typeface="Arial"/>
                <a:ea typeface="Arial"/>
                <a:cs typeface="Arial"/>
                <a:sym typeface="Arial"/>
              </a:endParaRPr>
            </a:p>
          </p:txBody>
        </p:sp>
      </p:grpSp>
      <p:sp>
        <p:nvSpPr>
          <p:cNvPr id="30" name="Google Shape;30;p15"/>
          <p:cNvSpPr txBox="1">
            <a:spLocks noGrp="1"/>
          </p:cNvSpPr>
          <p:nvPr>
            <p:ph type="sldNum" idx="12"/>
          </p:nvPr>
        </p:nvSpPr>
        <p:spPr>
          <a:xfrm>
            <a:off x="10886876" y="6419966"/>
            <a:ext cx="821634" cy="34093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15" descr="Text, logo&#10;&#10;Description automatically generated"/>
          <p:cNvPicPr preferRelativeResize="0"/>
          <p:nvPr/>
        </p:nvPicPr>
        <p:blipFill rotWithShape="1">
          <a:blip r:embed="rId4">
            <a:alphaModFix/>
          </a:blip>
          <a:srcRect/>
          <a:stretch/>
        </p:blipFill>
        <p:spPr>
          <a:xfrm>
            <a:off x="9848997" y="6352070"/>
            <a:ext cx="1094689" cy="438303"/>
          </a:xfrm>
          <a:prstGeom prst="rect">
            <a:avLst/>
          </a:prstGeom>
          <a:noFill/>
          <a:ln>
            <a:noFill/>
          </a:ln>
        </p:spPr>
      </p:pic>
      <p:grpSp>
        <p:nvGrpSpPr>
          <p:cNvPr id="32" name="Google Shape;32;p15"/>
          <p:cNvGrpSpPr/>
          <p:nvPr/>
        </p:nvGrpSpPr>
        <p:grpSpPr>
          <a:xfrm>
            <a:off x="260862" y="6503087"/>
            <a:ext cx="1044262" cy="282877"/>
            <a:chOff x="260862" y="6503087"/>
            <a:chExt cx="1044262" cy="282877"/>
          </a:xfrm>
        </p:grpSpPr>
        <p:sp>
          <p:nvSpPr>
            <p:cNvPr id="33" name="Google Shape;33;p15"/>
            <p:cNvSpPr/>
            <p:nvPr/>
          </p:nvSpPr>
          <p:spPr>
            <a:xfrm>
              <a:off x="468035" y="6508965"/>
              <a:ext cx="83708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@IITSEC</a:t>
              </a:r>
              <a:endParaRPr/>
            </a:p>
          </p:txBody>
        </p:sp>
        <p:pic>
          <p:nvPicPr>
            <p:cNvPr id="34" name="Google Shape;34;p15"/>
            <p:cNvPicPr preferRelativeResize="0"/>
            <p:nvPr/>
          </p:nvPicPr>
          <p:blipFill rotWithShape="1">
            <a:blip r:embed="rId5">
              <a:alphaModFix/>
            </a:blip>
            <a:srcRect/>
            <a:stretch/>
          </p:blipFill>
          <p:spPr>
            <a:xfrm>
              <a:off x="260862" y="6503087"/>
              <a:ext cx="257814" cy="257814"/>
            </a:xfrm>
            <a:prstGeom prst="rect">
              <a:avLst/>
            </a:prstGeom>
            <a:noFill/>
            <a:ln>
              <a:noFill/>
            </a:ln>
          </p:spPr>
        </p:pic>
      </p:grpSp>
      <p:pic>
        <p:nvPicPr>
          <p:cNvPr id="35" name="Google Shape;35;p15"/>
          <p:cNvPicPr preferRelativeResize="0"/>
          <p:nvPr/>
        </p:nvPicPr>
        <p:blipFill rotWithShape="1">
          <a:blip r:embed="rId6">
            <a:alphaModFix/>
          </a:blip>
          <a:srcRect l="22380" t="14145" r="22571" b="14339"/>
          <a:stretch/>
        </p:blipFill>
        <p:spPr>
          <a:xfrm>
            <a:off x="11720949" y="6333477"/>
            <a:ext cx="473689" cy="47548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36"/>
        <p:cNvGrpSpPr/>
        <p:nvPr/>
      </p:nvGrpSpPr>
      <p:grpSpPr>
        <a:xfrm>
          <a:off x="0" y="0"/>
          <a:ext cx="0" cy="0"/>
          <a:chOff x="0" y="0"/>
          <a:chExt cx="0" cy="0"/>
        </a:xfrm>
      </p:grpSpPr>
      <p:sp>
        <p:nvSpPr>
          <p:cNvPr id="37" name="Google Shape;37;p16"/>
          <p:cNvSpPr txBox="1">
            <a:spLocks noGrp="1"/>
          </p:cNvSpPr>
          <p:nvPr>
            <p:ph type="sldNum" idx="12"/>
          </p:nvPr>
        </p:nvSpPr>
        <p:spPr>
          <a:xfrm>
            <a:off x="10893288" y="6390502"/>
            <a:ext cx="821634" cy="34093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16"/>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292100" algn="l">
              <a:spcBef>
                <a:spcPts val="400"/>
              </a:spcBef>
              <a:spcAft>
                <a:spcPts val="0"/>
              </a:spcAft>
              <a:buClr>
                <a:schemeClr val="dk1"/>
              </a:buClr>
              <a:buSzPts val="1000"/>
              <a:buFont typeface="Noto Sans Symbols"/>
              <a:buChar char="❖"/>
              <a:defRPr sz="2000">
                <a:latin typeface="Arial Narrow"/>
                <a:ea typeface="Arial Narrow"/>
                <a:cs typeface="Arial Narrow"/>
                <a:sym typeface="Arial Narrow"/>
              </a:defRPr>
            </a:lvl3pPr>
            <a:lvl4pPr marL="1828800" lvl="3" indent="-291464" algn="l">
              <a:spcBef>
                <a:spcPts val="360"/>
              </a:spcBef>
              <a:spcAft>
                <a:spcPts val="0"/>
              </a:spcAft>
              <a:buSzPts val="990"/>
              <a:buChar char="■"/>
              <a:defRPr/>
            </a:lvl4pPr>
            <a:lvl5pPr marL="2286000" lvl="4" indent="-285750" algn="l">
              <a:spcBef>
                <a:spcPts val="360"/>
              </a:spcBef>
              <a:spcAft>
                <a:spcPts val="0"/>
              </a:spcAft>
              <a:buSzPts val="900"/>
              <a:buChar char="■"/>
              <a:defRPr/>
            </a:lvl5pPr>
            <a:lvl6pPr marL="2743200" lvl="5" indent="-285750" algn="l">
              <a:spcBef>
                <a:spcPts val="360"/>
              </a:spcBef>
              <a:spcAft>
                <a:spcPts val="0"/>
              </a:spcAft>
              <a:buSzPts val="900"/>
              <a:buChar char="■"/>
              <a:defRPr/>
            </a:lvl6pPr>
            <a:lvl7pPr marL="3200400" lvl="6" indent="-285750" algn="l">
              <a:spcBef>
                <a:spcPts val="360"/>
              </a:spcBef>
              <a:spcAft>
                <a:spcPts val="0"/>
              </a:spcAft>
              <a:buSzPts val="900"/>
              <a:buChar char="■"/>
              <a:defRPr/>
            </a:lvl7pPr>
            <a:lvl8pPr marL="3657600" lvl="7" indent="-285750" algn="l">
              <a:spcBef>
                <a:spcPts val="360"/>
              </a:spcBef>
              <a:spcAft>
                <a:spcPts val="0"/>
              </a:spcAft>
              <a:buSzPts val="900"/>
              <a:buChar char="■"/>
              <a:defRPr/>
            </a:lvl8pPr>
            <a:lvl9pPr marL="4114800" lvl="8" indent="-285750" algn="l">
              <a:spcBef>
                <a:spcPts val="360"/>
              </a:spcBef>
              <a:spcAft>
                <a:spcPts val="0"/>
              </a:spcAft>
              <a:buSzPts val="9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2345741" y="0"/>
            <a:ext cx="7416800" cy="84124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4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593061" y="1053389"/>
            <a:ext cx="10928351" cy="4890211"/>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Clr>
                <a:schemeClr val="dk1"/>
              </a:buClr>
              <a:buSzPts val="2100"/>
              <a:buChar char="⮚"/>
              <a:defRPr sz="2800">
                <a:solidFill>
                  <a:schemeClr val="dk1"/>
                </a:solidFill>
                <a:latin typeface="Arial Narrow"/>
                <a:ea typeface="Arial Narrow"/>
                <a:cs typeface="Arial Narrow"/>
                <a:sym typeface="Arial Narrow"/>
              </a:defRPr>
            </a:lvl1pPr>
            <a:lvl2pPr marL="914400" lvl="1" indent="-342900" algn="l">
              <a:spcBef>
                <a:spcPts val="480"/>
              </a:spcBef>
              <a:spcAft>
                <a:spcPts val="0"/>
              </a:spcAft>
              <a:buClr>
                <a:schemeClr val="dk1"/>
              </a:buClr>
              <a:buSzPts val="1800"/>
              <a:buChar char="■"/>
              <a:defRPr sz="2400">
                <a:solidFill>
                  <a:schemeClr val="dk1"/>
                </a:solidFill>
                <a:latin typeface="Arial Narrow"/>
                <a:ea typeface="Arial Narrow"/>
                <a:cs typeface="Arial Narrow"/>
                <a:sym typeface="Arial Narrow"/>
              </a:defRPr>
            </a:lvl2pPr>
            <a:lvl3pPr marL="1371600" lvl="2" indent="-292100" algn="l">
              <a:spcBef>
                <a:spcPts val="400"/>
              </a:spcBef>
              <a:spcAft>
                <a:spcPts val="0"/>
              </a:spcAft>
              <a:buClr>
                <a:schemeClr val="dk1"/>
              </a:buClr>
              <a:buSzPts val="1000"/>
              <a:buChar char="■"/>
              <a:defRPr sz="2000">
                <a:solidFill>
                  <a:schemeClr val="dk1"/>
                </a:solidFill>
                <a:latin typeface="Arial Narrow"/>
                <a:ea typeface="Arial Narrow"/>
                <a:cs typeface="Arial Narrow"/>
                <a:sym typeface="Arial Narrow"/>
              </a:defRPr>
            </a:lvl3pPr>
            <a:lvl4pPr marL="1828800" lvl="3" indent="-291464" algn="l">
              <a:spcBef>
                <a:spcPts val="360"/>
              </a:spcBef>
              <a:spcAft>
                <a:spcPts val="0"/>
              </a:spcAft>
              <a:buClr>
                <a:schemeClr val="dk1"/>
              </a:buClr>
              <a:buSzPts val="990"/>
              <a:buChar char="■"/>
              <a:defRPr sz="1800">
                <a:solidFill>
                  <a:schemeClr val="dk1"/>
                </a:solidFill>
                <a:latin typeface="Arial Narrow"/>
                <a:ea typeface="Arial Narrow"/>
                <a:cs typeface="Arial Narrow"/>
                <a:sym typeface="Arial Narrow"/>
              </a:defRPr>
            </a:lvl4pPr>
            <a:lvl5pPr marL="2286000" lvl="4" indent="-285750" algn="l">
              <a:spcBef>
                <a:spcPts val="360"/>
              </a:spcBef>
              <a:spcAft>
                <a:spcPts val="0"/>
              </a:spcAft>
              <a:buClr>
                <a:schemeClr val="dk1"/>
              </a:buClr>
              <a:buSzPts val="900"/>
              <a:buChar char="■"/>
              <a:defRPr sz="1800">
                <a:solidFill>
                  <a:schemeClr val="dk1"/>
                </a:solidFill>
                <a:latin typeface="Arial Narrow"/>
                <a:ea typeface="Arial Narrow"/>
                <a:cs typeface="Arial Narrow"/>
                <a:sym typeface="Arial Narrow"/>
              </a:defRPr>
            </a:lvl5pPr>
            <a:lvl6pPr marL="2743200" lvl="5" indent="-285750" algn="l">
              <a:spcBef>
                <a:spcPts val="360"/>
              </a:spcBef>
              <a:spcAft>
                <a:spcPts val="0"/>
              </a:spcAft>
              <a:buSzPts val="900"/>
              <a:buChar char="■"/>
              <a:defRPr/>
            </a:lvl6pPr>
            <a:lvl7pPr marL="3200400" lvl="6" indent="-285750" algn="l">
              <a:spcBef>
                <a:spcPts val="360"/>
              </a:spcBef>
              <a:spcAft>
                <a:spcPts val="0"/>
              </a:spcAft>
              <a:buSzPts val="900"/>
              <a:buChar char="■"/>
              <a:defRPr/>
            </a:lvl7pPr>
            <a:lvl8pPr marL="3657600" lvl="7" indent="-285750" algn="l">
              <a:spcBef>
                <a:spcPts val="360"/>
              </a:spcBef>
              <a:spcAft>
                <a:spcPts val="0"/>
              </a:spcAft>
              <a:buSzPts val="900"/>
              <a:buChar char="■"/>
              <a:defRPr/>
            </a:lvl8pPr>
            <a:lvl9pPr marL="4114800" lvl="8" indent="-285750" algn="l">
              <a:spcBef>
                <a:spcPts val="360"/>
              </a:spcBef>
              <a:spcAft>
                <a:spcPts val="0"/>
              </a:spcAft>
              <a:buSzPts val="900"/>
              <a:buChar char="■"/>
              <a:defRPr/>
            </a:lvl9pPr>
          </a:lstStyle>
          <a:p>
            <a:endParaRPr/>
          </a:p>
        </p:txBody>
      </p:sp>
      <p:sp>
        <p:nvSpPr>
          <p:cNvPr id="43" name="Google Shape;43;p17"/>
          <p:cNvSpPr txBox="1">
            <a:spLocks noGrp="1"/>
          </p:cNvSpPr>
          <p:nvPr>
            <p:ph type="sldNum" idx="12"/>
          </p:nvPr>
        </p:nvSpPr>
        <p:spPr>
          <a:xfrm>
            <a:off x="10893288" y="6390502"/>
            <a:ext cx="821634" cy="34093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800">
                <a:solidFill>
                  <a:schemeClr val="dk1"/>
                </a:solidFill>
                <a:latin typeface="Arial"/>
                <a:ea typeface="Arial"/>
                <a:cs typeface="Arial"/>
                <a:sym typeface="Arial"/>
              </a:defRPr>
            </a:lvl1pPr>
            <a:lvl2pPr marL="0" marR="0" lvl="1" indent="0" algn="r">
              <a:spcBef>
                <a:spcPts val="0"/>
              </a:spcBef>
              <a:spcAft>
                <a:spcPts val="0"/>
              </a:spcAft>
              <a:buNone/>
              <a:defRPr sz="1800">
                <a:solidFill>
                  <a:schemeClr val="dk1"/>
                </a:solidFill>
                <a:latin typeface="Arial"/>
                <a:ea typeface="Arial"/>
                <a:cs typeface="Arial"/>
                <a:sym typeface="Arial"/>
              </a:defRPr>
            </a:lvl2pPr>
            <a:lvl3pPr marL="0" marR="0" lvl="2" indent="0" algn="r">
              <a:spcBef>
                <a:spcPts val="0"/>
              </a:spcBef>
              <a:spcAft>
                <a:spcPts val="0"/>
              </a:spcAft>
              <a:buNone/>
              <a:defRPr sz="1800">
                <a:solidFill>
                  <a:schemeClr val="dk1"/>
                </a:solidFill>
                <a:latin typeface="Arial"/>
                <a:ea typeface="Arial"/>
                <a:cs typeface="Arial"/>
                <a:sym typeface="Arial"/>
              </a:defRPr>
            </a:lvl3pPr>
            <a:lvl4pPr marL="0" marR="0" lvl="3" indent="0" algn="r">
              <a:spcBef>
                <a:spcPts val="0"/>
              </a:spcBef>
              <a:spcAft>
                <a:spcPts val="0"/>
              </a:spcAft>
              <a:buNone/>
              <a:defRPr sz="1800">
                <a:solidFill>
                  <a:schemeClr val="dk1"/>
                </a:solidFill>
                <a:latin typeface="Arial"/>
                <a:ea typeface="Arial"/>
                <a:cs typeface="Arial"/>
                <a:sym typeface="Arial"/>
              </a:defRPr>
            </a:lvl4pPr>
            <a:lvl5pPr marL="0" marR="0" lvl="4" indent="0" algn="r">
              <a:spcBef>
                <a:spcPts val="0"/>
              </a:spcBef>
              <a:spcAft>
                <a:spcPts val="0"/>
              </a:spcAft>
              <a:buNone/>
              <a:defRPr sz="1800">
                <a:solidFill>
                  <a:schemeClr val="dk1"/>
                </a:solidFill>
                <a:latin typeface="Arial"/>
                <a:ea typeface="Arial"/>
                <a:cs typeface="Arial"/>
                <a:sym typeface="Arial"/>
              </a:defRPr>
            </a:lvl5pPr>
            <a:lvl6pPr marL="0" marR="0" lvl="5" indent="0" algn="r">
              <a:spcBef>
                <a:spcPts val="0"/>
              </a:spcBef>
              <a:spcAft>
                <a:spcPts val="0"/>
              </a:spcAft>
              <a:buNone/>
              <a:defRPr sz="1800">
                <a:solidFill>
                  <a:schemeClr val="dk1"/>
                </a:solidFill>
                <a:latin typeface="Arial"/>
                <a:ea typeface="Arial"/>
                <a:cs typeface="Arial"/>
                <a:sym typeface="Arial"/>
              </a:defRPr>
            </a:lvl6pPr>
            <a:lvl7pPr marL="0" marR="0" lvl="6" indent="0" algn="r">
              <a:spcBef>
                <a:spcPts val="0"/>
              </a:spcBef>
              <a:spcAft>
                <a:spcPts val="0"/>
              </a:spcAft>
              <a:buNone/>
              <a:defRPr sz="1800">
                <a:solidFill>
                  <a:schemeClr val="dk1"/>
                </a:solidFill>
                <a:latin typeface="Arial"/>
                <a:ea typeface="Arial"/>
                <a:cs typeface="Arial"/>
                <a:sym typeface="Arial"/>
              </a:defRPr>
            </a:lvl7pPr>
            <a:lvl8pPr marL="0" marR="0" lvl="7" indent="0" algn="r">
              <a:spcBef>
                <a:spcPts val="0"/>
              </a:spcBef>
              <a:spcAft>
                <a:spcPts val="0"/>
              </a:spcAft>
              <a:buNone/>
              <a:defRPr sz="1800">
                <a:solidFill>
                  <a:schemeClr val="dk1"/>
                </a:solidFill>
                <a:latin typeface="Arial"/>
                <a:ea typeface="Arial"/>
                <a:cs typeface="Arial"/>
                <a:sym typeface="Arial"/>
              </a:defRPr>
            </a:lvl8pPr>
            <a:lvl9pPr marL="0" marR="0" lvl="8" indent="0" algn="r">
              <a:spcBef>
                <a:spcPts val="0"/>
              </a:spcBef>
              <a:spcAft>
                <a:spcPts val="0"/>
              </a:spcAft>
              <a:buNone/>
              <a:defRPr sz="18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2287219" y="1"/>
            <a:ext cx="7416800" cy="8339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4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508000" y="1097300"/>
            <a:ext cx="5361517" cy="4114800"/>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Clr>
                <a:schemeClr val="dk1"/>
              </a:buClr>
              <a:buSzPts val="1800"/>
              <a:buChar char="⮚"/>
              <a:defRPr sz="2400">
                <a:solidFill>
                  <a:schemeClr val="dk1"/>
                </a:solidFill>
                <a:latin typeface="Arial Narrow"/>
                <a:ea typeface="Arial Narrow"/>
                <a:cs typeface="Arial Narrow"/>
                <a:sym typeface="Arial Narrow"/>
              </a:defRPr>
            </a:lvl1pPr>
            <a:lvl2pPr marL="914400" lvl="1" indent="-323850" algn="l">
              <a:spcBef>
                <a:spcPts val="400"/>
              </a:spcBef>
              <a:spcAft>
                <a:spcPts val="0"/>
              </a:spcAft>
              <a:buClr>
                <a:schemeClr val="dk1"/>
              </a:buClr>
              <a:buSzPts val="1500"/>
              <a:buChar char="■"/>
              <a:defRPr sz="2000">
                <a:solidFill>
                  <a:schemeClr val="dk1"/>
                </a:solidFill>
              </a:defRPr>
            </a:lvl2pPr>
            <a:lvl3pPr marL="1371600" lvl="2" indent="-285750" algn="l">
              <a:spcBef>
                <a:spcPts val="360"/>
              </a:spcBef>
              <a:spcAft>
                <a:spcPts val="0"/>
              </a:spcAft>
              <a:buClr>
                <a:schemeClr val="dk1"/>
              </a:buClr>
              <a:buSzPts val="900"/>
              <a:buChar char="■"/>
              <a:defRPr sz="1800">
                <a:solidFill>
                  <a:schemeClr val="dk1"/>
                </a:solidFill>
              </a:defRPr>
            </a:lvl3pPr>
            <a:lvl4pPr marL="1828800" lvl="3" indent="-284480" algn="l">
              <a:spcBef>
                <a:spcPts val="320"/>
              </a:spcBef>
              <a:spcAft>
                <a:spcPts val="0"/>
              </a:spcAft>
              <a:buSzPts val="880"/>
              <a:buChar char="■"/>
              <a:defRPr sz="1600"/>
            </a:lvl4pPr>
            <a:lvl5pPr marL="2286000" lvl="4" indent="-279400" algn="l">
              <a:spcBef>
                <a:spcPts val="320"/>
              </a:spcBef>
              <a:spcAft>
                <a:spcPts val="0"/>
              </a:spcAft>
              <a:buSzPts val="800"/>
              <a:buChar char="■"/>
              <a:defRPr sz="1600"/>
            </a:lvl5pPr>
            <a:lvl6pPr marL="2743200" lvl="5" indent="-285750" algn="l">
              <a:spcBef>
                <a:spcPts val="360"/>
              </a:spcBef>
              <a:spcAft>
                <a:spcPts val="0"/>
              </a:spcAft>
              <a:buSzPts val="900"/>
              <a:buChar char="■"/>
              <a:defRPr sz="1800"/>
            </a:lvl6pPr>
            <a:lvl7pPr marL="3200400" lvl="6" indent="-285750" algn="l">
              <a:spcBef>
                <a:spcPts val="360"/>
              </a:spcBef>
              <a:spcAft>
                <a:spcPts val="0"/>
              </a:spcAft>
              <a:buSzPts val="900"/>
              <a:buChar char="■"/>
              <a:defRPr sz="1800"/>
            </a:lvl7pPr>
            <a:lvl8pPr marL="3657600" lvl="7" indent="-285750" algn="l">
              <a:spcBef>
                <a:spcPts val="360"/>
              </a:spcBef>
              <a:spcAft>
                <a:spcPts val="0"/>
              </a:spcAft>
              <a:buSzPts val="900"/>
              <a:buChar char="■"/>
              <a:defRPr sz="1800"/>
            </a:lvl8pPr>
            <a:lvl9pPr marL="4114800" lvl="8" indent="-285750" algn="l">
              <a:spcBef>
                <a:spcPts val="360"/>
              </a:spcBef>
              <a:spcAft>
                <a:spcPts val="0"/>
              </a:spcAft>
              <a:buSzPts val="900"/>
              <a:buChar char="■"/>
              <a:defRPr sz="1800"/>
            </a:lvl9pPr>
          </a:lstStyle>
          <a:p>
            <a:endParaRPr/>
          </a:p>
        </p:txBody>
      </p:sp>
      <p:sp>
        <p:nvSpPr>
          <p:cNvPr id="47" name="Google Shape;47;p18"/>
          <p:cNvSpPr txBox="1">
            <a:spLocks noGrp="1"/>
          </p:cNvSpPr>
          <p:nvPr>
            <p:ph type="body" idx="2"/>
          </p:nvPr>
        </p:nvSpPr>
        <p:spPr>
          <a:xfrm>
            <a:off x="6072718" y="1097300"/>
            <a:ext cx="5363633" cy="4114800"/>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Clr>
                <a:schemeClr val="dk1"/>
              </a:buClr>
              <a:buSzPts val="1800"/>
              <a:buChar char="⮚"/>
              <a:defRPr sz="2400">
                <a:solidFill>
                  <a:schemeClr val="dk1"/>
                </a:solidFill>
                <a:latin typeface="Arial Narrow"/>
                <a:ea typeface="Arial Narrow"/>
                <a:cs typeface="Arial Narrow"/>
                <a:sym typeface="Arial Narrow"/>
              </a:defRPr>
            </a:lvl1pPr>
            <a:lvl2pPr marL="914400" lvl="1" indent="-323850" algn="l">
              <a:spcBef>
                <a:spcPts val="400"/>
              </a:spcBef>
              <a:spcAft>
                <a:spcPts val="0"/>
              </a:spcAft>
              <a:buClr>
                <a:schemeClr val="dk1"/>
              </a:buClr>
              <a:buSzPts val="1500"/>
              <a:buChar char="■"/>
              <a:defRPr sz="2000">
                <a:solidFill>
                  <a:schemeClr val="dk1"/>
                </a:solidFill>
                <a:latin typeface="Arial Narrow"/>
                <a:ea typeface="Arial Narrow"/>
                <a:cs typeface="Arial Narrow"/>
                <a:sym typeface="Arial Narrow"/>
              </a:defRPr>
            </a:lvl2pPr>
            <a:lvl3pPr marL="1371600" lvl="2" indent="-285750" algn="l">
              <a:spcBef>
                <a:spcPts val="360"/>
              </a:spcBef>
              <a:spcAft>
                <a:spcPts val="0"/>
              </a:spcAft>
              <a:buClr>
                <a:schemeClr val="dk1"/>
              </a:buClr>
              <a:buSzPts val="900"/>
              <a:buChar char="■"/>
              <a:defRPr sz="1800">
                <a:solidFill>
                  <a:schemeClr val="dk1"/>
                </a:solidFill>
                <a:latin typeface="Arial Narrow"/>
                <a:ea typeface="Arial Narrow"/>
                <a:cs typeface="Arial Narrow"/>
                <a:sym typeface="Arial Narrow"/>
              </a:defRPr>
            </a:lvl3pPr>
            <a:lvl4pPr marL="1828800" lvl="3" indent="-284480" algn="l">
              <a:spcBef>
                <a:spcPts val="320"/>
              </a:spcBef>
              <a:spcAft>
                <a:spcPts val="0"/>
              </a:spcAft>
              <a:buSzPts val="880"/>
              <a:buChar char="■"/>
              <a:defRPr sz="1600">
                <a:latin typeface="Arial Narrow"/>
                <a:ea typeface="Arial Narrow"/>
                <a:cs typeface="Arial Narrow"/>
                <a:sym typeface="Arial Narrow"/>
              </a:defRPr>
            </a:lvl4pPr>
            <a:lvl5pPr marL="2286000" lvl="4" indent="-279400" algn="l">
              <a:spcBef>
                <a:spcPts val="320"/>
              </a:spcBef>
              <a:spcAft>
                <a:spcPts val="0"/>
              </a:spcAft>
              <a:buSzPts val="800"/>
              <a:buChar char="■"/>
              <a:defRPr sz="1600">
                <a:latin typeface="Arial Narrow"/>
                <a:ea typeface="Arial Narrow"/>
                <a:cs typeface="Arial Narrow"/>
                <a:sym typeface="Arial Narrow"/>
              </a:defRPr>
            </a:lvl5pPr>
            <a:lvl6pPr marL="2743200" lvl="5" indent="-285750" algn="l">
              <a:spcBef>
                <a:spcPts val="360"/>
              </a:spcBef>
              <a:spcAft>
                <a:spcPts val="0"/>
              </a:spcAft>
              <a:buSzPts val="900"/>
              <a:buChar char="■"/>
              <a:defRPr sz="1800"/>
            </a:lvl6pPr>
            <a:lvl7pPr marL="3200400" lvl="6" indent="-285750" algn="l">
              <a:spcBef>
                <a:spcPts val="360"/>
              </a:spcBef>
              <a:spcAft>
                <a:spcPts val="0"/>
              </a:spcAft>
              <a:buSzPts val="900"/>
              <a:buChar char="■"/>
              <a:defRPr sz="1800"/>
            </a:lvl7pPr>
            <a:lvl8pPr marL="3657600" lvl="7" indent="-285750" algn="l">
              <a:spcBef>
                <a:spcPts val="360"/>
              </a:spcBef>
              <a:spcAft>
                <a:spcPts val="0"/>
              </a:spcAft>
              <a:buSzPts val="900"/>
              <a:buChar char="■"/>
              <a:defRPr sz="1800"/>
            </a:lvl8pPr>
            <a:lvl9pPr marL="4114800" lvl="8" indent="-285750" algn="l">
              <a:spcBef>
                <a:spcPts val="360"/>
              </a:spcBef>
              <a:spcAft>
                <a:spcPts val="0"/>
              </a:spcAft>
              <a:buSzPts val="900"/>
              <a:buChar char="■"/>
              <a:defRPr sz="1800"/>
            </a:lvl9pPr>
          </a:lstStyle>
          <a:p>
            <a:endParaRPr/>
          </a:p>
        </p:txBody>
      </p:sp>
      <p:sp>
        <p:nvSpPr>
          <p:cNvPr id="48" name="Google Shape;48;p18"/>
          <p:cNvSpPr txBox="1">
            <a:spLocks noGrp="1"/>
          </p:cNvSpPr>
          <p:nvPr>
            <p:ph type="sldNum" idx="12"/>
          </p:nvPr>
        </p:nvSpPr>
        <p:spPr>
          <a:xfrm>
            <a:off x="10893288" y="6390502"/>
            <a:ext cx="821634" cy="340935"/>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800">
                <a:solidFill>
                  <a:schemeClr val="dk1"/>
                </a:solidFill>
                <a:latin typeface="Arial"/>
                <a:ea typeface="Arial"/>
                <a:cs typeface="Arial"/>
                <a:sym typeface="Arial"/>
              </a:defRPr>
            </a:lvl1pPr>
            <a:lvl2pPr marL="0" marR="0" lvl="1" indent="0" algn="r">
              <a:spcBef>
                <a:spcPts val="0"/>
              </a:spcBef>
              <a:spcAft>
                <a:spcPts val="0"/>
              </a:spcAft>
              <a:buNone/>
              <a:defRPr sz="1800">
                <a:solidFill>
                  <a:schemeClr val="dk1"/>
                </a:solidFill>
                <a:latin typeface="Arial"/>
                <a:ea typeface="Arial"/>
                <a:cs typeface="Arial"/>
                <a:sym typeface="Arial"/>
              </a:defRPr>
            </a:lvl2pPr>
            <a:lvl3pPr marL="0" marR="0" lvl="2" indent="0" algn="r">
              <a:spcBef>
                <a:spcPts val="0"/>
              </a:spcBef>
              <a:spcAft>
                <a:spcPts val="0"/>
              </a:spcAft>
              <a:buNone/>
              <a:defRPr sz="1800">
                <a:solidFill>
                  <a:schemeClr val="dk1"/>
                </a:solidFill>
                <a:latin typeface="Arial"/>
                <a:ea typeface="Arial"/>
                <a:cs typeface="Arial"/>
                <a:sym typeface="Arial"/>
              </a:defRPr>
            </a:lvl3pPr>
            <a:lvl4pPr marL="0" marR="0" lvl="3" indent="0" algn="r">
              <a:spcBef>
                <a:spcPts val="0"/>
              </a:spcBef>
              <a:spcAft>
                <a:spcPts val="0"/>
              </a:spcAft>
              <a:buNone/>
              <a:defRPr sz="1800">
                <a:solidFill>
                  <a:schemeClr val="dk1"/>
                </a:solidFill>
                <a:latin typeface="Arial"/>
                <a:ea typeface="Arial"/>
                <a:cs typeface="Arial"/>
                <a:sym typeface="Arial"/>
              </a:defRPr>
            </a:lvl4pPr>
            <a:lvl5pPr marL="0" marR="0" lvl="4" indent="0" algn="r">
              <a:spcBef>
                <a:spcPts val="0"/>
              </a:spcBef>
              <a:spcAft>
                <a:spcPts val="0"/>
              </a:spcAft>
              <a:buNone/>
              <a:defRPr sz="1800">
                <a:solidFill>
                  <a:schemeClr val="dk1"/>
                </a:solidFill>
                <a:latin typeface="Arial"/>
                <a:ea typeface="Arial"/>
                <a:cs typeface="Arial"/>
                <a:sym typeface="Arial"/>
              </a:defRPr>
            </a:lvl5pPr>
            <a:lvl6pPr marL="0" marR="0" lvl="5" indent="0" algn="r">
              <a:spcBef>
                <a:spcPts val="0"/>
              </a:spcBef>
              <a:spcAft>
                <a:spcPts val="0"/>
              </a:spcAft>
              <a:buNone/>
              <a:defRPr sz="1800">
                <a:solidFill>
                  <a:schemeClr val="dk1"/>
                </a:solidFill>
                <a:latin typeface="Arial"/>
                <a:ea typeface="Arial"/>
                <a:cs typeface="Arial"/>
                <a:sym typeface="Arial"/>
              </a:defRPr>
            </a:lvl6pPr>
            <a:lvl7pPr marL="0" marR="0" lvl="6" indent="0" algn="r">
              <a:spcBef>
                <a:spcPts val="0"/>
              </a:spcBef>
              <a:spcAft>
                <a:spcPts val="0"/>
              </a:spcAft>
              <a:buNone/>
              <a:defRPr sz="1800">
                <a:solidFill>
                  <a:schemeClr val="dk1"/>
                </a:solidFill>
                <a:latin typeface="Arial"/>
                <a:ea typeface="Arial"/>
                <a:cs typeface="Arial"/>
                <a:sym typeface="Arial"/>
              </a:defRPr>
            </a:lvl7pPr>
            <a:lvl8pPr marL="0" marR="0" lvl="7" indent="0" algn="r">
              <a:spcBef>
                <a:spcPts val="0"/>
              </a:spcBef>
              <a:spcAft>
                <a:spcPts val="0"/>
              </a:spcAft>
              <a:buNone/>
              <a:defRPr sz="1800">
                <a:solidFill>
                  <a:schemeClr val="dk1"/>
                </a:solidFill>
                <a:latin typeface="Arial"/>
                <a:ea typeface="Arial"/>
                <a:cs typeface="Arial"/>
                <a:sym typeface="Arial"/>
              </a:defRPr>
            </a:lvl8pPr>
            <a:lvl9pPr marL="0" marR="0" lvl="8" indent="0" algn="r">
              <a:spcBef>
                <a:spcPts val="0"/>
              </a:spcBef>
              <a:spcAft>
                <a:spcPts val="0"/>
              </a:spcAft>
              <a:buNone/>
              <a:defRPr sz="18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ed Text and Picture">
  <p:cSld name="Bulleted Text and Picture">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sldNum" idx="12"/>
          </p:nvPr>
        </p:nvSpPr>
        <p:spPr>
          <a:xfrm>
            <a:off x="10893288" y="6390502"/>
            <a:ext cx="821634" cy="34093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19"/>
          <p:cNvSpPr>
            <a:spLocks noGrp="1"/>
          </p:cNvSpPr>
          <p:nvPr>
            <p:ph type="pic" idx="2"/>
          </p:nvPr>
        </p:nvSpPr>
        <p:spPr>
          <a:xfrm>
            <a:off x="6105439" y="989946"/>
            <a:ext cx="5609483" cy="4896678"/>
          </a:xfrm>
          <a:prstGeom prst="rect">
            <a:avLst/>
          </a:prstGeom>
          <a:noFill/>
          <a:ln>
            <a:noFill/>
          </a:ln>
        </p:spPr>
      </p:sp>
      <p:sp>
        <p:nvSpPr>
          <p:cNvPr id="53" name="Google Shape;53;p19"/>
          <p:cNvSpPr txBox="1">
            <a:spLocks noGrp="1"/>
          </p:cNvSpPr>
          <p:nvPr>
            <p:ph type="body" idx="1"/>
          </p:nvPr>
        </p:nvSpPr>
        <p:spPr>
          <a:xfrm>
            <a:off x="410817" y="990774"/>
            <a:ext cx="5446091" cy="489585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292100" algn="l">
              <a:spcBef>
                <a:spcPts val="400"/>
              </a:spcBef>
              <a:spcAft>
                <a:spcPts val="0"/>
              </a:spcAft>
              <a:buSzPts val="1000"/>
              <a:buChar char="■"/>
              <a:defRPr sz="2000">
                <a:solidFill>
                  <a:schemeClr val="dk1"/>
                </a:solidFill>
                <a:latin typeface="Arial Narrow"/>
                <a:ea typeface="Arial Narrow"/>
                <a:cs typeface="Arial Narrow"/>
                <a:sym typeface="Arial Narrow"/>
              </a:defRPr>
            </a:lvl3pPr>
            <a:lvl4pPr marL="1828800" lvl="3" indent="-291464" algn="l">
              <a:spcBef>
                <a:spcPts val="360"/>
              </a:spcBef>
              <a:spcAft>
                <a:spcPts val="0"/>
              </a:spcAft>
              <a:buSzPts val="990"/>
              <a:buChar char="■"/>
              <a:defRPr/>
            </a:lvl4pPr>
            <a:lvl5pPr marL="2286000" lvl="4" indent="-285750" algn="l">
              <a:spcBef>
                <a:spcPts val="360"/>
              </a:spcBef>
              <a:spcAft>
                <a:spcPts val="0"/>
              </a:spcAft>
              <a:buSzPts val="900"/>
              <a:buChar char="■"/>
              <a:defRPr/>
            </a:lvl5pPr>
            <a:lvl6pPr marL="2743200" lvl="5" indent="-285750" algn="l">
              <a:spcBef>
                <a:spcPts val="360"/>
              </a:spcBef>
              <a:spcAft>
                <a:spcPts val="0"/>
              </a:spcAft>
              <a:buSzPts val="900"/>
              <a:buChar char="■"/>
              <a:defRPr/>
            </a:lvl6pPr>
            <a:lvl7pPr marL="3200400" lvl="6" indent="-285750" algn="l">
              <a:spcBef>
                <a:spcPts val="360"/>
              </a:spcBef>
              <a:spcAft>
                <a:spcPts val="0"/>
              </a:spcAft>
              <a:buSzPts val="900"/>
              <a:buChar char="■"/>
              <a:defRPr/>
            </a:lvl7pPr>
            <a:lvl8pPr marL="3657600" lvl="7" indent="-285750" algn="l">
              <a:spcBef>
                <a:spcPts val="360"/>
              </a:spcBef>
              <a:spcAft>
                <a:spcPts val="0"/>
              </a:spcAft>
              <a:buSzPts val="900"/>
              <a:buChar char="■"/>
              <a:defRPr/>
            </a:lvl8pPr>
            <a:lvl9pPr marL="4114800" lvl="8" indent="-285750" algn="l">
              <a:spcBef>
                <a:spcPts val="360"/>
              </a:spcBef>
              <a:spcAft>
                <a:spcPts val="0"/>
              </a:spcAft>
              <a:buSzPts val="9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4"/>
          <p:cNvPicPr preferRelativeResize="0"/>
          <p:nvPr/>
        </p:nvPicPr>
        <p:blipFill rotWithShape="1">
          <a:blip r:embed="rId7">
            <a:alphaModFix/>
          </a:blip>
          <a:srcRect t="100" b="100"/>
          <a:stretch/>
        </p:blipFill>
        <p:spPr>
          <a:xfrm>
            <a:off x="0" y="1474"/>
            <a:ext cx="12212320" cy="823509"/>
          </a:xfrm>
          <a:prstGeom prst="rect">
            <a:avLst/>
          </a:prstGeom>
          <a:noFill/>
          <a:ln>
            <a:noFill/>
          </a:ln>
        </p:spPr>
      </p:pic>
      <p:sp>
        <p:nvSpPr>
          <p:cNvPr id="11" name="Google Shape;11;p14"/>
          <p:cNvSpPr txBox="1">
            <a:spLocks noGrp="1"/>
          </p:cNvSpPr>
          <p:nvPr>
            <p:ph type="body" idx="1"/>
          </p:nvPr>
        </p:nvSpPr>
        <p:spPr>
          <a:xfrm>
            <a:off x="601963" y="989946"/>
            <a:ext cx="11006952" cy="4896678"/>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Narrow"/>
                <a:ea typeface="Arial Narrow"/>
                <a:cs typeface="Arial Narrow"/>
                <a:sym typeface="Arial Narrow"/>
              </a:defRPr>
            </a:lvl1pPr>
            <a:lvl2pPr marL="914400" marR="0" lvl="1" indent="-342900" algn="l" rtl="0">
              <a:spcBef>
                <a:spcPts val="480"/>
              </a:spcBef>
              <a:spcAft>
                <a:spcPts val="0"/>
              </a:spcAft>
              <a:buClr>
                <a:schemeClr val="dk1"/>
              </a:buClr>
              <a:buSzPts val="1800"/>
              <a:buFont typeface="Noto Sans Symbols"/>
              <a:buChar char="■"/>
              <a:defRPr sz="2400" b="0" i="0" u="none" strike="noStrike" cap="none">
                <a:solidFill>
                  <a:schemeClr val="dk1"/>
                </a:solidFill>
                <a:latin typeface="Arial Narrow"/>
                <a:ea typeface="Arial Narrow"/>
                <a:cs typeface="Arial Narrow"/>
                <a:sym typeface="Arial Narrow"/>
              </a:defRPr>
            </a:lvl2pPr>
            <a:lvl3pPr marL="1371600" marR="0" lvl="2" indent="-330200" algn="l" rtl="0">
              <a:spcBef>
                <a:spcPts val="640"/>
              </a:spcBef>
              <a:spcAft>
                <a:spcPts val="0"/>
              </a:spcAft>
              <a:buClr>
                <a:schemeClr val="folHlink"/>
              </a:buClr>
              <a:buSzPts val="1600"/>
              <a:buFont typeface="Noto Sans Symbols"/>
              <a:buChar char="■"/>
              <a:defRPr sz="3200" b="0" i="0" u="none" strike="noStrike" cap="none">
                <a:solidFill>
                  <a:schemeClr val="dk1"/>
                </a:solidFill>
                <a:latin typeface="Tahoma"/>
                <a:ea typeface="Tahoma"/>
                <a:cs typeface="Tahoma"/>
                <a:sym typeface="Tahoma"/>
              </a:defRPr>
            </a:lvl3pPr>
            <a:lvl4pPr marL="1828800" marR="0" lvl="3" indent="-321745" algn="l" rtl="0">
              <a:spcBef>
                <a:spcPts val="533"/>
              </a:spcBef>
              <a:spcAft>
                <a:spcPts val="0"/>
              </a:spcAft>
              <a:buClr>
                <a:schemeClr val="accent2"/>
              </a:buClr>
              <a:buSzPts val="1467"/>
              <a:buFont typeface="Noto Sans Symbols"/>
              <a:buChar char="■"/>
              <a:defRPr sz="2667" b="0" i="0" u="none" strike="noStrike" cap="none">
                <a:solidFill>
                  <a:schemeClr val="dk1"/>
                </a:solidFill>
                <a:latin typeface="Tahoma"/>
                <a:ea typeface="Tahoma"/>
                <a:cs typeface="Tahoma"/>
                <a:sym typeface="Tahoma"/>
              </a:defRPr>
            </a:lvl4pPr>
            <a:lvl5pPr marL="2286000" marR="0" lvl="4" indent="-313277" algn="l" rtl="0">
              <a:spcBef>
                <a:spcPts val="533"/>
              </a:spcBef>
              <a:spcAft>
                <a:spcPts val="0"/>
              </a:spcAft>
              <a:buClr>
                <a:schemeClr val="accent1"/>
              </a:buClr>
              <a:buSzPts val="1334"/>
              <a:buFont typeface="Noto Sans Symbols"/>
              <a:buChar char="■"/>
              <a:defRPr sz="2667" b="0" i="0" u="none" strike="noStrike" cap="none">
                <a:solidFill>
                  <a:schemeClr val="dk1"/>
                </a:solidFill>
                <a:latin typeface="Tahoma"/>
                <a:ea typeface="Tahoma"/>
                <a:cs typeface="Tahoma"/>
                <a:sym typeface="Tahoma"/>
              </a:defRPr>
            </a:lvl5pPr>
            <a:lvl6pPr marL="2743200" marR="0" lvl="5" indent="-313277" algn="l" rtl="0">
              <a:spcBef>
                <a:spcPts val="533"/>
              </a:spcBef>
              <a:spcAft>
                <a:spcPts val="0"/>
              </a:spcAft>
              <a:buClr>
                <a:schemeClr val="accent1"/>
              </a:buClr>
              <a:buSzPts val="1334"/>
              <a:buFont typeface="Noto Sans Symbols"/>
              <a:buChar char="■"/>
              <a:defRPr sz="2667" b="0" i="0" u="none" strike="noStrike" cap="none">
                <a:solidFill>
                  <a:schemeClr val="dk1"/>
                </a:solidFill>
                <a:latin typeface="Tahoma"/>
                <a:ea typeface="Tahoma"/>
                <a:cs typeface="Tahoma"/>
                <a:sym typeface="Tahoma"/>
              </a:defRPr>
            </a:lvl6pPr>
            <a:lvl7pPr marL="3200400" marR="0" lvl="6" indent="-313277" algn="l" rtl="0">
              <a:spcBef>
                <a:spcPts val="533"/>
              </a:spcBef>
              <a:spcAft>
                <a:spcPts val="0"/>
              </a:spcAft>
              <a:buClr>
                <a:schemeClr val="accent1"/>
              </a:buClr>
              <a:buSzPts val="1334"/>
              <a:buFont typeface="Noto Sans Symbols"/>
              <a:buChar char="■"/>
              <a:defRPr sz="2667" b="0" i="0" u="none" strike="noStrike" cap="none">
                <a:solidFill>
                  <a:schemeClr val="dk1"/>
                </a:solidFill>
                <a:latin typeface="Tahoma"/>
                <a:ea typeface="Tahoma"/>
                <a:cs typeface="Tahoma"/>
                <a:sym typeface="Tahoma"/>
              </a:defRPr>
            </a:lvl7pPr>
            <a:lvl8pPr marL="3657600" marR="0" lvl="7" indent="-313277" algn="l" rtl="0">
              <a:spcBef>
                <a:spcPts val="533"/>
              </a:spcBef>
              <a:spcAft>
                <a:spcPts val="0"/>
              </a:spcAft>
              <a:buClr>
                <a:schemeClr val="accent1"/>
              </a:buClr>
              <a:buSzPts val="1334"/>
              <a:buFont typeface="Noto Sans Symbols"/>
              <a:buChar char="■"/>
              <a:defRPr sz="2667" b="0" i="0" u="none" strike="noStrike" cap="none">
                <a:solidFill>
                  <a:schemeClr val="dk1"/>
                </a:solidFill>
                <a:latin typeface="Tahoma"/>
                <a:ea typeface="Tahoma"/>
                <a:cs typeface="Tahoma"/>
                <a:sym typeface="Tahoma"/>
              </a:defRPr>
            </a:lvl8pPr>
            <a:lvl9pPr marL="4114800" marR="0" lvl="8" indent="-313277" algn="l" rtl="0">
              <a:spcBef>
                <a:spcPts val="533"/>
              </a:spcBef>
              <a:spcAft>
                <a:spcPts val="0"/>
              </a:spcAft>
              <a:buClr>
                <a:schemeClr val="accent1"/>
              </a:buClr>
              <a:buSzPts val="1334"/>
              <a:buFont typeface="Noto Sans Symbols"/>
              <a:buChar char="■"/>
              <a:defRPr sz="2667" b="0" i="0" u="none" strike="noStrike" cap="none">
                <a:solidFill>
                  <a:schemeClr val="dk1"/>
                </a:solidFill>
                <a:latin typeface="Tahoma"/>
                <a:ea typeface="Tahoma"/>
                <a:cs typeface="Tahoma"/>
                <a:sym typeface="Tahoma"/>
              </a:defRPr>
            </a:lvl9pPr>
          </a:lstStyle>
          <a:p>
            <a:endParaRPr/>
          </a:p>
        </p:txBody>
      </p:sp>
      <p:sp>
        <p:nvSpPr>
          <p:cNvPr id="12" name="Google Shape;12;p14"/>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800" b="1" i="0" u="none" strike="noStrike" cap="none">
                <a:solidFill>
                  <a:schemeClr val="lt1"/>
                </a:solidFill>
                <a:latin typeface="Tahoma"/>
                <a:ea typeface="Tahoma"/>
                <a:cs typeface="Tahoma"/>
                <a:sym typeface="Tahoma"/>
              </a:defRPr>
            </a:lvl1pPr>
            <a:lvl2pPr marR="0" lvl="1" algn="l" rtl="0">
              <a:spcBef>
                <a:spcPts val="0"/>
              </a:spcBef>
              <a:spcAft>
                <a:spcPts val="0"/>
              </a:spcAft>
              <a:buSzPts val="1400"/>
              <a:buNone/>
              <a:defRPr sz="4267" b="1" i="0" u="none" strike="noStrike" cap="none">
                <a:solidFill>
                  <a:srgbClr val="F77B0B"/>
                </a:solidFill>
                <a:latin typeface="Tahoma"/>
                <a:ea typeface="Tahoma"/>
                <a:cs typeface="Tahoma"/>
                <a:sym typeface="Tahoma"/>
              </a:defRPr>
            </a:lvl2pPr>
            <a:lvl3pPr marR="0" lvl="2" algn="l" rtl="0">
              <a:spcBef>
                <a:spcPts val="0"/>
              </a:spcBef>
              <a:spcAft>
                <a:spcPts val="0"/>
              </a:spcAft>
              <a:buSzPts val="1400"/>
              <a:buNone/>
              <a:defRPr sz="4267" b="1" i="0" u="none" strike="noStrike" cap="none">
                <a:solidFill>
                  <a:srgbClr val="F77B0B"/>
                </a:solidFill>
                <a:latin typeface="Tahoma"/>
                <a:ea typeface="Tahoma"/>
                <a:cs typeface="Tahoma"/>
                <a:sym typeface="Tahoma"/>
              </a:defRPr>
            </a:lvl3pPr>
            <a:lvl4pPr marR="0" lvl="3" algn="l" rtl="0">
              <a:spcBef>
                <a:spcPts val="0"/>
              </a:spcBef>
              <a:spcAft>
                <a:spcPts val="0"/>
              </a:spcAft>
              <a:buSzPts val="1400"/>
              <a:buNone/>
              <a:defRPr sz="4267" b="1" i="0" u="none" strike="noStrike" cap="none">
                <a:solidFill>
                  <a:srgbClr val="F77B0B"/>
                </a:solidFill>
                <a:latin typeface="Tahoma"/>
                <a:ea typeface="Tahoma"/>
                <a:cs typeface="Tahoma"/>
                <a:sym typeface="Tahoma"/>
              </a:defRPr>
            </a:lvl4pPr>
            <a:lvl5pPr marR="0" lvl="4" algn="l" rtl="0">
              <a:spcBef>
                <a:spcPts val="0"/>
              </a:spcBef>
              <a:spcAft>
                <a:spcPts val="0"/>
              </a:spcAft>
              <a:buSzPts val="1400"/>
              <a:buNone/>
              <a:defRPr sz="4267" b="1" i="0" u="none" strike="noStrike" cap="none">
                <a:solidFill>
                  <a:srgbClr val="F77B0B"/>
                </a:solidFill>
                <a:latin typeface="Tahoma"/>
                <a:ea typeface="Tahoma"/>
                <a:cs typeface="Tahoma"/>
                <a:sym typeface="Tahoma"/>
              </a:defRPr>
            </a:lvl5pPr>
            <a:lvl6pPr marR="0" lvl="5" algn="l" rtl="0">
              <a:spcBef>
                <a:spcPts val="0"/>
              </a:spcBef>
              <a:spcAft>
                <a:spcPts val="0"/>
              </a:spcAft>
              <a:buSzPts val="1400"/>
              <a:buNone/>
              <a:defRPr sz="4267" b="1" i="0" u="none" strike="noStrike" cap="none">
                <a:solidFill>
                  <a:srgbClr val="F77B0B"/>
                </a:solidFill>
                <a:latin typeface="Tahoma"/>
                <a:ea typeface="Tahoma"/>
                <a:cs typeface="Tahoma"/>
                <a:sym typeface="Tahoma"/>
              </a:defRPr>
            </a:lvl6pPr>
            <a:lvl7pPr marR="0" lvl="6" algn="l" rtl="0">
              <a:spcBef>
                <a:spcPts val="0"/>
              </a:spcBef>
              <a:spcAft>
                <a:spcPts val="0"/>
              </a:spcAft>
              <a:buSzPts val="1400"/>
              <a:buNone/>
              <a:defRPr sz="4267" b="1" i="0" u="none" strike="noStrike" cap="none">
                <a:solidFill>
                  <a:srgbClr val="F77B0B"/>
                </a:solidFill>
                <a:latin typeface="Tahoma"/>
                <a:ea typeface="Tahoma"/>
                <a:cs typeface="Tahoma"/>
                <a:sym typeface="Tahoma"/>
              </a:defRPr>
            </a:lvl7pPr>
            <a:lvl8pPr marR="0" lvl="7" algn="l" rtl="0">
              <a:spcBef>
                <a:spcPts val="0"/>
              </a:spcBef>
              <a:spcAft>
                <a:spcPts val="0"/>
              </a:spcAft>
              <a:buSzPts val="1400"/>
              <a:buNone/>
              <a:defRPr sz="4267" b="1" i="0" u="none" strike="noStrike" cap="none">
                <a:solidFill>
                  <a:srgbClr val="F77B0B"/>
                </a:solidFill>
                <a:latin typeface="Tahoma"/>
                <a:ea typeface="Tahoma"/>
                <a:cs typeface="Tahoma"/>
                <a:sym typeface="Tahoma"/>
              </a:defRPr>
            </a:lvl8pPr>
            <a:lvl9pPr marR="0" lvl="8" algn="l" rtl="0">
              <a:spcBef>
                <a:spcPts val="0"/>
              </a:spcBef>
              <a:spcAft>
                <a:spcPts val="0"/>
              </a:spcAft>
              <a:buSzPts val="1400"/>
              <a:buNone/>
              <a:defRPr sz="4267" b="1" i="0" u="none" strike="noStrike" cap="none">
                <a:solidFill>
                  <a:srgbClr val="F77B0B"/>
                </a:solidFill>
                <a:latin typeface="Tahoma"/>
                <a:ea typeface="Tahoma"/>
                <a:cs typeface="Tahoma"/>
                <a:sym typeface="Tahoma"/>
              </a:defRPr>
            </a:lvl9pPr>
          </a:lstStyle>
          <a:p>
            <a:endParaRPr/>
          </a:p>
        </p:txBody>
      </p:sp>
      <p:sp>
        <p:nvSpPr>
          <p:cNvPr id="13" name="Google Shape;13;p14"/>
          <p:cNvSpPr txBox="1">
            <a:spLocks noGrp="1"/>
          </p:cNvSpPr>
          <p:nvPr>
            <p:ph type="sldNum" idx="12"/>
          </p:nvPr>
        </p:nvSpPr>
        <p:spPr>
          <a:xfrm>
            <a:off x="10893288" y="6390502"/>
            <a:ext cx="821634" cy="34093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8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8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8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8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8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8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8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8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4" name="Google Shape;14;p14"/>
          <p:cNvGrpSpPr/>
          <p:nvPr/>
        </p:nvGrpSpPr>
        <p:grpSpPr>
          <a:xfrm>
            <a:off x="260862" y="6503087"/>
            <a:ext cx="1044262" cy="282877"/>
            <a:chOff x="260862" y="6503087"/>
            <a:chExt cx="1044262" cy="282877"/>
          </a:xfrm>
        </p:grpSpPr>
        <p:sp>
          <p:nvSpPr>
            <p:cNvPr id="15" name="Google Shape;15;p14"/>
            <p:cNvSpPr/>
            <p:nvPr/>
          </p:nvSpPr>
          <p:spPr>
            <a:xfrm>
              <a:off x="468035" y="6508965"/>
              <a:ext cx="83708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dk1"/>
                  </a:solidFill>
                  <a:latin typeface="Arial"/>
                  <a:ea typeface="Arial"/>
                  <a:cs typeface="Arial"/>
                  <a:sym typeface="Arial"/>
                </a:rPr>
                <a:t>@IITSEC</a:t>
              </a:r>
              <a:endParaRPr/>
            </a:p>
          </p:txBody>
        </p:sp>
        <p:pic>
          <p:nvPicPr>
            <p:cNvPr id="16" name="Google Shape;16;p14"/>
            <p:cNvPicPr preferRelativeResize="0"/>
            <p:nvPr/>
          </p:nvPicPr>
          <p:blipFill rotWithShape="1">
            <a:blip r:embed="rId8">
              <a:alphaModFix/>
            </a:blip>
            <a:srcRect/>
            <a:stretch/>
          </p:blipFill>
          <p:spPr>
            <a:xfrm>
              <a:off x="260862" y="6503087"/>
              <a:ext cx="257814" cy="257814"/>
            </a:xfrm>
            <a:prstGeom prst="rect">
              <a:avLst/>
            </a:prstGeom>
            <a:noFill/>
            <a:ln>
              <a:noFill/>
            </a:ln>
          </p:spPr>
        </p:pic>
      </p:grpSp>
      <p:grpSp>
        <p:nvGrpSpPr>
          <p:cNvPr id="17" name="Google Shape;17;p14"/>
          <p:cNvGrpSpPr/>
          <p:nvPr/>
        </p:nvGrpSpPr>
        <p:grpSpPr>
          <a:xfrm>
            <a:off x="1305123" y="6512595"/>
            <a:ext cx="1512891" cy="276999"/>
            <a:chOff x="2207996" y="6472185"/>
            <a:chExt cx="1338900" cy="276999"/>
          </a:xfrm>
        </p:grpSpPr>
        <p:pic>
          <p:nvPicPr>
            <p:cNvPr id="18" name="Google Shape;18;p14" descr="YouTube_icon_block.png"/>
            <p:cNvPicPr preferRelativeResize="0"/>
            <p:nvPr/>
          </p:nvPicPr>
          <p:blipFill rotWithShape="1">
            <a:blip r:embed="rId9">
              <a:alphaModFix/>
            </a:blip>
            <a:srcRect/>
            <a:stretch/>
          </p:blipFill>
          <p:spPr>
            <a:xfrm>
              <a:off x="2207996" y="6485179"/>
              <a:ext cx="334590" cy="250942"/>
            </a:xfrm>
            <a:prstGeom prst="rect">
              <a:avLst/>
            </a:prstGeom>
            <a:noFill/>
            <a:ln>
              <a:noFill/>
            </a:ln>
          </p:spPr>
        </p:pic>
        <p:sp>
          <p:nvSpPr>
            <p:cNvPr id="19" name="Google Shape;19;p14"/>
            <p:cNvSpPr/>
            <p:nvPr/>
          </p:nvSpPr>
          <p:spPr>
            <a:xfrm>
              <a:off x="2513023" y="6472185"/>
              <a:ext cx="103387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err="1">
                  <a:solidFill>
                    <a:schemeClr val="dk1"/>
                  </a:solidFill>
                  <a:latin typeface="Arial"/>
                  <a:ea typeface="Arial"/>
                  <a:cs typeface="Arial"/>
                  <a:sym typeface="Arial"/>
                </a:rPr>
                <a:t>NTSAToday</a:t>
              </a:r>
              <a:endParaRPr sz="1200" b="1" dirty="0">
                <a:solidFill>
                  <a:schemeClr val="dk1"/>
                </a:solidFill>
                <a:latin typeface="Arial"/>
                <a:ea typeface="Arial"/>
                <a:cs typeface="Arial"/>
                <a:sym typeface="Arial"/>
              </a:endParaRPr>
            </a:p>
          </p:txBody>
        </p:sp>
      </p:grpSp>
      <p:pic>
        <p:nvPicPr>
          <p:cNvPr id="20" name="Google Shape;20;p14" descr="Text, logo&#10;&#10;Description automatically generated"/>
          <p:cNvPicPr preferRelativeResize="0"/>
          <p:nvPr/>
        </p:nvPicPr>
        <p:blipFill rotWithShape="1">
          <a:blip r:embed="rId10">
            <a:alphaModFix/>
          </a:blip>
          <a:srcRect/>
          <a:stretch/>
        </p:blipFill>
        <p:spPr>
          <a:xfrm>
            <a:off x="9937392" y="6352841"/>
            <a:ext cx="1094689" cy="438303"/>
          </a:xfrm>
          <a:prstGeom prst="rect">
            <a:avLst/>
          </a:prstGeom>
          <a:noFill/>
          <a:ln>
            <a:noFill/>
          </a:ln>
        </p:spPr>
      </p:pic>
      <p:pic>
        <p:nvPicPr>
          <p:cNvPr id="21" name="Google Shape;21;p14"/>
          <p:cNvPicPr preferRelativeResize="0"/>
          <p:nvPr/>
        </p:nvPicPr>
        <p:blipFill rotWithShape="1">
          <a:blip r:embed="rId11">
            <a:alphaModFix/>
          </a:blip>
          <a:srcRect l="22380" t="14145" r="22571" b="14339"/>
          <a:stretch/>
        </p:blipFill>
        <p:spPr>
          <a:xfrm>
            <a:off x="11720949" y="6333477"/>
            <a:ext cx="473689" cy="4754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body" idx="1"/>
          </p:nvPr>
        </p:nvSpPr>
        <p:spPr>
          <a:xfrm>
            <a:off x="871100" y="1858350"/>
            <a:ext cx="10579800" cy="1277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dirty="0"/>
              <a:t>Development of closed-loop military simulation software:</a:t>
            </a:r>
            <a:endParaRPr dirty="0"/>
          </a:p>
          <a:p>
            <a:pPr marL="0" lvl="0" indent="0" algn="ctr" rtl="0">
              <a:spcBef>
                <a:spcPts val="0"/>
              </a:spcBef>
              <a:spcAft>
                <a:spcPts val="0"/>
              </a:spcAft>
              <a:buSzPts val="1100"/>
              <a:buNone/>
            </a:pPr>
            <a:r>
              <a:rPr lang="en-US" dirty="0"/>
              <a:t>Challenges, best practices, and lessons learned</a:t>
            </a:r>
            <a:endParaRPr dirty="0"/>
          </a:p>
          <a:p>
            <a:pPr marL="0" lvl="0" indent="0" algn="ctr" rtl="0">
              <a:spcBef>
                <a:spcPts val="400"/>
              </a:spcBef>
              <a:spcAft>
                <a:spcPts val="0"/>
              </a:spcAft>
              <a:buSzPts val="1500"/>
              <a:buNone/>
            </a:pPr>
            <a:endParaRPr sz="2000" dirty="0">
              <a:solidFill>
                <a:srgbClr val="00B050"/>
              </a:solidFill>
            </a:endParaRPr>
          </a:p>
          <a:p>
            <a:pPr marL="0" lvl="0" indent="0" algn="ctr" rtl="0">
              <a:spcBef>
                <a:spcPts val="400"/>
              </a:spcBef>
              <a:spcAft>
                <a:spcPts val="0"/>
              </a:spcAft>
              <a:buSzPts val="1500"/>
              <a:buNone/>
            </a:pPr>
            <a:endParaRPr dirty="0"/>
          </a:p>
          <a:p>
            <a:pPr marL="0" lvl="0" indent="0" algn="ctr" rtl="0">
              <a:spcBef>
                <a:spcPts val="560"/>
              </a:spcBef>
              <a:spcAft>
                <a:spcPts val="0"/>
              </a:spcAft>
              <a:buSzPts val="2100"/>
              <a:buNone/>
            </a:pPr>
            <a:endParaRPr dirty="0"/>
          </a:p>
          <a:p>
            <a:pPr marL="0" lvl="0" indent="0" algn="ctr" rtl="0">
              <a:spcBef>
                <a:spcPts val="560"/>
              </a:spcBef>
              <a:spcAft>
                <a:spcPts val="0"/>
              </a:spcAft>
              <a:buSzPts val="2100"/>
              <a:buNone/>
            </a:pPr>
            <a:endParaRPr dirty="0"/>
          </a:p>
        </p:txBody>
      </p:sp>
      <p:sp>
        <p:nvSpPr>
          <p:cNvPr id="60" name="Google Shape;60;p1"/>
          <p:cNvSpPr txBox="1">
            <a:spLocks noGrp="1"/>
          </p:cNvSpPr>
          <p:nvPr>
            <p:ph type="body" idx="2"/>
          </p:nvPr>
        </p:nvSpPr>
        <p:spPr>
          <a:xfrm>
            <a:off x="1760175" y="3011400"/>
            <a:ext cx="8478900" cy="149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800"/>
              <a:buNone/>
            </a:pPr>
            <a:r>
              <a:rPr lang="en-US" dirty="0"/>
              <a:t>Erkin Çilden</a:t>
            </a:r>
            <a:r>
              <a:rPr lang="en-US" baseline="30000" dirty="0"/>
              <a:t>1</a:t>
            </a:r>
            <a:r>
              <a:rPr lang="en-US" dirty="0"/>
              <a:t>, </a:t>
            </a:r>
            <a:r>
              <a:rPr lang="en-US" u="sng" dirty="0"/>
              <a:t>İsmail Çağlar Çetintaş</a:t>
            </a:r>
            <a:r>
              <a:rPr lang="en-US" u="sng" baseline="30000" dirty="0"/>
              <a:t>1</a:t>
            </a:r>
            <a:r>
              <a:rPr lang="en-US" dirty="0"/>
              <a:t>, Denizcan Demirok</a:t>
            </a:r>
            <a:r>
              <a:rPr lang="en-US" baseline="30000" dirty="0"/>
              <a:t>1</a:t>
            </a:r>
            <a:r>
              <a:rPr lang="en-US" dirty="0"/>
              <a:t>,</a:t>
            </a:r>
            <a:endParaRPr dirty="0"/>
          </a:p>
          <a:p>
            <a:pPr marL="0" lvl="0" indent="0" algn="ctr" rtl="0">
              <a:spcBef>
                <a:spcPts val="0"/>
              </a:spcBef>
              <a:spcAft>
                <a:spcPts val="0"/>
              </a:spcAft>
              <a:buSzPts val="1800"/>
              <a:buNone/>
            </a:pPr>
            <a:r>
              <a:rPr lang="en-US" dirty="0"/>
              <a:t> Büşra Toraman</a:t>
            </a:r>
            <a:r>
              <a:rPr lang="en-US" baseline="30000" dirty="0"/>
              <a:t>1</a:t>
            </a:r>
            <a:r>
              <a:rPr lang="en-US" dirty="0"/>
              <a:t>, Levent Hakkı Şenyürek</a:t>
            </a:r>
            <a:r>
              <a:rPr lang="en-US" baseline="30000" dirty="0"/>
              <a:t>1</a:t>
            </a:r>
            <a:r>
              <a:rPr lang="en-US" dirty="0"/>
              <a:t>, Fatih Narman</a:t>
            </a:r>
            <a:r>
              <a:rPr lang="en-US" baseline="30000" dirty="0"/>
              <a:t>1</a:t>
            </a:r>
            <a:r>
              <a:rPr lang="en-US" dirty="0"/>
              <a:t>, </a:t>
            </a:r>
            <a:endParaRPr dirty="0"/>
          </a:p>
          <a:p>
            <a:pPr marL="0" lvl="0" indent="0" algn="ctr" rtl="0">
              <a:spcBef>
                <a:spcPts val="0"/>
              </a:spcBef>
              <a:spcAft>
                <a:spcPts val="0"/>
              </a:spcAft>
              <a:buClr>
                <a:schemeClr val="dk1"/>
              </a:buClr>
              <a:buSzPts val="1800"/>
              <a:buFont typeface="Arial"/>
              <a:buNone/>
            </a:pPr>
            <a:r>
              <a:rPr lang="en-US" dirty="0"/>
              <a:t>Merve Çağlar Erdemir</a:t>
            </a:r>
            <a:r>
              <a:rPr lang="en-US" baseline="30000" dirty="0"/>
              <a:t>1</a:t>
            </a:r>
            <a:r>
              <a:rPr lang="en-US" dirty="0"/>
              <a:t>, Ahmet Sezer</a:t>
            </a:r>
            <a:r>
              <a:rPr lang="en-US" baseline="30000" dirty="0"/>
              <a:t>1</a:t>
            </a:r>
            <a:r>
              <a:rPr lang="en-US" dirty="0"/>
              <a:t>, </a:t>
            </a:r>
            <a:r>
              <a:rPr lang="en-US" dirty="0" err="1"/>
              <a:t>Halit</a:t>
            </a:r>
            <a:r>
              <a:rPr lang="en-US" dirty="0"/>
              <a:t> Oğuztüzün</a:t>
            </a:r>
            <a:r>
              <a:rPr lang="en-US" baseline="30000" dirty="0"/>
              <a:t>2</a:t>
            </a:r>
            <a:endParaRPr dirty="0"/>
          </a:p>
          <a:p>
            <a:pPr marL="0" lvl="0" indent="0" algn="ctr" rtl="0">
              <a:spcBef>
                <a:spcPts val="480"/>
              </a:spcBef>
              <a:spcAft>
                <a:spcPts val="0"/>
              </a:spcAft>
              <a:buSzPts val="1800"/>
              <a:buNone/>
            </a:pPr>
            <a:endParaRPr dirty="0"/>
          </a:p>
        </p:txBody>
      </p:sp>
      <p:sp>
        <p:nvSpPr>
          <p:cNvPr id="61" name="Google Shape;61;p1"/>
          <p:cNvSpPr txBox="1">
            <a:spLocks noGrp="1"/>
          </p:cNvSpPr>
          <p:nvPr>
            <p:ph type="sldNum" idx="12"/>
          </p:nvPr>
        </p:nvSpPr>
        <p:spPr>
          <a:xfrm>
            <a:off x="10886876" y="6419966"/>
            <a:ext cx="821634" cy="34093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a:t>
            </a:fld>
            <a:endParaRPr/>
          </a:p>
        </p:txBody>
      </p:sp>
      <p:sp>
        <p:nvSpPr>
          <p:cNvPr id="62" name="Google Shape;62;p1"/>
          <p:cNvSpPr txBox="1"/>
          <p:nvPr/>
        </p:nvSpPr>
        <p:spPr>
          <a:xfrm>
            <a:off x="1934000" y="5388377"/>
            <a:ext cx="3421500" cy="841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1200"/>
              <a:buFont typeface="Noto Sans Symbols"/>
              <a:buNone/>
            </a:pPr>
            <a:r>
              <a:rPr lang="en-US" sz="1600" b="1" baseline="30000" dirty="0">
                <a:solidFill>
                  <a:srgbClr val="000000"/>
                </a:solidFill>
                <a:latin typeface="Arial Narrow"/>
                <a:ea typeface="Arial Narrow"/>
                <a:cs typeface="Arial Narrow"/>
                <a:sym typeface="Arial Narrow"/>
              </a:rPr>
              <a:t>1 </a:t>
            </a:r>
            <a:r>
              <a:rPr lang="en-US" sz="1600" b="1" dirty="0">
                <a:solidFill>
                  <a:srgbClr val="000000"/>
                </a:solidFill>
                <a:latin typeface="Arial Narrow"/>
                <a:ea typeface="Arial Narrow"/>
                <a:cs typeface="Arial Narrow"/>
                <a:sym typeface="Arial Narrow"/>
              </a:rPr>
              <a:t>STM Defense Technologies Engineering and Trade Inc.</a:t>
            </a:r>
            <a:endParaRPr dirty="0"/>
          </a:p>
          <a:p>
            <a:pPr marL="0" marR="0" lvl="0" indent="0" algn="ctr" rtl="0">
              <a:spcBef>
                <a:spcPts val="320"/>
              </a:spcBef>
              <a:spcAft>
                <a:spcPts val="0"/>
              </a:spcAft>
              <a:buClr>
                <a:srgbClr val="000000"/>
              </a:buClr>
              <a:buSzPts val="1200"/>
              <a:buFont typeface="Noto Sans Symbols"/>
              <a:buNone/>
            </a:pPr>
            <a:r>
              <a:rPr lang="en-US" sz="1600" b="1" dirty="0">
                <a:solidFill>
                  <a:srgbClr val="000000"/>
                </a:solidFill>
                <a:latin typeface="Arial Narrow"/>
                <a:ea typeface="Arial Narrow"/>
                <a:cs typeface="Arial Narrow"/>
                <a:sym typeface="Arial Narrow"/>
              </a:rPr>
              <a:t>Ankara, TÜRKİYE</a:t>
            </a:r>
            <a:endParaRPr sz="1600" b="1" dirty="0">
              <a:solidFill>
                <a:srgbClr val="000000"/>
              </a:solidFill>
              <a:latin typeface="Arial Narrow"/>
              <a:ea typeface="Arial Narrow"/>
              <a:cs typeface="Arial Narrow"/>
              <a:sym typeface="Arial Narrow"/>
            </a:endParaRPr>
          </a:p>
        </p:txBody>
      </p:sp>
      <p:pic>
        <p:nvPicPr>
          <p:cNvPr id="63" name="Google Shape;63;p1"/>
          <p:cNvPicPr preferRelativeResize="0"/>
          <p:nvPr/>
        </p:nvPicPr>
        <p:blipFill rotWithShape="1">
          <a:blip r:embed="rId3">
            <a:alphaModFix/>
          </a:blip>
          <a:srcRect/>
          <a:stretch/>
        </p:blipFill>
        <p:spPr>
          <a:xfrm>
            <a:off x="2646981" y="4507492"/>
            <a:ext cx="1995526" cy="721093"/>
          </a:xfrm>
          <a:prstGeom prst="rect">
            <a:avLst/>
          </a:prstGeom>
          <a:noFill/>
          <a:ln>
            <a:noFill/>
          </a:ln>
        </p:spPr>
      </p:pic>
      <p:pic>
        <p:nvPicPr>
          <p:cNvPr id="64" name="Google Shape;64;p1" descr="MIDDLE EAST TECHNICAL UNIVERSITY - Study in Turkey"/>
          <p:cNvPicPr preferRelativeResize="0"/>
          <p:nvPr/>
        </p:nvPicPr>
        <p:blipFill rotWithShape="1">
          <a:blip r:embed="rId4">
            <a:alphaModFix/>
          </a:blip>
          <a:srcRect/>
          <a:stretch/>
        </p:blipFill>
        <p:spPr>
          <a:xfrm>
            <a:off x="7950710" y="4330825"/>
            <a:ext cx="1125632" cy="1063047"/>
          </a:xfrm>
          <a:prstGeom prst="rect">
            <a:avLst/>
          </a:prstGeom>
          <a:noFill/>
          <a:ln>
            <a:noFill/>
          </a:ln>
        </p:spPr>
      </p:pic>
      <p:sp>
        <p:nvSpPr>
          <p:cNvPr id="65" name="Google Shape;65;p1"/>
          <p:cNvSpPr txBox="1"/>
          <p:nvPr/>
        </p:nvSpPr>
        <p:spPr>
          <a:xfrm>
            <a:off x="6614028" y="5388377"/>
            <a:ext cx="3798900" cy="844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1200"/>
              <a:buFont typeface="Noto Sans Symbols"/>
              <a:buNone/>
            </a:pPr>
            <a:r>
              <a:rPr lang="en-US" sz="1600" b="1" baseline="30000" dirty="0">
                <a:solidFill>
                  <a:srgbClr val="000000"/>
                </a:solidFill>
                <a:latin typeface="Arial Narrow"/>
                <a:ea typeface="Arial Narrow"/>
                <a:cs typeface="Arial Narrow"/>
                <a:sym typeface="Arial Narrow"/>
              </a:rPr>
              <a:t>2 </a:t>
            </a:r>
            <a:r>
              <a:rPr lang="en-US" sz="1600" b="1" dirty="0">
                <a:solidFill>
                  <a:srgbClr val="000000"/>
                </a:solidFill>
                <a:latin typeface="Arial Narrow"/>
                <a:ea typeface="Arial Narrow"/>
                <a:cs typeface="Arial Narrow"/>
                <a:sym typeface="Arial Narrow"/>
              </a:rPr>
              <a:t>Middle East Technical University, Department of Computer Engineering</a:t>
            </a:r>
            <a:endParaRPr dirty="0"/>
          </a:p>
          <a:p>
            <a:pPr marL="0" marR="0" lvl="0" indent="0" algn="ctr" rtl="0">
              <a:spcBef>
                <a:spcPts val="320"/>
              </a:spcBef>
              <a:spcAft>
                <a:spcPts val="0"/>
              </a:spcAft>
              <a:buClr>
                <a:srgbClr val="000000"/>
              </a:buClr>
              <a:buSzPts val="1200"/>
              <a:buFont typeface="Noto Sans Symbols"/>
              <a:buNone/>
            </a:pPr>
            <a:r>
              <a:rPr lang="en-US" sz="1600" b="1" dirty="0">
                <a:solidFill>
                  <a:srgbClr val="000000"/>
                </a:solidFill>
                <a:latin typeface="Arial Narrow"/>
                <a:ea typeface="Arial Narrow"/>
                <a:cs typeface="Arial Narrow"/>
                <a:sym typeface="Arial Narrow"/>
              </a:rPr>
              <a:t>Ankara, TÜRKİYE</a:t>
            </a:r>
            <a:endParaRPr sz="1600" b="1" dirty="0">
              <a:solidFill>
                <a:srgbClr val="000000"/>
              </a:solidFill>
              <a:latin typeface="Arial Narrow"/>
              <a:ea typeface="Arial Narrow"/>
              <a:cs typeface="Arial Narrow"/>
              <a:sym typeface="Arial Narrow"/>
            </a:endParaRPr>
          </a:p>
          <a:p>
            <a:pPr marL="0" marR="0" lvl="0" indent="0" algn="ctr" rtl="0">
              <a:spcBef>
                <a:spcPts val="320"/>
              </a:spcBef>
              <a:spcAft>
                <a:spcPts val="0"/>
              </a:spcAft>
              <a:buClr>
                <a:srgbClr val="000000"/>
              </a:buClr>
              <a:buSzPts val="1200"/>
              <a:buFont typeface="Noto Sans Symbols"/>
              <a:buNone/>
            </a:pPr>
            <a:endParaRPr sz="1600" b="1" dirty="0">
              <a:solidFill>
                <a:srgbClr val="000000"/>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fb9dc28cd5_0_121"/>
          <p:cNvSpPr txBox="1">
            <a:spLocks noGrp="1"/>
          </p:cNvSpPr>
          <p:nvPr>
            <p:ph type="title"/>
          </p:nvPr>
        </p:nvSpPr>
        <p:spPr>
          <a:xfrm>
            <a:off x="2345741" y="0"/>
            <a:ext cx="7416900" cy="841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Perspectives - User and Analysis</a:t>
            </a:r>
            <a:endParaRPr dirty="0"/>
          </a:p>
        </p:txBody>
      </p:sp>
      <p:sp>
        <p:nvSpPr>
          <p:cNvPr id="157" name="Google Shape;157;g2fb9dc28cd5_0_121"/>
          <p:cNvSpPr txBox="1">
            <a:spLocks noGrp="1"/>
          </p:cNvSpPr>
          <p:nvPr>
            <p:ph type="body" idx="1"/>
          </p:nvPr>
        </p:nvSpPr>
        <p:spPr>
          <a:xfrm>
            <a:off x="593050" y="1053391"/>
            <a:ext cx="10928400" cy="11067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a:t>Data Management and Simulation Output Analysis Aspect</a:t>
            </a:r>
            <a:endParaRPr/>
          </a:p>
          <a:p>
            <a:pPr marL="0" lvl="0" indent="0" algn="l" rtl="0">
              <a:spcBef>
                <a:spcPts val="560"/>
              </a:spcBef>
              <a:spcAft>
                <a:spcPts val="0"/>
              </a:spcAft>
              <a:buNone/>
            </a:pPr>
            <a:r>
              <a:rPr lang="en-US" sz="2400" i="1"/>
              <a:t>Inspection of Simulation Outputs</a:t>
            </a:r>
            <a:endParaRPr sz="2400" i="1"/>
          </a:p>
        </p:txBody>
      </p:sp>
      <p:sp>
        <p:nvSpPr>
          <p:cNvPr id="158" name="Google Shape;158;g2fb9dc28cd5_0_121"/>
          <p:cNvSpPr txBox="1">
            <a:spLocks noGrp="1"/>
          </p:cNvSpPr>
          <p:nvPr>
            <p:ph type="sldNum" idx="12"/>
          </p:nvPr>
        </p:nvSpPr>
        <p:spPr>
          <a:xfrm>
            <a:off x="10893288" y="6390502"/>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sp>
        <p:nvSpPr>
          <p:cNvPr id="159" name="Google Shape;159;g2fb9dc28cd5_0_121"/>
          <p:cNvSpPr txBox="1"/>
          <p:nvPr/>
        </p:nvSpPr>
        <p:spPr>
          <a:xfrm>
            <a:off x="593050" y="2160091"/>
            <a:ext cx="10105430" cy="406262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Arial Narrow"/>
              <a:buChar char="●"/>
            </a:pPr>
            <a:r>
              <a:rPr lang="en-US" sz="1800" dirty="0">
                <a:latin typeface="Arial Narrow"/>
                <a:ea typeface="Arial Narrow"/>
                <a:cs typeface="Arial Narrow"/>
                <a:sym typeface="Arial Narrow"/>
              </a:rPr>
              <a:t>Usage of 3rd party data inspection software</a:t>
            </a:r>
            <a:endParaRPr sz="1800" i="1" dirty="0">
              <a:solidFill>
                <a:schemeClr val="dk1"/>
              </a:solidFill>
              <a:latin typeface="Arial Narrow"/>
              <a:ea typeface="Arial Narrow"/>
              <a:cs typeface="Arial Narrow"/>
              <a:sym typeface="Arial Narrow"/>
            </a:endParaRPr>
          </a:p>
          <a:p>
            <a:pPr marL="914400" lvl="1" indent="-330200" algn="l" rtl="0">
              <a:spcBef>
                <a:spcPts val="0"/>
              </a:spcBef>
              <a:spcAft>
                <a:spcPts val="0"/>
              </a:spcAft>
              <a:buClr>
                <a:schemeClr val="dk1"/>
              </a:buClr>
              <a:buSzPts val="1600"/>
              <a:buFont typeface="Arial Narrow"/>
              <a:buChar char="○"/>
            </a:pPr>
            <a:r>
              <a:rPr lang="en-US" sz="1800" i="1" dirty="0">
                <a:solidFill>
                  <a:schemeClr val="dk1"/>
                </a:solidFill>
                <a:latin typeface="Arial Narrow"/>
                <a:ea typeface="Arial Narrow"/>
                <a:cs typeface="Arial Narrow"/>
                <a:sym typeface="Arial Narrow"/>
              </a:rPr>
              <a:t>Supporting at least a few popular/required software for data inspection</a:t>
            </a:r>
            <a:endParaRPr sz="1800" dirty="0">
              <a:latin typeface="Arial Narrow"/>
              <a:ea typeface="Arial Narrow"/>
              <a:cs typeface="Arial Narrow"/>
              <a:sym typeface="Arial Narrow"/>
            </a:endParaRPr>
          </a:p>
          <a:p>
            <a:pPr marL="457200" lvl="0" indent="-330200" algn="l" rtl="0">
              <a:spcBef>
                <a:spcPts val="0"/>
              </a:spcBef>
              <a:spcAft>
                <a:spcPts val="0"/>
              </a:spcAft>
              <a:buSzPts val="1600"/>
              <a:buFont typeface="Arial Narrow"/>
              <a:buChar char="●"/>
            </a:pPr>
            <a:r>
              <a:rPr lang="en-US" sz="1800" dirty="0">
                <a:latin typeface="Arial Narrow"/>
                <a:ea typeface="Arial Narrow"/>
                <a:cs typeface="Arial Narrow"/>
                <a:sym typeface="Arial Narrow"/>
              </a:rPr>
              <a:t>Selection of target tools and development of export libraries will probably pay back</a:t>
            </a:r>
          </a:p>
          <a:p>
            <a:pPr marL="457200" lvl="0" indent="-330200" algn="l" rtl="0">
              <a:spcBef>
                <a:spcPts val="0"/>
              </a:spcBef>
              <a:spcAft>
                <a:spcPts val="0"/>
              </a:spcAft>
              <a:buSzPts val="1600"/>
              <a:buFont typeface="Arial Narrow"/>
              <a:buChar char="●"/>
            </a:pPr>
            <a:r>
              <a:rPr lang="en-US" sz="1800" dirty="0">
                <a:latin typeface="Arial Narrow"/>
                <a:ea typeface="Arial Narrow"/>
                <a:cs typeface="Arial Narrow"/>
                <a:sym typeface="Arial Narrow"/>
              </a:rPr>
              <a:t>No silver bullet to handle every need regarding simulation output interpretation tools. Support for a handful of tools/software might be good idea.</a:t>
            </a:r>
            <a:endParaRPr sz="1800" dirty="0">
              <a:latin typeface="Arial Narrow"/>
              <a:ea typeface="Arial Narrow"/>
              <a:cs typeface="Arial Narrow"/>
              <a:sym typeface="Arial Narrow"/>
            </a:endParaRPr>
          </a:p>
          <a:p>
            <a:pPr marL="0" lvl="0" indent="0" algn="l" rtl="0">
              <a:spcBef>
                <a:spcPts val="0"/>
              </a:spcBef>
              <a:spcAft>
                <a:spcPts val="0"/>
              </a:spcAft>
              <a:buNone/>
            </a:pPr>
            <a:endParaRPr sz="1800" dirty="0">
              <a:latin typeface="Arial Narrow"/>
              <a:ea typeface="Arial Narrow"/>
              <a:cs typeface="Arial Narrow"/>
              <a:sym typeface="Arial Narrow"/>
            </a:endParaRPr>
          </a:p>
          <a:p>
            <a:pPr marL="0" lvl="0" indent="0" algn="l" rtl="0">
              <a:spcBef>
                <a:spcPts val="0"/>
              </a:spcBef>
              <a:spcAft>
                <a:spcPts val="0"/>
              </a:spcAft>
              <a:buNone/>
            </a:pPr>
            <a:r>
              <a:rPr lang="en-US" sz="1800" b="1" i="1" dirty="0">
                <a:latin typeface="Arial Narrow"/>
                <a:ea typeface="Arial Narrow"/>
                <a:cs typeface="Arial Narrow"/>
                <a:sym typeface="Arial Narrow"/>
              </a:rPr>
              <a:t>On the other hand,</a:t>
            </a:r>
            <a:endParaRPr sz="1800" b="1" i="1" dirty="0">
              <a:latin typeface="Arial Narrow"/>
              <a:ea typeface="Arial Narrow"/>
              <a:cs typeface="Arial Narrow"/>
              <a:sym typeface="Arial Narrow"/>
            </a:endParaRPr>
          </a:p>
          <a:p>
            <a:pPr marL="0" lvl="0" indent="0" algn="l" rtl="0">
              <a:spcBef>
                <a:spcPts val="0"/>
              </a:spcBef>
              <a:spcAft>
                <a:spcPts val="0"/>
              </a:spcAft>
              <a:buNone/>
            </a:pPr>
            <a:endParaRPr sz="1800" b="1" dirty="0">
              <a:latin typeface="Arial Narrow"/>
              <a:ea typeface="Arial Narrow"/>
              <a:cs typeface="Arial Narrow"/>
              <a:sym typeface="Arial Narrow"/>
            </a:endParaRPr>
          </a:p>
          <a:p>
            <a:pPr marL="457200" lvl="0" indent="-330200" algn="l" rtl="0">
              <a:spcBef>
                <a:spcPts val="0"/>
              </a:spcBef>
              <a:spcAft>
                <a:spcPts val="0"/>
              </a:spcAft>
              <a:buSzPts val="1600"/>
              <a:buFont typeface="Arial Narrow"/>
              <a:buChar char="●"/>
            </a:pPr>
            <a:r>
              <a:rPr lang="en-US" sz="1800" dirty="0">
                <a:latin typeface="Arial Narrow"/>
                <a:ea typeface="Arial Narrow"/>
                <a:cs typeface="Arial Narrow"/>
                <a:sym typeface="Arial Narrow"/>
              </a:rPr>
              <a:t>Licenses for third-party software libraries should be used with caution</a:t>
            </a:r>
            <a:endParaRPr sz="1800" dirty="0">
              <a:latin typeface="Arial Narrow"/>
              <a:ea typeface="Arial Narrow"/>
              <a:cs typeface="Arial Narrow"/>
              <a:sym typeface="Arial Narrow"/>
            </a:endParaRPr>
          </a:p>
          <a:p>
            <a:pPr marL="457200" lvl="0" indent="-330200" algn="l" rtl="0">
              <a:spcBef>
                <a:spcPts val="0"/>
              </a:spcBef>
              <a:spcAft>
                <a:spcPts val="0"/>
              </a:spcAft>
              <a:buSzPts val="1600"/>
              <a:buFont typeface="Arial Narrow"/>
              <a:buChar char="●"/>
            </a:pPr>
            <a:r>
              <a:rPr lang="en-US" sz="1800" dirty="0">
                <a:latin typeface="Arial Narrow"/>
                <a:ea typeface="Arial Narrow"/>
                <a:cs typeface="Arial Narrow"/>
                <a:sym typeface="Arial Narrow"/>
              </a:rPr>
              <a:t>Requirement of </a:t>
            </a:r>
            <a:r>
              <a:rPr lang="en-US" sz="1800" dirty="0">
                <a:solidFill>
                  <a:schemeClr val="dk1"/>
                </a:solidFill>
                <a:latin typeface="Arial Narrow"/>
                <a:ea typeface="Arial Narrow"/>
                <a:cs typeface="Arial Narrow"/>
                <a:sym typeface="Arial Narrow"/>
              </a:rPr>
              <a:t>a meta-data derivation layer </a:t>
            </a:r>
            <a:r>
              <a:rPr lang="en-US" sz="1800" dirty="0">
                <a:latin typeface="Arial Narrow"/>
                <a:ea typeface="Arial Narrow"/>
                <a:cs typeface="Arial Narrow"/>
                <a:sym typeface="Arial Narrow"/>
              </a:rPr>
              <a:t>for advanced analysis, before export</a:t>
            </a:r>
            <a:endParaRPr sz="1800" dirty="0">
              <a:latin typeface="Arial Narrow"/>
              <a:ea typeface="Arial Narrow"/>
              <a:cs typeface="Arial Narrow"/>
              <a:sym typeface="Arial Narrow"/>
            </a:endParaRPr>
          </a:p>
          <a:p>
            <a:pPr marL="457200" lvl="0" indent="-330200" algn="l" rtl="0">
              <a:spcBef>
                <a:spcPts val="0"/>
              </a:spcBef>
              <a:spcAft>
                <a:spcPts val="0"/>
              </a:spcAft>
              <a:buSzPts val="1600"/>
              <a:buFont typeface="Arial Narrow"/>
              <a:buChar char="●"/>
            </a:pPr>
            <a:r>
              <a:rPr lang="en-US" sz="1800" dirty="0">
                <a:latin typeface="Arial Narrow"/>
                <a:ea typeface="Arial Narrow"/>
                <a:cs typeface="Arial Narrow"/>
                <a:sym typeface="Arial Narrow"/>
              </a:rPr>
              <a:t>Graphical analysis data is crucial for understanding complex phenomena </a:t>
            </a:r>
            <a:endParaRPr sz="1800" dirty="0">
              <a:latin typeface="Arial Narrow"/>
              <a:ea typeface="Arial Narrow"/>
              <a:cs typeface="Arial Narrow"/>
              <a:sym typeface="Arial Narrow"/>
            </a:endParaRPr>
          </a:p>
          <a:p>
            <a:pPr marL="914400" lvl="1" indent="-330200" algn="l" rtl="0">
              <a:spcBef>
                <a:spcPts val="0"/>
              </a:spcBef>
              <a:spcAft>
                <a:spcPts val="0"/>
              </a:spcAft>
              <a:buSzPts val="1600"/>
              <a:buFont typeface="Arial Narrow"/>
              <a:buChar char="○"/>
            </a:pPr>
            <a:r>
              <a:rPr lang="en-US" sz="1800" dirty="0">
                <a:latin typeface="Arial Narrow"/>
                <a:ea typeface="Arial Narrow"/>
                <a:cs typeface="Arial Narrow"/>
                <a:sym typeface="Arial Narrow"/>
              </a:rPr>
              <a:t>Run-by-run comparable attribute value change rate</a:t>
            </a:r>
            <a:endParaRPr sz="1800" dirty="0">
              <a:latin typeface="Arial Narrow"/>
              <a:ea typeface="Arial Narrow"/>
              <a:cs typeface="Arial Narrow"/>
              <a:sym typeface="Arial Narrow"/>
            </a:endParaRPr>
          </a:p>
          <a:p>
            <a:pPr marL="914400" lvl="1" indent="-330200" algn="l" rtl="0">
              <a:spcBef>
                <a:spcPts val="0"/>
              </a:spcBef>
              <a:spcAft>
                <a:spcPts val="0"/>
              </a:spcAft>
              <a:buSzPts val="1600"/>
              <a:buFont typeface="Arial Narrow"/>
              <a:buChar char="○"/>
            </a:pPr>
            <a:r>
              <a:rPr lang="en-US" sz="1800" dirty="0">
                <a:latin typeface="Arial Narrow"/>
                <a:ea typeface="Arial Narrow"/>
                <a:cs typeface="Arial Narrow"/>
                <a:sym typeface="Arial Narrow"/>
              </a:rPr>
              <a:t>Hypothesis analysis on select model attributes</a:t>
            </a:r>
            <a:endParaRPr sz="1800" dirty="0">
              <a:latin typeface="Arial Narrow"/>
              <a:ea typeface="Arial Narrow"/>
              <a:cs typeface="Arial Narrow"/>
              <a:sym typeface="Arial Narrow"/>
            </a:endParaRPr>
          </a:p>
          <a:p>
            <a:pPr marL="914400" lvl="1" indent="-330200" algn="l" rtl="0">
              <a:spcBef>
                <a:spcPts val="0"/>
              </a:spcBef>
              <a:spcAft>
                <a:spcPts val="0"/>
              </a:spcAft>
              <a:buSzPts val="1600"/>
              <a:buFont typeface="Arial Narrow"/>
              <a:buChar char="○"/>
            </a:pPr>
            <a:r>
              <a:rPr lang="en-US" sz="1800" dirty="0">
                <a:latin typeface="Arial Narrow"/>
                <a:ea typeface="Arial Narrow"/>
                <a:cs typeface="Arial Narrow"/>
                <a:sym typeface="Arial Narrow"/>
              </a:rPr>
              <a:t>Time series etc.</a:t>
            </a:r>
            <a:endParaRPr sz="1800" dirty="0">
              <a:latin typeface="Arial Narrow"/>
              <a:ea typeface="Arial Narrow"/>
              <a:cs typeface="Arial Narrow"/>
              <a:sym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fb9dc28cd5_0_20"/>
          <p:cNvSpPr txBox="1">
            <a:spLocks noGrp="1"/>
          </p:cNvSpPr>
          <p:nvPr>
            <p:ph type="title"/>
          </p:nvPr>
        </p:nvSpPr>
        <p:spPr>
          <a:xfrm>
            <a:off x="2345741" y="0"/>
            <a:ext cx="7416900" cy="841200"/>
          </a:xfrm>
          <a:prstGeom prst="rect">
            <a:avLst/>
          </a:prstGeom>
        </p:spPr>
        <p:txBody>
          <a:bodyPr spcFirstLastPara="1" wrap="square" lIns="91425" tIns="45700" rIns="91425" bIns="45700" anchor="ctr" anchorCtr="0">
            <a:noAutofit/>
          </a:bodyPr>
          <a:lstStyle/>
          <a:p>
            <a:pPr lvl="0"/>
            <a:r>
              <a:rPr lang="en-US" dirty="0"/>
              <a:t>Perspectives - User Experience and User Interface Design (UX / UI)</a:t>
            </a:r>
            <a:endParaRPr dirty="0"/>
          </a:p>
        </p:txBody>
      </p:sp>
      <p:sp>
        <p:nvSpPr>
          <p:cNvPr id="166" name="Google Shape;166;g2fb9dc28cd5_0_20"/>
          <p:cNvSpPr txBox="1">
            <a:spLocks noGrp="1"/>
          </p:cNvSpPr>
          <p:nvPr>
            <p:ph type="body" idx="1"/>
          </p:nvPr>
        </p:nvSpPr>
        <p:spPr>
          <a:xfrm>
            <a:off x="631800" y="1063890"/>
            <a:ext cx="10928400" cy="5616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a:t>Closed Loop Scenario Definition Challenge</a:t>
            </a:r>
            <a:endParaRPr/>
          </a:p>
        </p:txBody>
      </p:sp>
      <p:sp>
        <p:nvSpPr>
          <p:cNvPr id="167" name="Google Shape;167;g2fb9dc28cd5_0_20"/>
          <p:cNvSpPr txBox="1">
            <a:spLocks noGrp="1"/>
          </p:cNvSpPr>
          <p:nvPr>
            <p:ph type="sldNum" idx="12"/>
          </p:nvPr>
        </p:nvSpPr>
        <p:spPr>
          <a:xfrm>
            <a:off x="10893288" y="6390502"/>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168" name="Google Shape;168;g2fb9dc28cd5_0_20"/>
          <p:cNvSpPr txBox="1"/>
          <p:nvPr/>
        </p:nvSpPr>
        <p:spPr>
          <a:xfrm>
            <a:off x="631799" y="1625491"/>
            <a:ext cx="10478161" cy="3785621"/>
          </a:xfrm>
          <a:prstGeom prst="rect">
            <a:avLst/>
          </a:prstGeom>
          <a:noFill/>
          <a:ln>
            <a:noFill/>
          </a:ln>
        </p:spPr>
        <p:txBody>
          <a:bodyPr spcFirstLastPara="1" wrap="square" lIns="91425" tIns="91425" rIns="91425" bIns="91425" anchor="t" anchorCtr="0">
            <a:spAutoFit/>
          </a:bodyPr>
          <a:lstStyle/>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Defining a set of rules that would cover the whole automated scenario flow</a:t>
            </a:r>
            <a:endParaRPr sz="1800" dirty="0">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i="1" dirty="0">
                <a:latin typeface="Arial Narrow"/>
                <a:ea typeface="Arial Narrow"/>
                <a:cs typeface="Arial Narrow"/>
                <a:sym typeface="Arial Narrow"/>
              </a:rPr>
              <a:t>Visual programming environment</a:t>
            </a:r>
            <a:endParaRPr sz="1800" i="1"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Pre-run mechanism for the target scenario to properly build-up  </a:t>
            </a:r>
            <a:endParaRPr sz="1800" dirty="0">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i="1" dirty="0">
                <a:latin typeface="Arial Narrow"/>
                <a:ea typeface="Arial Narrow"/>
                <a:cs typeface="Arial Narrow"/>
                <a:sym typeface="Arial Narrow"/>
              </a:rPr>
              <a:t>Suitable to use as a base for further altered trials</a:t>
            </a:r>
            <a:endParaRPr sz="1800" i="1"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Usage of widely accepted model and process definition standards and languages</a:t>
            </a:r>
            <a:endParaRPr sz="1800" dirty="0">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 </a:t>
            </a:r>
            <a:r>
              <a:rPr lang="en-US" sz="1800" i="1" dirty="0">
                <a:latin typeface="Arial Narrow"/>
                <a:ea typeface="Arial Narrow"/>
                <a:cs typeface="Arial Narrow"/>
                <a:sym typeface="Arial Narrow"/>
              </a:rPr>
              <a:t>BPML, UML, </a:t>
            </a:r>
            <a:r>
              <a:rPr lang="en-US" sz="1800" i="1" dirty="0" err="1">
                <a:latin typeface="Arial Narrow"/>
                <a:ea typeface="Arial Narrow"/>
                <a:cs typeface="Arial Narrow"/>
                <a:sym typeface="Arial Narrow"/>
              </a:rPr>
              <a:t>SysML</a:t>
            </a:r>
            <a:endParaRPr sz="1800" i="1" dirty="0">
              <a:latin typeface="Arial Narrow"/>
              <a:ea typeface="Arial Narrow"/>
              <a:cs typeface="Arial Narrow"/>
              <a:sym typeface="Arial Narrow"/>
            </a:endParaRPr>
          </a:p>
          <a:p>
            <a:pPr marL="0" lvl="0" indent="0" algn="just" rtl="0">
              <a:spcBef>
                <a:spcPts val="0"/>
              </a:spcBef>
              <a:spcAft>
                <a:spcPts val="0"/>
              </a:spcAft>
              <a:buNone/>
            </a:pPr>
            <a:endParaRPr sz="1800" dirty="0">
              <a:latin typeface="Arial Narrow"/>
              <a:ea typeface="Arial Narrow"/>
              <a:cs typeface="Arial Narrow"/>
              <a:sym typeface="Arial Narrow"/>
            </a:endParaRPr>
          </a:p>
          <a:p>
            <a:pPr marL="0" lvl="0" indent="0" algn="just" rtl="0">
              <a:spcBef>
                <a:spcPts val="0"/>
              </a:spcBef>
              <a:spcAft>
                <a:spcPts val="0"/>
              </a:spcAft>
              <a:buNone/>
            </a:pPr>
            <a:r>
              <a:rPr lang="en-US" sz="1800" b="1" i="1" dirty="0">
                <a:latin typeface="Arial Narrow"/>
                <a:ea typeface="Arial Narrow"/>
                <a:cs typeface="Arial Narrow"/>
                <a:sym typeface="Arial Narrow"/>
              </a:rPr>
              <a:t>On the other hand;</a:t>
            </a:r>
            <a:endParaRPr sz="1800" b="1" i="1" dirty="0">
              <a:latin typeface="Arial Narrow"/>
              <a:ea typeface="Arial Narrow"/>
              <a:cs typeface="Arial Narrow"/>
              <a:sym typeface="Arial Narrow"/>
            </a:endParaRPr>
          </a:p>
          <a:p>
            <a:pPr marL="0" lvl="0" indent="0" algn="just" rtl="0">
              <a:spcBef>
                <a:spcPts val="0"/>
              </a:spcBef>
              <a:spcAft>
                <a:spcPts val="0"/>
              </a:spcAft>
              <a:buNone/>
            </a:pPr>
            <a:endParaRPr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Close negotiations with the end-user to understand their needs</a:t>
            </a:r>
            <a:endParaRPr sz="1800" dirty="0">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i="1" dirty="0">
                <a:latin typeface="Arial Narrow"/>
                <a:ea typeface="Arial Narrow"/>
                <a:cs typeface="Arial Narrow"/>
                <a:sym typeface="Arial Narrow"/>
              </a:rPr>
              <a:t>Frequent interim releases the tool might help</a:t>
            </a:r>
            <a:endParaRPr sz="1800" i="1"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The proposed solution may be tightly coupled with the underlying model design</a:t>
            </a:r>
            <a:endParaRPr sz="1800" dirty="0">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i="1" dirty="0">
                <a:latin typeface="Arial Narrow"/>
                <a:ea typeface="Arial Narrow"/>
                <a:cs typeface="Arial Narrow"/>
                <a:sym typeface="Arial Narrow"/>
              </a:rPr>
              <a:t>Important to set an appropriate model abstraction level to build it on</a:t>
            </a:r>
            <a:endParaRPr sz="1800" i="1" dirty="0">
              <a:latin typeface="Arial Narrow"/>
              <a:ea typeface="Arial Narrow"/>
              <a:cs typeface="Arial Narrow"/>
              <a:sym typeface="Arial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fb9dc28cd5_0_20"/>
          <p:cNvSpPr txBox="1">
            <a:spLocks noGrp="1"/>
          </p:cNvSpPr>
          <p:nvPr>
            <p:ph type="title"/>
          </p:nvPr>
        </p:nvSpPr>
        <p:spPr>
          <a:xfrm>
            <a:off x="2345741" y="0"/>
            <a:ext cx="7416900" cy="841200"/>
          </a:xfrm>
          <a:prstGeom prst="rect">
            <a:avLst/>
          </a:prstGeom>
        </p:spPr>
        <p:txBody>
          <a:bodyPr spcFirstLastPara="1" wrap="square" lIns="91425" tIns="45700" rIns="91425" bIns="45700" anchor="ctr" anchorCtr="0">
            <a:noAutofit/>
          </a:bodyPr>
          <a:lstStyle/>
          <a:p>
            <a:pPr lvl="0"/>
            <a:r>
              <a:rPr lang="en-US" dirty="0"/>
              <a:t>Perspectives - User Experience and User Interface Design (UX / UI)</a:t>
            </a:r>
            <a:endParaRPr dirty="0"/>
          </a:p>
        </p:txBody>
      </p:sp>
      <p:sp>
        <p:nvSpPr>
          <p:cNvPr id="166" name="Google Shape;166;g2fb9dc28cd5_0_20"/>
          <p:cNvSpPr txBox="1">
            <a:spLocks noGrp="1"/>
          </p:cNvSpPr>
          <p:nvPr>
            <p:ph type="body" idx="1"/>
          </p:nvPr>
        </p:nvSpPr>
        <p:spPr>
          <a:xfrm>
            <a:off x="631800" y="1063890"/>
            <a:ext cx="10928400" cy="5616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a:t>Closed Loop Scenario Definition Challenge</a:t>
            </a:r>
            <a:endParaRPr/>
          </a:p>
        </p:txBody>
      </p:sp>
      <p:sp>
        <p:nvSpPr>
          <p:cNvPr id="167" name="Google Shape;167;g2fb9dc28cd5_0_20"/>
          <p:cNvSpPr txBox="1">
            <a:spLocks noGrp="1"/>
          </p:cNvSpPr>
          <p:nvPr>
            <p:ph type="sldNum" idx="12"/>
          </p:nvPr>
        </p:nvSpPr>
        <p:spPr>
          <a:xfrm>
            <a:off x="10893288" y="6390502"/>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169" name="Google Shape;169;g2fb9dc28cd5_0_20"/>
          <p:cNvPicPr preferRelativeResize="0"/>
          <p:nvPr/>
        </p:nvPicPr>
        <p:blipFill>
          <a:blip r:embed="rId3">
            <a:alphaModFix/>
          </a:blip>
          <a:stretch>
            <a:fillRect/>
          </a:stretch>
        </p:blipFill>
        <p:spPr>
          <a:xfrm>
            <a:off x="1926353" y="1625490"/>
            <a:ext cx="8339293" cy="4765012"/>
          </a:xfrm>
          <a:prstGeom prst="rect">
            <a:avLst/>
          </a:prstGeom>
          <a:noFill/>
          <a:ln>
            <a:noFill/>
          </a:ln>
        </p:spPr>
      </p:pic>
    </p:spTree>
    <p:extLst>
      <p:ext uri="{BB962C8B-B14F-4D97-AF65-F5344CB8AC3E}">
        <p14:creationId xmlns:p14="http://schemas.microsoft.com/office/powerpoint/2010/main" val="263021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fb9dc28cd5_0_56"/>
          <p:cNvSpPr txBox="1">
            <a:spLocks noGrp="1"/>
          </p:cNvSpPr>
          <p:nvPr>
            <p:ph type="title"/>
          </p:nvPr>
        </p:nvSpPr>
        <p:spPr>
          <a:xfrm>
            <a:off x="2345741" y="0"/>
            <a:ext cx="7416900" cy="841200"/>
          </a:xfrm>
          <a:prstGeom prst="rect">
            <a:avLst/>
          </a:prstGeom>
        </p:spPr>
        <p:txBody>
          <a:bodyPr spcFirstLastPara="1" wrap="square" lIns="91425" tIns="45700" rIns="91425" bIns="45700" anchor="ctr" anchorCtr="0">
            <a:noAutofit/>
          </a:bodyPr>
          <a:lstStyle/>
          <a:p>
            <a:pPr lvl="0"/>
            <a:r>
              <a:rPr lang="en-US" dirty="0"/>
              <a:t>Perspectives - User Experience and User Interface Design (UX / UI)</a:t>
            </a:r>
            <a:endParaRPr dirty="0"/>
          </a:p>
        </p:txBody>
      </p:sp>
      <p:sp>
        <p:nvSpPr>
          <p:cNvPr id="176" name="Google Shape;176;g2fb9dc28cd5_0_56"/>
          <p:cNvSpPr txBox="1">
            <a:spLocks noGrp="1"/>
          </p:cNvSpPr>
          <p:nvPr>
            <p:ph type="body" idx="1"/>
          </p:nvPr>
        </p:nvSpPr>
        <p:spPr>
          <a:xfrm>
            <a:off x="593050" y="1053390"/>
            <a:ext cx="10928400" cy="6558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a:t>Scenario Variations Management</a:t>
            </a:r>
            <a:endParaRPr/>
          </a:p>
        </p:txBody>
      </p:sp>
      <p:sp>
        <p:nvSpPr>
          <p:cNvPr id="177" name="Google Shape;177;g2fb9dc28cd5_0_56"/>
          <p:cNvSpPr txBox="1">
            <a:spLocks noGrp="1"/>
          </p:cNvSpPr>
          <p:nvPr>
            <p:ph type="sldNum" idx="12"/>
          </p:nvPr>
        </p:nvSpPr>
        <p:spPr>
          <a:xfrm>
            <a:off x="10893288" y="6390502"/>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13</a:t>
            </a:fld>
            <a:endParaRPr/>
          </a:p>
        </p:txBody>
      </p:sp>
      <p:sp>
        <p:nvSpPr>
          <p:cNvPr id="178" name="Google Shape;178;g2fb9dc28cd5_0_56"/>
          <p:cNvSpPr txBox="1"/>
          <p:nvPr/>
        </p:nvSpPr>
        <p:spPr>
          <a:xfrm>
            <a:off x="593050" y="1546578"/>
            <a:ext cx="9796820" cy="3508623"/>
          </a:xfrm>
          <a:prstGeom prst="rect">
            <a:avLst/>
          </a:prstGeom>
          <a:noFill/>
          <a:ln>
            <a:noFill/>
          </a:ln>
        </p:spPr>
        <p:txBody>
          <a:bodyPr spcFirstLastPara="1" wrap="square" lIns="91425" tIns="91425" rIns="91425" bIns="91425" anchor="t" anchorCtr="0">
            <a:spAutoFit/>
          </a:bodyPr>
          <a:lstStyle/>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Tools for easily alter the scenario and to manage the scenario variations</a:t>
            </a:r>
            <a:endParaRPr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Closely dependent on the ontology</a:t>
            </a:r>
            <a:endParaRPr sz="1800" dirty="0">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i="1" dirty="0">
                <a:latin typeface="Arial Narrow"/>
                <a:ea typeface="Arial Narrow"/>
                <a:cs typeface="Arial Narrow"/>
                <a:sym typeface="Arial Narrow"/>
              </a:rPr>
              <a:t> A careful ontology management can enable smooth batch management at the data layer</a:t>
            </a:r>
            <a:endParaRPr sz="1800" i="1"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Allow a fluent and practical control flow of simulation software for the user</a:t>
            </a:r>
            <a:endParaRPr sz="1800" dirty="0">
              <a:latin typeface="Arial Narrow"/>
              <a:ea typeface="Arial Narrow"/>
              <a:cs typeface="Arial Narrow"/>
              <a:sym typeface="Arial Narrow"/>
            </a:endParaRPr>
          </a:p>
          <a:p>
            <a:pPr marL="0" lvl="0" indent="0" algn="just" rtl="0">
              <a:spcBef>
                <a:spcPts val="0"/>
              </a:spcBef>
              <a:spcAft>
                <a:spcPts val="0"/>
              </a:spcAft>
              <a:buNone/>
            </a:pPr>
            <a:endParaRPr sz="1800" dirty="0">
              <a:latin typeface="Arial Narrow"/>
              <a:ea typeface="Arial Narrow"/>
              <a:cs typeface="Arial Narrow"/>
              <a:sym typeface="Arial Narrow"/>
            </a:endParaRPr>
          </a:p>
          <a:p>
            <a:pPr marL="0" lvl="0" indent="0" algn="just" rtl="0">
              <a:spcBef>
                <a:spcPts val="0"/>
              </a:spcBef>
              <a:spcAft>
                <a:spcPts val="0"/>
              </a:spcAft>
              <a:buNone/>
            </a:pPr>
            <a:r>
              <a:rPr lang="en-US" sz="1800" b="1" i="1" dirty="0">
                <a:latin typeface="Arial Narrow"/>
                <a:ea typeface="Arial Narrow"/>
                <a:cs typeface="Arial Narrow"/>
                <a:sym typeface="Arial Narrow"/>
              </a:rPr>
              <a:t>However,</a:t>
            </a:r>
            <a:endParaRPr sz="1800" b="1" i="1" dirty="0">
              <a:latin typeface="Arial Narrow"/>
              <a:ea typeface="Arial Narrow"/>
              <a:cs typeface="Arial Narrow"/>
              <a:sym typeface="Arial Narrow"/>
            </a:endParaRPr>
          </a:p>
          <a:p>
            <a:pPr marL="0" lvl="0" indent="0" algn="just" rtl="0">
              <a:spcBef>
                <a:spcPts val="0"/>
              </a:spcBef>
              <a:spcAft>
                <a:spcPts val="0"/>
              </a:spcAft>
              <a:buNone/>
            </a:pPr>
            <a:endParaRPr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The user should be informed and/or trained about the meaning of the batch run methods presented by the tool</a:t>
            </a:r>
            <a:endParaRPr sz="1800" dirty="0">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i="1" dirty="0">
                <a:latin typeface="Arial Narrow"/>
                <a:ea typeface="Arial Narrow"/>
                <a:cs typeface="Arial Narrow"/>
                <a:sym typeface="Arial Narrow"/>
              </a:rPr>
              <a:t>Statistical impact on the expected output, which may require  additional interpretation</a:t>
            </a:r>
            <a:endParaRPr sz="1800" i="1"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Blocking much of the computing resources for a long time</a:t>
            </a:r>
            <a:endParaRPr sz="1800" dirty="0">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i="1" dirty="0">
                <a:latin typeface="Arial Narrow"/>
                <a:ea typeface="Arial Narrow"/>
                <a:cs typeface="Arial Narrow"/>
                <a:sym typeface="Arial Narrow"/>
              </a:rPr>
              <a:t>A good practice to design the simulation software non-blocking for other processes of the host computer</a:t>
            </a:r>
            <a:endParaRPr sz="1800" i="1" dirty="0">
              <a:latin typeface="Arial Narrow"/>
              <a:ea typeface="Arial Narrow"/>
              <a:cs typeface="Arial Narrow"/>
              <a:sym typeface="Arial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fb9dc28cd5_0_56"/>
          <p:cNvSpPr txBox="1">
            <a:spLocks noGrp="1"/>
          </p:cNvSpPr>
          <p:nvPr>
            <p:ph type="title"/>
          </p:nvPr>
        </p:nvSpPr>
        <p:spPr>
          <a:xfrm>
            <a:off x="2345741" y="0"/>
            <a:ext cx="7416900" cy="841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Perspectives - User Experience and User Interface Design (UX / UI)</a:t>
            </a:r>
            <a:endParaRPr dirty="0"/>
          </a:p>
        </p:txBody>
      </p:sp>
      <p:sp>
        <p:nvSpPr>
          <p:cNvPr id="176" name="Google Shape;176;g2fb9dc28cd5_0_56"/>
          <p:cNvSpPr txBox="1">
            <a:spLocks noGrp="1"/>
          </p:cNvSpPr>
          <p:nvPr>
            <p:ph type="body" idx="1"/>
          </p:nvPr>
        </p:nvSpPr>
        <p:spPr>
          <a:xfrm>
            <a:off x="593050" y="1053390"/>
            <a:ext cx="10928400" cy="6558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dirty="0"/>
              <a:t>Scenario Variations Management</a:t>
            </a:r>
            <a:endParaRPr dirty="0"/>
          </a:p>
        </p:txBody>
      </p:sp>
      <p:sp>
        <p:nvSpPr>
          <p:cNvPr id="177" name="Google Shape;177;g2fb9dc28cd5_0_56"/>
          <p:cNvSpPr txBox="1">
            <a:spLocks noGrp="1"/>
          </p:cNvSpPr>
          <p:nvPr>
            <p:ph type="sldNum" idx="12"/>
          </p:nvPr>
        </p:nvSpPr>
        <p:spPr>
          <a:xfrm>
            <a:off x="10893288" y="6390502"/>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14</a:t>
            </a:fld>
            <a:endParaRPr/>
          </a:p>
        </p:txBody>
      </p:sp>
      <p:pic>
        <p:nvPicPr>
          <p:cNvPr id="179" name="Google Shape;179;g2fb9dc28cd5_0_56"/>
          <p:cNvPicPr preferRelativeResize="0"/>
          <p:nvPr/>
        </p:nvPicPr>
        <p:blipFill>
          <a:blip r:embed="rId3">
            <a:alphaModFix/>
          </a:blip>
          <a:stretch>
            <a:fillRect/>
          </a:stretch>
        </p:blipFill>
        <p:spPr>
          <a:xfrm>
            <a:off x="1306830" y="1649895"/>
            <a:ext cx="9578340" cy="4740607"/>
          </a:xfrm>
          <a:prstGeom prst="rect">
            <a:avLst/>
          </a:prstGeom>
          <a:noFill/>
          <a:ln>
            <a:noFill/>
          </a:ln>
        </p:spPr>
      </p:pic>
      <p:pic>
        <p:nvPicPr>
          <p:cNvPr id="180" name="Google Shape;180;g2fb9dc28cd5_0_56"/>
          <p:cNvPicPr preferRelativeResize="0"/>
          <p:nvPr/>
        </p:nvPicPr>
        <p:blipFill>
          <a:blip r:embed="rId4">
            <a:alphaModFix/>
          </a:blip>
          <a:stretch>
            <a:fillRect/>
          </a:stretch>
        </p:blipFill>
        <p:spPr>
          <a:xfrm>
            <a:off x="1435955" y="4482661"/>
            <a:ext cx="4302620" cy="1450888"/>
          </a:xfrm>
          <a:prstGeom prst="rect">
            <a:avLst/>
          </a:prstGeom>
          <a:noFill/>
          <a:ln>
            <a:noFill/>
          </a:ln>
        </p:spPr>
      </p:pic>
    </p:spTree>
    <p:extLst>
      <p:ext uri="{BB962C8B-B14F-4D97-AF65-F5344CB8AC3E}">
        <p14:creationId xmlns:p14="http://schemas.microsoft.com/office/powerpoint/2010/main" val="3965388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fb9dc28cd5_0_27"/>
          <p:cNvSpPr txBox="1">
            <a:spLocks noGrp="1"/>
          </p:cNvSpPr>
          <p:nvPr>
            <p:ph type="title"/>
          </p:nvPr>
        </p:nvSpPr>
        <p:spPr>
          <a:xfrm>
            <a:off x="2345741" y="0"/>
            <a:ext cx="7416900" cy="841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Perspectives - Engineering and Management </a:t>
            </a:r>
            <a:endParaRPr dirty="0"/>
          </a:p>
        </p:txBody>
      </p:sp>
      <p:sp>
        <p:nvSpPr>
          <p:cNvPr id="187" name="Google Shape;187;g2fb9dc28cd5_0_27"/>
          <p:cNvSpPr txBox="1">
            <a:spLocks noGrp="1"/>
          </p:cNvSpPr>
          <p:nvPr>
            <p:ph type="body" idx="1"/>
          </p:nvPr>
        </p:nvSpPr>
        <p:spPr>
          <a:xfrm>
            <a:off x="593050" y="1053391"/>
            <a:ext cx="10928400" cy="10857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dirty="0"/>
              <a:t>Software Engineering Aspect</a:t>
            </a:r>
            <a:endParaRPr dirty="0"/>
          </a:p>
          <a:p>
            <a:pPr marL="0" lvl="0" indent="0" algn="l" rtl="0">
              <a:spcBef>
                <a:spcPts val="560"/>
              </a:spcBef>
              <a:spcAft>
                <a:spcPts val="0"/>
              </a:spcAft>
              <a:buNone/>
            </a:pPr>
            <a:r>
              <a:rPr lang="en-US" sz="2400" i="1" dirty="0"/>
              <a:t>The Simulation Engine</a:t>
            </a:r>
            <a:endParaRPr sz="2400" i="1" dirty="0"/>
          </a:p>
        </p:txBody>
      </p:sp>
      <p:sp>
        <p:nvSpPr>
          <p:cNvPr id="188" name="Google Shape;188;g2fb9dc28cd5_0_27"/>
          <p:cNvSpPr txBox="1">
            <a:spLocks noGrp="1"/>
          </p:cNvSpPr>
          <p:nvPr>
            <p:ph type="sldNum" idx="12"/>
          </p:nvPr>
        </p:nvSpPr>
        <p:spPr>
          <a:xfrm>
            <a:off x="10893288" y="6390502"/>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189" name="Google Shape;189;g2fb9dc28cd5_0_27"/>
          <p:cNvSpPr txBox="1"/>
          <p:nvPr/>
        </p:nvSpPr>
        <p:spPr>
          <a:xfrm>
            <a:off x="593050" y="2139091"/>
            <a:ext cx="10492640" cy="4062620"/>
          </a:xfrm>
          <a:prstGeom prst="rect">
            <a:avLst/>
          </a:prstGeom>
          <a:noFill/>
          <a:ln>
            <a:noFill/>
          </a:ln>
        </p:spPr>
        <p:txBody>
          <a:bodyPr spcFirstLastPara="1" wrap="square" lIns="91425" tIns="91425" rIns="91425" bIns="91425" anchor="t" anchorCtr="0">
            <a:spAutoFit/>
          </a:bodyPr>
          <a:lstStyle/>
          <a:p>
            <a:pPr algn="just">
              <a:buSzPts val="1600"/>
            </a:pPr>
            <a:r>
              <a:rPr lang="en-US" sz="1800" b="1" i="1" dirty="0">
                <a:latin typeface="Arial Narrow"/>
                <a:ea typeface="Arial Narrow"/>
                <a:cs typeface="Arial Narrow"/>
                <a:sym typeface="Arial Narrow"/>
              </a:rPr>
              <a:t>Design of engine;</a:t>
            </a:r>
          </a:p>
          <a:p>
            <a:pPr marL="127000" algn="just">
              <a:buSzPts val="1600"/>
            </a:pPr>
            <a:endParaRPr lang="en-US"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Usually tightly depends on performance and model fidelity requirements</a:t>
            </a:r>
            <a:endParaRPr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Critical technical path of the software development plan</a:t>
            </a:r>
            <a:endParaRPr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Multiple modeling approaches to achieve targeted software quality attributes, depending on the intended use</a:t>
            </a:r>
            <a:endParaRPr sz="1800" dirty="0">
              <a:latin typeface="Arial Narrow"/>
              <a:ea typeface="Arial Narrow"/>
              <a:cs typeface="Arial Narrow"/>
              <a:sym typeface="Arial Narrow"/>
            </a:endParaRPr>
          </a:p>
          <a:p>
            <a:pPr marL="0" lvl="0" indent="0" algn="just" rtl="0">
              <a:spcBef>
                <a:spcPts val="0"/>
              </a:spcBef>
              <a:spcAft>
                <a:spcPts val="0"/>
              </a:spcAft>
              <a:buNone/>
            </a:pPr>
            <a:endParaRPr sz="1800" dirty="0">
              <a:latin typeface="Arial Narrow"/>
              <a:ea typeface="Arial Narrow"/>
              <a:cs typeface="Arial Narrow"/>
              <a:sym typeface="Arial Narrow"/>
            </a:endParaRPr>
          </a:p>
          <a:p>
            <a:pPr marL="0" lvl="0" indent="0" algn="just" rtl="0">
              <a:spcBef>
                <a:spcPts val="0"/>
              </a:spcBef>
              <a:spcAft>
                <a:spcPts val="0"/>
              </a:spcAft>
              <a:buNone/>
            </a:pPr>
            <a:r>
              <a:rPr lang="en-US" sz="1800" b="1" i="1" dirty="0">
                <a:latin typeface="Arial Narrow"/>
                <a:ea typeface="Arial Narrow"/>
                <a:cs typeface="Arial Narrow"/>
                <a:sym typeface="Arial Narrow"/>
              </a:rPr>
              <a:t>However,</a:t>
            </a:r>
            <a:endParaRPr sz="1800" b="1" i="1" dirty="0">
              <a:latin typeface="Arial Narrow"/>
              <a:ea typeface="Arial Narrow"/>
              <a:cs typeface="Arial Narrow"/>
              <a:sym typeface="Arial Narrow"/>
            </a:endParaRPr>
          </a:p>
          <a:p>
            <a:pPr marL="0" lvl="0" indent="0" algn="just" rtl="0">
              <a:spcBef>
                <a:spcPts val="0"/>
              </a:spcBef>
              <a:spcAft>
                <a:spcPts val="0"/>
              </a:spcAft>
              <a:buNone/>
            </a:pPr>
            <a:endParaRPr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May require careful planning and incremental prototyping</a:t>
            </a:r>
            <a:r>
              <a:rPr lang="en-US" sz="1800" dirty="0">
                <a:solidFill>
                  <a:schemeClr val="dk1"/>
                </a:solidFill>
                <a:latin typeface="Arial Narrow"/>
                <a:ea typeface="Arial Narrow"/>
                <a:cs typeface="Arial Narrow"/>
                <a:sym typeface="Arial Narrow"/>
              </a:rPr>
              <a:t> of the simulation engine </a:t>
            </a:r>
            <a:endParaRPr sz="1800" dirty="0">
              <a:solidFill>
                <a:schemeClr val="dk1"/>
              </a:solidFill>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i="1" dirty="0">
                <a:solidFill>
                  <a:schemeClr val="dk1"/>
                </a:solidFill>
                <a:latin typeface="Arial Narrow"/>
                <a:ea typeface="Arial Narrow"/>
                <a:cs typeface="Arial Narrow"/>
                <a:sym typeface="Arial Narrow"/>
              </a:rPr>
              <a:t>Impact on shape the design and development practices for models</a:t>
            </a:r>
            <a:endParaRPr sz="1800" i="1"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Trade-off between decentralization of the simulation engine with repeatability and overall execution performance</a:t>
            </a:r>
            <a:endParaRPr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The selection or design of the engine should consider the autonomous execution principles of the intended simulation models, since they determine the techniques (events, time advance functions, state transitions etc.) required to serve the models throughout their execution.</a:t>
            </a:r>
            <a:endParaRPr sz="1800" dirty="0">
              <a:latin typeface="Arial Narrow"/>
              <a:ea typeface="Arial Narrow"/>
              <a:cs typeface="Arial Narrow"/>
              <a:sym typeface="Arial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fb9dc28cd5_0_141"/>
          <p:cNvSpPr txBox="1">
            <a:spLocks noGrp="1"/>
          </p:cNvSpPr>
          <p:nvPr>
            <p:ph type="title"/>
          </p:nvPr>
        </p:nvSpPr>
        <p:spPr>
          <a:xfrm>
            <a:off x="2345741" y="0"/>
            <a:ext cx="7416900" cy="841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Perspectives - Engineering and Management </a:t>
            </a:r>
            <a:endParaRPr dirty="0"/>
          </a:p>
        </p:txBody>
      </p:sp>
      <p:sp>
        <p:nvSpPr>
          <p:cNvPr id="196" name="Google Shape;196;g2fb9dc28cd5_0_141"/>
          <p:cNvSpPr txBox="1">
            <a:spLocks noGrp="1"/>
          </p:cNvSpPr>
          <p:nvPr>
            <p:ph type="body" idx="1"/>
          </p:nvPr>
        </p:nvSpPr>
        <p:spPr>
          <a:xfrm>
            <a:off x="593050" y="1053392"/>
            <a:ext cx="10928400" cy="11592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dirty="0"/>
              <a:t>Software Engineering Aspect</a:t>
            </a:r>
            <a:endParaRPr dirty="0"/>
          </a:p>
          <a:p>
            <a:pPr marL="0" lvl="0" indent="0" algn="l" rtl="0">
              <a:spcBef>
                <a:spcPts val="560"/>
              </a:spcBef>
              <a:spcAft>
                <a:spcPts val="0"/>
              </a:spcAft>
              <a:buNone/>
            </a:pPr>
            <a:r>
              <a:rPr lang="en-US" sz="2400" i="1" dirty="0"/>
              <a:t>Utilizing Computational Resource</a:t>
            </a:r>
            <a:endParaRPr sz="2400" i="1" dirty="0"/>
          </a:p>
        </p:txBody>
      </p:sp>
      <p:sp>
        <p:nvSpPr>
          <p:cNvPr id="197" name="Google Shape;197;g2fb9dc28cd5_0_141"/>
          <p:cNvSpPr txBox="1">
            <a:spLocks noGrp="1"/>
          </p:cNvSpPr>
          <p:nvPr>
            <p:ph type="sldNum" idx="12"/>
          </p:nvPr>
        </p:nvSpPr>
        <p:spPr>
          <a:xfrm>
            <a:off x="10893288" y="6390502"/>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16</a:t>
            </a:fld>
            <a:endParaRPr/>
          </a:p>
        </p:txBody>
      </p:sp>
      <p:sp>
        <p:nvSpPr>
          <p:cNvPr id="198" name="Google Shape;198;g2fb9dc28cd5_0_141"/>
          <p:cNvSpPr txBox="1"/>
          <p:nvPr/>
        </p:nvSpPr>
        <p:spPr>
          <a:xfrm>
            <a:off x="559200" y="2054579"/>
            <a:ext cx="11350578" cy="4339619"/>
          </a:xfrm>
          <a:prstGeom prst="rect">
            <a:avLst/>
          </a:prstGeom>
          <a:noFill/>
          <a:ln>
            <a:noFill/>
          </a:ln>
        </p:spPr>
        <p:txBody>
          <a:bodyPr spcFirstLastPara="1" wrap="square" lIns="91425" tIns="91425" rIns="91425" bIns="91425" anchor="t" anchorCtr="0">
            <a:spAutoFit/>
          </a:bodyPr>
          <a:lstStyle/>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 Would be necessary most of the time, which differentiates it from most other simulation systems</a:t>
            </a:r>
            <a:endParaRPr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 Can be achieved simply by distribution or parallelization of each trial</a:t>
            </a:r>
            <a:endParaRPr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 Trade-off problem where several factors should be considered, including </a:t>
            </a:r>
            <a:endParaRPr sz="1800" dirty="0">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Computation complexities of trials, </a:t>
            </a:r>
            <a:endParaRPr sz="1800" dirty="0">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Inter-process communication </a:t>
            </a:r>
            <a:endParaRPr sz="1800" dirty="0">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Network connection latencies </a:t>
            </a:r>
            <a:endParaRPr sz="1800" dirty="0">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Network topology</a:t>
            </a:r>
            <a:endParaRPr sz="1800" dirty="0">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Hardware specifications</a:t>
            </a:r>
            <a:endParaRPr sz="1800" dirty="0">
              <a:latin typeface="Arial Narrow"/>
              <a:ea typeface="Arial Narrow"/>
              <a:cs typeface="Arial Narrow"/>
              <a:sym typeface="Arial Narrow"/>
            </a:endParaRPr>
          </a:p>
          <a:p>
            <a:pPr marL="0" lvl="0" indent="0" algn="just" rtl="0">
              <a:spcBef>
                <a:spcPts val="0"/>
              </a:spcBef>
              <a:spcAft>
                <a:spcPts val="0"/>
              </a:spcAft>
              <a:buNone/>
            </a:pPr>
            <a:endParaRPr sz="1800" dirty="0">
              <a:latin typeface="Arial Narrow"/>
              <a:ea typeface="Arial Narrow"/>
              <a:cs typeface="Arial Narrow"/>
              <a:sym typeface="Arial Narrow"/>
            </a:endParaRPr>
          </a:p>
          <a:p>
            <a:pPr marL="0" lvl="0" indent="0" algn="just" rtl="0">
              <a:spcBef>
                <a:spcPts val="0"/>
              </a:spcBef>
              <a:spcAft>
                <a:spcPts val="0"/>
              </a:spcAft>
              <a:buNone/>
            </a:pPr>
            <a:r>
              <a:rPr lang="en-US" sz="1800" b="1" i="1" dirty="0">
                <a:latin typeface="Arial Narrow"/>
                <a:ea typeface="Arial Narrow"/>
                <a:cs typeface="Arial Narrow"/>
                <a:sym typeface="Arial Narrow"/>
              </a:rPr>
              <a:t>On the other hand,</a:t>
            </a:r>
            <a:endParaRPr sz="1800" b="1" i="1" dirty="0">
              <a:latin typeface="Arial Narrow"/>
              <a:ea typeface="Arial Narrow"/>
              <a:cs typeface="Arial Narrow"/>
              <a:sym typeface="Arial Narrow"/>
            </a:endParaRPr>
          </a:p>
          <a:p>
            <a:pPr marL="0" lvl="0" indent="0" algn="just" rtl="0">
              <a:spcBef>
                <a:spcPts val="0"/>
              </a:spcBef>
              <a:spcAft>
                <a:spcPts val="0"/>
              </a:spcAft>
              <a:buNone/>
            </a:pPr>
            <a:endParaRPr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Distributing simulation models/entities over computing resources would not be straightforward to implement, while trying to maintain common target attributes of a closed-loop simulation such as repeatability, faster than real-time execution, etc.; instead, distribution of trials may be a more practical design choice,</a:t>
            </a:r>
            <a:endParaRPr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Addressing pseudo-randomness may require special handling in case of parallel executions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fb9dc28cd5_0_63"/>
          <p:cNvSpPr txBox="1">
            <a:spLocks noGrp="1"/>
          </p:cNvSpPr>
          <p:nvPr>
            <p:ph type="title"/>
          </p:nvPr>
        </p:nvSpPr>
        <p:spPr>
          <a:xfrm>
            <a:off x="2345741" y="0"/>
            <a:ext cx="7416900" cy="841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Perspectives - Engineering and Management </a:t>
            </a:r>
            <a:endParaRPr dirty="0"/>
          </a:p>
        </p:txBody>
      </p:sp>
      <p:sp>
        <p:nvSpPr>
          <p:cNvPr id="205" name="Google Shape;205;g2fb9dc28cd5_0_63"/>
          <p:cNvSpPr txBox="1">
            <a:spLocks noGrp="1"/>
          </p:cNvSpPr>
          <p:nvPr>
            <p:ph type="body" idx="1"/>
          </p:nvPr>
        </p:nvSpPr>
        <p:spPr>
          <a:xfrm>
            <a:off x="593050" y="1053391"/>
            <a:ext cx="10928400" cy="11067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dirty="0"/>
              <a:t>Project Management Aspect</a:t>
            </a:r>
            <a:endParaRPr dirty="0"/>
          </a:p>
          <a:p>
            <a:pPr marL="0" lvl="0" indent="0" algn="l" rtl="0">
              <a:spcBef>
                <a:spcPts val="560"/>
              </a:spcBef>
              <a:spcAft>
                <a:spcPts val="0"/>
              </a:spcAft>
              <a:buNone/>
            </a:pPr>
            <a:r>
              <a:rPr lang="en-US" sz="2400" i="1" dirty="0"/>
              <a:t>Significant Difficulty in Effort Estimations</a:t>
            </a:r>
            <a:endParaRPr sz="2400" i="1" dirty="0"/>
          </a:p>
          <a:p>
            <a:pPr marL="0" lvl="0" indent="0" algn="l" rtl="0">
              <a:spcBef>
                <a:spcPts val="560"/>
              </a:spcBef>
              <a:spcAft>
                <a:spcPts val="0"/>
              </a:spcAft>
              <a:buNone/>
            </a:pPr>
            <a:endParaRPr dirty="0"/>
          </a:p>
        </p:txBody>
      </p:sp>
      <p:sp>
        <p:nvSpPr>
          <p:cNvPr id="206" name="Google Shape;206;g2fb9dc28cd5_0_63"/>
          <p:cNvSpPr txBox="1">
            <a:spLocks noGrp="1"/>
          </p:cNvSpPr>
          <p:nvPr>
            <p:ph type="sldNum" idx="12"/>
          </p:nvPr>
        </p:nvSpPr>
        <p:spPr>
          <a:xfrm>
            <a:off x="10893288" y="6390502"/>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17</a:t>
            </a:fld>
            <a:endParaRPr/>
          </a:p>
        </p:txBody>
      </p:sp>
      <p:sp>
        <p:nvSpPr>
          <p:cNvPr id="207" name="Google Shape;207;g2fb9dc28cd5_0_63"/>
          <p:cNvSpPr txBox="1"/>
          <p:nvPr/>
        </p:nvSpPr>
        <p:spPr>
          <a:xfrm>
            <a:off x="593049" y="2020711"/>
            <a:ext cx="6518951" cy="4339619"/>
          </a:xfrm>
          <a:prstGeom prst="rect">
            <a:avLst/>
          </a:prstGeom>
          <a:noFill/>
          <a:ln>
            <a:noFill/>
          </a:ln>
        </p:spPr>
        <p:txBody>
          <a:bodyPr spcFirstLastPara="1" wrap="square" lIns="91425" tIns="91425" rIns="91425" bIns="91425" anchor="t" anchorCtr="0">
            <a:spAutoFit/>
          </a:bodyPr>
          <a:lstStyle/>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Practice of iterative and incremental development (such as Agile methods)</a:t>
            </a:r>
            <a:endParaRPr sz="1800" dirty="0">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i="1" dirty="0">
                <a:latin typeface="Arial Narrow"/>
                <a:ea typeface="Arial Narrow"/>
                <a:cs typeface="Arial Narrow"/>
                <a:sym typeface="Arial Narrow"/>
              </a:rPr>
              <a:t>Easier to collect effort history of the team and update future estimations accordingly</a:t>
            </a:r>
            <a:endParaRPr sz="1800" i="1"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Early integration and frequent delivery speed up error reduction</a:t>
            </a:r>
            <a:endParaRPr sz="1800" dirty="0">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i="1" dirty="0">
                <a:latin typeface="Arial Narrow"/>
                <a:ea typeface="Arial Narrow"/>
                <a:cs typeface="Arial Narrow"/>
                <a:sym typeface="Arial Narrow"/>
              </a:rPr>
              <a:t>Identifying issues sooner and clarifying user expectations quickly</a:t>
            </a:r>
            <a:endParaRPr sz="1800" i="1"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Initiate model validation activities starting from the requirements analysis phase, at the conceptual level</a:t>
            </a:r>
            <a:endParaRPr sz="1800" dirty="0">
              <a:latin typeface="Arial Narrow"/>
              <a:ea typeface="Arial Narrow"/>
              <a:cs typeface="Arial Narrow"/>
              <a:sym typeface="Arial Narrow"/>
            </a:endParaRPr>
          </a:p>
          <a:p>
            <a:pPr marL="0" lvl="0" indent="0" algn="just" rtl="0">
              <a:spcBef>
                <a:spcPts val="0"/>
              </a:spcBef>
              <a:spcAft>
                <a:spcPts val="0"/>
              </a:spcAft>
              <a:buNone/>
            </a:pPr>
            <a:endParaRPr sz="1800" dirty="0">
              <a:latin typeface="Arial Narrow"/>
              <a:ea typeface="Arial Narrow"/>
              <a:cs typeface="Arial Narrow"/>
              <a:sym typeface="Arial Narrow"/>
            </a:endParaRPr>
          </a:p>
          <a:p>
            <a:pPr marL="0" lvl="0" indent="0" algn="just" rtl="0">
              <a:spcBef>
                <a:spcPts val="0"/>
              </a:spcBef>
              <a:spcAft>
                <a:spcPts val="0"/>
              </a:spcAft>
              <a:buNone/>
            </a:pPr>
            <a:r>
              <a:rPr lang="en-US" sz="1800" b="1" i="1" dirty="0">
                <a:latin typeface="Arial Narrow"/>
                <a:ea typeface="Arial Narrow"/>
                <a:cs typeface="Arial Narrow"/>
                <a:sym typeface="Arial Narrow"/>
              </a:rPr>
              <a:t>Additionally;</a:t>
            </a:r>
            <a:endParaRPr sz="1800" b="1" i="1" dirty="0">
              <a:latin typeface="Arial Narrow"/>
              <a:ea typeface="Arial Narrow"/>
              <a:cs typeface="Arial Narrow"/>
              <a:sym typeface="Arial Narrow"/>
            </a:endParaRPr>
          </a:p>
          <a:p>
            <a:pPr marL="0" lvl="0" indent="0" algn="just" rtl="0">
              <a:spcBef>
                <a:spcPts val="0"/>
              </a:spcBef>
              <a:spcAft>
                <a:spcPts val="0"/>
              </a:spcAft>
              <a:buNone/>
            </a:pPr>
            <a:endParaRPr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No generic solution for accurate effort estimation for development of complex simulation software</a:t>
            </a:r>
            <a:endParaRPr sz="1800" dirty="0">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i="1" dirty="0">
                <a:latin typeface="Arial Narrow"/>
                <a:ea typeface="Arial Narrow"/>
                <a:cs typeface="Arial Narrow"/>
                <a:sym typeface="Arial Narrow"/>
              </a:rPr>
              <a:t>Additional effort may be required to find tailored solutions specific to the project</a:t>
            </a:r>
            <a:endParaRPr sz="1800" i="1" dirty="0">
              <a:latin typeface="Arial Narrow"/>
              <a:ea typeface="Arial Narrow"/>
              <a:cs typeface="Arial Narrow"/>
              <a:sym typeface="Arial Narrow"/>
            </a:endParaRPr>
          </a:p>
        </p:txBody>
      </p:sp>
      <p:grpSp>
        <p:nvGrpSpPr>
          <p:cNvPr id="208" name="Google Shape;208;g2fb9dc28cd5_0_63"/>
          <p:cNvGrpSpPr/>
          <p:nvPr/>
        </p:nvGrpSpPr>
        <p:grpSpPr>
          <a:xfrm>
            <a:off x="7202310" y="2372282"/>
            <a:ext cx="4895107" cy="2699329"/>
            <a:chOff x="6359177" y="2669531"/>
            <a:chExt cx="5760820" cy="3130611"/>
          </a:xfrm>
        </p:grpSpPr>
        <p:sp>
          <p:nvSpPr>
            <p:cNvPr id="209" name="Google Shape;209;g2fb9dc28cd5_0_63"/>
            <p:cNvSpPr txBox="1"/>
            <p:nvPr/>
          </p:nvSpPr>
          <p:spPr>
            <a:xfrm>
              <a:off x="6640092" y="5569442"/>
              <a:ext cx="54798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00000"/>
                  </a:solidFill>
                  <a:latin typeface="Tahoma"/>
                  <a:ea typeface="Tahoma"/>
                  <a:cs typeface="Tahoma"/>
                  <a:sym typeface="Tahoma"/>
                </a:rPr>
                <a:t>Image from Wrike Agile Guide, URL: https://www.wrike.com/agile-guide/agile-development-life-cycle/</a:t>
              </a:r>
              <a:endParaRPr sz="900">
                <a:solidFill>
                  <a:srgbClr val="000000"/>
                </a:solidFill>
                <a:latin typeface="Tahoma"/>
                <a:ea typeface="Tahoma"/>
                <a:cs typeface="Tahoma"/>
                <a:sym typeface="Tahoma"/>
              </a:endParaRPr>
            </a:p>
          </p:txBody>
        </p:sp>
        <p:pic>
          <p:nvPicPr>
            <p:cNvPr id="210" name="Google Shape;210;g2fb9dc28cd5_0_63"/>
            <p:cNvPicPr preferRelativeResize="0"/>
            <p:nvPr/>
          </p:nvPicPr>
          <p:blipFill rotWithShape="1">
            <a:blip r:embed="rId3">
              <a:alphaModFix/>
            </a:blip>
            <a:srcRect/>
            <a:stretch/>
          </p:blipFill>
          <p:spPr>
            <a:xfrm>
              <a:off x="6359177" y="2669531"/>
              <a:ext cx="5760820" cy="2863761"/>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fb9dc28cd5_0_154"/>
          <p:cNvSpPr txBox="1">
            <a:spLocks noGrp="1"/>
          </p:cNvSpPr>
          <p:nvPr>
            <p:ph type="title"/>
          </p:nvPr>
        </p:nvSpPr>
        <p:spPr>
          <a:xfrm>
            <a:off x="2345741" y="0"/>
            <a:ext cx="7416900" cy="841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Perspectives - Engineering and Management </a:t>
            </a:r>
            <a:endParaRPr dirty="0"/>
          </a:p>
        </p:txBody>
      </p:sp>
      <p:sp>
        <p:nvSpPr>
          <p:cNvPr id="217" name="Google Shape;217;g2fb9dc28cd5_0_154"/>
          <p:cNvSpPr txBox="1">
            <a:spLocks noGrp="1"/>
          </p:cNvSpPr>
          <p:nvPr>
            <p:ph type="body" idx="1"/>
          </p:nvPr>
        </p:nvSpPr>
        <p:spPr>
          <a:xfrm>
            <a:off x="593050" y="1053392"/>
            <a:ext cx="10928400" cy="11172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dirty="0"/>
              <a:t>Project Management Aspect</a:t>
            </a:r>
            <a:endParaRPr dirty="0"/>
          </a:p>
          <a:p>
            <a:pPr marL="0" lvl="0" indent="0" algn="l" rtl="0">
              <a:spcBef>
                <a:spcPts val="560"/>
              </a:spcBef>
              <a:spcAft>
                <a:spcPts val="0"/>
              </a:spcAft>
              <a:buNone/>
            </a:pPr>
            <a:r>
              <a:rPr lang="en-US" sz="2400" i="1" dirty="0"/>
              <a:t>Adverse Effects of Multiple Intended Use</a:t>
            </a:r>
            <a:endParaRPr sz="2400" i="1" dirty="0"/>
          </a:p>
        </p:txBody>
      </p:sp>
      <p:sp>
        <p:nvSpPr>
          <p:cNvPr id="218" name="Google Shape;218;g2fb9dc28cd5_0_154"/>
          <p:cNvSpPr txBox="1">
            <a:spLocks noGrp="1"/>
          </p:cNvSpPr>
          <p:nvPr>
            <p:ph type="sldNum" idx="12"/>
          </p:nvPr>
        </p:nvSpPr>
        <p:spPr>
          <a:xfrm>
            <a:off x="10893288" y="6390502"/>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18</a:t>
            </a:fld>
            <a:endParaRPr/>
          </a:p>
        </p:txBody>
      </p:sp>
      <p:sp>
        <p:nvSpPr>
          <p:cNvPr id="219" name="Google Shape;219;g2fb9dc28cd5_0_154"/>
          <p:cNvSpPr txBox="1"/>
          <p:nvPr/>
        </p:nvSpPr>
        <p:spPr>
          <a:xfrm>
            <a:off x="593050" y="2296500"/>
            <a:ext cx="9951600" cy="2400627"/>
          </a:xfrm>
          <a:prstGeom prst="rect">
            <a:avLst/>
          </a:prstGeom>
          <a:noFill/>
          <a:ln>
            <a:noFill/>
          </a:ln>
        </p:spPr>
        <p:txBody>
          <a:bodyPr spcFirstLastPara="1" wrap="square" lIns="91425" tIns="91425" rIns="91425" bIns="91425" anchor="t" anchorCtr="0">
            <a:spAutoFit/>
          </a:bodyPr>
          <a:lstStyle/>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Requirements elicitation phase should be carefully handled, frequently reviewing the intended use(s) until the early prototypes</a:t>
            </a: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A higher-level authority for aligning the stakeholders around a single intended use may be assigned</a:t>
            </a:r>
          </a:p>
          <a:p>
            <a:pPr marL="127000" lvl="0" algn="just" rtl="0">
              <a:spcBef>
                <a:spcPts val="0"/>
              </a:spcBef>
              <a:spcAft>
                <a:spcPts val="0"/>
              </a:spcAft>
              <a:buSzPts val="1600"/>
            </a:pPr>
            <a:endParaRPr lang="en-US" sz="1800" dirty="0">
              <a:latin typeface="Arial Narrow"/>
              <a:ea typeface="Arial Narrow"/>
              <a:cs typeface="Arial Narrow"/>
              <a:sym typeface="Arial Narrow"/>
            </a:endParaRPr>
          </a:p>
          <a:p>
            <a:pPr marL="0" lvl="0" indent="0" algn="just" rtl="0">
              <a:spcBef>
                <a:spcPts val="0"/>
              </a:spcBef>
              <a:spcAft>
                <a:spcPts val="0"/>
              </a:spcAft>
              <a:buNone/>
            </a:pPr>
            <a:r>
              <a:rPr lang="en-US" sz="1800" b="1" i="1" dirty="0">
                <a:latin typeface="Arial Narrow"/>
                <a:ea typeface="Arial Narrow"/>
                <a:cs typeface="Arial Narrow"/>
                <a:sym typeface="Arial Narrow"/>
              </a:rPr>
              <a:t>On the other hand;</a:t>
            </a:r>
            <a:endParaRPr lang="en-US"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Frequent delivery or early prototyping may fail to demonstrate the conflicting intended uses</a:t>
            </a:r>
          </a:p>
          <a:p>
            <a:pPr marL="914400" lvl="1"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Focusing more on lower-level software and model features compared to a conceptual intended use, which may delay the identification of the problem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fb9dc28cd5_0_34"/>
          <p:cNvSpPr txBox="1">
            <a:spLocks noGrp="1"/>
          </p:cNvSpPr>
          <p:nvPr>
            <p:ph type="title"/>
          </p:nvPr>
        </p:nvSpPr>
        <p:spPr>
          <a:xfrm>
            <a:off x="2345741" y="0"/>
            <a:ext cx="7416900" cy="841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Conclusion and Discussions </a:t>
            </a:r>
            <a:endParaRPr dirty="0"/>
          </a:p>
        </p:txBody>
      </p:sp>
      <p:sp>
        <p:nvSpPr>
          <p:cNvPr id="226" name="Google Shape;226;g2fb9dc28cd5_0_34"/>
          <p:cNvSpPr txBox="1">
            <a:spLocks noGrp="1"/>
          </p:cNvSpPr>
          <p:nvPr>
            <p:ph type="body" idx="1"/>
          </p:nvPr>
        </p:nvSpPr>
        <p:spPr>
          <a:xfrm>
            <a:off x="631800" y="1142999"/>
            <a:ext cx="10679667" cy="5348112"/>
          </a:xfrm>
          <a:prstGeom prst="rect">
            <a:avLst/>
          </a:prstGeom>
        </p:spPr>
        <p:txBody>
          <a:bodyPr spcFirstLastPara="1" wrap="square" lIns="91425" tIns="45700" rIns="91425" bIns="45700" anchor="t" anchorCtr="0">
            <a:noAutofit/>
          </a:bodyPr>
          <a:lstStyle/>
          <a:p>
            <a:pPr marL="0" indent="0" algn="just">
              <a:spcBef>
                <a:spcPts val="0"/>
              </a:spcBef>
              <a:buNone/>
            </a:pPr>
            <a:r>
              <a:rPr lang="en-US" sz="1800" b="1" i="1" dirty="0"/>
              <a:t>Three critical areas while developing a closed-loop simulation:</a:t>
            </a:r>
          </a:p>
          <a:p>
            <a:pPr marL="457200" lvl="0" indent="-330200" algn="just" rtl="0">
              <a:spcBef>
                <a:spcPts val="0"/>
              </a:spcBef>
              <a:spcAft>
                <a:spcPts val="0"/>
              </a:spcAft>
              <a:buSzPts val="1600"/>
              <a:buFont typeface="Arial Narrow"/>
              <a:buChar char="●"/>
            </a:pPr>
            <a:r>
              <a:rPr lang="en-US" sz="1800" dirty="0">
                <a:sym typeface="Arial Narrow"/>
              </a:rPr>
              <a:t>Simulation models pose design, development and credibility challenges, even in the conceptual phase. </a:t>
            </a:r>
            <a:r>
              <a:rPr lang="en-US" sz="1800" dirty="0"/>
              <a:t>“Intent/Purpose” should be considered carefully.</a:t>
            </a:r>
          </a:p>
          <a:p>
            <a:pPr marL="457200" lvl="0" indent="-330200" algn="just" rtl="0">
              <a:spcBef>
                <a:spcPts val="0"/>
              </a:spcBef>
              <a:spcAft>
                <a:spcPts val="0"/>
              </a:spcAft>
              <a:buSzPts val="1600"/>
              <a:buFont typeface="Arial Narrow"/>
              <a:buChar char="●"/>
            </a:pPr>
            <a:r>
              <a:rPr lang="en-US" sz="1800" dirty="0"/>
              <a:t>Big data management, output analysis and user interface design require unique solutions.</a:t>
            </a:r>
          </a:p>
          <a:p>
            <a:pPr marL="457200" lvl="0" indent="-330200" algn="just" rtl="0">
              <a:spcBef>
                <a:spcPts val="0"/>
              </a:spcBef>
              <a:spcAft>
                <a:spcPts val="0"/>
              </a:spcAft>
              <a:buSzPts val="1600"/>
              <a:buFont typeface="Arial Narrow"/>
              <a:buChar char="●"/>
            </a:pPr>
            <a:r>
              <a:rPr lang="en-US" sz="1800" dirty="0">
                <a:sym typeface="Arial Narrow"/>
              </a:rPr>
              <a:t>Trade-off between clashing decisions should be carefully managed.</a:t>
            </a:r>
          </a:p>
          <a:p>
            <a:pPr marL="0" lvl="0" indent="0" algn="just" rtl="0">
              <a:spcBef>
                <a:spcPts val="0"/>
              </a:spcBef>
              <a:spcAft>
                <a:spcPts val="0"/>
              </a:spcAft>
              <a:buSzPts val="1600"/>
              <a:buNone/>
            </a:pPr>
            <a:endParaRPr lang="en-US" sz="1800" dirty="0">
              <a:sym typeface="Arial Narrow"/>
            </a:endParaRPr>
          </a:p>
          <a:p>
            <a:pPr marL="0" lvl="0" indent="0" algn="just" rtl="0">
              <a:spcBef>
                <a:spcPts val="0"/>
              </a:spcBef>
              <a:spcAft>
                <a:spcPts val="0"/>
              </a:spcAft>
              <a:buNone/>
            </a:pPr>
            <a:r>
              <a:rPr lang="en-US" sz="1800" b="1" i="1" dirty="0">
                <a:sym typeface="Arial Narrow"/>
              </a:rPr>
              <a:t>Future Discussions and Improvements:</a:t>
            </a:r>
            <a:endParaRPr lang="en-US" sz="1800" dirty="0">
              <a:sym typeface="Arial Narrow"/>
            </a:endParaRPr>
          </a:p>
          <a:p>
            <a:pPr marL="457200" lvl="0" indent="-330200" algn="just" rtl="0">
              <a:spcBef>
                <a:spcPts val="0"/>
              </a:spcBef>
              <a:spcAft>
                <a:spcPts val="0"/>
              </a:spcAft>
              <a:buSzPts val="1600"/>
              <a:buFont typeface="Arial Narrow"/>
              <a:buChar char="●"/>
            </a:pPr>
            <a:r>
              <a:rPr lang="en-US" sz="1800" dirty="0">
                <a:sym typeface="Arial Narrow"/>
              </a:rPr>
              <a:t>V&amp;V </a:t>
            </a:r>
            <a:r>
              <a:rPr lang="en-US" sz="1800" dirty="0"/>
              <a:t>and testing effort through GUI test automation. Regression testing of model changes can be handled much faster.</a:t>
            </a:r>
          </a:p>
          <a:p>
            <a:pPr marL="457200" lvl="0" indent="-330200" algn="just" rtl="0">
              <a:spcBef>
                <a:spcPts val="0"/>
              </a:spcBef>
              <a:spcAft>
                <a:spcPts val="0"/>
              </a:spcAft>
              <a:buSzPts val="1600"/>
              <a:buFont typeface="Arial Narrow"/>
              <a:buChar char="●"/>
            </a:pPr>
            <a:r>
              <a:rPr lang="en-US" sz="1800" dirty="0"/>
              <a:t>Generic, ontology-driven, end-to-end simulation software design. New simulation software implementation cost would be reduced significantly.</a:t>
            </a:r>
          </a:p>
          <a:p>
            <a:pPr marL="457200" lvl="0" indent="-330200" algn="just" rtl="0">
              <a:spcBef>
                <a:spcPts val="0"/>
              </a:spcBef>
              <a:spcAft>
                <a:spcPts val="0"/>
              </a:spcAft>
              <a:buSzPts val="1600"/>
              <a:buFont typeface="Arial Narrow"/>
              <a:buChar char="●"/>
            </a:pPr>
            <a:r>
              <a:rPr lang="en-US" sz="1800" dirty="0">
                <a:sym typeface="Arial Narrow"/>
              </a:rPr>
              <a:t>Common design framework (requirements management and ontology)</a:t>
            </a:r>
            <a:r>
              <a:rPr lang="en-US" sz="1800" dirty="0"/>
              <a:t> for stakeholders to collaborate on.</a:t>
            </a:r>
            <a:endParaRPr lang="tr-TR" sz="1800" dirty="0"/>
          </a:p>
        </p:txBody>
      </p:sp>
      <p:sp>
        <p:nvSpPr>
          <p:cNvPr id="227" name="Google Shape;227;g2fb9dc28cd5_0_34"/>
          <p:cNvSpPr txBox="1">
            <a:spLocks noGrp="1"/>
          </p:cNvSpPr>
          <p:nvPr>
            <p:ph type="sldNum" idx="12"/>
          </p:nvPr>
        </p:nvSpPr>
        <p:spPr>
          <a:xfrm>
            <a:off x="10893288" y="6390502"/>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title"/>
          </p:nvPr>
        </p:nvSpPr>
        <p:spPr>
          <a:xfrm>
            <a:off x="2397039" y="0"/>
            <a:ext cx="7416800" cy="7951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FFFFFF"/>
                </a:solidFill>
              </a:rPr>
              <a:t>Outline</a:t>
            </a:r>
            <a:endParaRPr dirty="0"/>
          </a:p>
        </p:txBody>
      </p:sp>
      <p:sp>
        <p:nvSpPr>
          <p:cNvPr id="71" name="Google Shape;71;p2"/>
          <p:cNvSpPr txBox="1">
            <a:spLocks noGrp="1"/>
          </p:cNvSpPr>
          <p:nvPr>
            <p:ph type="body" idx="1"/>
          </p:nvPr>
        </p:nvSpPr>
        <p:spPr>
          <a:xfrm>
            <a:off x="480132" y="1046715"/>
            <a:ext cx="11250613" cy="5075237"/>
          </a:xfrm>
          <a:prstGeom prst="rect">
            <a:avLst/>
          </a:prstGeom>
          <a:noFill/>
          <a:ln>
            <a:noFill/>
          </a:ln>
        </p:spPr>
        <p:txBody>
          <a:bodyPr spcFirstLastPara="1" wrap="square" lIns="91425" tIns="45700" rIns="91425" bIns="45700" anchor="t" anchorCtr="0">
            <a:noAutofit/>
          </a:bodyPr>
          <a:lstStyle/>
          <a:p>
            <a:pPr marL="457188" lvl="0" indent="-504813" algn="l" rtl="0">
              <a:spcBef>
                <a:spcPts val="0"/>
              </a:spcBef>
              <a:spcAft>
                <a:spcPts val="0"/>
              </a:spcAft>
              <a:buSzPts val="2100"/>
              <a:buChar char="⮚"/>
            </a:pPr>
            <a:r>
              <a:rPr lang="en-US" dirty="0"/>
              <a:t>Introduction</a:t>
            </a:r>
            <a:endParaRPr dirty="0"/>
          </a:p>
          <a:p>
            <a:pPr marL="457188" lvl="0" indent="-504813" algn="l" rtl="0">
              <a:spcBef>
                <a:spcPts val="560"/>
              </a:spcBef>
              <a:spcAft>
                <a:spcPts val="0"/>
              </a:spcAft>
              <a:buSzPts val="2100"/>
              <a:buChar char="⮚"/>
            </a:pPr>
            <a:r>
              <a:rPr lang="en-US" dirty="0"/>
              <a:t>GEMED Project Experience</a:t>
            </a:r>
            <a:endParaRPr dirty="0"/>
          </a:p>
          <a:p>
            <a:pPr marL="457188" lvl="0" indent="-504813" algn="l" rtl="0">
              <a:spcBef>
                <a:spcPts val="560"/>
              </a:spcBef>
              <a:spcAft>
                <a:spcPts val="0"/>
              </a:spcAft>
              <a:buSzPts val="2100"/>
              <a:buChar char="⮚"/>
            </a:pPr>
            <a:r>
              <a:rPr lang="en-US" dirty="0"/>
              <a:t>Perspectives</a:t>
            </a:r>
            <a:endParaRPr dirty="0"/>
          </a:p>
          <a:p>
            <a:pPr marL="990574" lvl="1" indent="-380989" algn="l" rtl="0">
              <a:spcBef>
                <a:spcPts val="560"/>
              </a:spcBef>
              <a:spcAft>
                <a:spcPts val="0"/>
              </a:spcAft>
              <a:buSzPts val="1350"/>
              <a:buChar char="■"/>
            </a:pPr>
            <a:r>
              <a:rPr lang="en-US" sz="2800" dirty="0"/>
              <a:t>Modelling Perspective</a:t>
            </a:r>
            <a:endParaRPr sz="2800" dirty="0"/>
          </a:p>
          <a:p>
            <a:pPr marL="990574" lvl="1" indent="-380989" algn="l" rtl="0">
              <a:spcBef>
                <a:spcPts val="560"/>
              </a:spcBef>
              <a:spcAft>
                <a:spcPts val="0"/>
              </a:spcAft>
              <a:buSzPts val="1350"/>
              <a:buChar char="■"/>
            </a:pPr>
            <a:r>
              <a:rPr lang="en-US" sz="2800" dirty="0"/>
              <a:t>User and Analysis Perspective</a:t>
            </a:r>
            <a:endParaRPr lang="tr-TR" sz="2800" dirty="0"/>
          </a:p>
          <a:p>
            <a:pPr marL="990574" lvl="1" indent="-380989">
              <a:spcBef>
                <a:spcPts val="560"/>
              </a:spcBef>
            </a:pPr>
            <a:r>
              <a:rPr lang="en-US" sz="2800" dirty="0"/>
              <a:t>User Experience and User Interface Design(UX / UI)</a:t>
            </a:r>
            <a:endParaRPr sz="2800" dirty="0"/>
          </a:p>
          <a:p>
            <a:pPr marL="990574" lvl="1" indent="-380989" algn="l" rtl="0">
              <a:spcBef>
                <a:spcPts val="560"/>
              </a:spcBef>
              <a:spcAft>
                <a:spcPts val="0"/>
              </a:spcAft>
              <a:buSzPts val="1350"/>
              <a:buChar char="■"/>
            </a:pPr>
            <a:r>
              <a:rPr lang="en-US" sz="2800" dirty="0"/>
              <a:t>Engineering and Management Perspective</a:t>
            </a:r>
            <a:endParaRPr sz="2800" dirty="0"/>
          </a:p>
          <a:p>
            <a:pPr marL="457188" lvl="0" indent="-504813" algn="l" rtl="0">
              <a:spcBef>
                <a:spcPts val="560"/>
              </a:spcBef>
              <a:spcAft>
                <a:spcPts val="0"/>
              </a:spcAft>
              <a:buSzPts val="2100"/>
              <a:buChar char="⮚"/>
            </a:pPr>
            <a:r>
              <a:rPr lang="en-US" dirty="0"/>
              <a:t>Discussion and Conclusion</a:t>
            </a:r>
            <a:endParaRPr dirty="0"/>
          </a:p>
          <a:p>
            <a:pPr marL="457189" lvl="0" indent="-323839" algn="l" rtl="0">
              <a:spcBef>
                <a:spcPts val="560"/>
              </a:spcBef>
              <a:spcAft>
                <a:spcPts val="0"/>
              </a:spcAft>
              <a:buSzPts val="2100"/>
              <a:buNone/>
            </a:pPr>
            <a:endParaRPr dirty="0"/>
          </a:p>
        </p:txBody>
      </p:sp>
      <p:sp>
        <p:nvSpPr>
          <p:cNvPr id="72" name="Google Shape;72;p2"/>
          <p:cNvSpPr txBox="1">
            <a:spLocks noGrp="1"/>
          </p:cNvSpPr>
          <p:nvPr>
            <p:ph type="sldNum" idx="12"/>
          </p:nvPr>
        </p:nvSpPr>
        <p:spPr>
          <a:xfrm>
            <a:off x="10893288" y="6390502"/>
            <a:ext cx="821634" cy="34093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fb9dc28cd5_0_41"/>
          <p:cNvSpPr txBox="1">
            <a:spLocks noGrp="1"/>
          </p:cNvSpPr>
          <p:nvPr>
            <p:ph type="title"/>
          </p:nvPr>
        </p:nvSpPr>
        <p:spPr>
          <a:xfrm>
            <a:off x="0" y="0"/>
            <a:ext cx="12192000" cy="859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dirty="0"/>
              <a:t>Questions</a:t>
            </a:r>
          </a:p>
        </p:txBody>
      </p:sp>
      <p:sp>
        <p:nvSpPr>
          <p:cNvPr id="234" name="Google Shape;234;g2fb9dc28cd5_0_41"/>
          <p:cNvSpPr txBox="1">
            <a:spLocks noGrp="1"/>
          </p:cNvSpPr>
          <p:nvPr>
            <p:ph type="body" idx="1"/>
          </p:nvPr>
        </p:nvSpPr>
        <p:spPr>
          <a:xfrm>
            <a:off x="4108650" y="2673900"/>
            <a:ext cx="3974700" cy="7551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5400" b="1" dirty="0"/>
              <a:t>QUESTIONS?</a:t>
            </a:r>
            <a:endParaRPr sz="5400" b="1" dirty="0"/>
          </a:p>
        </p:txBody>
      </p:sp>
      <p:sp>
        <p:nvSpPr>
          <p:cNvPr id="235" name="Google Shape;235;g2fb9dc28cd5_0_41"/>
          <p:cNvSpPr txBox="1">
            <a:spLocks noGrp="1"/>
          </p:cNvSpPr>
          <p:nvPr>
            <p:ph type="sldNum" idx="12"/>
          </p:nvPr>
        </p:nvSpPr>
        <p:spPr>
          <a:xfrm>
            <a:off x="10893288" y="6390502"/>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236" name="Google Shape;236;g2fb9dc28cd5_0_41"/>
          <p:cNvSpPr/>
          <p:nvPr/>
        </p:nvSpPr>
        <p:spPr>
          <a:xfrm>
            <a:off x="1073371" y="5606903"/>
            <a:ext cx="100965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000000"/>
                </a:solidFill>
                <a:latin typeface="Tahoma"/>
                <a:ea typeface="Tahoma"/>
                <a:cs typeface="Tahoma"/>
                <a:sym typeface="Tahoma"/>
              </a:rPr>
              <a:t>ACKNOWLEDGEMENTS</a:t>
            </a:r>
            <a:endParaRPr dirty="0"/>
          </a:p>
          <a:p>
            <a:pPr marL="0" marR="0" lvl="0" indent="0" algn="ctr" rtl="0">
              <a:spcBef>
                <a:spcPts val="0"/>
              </a:spcBef>
              <a:spcAft>
                <a:spcPts val="0"/>
              </a:spcAft>
              <a:buNone/>
            </a:pPr>
            <a:r>
              <a:rPr lang="en-US" sz="1400" dirty="0">
                <a:solidFill>
                  <a:srgbClr val="000000"/>
                </a:solidFill>
                <a:latin typeface="Tahoma"/>
                <a:ea typeface="Tahoma"/>
                <a:cs typeface="Tahoma"/>
                <a:sym typeface="Tahoma"/>
              </a:rPr>
              <a:t>This work is supported by the Scientific and Technological Research Council of Türkiye (TÜBİTAK) under Grant No. 115A044. </a:t>
            </a:r>
            <a:endParaRPr sz="2800" b="0" cap="none" dirty="0">
              <a:solidFill>
                <a:srgbClr val="000000"/>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fd3b8828c9_0_6"/>
          <p:cNvSpPr txBox="1">
            <a:spLocks noGrp="1"/>
          </p:cNvSpPr>
          <p:nvPr>
            <p:ph type="sldNum" idx="12"/>
          </p:nvPr>
        </p:nvSpPr>
        <p:spPr>
          <a:xfrm>
            <a:off x="10893288" y="6390502"/>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
        <p:nvSpPr>
          <p:cNvPr id="79" name="Google Shape;79;g2fd3b8828c9_0_6"/>
          <p:cNvSpPr txBox="1">
            <a:spLocks noGrp="1"/>
          </p:cNvSpPr>
          <p:nvPr>
            <p:ph type="body" idx="1"/>
          </p:nvPr>
        </p:nvSpPr>
        <p:spPr>
          <a:xfrm>
            <a:off x="37327" y="856674"/>
            <a:ext cx="7416900" cy="5533827"/>
          </a:xfrm>
          <a:prstGeom prst="rect">
            <a:avLst/>
          </a:prstGeom>
        </p:spPr>
        <p:txBody>
          <a:bodyPr spcFirstLastPara="1" wrap="square" lIns="91425" tIns="45700" rIns="91425" bIns="45700" anchor="t" anchorCtr="0">
            <a:noAutofit/>
          </a:bodyPr>
          <a:lstStyle/>
          <a:p>
            <a:pPr marL="457200" lvl="0" indent="-314325" algn="just" rtl="0">
              <a:spcBef>
                <a:spcPts val="360"/>
              </a:spcBef>
              <a:spcAft>
                <a:spcPts val="0"/>
              </a:spcAft>
              <a:buSzPts val="1350"/>
              <a:buChar char="⮚"/>
            </a:pPr>
            <a:r>
              <a:rPr lang="en-US" sz="1800" dirty="0"/>
              <a:t>Wargame </a:t>
            </a:r>
            <a:endParaRPr sz="1800" dirty="0"/>
          </a:p>
          <a:p>
            <a:pPr marL="914400" lvl="1" indent="-273050" algn="just" rtl="0">
              <a:spcBef>
                <a:spcPts val="0"/>
              </a:spcBef>
              <a:spcAft>
                <a:spcPts val="0"/>
              </a:spcAft>
              <a:buSzPts val="700"/>
              <a:buFont typeface="Arial Narrow"/>
              <a:buChar char="■"/>
            </a:pPr>
            <a:r>
              <a:rPr lang="en-US" sz="1800" b="1" i="1" dirty="0"/>
              <a:t>In the military context, the simulation of a military operation (Ministry of </a:t>
            </a:r>
            <a:r>
              <a:rPr lang="en-US" sz="1800" b="1" i="1" dirty="0" err="1"/>
              <a:t>Defence</a:t>
            </a:r>
            <a:r>
              <a:rPr lang="en-US" sz="1800" b="1" i="1" dirty="0"/>
              <a:t> UK, 2017; NATO, 2019, 2023)</a:t>
            </a:r>
            <a:endParaRPr sz="1800" b="1" i="1" dirty="0"/>
          </a:p>
          <a:p>
            <a:pPr marL="914400" lvl="1" indent="-276225" algn="just" rtl="0">
              <a:spcBef>
                <a:spcPts val="0"/>
              </a:spcBef>
              <a:spcAft>
                <a:spcPts val="0"/>
              </a:spcAft>
              <a:buSzPts val="750"/>
              <a:buChar char="■"/>
            </a:pPr>
            <a:r>
              <a:rPr lang="en-US" sz="1800" dirty="0"/>
              <a:t>A multi-user software incorporated in a multiplayer game setting</a:t>
            </a:r>
            <a:endParaRPr sz="1800" dirty="0"/>
          </a:p>
          <a:p>
            <a:pPr marL="914400" lvl="1" indent="-276225" algn="just" rtl="0">
              <a:spcBef>
                <a:spcPts val="0"/>
              </a:spcBef>
              <a:spcAft>
                <a:spcPts val="0"/>
              </a:spcAft>
              <a:buSzPts val="750"/>
              <a:buChar char="■"/>
            </a:pPr>
            <a:r>
              <a:rPr lang="en-US" sz="1800" dirty="0"/>
              <a:t>Usually equipped with real-time models with appropriate levels of fidelity and aggregation </a:t>
            </a:r>
            <a:endParaRPr sz="1800" dirty="0"/>
          </a:p>
          <a:p>
            <a:pPr marL="914400" lvl="1" indent="-276225" algn="just" rtl="0">
              <a:spcBef>
                <a:spcPts val="0"/>
              </a:spcBef>
              <a:spcAft>
                <a:spcPts val="0"/>
              </a:spcAft>
              <a:buSzPts val="750"/>
              <a:buChar char="■"/>
            </a:pPr>
            <a:r>
              <a:rPr lang="en-US" sz="1800" dirty="0"/>
              <a:t>Tools required to manage the execution</a:t>
            </a:r>
            <a:endParaRPr sz="1800" dirty="0"/>
          </a:p>
          <a:p>
            <a:pPr marL="914400" lvl="1" indent="-276225" algn="just" rtl="0">
              <a:spcBef>
                <a:spcPts val="0"/>
              </a:spcBef>
              <a:spcAft>
                <a:spcPts val="0"/>
              </a:spcAft>
              <a:buSzPts val="750"/>
              <a:buChar char="■"/>
            </a:pPr>
            <a:r>
              <a:rPr lang="en-US" sz="1800" dirty="0"/>
              <a:t>Features to support the evaluation and improvement of the players’ real-time decision capabilities</a:t>
            </a:r>
            <a:endParaRPr sz="1800" dirty="0"/>
          </a:p>
          <a:p>
            <a:pPr marL="457200" lvl="0" indent="-314325" algn="just" rtl="0">
              <a:spcBef>
                <a:spcPts val="360"/>
              </a:spcBef>
              <a:spcAft>
                <a:spcPts val="0"/>
              </a:spcAft>
              <a:buSzPts val="1350"/>
              <a:buChar char="⮚"/>
            </a:pPr>
            <a:r>
              <a:rPr lang="en-US" sz="1800" dirty="0"/>
              <a:t>Closed-loop Simulation</a:t>
            </a:r>
            <a:endParaRPr sz="1800" dirty="0"/>
          </a:p>
          <a:p>
            <a:pPr marL="914400" lvl="1" indent="-279400" algn="just" rtl="0">
              <a:spcBef>
                <a:spcPts val="0"/>
              </a:spcBef>
              <a:spcAft>
                <a:spcPts val="0"/>
              </a:spcAft>
              <a:buSzPts val="800"/>
              <a:buChar char="■"/>
            </a:pPr>
            <a:r>
              <a:rPr lang="en-US" sz="1800" b="1" i="1" dirty="0"/>
              <a:t>A term used for this category is closed-loop simulation (</a:t>
            </a:r>
            <a:r>
              <a:rPr lang="en-US" sz="1800" b="1" i="1" dirty="0" err="1"/>
              <a:t>Hodický</a:t>
            </a:r>
            <a:r>
              <a:rPr lang="en-US" sz="1800" b="1" i="1" dirty="0"/>
              <a:t> et al., 2020; </a:t>
            </a:r>
            <a:r>
              <a:rPr lang="en-US" sz="1800" b="1" i="1" dirty="0" err="1"/>
              <a:t>Turnitsa</a:t>
            </a:r>
            <a:r>
              <a:rPr lang="en-US" sz="1800" b="1" i="1" dirty="0"/>
              <a:t> et al., 2022), or</a:t>
            </a:r>
            <a:r>
              <a:rPr lang="tr-TR" sz="1800" b="1" i="1" dirty="0"/>
              <a:t> </a:t>
            </a:r>
            <a:r>
              <a:rPr lang="en-US" sz="1800" b="1" i="1" dirty="0"/>
              <a:t>less frequently automated constructive simulation (ACS) (</a:t>
            </a:r>
            <a:r>
              <a:rPr lang="en-US" sz="1800" b="1" i="1" dirty="0" err="1"/>
              <a:t>Hodicky</a:t>
            </a:r>
            <a:r>
              <a:rPr lang="en-US" sz="1800" b="1" i="1" dirty="0"/>
              <a:t> et al., 2019; </a:t>
            </a:r>
            <a:r>
              <a:rPr lang="en-US" sz="1800" b="1" i="1" dirty="0" err="1"/>
              <a:t>Nohel</a:t>
            </a:r>
            <a:r>
              <a:rPr lang="en-US" sz="1800" b="1" i="1" dirty="0"/>
              <a:t> et al., 2022)</a:t>
            </a:r>
            <a:endParaRPr sz="1800" b="1" i="1" dirty="0"/>
          </a:p>
          <a:p>
            <a:pPr marL="914400" lvl="1" indent="-279400" algn="just" rtl="0">
              <a:spcBef>
                <a:spcPts val="360"/>
              </a:spcBef>
              <a:spcAft>
                <a:spcPts val="0"/>
              </a:spcAft>
              <a:buSzPts val="800"/>
              <a:buChar char="■"/>
            </a:pPr>
            <a:r>
              <a:rPr lang="en-US" sz="1800" dirty="0"/>
              <a:t>The players are not in-the-loop during the simulation execution</a:t>
            </a:r>
            <a:endParaRPr sz="1800" dirty="0"/>
          </a:p>
          <a:p>
            <a:pPr marL="914400" lvl="1" indent="-279400" algn="just" rtl="0">
              <a:spcBef>
                <a:spcPts val="0"/>
              </a:spcBef>
              <a:spcAft>
                <a:spcPts val="0"/>
              </a:spcAft>
              <a:buSzPts val="800"/>
              <a:buChar char="■"/>
            </a:pPr>
            <a:r>
              <a:rPr lang="en-US" sz="1800" dirty="0"/>
              <a:t>A predefined scenario script is followed from the beginning to the end without interruption</a:t>
            </a:r>
            <a:endParaRPr sz="1800" dirty="0"/>
          </a:p>
          <a:p>
            <a:pPr marL="457200" lvl="0" indent="0" algn="l" rtl="0">
              <a:spcBef>
                <a:spcPts val="360"/>
              </a:spcBef>
              <a:spcAft>
                <a:spcPts val="0"/>
              </a:spcAft>
              <a:buNone/>
            </a:pPr>
            <a:endParaRPr sz="1800" dirty="0"/>
          </a:p>
          <a:p>
            <a:pPr marL="457200" lvl="0" indent="0" algn="l" rtl="0">
              <a:spcBef>
                <a:spcPts val="360"/>
              </a:spcBef>
              <a:spcAft>
                <a:spcPts val="0"/>
              </a:spcAft>
              <a:buNone/>
            </a:pPr>
            <a:endParaRPr sz="1800" dirty="0"/>
          </a:p>
          <a:p>
            <a:pPr marL="457200" lvl="0" indent="0" algn="l" rtl="0">
              <a:spcBef>
                <a:spcPts val="360"/>
              </a:spcBef>
              <a:spcAft>
                <a:spcPts val="0"/>
              </a:spcAft>
              <a:buNone/>
            </a:pPr>
            <a:endParaRPr sz="1800" dirty="0"/>
          </a:p>
        </p:txBody>
      </p:sp>
      <p:pic>
        <p:nvPicPr>
          <p:cNvPr id="80" name="Google Shape;80;g2fd3b8828c9_0_6"/>
          <p:cNvPicPr preferRelativeResize="0"/>
          <p:nvPr/>
        </p:nvPicPr>
        <p:blipFill>
          <a:blip r:embed="rId3">
            <a:alphaModFix/>
          </a:blip>
          <a:stretch>
            <a:fillRect/>
          </a:stretch>
        </p:blipFill>
        <p:spPr>
          <a:xfrm>
            <a:off x="7989035" y="3607369"/>
            <a:ext cx="3649808" cy="2809439"/>
          </a:xfrm>
          <a:prstGeom prst="rect">
            <a:avLst/>
          </a:prstGeom>
          <a:noFill/>
          <a:ln>
            <a:noFill/>
          </a:ln>
        </p:spPr>
      </p:pic>
      <p:pic>
        <p:nvPicPr>
          <p:cNvPr id="81" name="Google Shape;81;g2fd3b8828c9_0_6"/>
          <p:cNvPicPr preferRelativeResize="0"/>
          <p:nvPr/>
        </p:nvPicPr>
        <p:blipFill>
          <a:blip r:embed="rId4">
            <a:alphaModFix/>
          </a:blip>
          <a:stretch>
            <a:fillRect/>
          </a:stretch>
        </p:blipFill>
        <p:spPr>
          <a:xfrm>
            <a:off x="7989035" y="856674"/>
            <a:ext cx="3649808" cy="2809440"/>
          </a:xfrm>
          <a:prstGeom prst="rect">
            <a:avLst/>
          </a:prstGeom>
          <a:noFill/>
          <a:ln>
            <a:noFill/>
          </a:ln>
        </p:spPr>
      </p:pic>
      <p:sp>
        <p:nvSpPr>
          <p:cNvPr id="6" name="Google Shape;88;g2fb9dc28cd5_0_70">
            <a:extLst>
              <a:ext uri="{FF2B5EF4-FFF2-40B4-BE49-F238E27FC236}">
                <a16:creationId xmlns:a16="http://schemas.microsoft.com/office/drawing/2014/main" id="{A3A38B7E-7272-4553-9696-7BDD0741552F}"/>
              </a:ext>
            </a:extLst>
          </p:cNvPr>
          <p:cNvSpPr txBox="1">
            <a:spLocks noGrp="1"/>
          </p:cNvSpPr>
          <p:nvPr>
            <p:ph type="title"/>
          </p:nvPr>
        </p:nvSpPr>
        <p:spPr>
          <a:xfrm>
            <a:off x="2397039" y="0"/>
            <a:ext cx="7416900" cy="795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400" dirty="0"/>
              <a:t>Introduction</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txBox="1">
            <a:spLocks noGrp="1"/>
          </p:cNvSpPr>
          <p:nvPr>
            <p:ph type="title"/>
          </p:nvPr>
        </p:nvSpPr>
        <p:spPr>
          <a:xfrm>
            <a:off x="2345741" y="0"/>
            <a:ext cx="7416800" cy="84124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GEMED Project Experience</a:t>
            </a:r>
            <a:endParaRPr dirty="0"/>
          </a:p>
        </p:txBody>
      </p:sp>
      <p:sp>
        <p:nvSpPr>
          <p:cNvPr id="95" name="Google Shape;95;p4"/>
          <p:cNvSpPr txBox="1">
            <a:spLocks noGrp="1"/>
          </p:cNvSpPr>
          <p:nvPr>
            <p:ph type="sldNum" idx="12"/>
          </p:nvPr>
        </p:nvSpPr>
        <p:spPr>
          <a:xfrm>
            <a:off x="11217602" y="6439437"/>
            <a:ext cx="485353" cy="32618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rgbClr val="000000"/>
                </a:solidFill>
                <a:latin typeface="Arial"/>
                <a:ea typeface="Arial"/>
                <a:cs typeface="Arial"/>
                <a:sym typeface="Arial"/>
              </a:rPr>
              <a:t>4</a:t>
            </a:fld>
            <a:endParaRPr sz="1800">
              <a:solidFill>
                <a:srgbClr val="000000"/>
              </a:solidFill>
              <a:latin typeface="Arial"/>
              <a:ea typeface="Arial"/>
              <a:cs typeface="Arial"/>
              <a:sym typeface="Arial"/>
            </a:endParaRPr>
          </a:p>
        </p:txBody>
      </p:sp>
      <p:sp>
        <p:nvSpPr>
          <p:cNvPr id="96" name="Google Shape;96;p4"/>
          <p:cNvSpPr txBox="1"/>
          <p:nvPr/>
        </p:nvSpPr>
        <p:spPr>
          <a:xfrm>
            <a:off x="156576" y="1081075"/>
            <a:ext cx="5939424" cy="505640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000"/>
              <a:buFont typeface="Arial Narrow"/>
              <a:buChar char="•"/>
            </a:pPr>
            <a:r>
              <a:rPr lang="en-US" sz="1800" dirty="0">
                <a:latin typeface="Arial Narrow"/>
                <a:ea typeface="Arial Narrow"/>
                <a:cs typeface="Arial Narrow"/>
                <a:sym typeface="Arial Narrow"/>
              </a:rPr>
              <a:t>Closed-loop military simulation</a:t>
            </a:r>
            <a:endParaRPr sz="1800" dirty="0">
              <a:latin typeface="Arial Narrow"/>
              <a:ea typeface="Arial Narrow"/>
              <a:cs typeface="Arial Narrow"/>
              <a:sym typeface="Arial Narrow"/>
            </a:endParaRPr>
          </a:p>
          <a:p>
            <a:pPr marL="342900" marR="0" lvl="0" indent="-342900" algn="l" rtl="0">
              <a:spcBef>
                <a:spcPts val="0"/>
              </a:spcBef>
              <a:spcAft>
                <a:spcPts val="0"/>
              </a:spcAft>
              <a:buSzPts val="2000"/>
              <a:buFont typeface="Arial Narrow"/>
              <a:buChar char="•"/>
            </a:pPr>
            <a:r>
              <a:rPr lang="en-US" sz="1800" dirty="0">
                <a:latin typeface="Arial Narrow"/>
                <a:ea typeface="Arial Narrow"/>
                <a:cs typeface="Arial Narrow"/>
                <a:sym typeface="Arial Narrow"/>
              </a:rPr>
              <a:t>Multi agent based design</a:t>
            </a:r>
            <a:endParaRPr lang="tr-TR" sz="1800" dirty="0">
              <a:latin typeface="Arial Narrow"/>
              <a:ea typeface="Arial Narrow"/>
              <a:cs typeface="Arial Narrow"/>
              <a:sym typeface="Arial Narrow"/>
            </a:endParaRPr>
          </a:p>
          <a:p>
            <a:pPr marL="342900" marR="0" lvl="0" indent="-342900" algn="l" rtl="0">
              <a:spcBef>
                <a:spcPts val="0"/>
              </a:spcBef>
              <a:spcAft>
                <a:spcPts val="0"/>
              </a:spcAft>
              <a:buSzPts val="2000"/>
              <a:buFont typeface="Arial Narrow"/>
              <a:buChar char="•"/>
            </a:pPr>
            <a:r>
              <a:rPr lang="en-US" sz="1800" dirty="0">
                <a:latin typeface="Arial Narrow"/>
                <a:ea typeface="Arial Narrow"/>
                <a:cs typeface="Arial Narrow"/>
                <a:sym typeface="Arial Narrow"/>
              </a:rPr>
              <a:t>Mix of discrete-event and variable time advance mechanisms</a:t>
            </a:r>
          </a:p>
          <a:p>
            <a:pPr marL="342900" marR="0" lvl="0" indent="-342900" algn="l" rtl="0">
              <a:spcBef>
                <a:spcPts val="0"/>
              </a:spcBef>
              <a:spcAft>
                <a:spcPts val="0"/>
              </a:spcAft>
              <a:buClr>
                <a:srgbClr val="000000"/>
              </a:buClr>
              <a:buSzPts val="2000"/>
              <a:buFont typeface="Arial Narrow"/>
              <a:buChar char="•"/>
            </a:pPr>
            <a:r>
              <a:rPr lang="en-US" sz="1800" dirty="0">
                <a:solidFill>
                  <a:srgbClr val="000000"/>
                </a:solidFill>
                <a:latin typeface="Arial Narrow"/>
                <a:ea typeface="Arial Narrow"/>
                <a:cs typeface="Arial Narrow"/>
                <a:sym typeface="Arial Narrow"/>
              </a:rPr>
              <a:t>Multi-level analysis simulation system</a:t>
            </a:r>
            <a:endParaRPr lang="en-US" sz="1800" dirty="0">
              <a:latin typeface="Arial Narrow"/>
              <a:ea typeface="Arial Narrow"/>
              <a:cs typeface="Arial Narrow"/>
              <a:sym typeface="Arial Narrow"/>
            </a:endParaRPr>
          </a:p>
          <a:p>
            <a:pPr marL="342900" marR="0" lvl="0" indent="-342900" algn="l" rtl="0">
              <a:spcBef>
                <a:spcPts val="0"/>
              </a:spcBef>
              <a:spcAft>
                <a:spcPts val="0"/>
              </a:spcAft>
              <a:buClr>
                <a:srgbClr val="000000"/>
              </a:buClr>
              <a:buSzPts val="2000"/>
              <a:buFont typeface="Arial Narrow"/>
              <a:buChar char="•"/>
            </a:pPr>
            <a:r>
              <a:rPr lang="en-US" sz="1800" dirty="0">
                <a:solidFill>
                  <a:schemeClr val="dk1"/>
                </a:solidFill>
                <a:latin typeface="Arial Narrow"/>
                <a:ea typeface="Arial Narrow"/>
                <a:cs typeface="Arial Narrow"/>
                <a:sym typeface="Arial Narrow"/>
              </a:rPr>
              <a:t>Design of Experiments:</a:t>
            </a:r>
          </a:p>
          <a:p>
            <a:pPr marL="457200" lvl="0" indent="0" algn="l" rtl="0">
              <a:spcBef>
                <a:spcPts val="360"/>
              </a:spcBef>
              <a:spcAft>
                <a:spcPts val="0"/>
              </a:spcAft>
              <a:buNone/>
            </a:pPr>
            <a:r>
              <a:rPr lang="en-US" sz="1800" i="1" dirty="0">
                <a:solidFill>
                  <a:schemeClr val="dk1"/>
                </a:solidFill>
                <a:latin typeface="Arial Narrow"/>
                <a:ea typeface="Arial Narrow"/>
                <a:cs typeface="Arial Narrow"/>
                <a:sym typeface="Arial Narrow"/>
              </a:rPr>
              <a:t>•  Controlled variations and randomness sources</a:t>
            </a:r>
            <a:endParaRPr sz="1800" i="1" dirty="0">
              <a:solidFill>
                <a:schemeClr val="dk1"/>
              </a:solidFill>
              <a:latin typeface="Arial Narrow"/>
              <a:ea typeface="Arial Narrow"/>
              <a:cs typeface="Arial Narrow"/>
              <a:sym typeface="Arial Narrow"/>
            </a:endParaRPr>
          </a:p>
          <a:p>
            <a:pPr marL="457200" lvl="0" indent="0" algn="l" rtl="0">
              <a:spcBef>
                <a:spcPts val="360"/>
              </a:spcBef>
              <a:spcAft>
                <a:spcPts val="0"/>
              </a:spcAft>
              <a:buNone/>
            </a:pPr>
            <a:r>
              <a:rPr lang="en-US" sz="1800" i="1" dirty="0">
                <a:solidFill>
                  <a:schemeClr val="dk1"/>
                </a:solidFill>
                <a:latin typeface="Arial Narrow"/>
                <a:ea typeface="Arial Narrow"/>
                <a:cs typeface="Arial Narrow"/>
                <a:sym typeface="Arial Narrow"/>
              </a:rPr>
              <a:t>•  Multiple runs: Factors and Trials</a:t>
            </a:r>
            <a:endParaRPr sz="1800" i="1" dirty="0">
              <a:solidFill>
                <a:schemeClr val="dk1"/>
              </a:solidFill>
              <a:latin typeface="Arial Narrow"/>
              <a:ea typeface="Arial Narrow"/>
              <a:cs typeface="Arial Narrow"/>
              <a:sym typeface="Arial Narrow"/>
            </a:endParaRPr>
          </a:p>
          <a:p>
            <a:pPr marL="457200" lvl="0" indent="0" algn="l" rtl="0">
              <a:spcBef>
                <a:spcPts val="360"/>
              </a:spcBef>
              <a:spcAft>
                <a:spcPts val="0"/>
              </a:spcAft>
              <a:buNone/>
            </a:pPr>
            <a:endParaRPr sz="1800" dirty="0">
              <a:solidFill>
                <a:schemeClr val="dk1"/>
              </a:solidFill>
              <a:latin typeface="Arial Narrow"/>
              <a:ea typeface="Arial Narrow"/>
              <a:cs typeface="Arial Narrow"/>
              <a:sym typeface="Arial Narrow"/>
            </a:endParaRPr>
          </a:p>
          <a:p>
            <a:pPr marL="342900" marR="0" lvl="0" indent="-342900" algn="l" rtl="0">
              <a:spcBef>
                <a:spcPts val="0"/>
              </a:spcBef>
              <a:spcAft>
                <a:spcPts val="0"/>
              </a:spcAft>
              <a:buClr>
                <a:srgbClr val="000000"/>
              </a:buClr>
              <a:buSzPts val="2000"/>
              <a:buFont typeface="Arial Narrow"/>
              <a:buChar char="•"/>
            </a:pPr>
            <a:r>
              <a:rPr lang="en-US" sz="1800" dirty="0">
                <a:solidFill>
                  <a:srgbClr val="000000"/>
                </a:solidFill>
                <a:latin typeface="Arial Narrow"/>
                <a:ea typeface="Arial Narrow"/>
                <a:cs typeface="Arial Narrow"/>
                <a:sym typeface="Arial Narrow"/>
              </a:rPr>
              <a:t>~90 generic system models, </a:t>
            </a:r>
            <a:r>
              <a:rPr lang="en-US" sz="1800" dirty="0">
                <a:latin typeface="Arial Narrow"/>
                <a:ea typeface="Arial Narrow"/>
                <a:cs typeface="Arial Narrow"/>
                <a:sym typeface="Arial Narrow"/>
              </a:rPr>
              <a:t> </a:t>
            </a:r>
            <a:r>
              <a:rPr lang="en-US" sz="1800" dirty="0">
                <a:solidFill>
                  <a:srgbClr val="000000"/>
                </a:solidFill>
                <a:latin typeface="Arial Narrow"/>
                <a:ea typeface="Arial Narrow"/>
                <a:cs typeface="Arial Narrow"/>
                <a:sym typeface="Arial Narrow"/>
              </a:rPr>
              <a:t>by a consortium of 4 contractors:</a:t>
            </a:r>
            <a:endParaRPr sz="1800" dirty="0">
              <a:latin typeface="Arial Narrow"/>
              <a:ea typeface="Arial Narrow"/>
              <a:cs typeface="Arial Narrow"/>
              <a:sym typeface="Arial Narrow"/>
            </a:endParaRPr>
          </a:p>
          <a:p>
            <a:pPr marL="914400" marR="0" lvl="1" indent="-342900" algn="l" rtl="0">
              <a:spcBef>
                <a:spcPts val="0"/>
              </a:spcBef>
              <a:spcAft>
                <a:spcPts val="0"/>
              </a:spcAft>
              <a:buClr>
                <a:srgbClr val="000000"/>
              </a:buClr>
              <a:buSzPts val="1800"/>
              <a:buFont typeface="Arial Narrow"/>
              <a:buChar char="–"/>
            </a:pPr>
            <a:r>
              <a:rPr lang="en-US" sz="1800" dirty="0">
                <a:latin typeface="Arial Narrow"/>
                <a:ea typeface="Arial Narrow"/>
                <a:cs typeface="Arial Narrow"/>
                <a:sym typeface="Arial Narrow"/>
              </a:rPr>
              <a:t>Naval and Air Platforms</a:t>
            </a:r>
            <a:endParaRPr sz="1800" dirty="0">
              <a:latin typeface="Arial Narrow"/>
              <a:ea typeface="Arial Narrow"/>
              <a:cs typeface="Arial Narrow"/>
              <a:sym typeface="Arial Narrow"/>
            </a:endParaRPr>
          </a:p>
          <a:p>
            <a:pPr marL="914400" lvl="1" indent="-342900" algn="l" rtl="0">
              <a:spcBef>
                <a:spcPts val="0"/>
              </a:spcBef>
              <a:spcAft>
                <a:spcPts val="0"/>
              </a:spcAft>
              <a:buClr>
                <a:schemeClr val="dk1"/>
              </a:buClr>
              <a:buSzPts val="1800"/>
              <a:buFont typeface="Arial Narrow"/>
              <a:buChar char="–"/>
            </a:pPr>
            <a:r>
              <a:rPr lang="en-US" sz="1800" dirty="0">
                <a:solidFill>
                  <a:schemeClr val="dk1"/>
                </a:solidFill>
                <a:latin typeface="Arial Narrow"/>
                <a:ea typeface="Arial Narrow"/>
                <a:cs typeface="Arial Narrow"/>
                <a:sym typeface="Arial Narrow"/>
              </a:rPr>
              <a:t>RF/IR/Acoustic Sensors</a:t>
            </a:r>
            <a:endParaRPr sz="1800" dirty="0">
              <a:solidFill>
                <a:schemeClr val="dk1"/>
              </a:solidFill>
              <a:latin typeface="Arial Narrow"/>
              <a:ea typeface="Arial Narrow"/>
              <a:cs typeface="Arial Narrow"/>
              <a:sym typeface="Arial Narrow"/>
            </a:endParaRPr>
          </a:p>
          <a:p>
            <a:pPr marL="914400" lvl="1" indent="-342900" algn="l" rtl="0">
              <a:spcBef>
                <a:spcPts val="0"/>
              </a:spcBef>
              <a:spcAft>
                <a:spcPts val="0"/>
              </a:spcAft>
              <a:buClr>
                <a:schemeClr val="dk1"/>
              </a:buClr>
              <a:buSzPts val="1800"/>
              <a:buFont typeface="Arial Narrow"/>
              <a:buChar char="–"/>
            </a:pPr>
            <a:r>
              <a:rPr lang="en-US" sz="1800" dirty="0">
                <a:solidFill>
                  <a:schemeClr val="dk1"/>
                </a:solidFill>
                <a:latin typeface="Arial Narrow"/>
                <a:ea typeface="Arial Narrow"/>
                <a:cs typeface="Arial Narrow"/>
                <a:sym typeface="Arial Narrow"/>
              </a:rPr>
              <a:t>Weapon Systems</a:t>
            </a:r>
            <a:endParaRPr sz="1800" dirty="0">
              <a:solidFill>
                <a:schemeClr val="dk1"/>
              </a:solidFill>
              <a:latin typeface="Arial Narrow"/>
              <a:ea typeface="Arial Narrow"/>
              <a:cs typeface="Arial Narrow"/>
              <a:sym typeface="Arial Narrow"/>
            </a:endParaRPr>
          </a:p>
          <a:p>
            <a:pPr marL="914400" lvl="1" indent="-342900" algn="l" rtl="0">
              <a:spcBef>
                <a:spcPts val="0"/>
              </a:spcBef>
              <a:spcAft>
                <a:spcPts val="0"/>
              </a:spcAft>
              <a:buClr>
                <a:schemeClr val="dk1"/>
              </a:buClr>
              <a:buSzPts val="1800"/>
              <a:buFont typeface="Arial Narrow"/>
              <a:buChar char="–"/>
            </a:pPr>
            <a:r>
              <a:rPr lang="en-US" sz="1800" dirty="0">
                <a:solidFill>
                  <a:schemeClr val="dk1"/>
                </a:solidFill>
                <a:latin typeface="Arial Narrow"/>
                <a:ea typeface="Arial Narrow"/>
                <a:cs typeface="Arial Narrow"/>
                <a:sym typeface="Arial Narrow"/>
              </a:rPr>
              <a:t>Missiles</a:t>
            </a:r>
            <a:endParaRPr sz="1800" dirty="0">
              <a:solidFill>
                <a:schemeClr val="dk1"/>
              </a:solidFill>
              <a:latin typeface="Arial Narrow"/>
              <a:ea typeface="Arial Narrow"/>
              <a:cs typeface="Arial Narrow"/>
              <a:sym typeface="Arial Narrow"/>
            </a:endParaRPr>
          </a:p>
          <a:p>
            <a:pPr marL="914400" lvl="1" indent="-342900" algn="l" rtl="0">
              <a:spcBef>
                <a:spcPts val="0"/>
              </a:spcBef>
              <a:spcAft>
                <a:spcPts val="0"/>
              </a:spcAft>
              <a:buClr>
                <a:schemeClr val="dk1"/>
              </a:buClr>
              <a:buSzPts val="1800"/>
              <a:buFont typeface="Arial Narrow"/>
              <a:buChar char="–"/>
            </a:pPr>
            <a:r>
              <a:rPr lang="en-US" sz="1800" dirty="0">
                <a:solidFill>
                  <a:schemeClr val="dk1"/>
                </a:solidFill>
                <a:latin typeface="Arial Narrow"/>
                <a:ea typeface="Arial Narrow"/>
                <a:cs typeface="Arial Narrow"/>
                <a:sym typeface="Arial Narrow"/>
              </a:rPr>
              <a:t>Command Control Systems</a:t>
            </a:r>
            <a:endParaRPr sz="1800" dirty="0">
              <a:solidFill>
                <a:schemeClr val="dk1"/>
              </a:solidFill>
              <a:latin typeface="Arial Narrow"/>
              <a:ea typeface="Arial Narrow"/>
              <a:cs typeface="Arial Narrow"/>
              <a:sym typeface="Arial Narrow"/>
            </a:endParaRPr>
          </a:p>
        </p:txBody>
      </p:sp>
      <p:pic>
        <p:nvPicPr>
          <p:cNvPr id="97" name="Google Shape;97;p4"/>
          <p:cNvPicPr preferRelativeResize="0"/>
          <p:nvPr/>
        </p:nvPicPr>
        <p:blipFill>
          <a:blip r:embed="rId3">
            <a:alphaModFix/>
          </a:blip>
          <a:stretch>
            <a:fillRect/>
          </a:stretch>
        </p:blipFill>
        <p:spPr>
          <a:xfrm>
            <a:off x="6096000" y="1018947"/>
            <a:ext cx="5816675" cy="3412728"/>
          </a:xfrm>
          <a:prstGeom prst="rect">
            <a:avLst/>
          </a:prstGeom>
          <a:noFill/>
          <a:ln>
            <a:noFill/>
          </a:ln>
        </p:spPr>
      </p:pic>
      <p:pic>
        <p:nvPicPr>
          <p:cNvPr id="98" name="Google Shape;98;p4"/>
          <p:cNvPicPr preferRelativeResize="0"/>
          <p:nvPr/>
        </p:nvPicPr>
        <p:blipFill>
          <a:blip r:embed="rId4">
            <a:alphaModFix/>
          </a:blip>
          <a:stretch>
            <a:fillRect/>
          </a:stretch>
        </p:blipFill>
        <p:spPr>
          <a:xfrm>
            <a:off x="6096001" y="4431674"/>
            <a:ext cx="5910726" cy="19456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fb9dc28cd5_0_6"/>
          <p:cNvSpPr txBox="1"/>
          <p:nvPr/>
        </p:nvSpPr>
        <p:spPr>
          <a:xfrm>
            <a:off x="274320" y="2056738"/>
            <a:ext cx="6435090" cy="4093398"/>
          </a:xfrm>
          <a:prstGeom prst="rect">
            <a:avLst/>
          </a:prstGeom>
          <a:noFill/>
          <a:ln>
            <a:noFill/>
          </a:ln>
        </p:spPr>
        <p:txBody>
          <a:bodyPr spcFirstLastPara="1" wrap="square" lIns="91425" tIns="91425" rIns="91425" bIns="91425" anchor="t" anchorCtr="0">
            <a:spAutoFit/>
          </a:bodyPr>
          <a:lstStyle/>
          <a:p>
            <a:pPr marL="457200" lvl="0" indent="-330200" algn="just" rtl="0">
              <a:spcBef>
                <a:spcPts val="56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Managing the modeling complexity of the target domain is easier</a:t>
            </a:r>
          </a:p>
          <a:p>
            <a:pPr marL="457200" lvl="0" indent="-330200" algn="just" rtl="0">
              <a:spcBef>
                <a:spcPts val="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An effective way to understand the emergent behavior of the complex phenomenon</a:t>
            </a:r>
          </a:p>
          <a:p>
            <a:pPr marL="457200" lvl="0" indent="-330200" algn="just" rtl="0">
              <a:spcBef>
                <a:spcPts val="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Agent encapsulation makes it easier to isolate agents</a:t>
            </a:r>
            <a:endParaRPr lang="tr-TR" sz="1800" dirty="0">
              <a:solidFill>
                <a:schemeClr val="dk1"/>
              </a:solidFill>
              <a:latin typeface="Arial Narrow"/>
              <a:ea typeface="Arial Narrow"/>
              <a:cs typeface="Arial Narrow"/>
              <a:sym typeface="Arial Narrow"/>
            </a:endParaRPr>
          </a:p>
          <a:p>
            <a:pPr marL="457200" lvl="0" indent="-330200" algn="just" rtl="0">
              <a:spcBef>
                <a:spcPts val="0"/>
              </a:spcBef>
              <a:spcAft>
                <a:spcPts val="0"/>
              </a:spcAft>
              <a:buClr>
                <a:schemeClr val="dk1"/>
              </a:buClr>
              <a:buSzPts val="1600"/>
              <a:buFont typeface="Arial Narrow"/>
              <a:buChar char="●"/>
            </a:pPr>
            <a:endParaRPr lang="en-US" sz="1800" dirty="0">
              <a:solidFill>
                <a:schemeClr val="dk1"/>
              </a:solidFill>
              <a:latin typeface="Arial Narrow"/>
              <a:ea typeface="Arial Narrow"/>
              <a:cs typeface="Arial Narrow"/>
              <a:sym typeface="Arial Narrow"/>
            </a:endParaRPr>
          </a:p>
          <a:p>
            <a:pPr marL="0" lvl="0" indent="0" algn="just" rtl="0">
              <a:spcBef>
                <a:spcPts val="560"/>
              </a:spcBef>
              <a:spcAft>
                <a:spcPts val="0"/>
              </a:spcAft>
              <a:buNone/>
            </a:pPr>
            <a:r>
              <a:rPr lang="en-US" sz="1800" b="1" i="1" dirty="0">
                <a:solidFill>
                  <a:schemeClr val="dk1"/>
                </a:solidFill>
                <a:latin typeface="Arial Narrow"/>
                <a:ea typeface="Arial Narrow"/>
                <a:cs typeface="Arial Narrow"/>
                <a:sym typeface="Arial Narrow"/>
              </a:rPr>
              <a:t>On the other hand,</a:t>
            </a:r>
            <a:endParaRPr lang="tr-TR" sz="1800" b="1" i="1" dirty="0">
              <a:solidFill>
                <a:schemeClr val="dk1"/>
              </a:solidFill>
              <a:latin typeface="Arial Narrow"/>
              <a:ea typeface="Arial Narrow"/>
              <a:cs typeface="Arial Narrow"/>
              <a:sym typeface="Arial Narrow"/>
            </a:endParaRPr>
          </a:p>
          <a:p>
            <a:pPr marL="0" lvl="0" indent="0" algn="just" rtl="0">
              <a:spcBef>
                <a:spcPts val="560"/>
              </a:spcBef>
              <a:spcAft>
                <a:spcPts val="0"/>
              </a:spcAft>
              <a:buNone/>
            </a:pPr>
            <a:endParaRPr lang="en-US" sz="1800" dirty="0">
              <a:solidFill>
                <a:schemeClr val="dk1"/>
              </a:solidFill>
              <a:latin typeface="Arial Narrow"/>
              <a:ea typeface="Arial Narrow"/>
              <a:cs typeface="Arial Narrow"/>
              <a:sym typeface="Arial Narrow"/>
            </a:endParaRPr>
          </a:p>
          <a:p>
            <a:pPr marL="457200" lvl="0" indent="-330200" algn="just" rtl="0">
              <a:spcBef>
                <a:spcPts val="56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Certain model design mindset, certain autonomy of models, model developers’ experiences. (Design challenge)</a:t>
            </a:r>
          </a:p>
          <a:p>
            <a:pPr marL="457200" lvl="0" indent="-330200" algn="just" rtl="0">
              <a:spcBef>
                <a:spcPts val="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Requires a careful design of the “environments” since agents only interact through them(Invisible environments)</a:t>
            </a:r>
          </a:p>
          <a:p>
            <a:pPr marL="457200" lvl="0" indent="-330200" algn="just" rtl="0">
              <a:spcBef>
                <a:spcPts val="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An acceptable level of agent autonomy </a:t>
            </a:r>
          </a:p>
          <a:p>
            <a:pPr marL="914400" lvl="1" indent="-330200" algn="just" rtl="0">
              <a:spcBef>
                <a:spcPts val="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Higher levels of autonomy difficult to interpret analytically</a:t>
            </a:r>
          </a:p>
        </p:txBody>
      </p:sp>
      <p:sp>
        <p:nvSpPr>
          <p:cNvPr id="105" name="Google Shape;105;g2fb9dc28cd5_0_6"/>
          <p:cNvSpPr txBox="1">
            <a:spLocks noGrp="1"/>
          </p:cNvSpPr>
          <p:nvPr>
            <p:ph type="title"/>
          </p:nvPr>
        </p:nvSpPr>
        <p:spPr>
          <a:xfrm>
            <a:off x="2345741" y="0"/>
            <a:ext cx="7416900" cy="841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Perspectives - Modelling</a:t>
            </a:r>
            <a:endParaRPr dirty="0"/>
          </a:p>
        </p:txBody>
      </p:sp>
      <p:sp>
        <p:nvSpPr>
          <p:cNvPr id="106" name="Google Shape;106;g2fb9dc28cd5_0_6"/>
          <p:cNvSpPr txBox="1">
            <a:spLocks noGrp="1"/>
          </p:cNvSpPr>
          <p:nvPr>
            <p:ph type="body" idx="1"/>
          </p:nvPr>
        </p:nvSpPr>
        <p:spPr>
          <a:xfrm>
            <a:off x="274320" y="1053400"/>
            <a:ext cx="6846570" cy="6156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dirty="0"/>
              <a:t>Model Development and Implementation Aspect</a:t>
            </a:r>
            <a:endParaRPr dirty="0"/>
          </a:p>
          <a:p>
            <a:pPr marL="0" lvl="0" indent="0" algn="l" rtl="0">
              <a:spcBef>
                <a:spcPts val="560"/>
              </a:spcBef>
              <a:spcAft>
                <a:spcPts val="0"/>
              </a:spcAft>
              <a:buNone/>
            </a:pPr>
            <a:endParaRPr dirty="0"/>
          </a:p>
        </p:txBody>
      </p:sp>
      <p:sp>
        <p:nvSpPr>
          <p:cNvPr id="107" name="Google Shape;107;g2fb9dc28cd5_0_6"/>
          <p:cNvSpPr txBox="1">
            <a:spLocks noGrp="1"/>
          </p:cNvSpPr>
          <p:nvPr>
            <p:ph type="sldNum" idx="12"/>
          </p:nvPr>
        </p:nvSpPr>
        <p:spPr>
          <a:xfrm>
            <a:off x="10893288" y="6390502"/>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108" name="Google Shape;108;g2fb9dc28cd5_0_6"/>
          <p:cNvSpPr txBox="1"/>
          <p:nvPr/>
        </p:nvSpPr>
        <p:spPr>
          <a:xfrm>
            <a:off x="274320" y="1553650"/>
            <a:ext cx="4932730" cy="630912"/>
          </a:xfrm>
          <a:prstGeom prst="rect">
            <a:avLst/>
          </a:prstGeom>
          <a:noFill/>
          <a:ln>
            <a:noFill/>
          </a:ln>
        </p:spPr>
        <p:txBody>
          <a:bodyPr spcFirstLastPara="1" wrap="square" lIns="91425" tIns="91425" rIns="91425" bIns="91425" anchor="t" anchorCtr="0">
            <a:spAutoFit/>
          </a:bodyPr>
          <a:lstStyle/>
          <a:p>
            <a:pPr marL="0" lvl="0" indent="0" algn="l" rtl="0">
              <a:spcBef>
                <a:spcPts val="560"/>
              </a:spcBef>
              <a:spcAft>
                <a:spcPts val="0"/>
              </a:spcAft>
              <a:buClr>
                <a:schemeClr val="dk1"/>
              </a:buClr>
              <a:buSzPts val="1100"/>
              <a:buFont typeface="Arial"/>
              <a:buNone/>
            </a:pPr>
            <a:r>
              <a:rPr lang="en-US" sz="2400" i="1" dirty="0">
                <a:solidFill>
                  <a:schemeClr val="dk1"/>
                </a:solidFill>
                <a:latin typeface="Arial Narrow"/>
                <a:ea typeface="Arial Narrow"/>
                <a:cs typeface="Arial Narrow"/>
                <a:sym typeface="Arial Narrow"/>
              </a:rPr>
              <a:t>Multiagent Based Design</a:t>
            </a:r>
            <a:endParaRPr sz="2400" i="1" dirty="0">
              <a:solidFill>
                <a:schemeClr val="dk1"/>
              </a:solidFill>
              <a:latin typeface="Arial Narrow"/>
              <a:ea typeface="Arial Narrow"/>
              <a:cs typeface="Arial Narrow"/>
              <a:sym typeface="Arial Narrow"/>
            </a:endParaRPr>
          </a:p>
        </p:txBody>
      </p:sp>
      <p:pic>
        <p:nvPicPr>
          <p:cNvPr id="109" name="Google Shape;109;g2fb9dc28cd5_0_6"/>
          <p:cNvPicPr preferRelativeResize="0"/>
          <p:nvPr/>
        </p:nvPicPr>
        <p:blipFill>
          <a:blip r:embed="rId3">
            <a:alphaModFix/>
          </a:blip>
          <a:stretch>
            <a:fillRect/>
          </a:stretch>
        </p:blipFill>
        <p:spPr>
          <a:xfrm>
            <a:off x="6435090" y="1553650"/>
            <a:ext cx="5756910" cy="48368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fb9dc28cd5_0_88"/>
          <p:cNvSpPr txBox="1">
            <a:spLocks noGrp="1"/>
          </p:cNvSpPr>
          <p:nvPr>
            <p:ph type="title"/>
          </p:nvPr>
        </p:nvSpPr>
        <p:spPr>
          <a:xfrm>
            <a:off x="2345741" y="0"/>
            <a:ext cx="7416900" cy="841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Perspectives - Modelling</a:t>
            </a:r>
            <a:endParaRPr dirty="0"/>
          </a:p>
        </p:txBody>
      </p:sp>
      <p:sp>
        <p:nvSpPr>
          <p:cNvPr id="116" name="Google Shape;116;g2fb9dc28cd5_0_88"/>
          <p:cNvSpPr txBox="1">
            <a:spLocks noGrp="1"/>
          </p:cNvSpPr>
          <p:nvPr>
            <p:ph type="body" idx="1"/>
          </p:nvPr>
        </p:nvSpPr>
        <p:spPr>
          <a:xfrm>
            <a:off x="593050" y="1053400"/>
            <a:ext cx="6411900" cy="6156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dirty="0"/>
              <a:t>Model Development and Implementation Aspect</a:t>
            </a:r>
            <a:endParaRPr dirty="0"/>
          </a:p>
          <a:p>
            <a:pPr marL="0" lvl="0" indent="0" algn="l" rtl="0">
              <a:spcBef>
                <a:spcPts val="560"/>
              </a:spcBef>
              <a:spcAft>
                <a:spcPts val="0"/>
              </a:spcAft>
              <a:buNone/>
            </a:pPr>
            <a:endParaRPr dirty="0"/>
          </a:p>
          <a:p>
            <a:pPr marL="0" lvl="0" indent="0" algn="l" rtl="0">
              <a:spcBef>
                <a:spcPts val="560"/>
              </a:spcBef>
              <a:spcAft>
                <a:spcPts val="0"/>
              </a:spcAft>
              <a:buNone/>
            </a:pPr>
            <a:endParaRPr dirty="0"/>
          </a:p>
          <a:p>
            <a:pPr marL="0" lvl="0" indent="0" algn="l" rtl="0">
              <a:spcBef>
                <a:spcPts val="560"/>
              </a:spcBef>
              <a:spcAft>
                <a:spcPts val="0"/>
              </a:spcAft>
              <a:buNone/>
            </a:pPr>
            <a:endParaRPr dirty="0"/>
          </a:p>
        </p:txBody>
      </p:sp>
      <p:sp>
        <p:nvSpPr>
          <p:cNvPr id="117" name="Google Shape;117;g2fb9dc28cd5_0_88"/>
          <p:cNvSpPr txBox="1">
            <a:spLocks noGrp="1"/>
          </p:cNvSpPr>
          <p:nvPr>
            <p:ph type="sldNum" idx="12"/>
          </p:nvPr>
        </p:nvSpPr>
        <p:spPr>
          <a:xfrm>
            <a:off x="10893288" y="6390502"/>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a:p>
        </p:txBody>
      </p:sp>
      <p:sp>
        <p:nvSpPr>
          <p:cNvPr id="118" name="Google Shape;118;g2fb9dc28cd5_0_88"/>
          <p:cNvSpPr txBox="1"/>
          <p:nvPr/>
        </p:nvSpPr>
        <p:spPr>
          <a:xfrm>
            <a:off x="593050" y="1585125"/>
            <a:ext cx="4614000" cy="554100"/>
          </a:xfrm>
          <a:prstGeom prst="rect">
            <a:avLst/>
          </a:prstGeom>
          <a:noFill/>
          <a:ln>
            <a:noFill/>
          </a:ln>
        </p:spPr>
        <p:txBody>
          <a:bodyPr spcFirstLastPara="1" wrap="square" lIns="91425" tIns="91425" rIns="91425" bIns="91425" anchor="t" anchorCtr="0">
            <a:spAutoFit/>
          </a:bodyPr>
          <a:lstStyle/>
          <a:p>
            <a:pPr marL="0" lvl="0" indent="0" algn="l" rtl="0">
              <a:spcBef>
                <a:spcPts val="560"/>
              </a:spcBef>
              <a:spcAft>
                <a:spcPts val="0"/>
              </a:spcAft>
              <a:buNone/>
            </a:pPr>
            <a:r>
              <a:rPr lang="en-US" sz="2400" i="1" dirty="0">
                <a:solidFill>
                  <a:schemeClr val="dk1"/>
                </a:solidFill>
                <a:latin typeface="Arial Narrow"/>
                <a:ea typeface="Arial Narrow"/>
                <a:cs typeface="Arial Narrow"/>
                <a:sym typeface="Arial Narrow"/>
              </a:rPr>
              <a:t>Multi Fidelity Alignment</a:t>
            </a:r>
            <a:endParaRPr sz="2400" i="1" dirty="0">
              <a:solidFill>
                <a:schemeClr val="dk1"/>
              </a:solidFill>
              <a:latin typeface="Arial Narrow"/>
              <a:ea typeface="Arial Narrow"/>
              <a:cs typeface="Arial Narrow"/>
              <a:sym typeface="Arial Narrow"/>
            </a:endParaRPr>
          </a:p>
        </p:txBody>
      </p:sp>
      <p:sp>
        <p:nvSpPr>
          <p:cNvPr id="119" name="Google Shape;119;g2fb9dc28cd5_0_88"/>
          <p:cNvSpPr txBox="1"/>
          <p:nvPr/>
        </p:nvSpPr>
        <p:spPr>
          <a:xfrm>
            <a:off x="651050" y="2200725"/>
            <a:ext cx="10242238" cy="4247286"/>
          </a:xfrm>
          <a:prstGeom prst="rect">
            <a:avLst/>
          </a:prstGeom>
          <a:noFill/>
          <a:ln>
            <a:noFill/>
          </a:ln>
        </p:spPr>
        <p:txBody>
          <a:bodyPr spcFirstLastPara="1" wrap="square" lIns="91425" tIns="91425" rIns="91425" bIns="91425" anchor="t" anchorCtr="0">
            <a:spAutoFit/>
          </a:bodyPr>
          <a:lstStyle/>
          <a:p>
            <a:pPr marL="457200" lvl="0" indent="-330200" algn="just" rtl="0">
              <a:spcBef>
                <a:spcPts val="56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A requirement or a constraint for a closed-loop military simulation</a:t>
            </a:r>
            <a:endParaRPr sz="1800" dirty="0">
              <a:solidFill>
                <a:schemeClr val="dk1"/>
              </a:solidFill>
              <a:latin typeface="Arial Narrow"/>
              <a:ea typeface="Arial Narrow"/>
              <a:cs typeface="Arial Narrow"/>
              <a:sym typeface="Arial Narrow"/>
            </a:endParaRPr>
          </a:p>
          <a:p>
            <a:pPr marL="457200" lvl="0" indent="-330200" algn="just" rtl="0">
              <a:spcBef>
                <a:spcPts val="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MABS principles usage</a:t>
            </a:r>
            <a:endParaRPr sz="1800" dirty="0">
              <a:solidFill>
                <a:schemeClr val="dk1"/>
              </a:solidFill>
              <a:latin typeface="Arial Narrow"/>
              <a:ea typeface="Arial Narrow"/>
              <a:cs typeface="Arial Narrow"/>
              <a:sym typeface="Arial Narrow"/>
            </a:endParaRPr>
          </a:p>
          <a:p>
            <a:pPr marL="457200" lvl="0" indent="-330200" algn="just" rtl="0">
              <a:spcBef>
                <a:spcPts val="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Multiple stakeholders’ contribution</a:t>
            </a:r>
            <a:endParaRPr sz="1800" dirty="0">
              <a:solidFill>
                <a:schemeClr val="dk1"/>
              </a:solidFill>
              <a:latin typeface="Arial Narrow"/>
              <a:ea typeface="Arial Narrow"/>
              <a:cs typeface="Arial Narrow"/>
              <a:sym typeface="Arial Narrow"/>
            </a:endParaRPr>
          </a:p>
          <a:p>
            <a:pPr marL="457200" lvl="0" indent="-330200" algn="just" rtl="0">
              <a:spcBef>
                <a:spcPts val="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Early integration using mock models</a:t>
            </a:r>
          </a:p>
          <a:p>
            <a:pPr marL="0" lvl="0" indent="0" algn="just" rtl="0">
              <a:spcBef>
                <a:spcPts val="560"/>
              </a:spcBef>
              <a:spcAft>
                <a:spcPts val="0"/>
              </a:spcAft>
              <a:buClr>
                <a:schemeClr val="dk1"/>
              </a:buClr>
              <a:buSzPts val="1100"/>
              <a:buFont typeface="Arial"/>
              <a:buNone/>
            </a:pPr>
            <a:endParaRPr lang="en-US" sz="1800" dirty="0">
              <a:solidFill>
                <a:schemeClr val="dk1"/>
              </a:solidFill>
              <a:latin typeface="Arial Narrow"/>
              <a:ea typeface="Arial Narrow"/>
              <a:cs typeface="Arial Narrow"/>
              <a:sym typeface="Arial Narrow"/>
            </a:endParaRPr>
          </a:p>
          <a:p>
            <a:pPr marL="0" lvl="0" indent="0" algn="just" rtl="0">
              <a:spcBef>
                <a:spcPts val="560"/>
              </a:spcBef>
              <a:spcAft>
                <a:spcPts val="0"/>
              </a:spcAft>
              <a:buNone/>
            </a:pPr>
            <a:r>
              <a:rPr lang="en-US" sz="1800" b="1" i="1" dirty="0">
                <a:solidFill>
                  <a:schemeClr val="dk1"/>
                </a:solidFill>
                <a:latin typeface="Arial Narrow"/>
                <a:ea typeface="Arial Narrow"/>
                <a:cs typeface="Arial Narrow"/>
                <a:sym typeface="Arial Narrow"/>
              </a:rPr>
              <a:t>On the other hand,</a:t>
            </a:r>
          </a:p>
          <a:p>
            <a:pPr marL="0" lvl="0" indent="0" algn="just" rtl="0">
              <a:spcBef>
                <a:spcPts val="560"/>
              </a:spcBef>
              <a:spcAft>
                <a:spcPts val="0"/>
              </a:spcAft>
              <a:buClr>
                <a:schemeClr val="dk1"/>
              </a:buClr>
              <a:buSzPts val="1100"/>
              <a:buFont typeface="Arial"/>
              <a:buNone/>
            </a:pPr>
            <a:endParaRPr lang="en-US" sz="1800" b="1" dirty="0">
              <a:solidFill>
                <a:schemeClr val="dk1"/>
              </a:solidFill>
              <a:latin typeface="Arial Narrow"/>
              <a:ea typeface="Arial Narrow"/>
              <a:cs typeface="Arial Narrow"/>
              <a:sym typeface="Arial Narrow"/>
            </a:endParaRPr>
          </a:p>
          <a:p>
            <a:pPr marL="457200" lvl="0" indent="-330200" algn="just" rtl="0">
              <a:spcBef>
                <a:spcPts val="56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Careful consideration of multiple-aspects with multiple stakeholders</a:t>
            </a:r>
            <a:endParaRPr sz="1800" dirty="0">
              <a:solidFill>
                <a:schemeClr val="dk1"/>
              </a:solidFill>
              <a:latin typeface="Arial Narrow"/>
              <a:ea typeface="Arial Narrow"/>
              <a:cs typeface="Arial Narrow"/>
              <a:sym typeface="Arial Narrow"/>
            </a:endParaRPr>
          </a:p>
          <a:p>
            <a:pPr marL="457200" lvl="0" indent="-330200" algn="just" rtl="0">
              <a:spcBef>
                <a:spcPts val="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Multiple-fidelity modeling has potential adverse effects on consistency:</a:t>
            </a:r>
            <a:endParaRPr sz="1800" dirty="0">
              <a:solidFill>
                <a:schemeClr val="dk1"/>
              </a:solidFill>
              <a:latin typeface="Arial Narrow"/>
              <a:ea typeface="Arial Narrow"/>
              <a:cs typeface="Arial Narrow"/>
              <a:sym typeface="Arial Narrow"/>
            </a:endParaRPr>
          </a:p>
          <a:p>
            <a:pPr marL="914400" lvl="1" indent="-330200" algn="just" rtl="0">
              <a:spcBef>
                <a:spcPts val="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Repeatability</a:t>
            </a:r>
            <a:endParaRPr sz="1800" dirty="0">
              <a:solidFill>
                <a:schemeClr val="dk1"/>
              </a:solidFill>
              <a:latin typeface="Arial Narrow"/>
              <a:ea typeface="Arial Narrow"/>
              <a:cs typeface="Arial Narrow"/>
              <a:sym typeface="Arial Narrow"/>
            </a:endParaRPr>
          </a:p>
          <a:p>
            <a:pPr marL="914400" lvl="1" indent="-330200" algn="just" rtl="0">
              <a:spcBef>
                <a:spcPts val="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Reliable emergent behavior</a:t>
            </a:r>
            <a:endParaRPr sz="1800" dirty="0">
              <a:solidFill>
                <a:schemeClr val="dk1"/>
              </a:solidFill>
              <a:latin typeface="Arial Narrow"/>
              <a:ea typeface="Arial Narrow"/>
              <a:cs typeface="Arial Narrow"/>
              <a:sym typeface="Arial Narrow"/>
            </a:endParaRPr>
          </a:p>
          <a:p>
            <a:pPr marL="914400" lvl="1" indent="-330200" algn="just" rtl="0">
              <a:spcBef>
                <a:spcPts val="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Smooth user experience</a:t>
            </a:r>
            <a:endParaRPr sz="1800" dirty="0">
              <a:solidFill>
                <a:schemeClr val="dk1"/>
              </a:solidFill>
              <a:latin typeface="Arial Narrow"/>
              <a:ea typeface="Arial Narrow"/>
              <a:cs typeface="Arial Narrow"/>
              <a:sym typeface="Arial Narrow"/>
            </a:endParaRPr>
          </a:p>
          <a:p>
            <a:pPr marL="0" lvl="0" indent="0" algn="just" rtl="0">
              <a:spcBef>
                <a:spcPts val="560"/>
              </a:spcBef>
              <a:spcAft>
                <a:spcPts val="0"/>
              </a:spcAft>
              <a:buNone/>
            </a:pPr>
            <a:endParaRPr sz="1800" dirty="0">
              <a:solidFill>
                <a:schemeClr val="dk1"/>
              </a:solidFill>
              <a:latin typeface="Arial Narrow"/>
              <a:ea typeface="Arial Narrow"/>
              <a:cs typeface="Arial Narrow"/>
              <a:sym typeface="Arial Narr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fb9dc28cd5_0_49"/>
          <p:cNvSpPr txBox="1">
            <a:spLocks noGrp="1"/>
          </p:cNvSpPr>
          <p:nvPr>
            <p:ph type="title"/>
          </p:nvPr>
        </p:nvSpPr>
        <p:spPr>
          <a:xfrm>
            <a:off x="2345741" y="0"/>
            <a:ext cx="7416900" cy="841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Perspectives - Modelling</a:t>
            </a:r>
            <a:endParaRPr dirty="0"/>
          </a:p>
        </p:txBody>
      </p:sp>
      <p:sp>
        <p:nvSpPr>
          <p:cNvPr id="126" name="Google Shape;126;g2fb9dc28cd5_0_49"/>
          <p:cNvSpPr txBox="1">
            <a:spLocks noGrp="1"/>
          </p:cNvSpPr>
          <p:nvPr>
            <p:ph type="sldNum" idx="12"/>
          </p:nvPr>
        </p:nvSpPr>
        <p:spPr>
          <a:xfrm>
            <a:off x="10893288" y="6390502"/>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a:p>
        </p:txBody>
      </p:sp>
      <p:sp>
        <p:nvSpPr>
          <p:cNvPr id="127" name="Google Shape;127;g2fb9dc28cd5_0_49"/>
          <p:cNvSpPr txBox="1">
            <a:spLocks noGrp="1"/>
          </p:cNvSpPr>
          <p:nvPr>
            <p:ph type="body" idx="1"/>
          </p:nvPr>
        </p:nvSpPr>
        <p:spPr>
          <a:xfrm>
            <a:off x="158233" y="978300"/>
            <a:ext cx="6411900" cy="6156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dirty="0"/>
              <a:t>Model Validation and Verification Aspect</a:t>
            </a:r>
            <a:endParaRPr dirty="0"/>
          </a:p>
          <a:p>
            <a:pPr marL="0" lvl="0" indent="0" algn="l" rtl="0">
              <a:spcBef>
                <a:spcPts val="560"/>
              </a:spcBef>
              <a:spcAft>
                <a:spcPts val="0"/>
              </a:spcAft>
              <a:buNone/>
            </a:pPr>
            <a:endParaRPr dirty="0"/>
          </a:p>
          <a:p>
            <a:pPr marL="0" lvl="0" indent="0" algn="l" rtl="0">
              <a:spcBef>
                <a:spcPts val="560"/>
              </a:spcBef>
              <a:spcAft>
                <a:spcPts val="0"/>
              </a:spcAft>
              <a:buNone/>
            </a:pPr>
            <a:endParaRPr dirty="0"/>
          </a:p>
        </p:txBody>
      </p:sp>
      <p:sp>
        <p:nvSpPr>
          <p:cNvPr id="128" name="Google Shape;128;g2fb9dc28cd5_0_49"/>
          <p:cNvSpPr txBox="1"/>
          <p:nvPr/>
        </p:nvSpPr>
        <p:spPr>
          <a:xfrm>
            <a:off x="158233" y="1593900"/>
            <a:ext cx="4614000" cy="630912"/>
          </a:xfrm>
          <a:prstGeom prst="rect">
            <a:avLst/>
          </a:prstGeom>
          <a:noFill/>
          <a:ln>
            <a:noFill/>
          </a:ln>
        </p:spPr>
        <p:txBody>
          <a:bodyPr spcFirstLastPara="1" wrap="square" lIns="91425" tIns="91425" rIns="91425" bIns="91425" anchor="t" anchorCtr="0">
            <a:spAutoFit/>
          </a:bodyPr>
          <a:lstStyle/>
          <a:p>
            <a:pPr marL="0" lvl="0" indent="0" algn="l" rtl="0">
              <a:spcBef>
                <a:spcPts val="560"/>
              </a:spcBef>
              <a:spcAft>
                <a:spcPts val="0"/>
              </a:spcAft>
              <a:buNone/>
            </a:pPr>
            <a:r>
              <a:rPr lang="en-US" sz="2400" i="1" dirty="0">
                <a:solidFill>
                  <a:schemeClr val="dk1"/>
                </a:solidFill>
                <a:latin typeface="Arial Narrow"/>
                <a:ea typeface="Arial Narrow"/>
                <a:cs typeface="Arial Narrow"/>
                <a:sym typeface="Arial Narrow"/>
              </a:rPr>
              <a:t>Feature Driven V&amp;V Process</a:t>
            </a:r>
          </a:p>
        </p:txBody>
      </p:sp>
      <p:sp>
        <p:nvSpPr>
          <p:cNvPr id="129" name="Google Shape;129;g2fb9dc28cd5_0_49"/>
          <p:cNvSpPr txBox="1"/>
          <p:nvPr/>
        </p:nvSpPr>
        <p:spPr>
          <a:xfrm>
            <a:off x="243094" y="2224812"/>
            <a:ext cx="6327039" cy="3262401"/>
          </a:xfrm>
          <a:prstGeom prst="rect">
            <a:avLst/>
          </a:prstGeom>
          <a:noFill/>
          <a:ln>
            <a:noFill/>
          </a:ln>
        </p:spPr>
        <p:txBody>
          <a:bodyPr spcFirstLastPara="1" wrap="square" lIns="91425" tIns="91425" rIns="91425" bIns="91425" anchor="t" anchorCtr="0">
            <a:spAutoFit/>
          </a:bodyPr>
          <a:lstStyle/>
          <a:p>
            <a:pPr marL="457200" indent="-330200" algn="just">
              <a:buClr>
                <a:schemeClr val="dk1"/>
              </a:buClr>
              <a:buSzPts val="1600"/>
              <a:buFont typeface="Arial Narrow"/>
              <a:buChar char="●"/>
            </a:pPr>
            <a:r>
              <a:rPr lang="en-US" sz="1800" dirty="0">
                <a:solidFill>
                  <a:schemeClr val="dk1"/>
                </a:solidFill>
                <a:latin typeface="Arial Narrow"/>
                <a:sym typeface="Arial Narrow"/>
              </a:rPr>
              <a:t>Repeatable process steps</a:t>
            </a:r>
          </a:p>
          <a:p>
            <a:pPr marL="457200" indent="-330200" algn="just">
              <a:buClr>
                <a:schemeClr val="dk1"/>
              </a:buClr>
              <a:buSzPts val="1600"/>
              <a:buFont typeface="Arial Narrow"/>
              <a:buChar char="●"/>
            </a:pPr>
            <a:r>
              <a:rPr lang="en-US" sz="1800" dirty="0">
                <a:solidFill>
                  <a:schemeClr val="dk1"/>
                </a:solidFill>
                <a:latin typeface="Arial Narrow"/>
                <a:sym typeface="Arial Narrow"/>
              </a:rPr>
              <a:t>Easy measurement of the progress of the V&amp;V activities</a:t>
            </a:r>
          </a:p>
          <a:p>
            <a:pPr marL="457200" indent="-330200" algn="just">
              <a:buClr>
                <a:schemeClr val="dk1"/>
              </a:buClr>
              <a:buSzPts val="1600"/>
              <a:buFont typeface="Arial Narrow"/>
              <a:buChar char="●"/>
            </a:pPr>
            <a:r>
              <a:rPr lang="en-US" sz="1800" dirty="0">
                <a:solidFill>
                  <a:schemeClr val="dk1"/>
                </a:solidFill>
                <a:latin typeface="Arial Narrow"/>
                <a:sym typeface="Arial Narrow"/>
              </a:rPr>
              <a:t>Common ground for the whole discussion and negotiation</a:t>
            </a:r>
          </a:p>
          <a:p>
            <a:pPr marL="457200" lvl="0" indent="-330200" algn="just" rtl="0">
              <a:spcBef>
                <a:spcPts val="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Enabling automated V&amp;V at the feature level</a:t>
            </a:r>
          </a:p>
          <a:p>
            <a:pPr marL="0" lvl="0" indent="0" algn="just" rtl="0">
              <a:spcBef>
                <a:spcPts val="560"/>
              </a:spcBef>
              <a:spcAft>
                <a:spcPts val="0"/>
              </a:spcAft>
              <a:buClr>
                <a:schemeClr val="dk1"/>
              </a:buClr>
              <a:buSzPts val="1100"/>
              <a:buFont typeface="Arial"/>
              <a:buNone/>
            </a:pPr>
            <a:endParaRPr lang="en-US" sz="1800" dirty="0">
              <a:solidFill>
                <a:schemeClr val="dk1"/>
              </a:solidFill>
              <a:latin typeface="Arial Narrow"/>
              <a:ea typeface="Arial Narrow"/>
              <a:cs typeface="Arial Narrow"/>
              <a:sym typeface="Arial Narrow"/>
            </a:endParaRPr>
          </a:p>
          <a:p>
            <a:pPr marL="0" lvl="0" indent="0" algn="just" rtl="0">
              <a:spcBef>
                <a:spcPts val="560"/>
              </a:spcBef>
              <a:spcAft>
                <a:spcPts val="0"/>
              </a:spcAft>
              <a:buNone/>
            </a:pPr>
            <a:r>
              <a:rPr lang="en-US" sz="1800" b="1" i="1" dirty="0">
                <a:solidFill>
                  <a:schemeClr val="dk1"/>
                </a:solidFill>
                <a:latin typeface="Arial Narrow"/>
                <a:ea typeface="Arial Narrow"/>
                <a:cs typeface="Arial Narrow"/>
                <a:sym typeface="Arial Narrow"/>
              </a:rPr>
              <a:t>On the other hand,</a:t>
            </a:r>
          </a:p>
          <a:p>
            <a:pPr marL="0" lvl="0" indent="0" algn="just" rtl="0">
              <a:spcBef>
                <a:spcPts val="560"/>
              </a:spcBef>
              <a:spcAft>
                <a:spcPts val="0"/>
              </a:spcAft>
              <a:buClr>
                <a:schemeClr val="dk1"/>
              </a:buClr>
              <a:buSzPts val="1100"/>
              <a:buFont typeface="Arial"/>
              <a:buNone/>
            </a:pPr>
            <a:endParaRPr lang="en-US" sz="1800" b="1" dirty="0">
              <a:solidFill>
                <a:schemeClr val="dk1"/>
              </a:solidFill>
              <a:latin typeface="Arial Narrow"/>
              <a:ea typeface="Arial Narrow"/>
              <a:cs typeface="Arial Narrow"/>
              <a:sym typeface="Arial Narrow"/>
            </a:endParaRPr>
          </a:p>
          <a:p>
            <a:pPr marL="457200" lvl="0" indent="-330200" algn="just" rtl="0">
              <a:spcBef>
                <a:spcPts val="56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 Consensus of all stakeholders at the beginning of the project </a:t>
            </a:r>
          </a:p>
          <a:p>
            <a:pPr marL="914400" lvl="1" indent="-330200" algn="just" rtl="0">
              <a:spcBef>
                <a:spcPts val="0"/>
              </a:spcBef>
              <a:spcAft>
                <a:spcPts val="0"/>
              </a:spcAft>
              <a:buClr>
                <a:schemeClr val="dk1"/>
              </a:buClr>
              <a:buSzPts val="1600"/>
              <a:buFont typeface="Arial Narrow"/>
              <a:buChar char="○"/>
            </a:pPr>
            <a:r>
              <a:rPr lang="en-US" sz="1800" i="1" dirty="0">
                <a:solidFill>
                  <a:schemeClr val="dk1"/>
                </a:solidFill>
                <a:latin typeface="Arial Narrow"/>
                <a:ea typeface="Arial Narrow"/>
                <a:cs typeface="Arial Narrow"/>
                <a:sym typeface="Arial Narrow"/>
              </a:rPr>
              <a:t>Not be always easy to achieve</a:t>
            </a:r>
          </a:p>
          <a:p>
            <a:pPr marL="457200" lvl="0" indent="-330200" algn="just" rtl="0">
              <a:spcBef>
                <a:spcPts val="0"/>
              </a:spcBef>
              <a:spcAft>
                <a:spcPts val="0"/>
              </a:spcAft>
              <a:buClr>
                <a:schemeClr val="dk1"/>
              </a:buClr>
              <a:buSzPts val="1600"/>
              <a:buFont typeface="Arial Narrow"/>
              <a:buChar char="●"/>
            </a:pPr>
            <a:r>
              <a:rPr lang="en-US" sz="1800" dirty="0">
                <a:solidFill>
                  <a:schemeClr val="dk1"/>
                </a:solidFill>
                <a:latin typeface="Arial Narrow"/>
                <a:ea typeface="Arial Narrow"/>
                <a:cs typeface="Arial Narrow"/>
                <a:sym typeface="Arial Narrow"/>
              </a:rPr>
              <a:t> Automation tools to keep track of progress, and test repeatability</a:t>
            </a:r>
          </a:p>
        </p:txBody>
      </p:sp>
      <p:pic>
        <p:nvPicPr>
          <p:cNvPr id="130" name="Google Shape;130;g2fb9dc28cd5_0_49"/>
          <p:cNvPicPr preferRelativeResize="0"/>
          <p:nvPr/>
        </p:nvPicPr>
        <p:blipFill rotWithShape="1">
          <a:blip r:embed="rId3">
            <a:alphaModFix/>
          </a:blip>
          <a:srcRect/>
          <a:stretch/>
        </p:blipFill>
        <p:spPr>
          <a:xfrm>
            <a:off x="6096000" y="1286100"/>
            <a:ext cx="5937767" cy="34199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fb9dc28cd5_0_105"/>
          <p:cNvSpPr txBox="1">
            <a:spLocks noGrp="1"/>
          </p:cNvSpPr>
          <p:nvPr>
            <p:ph type="title"/>
          </p:nvPr>
        </p:nvSpPr>
        <p:spPr>
          <a:xfrm>
            <a:off x="2345741" y="0"/>
            <a:ext cx="7416900" cy="841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Perspectives - Modelling</a:t>
            </a:r>
            <a:endParaRPr dirty="0"/>
          </a:p>
        </p:txBody>
      </p:sp>
      <p:sp>
        <p:nvSpPr>
          <p:cNvPr id="137" name="Google Shape;137;g2fb9dc28cd5_0_105"/>
          <p:cNvSpPr txBox="1">
            <a:spLocks noGrp="1"/>
          </p:cNvSpPr>
          <p:nvPr>
            <p:ph type="sldNum" idx="12"/>
          </p:nvPr>
        </p:nvSpPr>
        <p:spPr>
          <a:xfrm>
            <a:off x="10893288" y="6390502"/>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
        <p:nvSpPr>
          <p:cNvPr id="138" name="Google Shape;138;g2fb9dc28cd5_0_105"/>
          <p:cNvSpPr txBox="1">
            <a:spLocks noGrp="1"/>
          </p:cNvSpPr>
          <p:nvPr>
            <p:ph type="body" idx="1"/>
          </p:nvPr>
        </p:nvSpPr>
        <p:spPr>
          <a:xfrm>
            <a:off x="593050" y="1053400"/>
            <a:ext cx="6411900" cy="6156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a:t>Model Validation and Verification Aspect</a:t>
            </a:r>
            <a:endParaRPr/>
          </a:p>
          <a:p>
            <a:pPr marL="0" lvl="0" indent="0" algn="l" rtl="0">
              <a:spcBef>
                <a:spcPts val="560"/>
              </a:spcBef>
              <a:spcAft>
                <a:spcPts val="0"/>
              </a:spcAft>
              <a:buNone/>
            </a:pPr>
            <a:endParaRPr/>
          </a:p>
          <a:p>
            <a:pPr marL="0" lvl="0" indent="0" algn="l" rtl="0">
              <a:spcBef>
                <a:spcPts val="560"/>
              </a:spcBef>
              <a:spcAft>
                <a:spcPts val="0"/>
              </a:spcAft>
              <a:buNone/>
            </a:pPr>
            <a:endParaRPr/>
          </a:p>
        </p:txBody>
      </p:sp>
      <p:sp>
        <p:nvSpPr>
          <p:cNvPr id="139" name="Google Shape;139;g2fb9dc28cd5_0_105"/>
          <p:cNvSpPr txBox="1"/>
          <p:nvPr/>
        </p:nvSpPr>
        <p:spPr>
          <a:xfrm>
            <a:off x="593050" y="1543175"/>
            <a:ext cx="4614000" cy="554100"/>
          </a:xfrm>
          <a:prstGeom prst="rect">
            <a:avLst/>
          </a:prstGeom>
          <a:noFill/>
          <a:ln>
            <a:noFill/>
          </a:ln>
        </p:spPr>
        <p:txBody>
          <a:bodyPr spcFirstLastPara="1" wrap="square" lIns="91425" tIns="91425" rIns="91425" bIns="91425" anchor="t" anchorCtr="0">
            <a:spAutoFit/>
          </a:bodyPr>
          <a:lstStyle/>
          <a:p>
            <a:pPr marL="0" lvl="0" indent="0" algn="l" rtl="0">
              <a:spcBef>
                <a:spcPts val="560"/>
              </a:spcBef>
              <a:spcAft>
                <a:spcPts val="0"/>
              </a:spcAft>
              <a:buNone/>
            </a:pPr>
            <a:r>
              <a:rPr lang="en-US" sz="2400" i="1">
                <a:solidFill>
                  <a:schemeClr val="dk1"/>
                </a:solidFill>
                <a:latin typeface="Arial Narrow"/>
                <a:ea typeface="Arial Narrow"/>
                <a:cs typeface="Arial Narrow"/>
                <a:sym typeface="Arial Narrow"/>
              </a:rPr>
              <a:t>Continuous Regression</a:t>
            </a:r>
            <a:endParaRPr sz="2400" i="1">
              <a:solidFill>
                <a:schemeClr val="dk1"/>
              </a:solidFill>
              <a:latin typeface="Arial Narrow"/>
              <a:ea typeface="Arial Narrow"/>
              <a:cs typeface="Arial Narrow"/>
              <a:sym typeface="Arial Narrow"/>
            </a:endParaRPr>
          </a:p>
        </p:txBody>
      </p:sp>
      <p:sp>
        <p:nvSpPr>
          <p:cNvPr id="140" name="Google Shape;140;g2fb9dc28cd5_0_105"/>
          <p:cNvSpPr txBox="1"/>
          <p:nvPr/>
        </p:nvSpPr>
        <p:spPr>
          <a:xfrm>
            <a:off x="593049" y="2296476"/>
            <a:ext cx="6338376" cy="3508623"/>
          </a:xfrm>
          <a:prstGeom prst="rect">
            <a:avLst/>
          </a:prstGeom>
          <a:noFill/>
          <a:ln>
            <a:noFill/>
          </a:ln>
        </p:spPr>
        <p:txBody>
          <a:bodyPr spcFirstLastPara="1" wrap="square" lIns="91425" tIns="91425" rIns="91425" bIns="91425" anchor="t" anchorCtr="0">
            <a:spAutoFit/>
          </a:bodyPr>
          <a:lstStyle/>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Ensures that earlier achievements of the validation activities are still intact</a:t>
            </a: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Significantly elevates stakeholder confidence</a:t>
            </a:r>
          </a:p>
          <a:p>
            <a:pPr marL="0" lvl="0" indent="0" algn="just" rtl="0">
              <a:spcBef>
                <a:spcPts val="0"/>
              </a:spcBef>
              <a:spcAft>
                <a:spcPts val="0"/>
              </a:spcAft>
              <a:buNone/>
            </a:pPr>
            <a:endParaRPr lang="en-US" sz="1800" dirty="0">
              <a:latin typeface="Arial Narrow"/>
              <a:ea typeface="Arial Narrow"/>
              <a:cs typeface="Arial Narrow"/>
              <a:sym typeface="Arial Narrow"/>
            </a:endParaRPr>
          </a:p>
          <a:p>
            <a:pPr marL="0" lvl="0" indent="0" algn="just" rtl="0">
              <a:spcBef>
                <a:spcPts val="0"/>
              </a:spcBef>
              <a:spcAft>
                <a:spcPts val="0"/>
              </a:spcAft>
              <a:buNone/>
            </a:pPr>
            <a:r>
              <a:rPr lang="en-US" sz="1800" b="1" i="1" dirty="0">
                <a:latin typeface="Arial Narrow"/>
                <a:ea typeface="Arial Narrow"/>
                <a:cs typeface="Arial Narrow"/>
                <a:sym typeface="Arial Narrow"/>
              </a:rPr>
              <a:t>Additionally, </a:t>
            </a:r>
          </a:p>
          <a:p>
            <a:pPr marL="0" lvl="0" indent="0" algn="just" rtl="0">
              <a:spcBef>
                <a:spcPts val="0"/>
              </a:spcBef>
              <a:spcAft>
                <a:spcPts val="0"/>
              </a:spcAft>
              <a:buNone/>
            </a:pPr>
            <a:endParaRPr lang="en-US"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Should be supported by automation tools</a:t>
            </a:r>
          </a:p>
          <a:p>
            <a:pPr marL="914400" lvl="1"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 GUI testing tools</a:t>
            </a:r>
          </a:p>
          <a:p>
            <a:pPr marL="914400" lvl="1"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 Project specific scripts</a:t>
            </a: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Would better be practiced by dedicated personnel</a:t>
            </a: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Difficulty of prediction and planning in advance of work package for the amount of resources</a:t>
            </a:r>
          </a:p>
        </p:txBody>
      </p:sp>
      <p:pic>
        <p:nvPicPr>
          <p:cNvPr id="141" name="Google Shape;141;g2fb9dc28cd5_0_105"/>
          <p:cNvPicPr preferRelativeResize="0"/>
          <p:nvPr/>
        </p:nvPicPr>
        <p:blipFill rotWithShape="1">
          <a:blip r:embed="rId3">
            <a:alphaModFix/>
          </a:blip>
          <a:srcRect/>
          <a:stretch/>
        </p:blipFill>
        <p:spPr>
          <a:xfrm>
            <a:off x="6931425" y="2674137"/>
            <a:ext cx="4948900" cy="2138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fb9dc28cd5_0_13"/>
          <p:cNvSpPr txBox="1">
            <a:spLocks noGrp="1"/>
          </p:cNvSpPr>
          <p:nvPr>
            <p:ph type="title"/>
          </p:nvPr>
        </p:nvSpPr>
        <p:spPr>
          <a:xfrm>
            <a:off x="2345741" y="0"/>
            <a:ext cx="7416900" cy="841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Perspectives - User and Analysis</a:t>
            </a:r>
            <a:endParaRPr dirty="0"/>
          </a:p>
        </p:txBody>
      </p:sp>
      <p:sp>
        <p:nvSpPr>
          <p:cNvPr id="148" name="Google Shape;148;g2fb9dc28cd5_0_13"/>
          <p:cNvSpPr txBox="1">
            <a:spLocks noGrp="1"/>
          </p:cNvSpPr>
          <p:nvPr>
            <p:ph type="body" idx="1"/>
          </p:nvPr>
        </p:nvSpPr>
        <p:spPr>
          <a:xfrm>
            <a:off x="593051" y="1053391"/>
            <a:ext cx="10396500" cy="10647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a:t>Data Management and Simulation Output Analysis Aspect</a:t>
            </a:r>
            <a:endParaRPr/>
          </a:p>
          <a:p>
            <a:pPr marL="0" lvl="0" indent="0" algn="l" rtl="0">
              <a:spcBef>
                <a:spcPts val="560"/>
              </a:spcBef>
              <a:spcAft>
                <a:spcPts val="0"/>
              </a:spcAft>
              <a:buNone/>
            </a:pPr>
            <a:r>
              <a:rPr lang="en-US" sz="2400" i="1"/>
              <a:t>Simulation Big Data</a:t>
            </a:r>
            <a:endParaRPr sz="2400" i="1"/>
          </a:p>
          <a:p>
            <a:pPr marL="0" lvl="0" indent="0" algn="l" rtl="0">
              <a:spcBef>
                <a:spcPts val="560"/>
              </a:spcBef>
              <a:spcAft>
                <a:spcPts val="0"/>
              </a:spcAft>
              <a:buNone/>
            </a:pPr>
            <a:r>
              <a:rPr lang="en-US"/>
              <a:t>	</a:t>
            </a:r>
            <a:endParaRPr/>
          </a:p>
        </p:txBody>
      </p:sp>
      <p:sp>
        <p:nvSpPr>
          <p:cNvPr id="149" name="Google Shape;149;g2fb9dc28cd5_0_13"/>
          <p:cNvSpPr txBox="1">
            <a:spLocks noGrp="1"/>
          </p:cNvSpPr>
          <p:nvPr>
            <p:ph type="sldNum" idx="12"/>
          </p:nvPr>
        </p:nvSpPr>
        <p:spPr>
          <a:xfrm>
            <a:off x="10893288" y="6390502"/>
            <a:ext cx="821700" cy="340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150" name="Google Shape;150;g2fb9dc28cd5_0_13"/>
          <p:cNvSpPr txBox="1"/>
          <p:nvPr/>
        </p:nvSpPr>
        <p:spPr>
          <a:xfrm>
            <a:off x="545275" y="2055300"/>
            <a:ext cx="9949800" cy="323162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Database management:  </a:t>
            </a:r>
            <a:endParaRPr sz="1800" dirty="0">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NoSQL databases</a:t>
            </a:r>
            <a:endParaRPr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Ontology driven design (Hofmann et al., 2011),</a:t>
            </a:r>
            <a:endParaRPr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May require the user to select a subset of the simulation outputs to reduce the data repository workload</a:t>
            </a:r>
            <a:endParaRPr sz="1800" dirty="0">
              <a:latin typeface="Arial Narrow"/>
              <a:ea typeface="Arial Narrow"/>
              <a:cs typeface="Arial Narrow"/>
              <a:sym typeface="Arial Narrow"/>
            </a:endParaRPr>
          </a:p>
          <a:p>
            <a:pPr marL="0" lvl="0" indent="0" algn="just" rtl="0">
              <a:spcBef>
                <a:spcPts val="0"/>
              </a:spcBef>
              <a:spcAft>
                <a:spcPts val="0"/>
              </a:spcAft>
              <a:buNone/>
            </a:pPr>
            <a:endParaRPr sz="1800" dirty="0">
              <a:latin typeface="Arial Narrow"/>
              <a:ea typeface="Arial Narrow"/>
              <a:cs typeface="Arial Narrow"/>
              <a:sym typeface="Arial Narrow"/>
            </a:endParaRPr>
          </a:p>
          <a:p>
            <a:pPr marL="0" lvl="0" indent="0" algn="just" rtl="0">
              <a:spcBef>
                <a:spcPts val="0"/>
              </a:spcBef>
              <a:spcAft>
                <a:spcPts val="0"/>
              </a:spcAft>
              <a:buNone/>
            </a:pPr>
            <a:r>
              <a:rPr lang="en-US" sz="1800" b="1" i="1" dirty="0">
                <a:latin typeface="Arial Narrow"/>
                <a:ea typeface="Arial Narrow"/>
                <a:cs typeface="Arial Narrow"/>
                <a:sym typeface="Arial Narrow"/>
              </a:rPr>
              <a:t>However,</a:t>
            </a:r>
            <a:endParaRPr sz="1800" b="1" i="1" dirty="0">
              <a:latin typeface="Arial Narrow"/>
              <a:ea typeface="Arial Narrow"/>
              <a:cs typeface="Arial Narrow"/>
              <a:sym typeface="Arial Narrow"/>
            </a:endParaRPr>
          </a:p>
          <a:p>
            <a:pPr marL="0" lvl="0" indent="0" algn="just" rtl="0">
              <a:spcBef>
                <a:spcPts val="0"/>
              </a:spcBef>
              <a:spcAft>
                <a:spcPts val="0"/>
              </a:spcAft>
              <a:buNone/>
            </a:pPr>
            <a:endParaRPr sz="1800" b="1"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Calibrating the data management solution for conflicting database operations is not straightforward</a:t>
            </a:r>
            <a:endParaRPr sz="1800" dirty="0">
              <a:latin typeface="Arial Narrow"/>
              <a:ea typeface="Arial Narrow"/>
              <a:cs typeface="Arial Narrow"/>
              <a:sym typeface="Arial Narrow"/>
            </a:endParaRPr>
          </a:p>
          <a:p>
            <a:pPr marL="457200" lvl="0" indent="-330200" algn="just" rtl="0">
              <a:spcBef>
                <a:spcPts val="0"/>
              </a:spcBef>
              <a:spcAft>
                <a:spcPts val="0"/>
              </a:spcAft>
              <a:buSzPts val="1600"/>
              <a:buFont typeface="Arial Narrow"/>
              <a:buChar char="●"/>
            </a:pPr>
            <a:r>
              <a:rPr lang="en-US" sz="1800" dirty="0">
                <a:latin typeface="Arial Narrow"/>
                <a:ea typeface="Arial Narrow"/>
                <a:cs typeface="Arial Narrow"/>
                <a:sym typeface="Arial Narrow"/>
              </a:rPr>
              <a:t>Requirement of significant effort of database indexing for optimal performance </a:t>
            </a:r>
            <a:endParaRPr sz="1800" dirty="0">
              <a:latin typeface="Arial Narrow"/>
              <a:ea typeface="Arial Narrow"/>
              <a:cs typeface="Arial Narrow"/>
              <a:sym typeface="Arial Narrow"/>
            </a:endParaRPr>
          </a:p>
          <a:p>
            <a:pPr marL="914400" lvl="1" indent="-330200" algn="just" rtl="0">
              <a:spcBef>
                <a:spcPts val="0"/>
              </a:spcBef>
              <a:spcAft>
                <a:spcPts val="0"/>
              </a:spcAft>
              <a:buSzPts val="1600"/>
              <a:buFont typeface="Arial Narrow"/>
              <a:buChar char="○"/>
            </a:pPr>
            <a:r>
              <a:rPr lang="en-US" sz="1800" i="1" dirty="0">
                <a:latin typeface="Arial Narrow"/>
                <a:ea typeface="Arial Narrow"/>
                <a:cs typeface="Arial Narrow"/>
                <a:sym typeface="Arial Narrow"/>
              </a:rPr>
              <a:t>Possibly cannot be finalized until the late stages of development</a:t>
            </a:r>
            <a:endParaRPr sz="1800" i="1" dirty="0">
              <a:latin typeface="Arial Narrow"/>
              <a:ea typeface="Arial Narrow"/>
              <a:cs typeface="Arial Narrow"/>
              <a:sym typeface="Arial Narrow"/>
            </a:endParaRPr>
          </a:p>
        </p:txBody>
      </p:sp>
    </p:spTree>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1548</TotalTime>
  <Words>3645</Words>
  <Application>Microsoft Office PowerPoint</Application>
  <PresentationFormat>Widescreen</PresentationFormat>
  <Paragraphs>371</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Tahoma</vt:lpstr>
      <vt:lpstr>Arial</vt:lpstr>
      <vt:lpstr>Noto Sans Symbols</vt:lpstr>
      <vt:lpstr>Arial Narrow</vt:lpstr>
      <vt:lpstr>Blends</vt:lpstr>
      <vt:lpstr>PowerPoint Presentation</vt:lpstr>
      <vt:lpstr>Outline</vt:lpstr>
      <vt:lpstr>Introduction</vt:lpstr>
      <vt:lpstr>GEMED Project Experience</vt:lpstr>
      <vt:lpstr>Perspectives - Modelling</vt:lpstr>
      <vt:lpstr>Perspectives - Modelling</vt:lpstr>
      <vt:lpstr>Perspectives - Modelling</vt:lpstr>
      <vt:lpstr>Perspectives - Modelling</vt:lpstr>
      <vt:lpstr>Perspectives - User and Analysis</vt:lpstr>
      <vt:lpstr>Perspectives - User and Analysis</vt:lpstr>
      <vt:lpstr>Perspectives - User Experience and User Interface Design (UX / UI)</vt:lpstr>
      <vt:lpstr>Perspectives - User Experience and User Interface Design (UX / UI)</vt:lpstr>
      <vt:lpstr>Perspectives - User Experience and User Interface Design (UX / UI)</vt:lpstr>
      <vt:lpstr>Perspectives - User Experience and User Interface Design (UX / UI)</vt:lpstr>
      <vt:lpstr>Perspectives - Engineering and Management </vt:lpstr>
      <vt:lpstr>Perspectives - Engineering and Management </vt:lpstr>
      <vt:lpstr>Perspectives - Engineering and Management </vt:lpstr>
      <vt:lpstr>Perspectives - Engineering and Management </vt:lpstr>
      <vt:lpstr>Conclusion and Discussions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İsmail Çağlar Çetintaş</cp:lastModifiedBy>
  <cp:revision>113</cp:revision>
  <dcterms:created xsi:type="dcterms:W3CDTF">2016-03-29T15:29:36Z</dcterms:created>
  <dcterms:modified xsi:type="dcterms:W3CDTF">2024-11-01T14:33:28Z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y fmtid="{D5CDD505-2E9C-101B-9397-08002B2CF9AE}" pid="4" name="TitusGUID">
    <vt:lpwstr>84f49544-e7ca-4302-84a5-63a51072c6d5</vt:lpwstr>
  </property>
  <property fmtid="{D5CDD505-2E9C-101B-9397-08002B2CF9AE}" pid="5" name="Category">
    <vt:lpwstr>CT1</vt:lpwstr>
  </property>
  <property fmtid="{D5CDD505-2E9C-101B-9397-08002B2CF9AE}" pid="6" name="Language">
    <vt:lpwstr>EN</vt:lpwstr>
  </property>
  <property fmtid="{D5CDD505-2E9C-101B-9397-08002B2CF9AE}" pid="7" name="Classification">
    <vt:lpwstr>Hc2n3B9s</vt:lpwstr>
  </property>
  <property fmtid="{D5CDD505-2E9C-101B-9397-08002B2CF9AE}" pid="8" name="KVKK">
    <vt:lpwstr>65veE7AK</vt:lpwstr>
  </property>
</Properties>
</file>