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30"/>
  </p:notesMasterIdLst>
  <p:handoutMasterIdLst>
    <p:handoutMasterId r:id="rId31"/>
  </p:handoutMasterIdLst>
  <p:sldIdLst>
    <p:sldId id="289" r:id="rId5"/>
    <p:sldId id="303" r:id="rId6"/>
    <p:sldId id="290" r:id="rId7"/>
    <p:sldId id="302" r:id="rId8"/>
    <p:sldId id="304" r:id="rId9"/>
    <p:sldId id="305" r:id="rId10"/>
    <p:sldId id="306" r:id="rId11"/>
    <p:sldId id="307" r:id="rId12"/>
    <p:sldId id="308" r:id="rId13"/>
    <p:sldId id="624" r:id="rId14"/>
    <p:sldId id="310" r:id="rId15"/>
    <p:sldId id="316" r:id="rId16"/>
    <p:sldId id="312" r:id="rId17"/>
    <p:sldId id="313" r:id="rId18"/>
    <p:sldId id="314" r:id="rId19"/>
    <p:sldId id="315" r:id="rId20"/>
    <p:sldId id="317" r:id="rId21"/>
    <p:sldId id="622" r:id="rId22"/>
    <p:sldId id="623" r:id="rId23"/>
    <p:sldId id="320" r:id="rId24"/>
    <p:sldId id="321" r:id="rId25"/>
    <p:sldId id="322" r:id="rId26"/>
    <p:sldId id="323" r:id="rId27"/>
    <p:sldId id="324" r:id="rId28"/>
    <p:sldId id="325" r:id="rId29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50B"/>
    <a:srgbClr val="0033CC"/>
    <a:srgbClr val="CC3300"/>
    <a:srgbClr val="22458A"/>
    <a:srgbClr val="2B56AB"/>
    <a:srgbClr val="3366CC"/>
    <a:srgbClr val="0066CC"/>
    <a:srgbClr val="F77B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8" autoAdjust="0"/>
    <p:restoredTop sz="94634" autoAdjust="0"/>
  </p:normalViewPr>
  <p:slideViewPr>
    <p:cSldViewPr snapToGrid="0">
      <p:cViewPr>
        <p:scale>
          <a:sx n="63" d="100"/>
          <a:sy n="63" d="100"/>
        </p:scale>
        <p:origin x="816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907942062797708E-2"/>
          <c:y val="4.0717573640661149E-2"/>
          <c:w val="0.77318411587440461"/>
          <c:h val="0.8078626013603807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trendline>
            <c:spPr>
              <a:ln w="25400" cap="rnd">
                <a:solidFill>
                  <a:srgbClr val="00B050"/>
                </a:solidFill>
                <a:prstDash val="solid"/>
              </a:ln>
              <a:effectLst/>
            </c:spPr>
            <c:trendlineType val="power"/>
            <c:dispRSqr val="0"/>
            <c:dispEq val="0"/>
          </c:trendline>
          <c:xVal>
            <c:numRef>
              <c:f>Sheet1!$A$2:$A$10</c:f>
              <c:numCache>
                <c:formatCode>General</c:formatCode>
                <c:ptCount val="9"/>
                <c:pt idx="0">
                  <c:v>507</c:v>
                </c:pt>
                <c:pt idx="1">
                  <c:v>1010</c:v>
                </c:pt>
                <c:pt idx="2">
                  <c:v>1517</c:v>
                </c:pt>
                <c:pt idx="3">
                  <c:v>2025</c:v>
                </c:pt>
                <c:pt idx="4">
                  <c:v>2530</c:v>
                </c:pt>
                <c:pt idx="5">
                  <c:v>3033</c:v>
                </c:pt>
                <c:pt idx="6">
                  <c:v>3540</c:v>
                </c:pt>
                <c:pt idx="7">
                  <c:v>4043</c:v>
                </c:pt>
                <c:pt idx="8">
                  <c:v>4557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0.64859437751004001</c:v>
                </c:pt>
                <c:pt idx="1">
                  <c:v>0.708835341365462</c:v>
                </c:pt>
                <c:pt idx="2">
                  <c:v>0.70682730923694803</c:v>
                </c:pt>
                <c:pt idx="3">
                  <c:v>0.74497991967871502</c:v>
                </c:pt>
                <c:pt idx="4">
                  <c:v>0.73694779116465903</c:v>
                </c:pt>
                <c:pt idx="5">
                  <c:v>0.76305220883534097</c:v>
                </c:pt>
                <c:pt idx="6">
                  <c:v>0.75903614457831303</c:v>
                </c:pt>
                <c:pt idx="7">
                  <c:v>0.75903614457831303</c:v>
                </c:pt>
                <c:pt idx="8">
                  <c:v>0.761044176706827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BA-0C44-AA30-A1EB8DBF74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maxEnt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FFC000"/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C000"/>
                </a:solidFill>
                <a:prstDash val="solid"/>
              </a:ln>
              <a:effectLst/>
            </c:spPr>
            <c:trendlineType val="power"/>
            <c:dispRSqr val="0"/>
            <c:dispEq val="0"/>
          </c:trendline>
          <c:xVal>
            <c:numRef>
              <c:f>Sheet1!$A$2:$A$10</c:f>
              <c:numCache>
                <c:formatCode>General</c:formatCode>
                <c:ptCount val="9"/>
                <c:pt idx="0">
                  <c:v>507</c:v>
                </c:pt>
                <c:pt idx="1">
                  <c:v>1010</c:v>
                </c:pt>
                <c:pt idx="2">
                  <c:v>1517</c:v>
                </c:pt>
                <c:pt idx="3">
                  <c:v>2025</c:v>
                </c:pt>
                <c:pt idx="4">
                  <c:v>2530</c:v>
                </c:pt>
                <c:pt idx="5">
                  <c:v>3033</c:v>
                </c:pt>
                <c:pt idx="6">
                  <c:v>3540</c:v>
                </c:pt>
                <c:pt idx="7">
                  <c:v>4043</c:v>
                </c:pt>
                <c:pt idx="8">
                  <c:v>4557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0.67469879518072295</c:v>
                </c:pt>
                <c:pt idx="1">
                  <c:v>0.71485943775100402</c:v>
                </c:pt>
                <c:pt idx="2">
                  <c:v>0.73092369477911701</c:v>
                </c:pt>
                <c:pt idx="3">
                  <c:v>0.73694779116465903</c:v>
                </c:pt>
                <c:pt idx="4">
                  <c:v>0.76305220883534097</c:v>
                </c:pt>
                <c:pt idx="5">
                  <c:v>0.75502008032128498</c:v>
                </c:pt>
                <c:pt idx="6">
                  <c:v>0.77108433734939796</c:v>
                </c:pt>
                <c:pt idx="7">
                  <c:v>0.77510040160642601</c:v>
                </c:pt>
                <c:pt idx="8">
                  <c:v>0.78313253012048201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CBA-0C44-AA30-A1EB8DBF74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tl.dynamic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25400">
                <a:solidFill>
                  <a:schemeClr val="accent3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3"/>
                </a:solidFill>
                <a:prstDash val="solid"/>
              </a:ln>
              <a:effectLst/>
            </c:spPr>
            <c:trendlineType val="power"/>
            <c:dispRSqr val="0"/>
            <c:dispEq val="0"/>
          </c:trendline>
          <c:xVal>
            <c:numRef>
              <c:f>Sheet1!$A$2:$A$10</c:f>
              <c:numCache>
                <c:formatCode>General</c:formatCode>
                <c:ptCount val="9"/>
                <c:pt idx="0">
                  <c:v>507</c:v>
                </c:pt>
                <c:pt idx="1">
                  <c:v>1010</c:v>
                </c:pt>
                <c:pt idx="2">
                  <c:v>1517</c:v>
                </c:pt>
                <c:pt idx="3">
                  <c:v>2025</c:v>
                </c:pt>
                <c:pt idx="4">
                  <c:v>2530</c:v>
                </c:pt>
                <c:pt idx="5">
                  <c:v>3033</c:v>
                </c:pt>
                <c:pt idx="6">
                  <c:v>3540</c:v>
                </c:pt>
                <c:pt idx="7">
                  <c:v>4043</c:v>
                </c:pt>
                <c:pt idx="8">
                  <c:v>4557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0.582329317269076</c:v>
                </c:pt>
                <c:pt idx="1">
                  <c:v>0.66265060240963902</c:v>
                </c:pt>
                <c:pt idx="2">
                  <c:v>0.69076305220883505</c:v>
                </c:pt>
                <c:pt idx="3">
                  <c:v>0.73694779116465903</c:v>
                </c:pt>
                <c:pt idx="4">
                  <c:v>0.75502008032128498</c:v>
                </c:pt>
                <c:pt idx="5">
                  <c:v>0.74497991967871502</c:v>
                </c:pt>
                <c:pt idx="6">
                  <c:v>0.75702811244979895</c:v>
                </c:pt>
                <c:pt idx="7">
                  <c:v>0.77309236947791204</c:v>
                </c:pt>
                <c:pt idx="8">
                  <c:v>0.77108433734939796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CBA-0C44-AA30-A1EB8DBF74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tl.static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rgbClr val="00B0F0"/>
              </a:solidFill>
              <a:ln w="9525">
                <a:solidFill>
                  <a:srgbClr val="0070C0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00B0F0"/>
                </a:solidFill>
                <a:prstDash val="solid"/>
              </a:ln>
              <a:effectLst/>
            </c:spPr>
            <c:trendlineType val="power"/>
            <c:dispRSqr val="0"/>
            <c:dispEq val="0"/>
          </c:trendline>
          <c:xVal>
            <c:numRef>
              <c:f>Sheet1!$A$2:$A$10</c:f>
              <c:numCache>
                <c:formatCode>General</c:formatCode>
                <c:ptCount val="9"/>
                <c:pt idx="0">
                  <c:v>507</c:v>
                </c:pt>
                <c:pt idx="1">
                  <c:v>1010</c:v>
                </c:pt>
                <c:pt idx="2">
                  <c:v>1517</c:v>
                </c:pt>
                <c:pt idx="3">
                  <c:v>2025</c:v>
                </c:pt>
                <c:pt idx="4">
                  <c:v>2530</c:v>
                </c:pt>
                <c:pt idx="5">
                  <c:v>3033</c:v>
                </c:pt>
                <c:pt idx="6">
                  <c:v>3540</c:v>
                </c:pt>
                <c:pt idx="7">
                  <c:v>4043</c:v>
                </c:pt>
                <c:pt idx="8">
                  <c:v>4557</c:v>
                </c:pt>
              </c:numCache>
            </c:numRef>
          </c:xVal>
          <c:yVal>
            <c:numRef>
              <c:f>Sheet1!$E$2:$E$10</c:f>
              <c:numCache>
                <c:formatCode>General</c:formatCode>
                <c:ptCount val="9"/>
                <c:pt idx="0">
                  <c:v>0.56827309236947798</c:v>
                </c:pt>
                <c:pt idx="1">
                  <c:v>0.67269076305220898</c:v>
                </c:pt>
                <c:pt idx="2">
                  <c:v>0.64457831325301196</c:v>
                </c:pt>
                <c:pt idx="3">
                  <c:v>0.66666666666666696</c:v>
                </c:pt>
                <c:pt idx="4">
                  <c:v>0.68875502008032097</c:v>
                </c:pt>
                <c:pt idx="5">
                  <c:v>0.71285140562249005</c:v>
                </c:pt>
                <c:pt idx="6">
                  <c:v>0.69879518072289204</c:v>
                </c:pt>
                <c:pt idx="7">
                  <c:v>0.71485943775100402</c:v>
                </c:pt>
                <c:pt idx="8">
                  <c:v>0.74096385542168697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CBA-0C44-AA30-A1EB8DBF7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4118223"/>
        <c:axId val="1229193119"/>
      </c:scatterChart>
      <c:valAx>
        <c:axId val="804118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Number of Training</a:t>
                </a:r>
                <a:r>
                  <a:rPr lang="en-US" sz="1800" baseline="0" dirty="0"/>
                  <a:t> Samples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193119"/>
        <c:crosses val="autoZero"/>
        <c:crossBetween val="midCat"/>
      </c:valAx>
      <c:valAx>
        <c:axId val="1229193119"/>
        <c:scaling>
          <c:orientation val="minMax"/>
          <c:max val="0.8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Weighted</a:t>
                </a:r>
                <a:r>
                  <a:rPr lang="en-US" sz="1800" baseline="0" dirty="0"/>
                  <a:t> Recall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1182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Weighted Recall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crf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Tadmus, Dialogue Acts</c:v>
                </c:pt>
                <c:pt idx="1">
                  <c:v>SOvM, Dialogue Acts</c:v>
                </c:pt>
                <c:pt idx="2">
                  <c:v>SOvM, Team Development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0.77129999999999999</c:v>
                </c:pt>
                <c:pt idx="1">
                  <c:v>0.65639999999999998</c:v>
                </c:pt>
                <c:pt idx="2">
                  <c:v>0.64739999999999998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E-6D48-8270-84BF82BFAE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maxEnt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Tadmus, Dialogue Acts</c:v>
                </c:pt>
                <c:pt idx="1">
                  <c:v>SOvM, Dialogue Acts</c:v>
                </c:pt>
                <c:pt idx="2">
                  <c:v>SOvM, Team Development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0.76500000000000001</c:v>
                </c:pt>
                <c:pt idx="1">
                  <c:v>0.63260000000000005</c:v>
                </c:pt>
                <c:pt idx="2">
                  <c:v>0.61629999999999996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E-6D48-8270-84BF82BFAE9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tl.static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Tadmus, Dialogue Acts</c:v>
                </c:pt>
                <c:pt idx="1">
                  <c:v>SOvM, Dialogue Acts</c:v>
                </c:pt>
                <c:pt idx="2">
                  <c:v>SOvM, Team Development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0.73499999999999999</c:v>
                </c:pt>
                <c:pt idx="1">
                  <c:v>0.53720000000000001</c:v>
                </c:pt>
                <c:pt idx="2">
                  <c:v>0.5978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E-6D48-8270-84BF82BFAE9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tl.dynamic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Tadmus, Dialogue Acts</c:v>
                </c:pt>
                <c:pt idx="1">
                  <c:v>SOvM, Dialogue Acts</c:v>
                </c:pt>
                <c:pt idx="2">
                  <c:v>SOvM, Team Development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0.77529999999999999</c:v>
                </c:pt>
                <c:pt idx="1">
                  <c:v>0.64249999999999996</c:v>
                </c:pt>
                <c:pt idx="2">
                  <c:v>0.63109999999999999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5E-6D48-8270-84BF82BFA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541343"/>
        <c:axId val="949477743"/>
      </c:barChart>
      <c:catAx>
        <c:axId val="94954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477743"/>
        <c:crosses val="autoZero"/>
        <c:auto val="1"/>
        <c:lblAlgn val="ctr"/>
        <c:lblOffset val="100"/>
        <c:tickLblSkip val="1"/>
        <c:noMultiLvlLbl val="0"/>
      </c:catAx>
      <c:valAx>
        <c:axId val="949477743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54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619253"/>
            <a:ext cx="1097280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>
                  <a:lumMod val="50000"/>
                </a:schemeClr>
              </a:buClr>
              <a:defRPr sz="2933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defRPr sz="2533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defRPr sz="2267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defRPr sz="2000" b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5pPr>
            <a:lvl6pPr marL="3352716" indent="-304792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b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6pPr>
            <a:lvl7pPr marL="3962301" indent="-304792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b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7pPr>
            <a:lvl8pPr marL="4571886" indent="-304792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b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defRPr>
            </a:lvl8pPr>
            <a:lvl9pPr marL="4876678" indent="0">
              <a:buNone/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0"/>
            <a:ext cx="10972800" cy="868363"/>
          </a:xfrm>
          <a:effectLst/>
        </p:spPr>
        <p:txBody>
          <a:bodyPr>
            <a:normAutofit/>
          </a:bodyPr>
          <a:lstStyle>
            <a:lvl1pPr>
              <a:defRPr sz="3200" b="1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9500" y="61087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FFFFFF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63F17A29-D527-48DF-B19E-BE7D682F38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1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7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3739" y="1858345"/>
            <a:ext cx="11548721" cy="2329707"/>
          </a:xfrm>
        </p:spPr>
        <p:txBody>
          <a:bodyPr/>
          <a:lstStyle/>
          <a:p>
            <a:r>
              <a:rPr lang="en-US" dirty="0"/>
              <a:t>Studying Team Effectiveness via Dialogue Analysis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Kallirroi Georgila, Carla Gordon, Anton Leuski, Ron Artstein, David Traum</a:t>
            </a:r>
          </a:p>
          <a:p>
            <a:r>
              <a:rPr lang="en-US" sz="2400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University of Southern California Institute for Creative Technologies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37981" y="38543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Presenter: David Traum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91026" y="4821411"/>
            <a:ext cx="6275968" cy="1128300"/>
            <a:chOff x="841285" y="3369709"/>
            <a:chExt cx="6275968" cy="1128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85" y="3373980"/>
              <a:ext cx="1270362" cy="11150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138" y="3369710"/>
              <a:ext cx="1110986" cy="11109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73"/>
            <a:stretch/>
          </p:blipFill>
          <p:spPr>
            <a:xfrm>
              <a:off x="3409615" y="3369709"/>
              <a:ext cx="1276212" cy="11150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318" y="3369709"/>
              <a:ext cx="1120415" cy="112041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224" y="3373980"/>
              <a:ext cx="1124029" cy="11240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30602B6-76AD-6258-CC45-A12021305E3C}"/>
              </a:ext>
            </a:extLst>
          </p:cNvPr>
          <p:cNvSpPr txBox="1"/>
          <p:nvPr/>
        </p:nvSpPr>
        <p:spPr>
          <a:xfrm>
            <a:off x="4054879" y="6433452"/>
            <a:ext cx="6147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work was funded by the U.S. Army</a:t>
            </a:r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EF294-33A5-66BC-BB7A-C4E7A626C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90DD-F3E9-D286-4204-89480442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Aspects of Team Dialogue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72D81-8311-C23A-2F98-33478D69E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Placeholder 6" descr="A group of people in military uniforms&#10;&#10;Description automatically generated">
            <a:extLst>
              <a:ext uri="{FF2B5EF4-FFF2-40B4-BE49-F238E27FC236}">
                <a16:creationId xmlns:a16="http://schemas.microsoft.com/office/drawing/2014/main" id="{789937D3-BBB0-5531-A474-01896FFDE9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8878"/>
          <a:stretch>
            <a:fillRect/>
          </a:stretch>
        </p:blipFill>
        <p:spPr>
          <a:xfrm>
            <a:off x="7333042" y="1388225"/>
            <a:ext cx="4381880" cy="382506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A970-16B2-1242-C95B-A9D717D22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508673" y="924162"/>
            <a:ext cx="7635823" cy="4895850"/>
          </a:xfrm>
        </p:spPr>
        <p:txBody>
          <a:bodyPr/>
          <a:lstStyle/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Complex structures for mission-related dialogue</a:t>
            </a:r>
          </a:p>
          <a:p>
            <a:pPr lvl="2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transactions</a:t>
            </a:r>
          </a:p>
          <a:p>
            <a:pPr lvl="2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Overlapping speech, interleaved threads </a:t>
            </a:r>
          </a:p>
          <a:p>
            <a:pPr lvl="2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also involve interaction with non-teammates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Multi-dimensional participant structure </a:t>
            </a:r>
          </a:p>
          <a:p>
            <a:pPr lvl="2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Hierarchy </a:t>
            </a:r>
          </a:p>
          <a:p>
            <a:pPr lvl="3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squad leader, team leader, team member</a:t>
            </a:r>
          </a:p>
          <a:p>
            <a:pPr lvl="3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CO, Tactical Action Officer (TAO), …</a:t>
            </a:r>
          </a:p>
          <a:p>
            <a:pPr lvl="2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Role-differentiation</a:t>
            </a:r>
          </a:p>
          <a:p>
            <a:pPr lvl="3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Identification Supervisor (IDS)</a:t>
            </a:r>
          </a:p>
          <a:p>
            <a:pPr lvl="3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Electronic Warfare Supervisor (EWS)</a:t>
            </a:r>
          </a:p>
          <a:p>
            <a:pPr lvl="3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Tactical Information Coordinator (TIC)</a:t>
            </a:r>
          </a:p>
          <a:p>
            <a:pPr lvl="3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>
              <a:buClrTx/>
              <a:buSzPct val="75000"/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10E91-9E3F-0368-96FC-E0AD9A1C626C}"/>
              </a:ext>
            </a:extLst>
          </p:cNvPr>
          <p:cNvSpPr txBox="1"/>
          <p:nvPr/>
        </p:nvSpPr>
        <p:spPr>
          <a:xfrm>
            <a:off x="7333043" y="5335146"/>
            <a:ext cx="43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Team interaction from Squad overmatch, https://</a:t>
            </a:r>
            <a:r>
              <a:rPr lang="en-US" sz="1200" dirty="0" err="1"/>
              <a:t>www.moore.army.mil</a:t>
            </a:r>
            <a:r>
              <a:rPr lang="en-US" sz="1200" dirty="0"/>
              <a:t>/infantry/magazine/issues/2017/OCT-DEC/PDF/12)News1-Casey_txt.pdf</a:t>
            </a:r>
          </a:p>
        </p:txBody>
      </p:sp>
    </p:spTree>
    <p:extLst>
      <p:ext uri="{BB962C8B-B14F-4D97-AF65-F5344CB8AC3E}">
        <p14:creationId xmlns:p14="http://schemas.microsoft.com/office/powerpoint/2010/main" val="37783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1338206" cy="489021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Datasets of team interaction (TADMUS and Squad Overmatch)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interaction examples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performance scores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Taxonomies of dialogue features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Human annotations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Automated annotations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(dialogue act and team development tagging)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Correlations between team performance and dialogue features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0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034" y="0"/>
            <a:ext cx="8105507" cy="841248"/>
          </a:xfrm>
        </p:spPr>
        <p:txBody>
          <a:bodyPr/>
          <a:lstStyle/>
          <a:p>
            <a:r>
              <a:rPr lang="en-US" sz="2800" dirty="0"/>
              <a:t>Types of Annotations Performed by Corpus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80CED-7CDB-3170-5F27-2A4A8AEB3209}"/>
              </a:ext>
            </a:extLst>
          </p:cNvPr>
          <p:cNvSpPr txBox="1"/>
          <p:nvPr/>
        </p:nvSpPr>
        <p:spPr>
          <a:xfrm>
            <a:off x="917968" y="5603199"/>
            <a:ext cx="1027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NOTE: TD and ASA annotations are different from TD and ASA team performance scores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9B4C46-45D1-D089-DD1F-4F325B6DF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82634"/>
              </p:ext>
            </p:extLst>
          </p:nvPr>
        </p:nvGraphicFramePr>
        <p:xfrm>
          <a:off x="917967" y="960459"/>
          <a:ext cx="10277119" cy="446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852">
                  <a:extLst>
                    <a:ext uri="{9D8B030D-6E8A-4147-A177-3AD203B41FA5}">
                      <a16:colId xmlns:a16="http://schemas.microsoft.com/office/drawing/2014/main" val="629856878"/>
                    </a:ext>
                  </a:extLst>
                </a:gridCol>
                <a:gridCol w="3877440">
                  <a:extLst>
                    <a:ext uri="{9D8B030D-6E8A-4147-A177-3AD203B41FA5}">
                      <a16:colId xmlns:a16="http://schemas.microsoft.com/office/drawing/2014/main" val="2425845162"/>
                    </a:ext>
                  </a:extLst>
                </a:gridCol>
                <a:gridCol w="1626510">
                  <a:extLst>
                    <a:ext uri="{9D8B030D-6E8A-4147-A177-3AD203B41FA5}">
                      <a16:colId xmlns:a16="http://schemas.microsoft.com/office/drawing/2014/main" val="376467102"/>
                    </a:ext>
                  </a:extLst>
                </a:gridCol>
                <a:gridCol w="1331317">
                  <a:extLst>
                    <a:ext uri="{9D8B030D-6E8A-4147-A177-3AD203B41FA5}">
                      <a16:colId xmlns:a16="http://schemas.microsoft.com/office/drawing/2014/main" val="686624906"/>
                    </a:ext>
                  </a:extLst>
                </a:gridCol>
              </a:tblGrid>
              <a:tr h="10672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 Information Type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Annotations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Squad Overmatch</a:t>
                      </a:r>
                    </a:p>
                  </a:txBody>
                  <a:tcP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TADMUS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57188"/>
                  </a:ext>
                </a:extLst>
              </a:tr>
              <a:tr h="5036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07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&amp; Meaning</a:t>
                      </a:r>
                    </a:p>
                  </a:txBody>
                  <a:tcPr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Transcriptions</a:t>
                      </a:r>
                    </a:p>
                  </a:txBody>
                  <a:tcPr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provided</a:t>
                      </a:r>
                    </a:p>
                  </a:txBody>
                  <a:tcPr>
                    <a:solidFill>
                      <a:srgbClr val="B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624391"/>
                  </a:ext>
                </a:extLst>
              </a:tr>
              <a:tr h="581151">
                <a:tc v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 Act </a:t>
                      </a:r>
                    </a:p>
                  </a:txBody>
                  <a:tcPr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78744"/>
                  </a:ext>
                </a:extLst>
              </a:tr>
              <a:tr h="469853">
                <a:tc>
                  <a:txBody>
                    <a:bodyPr/>
                    <a:lstStyle/>
                    <a:p>
                      <a:r>
                        <a:rPr lang="en-US" sz="20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 Structure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96335"/>
                  </a:ext>
                </a:extLst>
              </a:tr>
              <a:tr h="590845"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Assessment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Development (TD)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68628"/>
                  </a:ext>
                </a:extLst>
              </a:tr>
              <a:tr h="74898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Situation Awareness (ASA)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4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32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TADMUS: Annotation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Dialogue acts: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indicate the main purpose of each utterance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categories of dialogue acts, each with multiple act-types: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Information-related (e.g., inform, request-info)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Action-related (e.g., commit-action, command)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(e.g., affirmative, negative)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Transactions: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 sub-dialogues that together are part of attempting to achieve the same task purpose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9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TADMUS: Annotation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DCC5A4-A3FA-47AA-B2D5-5C08FE7CA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35407"/>
              </p:ext>
            </p:extLst>
          </p:nvPr>
        </p:nvGraphicFramePr>
        <p:xfrm>
          <a:off x="1508020" y="874102"/>
          <a:ext cx="9253906" cy="551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5000">
                  <a:extLst>
                    <a:ext uri="{9D8B030D-6E8A-4147-A177-3AD203B41FA5}">
                      <a16:colId xmlns:a16="http://schemas.microsoft.com/office/drawing/2014/main" val="2340321558"/>
                    </a:ext>
                  </a:extLst>
                </a:gridCol>
                <a:gridCol w="1259329">
                  <a:extLst>
                    <a:ext uri="{9D8B030D-6E8A-4147-A177-3AD203B41FA5}">
                      <a16:colId xmlns:a16="http://schemas.microsoft.com/office/drawing/2014/main" val="2945721182"/>
                    </a:ext>
                  </a:extLst>
                </a:gridCol>
                <a:gridCol w="4480578">
                  <a:extLst>
                    <a:ext uri="{9D8B030D-6E8A-4147-A177-3AD203B41FA5}">
                      <a16:colId xmlns:a16="http://schemas.microsoft.com/office/drawing/2014/main" val="2811951350"/>
                    </a:ext>
                  </a:extLst>
                </a:gridCol>
                <a:gridCol w="1948999">
                  <a:extLst>
                    <a:ext uri="{9D8B030D-6E8A-4147-A177-3AD203B41FA5}">
                      <a16:colId xmlns:a16="http://schemas.microsoft.com/office/drawing/2014/main" val="3601410382"/>
                    </a:ext>
                  </a:extLst>
                </a:gridCol>
              </a:tblGrid>
              <a:tr h="49466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TRANSACTION</a:t>
                      </a:r>
                    </a:p>
                  </a:txBody>
                  <a:tcPr marL="1726" marR="1726" marT="1726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TRANSCRIPT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</a:t>
                      </a:r>
                      <a:r>
                        <a:rPr lang="en-US" sz="1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17320"/>
                  </a:ext>
                </a:extLst>
              </a:tr>
              <a:tr h="234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IT WHEN YOU ARE READY.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b"/>
                </a:tc>
                <a:extLst>
                  <a:ext uri="{0D108BD9-81ED-4DB2-BD59-A6C34878D82A}">
                    <a16:rowId xmlns:a16="http://schemas.microsoft.com/office/drawing/2014/main" val="2392433932"/>
                  </a:ext>
                </a:extLst>
              </a:tr>
              <a:tr h="545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AAWC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TIC/AWC GO AHEAD AND DESIGNATE CONTACT 7003 HOSTILE ASSUMED ENEMY, ASSUMED HOSTILE.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17285"/>
                  </a:ext>
                </a:extLst>
              </a:tr>
              <a:tr h="268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 AYE.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864959"/>
                  </a:ext>
                </a:extLst>
              </a:tr>
              <a:tr h="907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CONTROL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TAO/PROBLEM CONTROL TRACKS OF INTEREST?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request-info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b">
                    <a:solidFill>
                      <a:srgbClr val="B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62801"/>
                  </a:ext>
                </a:extLst>
              </a:tr>
              <a:tr h="929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TRACKS OF INTEREST 7036, IRANIAN F-4 THREAT LEVEL 7, 7033 IRANIAN F-1 THREAT LEVEL 7, 7034, 7035 F-1 THREAT 7, 7023 PUMA HELO THREAT LEVEL 7, THAT 7033 IS COMP2.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provide-info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b">
                    <a:solidFill>
                      <a:srgbClr val="B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24152"/>
                  </a:ext>
                </a:extLst>
              </a:tr>
              <a:tr h="1393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UNIDENTIFIED AIRCRAFT BEARING 203 RANGE 42NM FROM BUSHEHR TRACKING COURSE 305 SPEED 365KNTS.  YOU ARE APPROACHING A UNITED STATES WARSHIP OPERATING IN INTERNATIONAL WATERS.  REQUEST YOU IDENTIFY YOURSELF AND STATE YOUR INTENTIONS OVER.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b"/>
                </a:tc>
                <a:extLst>
                  <a:ext uri="{0D108BD9-81ED-4DB2-BD59-A6C34878D82A}">
                    <a16:rowId xmlns:a16="http://schemas.microsoft.com/office/drawing/2014/main" val="2387568620"/>
                  </a:ext>
                </a:extLst>
              </a:tr>
              <a:tr h="545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CONTROL/TAO THAT LAST CONTACT REPORT IS 7003, 7033 COMP2.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ctr">
                    <a:solidFill>
                      <a:srgbClr val="B0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provide-info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26" marR="1726" marT="1726" marB="0" anchor="b">
                    <a:solidFill>
                      <a:srgbClr val="B0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96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05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Squad Overmatch: Annotation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1273931" cy="489021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Transactions: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same as TADMUS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Dialogue acts: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as TADMUS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Development (TD)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identifies exchange of information related to the chain of command direction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new information (Direction)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 information (Direction)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Command (Direction)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(Direction)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Advanced Situational Awareness (ASA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 inform or describe actual or potential threat, identified through different senses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 the distinction between TD and ASA tags, and TD and ASA scores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4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Squad Overmatch: Annotation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1181"/>
              </p:ext>
            </p:extLst>
          </p:nvPr>
        </p:nvGraphicFramePr>
        <p:xfrm>
          <a:off x="1301342" y="1003442"/>
          <a:ext cx="9728349" cy="51245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0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6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TRANSCRIPT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 ACT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6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advised we have S P time now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provide-info-up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6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copy three one S P time now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ack-repeat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6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A_TMLDR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one three one alpha &lt;unintelligible&gt;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3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roger just waiting for three one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bravo to be set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inform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provide-info-down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A_TMLDR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one three one alpha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5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one send it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A_TMLDR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roger I got Father Romanov in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market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provide-info-up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inform-potential-threat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0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roger that keep eyes on still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 three one bravo over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ack, command, inform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command-middle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B_TMLDR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&lt;name&gt; that way go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command-bottom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31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761" y="0"/>
            <a:ext cx="8034780" cy="841248"/>
          </a:xfrm>
        </p:spPr>
        <p:txBody>
          <a:bodyPr/>
          <a:lstStyle/>
          <a:p>
            <a:r>
              <a:rPr lang="en-US" sz="2800" dirty="0"/>
              <a:t>Automated Annotations of DA and TD Tags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CC8933F-9594-B6C2-EACE-2A1E1A964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807" y="1078071"/>
            <a:ext cx="5431436" cy="3754177"/>
          </a:xfrm>
        </p:spPr>
        <p:txBody>
          <a:bodyPr>
            <a:no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 algorithms to identify tags using dialogue transcripts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algorithms</a:t>
            </a:r>
          </a:p>
          <a:p>
            <a:pPr marL="1066785" lvl="1" indent="-457200">
              <a:buSzPct val="100000"/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CRF (Conditional Random Fields)</a:t>
            </a:r>
          </a:p>
          <a:p>
            <a:pPr marL="1066785" lvl="1" indent="-457200">
              <a:buSzPct val="100000"/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MaxEnt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(Maximum Entropy)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 Learning</a:t>
            </a:r>
          </a:p>
          <a:p>
            <a:pPr marL="1676370" lvl="2" indent="-457200">
              <a:buSzPct val="100000"/>
              <a:buFont typeface="+mj-lt"/>
              <a:buAutoNum type="arabicPeriod" startAt="3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static (fixed word embedding)</a:t>
            </a:r>
          </a:p>
          <a:p>
            <a:pPr marL="1676370" lvl="2" indent="-457200">
              <a:buSzPct val="100000"/>
              <a:buFont typeface="+mj-lt"/>
              <a:buAutoNum type="arabicPeriod" startAt="3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dynamic (word embedding tuned to the training data)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48C88D-3584-5D72-EC70-8AA1A64B263E}"/>
              </a:ext>
            </a:extLst>
          </p:cNvPr>
          <p:cNvSpPr txBox="1">
            <a:spLocks/>
          </p:cNvSpPr>
          <p:nvPr/>
        </p:nvSpPr>
        <p:spPr>
          <a:xfrm>
            <a:off x="5818318" y="1078071"/>
            <a:ext cx="6088577" cy="3906577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Data used: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US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US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kern="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Data sparsity resulted in poor performance for automated (ASA) tagging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Very skewed distribution, * added a no-value class (57% of samples)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5563C463-B374-EB35-D577-5F2EBF561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368146"/>
              </p:ext>
            </p:extLst>
          </p:nvPr>
        </p:nvGraphicFramePr>
        <p:xfrm>
          <a:off x="6042112" y="1646488"/>
          <a:ext cx="5672810" cy="190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734">
                  <a:extLst>
                    <a:ext uri="{9D8B030D-6E8A-4147-A177-3AD203B41FA5}">
                      <a16:colId xmlns:a16="http://schemas.microsoft.com/office/drawing/2014/main" val="1764997748"/>
                    </a:ext>
                  </a:extLst>
                </a:gridCol>
                <a:gridCol w="2058038">
                  <a:extLst>
                    <a:ext uri="{9D8B030D-6E8A-4147-A177-3AD203B41FA5}">
                      <a16:colId xmlns:a16="http://schemas.microsoft.com/office/drawing/2014/main" val="3879939905"/>
                    </a:ext>
                  </a:extLst>
                </a:gridCol>
                <a:gridCol w="1695038">
                  <a:extLst>
                    <a:ext uri="{9D8B030D-6E8A-4147-A177-3AD203B41FA5}">
                      <a16:colId xmlns:a16="http://schemas.microsoft.com/office/drawing/2014/main" val="2311440095"/>
                    </a:ext>
                  </a:extLst>
                </a:gridCol>
              </a:tblGrid>
              <a:tr h="525843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utterances</a:t>
                      </a:r>
                    </a:p>
                  </a:txBody>
                  <a:tcP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classes</a:t>
                      </a:r>
                    </a:p>
                  </a:txBody>
                  <a:tcP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880621"/>
                  </a:ext>
                </a:extLst>
              </a:tr>
              <a:tr h="458594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TADMUS, DA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5055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47936"/>
                  </a:ext>
                </a:extLst>
              </a:tr>
              <a:tr h="45859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3606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38211"/>
                  </a:ext>
                </a:extLst>
              </a:tr>
              <a:tr h="45859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TD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3635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16*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9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9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021275-CE6C-C845-AF5F-EE950434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11925300" cy="8683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Dialogue Act Classification – Training Data Amount (</a:t>
            </a:r>
            <a:r>
              <a:rPr lang="en-US" dirty="0" err="1">
                <a:solidFill>
                  <a:schemeClr val="bg1"/>
                </a:solidFill>
              </a:rPr>
              <a:t>Tadmus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A28F508-1629-3546-3441-55CCF2843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037891"/>
              </p:ext>
            </p:extLst>
          </p:nvPr>
        </p:nvGraphicFramePr>
        <p:xfrm>
          <a:off x="1031277" y="962526"/>
          <a:ext cx="9961731" cy="501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43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61F49F-5849-6CE9-7154-6BE8C8E7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Automated Annotation Results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(10-fold cross validation)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A90A1-FE93-20F5-66F7-C40C9C4C6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F17A29-D527-48DF-B19E-BE7D682F38F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5DEF2E9-F11C-BEC3-1E57-639C73E42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587648"/>
              </p:ext>
            </p:extLst>
          </p:nvPr>
        </p:nvGraphicFramePr>
        <p:xfrm>
          <a:off x="1669548" y="1186716"/>
          <a:ext cx="8546794" cy="513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309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0" y="990774"/>
            <a:ext cx="7575591" cy="4895850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participants persistently working together toward a common goal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ften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includes more than two participants </a:t>
            </a:r>
          </a:p>
          <a:p>
            <a:pPr lvl="2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studied than dyadic interaction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Effectiveness: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what degree is the team engaging in behaviors correlated with success?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Dialogue: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language interaction between teammates related to team task performance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Analysis: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study of content, structure and meaning of communicative behaviors in dialogue</a:t>
            </a:r>
          </a:p>
          <a:p>
            <a:pPr lvl="2">
              <a:buSzPct val="75000"/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9B292-67A3-DB9C-FDA5-8961E27A5A7B}"/>
              </a:ext>
            </a:extLst>
          </p:cNvPr>
          <p:cNvSpPr txBox="1"/>
          <p:nvPr/>
        </p:nvSpPr>
        <p:spPr>
          <a:xfrm>
            <a:off x="7436446" y="5025025"/>
            <a:ext cx="463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created by ChatGPT in response to prompt </a:t>
            </a:r>
            <a:r>
              <a:rPr lang="en-US" sz="1400" dirty="0" smtClean="0"/>
              <a:t>“</a:t>
            </a:r>
            <a:r>
              <a:rPr lang="en-US" sz="1400" b="0" i="0" u="none" strike="noStrike" dirty="0" smtClean="0">
                <a:solidFill>
                  <a:srgbClr val="000000"/>
                </a:solidFill>
                <a:effectLst/>
                <a:latin typeface="-webkit-standard"/>
              </a:rPr>
              <a:t>create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an image of a military team engaged in </a:t>
            </a:r>
            <a:r>
              <a:rPr lang="en-US" sz="1400" b="0" i="0" u="none" strike="noStrike" dirty="0" smtClean="0">
                <a:solidFill>
                  <a:srgbClr val="000000"/>
                </a:solidFill>
                <a:effectLst/>
                <a:latin typeface="-webkit-standard"/>
              </a:rPr>
              <a:t>dialogue”</a:t>
            </a:r>
            <a:endParaRPr lang="en-US" sz="1400" dirty="0"/>
          </a:p>
        </p:txBody>
      </p:sp>
      <p:pic>
        <p:nvPicPr>
          <p:cNvPr id="1026" name="Picture 2" descr="A military team standing in a dimly lit command room, engaged in intense dialogue and planning. Four team members in tactical gear gather around a map spread across a table. One is pointing at the map, another is watching carefully, and others are checking equipment. Background screens display a tactical grid and live surveillance feeds. The lighting is low, casting shadows to give a serious, focused mood. The setting is realistic, with attention to the details of military gear and technology. High detail, dramatic atmosphere.">
            <a:extLst>
              <a:ext uri="{FF2B5EF4-FFF2-40B4-BE49-F238E27FC236}">
                <a16:creationId xmlns:a16="http://schemas.microsoft.com/office/drawing/2014/main" id="{7E2E38A2-21F8-94C0-0E8D-E85955E773F6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17269"/>
          <a:stretch>
            <a:fillRect/>
          </a:stretch>
        </p:blipFill>
        <p:spPr bwMode="auto">
          <a:xfrm>
            <a:off x="7694526" y="1392613"/>
            <a:ext cx="4116463" cy="35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1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1459392" cy="489021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Datasets of team interaction (TADMUS and Squad Overmatch)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interaction examples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performance scores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Taxonomies of dialogue features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annotations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annotations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(dialogue act and team development tagging)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between team performance and dialogue features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7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TADMUS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4E69421-02EC-C966-8004-035B88B6B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986" y="1172625"/>
            <a:ext cx="5840217" cy="4583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Extracted Dialogue Features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transactions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speakers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Average number of turns per speaker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turns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words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Average number of words per turn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occurrences of each dialogue act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e.g., num-request-info, num-request-confirm, num-ack, etc.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621EAD-18DE-2D52-6365-5CB2941969D0}"/>
              </a:ext>
            </a:extLst>
          </p:cNvPr>
          <p:cNvSpPr txBox="1">
            <a:spLocks/>
          </p:cNvSpPr>
          <p:nvPr/>
        </p:nvSpPr>
        <p:spPr>
          <a:xfrm>
            <a:off x="6264397" y="1172625"/>
            <a:ext cx="5764257" cy="4406278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Team Performance Scores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Seeking sources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Passing information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Situation update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Proper phraseology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Completeness of reports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Brevity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Clarity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Error correction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Providing/requesting backup/assistance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Providing guidance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Stating priorities</a:t>
            </a:r>
          </a:p>
          <a:p>
            <a:pPr marL="0" indent="0">
              <a:buSzPct val="100000"/>
              <a:buNone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78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TADMUS: Correlations between </a:t>
            </a:r>
            <a:br>
              <a:rPr lang="en-US" dirty="0"/>
            </a:br>
            <a:r>
              <a:rPr lang="en-US" dirty="0"/>
              <a:t>Performance Scores and Dialogue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37977"/>
              </p:ext>
            </p:extLst>
          </p:nvPr>
        </p:nvGraphicFramePr>
        <p:xfrm>
          <a:off x="570867" y="946830"/>
          <a:ext cx="11144053" cy="36854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3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9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(Pearson’s r)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Seeking sources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-inform (manual -0.58*, auto -0.53*),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-repeat (manual -0.56*)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9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Passing info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r>
                        <a:rPr lang="en-US" sz="2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-words-per-turn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(0.66**),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-request-permission (manual 0.53*),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-grant-permission (manual 0.60*),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-other (auto 0.53*)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Situation updates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-speakers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(0.64**), </a:t>
                      </a:r>
                      <a:r>
                        <a:rPr lang="en-US" sz="2000" dirty="0" err="1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r>
                        <a:rPr lang="en-US" sz="2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-words-per-turn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(0.52*)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reports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-speakers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(0.66**),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-suggest (manual 0.55*)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Brevity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-request-confirm (manual 0.54*)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Clarity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-speakers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(0.55*)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correction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-request-response (manual -0.71**)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guidance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-speakers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(0.54*)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Stating priorities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-speakers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(0.64**),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-command (manual 0.54*)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1673" y="4759552"/>
            <a:ext cx="1122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***: p&lt;0.001, **: p&lt;0.01, *: p&lt;0.05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significant correlations for proper phraseology and provide/request backup/assistance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2681" y="5427433"/>
            <a:ext cx="7657285" cy="8574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team performance score, there are dialogue features that exhibit strong correlation with that score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0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Squad Overmatch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36" y="1053389"/>
            <a:ext cx="11680070" cy="489021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Extracted dialogue features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speakers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Average number of turns per speaker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turns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words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Average number of words per turn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occurrences of each DA (e.g.,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-request-info,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-inform)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occurrences of each TD type (e.g.,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-provide-info-down,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-pass-info-down)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occurrences of each ASA type (e.g.,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-inform-potential-threat,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-describe-threat)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performance scores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Team Development (TD)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Advanced Situational Awareness (ASA)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8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6778051" cy="841248"/>
          </a:xfrm>
        </p:spPr>
        <p:txBody>
          <a:bodyPr/>
          <a:lstStyle/>
          <a:p>
            <a:r>
              <a:rPr lang="en-US" dirty="0"/>
              <a:t>Squad Overmatch: Correlations between TD and ASA Scores and Dialogue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97832"/>
              </p:ext>
            </p:extLst>
          </p:nvPr>
        </p:nvGraphicFramePr>
        <p:xfrm>
          <a:off x="217233" y="1101322"/>
          <a:ext cx="11796265" cy="27785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(Pearson’s r)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5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-request-info (0.73*), </a:t>
                      </a:r>
                      <a:r>
                        <a:rPr lang="en-US" sz="2000" dirty="0" err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-request-confirm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(0.93***),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-inform (0.95***),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num-ack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(0.83**),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</a:t>
                      </a:r>
                      <a:r>
                        <a:rPr lang="en-US" sz="2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-repeat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(0.97***), </a:t>
                      </a:r>
                      <a:r>
                        <a:rPr lang="en-US" sz="2000" dirty="0" err="1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-inform-potential-threat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(0.95***),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-describe-potential-threat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(0.73*), </a:t>
                      </a:r>
                      <a:r>
                        <a:rPr lang="en-US" sz="2000" dirty="0" err="1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-confirm-threat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(0.82*), </a:t>
                      </a:r>
                      <a:r>
                        <a:rPr lang="en-US" sz="2000" dirty="0" err="1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-provide-info-up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(0.71*),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-pass-info-up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(0.85**), </a:t>
                      </a:r>
                      <a:r>
                        <a:rPr lang="en-US" sz="20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-pass-info-lateral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(0.96***),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-command-middle (0.82*),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-request-info-up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(0.73*), </a:t>
                      </a:r>
                      <a:r>
                        <a:rPr lang="en-US" sz="2000" dirty="0" err="1">
                          <a:effectLst/>
                          <a:highlight>
                            <a:srgbClr val="808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808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-request-info-down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(0.79*)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2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-request-confirm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(0.95***), </a:t>
                      </a:r>
                      <a:r>
                        <a:rPr lang="en-US" sz="2000" dirty="0" err="1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</a:t>
                      </a:r>
                      <a:r>
                        <a:rPr lang="en-US" sz="2000" dirty="0"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-repeat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(0.88**), </a:t>
                      </a:r>
                      <a:r>
                        <a:rPr lang="en-US" sz="2000" dirty="0" err="1">
                          <a:effectLst/>
                          <a:highlight>
                            <a:srgbClr val="808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808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-provide-info-down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(0.75*),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-pass-info-lateral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(0.77*),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-correction (-0.77*)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233" y="3938980"/>
            <a:ext cx="775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***: p&lt;0.001, **: p&lt;0.01, *: p&lt;0.05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5738" y="4139035"/>
            <a:ext cx="6855474" cy="218770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and providing information are strongly correlated with how teams were rated on TD and ASA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and describing </a:t>
            </a:r>
            <a:r>
              <a:rPr lang="en-US" sz="2400" dirty="0">
                <a:solidFill>
                  <a:schemeClr val="tx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correlated with ratings on TD (but not ASA, probably due to data sparsity)</a:t>
            </a:r>
          </a:p>
        </p:txBody>
      </p:sp>
    </p:spTree>
    <p:extLst>
      <p:ext uri="{BB962C8B-B14F-4D97-AF65-F5344CB8AC3E}">
        <p14:creationId xmlns:p14="http://schemas.microsoft.com/office/powerpoint/2010/main" val="68286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32" y="841248"/>
            <a:ext cx="12063868" cy="489021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(RQ1) Team Dialogue behaviors are indicative of Team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(RQ2) Dialogue structure information can be recognized automatically with reasonable accuracy (&gt; 65%)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(RQ3) There are high correlations between dialogue structure information and team performance scores, though the correlations differ depending on specific aspects of team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Future work: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performance prediction models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of new (automatically recognizable) features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Incorporate information about non-linguistic context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Assessments within a dialogue (not just at the end)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9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observable team dialogue behaviors indicative of team effectiveness?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relevant dialogue behaviors be automatically recognized?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Which dialogue behaviors are highly correlated with team effectiveness?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1448375" cy="489021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Datasets of team interaction (TADMUS and Squad Overmatch)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 interaction examples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 performance scores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Taxonomies of dialogue features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Human annotations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Automated annotations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(dialogue act and team development tagging)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Correlations between team performance and dialogue features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64" y="0"/>
            <a:ext cx="9179363" cy="841248"/>
          </a:xfrm>
        </p:spPr>
        <p:txBody>
          <a:bodyPr/>
          <a:lstStyle/>
          <a:p>
            <a:r>
              <a:rPr lang="en-US" dirty="0"/>
              <a:t>TADMUS Corpus (Tactical Decision Making Under Stress)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04" y="1041278"/>
            <a:ext cx="5832999" cy="489021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air defense warfare team simulation in the Middle East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96 U.S. Navy officers enrolled in an officer training program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different teams of 6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ranscribed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analyzed for team performance metrics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Purpose: Examine whether a computerized Decision Support System (DSS) increases individual and team performance</a:t>
            </a:r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0F3D7D-1B94-9447-9638-02BFD7D249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12228"/>
              </p:ext>
            </p:extLst>
          </p:nvPr>
        </p:nvGraphicFramePr>
        <p:xfrm>
          <a:off x="6473230" y="1516258"/>
          <a:ext cx="5241692" cy="384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9116698" imgH="6695238" progId="MSPhotoEd.3">
                  <p:embed/>
                </p:oleObj>
              </mc:Choice>
              <mc:Fallback>
                <p:oleObj r:id="rId3" imgW="9116698" imgH="6695238" progId="MSPhotoEd.3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2D0F3D7D-1B94-9447-9638-02BFD7D24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230" y="1516258"/>
                        <a:ext cx="5241692" cy="3848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73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TADMUS: Corpus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48" y="1279388"/>
            <a:ext cx="4513451" cy="36499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Challenging Dialogue Features: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 1 not responded to by intended addressee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4, AAWC mistakes Line 1 addressee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TAO corrects this in 5 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TAO repeats in Line 6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Separate conversational threads in 2-3, 7-8 (different participants and unrelated content)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B3F711-D5F8-1F44-B64D-47303DE23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75296"/>
              </p:ext>
            </p:extLst>
          </p:nvPr>
        </p:nvGraphicFramePr>
        <p:xfrm>
          <a:off x="5000182" y="1160175"/>
          <a:ext cx="6765772" cy="497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509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cap="all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32951" marR="32951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951" marR="32951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TRANSCRIPT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2951" marR="32951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20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all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THIS IS TAC CONDUCT LEVEL 1 QUERY TRACK 7013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63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all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2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IDS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EW/IDS DO YOU HAVE A RACKET BEARING 282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6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all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3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EW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STANDBY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0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4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AAWC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TAC/AIR SAY AGAIN TRACK NUMBER FOR LEVEL 1 QUERY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363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5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TAO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AIR THAT WAS DIRECTED TOWARD THE OD.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20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all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6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THIS IS TAC CONDUCT LEVEL 1 QUERY TRACK 7013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0861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all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7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RAINBOW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 THIS IS RAINBOW WE DO NOT HAVE CONTROL OF THE CAP CAP ARE UNDER CONTROL OF THE PANTHER 4 THEY ARE SAUDI CAP, OVER.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363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all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8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 ROGER OUT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20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all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9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BRIDGE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 THIS IS BRIDGE NEGATIVE REPORT OF LEVEL 1 QUERY TO 7013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363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all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10</a:t>
                      </a:r>
                    </a:p>
                  </a:txBody>
                  <a:tcPr marL="32951" marR="3295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 AYE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1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TADMUS: Team Performance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77" y="1053390"/>
            <a:ext cx="11705330" cy="5740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SMEs evaluated multiple aspects of team performance: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8377" y="2366343"/>
            <a:ext cx="4510477" cy="32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Seeking sources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Passing information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Situation update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Proper phraseology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Completeness of reports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Brevity</a:t>
            </a:r>
          </a:p>
          <a:p>
            <a:pPr marL="0" indent="0">
              <a:buSzPct val="100000"/>
              <a:buFont typeface="Wingdings" charset="2"/>
              <a:buNone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67288" y="2304420"/>
            <a:ext cx="4215616" cy="32563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Clarity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Error correction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Providing/requesting backup/assistance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Providing guidance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Stating priorities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9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Squad Overmatch Corpus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49" y="932287"/>
            <a:ext cx="11486112" cy="13772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Purpose: Test a training method consisting of extensive classroom instruction and realistic virtual simulations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does this training affect team performance in 5 areas?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Our focus: SME scores for TD &amp; ASA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0049" y="2125933"/>
            <a:ext cx="6274026" cy="37496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rgbClr val="404040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Scenarios included dialogue and kinetic elements:</a:t>
            </a:r>
          </a:p>
          <a:p>
            <a:pPr lvl="1"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combat casualties</a:t>
            </a:r>
          </a:p>
          <a:p>
            <a:pPr lvl="1"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IED explosions</a:t>
            </a:r>
          </a:p>
          <a:p>
            <a:pPr lvl="1"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sniper fire</a:t>
            </a:r>
          </a:p>
          <a:p>
            <a:pPr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 squads (3 experimental, 4 control)</a:t>
            </a:r>
          </a:p>
          <a:p>
            <a:pPr lvl="1"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members per squad, each with mic</a:t>
            </a:r>
          </a:p>
          <a:p>
            <a:pPr lvl="1"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140 recordings, ~115 hours of raw audio</a:t>
            </a:r>
          </a:p>
          <a:p>
            <a:pPr lvl="1"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live scenarios each</a:t>
            </a:r>
          </a:p>
          <a:p>
            <a:pPr lvl="1">
              <a:buSzPct val="75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75000"/>
              <a:buFont typeface="Wingdings" pitchFamily="2" charset="2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56218" y="2435282"/>
            <a:ext cx="5280258" cy="3892558"/>
            <a:chOff x="117324" y="2845340"/>
            <a:chExt cx="4907280" cy="26638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324" y="2845340"/>
              <a:ext cx="4907280" cy="16847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24" y="4616186"/>
              <a:ext cx="4907280" cy="892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95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96" y="0"/>
            <a:ext cx="8858245" cy="841248"/>
          </a:xfrm>
        </p:spPr>
        <p:txBody>
          <a:bodyPr/>
          <a:lstStyle/>
          <a:p>
            <a:r>
              <a:rPr lang="en-US" sz="2800" dirty="0"/>
              <a:t>Squad Overmatch: Multi-floor Dialogue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08" y="954759"/>
            <a:ext cx="11553259" cy="66796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Five different floors are present across 6 speakers in the short ~22 second example below: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890921-83E8-7445-AE9A-F52959D89063}"/>
              </a:ext>
            </a:extLst>
          </p:cNvPr>
          <p:cNvSpPr txBox="1">
            <a:spLocks/>
          </p:cNvSpPr>
          <p:nvPr/>
        </p:nvSpPr>
        <p:spPr>
          <a:xfrm>
            <a:off x="7131607" y="1577833"/>
            <a:ext cx="4583315" cy="3554859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Five Floors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A-team leader – B-team  leader by radio: transfer information about casualties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A-Team leader – O1, instruct on </a:t>
            </a:r>
            <a:r>
              <a:rPr lang="en-US" sz="24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caregiving </a:t>
            </a:r>
            <a:r>
              <a:rPr lang="en-US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O2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O1-O2 – caregiving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SQL-O3 – unrelated topic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4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A-Team leader – O2 – assessing O2 combat readiness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4AC2BE-6981-F64A-8B1E-C9FBD83B4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2038"/>
              </p:ext>
            </p:extLst>
          </p:nvPr>
        </p:nvGraphicFramePr>
        <p:xfrm>
          <a:off x="774266" y="1472877"/>
          <a:ext cx="6172142" cy="4716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891">
                  <a:extLst>
                    <a:ext uri="{9D8B030D-6E8A-4147-A177-3AD203B41FA5}">
                      <a16:colId xmlns:a16="http://schemas.microsoft.com/office/drawing/2014/main" val="3421926496"/>
                    </a:ext>
                  </a:extLst>
                </a:gridCol>
                <a:gridCol w="1239067">
                  <a:extLst>
                    <a:ext uri="{9D8B030D-6E8A-4147-A177-3AD203B41FA5}">
                      <a16:colId xmlns:a16="http://schemas.microsoft.com/office/drawing/2014/main" val="3878953799"/>
                    </a:ext>
                  </a:extLst>
                </a:gridCol>
                <a:gridCol w="3596184">
                  <a:extLst>
                    <a:ext uri="{9D8B030D-6E8A-4147-A177-3AD203B41FA5}">
                      <a16:colId xmlns:a16="http://schemas.microsoft.com/office/drawing/2014/main" val="4201425974"/>
                    </a:ext>
                  </a:extLst>
                </a:gridCol>
              </a:tblGrid>
              <a:tr h="28409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</a:t>
                      </a:r>
                    </a:p>
                  </a:txBody>
                  <a:tcPr marL="8842" marR="8842" marT="8842" marB="0" anchor="b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</a:p>
                  </a:txBody>
                  <a:tcPr marL="8842" marR="8842" marT="8842" marB="0" anchor="b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TRANSCRIPT</a:t>
                      </a:r>
                    </a:p>
                  </a:txBody>
                  <a:tcPr marL="8842" marR="8842" marT="8842" marB="0" anchor="b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89805"/>
                  </a:ext>
                </a:extLst>
              </a:tr>
              <a:tr h="45701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A_B_RADIO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have one litter and one ambulatory xxx chest wound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3913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A_O1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hey keep talking to him tell him he's alright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12270"/>
                  </a:ext>
                </a:extLst>
              </a:tr>
              <a:tr h="287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O1-O2</a:t>
                      </a:r>
                      <a:endParaRPr lang="en-US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O1</a:t>
                      </a:r>
                      <a:endParaRPr lang="en-US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you're going to be ok</a:t>
                      </a:r>
                      <a:endParaRPr lang="en-US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6119"/>
                  </a:ext>
                </a:extLst>
              </a:tr>
              <a:tr h="29312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A_B_RADIO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K I A?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95568"/>
                  </a:ext>
                </a:extLst>
              </a:tr>
              <a:tr h="2227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SQL-O3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they going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84672"/>
                  </a:ext>
                </a:extLst>
              </a:tr>
              <a:tr h="22660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A_B_RADIO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K I 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67918"/>
                  </a:ext>
                </a:extLst>
              </a:tr>
              <a:tr h="2227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SQL-O3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 to go home soon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1163"/>
                  </a:ext>
                </a:extLst>
              </a:tr>
              <a:tr h="222770">
                <a:tc>
                  <a:txBody>
                    <a:bodyPr/>
                    <a:lstStyle/>
                    <a:p>
                      <a:pPr marL="0" marR="0" lvl="0" indent="0" algn="r" defTabSz="3428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A_O2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hey brother you're going to be just fine ok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13905"/>
                  </a:ext>
                </a:extLst>
              </a:tr>
              <a:tr h="2227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SQL-O3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where's home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90103"/>
                  </a:ext>
                </a:extLst>
              </a:tr>
              <a:tr h="289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A_B_RADIO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copy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60322"/>
                  </a:ext>
                </a:extLst>
              </a:tr>
              <a:tr h="269896">
                <a:tc>
                  <a:txBody>
                    <a:bodyPr/>
                    <a:lstStyle/>
                    <a:p>
                      <a:pPr marL="0" marR="0" lvl="0" indent="0" algn="r" defTabSz="3428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A_O2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yeah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54797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A_O2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 still shoot right you can still shoot good to go alright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49639"/>
                  </a:ext>
                </a:extLst>
              </a:tr>
              <a:tr h="295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A_O2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O2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yeah I just need assisted if I'm moving</a:t>
                      </a:r>
                    </a:p>
                  </a:txBody>
                  <a:tcPr marL="8842" marR="8842" marT="88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82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903384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CT Colors">
    <a:dk1>
      <a:srgbClr val="3F3F3F"/>
    </a:dk1>
    <a:lt1>
      <a:srgbClr val="FFFFFF"/>
    </a:lt1>
    <a:dk2>
      <a:srgbClr val="3F3F3F"/>
    </a:dk2>
    <a:lt2>
      <a:srgbClr val="FFFFFF"/>
    </a:lt2>
    <a:accent1>
      <a:srgbClr val="FFCC00"/>
    </a:accent1>
    <a:accent2>
      <a:srgbClr val="88C200"/>
    </a:accent2>
    <a:accent3>
      <a:srgbClr val="FF783D"/>
    </a:accent3>
    <a:accent4>
      <a:srgbClr val="969696"/>
    </a:accent4>
    <a:accent5>
      <a:srgbClr val="FFCC00"/>
    </a:accent5>
    <a:accent6>
      <a:srgbClr val="FFFFFF"/>
    </a:accent6>
    <a:hlink>
      <a:srgbClr val="FFCC00"/>
    </a:hlink>
    <a:folHlink>
      <a:srgbClr val="FFCC00"/>
    </a:folHlink>
  </a:clrScheme>
  <a:fontScheme name="ICT Template Fonts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CT Colors">
    <a:dk1>
      <a:srgbClr val="3F3F3F"/>
    </a:dk1>
    <a:lt1>
      <a:srgbClr val="FFFFFF"/>
    </a:lt1>
    <a:dk2>
      <a:srgbClr val="3F3F3F"/>
    </a:dk2>
    <a:lt2>
      <a:srgbClr val="FFFFFF"/>
    </a:lt2>
    <a:accent1>
      <a:srgbClr val="FFCC00"/>
    </a:accent1>
    <a:accent2>
      <a:srgbClr val="88C200"/>
    </a:accent2>
    <a:accent3>
      <a:srgbClr val="FF783D"/>
    </a:accent3>
    <a:accent4>
      <a:srgbClr val="969696"/>
    </a:accent4>
    <a:accent5>
      <a:srgbClr val="FFCC00"/>
    </a:accent5>
    <a:accent6>
      <a:srgbClr val="FFFFFF"/>
    </a:accent6>
    <a:hlink>
      <a:srgbClr val="FFCC00"/>
    </a:hlink>
    <a:folHlink>
      <a:srgbClr val="FFCC00"/>
    </a:folHlink>
  </a:clrScheme>
  <a:fontScheme name="ICT Template Fonts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25729</TotalTime>
  <Words>2032</Words>
  <Application>Microsoft Office PowerPoint</Application>
  <PresentationFormat>Widescreen</PresentationFormat>
  <Paragraphs>460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Helvetica</vt:lpstr>
      <vt:lpstr>Tahoma</vt:lpstr>
      <vt:lpstr>Times New Roman</vt:lpstr>
      <vt:lpstr>-webkit-standard</vt:lpstr>
      <vt:lpstr>Wingdings</vt:lpstr>
      <vt:lpstr>Blends</vt:lpstr>
      <vt:lpstr>MSPhotoEd.3</vt:lpstr>
      <vt:lpstr>PowerPoint Presentation</vt:lpstr>
      <vt:lpstr>Definitions</vt:lpstr>
      <vt:lpstr>Research Questions</vt:lpstr>
      <vt:lpstr>Presentation Outline</vt:lpstr>
      <vt:lpstr>TADMUS Corpus (Tactical Decision Making Under Stress)</vt:lpstr>
      <vt:lpstr>TADMUS: Corpus Example</vt:lpstr>
      <vt:lpstr>TADMUS: Team Performance Scores</vt:lpstr>
      <vt:lpstr>Squad Overmatch Corpus</vt:lpstr>
      <vt:lpstr>Squad Overmatch: Multi-floor Dialogue Example</vt:lpstr>
      <vt:lpstr>Aspects of Team Dialogue</vt:lpstr>
      <vt:lpstr>Presentation Outline</vt:lpstr>
      <vt:lpstr>Types of Annotations Performed by Corpus</vt:lpstr>
      <vt:lpstr>TADMUS: Annotation Overview</vt:lpstr>
      <vt:lpstr>TADMUS: Annotation Example</vt:lpstr>
      <vt:lpstr>Squad Overmatch: Annotation Overview</vt:lpstr>
      <vt:lpstr>Squad Overmatch: Annotation Example</vt:lpstr>
      <vt:lpstr>Automated Annotations of DA and TD Tags</vt:lpstr>
      <vt:lpstr>Dialogue Act Classification – Training Data Amount (Tadmus)</vt:lpstr>
      <vt:lpstr>Automated Annotation Results  (10-fold cross validation)</vt:lpstr>
      <vt:lpstr>Presentation Outline</vt:lpstr>
      <vt:lpstr>TADMUS</vt:lpstr>
      <vt:lpstr>TADMUS: Correlations between  Performance Scores and Dialogue Features</vt:lpstr>
      <vt:lpstr>Squad Overmatch</vt:lpstr>
      <vt:lpstr>Squad Overmatch: Correlations between TD and ASA Scores and Dialogue Features</vt:lpstr>
      <vt:lpstr>Conclusions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Kallirroi Georgila</cp:lastModifiedBy>
  <cp:revision>77</cp:revision>
  <cp:lastPrinted>2024-11-04T22:25:35Z</cp:lastPrinted>
  <dcterms:created xsi:type="dcterms:W3CDTF">2016-03-29T15:29:36Z</dcterms:created>
  <dcterms:modified xsi:type="dcterms:W3CDTF">2024-11-05T19:25:56Z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