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289" r:id="rId5"/>
    <p:sldId id="290" r:id="rId6"/>
    <p:sldId id="328" r:id="rId7"/>
    <p:sldId id="314" r:id="rId8"/>
    <p:sldId id="304" r:id="rId9"/>
    <p:sldId id="322" r:id="rId10"/>
    <p:sldId id="307" r:id="rId11"/>
    <p:sldId id="324" r:id="rId12"/>
    <p:sldId id="329" r:id="rId13"/>
    <p:sldId id="305" r:id="rId14"/>
    <p:sldId id="309" r:id="rId15"/>
    <p:sldId id="306" r:id="rId16"/>
    <p:sldId id="310" r:id="rId17"/>
    <p:sldId id="326" r:id="rId18"/>
    <p:sldId id="327" r:id="rId19"/>
    <p:sldId id="311" r:id="rId20"/>
    <p:sldId id="325" r:id="rId21"/>
    <p:sldId id="323" r:id="rId2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90" autoAdjust="0"/>
    <p:restoredTop sz="94634" autoAdjust="0"/>
  </p:normalViewPr>
  <p:slideViewPr>
    <p:cSldViewPr snapToGrid="0">
      <p:cViewPr>
        <p:scale>
          <a:sx n="115" d="100"/>
          <a:sy n="115" d="100"/>
        </p:scale>
        <p:origin x="-40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24D3D4-56CC-BD4B-8ED0-2707EAED0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ong@ib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eong@ibm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publicdomainpictures.net%2Fen%2Fhledej.php%3Fpage%3D0%26hleda%3Dhead%2Bscratching%26seradit%3Drecommended&amp;psig=AOvVaw0hKXrvgaEtUMKQt_v9-b76&amp;ust=1728236890429000&amp;source=images&amp;cd=vfe&amp;opi=89978449&amp;ved=0CBQQjRxqFwoTCOiek6zm94gDFQAAAAAdAAAAABA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From Fascinations with Foundation Models to a Useful Conversational AI Application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Deliver current values while pursuing innovation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Cheong Ang, IBM</a:t>
            </a:r>
          </a:p>
          <a:p>
            <a:r>
              <a:rPr lang="en-US" dirty="0"/>
              <a:t>Account Technical Leader</a:t>
            </a:r>
          </a:p>
          <a:p>
            <a:r>
              <a:rPr lang="en-US" dirty="0">
                <a:hlinkClick r:id="rId3"/>
              </a:rPr>
              <a:t>cheong@ibm.com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… when the rubber hits the road (1/3)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10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AA3372D9-D4FB-4982-A634-8204ACEB1D42}" type="slidenum">
              <a:rPr lang="en-US" smtClean="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A diagram of a company structure&#10;&#10;Description automatically generated">
            <a:extLst>
              <a:ext uri="{FF2B5EF4-FFF2-40B4-BE49-F238E27FC236}">
                <a16:creationId xmlns:a16="http://schemas.microsoft.com/office/drawing/2014/main" id="{4B955C08-3812-7F01-C072-DC58FB76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194" y="2164232"/>
            <a:ext cx="5609483" cy="323947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6572" y="1336458"/>
            <a:ext cx="544609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latin typeface="Arial Narrow" charset="0"/>
              </a:rPr>
              <a:t>An architecture that holds LLMs together</a:t>
            </a: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2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latin typeface="Arial Narrow" charset="0"/>
              </a:rPr>
              <a:t>Enhance LLMs with tools for info retrieval and invoking other systems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2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latin typeface="Arial Narrow" charset="0"/>
              </a:rPr>
              <a:t>Enable them to interact &amp; collaborate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2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latin typeface="Arial Narrow" charset="0"/>
              </a:rPr>
              <a:t>Support async operations: workflow support, callback, cleaning up, etc.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2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latin typeface="Arial Narrow" charset="0"/>
              </a:rPr>
              <a:t>Ensure data security &amp; privacy; guardrails; governance requirements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200" b="1" kern="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6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C70B-CD45-F954-FFA8-301A38DD5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97373BC-F55C-10B1-BE7B-2F22412AF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Conceptual architecture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AD9D57C4-909A-F062-954C-585A7A775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A diagram of a software&#10;&#10;Description automatically generated">
            <a:extLst>
              <a:ext uri="{FF2B5EF4-FFF2-40B4-BE49-F238E27FC236}">
                <a16:creationId xmlns:a16="http://schemas.microsoft.com/office/drawing/2014/main" id="{9ECA3F0A-A99F-194D-FC73-E5186AEF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58" y="959821"/>
            <a:ext cx="9231883" cy="51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>
                <a:latin typeface="+mj-lt"/>
                <a:ea typeface="+mj-ea"/>
                <a:cs typeface="+mj-cs"/>
              </a:rPr>
              <a:t>When the rubber hits the road (2/3)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10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AA3372D9-D4FB-4982-A634-8204ACEB1D42}" type="slidenum">
              <a:rPr lang="en-US" smtClean="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9" name="Picture 8" descr="A screenshot of a diagram&#10;&#10;Description automatically generated">
            <a:extLst>
              <a:ext uri="{FF2B5EF4-FFF2-40B4-BE49-F238E27FC236}">
                <a16:creationId xmlns:a16="http://schemas.microsoft.com/office/drawing/2014/main" id="{E6019045-C6B9-0057-419F-9841C229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39" y="1685321"/>
            <a:ext cx="5609483" cy="350592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9909" y="1494652"/>
            <a:ext cx="544609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Provide capabilities for</a:t>
            </a:r>
          </a:p>
          <a:p>
            <a:pPr marL="1066785" lvl="2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AI governance </a:t>
            </a:r>
          </a:p>
          <a:p>
            <a:pPr marL="1066785" lvl="2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Experimentation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Establish an architecture to meet governance and experimentation requirements with</a:t>
            </a:r>
          </a:p>
          <a:p>
            <a:pPr marL="1066785" lvl="2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Routing</a:t>
            </a:r>
          </a:p>
          <a:p>
            <a:pPr marL="1066785" lvl="2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kern="0" dirty="0">
                <a:latin typeface="Arial Narrow" charset="0"/>
              </a:rPr>
              <a:t>Existing and computed metrics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800" b="1" kern="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7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62F6A-AC32-B058-B59D-A10D3CE1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6898B9-035C-0884-91D6-A8B79AF67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App/AI Interface, APIs, routing/AB testing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8935026D-B259-3D9C-EDBD-F8451FE27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14AD3-E9BF-5D50-57CD-2188FB91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6" y="974561"/>
            <a:ext cx="9027600" cy="513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7B168-56F5-A3D3-7015-60D7D5B1B086}"/>
              </a:ext>
            </a:extLst>
          </p:cNvPr>
          <p:cNvSpPr txBox="1"/>
          <p:nvPr/>
        </p:nvSpPr>
        <p:spPr>
          <a:xfrm>
            <a:off x="6125784" y="5982239"/>
            <a:ext cx="61077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Architecture for Incorporating A/B Testing in an App in AWS Cloud (adapted) (Bright, 2021)</a:t>
            </a:r>
            <a:r>
              <a:rPr lang="en-US" sz="1100" dirty="0">
                <a:effectLst/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192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E05D-02A5-B67C-E092-DC81910B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agram: Reduce ransomware attacks">
            <a:extLst>
              <a:ext uri="{FF2B5EF4-FFF2-40B4-BE49-F238E27FC236}">
                <a16:creationId xmlns:a16="http://schemas.microsoft.com/office/drawing/2014/main" id="{3ADCF038-6887-93FD-E9D7-8360E1F2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61" y="3125596"/>
            <a:ext cx="7389533" cy="34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89D81AE0-B4D8-DB24-2CA7-F0E104835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When the rubber hits the road (3/3)</a:t>
            </a:r>
            <a:endParaRPr lang="en-US" dirty="0"/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27264FBB-D0B4-9EB8-9A3E-C4FAED106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58958-716B-6995-93D1-CC54357F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80" y="1249681"/>
            <a:ext cx="9224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Leverage current processes, frameworks, and tools for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Zero Trust security: IAM, Security Group, VPC, etc. 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automation: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IaC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MLOps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DevSecOps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GitHub, etc.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AIOps: logging, observability, SRE, governance</a:t>
            </a:r>
          </a:p>
        </p:txBody>
      </p:sp>
    </p:spTree>
    <p:extLst>
      <p:ext uri="{BB962C8B-B14F-4D97-AF65-F5344CB8AC3E}">
        <p14:creationId xmlns:p14="http://schemas.microsoft.com/office/powerpoint/2010/main" val="355971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65B1-80BD-A0E6-89E0-0CD48B9A2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4A0DEE3-5DC1-4BDB-CB78-EBBC712E8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People and Processes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4B44B35D-3B48-F7DE-4708-E449516B0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E4E296-75F6-4063-8D23-BCAF724D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868" y="1376737"/>
            <a:ext cx="4686499" cy="43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evolving relationship among people, process, and AI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 helping programmers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 creating the apps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2400" b="1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becoming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apps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human in the loop in automation &amp; governance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Feeding into one another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4ED37-24FF-544E-6079-3BE08477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414" y="1009760"/>
            <a:ext cx="3014823" cy="1613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63829-55B7-E740-CE57-59CDE75F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02" y="2879850"/>
            <a:ext cx="3875492" cy="1613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E923B-21D2-3040-99B7-8C516A6E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357" y="4814394"/>
            <a:ext cx="3538019" cy="1536137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C70FA405-DF0D-33C3-331F-BD51B3BED28C}"/>
              </a:ext>
            </a:extLst>
          </p:cNvPr>
          <p:cNvCxnSpPr>
            <a:stCxn id="9" idx="1"/>
            <a:endCxn id="7" idx="1"/>
          </p:cNvCxnSpPr>
          <p:nvPr/>
        </p:nvCxnSpPr>
        <p:spPr bwMode="auto">
          <a:xfrm rot="10800000" flipH="1">
            <a:off x="6623356" y="1816479"/>
            <a:ext cx="202057" cy="3765984"/>
          </a:xfrm>
          <a:prstGeom prst="bentConnector3">
            <a:avLst>
              <a:gd name="adj1" fmla="val -1131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4EF8E4B-6051-B782-096A-072CE846EF93}"/>
              </a:ext>
            </a:extLst>
          </p:cNvPr>
          <p:cNvCxnSpPr>
            <a:stCxn id="7" idx="3"/>
            <a:endCxn id="8" idx="3"/>
          </p:cNvCxnSpPr>
          <p:nvPr/>
        </p:nvCxnSpPr>
        <p:spPr bwMode="auto">
          <a:xfrm>
            <a:off x="9840237" y="1816479"/>
            <a:ext cx="490757" cy="1870090"/>
          </a:xfrm>
          <a:prstGeom prst="bentConnector3">
            <a:avLst>
              <a:gd name="adj1" fmla="val 1465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FCB775-FAF8-23D4-0B38-BAC01EC9604E}"/>
              </a:ext>
            </a:extLst>
          </p:cNvPr>
          <p:cNvCxnSpPr>
            <a:stCxn id="9" idx="0"/>
            <a:endCxn id="8" idx="2"/>
          </p:cNvCxnSpPr>
          <p:nvPr/>
        </p:nvCxnSpPr>
        <p:spPr bwMode="auto">
          <a:xfrm flipV="1">
            <a:off x="8392367" y="4493287"/>
            <a:ext cx="881" cy="3211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5393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C770-5EC7-CAAC-BC66-EA0827A9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C158E0-164A-B771-25A6-BD953350E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Security, processes, agents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F6207454-1C7F-941D-910B-FEA139D72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86009-9100-2F45-3F5A-D03232B7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5" y="858634"/>
            <a:ext cx="6346848" cy="5288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9A761-8309-A78D-392B-77824ECA9DC7}"/>
              </a:ext>
            </a:extLst>
          </p:cNvPr>
          <p:cNvSpPr txBox="1"/>
          <p:nvPr/>
        </p:nvSpPr>
        <p:spPr>
          <a:xfrm>
            <a:off x="6054141" y="6122258"/>
            <a:ext cx="61068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Architecture of BMW’s Infrastructure Optimization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GenAI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Assistant (adapted) (Kohl et al, 2024)</a:t>
            </a:r>
            <a:r>
              <a:rPr lang="en-US" sz="1100" dirty="0">
                <a:effectLst/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678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66C7-B77E-23F9-AD32-EE852B7C8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EBB9190-CFAE-2C62-6E92-23F65E3C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445923B7-C58D-57DE-58C3-9C6C8B155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8F20E56F-E1EB-F011-A1FB-42F372A2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FDDAD7-0F1F-17C7-8580-5A97D387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Reap the benefits now AND position for the future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for experimentation-to-innovation capabilities</a:t>
            </a:r>
          </a:p>
          <a:p>
            <a:pPr marL="156207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limitless unsupervised-learning possibility</a:t>
            </a:r>
          </a:p>
          <a:p>
            <a:pPr marL="156207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upcoming skills-centric industry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Align with human nature – small wins leading to a big success, otherwise the project doesn’t survive to see it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6DEF-B576-BF80-21EF-3D88B7D39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2EDDF93-7AF7-71FE-44AA-7C8D81894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Q&amp;A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E592593B-E780-E030-F192-49418B082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8AB213-0A10-7CC7-10A7-C946DCF3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81" y="2854712"/>
            <a:ext cx="8656320" cy="292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Cheong Ang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Account Technical Leader, IBM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cheong@ibm.com</a:t>
            </a: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46607" y="1097300"/>
            <a:ext cx="4122910" cy="4114800"/>
          </a:xfrm>
        </p:spPr>
        <p:txBody>
          <a:bodyPr wrap="square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risky business</a:t>
            </a:r>
          </a:p>
          <a:p>
            <a:endParaRPr lang="en-US" dirty="0"/>
          </a:p>
          <a:p>
            <a:r>
              <a:rPr lang="en-US" dirty="0"/>
              <a:t>Reap the benefits now AND position for the future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029" name="Picture 5" descr="Head Scratching Images - Public Domain Pictures - Page 1">
            <a:hlinkClick r:id="rId2"/>
            <a:extLst>
              <a:ext uri="{FF2B5EF4-FFF2-40B4-BE49-F238E27FC236}">
                <a16:creationId xmlns:a16="http://schemas.microsoft.com/office/drawing/2014/main" id="{6E085516-165A-21CE-20B3-AD283F3D6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19" y="833934"/>
            <a:ext cx="8820228" cy="60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C84E5-F014-7D66-26DF-764AFDD2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E69A1B-41EC-A2B7-EDE2-C80132972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>
                <a:latin typeface="+mj-lt"/>
                <a:ea typeface="+mj-ea"/>
                <a:cs typeface="+mj-cs"/>
              </a:rPr>
              <a:t>How’re your AI efforts?</a:t>
            </a:r>
          </a:p>
        </p:txBody>
      </p:sp>
      <p:pic>
        <p:nvPicPr>
          <p:cNvPr id="2050" name="Picture 2" descr="A person jumping over rocks&#10;&#10;Description automatically generated">
            <a:extLst>
              <a:ext uri="{FF2B5EF4-FFF2-40B4-BE49-F238E27FC236}">
                <a16:creationId xmlns:a16="http://schemas.microsoft.com/office/drawing/2014/main" id="{CF9FF1F4-C0C1-F0DB-FC6B-3781FE31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37" y="1642696"/>
            <a:ext cx="6157562" cy="41101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D8954C-1860-7177-C20A-85A06E39F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674" y="1806217"/>
            <a:ext cx="47707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r>
              <a:rPr lang="en-US" sz="2000" b="1" kern="0" dirty="0">
                <a:latin typeface="Arial Narrow" pitchFamily="34" charset="0"/>
              </a:rPr>
              <a:t>Many AI project attempts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endParaRPr lang="en-US" sz="2000" b="1" kern="0" dirty="0">
              <a:latin typeface="Arial Narrow" pitchFamily="34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r>
              <a:rPr lang="en-US" sz="2000" b="1" kern="0" dirty="0">
                <a:latin typeface="Arial Narrow" pitchFamily="34" charset="0"/>
              </a:rPr>
              <a:t>87 % never go into production</a:t>
            </a: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endParaRPr lang="en-US" sz="2000" b="1" kern="0" dirty="0">
              <a:latin typeface="Arial Narrow" pitchFamily="34" charset="0"/>
            </a:endParaRP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r>
              <a:rPr lang="en-US" sz="2000" b="1" kern="0" dirty="0">
                <a:latin typeface="Arial Narrow" pitchFamily="34" charset="0"/>
              </a:rPr>
              <a:t>The struggle to pin down the ROI</a:t>
            </a: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endParaRPr lang="en-US" sz="2000" b="1" kern="0" dirty="0">
              <a:latin typeface="Arial Narrow" pitchFamily="34" charset="0"/>
            </a:endParaRP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r>
              <a:rPr lang="en-US" sz="2000" b="1" kern="0" dirty="0">
                <a:latin typeface="Arial Narrow" pitchFamily="34" charset="0"/>
              </a:rPr>
              <a:t>The needs for </a:t>
            </a:r>
            <a:r>
              <a:rPr lang="en-US" sz="2000" b="1" kern="0" dirty="0" err="1">
                <a:latin typeface="Arial Narrow" pitchFamily="34" charset="0"/>
              </a:rPr>
              <a:t>MLOps</a:t>
            </a:r>
            <a:r>
              <a:rPr lang="en-US" sz="2000" b="1" kern="0" dirty="0">
                <a:latin typeface="Arial Narrow" pitchFamily="34" charset="0"/>
              </a:rPr>
              <a:t> and governance</a:t>
            </a: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endParaRPr lang="en-US" sz="2000" b="1" kern="0" dirty="0">
              <a:latin typeface="Arial Narrow" pitchFamily="34" charset="0"/>
            </a:endParaRPr>
          </a:p>
          <a:p>
            <a:pPr marL="457189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/>
            </a:pPr>
            <a:r>
              <a:rPr lang="en-US" sz="2000" b="1" kern="0" dirty="0">
                <a:latin typeface="Arial Narrow" pitchFamily="34" charset="0"/>
              </a:rPr>
              <a:t>How to justify the costs of an investment?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210850C4-63A3-A734-BB3D-21E0A9A00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AA3372D9-D4FB-4982-A634-8204ACEB1D42}" type="slidenum">
              <a:rPr lang="en-US" smtClean="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ECD87-3509-4E3D-EC11-20C5EAC0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152E47-54D4-D4B8-617E-1BAD0C19A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Idea: automate work now, enable innovation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203021B3-0EA6-C4F5-DFEE-67D6A21F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545C5B-83DA-6F05-7D79-5AD5331A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81" y="1249681"/>
            <a:ext cx="8656320" cy="26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into existing workflow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Enable some wins and support experimentation for leapfrog innovation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Monitor specific metrics of risks and benefits to help automate/guide course correction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CD82B-1023-0393-F8DF-06C15C9E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6" y="3853946"/>
            <a:ext cx="2011309" cy="2127753"/>
          </a:xfrm>
          <a:prstGeom prst="rect">
            <a:avLst/>
          </a:prstGeom>
        </p:spPr>
      </p:pic>
      <p:pic>
        <p:nvPicPr>
          <p:cNvPr id="4098" name="Picture 2" descr="Innovation around Experimentation and Exploration">
            <a:extLst>
              <a:ext uri="{FF2B5EF4-FFF2-40B4-BE49-F238E27FC236}">
                <a16:creationId xmlns:a16="http://schemas.microsoft.com/office/drawing/2014/main" id="{B322AF61-88EA-DAC1-DF11-75752E13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54" y="3429000"/>
            <a:ext cx="4359739" cy="27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78773-533C-1D1D-9746-8B29AEF4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507" y="4161228"/>
            <a:ext cx="2574533" cy="12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about this as a path forward?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756" y="1331872"/>
            <a:ext cx="592842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 with an area AI seems to have delivered, e.g. customer care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Leverage a proven trend – text, even voice-based interface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an architecture that’s flexible to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Achieve the low-hanging fruit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changing </a:t>
            </a:r>
            <a:r>
              <a:rPr lang="en-US" sz="2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security and compliance requirements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broader applications and larger impacts 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Importantly, enable </a:t>
            </a:r>
            <a:r>
              <a:rPr lang="en-US" sz="2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experimentation</a:t>
            </a: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innovation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inancial Planners Help Balance Present and Future Lifestyle">
            <a:extLst>
              <a:ext uri="{FF2B5EF4-FFF2-40B4-BE49-F238E27FC236}">
                <a16:creationId xmlns:a16="http://schemas.microsoft.com/office/drawing/2014/main" id="{CDD2881A-09A9-EFA5-8861-BCE67866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8" y="1904986"/>
            <a:ext cx="5395480" cy="36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5C4F-166C-AE6D-44D0-B052B4A2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F84F3024-5DDB-6570-E9C0-23CD92C2A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AA3372D9-D4FB-4982-A634-8204ACEB1D42}" type="slidenum">
              <a:rPr lang="en-US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F8CE205-E581-2105-578D-312E15F86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Security and compliance requirements</a:t>
            </a:r>
          </a:p>
        </p:txBody>
      </p:sp>
      <p:pic>
        <p:nvPicPr>
          <p:cNvPr id="3" name="Picture 2" descr="A close-up of a blue rectangle&#10;&#10;Description automatically generated">
            <a:extLst>
              <a:ext uri="{FF2B5EF4-FFF2-40B4-BE49-F238E27FC236}">
                <a16:creationId xmlns:a16="http://schemas.microsoft.com/office/drawing/2014/main" id="{BA8B92C2-9C65-1495-B698-1B4848C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2" y="2346766"/>
            <a:ext cx="11250613" cy="24751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7901A-CD6F-402C-B50E-7960FDC1E280}"/>
              </a:ext>
            </a:extLst>
          </p:cNvPr>
          <p:cNvSpPr txBox="1"/>
          <p:nvPr/>
        </p:nvSpPr>
        <p:spPr>
          <a:xfrm>
            <a:off x="5499242" y="5236869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Characteristics of trustworthy AI systems (NIST, 2023)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182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enable AI to scale? (1/2)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3678" y="1005769"/>
            <a:ext cx="10749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time – removing humans as the AI-scaling bottleneck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Unsupervised learning with prior human knowledge as foundation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 by getting more from existing data, e.g. more parameters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Beyond the Internet: behind firewall, auth wall; new types of data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Reinforcement learning without human involvement, e.g. alpha go</a:t>
            </a:r>
          </a:p>
          <a:p>
            <a:pPr marL="952485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Taxonomy-based synthetic data generation with a teacher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44E7E-A9EB-60DF-46CA-53461C8D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20" y="3882228"/>
            <a:ext cx="7772400" cy="26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E2DB3-B5F9-B56F-B87D-8A14AFBA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D54D03-F3F5-E747-9193-0D54FB480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>
                <a:latin typeface="+mj-lt"/>
                <a:ea typeface="+mj-ea"/>
                <a:cs typeface="+mj-cs"/>
              </a:rPr>
              <a:t>What enable AI to scale? (2/2)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358AB783-3267-4A60-4C33-C58A2C828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AA3372D9-D4FB-4982-A634-8204ACEB1D42}" type="slidenum">
              <a:rPr lang="en-US" smtClean="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87EC0C-4AED-6946-2FF2-D98D2DF9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6" y="1204331"/>
            <a:ext cx="11351940" cy="47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Testing or run time – additional context, multi-turn context and reasoning</a:t>
            </a:r>
          </a:p>
          <a:p>
            <a:pPr marL="1066774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Expanding portfolio of tools to furnish runtime context</a:t>
            </a:r>
          </a:p>
          <a:p>
            <a:pPr marL="1066774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Agents well-versed on tools collaborating on goals, beyond static </a:t>
            </a:r>
            <a:r>
              <a:rPr lang="en-US" sz="2400" b="1" kern="0" dirty="0" err="1">
                <a:latin typeface="Arial Narrow" charset="0"/>
              </a:rPr>
              <a:t>CoT</a:t>
            </a:r>
            <a:r>
              <a:rPr lang="en-US" sz="2400" b="1" kern="0" dirty="0">
                <a:latin typeface="Arial Narrow" charset="0"/>
              </a:rPr>
              <a:t> in a prompt</a:t>
            </a:r>
          </a:p>
          <a:p>
            <a:pPr marL="1066774" lvl="1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How about agents creating tools and spawning other agents?  Implications?</a:t>
            </a:r>
          </a:p>
          <a:p>
            <a:pPr marL="1066774" lvl="2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Evolving from an industry of hardware/software resources to skills-based resources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C50332-71BA-8DBF-495C-3BE8CEA4F942}"/>
              </a:ext>
            </a:extLst>
          </p:cNvPr>
          <p:cNvGrpSpPr/>
          <p:nvPr/>
        </p:nvGrpSpPr>
        <p:grpSpPr>
          <a:xfrm>
            <a:off x="3287481" y="3821065"/>
            <a:ext cx="5903359" cy="2413323"/>
            <a:chOff x="3421293" y="3977179"/>
            <a:chExt cx="5903359" cy="24133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E43662-F893-6698-80DF-32569468A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1293" y="3977179"/>
              <a:ext cx="5903359" cy="241332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50D74-F2B6-D300-B14B-3392C0CBEAC4}"/>
                </a:ext>
              </a:extLst>
            </p:cNvPr>
            <p:cNvSpPr txBox="1"/>
            <p:nvPr/>
          </p:nvSpPr>
          <p:spPr>
            <a:xfrm>
              <a:off x="7096362" y="4520534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Disgust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C00995-7C7A-004A-9E56-8FDE860AF215}"/>
                </a:ext>
              </a:extLst>
            </p:cNvPr>
            <p:cNvSpPr txBox="1"/>
            <p:nvPr/>
          </p:nvSpPr>
          <p:spPr>
            <a:xfrm>
              <a:off x="8331199" y="4889866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Anger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ABB617-CC11-10B9-D90F-13340D4AC49E}"/>
                </a:ext>
              </a:extLst>
            </p:cNvPr>
            <p:cNvSpPr txBox="1"/>
            <p:nvPr/>
          </p:nvSpPr>
          <p:spPr>
            <a:xfrm>
              <a:off x="6011755" y="3977179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Joy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0ACD05-8056-4AA8-D9AA-239A03DB7ADB}"/>
                </a:ext>
              </a:extLst>
            </p:cNvPr>
            <p:cNvSpPr txBox="1"/>
            <p:nvPr/>
          </p:nvSpPr>
          <p:spPr>
            <a:xfrm>
              <a:off x="4569157" y="4398419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Sadness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E62F01-125C-94A8-ABA5-41F68074C676}"/>
                </a:ext>
              </a:extLst>
            </p:cNvPr>
            <p:cNvSpPr txBox="1"/>
            <p:nvPr/>
          </p:nvSpPr>
          <p:spPr>
            <a:xfrm>
              <a:off x="3683432" y="4398419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Fear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6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E950E-36F8-2166-5352-F451351F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96B6692-1E6F-558A-61EF-4CCFEDB65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When the rubber hits the road (1/3) …</a:t>
            </a:r>
          </a:p>
        </p:txBody>
      </p:sp>
      <p:sp>
        <p:nvSpPr>
          <p:cNvPr id="6" name="Slide Number Placeholder 58">
            <a:extLst>
              <a:ext uri="{FF2B5EF4-FFF2-40B4-BE49-F238E27FC236}">
                <a16:creationId xmlns:a16="http://schemas.microsoft.com/office/drawing/2014/main" id="{83D9CF0D-68D6-CEDA-800A-89BF74F07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893288" y="6390502"/>
            <a:ext cx="821634" cy="3409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AA3372D9-D4FB-4982-A634-8204ACEB1D42}" type="slidenum">
              <a:rPr lang="en-US" smtClean="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963F35-D01E-0446-D022-FF63BD20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27" y="1694985"/>
            <a:ext cx="5806133" cy="384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Trend: small, faster, specialized LLMs/FMs 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Intelligence system v. one large LLM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Collaborate on goal(s) with reasoning, action, observation for better results</a:t>
            </a: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latin typeface="Arial Narrow" charset="0"/>
            </a:endParaRPr>
          </a:p>
          <a:p>
            <a:pPr marL="457189" indent="-457189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Arial Narrow" charset="0"/>
              </a:rPr>
              <a:t>Chat, route, determine tools to call, reflect on the outputs, refine and interact with people and services</a:t>
            </a:r>
          </a:p>
        </p:txBody>
      </p:sp>
      <p:pic>
        <p:nvPicPr>
          <p:cNvPr id="3" name="Picture 2" descr="A diagram of a chatbot&#10;&#10;Description automatically generated">
            <a:extLst>
              <a:ext uri="{FF2B5EF4-FFF2-40B4-BE49-F238E27FC236}">
                <a16:creationId xmlns:a16="http://schemas.microsoft.com/office/drawing/2014/main" id="{4186FC9E-3D51-40E3-633B-89EDA19A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460" y="2372646"/>
            <a:ext cx="5609483" cy="300107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5463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45546</TotalTime>
  <Words>712</Words>
  <Application>Microsoft Macintosh PowerPoint</Application>
  <PresentationFormat>Widescreen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Tahoma</vt:lpstr>
      <vt:lpstr>Times New Roman</vt:lpstr>
      <vt:lpstr>Wingdings</vt:lpstr>
      <vt:lpstr>Blends</vt:lpstr>
      <vt:lpstr>PowerPoint Presentation</vt:lpstr>
      <vt:lpstr>Agenda</vt:lpstr>
      <vt:lpstr>How’re your AI efforts?</vt:lpstr>
      <vt:lpstr>Idea: automate work now, enable innovation</vt:lpstr>
      <vt:lpstr>How about this as a path forward?</vt:lpstr>
      <vt:lpstr>Security and compliance requirements</vt:lpstr>
      <vt:lpstr>What enable AI to scale? (1/2)</vt:lpstr>
      <vt:lpstr>What enable AI to scale? (2/2)</vt:lpstr>
      <vt:lpstr>When the rubber hits the road (1/3) …</vt:lpstr>
      <vt:lpstr>… when the rubber hits the road (1/3)</vt:lpstr>
      <vt:lpstr>Conceptual architecture</vt:lpstr>
      <vt:lpstr>When the rubber hits the road (2/3)</vt:lpstr>
      <vt:lpstr>App/AI Interface, APIs, routing/AB testing</vt:lpstr>
      <vt:lpstr>When the rubber hits the road (3/3)</vt:lpstr>
      <vt:lpstr>The People and Processes</vt:lpstr>
      <vt:lpstr>Security, processes, agents</vt:lpstr>
      <vt:lpstr>Summary</vt:lpstr>
      <vt:lpstr>Q&amp;A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Cheong Ang</cp:lastModifiedBy>
  <cp:revision>274</cp:revision>
  <cp:lastPrinted>1601-01-01T00:00:00Z</cp:lastPrinted>
  <dcterms:created xsi:type="dcterms:W3CDTF">2016-03-29T15:29:36Z</dcterms:created>
  <dcterms:modified xsi:type="dcterms:W3CDTF">2024-10-06T19:29:22Z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