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36"/>
  </p:notesMasterIdLst>
  <p:handoutMasterIdLst>
    <p:handoutMasterId r:id="rId37"/>
  </p:handoutMasterIdLst>
  <p:sldIdLst>
    <p:sldId id="289" r:id="rId5"/>
    <p:sldId id="323" r:id="rId6"/>
    <p:sldId id="290" r:id="rId7"/>
    <p:sldId id="302" r:id="rId8"/>
    <p:sldId id="321" r:id="rId9"/>
    <p:sldId id="303" r:id="rId10"/>
    <p:sldId id="320" r:id="rId11"/>
    <p:sldId id="305" r:id="rId12"/>
    <p:sldId id="307" r:id="rId13"/>
    <p:sldId id="308" r:id="rId14"/>
    <p:sldId id="309" r:id="rId15"/>
    <p:sldId id="326" r:id="rId16"/>
    <p:sldId id="311" r:id="rId17"/>
    <p:sldId id="337" r:id="rId18"/>
    <p:sldId id="332" r:id="rId19"/>
    <p:sldId id="328" r:id="rId20"/>
    <p:sldId id="314" r:id="rId21"/>
    <p:sldId id="329" r:id="rId22"/>
    <p:sldId id="333" r:id="rId23"/>
    <p:sldId id="322" r:id="rId24"/>
    <p:sldId id="316" r:id="rId25"/>
    <p:sldId id="315" r:id="rId26"/>
    <p:sldId id="317" r:id="rId27"/>
    <p:sldId id="327" r:id="rId28"/>
    <p:sldId id="304" r:id="rId29"/>
    <p:sldId id="310" r:id="rId30"/>
    <p:sldId id="334" r:id="rId31"/>
    <p:sldId id="335" r:id="rId32"/>
    <p:sldId id="330" r:id="rId33"/>
    <p:sldId id="331" r:id="rId34"/>
    <p:sldId id="336" r:id="rId35"/>
  </p:sldIdLst>
  <p:sldSz cx="12192000" cy="6858000"/>
  <p:notesSz cx="6858000" cy="9029700"/>
  <p:custDataLst>
    <p:tags r:id="rId38"/>
  </p:custData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36E9A9BC-CBF1-FC41-9B0D-8AB51C3D44DD}">
          <p14:sldIdLst>
            <p14:sldId id="289"/>
            <p14:sldId id="323"/>
            <p14:sldId id="290"/>
            <p14:sldId id="302"/>
            <p14:sldId id="321"/>
            <p14:sldId id="303"/>
            <p14:sldId id="320"/>
            <p14:sldId id="305"/>
            <p14:sldId id="307"/>
            <p14:sldId id="308"/>
            <p14:sldId id="309"/>
            <p14:sldId id="326"/>
            <p14:sldId id="311"/>
            <p14:sldId id="337"/>
            <p14:sldId id="332"/>
            <p14:sldId id="328"/>
            <p14:sldId id="314"/>
            <p14:sldId id="329"/>
            <p14:sldId id="333"/>
            <p14:sldId id="322"/>
            <p14:sldId id="316"/>
            <p14:sldId id="315"/>
            <p14:sldId id="317"/>
            <p14:sldId id="327"/>
          </p14:sldIdLst>
        </p14:section>
        <p14:section name="Backup Slides" id="{18649626-8868-6B43-9C27-22C6E38A201D}">
          <p14:sldIdLst>
            <p14:sldId id="304"/>
            <p14:sldId id="310"/>
            <p14:sldId id="334"/>
            <p14:sldId id="335"/>
            <p14:sldId id="330"/>
            <p14:sldId id="331"/>
            <p14:sldId id="33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DB01E-464A-4AED-8A84-5E8015966EF2}" v="1" dt="2024-10-06T18:57:44.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0" autoAdjust="0"/>
    <p:restoredTop sz="75000" autoAdjust="0"/>
  </p:normalViewPr>
  <p:slideViewPr>
    <p:cSldViewPr snapToGrid="0">
      <p:cViewPr varScale="1">
        <p:scale>
          <a:sx n="116" d="100"/>
          <a:sy n="116" d="100"/>
        </p:scale>
        <p:origin x="1434"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Dowell, Perry (CIV)" userId="b349c3ba-4939-4556-8fc9-16435bd90232" providerId="ADAL" clId="{F3FDB01E-464A-4AED-8A84-5E8015966EF2}"/>
    <pc:docChg chg="modSld">
      <pc:chgData name="McDowell, Perry (CIV)" userId="b349c3ba-4939-4556-8fc9-16435bd90232" providerId="ADAL" clId="{F3FDB01E-464A-4AED-8A84-5E8015966EF2}" dt="2024-10-06T18:57:44.688" v="0"/>
      <pc:docMkLst>
        <pc:docMk/>
      </pc:docMkLst>
      <pc:sldChg chg="modAnim">
        <pc:chgData name="McDowell, Perry (CIV)" userId="b349c3ba-4939-4556-8fc9-16435bd90232" providerId="ADAL" clId="{F3FDB01E-464A-4AED-8A84-5E8015966EF2}" dt="2024-10-06T18:57:44.688" v="0"/>
        <pc:sldMkLst>
          <pc:docMk/>
          <pc:sldMk cId="3754828570" sldId="3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Introductions:</a:t>
            </a:r>
          </a:p>
          <a:p>
            <a:pPr marL="285750" indent="-285750">
              <a:buFontTx/>
              <a:buChar char="-"/>
            </a:pPr>
            <a:r>
              <a:rPr lang="en-US" dirty="0"/>
              <a:t>LtCol Cecil, III MEF TECG Director and recent Master’s Graduate of the NPS MOVES Institute.</a:t>
            </a:r>
          </a:p>
          <a:p>
            <a:pPr marL="285750" indent="-285750">
              <a:buFontTx/>
              <a:buChar char="-"/>
            </a:pPr>
            <a:r>
              <a:rPr lang="en-US" dirty="0"/>
              <a:t>LTC Rowan, FA57 Army Simulation Officer and Interim Director of MOVES Institute at NPS.</a:t>
            </a:r>
          </a:p>
          <a:p>
            <a:pPr marL="285750" indent="-285750">
              <a:buFontTx/>
              <a:buChar char="-"/>
            </a:pPr>
            <a:r>
              <a:rPr lang="en-US" dirty="0"/>
              <a:t>Mr. Perry McDowell, Faculty Associate for Research at the MOVES Institute.</a:t>
            </a:r>
          </a:p>
          <a:p>
            <a:pPr marL="285750" indent="-285750">
              <a:buFontTx/>
              <a:buChar char="-"/>
            </a:pPr>
            <a:r>
              <a:rPr lang="en-US" dirty="0"/>
              <a:t>Dr. Jon </a:t>
            </a:r>
            <a:r>
              <a:rPr lang="en-US" dirty="0" err="1"/>
              <a:t>Vogl</a:t>
            </a:r>
            <a:r>
              <a:rPr lang="en-US" dirty="0"/>
              <a:t>, Research Psychologist at USAARL.</a:t>
            </a:r>
          </a:p>
          <a:p>
            <a:pPr marL="285750" indent="-285750">
              <a:buFontTx/>
              <a:buChar char="-"/>
            </a:pPr>
            <a:endParaRPr lang="en-US" dirty="0"/>
          </a:p>
          <a:p>
            <a:pPr marL="0" indent="0">
              <a:buFontTx/>
              <a:buNone/>
            </a:pPr>
            <a:r>
              <a:rPr lang="en-US" dirty="0"/>
              <a:t>Today’s presentation and conference paper titled “Assessing Cognitive Workload in Mixed Reality Flight Simulators for Naval Aviation” describe the work we did in support of my thesis research at the Naval Postgraduate School.</a:t>
            </a:r>
          </a:p>
          <a:p>
            <a:pPr marL="285750" indent="-285750">
              <a:buFontTx/>
              <a:buChar char="-"/>
            </a:pPr>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investigate our hypotheses we designed a study to identify cognitive workload differences through performance, subjective assessments, and physiological measures. We used a 2 x 3 repeated measures design comparing two workload conditions and three display methods.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36602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46443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308067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 1 explained 90% of the variance while function 2 explained the remaining 10% of variance.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2176939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1797730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271288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99262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Pending any questions, this concludes our presentation.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3626838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80538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photos of HMDs used.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319551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I’m currently filling the billet of an 8825, or Modeling and Simulation Officer, I am a Marine Corps Osprey Pilot by trade. </a:t>
            </a:r>
          </a:p>
          <a:p>
            <a:endParaRPr lang="en-US" dirty="0"/>
          </a:p>
          <a:p>
            <a:r>
              <a:rPr lang="en-US" dirty="0"/>
              <a:t>Prior to attending NPS, I flew the MV-22 Osprey for 10 years out of MCAS New River, North Carolina with multiple squadrons in Marine Aircraft Group 26. During this time, I accumulated over 1700 military flight hours and achieved multiple flight leadership designations including Night Systems Instructor. Over this time, I have been able to do a little bit of everything that can be done in the Osprey. And of all those things, my least favorite flight training events were Night Vision Device sorties in the Flight Simulator.</a:t>
            </a: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122270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2428674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276014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when I first saw the H-1 Mission Rehearsal Trainer on the left during a visit to MCAS Pendleton, or read about the Naval Air Warfare Center’s Mixed Reality CMV-22 simulator on the right, my initial thoughts were – that seems miserable. The thought of viewing my flight environment and cockpit for two hours through head-mounted displays just struck me as difficult and exhausting. </a:t>
            </a:r>
          </a:p>
          <a:p>
            <a:endParaRPr lang="en-US" dirty="0"/>
          </a:p>
          <a:p>
            <a:r>
              <a:rPr lang="en-US" dirty="0"/>
              <a:t>https://</a:t>
            </a:r>
            <a:r>
              <a:rPr lang="en-US" dirty="0" err="1"/>
              <a:t>www.navair.navy.mil</a:t>
            </a:r>
            <a:r>
              <a:rPr lang="en-US" dirty="0"/>
              <a:t>/news/New-H-1-Mission-Rehearsal-Trainer-improves-capability-readiness/Tue-05022023-1007</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46113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this V-22 Flight Training Device represents what I call Legacy simulator technology. A fully functional, replica cockpit is surrounded by projection screens that present the flight environment to the pilots. Although I’m no fan of Night Vision training in this type of simulator, it’s only the projected flight environment that is viewed through the goggles;  the cockpit is viewed by scanning under the NVGs so that it is seen directly by the naked eye. Once one has the hang of this type of scan pattern it becomes second nature to look under the NVGs to view and interact with the cockpit. Rather it’s the presentation of the flight environment on a screen a few feet in front of the pilot that is then viewed through the NVGs that I find fatiguing. And this is essentially the problem presented by mixed reality simulators. Both the cockpit and flight environment are viewed through the head-mounted display.</a:t>
            </a:r>
          </a:p>
          <a:p>
            <a:endParaRPr lang="en-US" dirty="0"/>
          </a:p>
          <a:p>
            <a:r>
              <a:rPr lang="en-US" dirty="0"/>
              <a:t>Therefore, as a Night Systems Instructor, I had sufficient simulator flight experience and a working knowledge of the human visual system to recognize that one’s ability to perceive three dimensions through a head-mounted display may affect one’s mental workload, especially as it pertains to interacting with the cockpit.</a:t>
            </a:r>
          </a:p>
          <a:p>
            <a:endParaRPr lang="en-US" dirty="0"/>
          </a:p>
          <a:p>
            <a:endParaRPr lang="en-US" dirty="0"/>
          </a:p>
          <a:p>
            <a:endParaRPr lang="en-US" dirty="0"/>
          </a:p>
          <a:p>
            <a:r>
              <a:rPr lang="en-US" dirty="0"/>
              <a:t>https://</a:t>
            </a:r>
            <a:r>
              <a:rPr lang="en-US" dirty="0" err="1"/>
              <a:t>www.ntsa.org</a:t>
            </a:r>
            <a:r>
              <a:rPr lang="en-US" dirty="0"/>
              <a:t>/-/media/sites/</a:t>
            </a:r>
            <a:r>
              <a:rPr lang="en-US" dirty="0" err="1"/>
              <a:t>ntsa</a:t>
            </a:r>
            <a:r>
              <a:rPr lang="en-US" dirty="0"/>
              <a:t>/events/2021/11t0/presentations/wed-16-june/16-june_1355_hicks_aviation-programs.pdf (image of the FTD)</a:t>
            </a:r>
          </a:p>
          <a:p>
            <a:endParaRPr lang="en-US" dirty="0"/>
          </a:p>
          <a:p>
            <a:r>
              <a:rPr lang="en-US" dirty="0"/>
              <a:t>https://</a:t>
            </a:r>
            <a:r>
              <a:rPr lang="en-US" dirty="0" err="1"/>
              <a:t>www.flightglobal.com</a:t>
            </a:r>
            <a:r>
              <a:rPr lang="en-US" dirty="0"/>
              <a:t>/usmc-tests-mv-22/30147.article (image of the 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78910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 sensed that studying the effects of head-mounted displays on mental workload might be personally interesting, it was also important to me and the Naval Postgraduate School that the subject of study be relevant to the Navy and Marine Corps. And it is. </a:t>
            </a:r>
          </a:p>
          <a:p>
            <a:endParaRPr lang="en-US" dirty="0"/>
          </a:p>
          <a:p>
            <a:r>
              <a:rPr lang="en-US" dirty="0"/>
              <a:t>The Navy Aviation Vision 2030-2035 communicates the Commander of Naval Air Forces’ vision for the future of naval aviation in light of the National Defense Strategy and the CNOs guidance. Similarly, the Marine Corps Aviation Plan 2022 relays how the Deputy Commandant for Aviation intends to get after the Aviation Campaign Plan and the principles identified by the Commandant in Force Design 2030.</a:t>
            </a:r>
          </a:p>
          <a:p>
            <a:endParaRPr lang="en-US" dirty="0"/>
          </a:p>
          <a:p>
            <a:r>
              <a:rPr lang="en-US" dirty="0"/>
              <a:t>Both plans call for cost-training solutions that contribute to the combat effectiveness of the naval forces. Further, the services have prioritized efforts to achieve deployable and distributed training solutions that make it easier to train as a team across the country and around the globe. Although neither service calls for a wholesale departure from legacy flight simulators, mixed reality simulators are uniquely able to attain these visions due to their reduced costs, maintenance requirements, and size.</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337595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see-through HMDs are the MR head-mounted displays receiving the greatest interest from the </a:t>
            </a:r>
            <a:r>
              <a:rPr lang="en-US" dirty="0" err="1"/>
              <a:t>DoN</a:t>
            </a:r>
            <a:r>
              <a:rPr lang="en-US" dirty="0"/>
              <a:t>. Using this type of HMD, the user perceives the real environment via cameras on the front of the HMD. The video feed is then combined with the virtual environment via graphics shaders to provide the user with a coherent scene. Since a user does not see the real world directly, challenges of this MR technology include the user’s visual acuity and vergence-accommodation conflict, a phenomena I will discuss shortly.</a:t>
            </a:r>
          </a:p>
          <a:p>
            <a:endParaRPr lang="en-US" dirty="0"/>
          </a:p>
          <a:p>
            <a:r>
              <a:rPr lang="en-US" dirty="0"/>
              <a:t>Optical see-though HMDs are another MR technology that mitigates some of the challenges with VST HMDs. These HMDs allow the user to see the real environment through the headset’s lenses, as experienced wearing glasses. Occluding the real environment, the virtual environment is projected onto reflective, semi-transmissive beam combiners. While this allows the user to directly view the real environment, this feature also reduces the user’s immersion.</a:t>
            </a:r>
          </a:p>
          <a:p>
            <a:endParaRPr lang="en-US" dirty="0"/>
          </a:p>
          <a:p>
            <a:r>
              <a:rPr lang="en-US" dirty="0"/>
              <a:t>However, the essential difference between the two HMDs as it related to this study is the direct or indirect view of the real environment as it relates to one’s ability to perceive depth.</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24350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Correctly perceiving 3D space is crucial for interacting with objects or training in mixed reality. Visual depth cues are classified as visual or oculomotor. Central to our study are the oculomotor cues.</a:t>
            </a:r>
          </a:p>
          <a:p>
            <a:endParaRPr lang="en-US" dirty="0"/>
          </a:p>
          <a:p>
            <a:r>
              <a:rPr lang="en-US" dirty="0"/>
              <a:t>When viewing an object, vergence is the rotation of an individual eye’s axis towards an object of focus. Working in concert with vergence, accommodation is the focus action of the eye’s ciliary muscles to minimize blur for the focus depth of the object of focus. </a:t>
            </a:r>
          </a:p>
          <a:p>
            <a:endParaRPr lang="en-US" dirty="0"/>
          </a:p>
          <a:p>
            <a:r>
              <a:rPr lang="en-US" dirty="0"/>
              <a:t>These components of depth perception are illustrated on the left. Above you can see the image that would be seen by the left eye when accommodated for the Rubix cube at far distance. Below that is the image seen by the right eye if one were to instead focus on the ball at a near distance.</a:t>
            </a:r>
          </a:p>
          <a:p>
            <a:endParaRPr lang="en-US" dirty="0"/>
          </a:p>
          <a:p>
            <a:r>
              <a:rPr lang="en-US" dirty="0"/>
              <a:t>The conflict introduced by MR HMDs is illustrated by the figure to the right. For the real world in Box A, vergence and accommodation depths agree and blur effects shown below in Box C are natural. However, the 3D display illustrated in Box B depicts how a conflict is created where the eyes accommodate to the depth of the display screen but the eyes converge on the distance of the object in 3D space. Further, there is no blur gradient since the display screen provides clear imagery. </a:t>
            </a:r>
          </a:p>
          <a:p>
            <a:endParaRPr lang="en-US" dirty="0"/>
          </a:p>
          <a:p>
            <a:r>
              <a:rPr lang="en-US" dirty="0"/>
              <a:t>The vergence-accommodation conflict inherent to MR HMDs introduces an external factor that the user must contend with when interacting with their environment. </a:t>
            </a:r>
          </a:p>
          <a:p>
            <a:endParaRPr lang="en-US" dirty="0"/>
          </a:p>
          <a:p>
            <a:r>
              <a:rPr lang="en-US" dirty="0"/>
              <a:t>**Another sentence or two discussing some of the effects of VAC.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92553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MR HMDs certainly introduce depth perception issues in the form of the vergence accommodation conflict, the effects on cognitive workload were not clear. </a:t>
            </a:r>
          </a:p>
          <a:p>
            <a:endParaRPr lang="en-US" dirty="0"/>
          </a:p>
          <a:p>
            <a:r>
              <a:rPr lang="en-US" dirty="0"/>
              <a:t>Longo et al.’s 2022 definition of mental workload, </a:t>
            </a:r>
            <a:r>
              <a:rPr lang="en-US" dirty="0" err="1"/>
              <a:t>Wickens</a:t>
            </a:r>
            <a:r>
              <a:rPr lang="en-US" dirty="0"/>
              <a:t> et al.’s Human Information Processing model, and </a:t>
            </a:r>
            <a:r>
              <a:rPr lang="en-US" dirty="0" err="1"/>
              <a:t>Wicken’s</a:t>
            </a:r>
            <a:r>
              <a:rPr lang="en-US" dirty="0"/>
              <a:t> Multiple Resource theory provided our foundation for understanding cognitive workload. The key elements of the definition and models that informed our approach are:</a:t>
            </a:r>
          </a:p>
          <a:p>
            <a:endParaRPr lang="en-US" dirty="0"/>
          </a:p>
          <a:p>
            <a:pPr marL="342900" marR="0" lvl="0" indent="-342900" algn="just">
              <a:lnSpc>
                <a:spcPct val="107000"/>
              </a:lnSpc>
              <a:spcBef>
                <a:spcPts val="0"/>
              </a:spcBef>
              <a:spcAft>
                <a:spcPts val="1200"/>
              </a:spcAft>
              <a:buFont typeface="+mj-lt"/>
              <a:buAutoNum type="arabicPeriod"/>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The human cognitive system possesses finite resources.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Circumstances and factors experienced affect the task.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Internal and external factors influence one’s level of attention and effort, affecting workload.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dirty="0"/>
              <a:t>So tasks sharing commonalities across different cognitive levels compete for limited resources. For example, the visual resources needed to read system states compete with manual control responses or vocal commands resulting from a visual scan of an aircraft’s spatial information.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378433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understanding of MR head-mounted displays, vergence-accommodation conflict, and cognitive workload, we formulated the following hypotheses:</a:t>
            </a:r>
          </a:p>
          <a:p>
            <a:endParaRPr lang="en-US" dirty="0"/>
          </a:p>
          <a:p>
            <a:r>
              <a:rPr lang="en-US" dirty="0"/>
              <a:t>First, MR head-mounted displays will result in a significantly greater cognitive workload than legacy displays.</a:t>
            </a:r>
          </a:p>
          <a:p>
            <a:endParaRPr lang="en-US" dirty="0"/>
          </a:p>
          <a:p>
            <a:r>
              <a:rPr lang="en-US" dirty="0"/>
              <a:t>Second, video see-through head-mounted displays will result in a significantly greater cognitive workload than optical see-through head-mounted displays.</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138016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Rectangle 3">
            <a:extLst>
              <a:ext uri="{FF2B5EF4-FFF2-40B4-BE49-F238E27FC236}">
                <a16:creationId xmlns:a16="http://schemas.microsoft.com/office/drawing/2014/main" id="{0B24D3D4-56CC-BD4B-8ED0-2707EAED07B8}"/>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78999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4.xml"/><Relationship Id="rId5" Type="http://schemas.openxmlformats.org/officeDocument/2006/relationships/image" Target="../media/image31.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Assessing Cognitive Workload in Mixed Reality Flight Simulators for Naval Aviation</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LtCol Thomas Cecil, Naval Postgraduate School</a:t>
            </a:r>
          </a:p>
          <a:p>
            <a:pPr eaLnBrk="1" hangingPunct="1"/>
            <a:r>
              <a:rPr lang="en-US" dirty="0">
                <a:latin typeface="Arial Narrow" pitchFamily="34" charset="0"/>
              </a:rPr>
              <a:t>LTC Charles Rowan, Naval Postgraduate School</a:t>
            </a:r>
          </a:p>
          <a:p>
            <a:r>
              <a:rPr lang="en-US" dirty="0"/>
              <a:t>Mr. Perry McDowell, Naval Postgraduate School</a:t>
            </a:r>
          </a:p>
          <a:p>
            <a:r>
              <a:rPr lang="en-US" dirty="0"/>
              <a:t>Dr. Jon </a:t>
            </a:r>
            <a:r>
              <a:rPr lang="en-US" dirty="0" err="1"/>
              <a:t>Vogl</a:t>
            </a:r>
            <a:r>
              <a:rPr lang="en-US" dirty="0"/>
              <a:t>, US Army Aeromedical Research Laboratory (USAARL)</a:t>
            </a:r>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pic>
        <p:nvPicPr>
          <p:cNvPr id="4" name="Picture 3" descr="A blue and yellow logo&#10;&#10;Description automatically generated">
            <a:extLst>
              <a:ext uri="{FF2B5EF4-FFF2-40B4-BE49-F238E27FC236}">
                <a16:creationId xmlns:a16="http://schemas.microsoft.com/office/drawing/2014/main" id="{D6E00049-7432-E6BF-D9D5-75B255FB3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25" y="3429000"/>
            <a:ext cx="2492065" cy="1707525"/>
          </a:xfrm>
          <a:prstGeom prst="rect">
            <a:avLst/>
          </a:prstGeom>
        </p:spPr>
      </p:pic>
      <p:pic>
        <p:nvPicPr>
          <p:cNvPr id="6" name="Picture 5" descr="A logo of a military laboratory&#10;&#10;Description automatically generated with medium confidence">
            <a:extLst>
              <a:ext uri="{FF2B5EF4-FFF2-40B4-BE49-F238E27FC236}">
                <a16:creationId xmlns:a16="http://schemas.microsoft.com/office/drawing/2014/main" id="{45175D92-C995-56CD-E228-4400E4042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6969" y="3429000"/>
            <a:ext cx="1952368" cy="1829648"/>
          </a:xfrm>
          <a:prstGeom prst="rect">
            <a:avLst/>
          </a:prstGeom>
        </p:spPr>
      </p:pic>
    </p:spTree>
    <p:custDataLst>
      <p:tags r:id="rId1"/>
    </p:custDataLst>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E3ECC48-9AC2-EB10-E749-3FA34BA6B1EA}"/>
              </a:ext>
            </a:extLst>
          </p:cNvPr>
          <p:cNvSpPr>
            <a:spLocks noGrp="1"/>
          </p:cNvSpPr>
          <p:nvPr>
            <p:ph type="title"/>
          </p:nvPr>
        </p:nvSpPr>
        <p:spPr>
          <a:xfrm>
            <a:off x="2397039" y="0"/>
            <a:ext cx="7416800" cy="795130"/>
          </a:xfrm>
        </p:spPr>
        <p:txBody>
          <a:bodyPr wrap="square" anchor="ctr">
            <a:normAutofit/>
          </a:bodyPr>
          <a:lstStyle/>
          <a:p>
            <a:r>
              <a:rPr lang="en-US" dirty="0"/>
              <a:t>Study Design</a:t>
            </a:r>
          </a:p>
        </p:txBody>
      </p:sp>
      <p:sp>
        <p:nvSpPr>
          <p:cNvPr id="5" name="Slide Number Placeholder 4">
            <a:extLst>
              <a:ext uri="{FF2B5EF4-FFF2-40B4-BE49-F238E27FC236}">
                <a16:creationId xmlns:a16="http://schemas.microsoft.com/office/drawing/2014/main" id="{AEE839C9-C2E5-F293-AC6C-7B05274FC0B1}"/>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10</a:t>
            </a:fld>
            <a:endParaRPr lang="en-US"/>
          </a:p>
        </p:txBody>
      </p:sp>
      <p:pic>
        <p:nvPicPr>
          <p:cNvPr id="7" name="Content Placeholder 6">
            <a:extLst>
              <a:ext uri="{FF2B5EF4-FFF2-40B4-BE49-F238E27FC236}">
                <a16:creationId xmlns:a16="http://schemas.microsoft.com/office/drawing/2014/main" id="{E1BDB141-6C1B-E355-C144-4F7D9D86EF41}"/>
              </a:ext>
            </a:extLst>
          </p:cNvPr>
          <p:cNvPicPr>
            <a:picLocks noGrp="1" noChangeAspect="1"/>
          </p:cNvPicPr>
          <p:nvPr>
            <p:ph type="pic" sz="quarter" idx="11"/>
          </p:nvPr>
        </p:nvPicPr>
        <p:blipFill>
          <a:blip r:embed="rId3"/>
          <a:srcRect t="8083" r="2913" b="7667"/>
          <a:stretch/>
        </p:blipFill>
        <p:spPr>
          <a:xfrm>
            <a:off x="5856908" y="1495239"/>
            <a:ext cx="6002509" cy="3867521"/>
          </a:xfrm>
          <a:prstGeom prst="rect">
            <a:avLst/>
          </a:prstGeom>
          <a:noFill/>
          <a:ln w="19050">
            <a:solidFill>
              <a:schemeClr val="tx1"/>
            </a:solidFill>
          </a:ln>
        </p:spPr>
      </p:pic>
      <p:sp>
        <p:nvSpPr>
          <p:cNvPr id="15" name="Content Placeholder 3">
            <a:extLst>
              <a:ext uri="{FF2B5EF4-FFF2-40B4-BE49-F238E27FC236}">
                <a16:creationId xmlns:a16="http://schemas.microsoft.com/office/drawing/2014/main" id="{B6B2A6AA-B2B8-0EEB-BB07-885729687A56}"/>
              </a:ext>
            </a:extLst>
          </p:cNvPr>
          <p:cNvSpPr>
            <a:spLocks noGrp="1"/>
          </p:cNvSpPr>
          <p:nvPr>
            <p:ph type="body" sz="quarter" idx="12"/>
          </p:nvPr>
        </p:nvSpPr>
        <p:spPr>
          <a:xfrm>
            <a:off x="410817" y="990774"/>
            <a:ext cx="5446091" cy="5399728"/>
          </a:xfrm>
        </p:spPr>
        <p:txBody>
          <a:bodyPr wrap="square" anchor="t">
            <a:normAutofit fontScale="92500" lnSpcReduction="20000"/>
          </a:bodyPr>
          <a:lstStyle/>
          <a:p>
            <a:pPr>
              <a:lnSpc>
                <a:spcPct val="90000"/>
              </a:lnSpc>
            </a:pPr>
            <a:r>
              <a:rPr lang="en-US" sz="3000" dirty="0"/>
              <a:t>2 x 3 repeated measures design</a:t>
            </a:r>
          </a:p>
          <a:p>
            <a:pPr lvl="1">
              <a:lnSpc>
                <a:spcPct val="90000"/>
              </a:lnSpc>
            </a:pPr>
            <a:r>
              <a:rPr lang="en-US" sz="2600" dirty="0"/>
              <a:t>2 workload conditions</a:t>
            </a:r>
          </a:p>
          <a:p>
            <a:pPr lvl="1">
              <a:lnSpc>
                <a:spcPct val="90000"/>
              </a:lnSpc>
            </a:pPr>
            <a:r>
              <a:rPr lang="en-US" sz="2600" dirty="0"/>
              <a:t>3 display methods</a:t>
            </a:r>
          </a:p>
          <a:p>
            <a:pPr marL="609585" lvl="1" indent="0">
              <a:lnSpc>
                <a:spcPct val="90000"/>
              </a:lnSpc>
              <a:buNone/>
            </a:pPr>
            <a:endParaRPr lang="en-US" sz="2200" dirty="0"/>
          </a:p>
          <a:p>
            <a:pPr>
              <a:lnSpc>
                <a:spcPct val="90000"/>
              </a:lnSpc>
            </a:pPr>
            <a:r>
              <a:rPr lang="en-US" sz="3000" dirty="0"/>
              <a:t>USAARL Multiple Attribute Task Battery (MATB)</a:t>
            </a:r>
          </a:p>
          <a:p>
            <a:pPr lvl="1">
              <a:lnSpc>
                <a:spcPct val="90000"/>
              </a:lnSpc>
            </a:pPr>
            <a:r>
              <a:rPr lang="en-US" sz="2600" dirty="0"/>
              <a:t>Induced standardized participant workload conditions</a:t>
            </a:r>
          </a:p>
          <a:p>
            <a:pPr lvl="1">
              <a:lnSpc>
                <a:spcPct val="90000"/>
              </a:lnSpc>
            </a:pPr>
            <a:r>
              <a:rPr lang="en-US" sz="2600" dirty="0"/>
              <a:t>Aviation-related subtasks:</a:t>
            </a:r>
          </a:p>
          <a:p>
            <a:pPr lvl="2">
              <a:lnSpc>
                <a:spcPct val="90000"/>
              </a:lnSpc>
              <a:buClr>
                <a:schemeClr val="tx1"/>
              </a:buClr>
            </a:pPr>
            <a:r>
              <a:rPr lang="en-US" sz="2600" dirty="0"/>
              <a:t>System Monitoring</a:t>
            </a:r>
          </a:p>
          <a:p>
            <a:pPr lvl="2">
              <a:lnSpc>
                <a:spcPct val="90000"/>
              </a:lnSpc>
              <a:buClr>
                <a:schemeClr val="tx1"/>
              </a:buClr>
            </a:pPr>
            <a:r>
              <a:rPr lang="en-US" sz="2600" dirty="0"/>
              <a:t>Tracking</a:t>
            </a:r>
          </a:p>
          <a:p>
            <a:pPr lvl="2">
              <a:lnSpc>
                <a:spcPct val="90000"/>
              </a:lnSpc>
              <a:buClr>
                <a:schemeClr val="tx1"/>
              </a:buClr>
            </a:pPr>
            <a:r>
              <a:rPr lang="en-US" sz="2600" dirty="0"/>
              <a:t>Resource Management</a:t>
            </a:r>
          </a:p>
          <a:p>
            <a:pPr lvl="2">
              <a:lnSpc>
                <a:spcPct val="90000"/>
              </a:lnSpc>
              <a:buClr>
                <a:schemeClr val="tx1"/>
              </a:buClr>
            </a:pPr>
            <a:r>
              <a:rPr lang="en-US" sz="2600" dirty="0"/>
              <a:t>Communications</a:t>
            </a:r>
          </a:p>
          <a:p>
            <a:pPr>
              <a:lnSpc>
                <a:spcPct val="90000"/>
              </a:lnSpc>
            </a:pPr>
            <a:endParaRPr lang="en-US" sz="2600" dirty="0"/>
          </a:p>
          <a:p>
            <a:pPr>
              <a:lnSpc>
                <a:spcPct val="90000"/>
              </a:lnSpc>
            </a:pPr>
            <a:r>
              <a:rPr lang="en-US" sz="3000" dirty="0"/>
              <a:t>Participants completed 10-minute trial for each display method.</a:t>
            </a:r>
          </a:p>
          <a:p>
            <a:pPr lvl="2">
              <a:lnSpc>
                <a:spcPct val="90000"/>
              </a:lnSpc>
              <a:buClr>
                <a:schemeClr val="tx1"/>
              </a:buClr>
            </a:pPr>
            <a:endParaRPr lang="en-US" sz="2200" dirty="0"/>
          </a:p>
        </p:txBody>
      </p:sp>
      <p:sp>
        <p:nvSpPr>
          <p:cNvPr id="3" name="TextBox 2">
            <a:extLst>
              <a:ext uri="{FF2B5EF4-FFF2-40B4-BE49-F238E27FC236}">
                <a16:creationId xmlns:a16="http://schemas.microsoft.com/office/drawing/2014/main" id="{C5433015-1725-6B9E-A07D-F7A1E8132476}"/>
              </a:ext>
            </a:extLst>
          </p:cNvPr>
          <p:cNvSpPr txBox="1"/>
          <p:nvPr/>
        </p:nvSpPr>
        <p:spPr>
          <a:xfrm>
            <a:off x="6177404" y="5539649"/>
            <a:ext cx="5361517" cy="523220"/>
          </a:xfrm>
          <a:prstGeom prst="rect">
            <a:avLst/>
          </a:prstGeom>
          <a:noFill/>
        </p:spPr>
        <p:txBody>
          <a:bodyPr wrap="square" rtlCol="0">
            <a:spAutoFit/>
          </a:bodyPr>
          <a:lstStyle/>
          <a:p>
            <a:pPr algn="ctr"/>
            <a:r>
              <a:rPr lang="en-US" sz="1400" dirty="0"/>
              <a:t>The USAARL MATB Graphical User Interface. Source: </a:t>
            </a:r>
            <a:r>
              <a:rPr lang="en-US" sz="1400" dirty="0" err="1"/>
              <a:t>Vogl</a:t>
            </a:r>
            <a:r>
              <a:rPr lang="en-US" sz="1400" dirty="0"/>
              <a:t> et al. (2023)</a:t>
            </a:r>
          </a:p>
        </p:txBody>
      </p:sp>
    </p:spTree>
    <p:extLst>
      <p:ext uri="{BB962C8B-B14F-4D97-AF65-F5344CB8AC3E}">
        <p14:creationId xmlns:p14="http://schemas.microsoft.com/office/powerpoint/2010/main" val="2771380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6541C3A-EDE1-6DD5-E73F-587759FD7E8E}"/>
              </a:ext>
            </a:extLst>
          </p:cNvPr>
          <p:cNvSpPr>
            <a:spLocks noGrp="1"/>
          </p:cNvSpPr>
          <p:nvPr>
            <p:ph type="title"/>
          </p:nvPr>
        </p:nvSpPr>
        <p:spPr>
          <a:xfrm>
            <a:off x="2287219" y="1"/>
            <a:ext cx="7416800" cy="833933"/>
          </a:xfrm>
        </p:spPr>
        <p:txBody>
          <a:bodyPr/>
          <a:lstStyle/>
          <a:p>
            <a:r>
              <a:rPr lang="en-US" dirty="0"/>
              <a:t>Displays (Legacy vs. MR)</a:t>
            </a:r>
          </a:p>
        </p:txBody>
      </p:sp>
      <p:pic>
        <p:nvPicPr>
          <p:cNvPr id="8" name="Content Placeholder 7">
            <a:extLst>
              <a:ext uri="{FF2B5EF4-FFF2-40B4-BE49-F238E27FC236}">
                <a16:creationId xmlns:a16="http://schemas.microsoft.com/office/drawing/2014/main" id="{7FF685B7-AF16-766D-0124-EF0D03A167CD}"/>
              </a:ext>
            </a:extLst>
          </p:cNvPr>
          <p:cNvPicPr>
            <a:picLocks noGrp="1" noChangeAspect="1"/>
          </p:cNvPicPr>
          <p:nvPr>
            <p:ph sz="half" idx="1"/>
          </p:nvPr>
        </p:nvPicPr>
        <p:blipFill>
          <a:blip r:embed="rId2"/>
          <a:stretch>
            <a:fillRect/>
          </a:stretch>
        </p:blipFill>
        <p:spPr>
          <a:xfrm>
            <a:off x="1558270" y="1097300"/>
            <a:ext cx="3260977" cy="4114800"/>
          </a:xfrm>
          <a:prstGeom prst="rect">
            <a:avLst/>
          </a:prstGeom>
          <a:noFill/>
        </p:spPr>
      </p:pic>
      <p:pic>
        <p:nvPicPr>
          <p:cNvPr id="9" name="Content Placeholder 8">
            <a:extLst>
              <a:ext uri="{FF2B5EF4-FFF2-40B4-BE49-F238E27FC236}">
                <a16:creationId xmlns:a16="http://schemas.microsoft.com/office/drawing/2014/main" id="{EE703F5C-4779-61AA-1D02-8CBD80943DD7}"/>
              </a:ext>
            </a:extLst>
          </p:cNvPr>
          <p:cNvPicPr>
            <a:picLocks noGrp="1" noChangeAspect="1"/>
          </p:cNvPicPr>
          <p:nvPr>
            <p:ph sz="half" idx="2"/>
          </p:nvPr>
        </p:nvPicPr>
        <p:blipFill>
          <a:blip r:embed="rId3"/>
          <a:stretch>
            <a:fillRect/>
          </a:stretch>
        </p:blipFill>
        <p:spPr>
          <a:xfrm>
            <a:off x="6072188" y="1146866"/>
            <a:ext cx="5364162" cy="4014993"/>
          </a:xfrm>
          <a:prstGeom prst="rect">
            <a:avLst/>
          </a:prstGeom>
        </p:spPr>
      </p:pic>
      <p:sp>
        <p:nvSpPr>
          <p:cNvPr id="4" name="Slide Number Placeholder 3">
            <a:extLst>
              <a:ext uri="{FF2B5EF4-FFF2-40B4-BE49-F238E27FC236}">
                <a16:creationId xmlns:a16="http://schemas.microsoft.com/office/drawing/2014/main" id="{994B9A83-9E11-E208-6350-2E9920B78F08}"/>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11</a:t>
            </a:fld>
            <a:endParaRPr lang="en-US"/>
          </a:p>
        </p:txBody>
      </p:sp>
      <p:sp>
        <p:nvSpPr>
          <p:cNvPr id="2" name="TextBox 1">
            <a:extLst>
              <a:ext uri="{FF2B5EF4-FFF2-40B4-BE49-F238E27FC236}">
                <a16:creationId xmlns:a16="http://schemas.microsoft.com/office/drawing/2014/main" id="{AB001CE2-5C23-B3F2-87D8-55C3ED20B3A7}"/>
              </a:ext>
            </a:extLst>
          </p:cNvPr>
          <p:cNvSpPr txBox="1"/>
          <p:nvPr/>
        </p:nvSpPr>
        <p:spPr>
          <a:xfrm>
            <a:off x="507999" y="5475466"/>
            <a:ext cx="5361517" cy="307777"/>
          </a:xfrm>
          <a:prstGeom prst="rect">
            <a:avLst/>
          </a:prstGeom>
          <a:noFill/>
        </p:spPr>
        <p:txBody>
          <a:bodyPr wrap="square" rtlCol="0">
            <a:spAutoFit/>
          </a:bodyPr>
          <a:lstStyle/>
          <a:p>
            <a:pPr algn="ctr"/>
            <a:r>
              <a:rPr lang="en-US" sz="1400" dirty="0"/>
              <a:t>Test bench configured for the legacy display trial.</a:t>
            </a:r>
          </a:p>
        </p:txBody>
      </p:sp>
      <p:sp>
        <p:nvSpPr>
          <p:cNvPr id="3" name="TextBox 2">
            <a:extLst>
              <a:ext uri="{FF2B5EF4-FFF2-40B4-BE49-F238E27FC236}">
                <a16:creationId xmlns:a16="http://schemas.microsoft.com/office/drawing/2014/main" id="{951F5A9A-EE5D-91BE-4F7B-A710E70BB299}"/>
              </a:ext>
            </a:extLst>
          </p:cNvPr>
          <p:cNvSpPr txBox="1"/>
          <p:nvPr/>
        </p:nvSpPr>
        <p:spPr>
          <a:xfrm>
            <a:off x="5869516" y="5474791"/>
            <a:ext cx="5361517" cy="307777"/>
          </a:xfrm>
          <a:prstGeom prst="rect">
            <a:avLst/>
          </a:prstGeom>
          <a:noFill/>
        </p:spPr>
        <p:txBody>
          <a:bodyPr wrap="square" rtlCol="0">
            <a:spAutoFit/>
          </a:bodyPr>
          <a:lstStyle/>
          <a:p>
            <a:pPr algn="ctr"/>
            <a:r>
              <a:rPr lang="en-US" sz="1400" dirty="0"/>
              <a:t>Test bench as seen when wearing the VST HMDs. </a:t>
            </a:r>
          </a:p>
        </p:txBody>
      </p:sp>
    </p:spTree>
    <p:extLst>
      <p:ext uri="{BB962C8B-B14F-4D97-AF65-F5344CB8AC3E}">
        <p14:creationId xmlns:p14="http://schemas.microsoft.com/office/powerpoint/2010/main" val="258934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9457-3A44-ED4E-555C-28478F5D2EB6}"/>
              </a:ext>
            </a:extLst>
          </p:cNvPr>
          <p:cNvSpPr>
            <a:spLocks noGrp="1"/>
          </p:cNvSpPr>
          <p:nvPr>
            <p:ph type="title"/>
          </p:nvPr>
        </p:nvSpPr>
        <p:spPr/>
        <p:txBody>
          <a:bodyPr/>
          <a:lstStyle/>
          <a:p>
            <a:r>
              <a:rPr lang="en-US" dirty="0"/>
              <a:t>Variables</a:t>
            </a:r>
          </a:p>
        </p:txBody>
      </p:sp>
      <p:sp>
        <p:nvSpPr>
          <p:cNvPr id="3" name="Content Placeholder 2">
            <a:extLst>
              <a:ext uri="{FF2B5EF4-FFF2-40B4-BE49-F238E27FC236}">
                <a16:creationId xmlns:a16="http://schemas.microsoft.com/office/drawing/2014/main" id="{4AC899F5-25ED-8A16-3438-09A3F69332EB}"/>
              </a:ext>
            </a:extLst>
          </p:cNvPr>
          <p:cNvSpPr>
            <a:spLocks noGrp="1"/>
          </p:cNvSpPr>
          <p:nvPr>
            <p:ph idx="1"/>
          </p:nvPr>
        </p:nvSpPr>
        <p:spPr/>
        <p:txBody>
          <a:bodyPr/>
          <a:lstStyle/>
          <a:p>
            <a:r>
              <a:rPr lang="en-US" dirty="0"/>
              <a:t>Independent</a:t>
            </a:r>
          </a:p>
          <a:p>
            <a:pPr lvl="1"/>
            <a:r>
              <a:rPr lang="en-US" dirty="0"/>
              <a:t>Tracking task display method: Legacy, VST, OST</a:t>
            </a:r>
          </a:p>
          <a:p>
            <a:pPr lvl="1"/>
            <a:r>
              <a:rPr lang="en-US" dirty="0"/>
              <a:t>Workload: Low and High</a:t>
            </a:r>
          </a:p>
          <a:p>
            <a:pPr lvl="1"/>
            <a:endParaRPr lang="en-US" dirty="0"/>
          </a:p>
          <a:p>
            <a:pPr marL="609585" lvl="1" indent="0">
              <a:buNone/>
            </a:pPr>
            <a:endParaRPr lang="en-US" dirty="0"/>
          </a:p>
          <a:p>
            <a:pPr marL="609585" lvl="1" indent="0">
              <a:buNone/>
            </a:pPr>
            <a:endParaRPr lang="en-US" dirty="0"/>
          </a:p>
          <a:p>
            <a:r>
              <a:rPr lang="en-US" dirty="0"/>
              <a:t>Dependent</a:t>
            </a:r>
          </a:p>
          <a:p>
            <a:pPr lvl="1"/>
            <a:r>
              <a:rPr lang="en-US" dirty="0"/>
              <a:t>Subjective: NASA-Task Load Index (TLX), Continuous Subjective Workload Assessment Graph (CSWAG), Simulator Sickness Questionnaire (SSQ)</a:t>
            </a:r>
          </a:p>
          <a:p>
            <a:pPr lvl="1"/>
            <a:r>
              <a:rPr lang="en-US" dirty="0"/>
              <a:t>Physiological: Heart Rate Variability (Root Mean Square Successive Differences)</a:t>
            </a:r>
          </a:p>
          <a:p>
            <a:pPr lvl="1"/>
            <a:r>
              <a:rPr lang="en-US" dirty="0"/>
              <a:t>Task Performance: Tracking, Communications, System Monitoring, Resource Management, CSWAG reaction times (</a:t>
            </a:r>
            <a:r>
              <a:rPr lang="en-US" dirty="0" err="1"/>
              <a:t>CSWAGrt</a:t>
            </a:r>
            <a:r>
              <a:rPr lang="en-US" dirty="0"/>
              <a:t>)</a:t>
            </a:r>
          </a:p>
          <a:p>
            <a:pPr lvl="1"/>
            <a:endParaRPr lang="en-US" dirty="0"/>
          </a:p>
        </p:txBody>
      </p:sp>
      <p:sp>
        <p:nvSpPr>
          <p:cNvPr id="4" name="Slide Number Placeholder 3">
            <a:extLst>
              <a:ext uri="{FF2B5EF4-FFF2-40B4-BE49-F238E27FC236}">
                <a16:creationId xmlns:a16="http://schemas.microsoft.com/office/drawing/2014/main" id="{89A694C8-3227-C921-BE65-506FB6970481}"/>
              </a:ext>
            </a:extLst>
          </p:cNvPr>
          <p:cNvSpPr>
            <a:spLocks noGrp="1"/>
          </p:cNvSpPr>
          <p:nvPr>
            <p:ph type="sldNum" sz="quarter" idx="4"/>
          </p:nvPr>
        </p:nvSpPr>
        <p:spPr/>
        <p:txBody>
          <a:bodyPr/>
          <a:lstStyle/>
          <a:p>
            <a:pPr>
              <a:defRPr/>
            </a:pPr>
            <a:fld id="{D68E8870-17DE-45C4-A8DD-7644B2422933}" type="slidenum">
              <a:rPr lang="en-US" smtClean="0"/>
              <a:pPr>
                <a:defRPr/>
              </a:pPr>
              <a:t>12</a:t>
            </a:fld>
            <a:endParaRPr lang="en-US" dirty="0"/>
          </a:p>
        </p:txBody>
      </p:sp>
      <p:pic>
        <p:nvPicPr>
          <p:cNvPr id="5" name="Content Placeholder 6" descr="A table with text on it&#10;&#10;Description automatically generated">
            <a:extLst>
              <a:ext uri="{FF2B5EF4-FFF2-40B4-BE49-F238E27FC236}">
                <a16:creationId xmlns:a16="http://schemas.microsoft.com/office/drawing/2014/main" id="{A29567C1-0BEC-4ADF-C78B-850323395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21" y="2104929"/>
            <a:ext cx="6657184" cy="1416422"/>
          </a:xfrm>
          <a:prstGeom prst="rect">
            <a:avLst/>
          </a:prstGeom>
          <a:ln w="19050">
            <a:solidFill>
              <a:schemeClr val="tx1"/>
            </a:solidFill>
          </a:ln>
        </p:spPr>
      </p:pic>
      <p:sp>
        <p:nvSpPr>
          <p:cNvPr id="6" name="TextBox 5">
            <a:extLst>
              <a:ext uri="{FF2B5EF4-FFF2-40B4-BE49-F238E27FC236}">
                <a16:creationId xmlns:a16="http://schemas.microsoft.com/office/drawing/2014/main" id="{F0A360F5-A699-9270-AFF0-4C430A003C83}"/>
              </a:ext>
            </a:extLst>
          </p:cNvPr>
          <p:cNvSpPr txBox="1"/>
          <p:nvPr/>
        </p:nvSpPr>
        <p:spPr>
          <a:xfrm>
            <a:off x="5294754" y="3521351"/>
            <a:ext cx="5361517" cy="523220"/>
          </a:xfrm>
          <a:prstGeom prst="rect">
            <a:avLst/>
          </a:prstGeom>
          <a:noFill/>
        </p:spPr>
        <p:txBody>
          <a:bodyPr wrap="square" rtlCol="0">
            <a:spAutoFit/>
          </a:bodyPr>
          <a:lstStyle/>
          <a:p>
            <a:pPr algn="ctr"/>
            <a:r>
              <a:rPr lang="en-US" sz="1400" dirty="0"/>
              <a:t>The workload condition MATB system settings. Source: McCurry et al. (2022)</a:t>
            </a:r>
          </a:p>
        </p:txBody>
      </p:sp>
    </p:spTree>
    <p:extLst>
      <p:ext uri="{BB962C8B-B14F-4D97-AF65-F5344CB8AC3E}">
        <p14:creationId xmlns:p14="http://schemas.microsoft.com/office/powerpoint/2010/main" val="4183527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73D1-C056-A9A8-A36A-2E444449AD49}"/>
              </a:ext>
            </a:extLst>
          </p:cNvPr>
          <p:cNvSpPr>
            <a:spLocks noGrp="1"/>
          </p:cNvSpPr>
          <p:nvPr>
            <p:ph type="title"/>
          </p:nvPr>
        </p:nvSpPr>
        <p:spPr/>
        <p:txBody>
          <a:bodyPr/>
          <a:lstStyle/>
          <a:p>
            <a:r>
              <a:rPr lang="en-US" dirty="0"/>
              <a:t>Test Bench Setup</a:t>
            </a:r>
          </a:p>
        </p:txBody>
      </p:sp>
      <p:sp>
        <p:nvSpPr>
          <p:cNvPr id="4" name="Slide Number Placeholder 3">
            <a:extLst>
              <a:ext uri="{FF2B5EF4-FFF2-40B4-BE49-F238E27FC236}">
                <a16:creationId xmlns:a16="http://schemas.microsoft.com/office/drawing/2014/main" id="{BDCBFCF9-FAA7-9AE4-06F1-C1BF2A6DB7FA}"/>
              </a:ext>
            </a:extLst>
          </p:cNvPr>
          <p:cNvSpPr>
            <a:spLocks noGrp="1"/>
          </p:cNvSpPr>
          <p:nvPr>
            <p:ph type="sldNum" sz="quarter" idx="4"/>
          </p:nvPr>
        </p:nvSpPr>
        <p:spPr/>
        <p:txBody>
          <a:bodyPr/>
          <a:lstStyle/>
          <a:p>
            <a:pPr>
              <a:defRPr/>
            </a:pPr>
            <a:fld id="{D68E8870-17DE-45C4-A8DD-7644B2422933}" type="slidenum">
              <a:rPr lang="en-US" smtClean="0"/>
              <a:pPr>
                <a:defRPr/>
              </a:pPr>
              <a:t>13</a:t>
            </a:fld>
            <a:endParaRPr lang="en-US" dirty="0"/>
          </a:p>
        </p:txBody>
      </p:sp>
      <p:pic>
        <p:nvPicPr>
          <p:cNvPr id="5" name="Content Placeholder 5" descr="A person sitting at a desk with two computers&#10;&#10;Description automatically generated">
            <a:extLst>
              <a:ext uri="{FF2B5EF4-FFF2-40B4-BE49-F238E27FC236}">
                <a16:creationId xmlns:a16="http://schemas.microsoft.com/office/drawing/2014/main" id="{1B292824-7B91-A7B6-FA2C-3B8DF7E6C8CD}"/>
              </a:ext>
            </a:extLst>
          </p:cNvPr>
          <p:cNvPicPr>
            <a:picLocks noChangeAspect="1"/>
          </p:cNvPicPr>
          <p:nvPr/>
        </p:nvPicPr>
        <p:blipFill>
          <a:blip r:embed="rId4"/>
          <a:stretch>
            <a:fillRect/>
          </a:stretch>
        </p:blipFill>
        <p:spPr bwMode="auto">
          <a:xfrm>
            <a:off x="433788" y="1541100"/>
            <a:ext cx="5486400" cy="4114800"/>
          </a:xfrm>
          <a:prstGeom prst="rect">
            <a:avLst/>
          </a:prstGeom>
          <a:noFill/>
          <a:ln w="9525">
            <a:noFill/>
            <a:miter lim="800000"/>
            <a:headEnd/>
            <a:tailEnd/>
          </a:ln>
          <a:effectLst/>
        </p:spPr>
      </p:pic>
      <p:pic>
        <p:nvPicPr>
          <p:cNvPr id="6" name="Picture 5" descr="A person wearing virtual reality headset sitting at a desk&#10;&#10;Description automatically generated">
            <a:extLst>
              <a:ext uri="{FF2B5EF4-FFF2-40B4-BE49-F238E27FC236}">
                <a16:creationId xmlns:a16="http://schemas.microsoft.com/office/drawing/2014/main" id="{FD8BD94E-870B-9ABA-FC18-1BC75F87C7EE}"/>
              </a:ext>
            </a:extLst>
          </p:cNvPr>
          <p:cNvPicPr>
            <a:picLocks noChangeAspect="1"/>
          </p:cNvPicPr>
          <p:nvPr/>
        </p:nvPicPr>
        <p:blipFill>
          <a:blip r:embed="rId5"/>
          <a:stretch>
            <a:fillRect/>
          </a:stretch>
        </p:blipFill>
        <p:spPr>
          <a:xfrm>
            <a:off x="6098875" y="1542603"/>
            <a:ext cx="5486400" cy="4114800"/>
          </a:xfrm>
          <a:prstGeom prst="rect">
            <a:avLst/>
          </a:prstGeom>
        </p:spPr>
      </p:pic>
    </p:spTree>
    <p:custDataLst>
      <p:tags r:id="rId1"/>
    </p:custDataLst>
    <p:extLst>
      <p:ext uri="{BB962C8B-B14F-4D97-AF65-F5344CB8AC3E}">
        <p14:creationId xmlns:p14="http://schemas.microsoft.com/office/powerpoint/2010/main" val="1390888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CEBC-6218-9979-53B2-2A12AB54D7D5}"/>
              </a:ext>
            </a:extLst>
          </p:cNvPr>
          <p:cNvSpPr>
            <a:spLocks noGrp="1"/>
          </p:cNvSpPr>
          <p:nvPr>
            <p:ph type="title"/>
          </p:nvPr>
        </p:nvSpPr>
        <p:spPr/>
        <p:txBody>
          <a:bodyPr/>
          <a:lstStyle/>
          <a:p>
            <a:r>
              <a:rPr lang="en-US" dirty="0"/>
              <a:t>Video of Execution</a:t>
            </a:r>
          </a:p>
        </p:txBody>
      </p:sp>
      <p:pic>
        <p:nvPicPr>
          <p:cNvPr id="5" name="trim.4777A2A1-5BA2-4BBE-B65C-F0CC99EF2E2E.MOV">
            <a:hlinkClick r:id="" action="ppaction://media"/>
            <a:extLst>
              <a:ext uri="{FF2B5EF4-FFF2-40B4-BE49-F238E27FC236}">
                <a16:creationId xmlns:a16="http://schemas.microsoft.com/office/drawing/2014/main" id="{8F6411E8-6181-5BBE-CADD-97EA2C2BAA5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711325" y="1054100"/>
            <a:ext cx="8693150" cy="4889500"/>
          </a:xfrm>
        </p:spPr>
      </p:pic>
      <p:sp>
        <p:nvSpPr>
          <p:cNvPr id="4" name="Slide Number Placeholder 3">
            <a:extLst>
              <a:ext uri="{FF2B5EF4-FFF2-40B4-BE49-F238E27FC236}">
                <a16:creationId xmlns:a16="http://schemas.microsoft.com/office/drawing/2014/main" id="{A0A08373-6F7B-8F74-63EB-9C7257F2B6D2}"/>
              </a:ext>
            </a:extLst>
          </p:cNvPr>
          <p:cNvSpPr>
            <a:spLocks noGrp="1"/>
          </p:cNvSpPr>
          <p:nvPr>
            <p:ph type="sldNum" sz="quarter" idx="4"/>
          </p:nvPr>
        </p:nvSpPr>
        <p:spPr/>
        <p:txBody>
          <a:bodyPr/>
          <a:lstStyle/>
          <a:p>
            <a:pPr>
              <a:defRPr/>
            </a:pPr>
            <a:fld id="{D68E8870-17DE-45C4-A8DD-7644B2422933}"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375482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AA84-9B60-F26D-53E7-42E57CA9BA18}"/>
              </a:ext>
            </a:extLst>
          </p:cNvPr>
          <p:cNvSpPr>
            <a:spLocks noGrp="1"/>
          </p:cNvSpPr>
          <p:nvPr>
            <p:ph type="title"/>
          </p:nvPr>
        </p:nvSpPr>
        <p:spPr/>
        <p:txBody>
          <a:bodyPr/>
          <a:lstStyle/>
          <a:p>
            <a:r>
              <a:rPr lang="en-US" dirty="0"/>
              <a:t>Demographics</a:t>
            </a:r>
          </a:p>
        </p:txBody>
      </p:sp>
      <p:sp>
        <p:nvSpPr>
          <p:cNvPr id="3" name="Content Placeholder 2">
            <a:extLst>
              <a:ext uri="{FF2B5EF4-FFF2-40B4-BE49-F238E27FC236}">
                <a16:creationId xmlns:a16="http://schemas.microsoft.com/office/drawing/2014/main" id="{D87D1AC2-5A3A-6E3F-5AA3-14F352B3195B}"/>
              </a:ext>
            </a:extLst>
          </p:cNvPr>
          <p:cNvSpPr>
            <a:spLocks noGrp="1"/>
          </p:cNvSpPr>
          <p:nvPr>
            <p:ph idx="1"/>
          </p:nvPr>
        </p:nvSpPr>
        <p:spPr/>
        <p:txBody>
          <a:bodyPr/>
          <a:lstStyle/>
          <a:p>
            <a:r>
              <a:rPr lang="en-US" dirty="0"/>
              <a:t>29 participants were required to detect moderate effects by multivariate analysis of variance (MANOVA).</a:t>
            </a:r>
          </a:p>
          <a:p>
            <a:r>
              <a:rPr lang="en-US" dirty="0"/>
              <a:t>30 participants completed the study (mean age = 34.5, SD = 6.47).</a:t>
            </a:r>
          </a:p>
          <a:p>
            <a:pPr lvl="1"/>
            <a:r>
              <a:rPr lang="en-US" dirty="0"/>
              <a:t>All students or faculty at Naval Postgraduate School</a:t>
            </a:r>
          </a:p>
          <a:p>
            <a:pPr lvl="1"/>
            <a:r>
              <a:rPr lang="en-US" dirty="0"/>
              <a:t>28 males (93.33%), 2 females (6.67%)</a:t>
            </a:r>
          </a:p>
          <a:p>
            <a:pPr lvl="1"/>
            <a:r>
              <a:rPr lang="en-US" dirty="0"/>
              <a:t>28 military (mean years service = 11.32, SD = 5.8)</a:t>
            </a:r>
          </a:p>
          <a:p>
            <a:pPr lvl="2"/>
            <a:r>
              <a:rPr lang="en-US" sz="2400" dirty="0"/>
              <a:t>Included 2 pilots (6.67%)</a:t>
            </a:r>
          </a:p>
          <a:p>
            <a:pPr lvl="1"/>
            <a:r>
              <a:rPr lang="en-US" dirty="0"/>
              <a:t>23 with prior VR/MR experience (76.67%)</a:t>
            </a:r>
          </a:p>
          <a:p>
            <a:pPr lvl="1"/>
            <a:r>
              <a:rPr lang="en-US" dirty="0"/>
              <a:t>12 with prior NASA MATB experience (40.0%)</a:t>
            </a:r>
          </a:p>
        </p:txBody>
      </p:sp>
      <p:sp>
        <p:nvSpPr>
          <p:cNvPr id="4" name="Slide Number Placeholder 3">
            <a:extLst>
              <a:ext uri="{FF2B5EF4-FFF2-40B4-BE49-F238E27FC236}">
                <a16:creationId xmlns:a16="http://schemas.microsoft.com/office/drawing/2014/main" id="{2BE52730-BAE3-5F5C-7354-C4EE70AFA294}"/>
              </a:ext>
            </a:extLst>
          </p:cNvPr>
          <p:cNvSpPr>
            <a:spLocks noGrp="1"/>
          </p:cNvSpPr>
          <p:nvPr>
            <p:ph type="sldNum" sz="quarter" idx="4"/>
          </p:nvPr>
        </p:nvSpPr>
        <p:spPr/>
        <p:txBody>
          <a:body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22329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F9A6F7-98FA-411A-9432-333247B116AB}"/>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16</a:t>
            </a:fld>
            <a:endParaRPr lang="en-US"/>
          </a:p>
        </p:txBody>
      </p:sp>
      <p:sp>
        <p:nvSpPr>
          <p:cNvPr id="2" name="Title 1">
            <a:extLst>
              <a:ext uri="{FF2B5EF4-FFF2-40B4-BE49-F238E27FC236}">
                <a16:creationId xmlns:a16="http://schemas.microsoft.com/office/drawing/2014/main" id="{9A01A7DE-8890-7C27-519C-85A24917E40C}"/>
              </a:ext>
            </a:extLst>
          </p:cNvPr>
          <p:cNvSpPr>
            <a:spLocks noGrp="1"/>
          </p:cNvSpPr>
          <p:nvPr>
            <p:ph type="title"/>
          </p:nvPr>
        </p:nvSpPr>
        <p:spPr>
          <a:xfrm>
            <a:off x="2397039" y="0"/>
            <a:ext cx="7416800" cy="795130"/>
          </a:xfrm>
        </p:spPr>
        <p:txBody>
          <a:bodyPr wrap="square" anchor="ctr">
            <a:normAutofit/>
          </a:bodyPr>
          <a:lstStyle/>
          <a:p>
            <a:r>
              <a:rPr lang="en-US" dirty="0"/>
              <a:t>Results</a:t>
            </a:r>
          </a:p>
        </p:txBody>
      </p:sp>
      <p:pic>
        <p:nvPicPr>
          <p:cNvPr id="7" name="Picture Placeholder 6" descr="A table with numbers and a display&#10;&#10;Description automatically generated with medium confidence">
            <a:extLst>
              <a:ext uri="{FF2B5EF4-FFF2-40B4-BE49-F238E27FC236}">
                <a16:creationId xmlns:a16="http://schemas.microsoft.com/office/drawing/2014/main" id="{5AE625FC-665B-A2C4-32D4-3CA36C54A02F}"/>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p:blipFill>
        <p:spPr>
          <a:xfrm>
            <a:off x="1945408" y="1046715"/>
            <a:ext cx="8320060" cy="5075237"/>
          </a:xfrm>
          <a:noFill/>
        </p:spPr>
      </p:pic>
    </p:spTree>
    <p:extLst>
      <p:ext uri="{BB962C8B-B14F-4D97-AF65-F5344CB8AC3E}">
        <p14:creationId xmlns:p14="http://schemas.microsoft.com/office/powerpoint/2010/main" val="168301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3CE15F-45FB-66D0-CC0E-A7D38A9D30D6}"/>
              </a:ext>
            </a:extLst>
          </p:cNvPr>
          <p:cNvSpPr>
            <a:spLocks noGrp="1"/>
          </p:cNvSpPr>
          <p:nvPr>
            <p:ph type="title"/>
          </p:nvPr>
        </p:nvSpPr>
        <p:spPr>
          <a:xfrm>
            <a:off x="2397039" y="0"/>
            <a:ext cx="7416800" cy="795130"/>
          </a:xfrm>
        </p:spPr>
        <p:txBody>
          <a:bodyPr/>
          <a:lstStyle/>
          <a:p>
            <a:r>
              <a:rPr lang="en-US" dirty="0"/>
              <a:t>Results</a:t>
            </a:r>
          </a:p>
        </p:txBody>
      </p:sp>
      <p:sp>
        <p:nvSpPr>
          <p:cNvPr id="4" name="Slide Number Placeholder 3">
            <a:extLst>
              <a:ext uri="{FF2B5EF4-FFF2-40B4-BE49-F238E27FC236}">
                <a16:creationId xmlns:a16="http://schemas.microsoft.com/office/drawing/2014/main" id="{8D4E97C4-6373-C97F-7119-1A9BE5120ED7}"/>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17</a:t>
            </a:fld>
            <a:endParaRPr lang="en-US"/>
          </a:p>
        </p:txBody>
      </p:sp>
      <p:sp>
        <p:nvSpPr>
          <p:cNvPr id="6" name="Rectangle 5">
            <a:extLst>
              <a:ext uri="{FF2B5EF4-FFF2-40B4-BE49-F238E27FC236}">
                <a16:creationId xmlns:a16="http://schemas.microsoft.com/office/drawing/2014/main" id="{946FB522-DD7C-0289-2EF9-2CCC7C06A7AB}"/>
              </a:ext>
            </a:extLst>
          </p:cNvPr>
          <p:cNvSpPr/>
          <p:nvPr/>
        </p:nvSpPr>
        <p:spPr bwMode="auto">
          <a:xfrm>
            <a:off x="8463776" y="2007220"/>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1" name="Group 20">
            <a:extLst>
              <a:ext uri="{FF2B5EF4-FFF2-40B4-BE49-F238E27FC236}">
                <a16:creationId xmlns:a16="http://schemas.microsoft.com/office/drawing/2014/main" id="{93210A77-7A8E-0B2A-C1FB-079177AA4AC7}"/>
              </a:ext>
            </a:extLst>
          </p:cNvPr>
          <p:cNvGrpSpPr/>
          <p:nvPr/>
        </p:nvGrpSpPr>
        <p:grpSpPr>
          <a:xfrm>
            <a:off x="5949815" y="1232231"/>
            <a:ext cx="5965959" cy="4393535"/>
            <a:chOff x="5949815" y="1232231"/>
            <a:chExt cx="5965959" cy="4393535"/>
          </a:xfrm>
        </p:grpSpPr>
        <p:grpSp>
          <p:nvGrpSpPr>
            <p:cNvPr id="19" name="Group 18">
              <a:extLst>
                <a:ext uri="{FF2B5EF4-FFF2-40B4-BE49-F238E27FC236}">
                  <a16:creationId xmlns:a16="http://schemas.microsoft.com/office/drawing/2014/main" id="{D227F0B5-AEC6-42F2-0D97-E9AFA8F4EA1D}"/>
                </a:ext>
              </a:extLst>
            </p:cNvPr>
            <p:cNvGrpSpPr/>
            <p:nvPr/>
          </p:nvGrpSpPr>
          <p:grpSpPr>
            <a:xfrm>
              <a:off x="5949815" y="1232231"/>
              <a:ext cx="5965959" cy="4393535"/>
              <a:chOff x="5949815" y="1232231"/>
              <a:chExt cx="5965959" cy="4393535"/>
            </a:xfrm>
          </p:grpSpPr>
          <p:pic>
            <p:nvPicPr>
              <p:cNvPr id="3" name="Picture 2" descr="A table with numbers and a number of objects&#10;&#10;Description automatically generated with medium confidence">
                <a:extLst>
                  <a:ext uri="{FF2B5EF4-FFF2-40B4-BE49-F238E27FC236}">
                    <a16:creationId xmlns:a16="http://schemas.microsoft.com/office/drawing/2014/main" id="{D7F3BCCC-7182-15A2-7521-E509050DF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815" y="1232231"/>
                <a:ext cx="5965959" cy="4393535"/>
              </a:xfrm>
              <a:prstGeom prst="rect">
                <a:avLst/>
              </a:prstGeom>
            </p:spPr>
          </p:pic>
          <p:sp>
            <p:nvSpPr>
              <p:cNvPr id="7" name="Rectangle 6">
                <a:extLst>
                  <a:ext uri="{FF2B5EF4-FFF2-40B4-BE49-F238E27FC236}">
                    <a16:creationId xmlns:a16="http://schemas.microsoft.com/office/drawing/2014/main" id="{889E8B9F-EBEA-8B03-8A66-F0BEFE834AE5}"/>
                  </a:ext>
                </a:extLst>
              </p:cNvPr>
              <p:cNvSpPr/>
              <p:nvPr/>
            </p:nvSpPr>
            <p:spPr bwMode="auto">
              <a:xfrm>
                <a:off x="9285245" y="2237677"/>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156CA97D-9B3C-5056-CF48-04181424DF4D}"/>
                  </a:ext>
                </a:extLst>
              </p:cNvPr>
              <p:cNvSpPr/>
              <p:nvPr/>
            </p:nvSpPr>
            <p:spPr bwMode="auto">
              <a:xfrm>
                <a:off x="10106714" y="2479285"/>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B2BE5D52-F2EF-140F-AAC9-111630B15E4D}"/>
                  </a:ext>
                </a:extLst>
              </p:cNvPr>
              <p:cNvSpPr/>
              <p:nvPr/>
            </p:nvSpPr>
            <p:spPr bwMode="auto">
              <a:xfrm>
                <a:off x="8474921" y="2709742"/>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F2FE8EA5-C082-A4D1-CBEC-9D8063E792A8}"/>
                  </a:ext>
                </a:extLst>
              </p:cNvPr>
              <p:cNvSpPr/>
              <p:nvPr/>
            </p:nvSpPr>
            <p:spPr bwMode="auto">
              <a:xfrm>
                <a:off x="9285239" y="2940199"/>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5FB062A6-4EFB-C88F-C3D0-C586B669DF85}"/>
                  </a:ext>
                </a:extLst>
              </p:cNvPr>
              <p:cNvSpPr/>
              <p:nvPr/>
            </p:nvSpPr>
            <p:spPr bwMode="auto">
              <a:xfrm>
                <a:off x="10106708" y="3170656"/>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a:extLst>
                  <a:ext uri="{FF2B5EF4-FFF2-40B4-BE49-F238E27FC236}">
                    <a16:creationId xmlns:a16="http://schemas.microsoft.com/office/drawing/2014/main" id="{D2B4C289-206E-92B4-9772-C0BF00B73AE8}"/>
                  </a:ext>
                </a:extLst>
              </p:cNvPr>
              <p:cNvSpPr/>
              <p:nvPr/>
            </p:nvSpPr>
            <p:spPr bwMode="auto">
              <a:xfrm>
                <a:off x="8474916" y="3401113"/>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4C9C45E9-11CA-B749-BA27-8478DBF73DFE}"/>
                  </a:ext>
                </a:extLst>
              </p:cNvPr>
              <p:cNvSpPr/>
              <p:nvPr/>
            </p:nvSpPr>
            <p:spPr bwMode="auto">
              <a:xfrm>
                <a:off x="9285234" y="3631570"/>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14">
                <a:extLst>
                  <a:ext uri="{FF2B5EF4-FFF2-40B4-BE49-F238E27FC236}">
                    <a16:creationId xmlns:a16="http://schemas.microsoft.com/office/drawing/2014/main" id="{ED5E48EA-6AAC-38D7-5014-AF896BE76B9B}"/>
                  </a:ext>
                </a:extLst>
              </p:cNvPr>
              <p:cNvSpPr/>
              <p:nvPr/>
            </p:nvSpPr>
            <p:spPr bwMode="auto">
              <a:xfrm>
                <a:off x="10106704" y="3873178"/>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15">
                <a:extLst>
                  <a:ext uri="{FF2B5EF4-FFF2-40B4-BE49-F238E27FC236}">
                    <a16:creationId xmlns:a16="http://schemas.microsoft.com/office/drawing/2014/main" id="{5D0CAE19-B5BB-82DF-B5FA-758DB0760F5A}"/>
                  </a:ext>
                </a:extLst>
              </p:cNvPr>
              <p:cNvSpPr/>
              <p:nvPr/>
            </p:nvSpPr>
            <p:spPr bwMode="auto">
              <a:xfrm>
                <a:off x="8474910" y="4103635"/>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D1E48947-B32E-7D8B-5F2D-3541FDA0FE25}"/>
                  </a:ext>
                </a:extLst>
              </p:cNvPr>
              <p:cNvSpPr/>
              <p:nvPr/>
            </p:nvSpPr>
            <p:spPr bwMode="auto">
              <a:xfrm>
                <a:off x="9285229" y="4334092"/>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a:extLst>
                  <a:ext uri="{FF2B5EF4-FFF2-40B4-BE49-F238E27FC236}">
                    <a16:creationId xmlns:a16="http://schemas.microsoft.com/office/drawing/2014/main" id="{3DEDF43A-6551-3D7C-94B1-14B6F7A7C358}"/>
                  </a:ext>
                </a:extLst>
              </p:cNvPr>
              <p:cNvSpPr/>
              <p:nvPr/>
            </p:nvSpPr>
            <p:spPr bwMode="auto">
              <a:xfrm>
                <a:off x="10106699" y="4564549"/>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0" name="Rectangle 19">
              <a:extLst>
                <a:ext uri="{FF2B5EF4-FFF2-40B4-BE49-F238E27FC236}">
                  <a16:creationId xmlns:a16="http://schemas.microsoft.com/office/drawing/2014/main" id="{6E5E1A85-B621-F0BF-B258-C6D224F2C3F5}"/>
                </a:ext>
              </a:extLst>
            </p:cNvPr>
            <p:cNvSpPr/>
            <p:nvPr/>
          </p:nvSpPr>
          <p:spPr bwMode="auto">
            <a:xfrm>
              <a:off x="8478641" y="2010938"/>
              <a:ext cx="814039" cy="223024"/>
            </a:xfrm>
            <a:prstGeom prst="rect">
              <a:avLst/>
            </a:prstGeom>
            <a:solidFill>
              <a:srgbClr val="FFFF00">
                <a:alpha val="30000"/>
              </a:srgb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2" name="Rectangle 21">
            <a:extLst>
              <a:ext uri="{FF2B5EF4-FFF2-40B4-BE49-F238E27FC236}">
                <a16:creationId xmlns:a16="http://schemas.microsoft.com/office/drawing/2014/main" id="{EDA7BFA7-E450-16F2-B9CC-82058AECAF63}"/>
              </a:ext>
            </a:extLst>
          </p:cNvPr>
          <p:cNvSpPr/>
          <p:nvPr/>
        </p:nvSpPr>
        <p:spPr bwMode="auto">
          <a:xfrm>
            <a:off x="6278119" y="4783855"/>
            <a:ext cx="368008" cy="223024"/>
          </a:xfrm>
          <a:prstGeom prst="rect">
            <a:avLst/>
          </a:prstGeom>
          <a:solidFill>
            <a:srgbClr val="FFFF00">
              <a:alpha val="30000"/>
            </a:srgbClr>
          </a:solidFill>
          <a:ln w="19050"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Rectangle 22">
            <a:extLst>
              <a:ext uri="{FF2B5EF4-FFF2-40B4-BE49-F238E27FC236}">
                <a16:creationId xmlns:a16="http://schemas.microsoft.com/office/drawing/2014/main" id="{8BBBF8F2-B592-44D3-67DD-83687DC7ECC4}"/>
              </a:ext>
            </a:extLst>
          </p:cNvPr>
          <p:cNvSpPr/>
          <p:nvPr/>
        </p:nvSpPr>
        <p:spPr bwMode="auto">
          <a:xfrm>
            <a:off x="6274404" y="5315396"/>
            <a:ext cx="368008" cy="223024"/>
          </a:xfrm>
          <a:prstGeom prst="rect">
            <a:avLst/>
          </a:prstGeom>
          <a:solidFill>
            <a:srgbClr val="FFFF00">
              <a:alpha val="30000"/>
            </a:srgbClr>
          </a:solidFill>
          <a:ln w="19050"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Picture 34" descr="A diagram of a function&#10;&#10;Description automatically generated">
            <a:extLst>
              <a:ext uri="{FF2B5EF4-FFF2-40B4-BE49-F238E27FC236}">
                <a16:creationId xmlns:a16="http://schemas.microsoft.com/office/drawing/2014/main" id="{2D62E04C-CB2B-07B3-0F2C-E803845EA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5" y="1232230"/>
            <a:ext cx="6043738" cy="4393535"/>
          </a:xfrm>
          <a:prstGeom prst="rect">
            <a:avLst/>
          </a:prstGeom>
        </p:spPr>
      </p:pic>
    </p:spTree>
    <p:extLst>
      <p:ext uri="{BB962C8B-B14F-4D97-AF65-F5344CB8AC3E}">
        <p14:creationId xmlns:p14="http://schemas.microsoft.com/office/powerpoint/2010/main" val="373155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5882-99EB-060F-62E6-766F05C9C640}"/>
              </a:ext>
            </a:extLst>
          </p:cNvPr>
          <p:cNvSpPr>
            <a:spLocks noGrp="1"/>
          </p:cNvSpPr>
          <p:nvPr>
            <p:ph type="title"/>
          </p:nvPr>
        </p:nvSpPr>
        <p:spPr/>
        <p:txBody>
          <a:bodyPr/>
          <a:lstStyle/>
          <a:p>
            <a:r>
              <a:rPr lang="en-US" dirty="0"/>
              <a:t>ANOVAS with Significant Differences</a:t>
            </a:r>
          </a:p>
        </p:txBody>
      </p:sp>
      <p:sp>
        <p:nvSpPr>
          <p:cNvPr id="3" name="Slide Number Placeholder 2">
            <a:extLst>
              <a:ext uri="{FF2B5EF4-FFF2-40B4-BE49-F238E27FC236}">
                <a16:creationId xmlns:a16="http://schemas.microsoft.com/office/drawing/2014/main" id="{F31DF027-BF6D-F63B-D272-41105B7A47FB}"/>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dirty="0"/>
          </a:p>
        </p:txBody>
      </p:sp>
      <p:grpSp>
        <p:nvGrpSpPr>
          <p:cNvPr id="14" name="Group 13">
            <a:extLst>
              <a:ext uri="{FF2B5EF4-FFF2-40B4-BE49-F238E27FC236}">
                <a16:creationId xmlns:a16="http://schemas.microsoft.com/office/drawing/2014/main" id="{3A91BB76-869B-5C05-05C1-D734044C46AD}"/>
              </a:ext>
            </a:extLst>
          </p:cNvPr>
          <p:cNvGrpSpPr/>
          <p:nvPr/>
        </p:nvGrpSpPr>
        <p:grpSpPr>
          <a:xfrm>
            <a:off x="161839" y="1451610"/>
            <a:ext cx="5943600" cy="3489960"/>
            <a:chOff x="161839" y="1988820"/>
            <a:chExt cx="5943600" cy="3489960"/>
          </a:xfrm>
        </p:grpSpPr>
        <p:pic>
          <p:nvPicPr>
            <p:cNvPr id="6" name="Drawing 13">
              <a:extLst>
                <a:ext uri="{FF2B5EF4-FFF2-40B4-BE49-F238E27FC236}">
                  <a16:creationId xmlns:a16="http://schemas.microsoft.com/office/drawing/2014/main" id="{E76FFD32-00C5-47BB-1522-BEDD739165A1}"/>
                </a:ext>
              </a:extLst>
            </p:cNvPr>
            <p:cNvPicPr/>
            <p:nvPr/>
          </p:nvPicPr>
          <p:blipFill>
            <a:blip r:embed="rId3"/>
            <a:stretch>
              <a:fillRect/>
            </a:stretch>
          </p:blipFill>
          <p:spPr>
            <a:xfrm>
              <a:off x="161839" y="1988820"/>
              <a:ext cx="5943600" cy="3489960"/>
            </a:xfrm>
            <a:prstGeom prst="rect">
              <a:avLst/>
            </a:prstGeom>
          </p:spPr>
        </p:pic>
        <p:sp>
          <p:nvSpPr>
            <p:cNvPr id="8" name="TextBox 7">
              <a:extLst>
                <a:ext uri="{FF2B5EF4-FFF2-40B4-BE49-F238E27FC236}">
                  <a16:creationId xmlns:a16="http://schemas.microsoft.com/office/drawing/2014/main" id="{4B44CF33-8D4B-3382-DF96-A00FE8DF0F7E}"/>
                </a:ext>
              </a:extLst>
            </p:cNvPr>
            <p:cNvSpPr txBox="1"/>
            <p:nvPr/>
          </p:nvSpPr>
          <p:spPr>
            <a:xfrm>
              <a:off x="387178" y="2240280"/>
              <a:ext cx="435782" cy="230832"/>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45.0</a:t>
              </a:r>
            </a:p>
          </p:txBody>
        </p:sp>
        <p:sp>
          <p:nvSpPr>
            <p:cNvPr id="9" name="TextBox 8">
              <a:extLst>
                <a:ext uri="{FF2B5EF4-FFF2-40B4-BE49-F238E27FC236}">
                  <a16:creationId xmlns:a16="http://schemas.microsoft.com/office/drawing/2014/main" id="{4A698A8E-7214-098C-D933-2997D594768D}"/>
                </a:ext>
              </a:extLst>
            </p:cNvPr>
            <p:cNvSpPr txBox="1"/>
            <p:nvPr/>
          </p:nvSpPr>
          <p:spPr>
            <a:xfrm>
              <a:off x="390988" y="2838450"/>
              <a:ext cx="435782" cy="230832"/>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40.0</a:t>
              </a:r>
            </a:p>
          </p:txBody>
        </p:sp>
        <p:sp>
          <p:nvSpPr>
            <p:cNvPr id="10" name="TextBox 9">
              <a:extLst>
                <a:ext uri="{FF2B5EF4-FFF2-40B4-BE49-F238E27FC236}">
                  <a16:creationId xmlns:a16="http://schemas.microsoft.com/office/drawing/2014/main" id="{90E6ED6E-A099-ECB9-6266-117E751AFE7F}"/>
                </a:ext>
              </a:extLst>
            </p:cNvPr>
            <p:cNvSpPr txBox="1"/>
            <p:nvPr/>
          </p:nvSpPr>
          <p:spPr>
            <a:xfrm>
              <a:off x="383368" y="3413760"/>
              <a:ext cx="435782" cy="230832"/>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35.0</a:t>
              </a:r>
            </a:p>
          </p:txBody>
        </p:sp>
        <p:sp>
          <p:nvSpPr>
            <p:cNvPr id="11" name="TextBox 10">
              <a:extLst>
                <a:ext uri="{FF2B5EF4-FFF2-40B4-BE49-F238E27FC236}">
                  <a16:creationId xmlns:a16="http://schemas.microsoft.com/office/drawing/2014/main" id="{D7169387-8516-AD3D-5E5A-2ABCAFB6C1DD}"/>
                </a:ext>
              </a:extLst>
            </p:cNvPr>
            <p:cNvSpPr txBox="1"/>
            <p:nvPr/>
          </p:nvSpPr>
          <p:spPr>
            <a:xfrm>
              <a:off x="387178" y="4000500"/>
              <a:ext cx="435782" cy="230832"/>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30.0</a:t>
              </a:r>
            </a:p>
          </p:txBody>
        </p:sp>
        <p:sp>
          <p:nvSpPr>
            <p:cNvPr id="12" name="TextBox 11">
              <a:extLst>
                <a:ext uri="{FF2B5EF4-FFF2-40B4-BE49-F238E27FC236}">
                  <a16:creationId xmlns:a16="http://schemas.microsoft.com/office/drawing/2014/main" id="{EB6DB9B1-1320-D929-6030-3E689F1CD96F}"/>
                </a:ext>
              </a:extLst>
            </p:cNvPr>
            <p:cNvSpPr txBox="1"/>
            <p:nvPr/>
          </p:nvSpPr>
          <p:spPr>
            <a:xfrm>
              <a:off x="379558" y="4575810"/>
              <a:ext cx="435782" cy="230832"/>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25.0</a:t>
              </a:r>
            </a:p>
          </p:txBody>
        </p:sp>
      </p:grpSp>
      <p:grpSp>
        <p:nvGrpSpPr>
          <p:cNvPr id="19" name="Group 18">
            <a:extLst>
              <a:ext uri="{FF2B5EF4-FFF2-40B4-BE49-F238E27FC236}">
                <a16:creationId xmlns:a16="http://schemas.microsoft.com/office/drawing/2014/main" id="{EB7C4E83-9602-7986-CC4D-292E57A26B66}"/>
              </a:ext>
            </a:extLst>
          </p:cNvPr>
          <p:cNvGrpSpPr/>
          <p:nvPr/>
        </p:nvGrpSpPr>
        <p:grpSpPr>
          <a:xfrm>
            <a:off x="6105439" y="1451610"/>
            <a:ext cx="5707003" cy="3489960"/>
            <a:chOff x="6105439" y="1988820"/>
            <a:chExt cx="5707003" cy="3489960"/>
          </a:xfrm>
        </p:grpSpPr>
        <p:pic>
          <p:nvPicPr>
            <p:cNvPr id="7" name="Drawing 14">
              <a:extLst>
                <a:ext uri="{FF2B5EF4-FFF2-40B4-BE49-F238E27FC236}">
                  <a16:creationId xmlns:a16="http://schemas.microsoft.com/office/drawing/2014/main" id="{556819FC-B8F9-81EB-B9B7-179855BFC080}"/>
                </a:ext>
              </a:extLst>
            </p:cNvPr>
            <p:cNvPicPr/>
            <p:nvPr/>
          </p:nvPicPr>
          <p:blipFill>
            <a:blip r:embed="rId4"/>
            <a:srcRect l="3981"/>
            <a:stretch/>
          </p:blipFill>
          <p:spPr>
            <a:xfrm>
              <a:off x="6105439" y="1988820"/>
              <a:ext cx="5707003" cy="3489960"/>
            </a:xfrm>
            <a:prstGeom prst="rect">
              <a:avLst/>
            </a:prstGeom>
          </p:spPr>
        </p:pic>
        <p:sp>
          <p:nvSpPr>
            <p:cNvPr id="13" name="TextBox 12">
              <a:extLst>
                <a:ext uri="{FF2B5EF4-FFF2-40B4-BE49-F238E27FC236}">
                  <a16:creationId xmlns:a16="http://schemas.microsoft.com/office/drawing/2014/main" id="{1D4DFE0E-FB9C-BD48-9760-0A932D609D87}"/>
                </a:ext>
              </a:extLst>
            </p:cNvPr>
            <p:cNvSpPr txBox="1"/>
            <p:nvPr/>
          </p:nvSpPr>
          <p:spPr>
            <a:xfrm>
              <a:off x="6147898" y="224028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65.0</a:t>
              </a:r>
            </a:p>
          </p:txBody>
        </p:sp>
        <p:sp>
          <p:nvSpPr>
            <p:cNvPr id="15" name="TextBox 14">
              <a:extLst>
                <a:ext uri="{FF2B5EF4-FFF2-40B4-BE49-F238E27FC236}">
                  <a16:creationId xmlns:a16="http://schemas.microsoft.com/office/drawing/2014/main" id="{FF4F54D2-9BDD-5A8A-491D-1E250B2C911C}"/>
                </a:ext>
              </a:extLst>
            </p:cNvPr>
            <p:cNvSpPr txBox="1"/>
            <p:nvPr/>
          </p:nvSpPr>
          <p:spPr>
            <a:xfrm>
              <a:off x="6151708" y="275844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60.0</a:t>
              </a:r>
            </a:p>
          </p:txBody>
        </p:sp>
        <p:sp>
          <p:nvSpPr>
            <p:cNvPr id="16" name="TextBox 15">
              <a:extLst>
                <a:ext uri="{FF2B5EF4-FFF2-40B4-BE49-F238E27FC236}">
                  <a16:creationId xmlns:a16="http://schemas.microsoft.com/office/drawing/2014/main" id="{C4C0569A-96FE-D506-B118-87C996CF29E3}"/>
                </a:ext>
              </a:extLst>
            </p:cNvPr>
            <p:cNvSpPr txBox="1"/>
            <p:nvPr/>
          </p:nvSpPr>
          <p:spPr>
            <a:xfrm>
              <a:off x="6144088" y="328803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55.0</a:t>
              </a:r>
            </a:p>
          </p:txBody>
        </p:sp>
        <p:sp>
          <p:nvSpPr>
            <p:cNvPr id="17" name="TextBox 16">
              <a:extLst>
                <a:ext uri="{FF2B5EF4-FFF2-40B4-BE49-F238E27FC236}">
                  <a16:creationId xmlns:a16="http://schemas.microsoft.com/office/drawing/2014/main" id="{70B498ED-AEE4-4B01-D511-C01F3241150D}"/>
                </a:ext>
              </a:extLst>
            </p:cNvPr>
            <p:cNvSpPr txBox="1"/>
            <p:nvPr/>
          </p:nvSpPr>
          <p:spPr>
            <a:xfrm>
              <a:off x="6147898" y="381762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50.0</a:t>
              </a:r>
            </a:p>
          </p:txBody>
        </p:sp>
        <p:sp>
          <p:nvSpPr>
            <p:cNvPr id="18" name="TextBox 17">
              <a:extLst>
                <a:ext uri="{FF2B5EF4-FFF2-40B4-BE49-F238E27FC236}">
                  <a16:creationId xmlns:a16="http://schemas.microsoft.com/office/drawing/2014/main" id="{61B22306-CFA8-CD06-24DB-3EADBB6B4377}"/>
                </a:ext>
              </a:extLst>
            </p:cNvPr>
            <p:cNvSpPr txBox="1"/>
            <p:nvPr/>
          </p:nvSpPr>
          <p:spPr>
            <a:xfrm>
              <a:off x="6151708" y="433578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45.0</a:t>
              </a:r>
            </a:p>
          </p:txBody>
        </p:sp>
      </p:grpSp>
      <p:sp>
        <p:nvSpPr>
          <p:cNvPr id="20" name="TextBox 19">
            <a:extLst>
              <a:ext uri="{FF2B5EF4-FFF2-40B4-BE49-F238E27FC236}">
                <a16:creationId xmlns:a16="http://schemas.microsoft.com/office/drawing/2014/main" id="{260A59DD-953B-4BF4-C635-8D6F3543838E}"/>
              </a:ext>
            </a:extLst>
          </p:cNvPr>
          <p:cNvSpPr txBox="1"/>
          <p:nvPr/>
        </p:nvSpPr>
        <p:spPr>
          <a:xfrm>
            <a:off x="1709608" y="5509260"/>
            <a:ext cx="2848061" cy="400110"/>
          </a:xfrm>
          <a:prstGeom prst="rect">
            <a:avLst/>
          </a:prstGeom>
          <a:noFill/>
        </p:spPr>
        <p:txBody>
          <a:bodyPr wrap="square" rtlCol="0">
            <a:spAutoFit/>
          </a:bodyPr>
          <a:lstStyle/>
          <a:p>
            <a:pPr algn="ctr"/>
            <a:r>
              <a:rPr lang="en-US" sz="2000" dirty="0"/>
              <a:t>Tracking </a:t>
            </a:r>
            <a:r>
              <a:rPr lang="en-US" sz="2000" i="1" dirty="0"/>
              <a:t>p</a:t>
            </a:r>
            <a:r>
              <a:rPr lang="en-US" sz="2000" dirty="0"/>
              <a:t> &lt; .001</a:t>
            </a:r>
          </a:p>
        </p:txBody>
      </p:sp>
      <p:sp>
        <p:nvSpPr>
          <p:cNvPr id="21" name="TextBox 20">
            <a:extLst>
              <a:ext uri="{FF2B5EF4-FFF2-40B4-BE49-F238E27FC236}">
                <a16:creationId xmlns:a16="http://schemas.microsoft.com/office/drawing/2014/main" id="{4D835BB0-26E0-44CF-795A-B5AB8B465FBF}"/>
              </a:ext>
            </a:extLst>
          </p:cNvPr>
          <p:cNvSpPr txBox="1"/>
          <p:nvPr/>
        </p:nvSpPr>
        <p:spPr>
          <a:xfrm>
            <a:off x="6918822" y="5509260"/>
            <a:ext cx="4080236" cy="400110"/>
          </a:xfrm>
          <a:prstGeom prst="rect">
            <a:avLst/>
          </a:prstGeom>
          <a:noFill/>
        </p:spPr>
        <p:txBody>
          <a:bodyPr wrap="square" rtlCol="0">
            <a:spAutoFit/>
          </a:bodyPr>
          <a:lstStyle/>
          <a:p>
            <a:pPr algn="ctr"/>
            <a:r>
              <a:rPr lang="en-US" sz="2000" dirty="0"/>
              <a:t>System Monitoring </a:t>
            </a:r>
            <a:r>
              <a:rPr lang="en-US" sz="2000" i="1" dirty="0"/>
              <a:t>p</a:t>
            </a:r>
            <a:r>
              <a:rPr lang="en-US" sz="2000" dirty="0"/>
              <a:t> &lt; .001</a:t>
            </a:r>
          </a:p>
        </p:txBody>
      </p:sp>
    </p:spTree>
    <p:extLst>
      <p:ext uri="{BB962C8B-B14F-4D97-AF65-F5344CB8AC3E}">
        <p14:creationId xmlns:p14="http://schemas.microsoft.com/office/powerpoint/2010/main" val="4138400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2AB-2277-F0DD-F51A-423787A21468}"/>
              </a:ext>
            </a:extLst>
          </p:cNvPr>
          <p:cNvSpPr>
            <a:spLocks noGrp="1"/>
          </p:cNvSpPr>
          <p:nvPr>
            <p:ph type="title"/>
          </p:nvPr>
        </p:nvSpPr>
        <p:spPr/>
        <p:txBody>
          <a:bodyPr/>
          <a:lstStyle/>
          <a:p>
            <a:r>
              <a:rPr lang="en-US" dirty="0"/>
              <a:t>ANOVAS with Significant Differences Continued</a:t>
            </a:r>
          </a:p>
        </p:txBody>
      </p:sp>
      <p:sp>
        <p:nvSpPr>
          <p:cNvPr id="3" name="Slide Number Placeholder 2">
            <a:extLst>
              <a:ext uri="{FF2B5EF4-FFF2-40B4-BE49-F238E27FC236}">
                <a16:creationId xmlns:a16="http://schemas.microsoft.com/office/drawing/2014/main" id="{69C2F730-1889-A855-7CA8-466A7D179D96}"/>
              </a:ext>
            </a:extLst>
          </p:cNvPr>
          <p:cNvSpPr>
            <a:spLocks noGrp="1"/>
          </p:cNvSpPr>
          <p:nvPr>
            <p:ph type="sldNum" sz="quarter" idx="10"/>
          </p:nvPr>
        </p:nvSpPr>
        <p:spPr/>
        <p:txBody>
          <a:bodyPr/>
          <a:lstStyle/>
          <a:p>
            <a:pPr>
              <a:defRPr/>
            </a:pPr>
            <a:fld id="{D68E8870-17DE-45C4-A8DD-7644B2422933}" type="slidenum">
              <a:rPr lang="en-US" smtClean="0"/>
              <a:pPr>
                <a:defRPr/>
              </a:pPr>
              <a:t>19</a:t>
            </a:fld>
            <a:endParaRPr lang="en-US" dirty="0"/>
          </a:p>
        </p:txBody>
      </p:sp>
      <p:grpSp>
        <p:nvGrpSpPr>
          <p:cNvPr id="13" name="Group 12">
            <a:extLst>
              <a:ext uri="{FF2B5EF4-FFF2-40B4-BE49-F238E27FC236}">
                <a16:creationId xmlns:a16="http://schemas.microsoft.com/office/drawing/2014/main" id="{78FB2E2B-C074-6CAB-1686-FA91AA8141FC}"/>
              </a:ext>
            </a:extLst>
          </p:cNvPr>
          <p:cNvGrpSpPr/>
          <p:nvPr/>
        </p:nvGrpSpPr>
        <p:grpSpPr>
          <a:xfrm>
            <a:off x="152400" y="1684020"/>
            <a:ext cx="5943600" cy="3489960"/>
            <a:chOff x="152400" y="1684020"/>
            <a:chExt cx="5943600" cy="3489960"/>
          </a:xfrm>
        </p:grpSpPr>
        <p:pic>
          <p:nvPicPr>
            <p:cNvPr id="6" name="Drawing 17">
              <a:extLst>
                <a:ext uri="{FF2B5EF4-FFF2-40B4-BE49-F238E27FC236}">
                  <a16:creationId xmlns:a16="http://schemas.microsoft.com/office/drawing/2014/main" id="{7DC4B0F0-2123-87F9-B0C4-66337E0DFAAF}"/>
                </a:ext>
              </a:extLst>
            </p:cNvPr>
            <p:cNvPicPr/>
            <p:nvPr/>
          </p:nvPicPr>
          <p:blipFill>
            <a:blip r:embed="rId3"/>
            <a:stretch>
              <a:fillRect/>
            </a:stretch>
          </p:blipFill>
          <p:spPr>
            <a:xfrm>
              <a:off x="152400" y="1684020"/>
              <a:ext cx="5943600" cy="3489960"/>
            </a:xfrm>
            <a:prstGeom prst="rect">
              <a:avLst/>
            </a:prstGeom>
          </p:spPr>
        </p:pic>
        <p:sp>
          <p:nvSpPr>
            <p:cNvPr id="8" name="TextBox 7">
              <a:extLst>
                <a:ext uri="{FF2B5EF4-FFF2-40B4-BE49-F238E27FC236}">
                  <a16:creationId xmlns:a16="http://schemas.microsoft.com/office/drawing/2014/main" id="{394579CC-A98E-7572-8091-C01AE59848CC}"/>
                </a:ext>
              </a:extLst>
            </p:cNvPr>
            <p:cNvSpPr txBox="1"/>
            <p:nvPr/>
          </p:nvSpPr>
          <p:spPr>
            <a:xfrm>
              <a:off x="432898" y="193167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65.0</a:t>
              </a:r>
            </a:p>
          </p:txBody>
        </p:sp>
        <p:sp>
          <p:nvSpPr>
            <p:cNvPr id="9" name="TextBox 8">
              <a:extLst>
                <a:ext uri="{FF2B5EF4-FFF2-40B4-BE49-F238E27FC236}">
                  <a16:creationId xmlns:a16="http://schemas.microsoft.com/office/drawing/2014/main" id="{A16B0792-C007-9001-825C-1AED39EAFE4C}"/>
                </a:ext>
              </a:extLst>
            </p:cNvPr>
            <p:cNvSpPr txBox="1"/>
            <p:nvPr/>
          </p:nvSpPr>
          <p:spPr>
            <a:xfrm>
              <a:off x="436708" y="252984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60.0</a:t>
              </a:r>
            </a:p>
          </p:txBody>
        </p:sp>
        <p:sp>
          <p:nvSpPr>
            <p:cNvPr id="10" name="TextBox 9">
              <a:extLst>
                <a:ext uri="{FF2B5EF4-FFF2-40B4-BE49-F238E27FC236}">
                  <a16:creationId xmlns:a16="http://schemas.microsoft.com/office/drawing/2014/main" id="{2254CFC0-07A5-F249-7BB5-D85D7C64CEF8}"/>
                </a:ext>
              </a:extLst>
            </p:cNvPr>
            <p:cNvSpPr txBox="1"/>
            <p:nvPr/>
          </p:nvSpPr>
          <p:spPr>
            <a:xfrm>
              <a:off x="429088" y="312801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55.0</a:t>
              </a:r>
            </a:p>
          </p:txBody>
        </p:sp>
        <p:sp>
          <p:nvSpPr>
            <p:cNvPr id="11" name="TextBox 10">
              <a:extLst>
                <a:ext uri="{FF2B5EF4-FFF2-40B4-BE49-F238E27FC236}">
                  <a16:creationId xmlns:a16="http://schemas.microsoft.com/office/drawing/2014/main" id="{0FAC27AD-C83F-49FF-7C85-D6B9AB7892DC}"/>
                </a:ext>
              </a:extLst>
            </p:cNvPr>
            <p:cNvSpPr txBox="1"/>
            <p:nvPr/>
          </p:nvSpPr>
          <p:spPr>
            <a:xfrm>
              <a:off x="432898" y="372618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50.0</a:t>
              </a:r>
            </a:p>
          </p:txBody>
        </p:sp>
        <p:sp>
          <p:nvSpPr>
            <p:cNvPr id="12" name="TextBox 11">
              <a:extLst>
                <a:ext uri="{FF2B5EF4-FFF2-40B4-BE49-F238E27FC236}">
                  <a16:creationId xmlns:a16="http://schemas.microsoft.com/office/drawing/2014/main" id="{2FF5DAC2-F0B8-F4A3-3F56-1C6D6AC6BE43}"/>
                </a:ext>
              </a:extLst>
            </p:cNvPr>
            <p:cNvSpPr txBox="1"/>
            <p:nvPr/>
          </p:nvSpPr>
          <p:spPr>
            <a:xfrm>
              <a:off x="436708" y="4324350"/>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45.0</a:t>
              </a:r>
            </a:p>
          </p:txBody>
        </p:sp>
      </p:grpSp>
      <p:grpSp>
        <p:nvGrpSpPr>
          <p:cNvPr id="19" name="Group 18">
            <a:extLst>
              <a:ext uri="{FF2B5EF4-FFF2-40B4-BE49-F238E27FC236}">
                <a16:creationId xmlns:a16="http://schemas.microsoft.com/office/drawing/2014/main" id="{7F9333FA-F6F1-D4B6-BA73-753671A3B620}"/>
              </a:ext>
            </a:extLst>
          </p:cNvPr>
          <p:cNvGrpSpPr/>
          <p:nvPr/>
        </p:nvGrpSpPr>
        <p:grpSpPr>
          <a:xfrm>
            <a:off x="6090027" y="1684020"/>
            <a:ext cx="5682324" cy="3489960"/>
            <a:chOff x="6090027" y="1684020"/>
            <a:chExt cx="5682324" cy="3489960"/>
          </a:xfrm>
        </p:grpSpPr>
        <p:pic>
          <p:nvPicPr>
            <p:cNvPr id="7" name="Drawing 18">
              <a:extLst>
                <a:ext uri="{FF2B5EF4-FFF2-40B4-BE49-F238E27FC236}">
                  <a16:creationId xmlns:a16="http://schemas.microsoft.com/office/drawing/2014/main" id="{0B559FAC-32AE-C52A-0FBF-6DCE583B5838}"/>
                </a:ext>
              </a:extLst>
            </p:cNvPr>
            <p:cNvPicPr/>
            <p:nvPr/>
          </p:nvPicPr>
          <p:blipFill>
            <a:blip r:embed="rId4"/>
            <a:srcRect l="4655"/>
            <a:stretch/>
          </p:blipFill>
          <p:spPr>
            <a:xfrm>
              <a:off x="6105439" y="1684020"/>
              <a:ext cx="5666912" cy="3489960"/>
            </a:xfrm>
            <a:prstGeom prst="rect">
              <a:avLst/>
            </a:prstGeom>
          </p:spPr>
        </p:pic>
        <p:sp>
          <p:nvSpPr>
            <p:cNvPr id="14" name="TextBox 13">
              <a:extLst>
                <a:ext uri="{FF2B5EF4-FFF2-40B4-BE49-F238E27FC236}">
                  <a16:creationId xmlns:a16="http://schemas.microsoft.com/office/drawing/2014/main" id="{087C89BA-D905-C6DD-1692-25FA7BB95CF3}"/>
                </a:ext>
              </a:extLst>
            </p:cNvPr>
            <p:cNvSpPr txBox="1"/>
            <p:nvPr/>
          </p:nvSpPr>
          <p:spPr>
            <a:xfrm>
              <a:off x="6090027" y="193278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3.50</a:t>
              </a:r>
            </a:p>
          </p:txBody>
        </p:sp>
        <p:sp>
          <p:nvSpPr>
            <p:cNvPr id="15" name="TextBox 14">
              <a:extLst>
                <a:ext uri="{FF2B5EF4-FFF2-40B4-BE49-F238E27FC236}">
                  <a16:creationId xmlns:a16="http://schemas.microsoft.com/office/drawing/2014/main" id="{2F1E2B16-524A-5F61-74A5-8311ADF422FE}"/>
                </a:ext>
              </a:extLst>
            </p:cNvPr>
            <p:cNvSpPr txBox="1"/>
            <p:nvPr/>
          </p:nvSpPr>
          <p:spPr>
            <a:xfrm>
              <a:off x="6116697" y="243951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3.40</a:t>
              </a:r>
            </a:p>
          </p:txBody>
        </p:sp>
        <p:sp>
          <p:nvSpPr>
            <p:cNvPr id="16" name="TextBox 15">
              <a:extLst>
                <a:ext uri="{FF2B5EF4-FFF2-40B4-BE49-F238E27FC236}">
                  <a16:creationId xmlns:a16="http://schemas.microsoft.com/office/drawing/2014/main" id="{FC2BB4D7-C546-A079-5962-2BF80AEC0170}"/>
                </a:ext>
              </a:extLst>
            </p:cNvPr>
            <p:cNvSpPr txBox="1"/>
            <p:nvPr/>
          </p:nvSpPr>
          <p:spPr>
            <a:xfrm>
              <a:off x="6109077" y="292338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3.30</a:t>
              </a:r>
            </a:p>
          </p:txBody>
        </p:sp>
        <p:sp>
          <p:nvSpPr>
            <p:cNvPr id="17" name="TextBox 16">
              <a:extLst>
                <a:ext uri="{FF2B5EF4-FFF2-40B4-BE49-F238E27FC236}">
                  <a16:creationId xmlns:a16="http://schemas.microsoft.com/office/drawing/2014/main" id="{0B7CE88D-5995-DB58-8924-47DFE131CCFE}"/>
                </a:ext>
              </a:extLst>
            </p:cNvPr>
            <p:cNvSpPr txBox="1"/>
            <p:nvPr/>
          </p:nvSpPr>
          <p:spPr>
            <a:xfrm>
              <a:off x="6112887" y="341868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3.20</a:t>
              </a:r>
            </a:p>
          </p:txBody>
        </p:sp>
        <p:sp>
          <p:nvSpPr>
            <p:cNvPr id="18" name="TextBox 17">
              <a:extLst>
                <a:ext uri="{FF2B5EF4-FFF2-40B4-BE49-F238E27FC236}">
                  <a16:creationId xmlns:a16="http://schemas.microsoft.com/office/drawing/2014/main" id="{8B19B684-3B8C-1565-F1DC-2D3C4DC1883C}"/>
                </a:ext>
              </a:extLst>
            </p:cNvPr>
            <p:cNvSpPr txBox="1"/>
            <p:nvPr/>
          </p:nvSpPr>
          <p:spPr>
            <a:xfrm>
              <a:off x="6116697" y="391398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3.10</a:t>
              </a:r>
            </a:p>
          </p:txBody>
        </p:sp>
      </p:grpSp>
      <p:sp>
        <p:nvSpPr>
          <p:cNvPr id="20" name="TextBox 19">
            <a:extLst>
              <a:ext uri="{FF2B5EF4-FFF2-40B4-BE49-F238E27FC236}">
                <a16:creationId xmlns:a16="http://schemas.microsoft.com/office/drawing/2014/main" id="{D3F7CA31-38C9-1507-EA08-89A46516480D}"/>
              </a:ext>
            </a:extLst>
          </p:cNvPr>
          <p:cNvSpPr txBox="1"/>
          <p:nvPr/>
        </p:nvSpPr>
        <p:spPr>
          <a:xfrm>
            <a:off x="7105374" y="5509260"/>
            <a:ext cx="4324626" cy="400110"/>
          </a:xfrm>
          <a:prstGeom prst="rect">
            <a:avLst/>
          </a:prstGeom>
          <a:noFill/>
        </p:spPr>
        <p:txBody>
          <a:bodyPr wrap="square" rtlCol="0">
            <a:spAutoFit/>
          </a:bodyPr>
          <a:lstStyle/>
          <a:p>
            <a:pPr algn="ctr"/>
            <a:r>
              <a:rPr lang="en-US" sz="2000" dirty="0"/>
              <a:t>CSWAG reaction time </a:t>
            </a:r>
            <a:r>
              <a:rPr lang="en-US" sz="2000" i="1" dirty="0"/>
              <a:t>p</a:t>
            </a:r>
            <a:r>
              <a:rPr lang="en-US" sz="2000" dirty="0"/>
              <a:t> = .002</a:t>
            </a:r>
          </a:p>
        </p:txBody>
      </p:sp>
      <p:sp>
        <p:nvSpPr>
          <p:cNvPr id="21" name="TextBox 20">
            <a:extLst>
              <a:ext uri="{FF2B5EF4-FFF2-40B4-BE49-F238E27FC236}">
                <a16:creationId xmlns:a16="http://schemas.microsoft.com/office/drawing/2014/main" id="{A67C2BA9-FDE3-32DB-16CF-CCB0742C7403}"/>
              </a:ext>
            </a:extLst>
          </p:cNvPr>
          <p:cNvSpPr txBox="1"/>
          <p:nvPr/>
        </p:nvSpPr>
        <p:spPr>
          <a:xfrm>
            <a:off x="1508484" y="5509260"/>
            <a:ext cx="4324626" cy="400110"/>
          </a:xfrm>
          <a:prstGeom prst="rect">
            <a:avLst/>
          </a:prstGeom>
          <a:noFill/>
        </p:spPr>
        <p:txBody>
          <a:bodyPr wrap="square" rtlCol="0">
            <a:spAutoFit/>
          </a:bodyPr>
          <a:lstStyle/>
          <a:p>
            <a:pPr algn="ctr"/>
            <a:r>
              <a:rPr lang="en-US" sz="2000" dirty="0"/>
              <a:t>CSWAG ratings </a:t>
            </a:r>
            <a:r>
              <a:rPr lang="en-US" sz="2000" i="1" dirty="0"/>
              <a:t>p</a:t>
            </a:r>
            <a:r>
              <a:rPr lang="en-US" sz="2000" dirty="0"/>
              <a:t> &lt; .001</a:t>
            </a:r>
          </a:p>
        </p:txBody>
      </p:sp>
    </p:spTree>
    <p:extLst>
      <p:ext uri="{BB962C8B-B14F-4D97-AF65-F5344CB8AC3E}">
        <p14:creationId xmlns:p14="http://schemas.microsoft.com/office/powerpoint/2010/main" val="2760083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4E698-4EE9-1CBB-4648-AB683ADA5830}"/>
              </a:ext>
            </a:extLst>
          </p:cNvPr>
          <p:cNvSpPr>
            <a:spLocks noGrp="1"/>
          </p:cNvSpPr>
          <p:nvPr>
            <p:ph type="title"/>
          </p:nvPr>
        </p:nvSpPr>
        <p:spPr>
          <a:xfrm>
            <a:off x="2345741" y="0"/>
            <a:ext cx="7416800" cy="841248"/>
          </a:xfrm>
        </p:spPr>
        <p:txBody>
          <a:bodyPr wrap="square" anchor="ctr">
            <a:normAutofit/>
          </a:bodyPr>
          <a:lstStyle/>
          <a:p>
            <a:r>
              <a:rPr lang="en-US" dirty="0"/>
              <a:t>My Story</a:t>
            </a:r>
          </a:p>
        </p:txBody>
      </p:sp>
      <p:pic>
        <p:nvPicPr>
          <p:cNvPr id="11" name="Content Placeholder 10">
            <a:extLst>
              <a:ext uri="{FF2B5EF4-FFF2-40B4-BE49-F238E27FC236}">
                <a16:creationId xmlns:a16="http://schemas.microsoft.com/office/drawing/2014/main" id="{49B01912-E1A8-8380-A345-F48F6FB030D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7627"/>
          <a:stretch/>
        </p:blipFill>
        <p:spPr>
          <a:xfrm rot="5400000">
            <a:off x="3106996" y="1108786"/>
            <a:ext cx="5978008" cy="5442932"/>
          </a:xfrm>
        </p:spPr>
      </p:pic>
      <p:sp>
        <p:nvSpPr>
          <p:cNvPr id="2" name="Slide Number Placeholder 1">
            <a:extLst>
              <a:ext uri="{FF2B5EF4-FFF2-40B4-BE49-F238E27FC236}">
                <a16:creationId xmlns:a16="http://schemas.microsoft.com/office/drawing/2014/main" id="{A105CE8C-3BE1-5FF3-1457-3CAA91823217}"/>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a:t>
            </a:fld>
            <a:endParaRPr lang="en-US"/>
          </a:p>
        </p:txBody>
      </p:sp>
    </p:spTree>
    <p:extLst>
      <p:ext uri="{BB962C8B-B14F-4D97-AF65-F5344CB8AC3E}">
        <p14:creationId xmlns:p14="http://schemas.microsoft.com/office/powerpoint/2010/main" val="170077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7B5F865-3969-D01C-FDA4-694B19DBF142}"/>
              </a:ext>
            </a:extLst>
          </p:cNvPr>
          <p:cNvSpPr>
            <a:spLocks noGrp="1"/>
          </p:cNvSpPr>
          <p:nvPr>
            <p:ph type="title"/>
          </p:nvPr>
        </p:nvSpPr>
        <p:spPr>
          <a:xfrm>
            <a:off x="2397039" y="0"/>
            <a:ext cx="7416800" cy="795130"/>
          </a:xfrm>
        </p:spPr>
        <p:txBody>
          <a:bodyPr wrap="square" anchor="ctr">
            <a:normAutofit/>
          </a:bodyPr>
          <a:lstStyle/>
          <a:p>
            <a:r>
              <a:rPr lang="en-US" dirty="0"/>
              <a:t>NASA TLX</a:t>
            </a:r>
          </a:p>
        </p:txBody>
      </p:sp>
      <p:sp>
        <p:nvSpPr>
          <p:cNvPr id="3" name="Slide Number Placeholder 2">
            <a:extLst>
              <a:ext uri="{FF2B5EF4-FFF2-40B4-BE49-F238E27FC236}">
                <a16:creationId xmlns:a16="http://schemas.microsoft.com/office/drawing/2014/main" id="{240788F2-B335-0945-046C-F881F13238FD}"/>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20</a:t>
            </a:fld>
            <a:endParaRPr lang="en-US"/>
          </a:p>
        </p:txBody>
      </p:sp>
      <p:pic>
        <p:nvPicPr>
          <p:cNvPr id="8" name="Picture 7" descr="Chart, line chart&#10;&#10;Description automatically generated">
            <a:extLst>
              <a:ext uri="{FF2B5EF4-FFF2-40B4-BE49-F238E27FC236}">
                <a16:creationId xmlns:a16="http://schemas.microsoft.com/office/drawing/2014/main" id="{58890F82-0FC5-1A3B-5323-ED3F12589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67" b="4348"/>
          <a:stretch/>
        </p:blipFill>
        <p:spPr bwMode="auto">
          <a:xfrm>
            <a:off x="5030730" y="1597505"/>
            <a:ext cx="6273375" cy="3662989"/>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B23BD7C6-C499-02BD-0B04-3F507766CA07}"/>
              </a:ext>
            </a:extLst>
          </p:cNvPr>
          <p:cNvSpPr txBox="1"/>
          <p:nvPr/>
        </p:nvSpPr>
        <p:spPr>
          <a:xfrm>
            <a:off x="234726" y="1719409"/>
            <a:ext cx="4324626" cy="3170099"/>
          </a:xfrm>
          <a:prstGeom prst="rect">
            <a:avLst/>
          </a:prstGeom>
          <a:noFill/>
        </p:spPr>
        <p:txBody>
          <a:bodyPr wrap="square" rtlCol="0">
            <a:spAutoFit/>
          </a:bodyPr>
          <a:lstStyle/>
          <a:p>
            <a:r>
              <a:rPr lang="en-US" sz="2000" dirty="0"/>
              <a:t>T-tests between:</a:t>
            </a:r>
          </a:p>
          <a:p>
            <a:endParaRPr lang="en-US" sz="2000" dirty="0"/>
          </a:p>
          <a:p>
            <a:pPr marL="342900" indent="-342900">
              <a:buFont typeface="Wingdings" pitchFamily="2" charset="2"/>
              <a:buChar char="§"/>
            </a:pPr>
            <a:r>
              <a:rPr lang="en-US" sz="2000" dirty="0"/>
              <a:t>Legacy and OST HMD: </a:t>
            </a:r>
          </a:p>
          <a:p>
            <a:pPr lvl="1"/>
            <a:r>
              <a:rPr lang="en-US" sz="2000" dirty="0"/>
              <a:t>t(29) = -2.588, </a:t>
            </a:r>
            <a:r>
              <a:rPr lang="en-US" sz="2000" i="1" dirty="0"/>
              <a:t>p</a:t>
            </a:r>
            <a:r>
              <a:rPr lang="en-US" sz="2000" dirty="0"/>
              <a:t> = 0.015</a:t>
            </a:r>
          </a:p>
          <a:p>
            <a:pPr lvl="1"/>
            <a:endParaRPr lang="en-US" sz="2000" dirty="0"/>
          </a:p>
          <a:p>
            <a:pPr marL="342900" indent="-342900">
              <a:buFont typeface="Wingdings" pitchFamily="2" charset="2"/>
              <a:buChar char="§"/>
            </a:pPr>
            <a:r>
              <a:rPr lang="en-US" sz="2000" dirty="0"/>
              <a:t>Legacy and VST HMD:</a:t>
            </a:r>
          </a:p>
          <a:p>
            <a:pPr lvl="1"/>
            <a:r>
              <a:rPr lang="en-US" sz="2000" dirty="0"/>
              <a:t>t(29) = -4.25, </a:t>
            </a:r>
            <a:r>
              <a:rPr lang="en-US" sz="2000" i="1" dirty="0"/>
              <a:t>p</a:t>
            </a:r>
            <a:r>
              <a:rPr lang="en-US" sz="2000" dirty="0"/>
              <a:t> &lt; 0.001</a:t>
            </a:r>
          </a:p>
          <a:p>
            <a:pPr lvl="1"/>
            <a:endParaRPr lang="en-US" sz="2000" dirty="0"/>
          </a:p>
          <a:p>
            <a:pPr marL="342900" indent="-342900">
              <a:buFont typeface="Wingdings" pitchFamily="2" charset="2"/>
              <a:buChar char="§"/>
            </a:pPr>
            <a:r>
              <a:rPr lang="en-US" sz="2000" dirty="0"/>
              <a:t>OST and VST HMD:</a:t>
            </a:r>
          </a:p>
          <a:p>
            <a:pPr lvl="1"/>
            <a:r>
              <a:rPr lang="en-US" sz="2000" dirty="0"/>
              <a:t>t(29) = -3.317, </a:t>
            </a:r>
            <a:r>
              <a:rPr lang="en-US" sz="2000" i="1" dirty="0"/>
              <a:t>p</a:t>
            </a:r>
            <a:r>
              <a:rPr lang="en-US" sz="2000" dirty="0"/>
              <a:t> = 0.002</a:t>
            </a:r>
          </a:p>
        </p:txBody>
      </p:sp>
      <p:sp>
        <p:nvSpPr>
          <p:cNvPr id="4" name="TextBox 3">
            <a:extLst>
              <a:ext uri="{FF2B5EF4-FFF2-40B4-BE49-F238E27FC236}">
                <a16:creationId xmlns:a16="http://schemas.microsoft.com/office/drawing/2014/main" id="{C6B211AC-28A9-99AC-C089-FD32540D3F26}"/>
              </a:ext>
            </a:extLst>
          </p:cNvPr>
          <p:cNvSpPr txBox="1"/>
          <p:nvPr/>
        </p:nvSpPr>
        <p:spPr>
          <a:xfrm>
            <a:off x="6005104" y="5509260"/>
            <a:ext cx="4324626" cy="400110"/>
          </a:xfrm>
          <a:prstGeom prst="rect">
            <a:avLst/>
          </a:prstGeom>
          <a:noFill/>
        </p:spPr>
        <p:txBody>
          <a:bodyPr wrap="square" rtlCol="0">
            <a:spAutoFit/>
          </a:bodyPr>
          <a:lstStyle/>
          <a:p>
            <a:pPr algn="ctr"/>
            <a:r>
              <a:rPr lang="en-US" sz="2000" dirty="0"/>
              <a:t>NASA-TLX ANOVA </a:t>
            </a:r>
            <a:r>
              <a:rPr lang="en-US" sz="2000" i="1" dirty="0"/>
              <a:t>p</a:t>
            </a:r>
            <a:r>
              <a:rPr lang="en-US" sz="2000" dirty="0"/>
              <a:t> = .001</a:t>
            </a:r>
          </a:p>
        </p:txBody>
      </p:sp>
    </p:spTree>
    <p:extLst>
      <p:ext uri="{BB962C8B-B14F-4D97-AF65-F5344CB8AC3E}">
        <p14:creationId xmlns:p14="http://schemas.microsoft.com/office/powerpoint/2010/main" val="3475354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3A21-997C-4205-4AF4-5F5B674ED245}"/>
              </a:ext>
            </a:extLst>
          </p:cNvPr>
          <p:cNvSpPr>
            <a:spLocks noGrp="1"/>
          </p:cNvSpPr>
          <p:nvPr>
            <p:ph type="title"/>
          </p:nvPr>
        </p:nvSpPr>
        <p:spPr/>
        <p:txBody>
          <a:bodyPr/>
          <a:lstStyle/>
          <a:p>
            <a:r>
              <a:rPr lang="en-US" dirty="0"/>
              <a:t>Implications for Naval Aviation</a:t>
            </a:r>
          </a:p>
        </p:txBody>
      </p:sp>
      <p:sp>
        <p:nvSpPr>
          <p:cNvPr id="3" name="Content Placeholder 2">
            <a:extLst>
              <a:ext uri="{FF2B5EF4-FFF2-40B4-BE49-F238E27FC236}">
                <a16:creationId xmlns:a16="http://schemas.microsoft.com/office/drawing/2014/main" id="{0E251930-B216-FF7E-76F1-FF3DBE63B58B}"/>
              </a:ext>
            </a:extLst>
          </p:cNvPr>
          <p:cNvSpPr>
            <a:spLocks noGrp="1"/>
          </p:cNvSpPr>
          <p:nvPr>
            <p:ph idx="1"/>
          </p:nvPr>
        </p:nvSpPr>
        <p:spPr/>
        <p:txBody>
          <a:bodyPr/>
          <a:lstStyle/>
          <a:p>
            <a:pPr>
              <a:buFont typeface="Wingdings" pitchFamily="2" charset="2"/>
              <a:buChar char="Ø"/>
            </a:pPr>
            <a:r>
              <a:rPr lang="en-US" dirty="0"/>
              <a:t>MR HMDs linked to higher cognitive workload</a:t>
            </a:r>
          </a:p>
          <a:p>
            <a:pPr lvl="1"/>
            <a:r>
              <a:rPr lang="en-US" dirty="0"/>
              <a:t>Poorer performance</a:t>
            </a:r>
          </a:p>
          <a:p>
            <a:pPr lvl="1"/>
            <a:r>
              <a:rPr lang="en-US" dirty="0"/>
              <a:t>Increased subjective workload ratings</a:t>
            </a:r>
          </a:p>
          <a:p>
            <a:r>
              <a:rPr lang="en-US" dirty="0"/>
              <a:t>Distinguish between legacy and MR simulators</a:t>
            </a:r>
          </a:p>
          <a:p>
            <a:r>
              <a:rPr lang="en-US" dirty="0"/>
              <a:t>Inform Aircrew</a:t>
            </a:r>
          </a:p>
          <a:p>
            <a:r>
              <a:rPr lang="en-US" dirty="0"/>
              <a:t>SSQ / Naval Aviation’s General Flight and Operating Instruction Manual (CNAF M-3710.7)</a:t>
            </a:r>
          </a:p>
          <a:p>
            <a:endParaRPr lang="en-US" dirty="0"/>
          </a:p>
          <a:p>
            <a:r>
              <a:rPr lang="en-US" dirty="0"/>
              <a:t>Study not specific to any aircraft and does not suggest MR HMDs are unsuitable for fulfilling flight training requirements.</a:t>
            </a:r>
          </a:p>
        </p:txBody>
      </p:sp>
      <p:sp>
        <p:nvSpPr>
          <p:cNvPr id="4" name="Slide Number Placeholder 3">
            <a:extLst>
              <a:ext uri="{FF2B5EF4-FFF2-40B4-BE49-F238E27FC236}">
                <a16:creationId xmlns:a16="http://schemas.microsoft.com/office/drawing/2014/main" id="{EA77E1A0-DE6E-6381-B097-6F18E00287DE}"/>
              </a:ext>
            </a:extLst>
          </p:cNvPr>
          <p:cNvSpPr>
            <a:spLocks noGrp="1"/>
          </p:cNvSpPr>
          <p:nvPr>
            <p:ph type="sldNum" sz="quarter" idx="4"/>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1542420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47C9-2CC1-6AFC-A361-C91E5663EF9A}"/>
              </a:ext>
            </a:extLst>
          </p:cNvPr>
          <p:cNvSpPr>
            <a:spLocks noGrp="1"/>
          </p:cNvSpPr>
          <p:nvPr>
            <p:ph type="title"/>
          </p:nvPr>
        </p:nvSpPr>
        <p:spPr>
          <a:xfrm>
            <a:off x="2345741" y="0"/>
            <a:ext cx="7416800" cy="841248"/>
          </a:xfrm>
        </p:spPr>
        <p:txBody>
          <a:bodyPr wrap="square" anchor="ctr">
            <a:normAutofit/>
          </a:bodyPr>
          <a:lstStyle/>
          <a:p>
            <a:r>
              <a:rPr lang="en-US" dirty="0"/>
              <a:t>Limitations</a:t>
            </a:r>
          </a:p>
        </p:txBody>
      </p:sp>
      <p:sp>
        <p:nvSpPr>
          <p:cNvPr id="9" name="Content Placeholder 2">
            <a:extLst>
              <a:ext uri="{FF2B5EF4-FFF2-40B4-BE49-F238E27FC236}">
                <a16:creationId xmlns:a16="http://schemas.microsoft.com/office/drawing/2014/main" id="{839EEAAA-938F-33E7-447C-A8F1AC08598A}"/>
              </a:ext>
            </a:extLst>
          </p:cNvPr>
          <p:cNvSpPr>
            <a:spLocks noGrp="1"/>
          </p:cNvSpPr>
          <p:nvPr>
            <p:ph idx="1"/>
          </p:nvPr>
        </p:nvSpPr>
        <p:spPr>
          <a:xfrm>
            <a:off x="593061" y="1053389"/>
            <a:ext cx="10928351" cy="4890211"/>
          </a:xfrm>
        </p:spPr>
        <p:txBody>
          <a:bodyPr/>
          <a:lstStyle/>
          <a:p>
            <a:r>
              <a:rPr lang="en-US" dirty="0"/>
              <a:t>Touchscreen versus 3D instrument panel.</a:t>
            </a:r>
          </a:p>
          <a:p>
            <a:r>
              <a:rPr lang="en-US" dirty="0"/>
              <a:t>Studied impacts driven by interaction with cockpit but did not engage depth perception needed for 3D flight operations.</a:t>
            </a:r>
          </a:p>
          <a:p>
            <a:r>
              <a:rPr lang="en-US" dirty="0"/>
              <a:t>Limited study duration: 10 minutes per trial</a:t>
            </a:r>
          </a:p>
          <a:p>
            <a:r>
              <a:rPr lang="en-US" dirty="0"/>
              <a:t>Limited pilot participation: 2 of 30</a:t>
            </a:r>
          </a:p>
          <a:p>
            <a:r>
              <a:rPr lang="en-US" dirty="0" err="1"/>
              <a:t>Varjo</a:t>
            </a:r>
            <a:r>
              <a:rPr lang="en-US" dirty="0"/>
              <a:t> XR-4 Fixed Focus vs. Focal Edition</a:t>
            </a:r>
          </a:p>
          <a:p>
            <a:r>
              <a:rPr lang="en-US" dirty="0"/>
              <a:t>Heart Rate Variability</a:t>
            </a:r>
          </a:p>
        </p:txBody>
      </p:sp>
      <p:sp>
        <p:nvSpPr>
          <p:cNvPr id="3" name="Slide Number Placeholder 2">
            <a:extLst>
              <a:ext uri="{FF2B5EF4-FFF2-40B4-BE49-F238E27FC236}">
                <a16:creationId xmlns:a16="http://schemas.microsoft.com/office/drawing/2014/main" id="{718B7676-AA60-D104-7160-4487A11A5CED}"/>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22</a:t>
            </a:fld>
            <a:endParaRPr lang="en-US"/>
          </a:p>
        </p:txBody>
      </p:sp>
    </p:spTree>
    <p:extLst>
      <p:ext uri="{BB962C8B-B14F-4D97-AF65-F5344CB8AC3E}">
        <p14:creationId xmlns:p14="http://schemas.microsoft.com/office/powerpoint/2010/main" val="346874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FC66-AD84-F877-3700-4B14303E814A}"/>
              </a:ext>
            </a:extLst>
          </p:cNvPr>
          <p:cNvSpPr>
            <a:spLocks noGrp="1"/>
          </p:cNvSpPr>
          <p:nvPr>
            <p:ph type="title"/>
          </p:nvPr>
        </p:nvSpPr>
        <p:spPr/>
        <p:txBody>
          <a:bodyPr/>
          <a:lstStyle/>
          <a:p>
            <a:r>
              <a:rPr lang="en-US" dirty="0"/>
              <a:t>Areas for Future Work</a:t>
            </a:r>
          </a:p>
        </p:txBody>
      </p:sp>
      <p:sp>
        <p:nvSpPr>
          <p:cNvPr id="3" name="Content Placeholder 2">
            <a:extLst>
              <a:ext uri="{FF2B5EF4-FFF2-40B4-BE49-F238E27FC236}">
                <a16:creationId xmlns:a16="http://schemas.microsoft.com/office/drawing/2014/main" id="{5C8F4C97-F686-3182-3311-AA8B5F95E377}"/>
              </a:ext>
            </a:extLst>
          </p:cNvPr>
          <p:cNvSpPr>
            <a:spLocks noGrp="1"/>
          </p:cNvSpPr>
          <p:nvPr>
            <p:ph idx="1"/>
          </p:nvPr>
        </p:nvSpPr>
        <p:spPr/>
        <p:txBody>
          <a:bodyPr/>
          <a:lstStyle/>
          <a:p>
            <a:r>
              <a:rPr lang="en-US" dirty="0"/>
              <a:t>How does this translate?</a:t>
            </a:r>
          </a:p>
          <a:p>
            <a:pPr lvl="1"/>
            <a:r>
              <a:rPr lang="en-US" dirty="0"/>
              <a:t>Aircraft</a:t>
            </a:r>
          </a:p>
          <a:p>
            <a:pPr lvl="1"/>
            <a:r>
              <a:rPr lang="en-US" dirty="0"/>
              <a:t>Flight Maneuvers</a:t>
            </a:r>
          </a:p>
          <a:p>
            <a:pPr lvl="1"/>
            <a:r>
              <a:rPr lang="en-US" dirty="0"/>
              <a:t>Sortie duration / type</a:t>
            </a:r>
          </a:p>
          <a:p>
            <a:r>
              <a:rPr lang="en-US" dirty="0"/>
              <a:t>Investigate alternative physiological measures</a:t>
            </a:r>
          </a:p>
          <a:p>
            <a:pPr lvl="1"/>
            <a:r>
              <a:rPr lang="en-US" dirty="0"/>
              <a:t>Electroencephalogram (EEG), Electrodermal Activity (EDA), Eye-tracking</a:t>
            </a:r>
          </a:p>
          <a:p>
            <a:r>
              <a:rPr lang="en-US" dirty="0"/>
              <a:t>Rule out visual acuity as a confounding factor</a:t>
            </a:r>
          </a:p>
          <a:p>
            <a:r>
              <a:rPr lang="en-US" dirty="0"/>
              <a:t>Further investigate OST HMDs.</a:t>
            </a:r>
          </a:p>
        </p:txBody>
      </p:sp>
      <p:sp>
        <p:nvSpPr>
          <p:cNvPr id="4" name="Slide Number Placeholder 3">
            <a:extLst>
              <a:ext uri="{FF2B5EF4-FFF2-40B4-BE49-F238E27FC236}">
                <a16:creationId xmlns:a16="http://schemas.microsoft.com/office/drawing/2014/main" id="{3FBB7BB7-F8BA-AF75-E2F1-56F7C0E8498A}"/>
              </a:ext>
            </a:extLst>
          </p:cNvPr>
          <p:cNvSpPr>
            <a:spLocks noGrp="1"/>
          </p:cNvSpPr>
          <p:nvPr>
            <p:ph type="sldNum" sz="quarter" idx="4"/>
          </p:nvPr>
        </p:nvSpPr>
        <p:spPr/>
        <p:txBody>
          <a:body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153227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2CCA99-9FE5-7E11-DF95-BD8BD756CFBE}"/>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24</a:t>
            </a:fld>
            <a:endParaRPr lang="en-US"/>
          </a:p>
        </p:txBody>
      </p:sp>
      <p:sp>
        <p:nvSpPr>
          <p:cNvPr id="2" name="Title 1">
            <a:extLst>
              <a:ext uri="{FF2B5EF4-FFF2-40B4-BE49-F238E27FC236}">
                <a16:creationId xmlns:a16="http://schemas.microsoft.com/office/drawing/2014/main" id="{60273FF3-7568-4285-704A-29B7DDFE78F3}"/>
              </a:ext>
            </a:extLst>
          </p:cNvPr>
          <p:cNvSpPr>
            <a:spLocks noGrp="1"/>
          </p:cNvSpPr>
          <p:nvPr>
            <p:ph type="title"/>
          </p:nvPr>
        </p:nvSpPr>
        <p:spPr>
          <a:xfrm>
            <a:off x="2397039" y="0"/>
            <a:ext cx="7416800" cy="795130"/>
          </a:xfrm>
        </p:spPr>
        <p:txBody>
          <a:bodyPr wrap="square" anchor="ctr">
            <a:normAutofit/>
          </a:bodyPr>
          <a:lstStyle/>
          <a:p>
            <a:r>
              <a:rPr lang="en-US" dirty="0"/>
              <a:t>Questions</a:t>
            </a:r>
          </a:p>
        </p:txBody>
      </p:sp>
      <p:pic>
        <p:nvPicPr>
          <p:cNvPr id="8" name="Content Placeholder 7" descr="A large grey airplane with propellers&#10;&#10;Description automatically generated with medium confidence">
            <a:extLst>
              <a:ext uri="{FF2B5EF4-FFF2-40B4-BE49-F238E27FC236}">
                <a16:creationId xmlns:a16="http://schemas.microsoft.com/office/drawing/2014/main" id="{40267C6E-BB45-D319-FC90-0481DD88DA2F}"/>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rcRect t="12498" r="2" b="19921"/>
          <a:stretch/>
        </p:blipFill>
        <p:spPr>
          <a:xfrm>
            <a:off x="480132" y="1046715"/>
            <a:ext cx="11250613" cy="5075237"/>
          </a:xfrm>
          <a:noFill/>
        </p:spPr>
      </p:pic>
    </p:spTree>
    <p:extLst>
      <p:ext uri="{BB962C8B-B14F-4D97-AF65-F5344CB8AC3E}">
        <p14:creationId xmlns:p14="http://schemas.microsoft.com/office/powerpoint/2010/main" val="832042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BFF2-7D2F-9B8A-2CA2-24045C31538F}"/>
              </a:ext>
            </a:extLst>
          </p:cNvPr>
          <p:cNvSpPr>
            <a:spLocks noGrp="1"/>
          </p:cNvSpPr>
          <p:nvPr>
            <p:ph type="title"/>
          </p:nvPr>
        </p:nvSpPr>
        <p:spPr>
          <a:xfrm>
            <a:off x="2287219" y="1"/>
            <a:ext cx="7416800" cy="833933"/>
          </a:xfrm>
        </p:spPr>
        <p:txBody>
          <a:bodyPr wrap="square" anchor="ctr">
            <a:normAutofit/>
          </a:bodyPr>
          <a:lstStyle/>
          <a:p>
            <a:r>
              <a:rPr lang="en-US" dirty="0"/>
              <a:t>Human Depth Perception</a:t>
            </a:r>
          </a:p>
        </p:txBody>
      </p:sp>
      <p:pic>
        <p:nvPicPr>
          <p:cNvPr id="6" name="Picture 5" descr="A diagram of a structure&#10;&#10;Description automatically generated">
            <a:extLst>
              <a:ext uri="{FF2B5EF4-FFF2-40B4-BE49-F238E27FC236}">
                <a16:creationId xmlns:a16="http://schemas.microsoft.com/office/drawing/2014/main" id="{526F8269-5FFD-EFE5-D140-FA8F26035BA0}"/>
              </a:ext>
            </a:extLst>
          </p:cNvPr>
          <p:cNvPicPr>
            <a:picLocks noChangeAspect="1"/>
          </p:cNvPicPr>
          <p:nvPr/>
        </p:nvPicPr>
        <p:blipFill rotWithShape="1">
          <a:blip r:embed="rId3"/>
          <a:srcRect l="6626" r="7918"/>
          <a:stretch/>
        </p:blipFill>
        <p:spPr>
          <a:xfrm>
            <a:off x="1476189" y="1527080"/>
            <a:ext cx="9196019" cy="3255239"/>
          </a:xfrm>
          <a:prstGeom prst="rect">
            <a:avLst/>
          </a:prstGeom>
          <a:noFill/>
        </p:spPr>
      </p:pic>
      <p:sp>
        <p:nvSpPr>
          <p:cNvPr id="4" name="Slide Number Placeholder 3">
            <a:extLst>
              <a:ext uri="{FF2B5EF4-FFF2-40B4-BE49-F238E27FC236}">
                <a16:creationId xmlns:a16="http://schemas.microsoft.com/office/drawing/2014/main" id="{A4B99B8E-1064-530A-A386-C072F7EB0B88}"/>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25</a:t>
            </a:fld>
            <a:endParaRPr lang="en-US"/>
          </a:p>
        </p:txBody>
      </p:sp>
      <p:sp>
        <p:nvSpPr>
          <p:cNvPr id="3" name="TextBox 2">
            <a:extLst>
              <a:ext uri="{FF2B5EF4-FFF2-40B4-BE49-F238E27FC236}">
                <a16:creationId xmlns:a16="http://schemas.microsoft.com/office/drawing/2014/main" id="{2B56BB93-4D99-C3AE-3552-42CE245560F1}"/>
              </a:ext>
            </a:extLst>
          </p:cNvPr>
          <p:cNvSpPr txBox="1"/>
          <p:nvPr/>
        </p:nvSpPr>
        <p:spPr>
          <a:xfrm>
            <a:off x="2137317" y="5330920"/>
            <a:ext cx="7917365" cy="307777"/>
          </a:xfrm>
          <a:prstGeom prst="rect">
            <a:avLst/>
          </a:prstGeom>
          <a:noFill/>
        </p:spPr>
        <p:txBody>
          <a:bodyPr wrap="square" rtlCol="0">
            <a:spAutoFit/>
          </a:bodyPr>
          <a:lstStyle/>
          <a:p>
            <a:pPr algn="ctr"/>
            <a:r>
              <a:rPr lang="en-US" sz="1400" dirty="0"/>
              <a:t>Classification of cues contributing to human depth perception. Source: </a:t>
            </a:r>
            <a:r>
              <a:rPr lang="en-US" sz="1400" dirty="0" err="1"/>
              <a:t>Reichelt</a:t>
            </a:r>
            <a:r>
              <a:rPr lang="en-US" sz="1400" dirty="0"/>
              <a:t> et al. (2010)</a:t>
            </a:r>
          </a:p>
        </p:txBody>
      </p:sp>
    </p:spTree>
    <p:extLst>
      <p:ext uri="{BB962C8B-B14F-4D97-AF65-F5344CB8AC3E}">
        <p14:creationId xmlns:p14="http://schemas.microsoft.com/office/powerpoint/2010/main" val="2224349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0E1707-F812-C4B8-2938-DF929E270130}"/>
              </a:ext>
            </a:extLst>
          </p:cNvPr>
          <p:cNvSpPr>
            <a:spLocks noGrp="1"/>
          </p:cNvSpPr>
          <p:nvPr>
            <p:ph type="title"/>
          </p:nvPr>
        </p:nvSpPr>
        <p:spPr>
          <a:xfrm>
            <a:off x="2397039" y="0"/>
            <a:ext cx="7416800" cy="795130"/>
          </a:xfrm>
        </p:spPr>
        <p:txBody>
          <a:bodyPr wrap="square" anchor="ctr">
            <a:normAutofit/>
          </a:bodyPr>
          <a:lstStyle/>
          <a:p>
            <a:r>
              <a:rPr lang="en-US" dirty="0"/>
              <a:t>OST and VST HMDs</a:t>
            </a:r>
          </a:p>
        </p:txBody>
      </p:sp>
      <p:sp>
        <p:nvSpPr>
          <p:cNvPr id="5" name="Slide Number Placeholder 4">
            <a:extLst>
              <a:ext uri="{FF2B5EF4-FFF2-40B4-BE49-F238E27FC236}">
                <a16:creationId xmlns:a16="http://schemas.microsoft.com/office/drawing/2014/main" id="{9E094AB3-B323-39CA-0635-CB562C1B921E}"/>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26</a:t>
            </a:fld>
            <a:endParaRPr lang="en-US"/>
          </a:p>
        </p:txBody>
      </p:sp>
      <p:pic>
        <p:nvPicPr>
          <p:cNvPr id="2050" name="Picture 2" descr="Hololens 2 | NC State University Libraries">
            <a:extLst>
              <a:ext uri="{FF2B5EF4-FFF2-40B4-BE49-F238E27FC236}">
                <a16:creationId xmlns:a16="http://schemas.microsoft.com/office/drawing/2014/main" id="{870A348B-38FD-D113-2CE0-36034455BD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1569" y="1325444"/>
            <a:ext cx="5609483" cy="4207112"/>
          </a:xfrm>
          <a:prstGeom prst="rect">
            <a:avLst/>
          </a:prstGeom>
          <a:solidFill>
            <a:srgbClr val="FFFFFF"/>
          </a:solidFill>
        </p:spPr>
      </p:pic>
      <p:pic>
        <p:nvPicPr>
          <p:cNvPr id="2052" name="Picture 4" descr="Varjo XR-4 | Varjo Store for professionals">
            <a:extLst>
              <a:ext uri="{FF2B5EF4-FFF2-40B4-BE49-F238E27FC236}">
                <a16:creationId xmlns:a16="http://schemas.microsoft.com/office/drawing/2014/main" id="{DC0013EA-4E9A-7D08-4E56-69F93CB274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22" t="8889" r="11795" b="9240"/>
          <a:stretch/>
        </p:blipFill>
        <p:spPr bwMode="auto">
          <a:xfrm>
            <a:off x="5951052" y="1616801"/>
            <a:ext cx="6164516" cy="3915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6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1055-6CDD-0735-7A76-F98E73332543}"/>
              </a:ext>
            </a:extLst>
          </p:cNvPr>
          <p:cNvSpPr>
            <a:spLocks noGrp="1"/>
          </p:cNvSpPr>
          <p:nvPr>
            <p:ph type="title"/>
          </p:nvPr>
        </p:nvSpPr>
        <p:spPr/>
        <p:txBody>
          <a:bodyPr/>
          <a:lstStyle/>
          <a:p>
            <a:r>
              <a:rPr lang="en-US" dirty="0"/>
              <a:t>ANOVAS – No Significant Differences</a:t>
            </a:r>
          </a:p>
        </p:txBody>
      </p:sp>
      <p:sp>
        <p:nvSpPr>
          <p:cNvPr id="4" name="Slide Number Placeholder 3">
            <a:extLst>
              <a:ext uri="{FF2B5EF4-FFF2-40B4-BE49-F238E27FC236}">
                <a16:creationId xmlns:a16="http://schemas.microsoft.com/office/drawing/2014/main" id="{10A341ED-FC51-AC69-05B0-D9A35E6F2FFE}"/>
              </a:ext>
            </a:extLst>
          </p:cNvPr>
          <p:cNvSpPr>
            <a:spLocks noGrp="1"/>
          </p:cNvSpPr>
          <p:nvPr>
            <p:ph type="sldNum" sz="quarter" idx="4"/>
          </p:nvPr>
        </p:nvSpPr>
        <p:spPr/>
        <p:txBody>
          <a:bodyPr/>
          <a:lstStyle/>
          <a:p>
            <a:pPr>
              <a:defRPr/>
            </a:pPr>
            <a:fld id="{D68E8870-17DE-45C4-A8DD-7644B2422933}" type="slidenum">
              <a:rPr lang="en-US" smtClean="0"/>
              <a:pPr>
                <a:defRPr/>
              </a:pPr>
              <a:t>27</a:t>
            </a:fld>
            <a:endParaRPr lang="en-US" dirty="0"/>
          </a:p>
        </p:txBody>
      </p:sp>
      <p:grpSp>
        <p:nvGrpSpPr>
          <p:cNvPr id="12" name="Group 11">
            <a:extLst>
              <a:ext uri="{FF2B5EF4-FFF2-40B4-BE49-F238E27FC236}">
                <a16:creationId xmlns:a16="http://schemas.microsoft.com/office/drawing/2014/main" id="{5B431717-35BA-808C-86C4-AB3D290832BF}"/>
              </a:ext>
            </a:extLst>
          </p:cNvPr>
          <p:cNvGrpSpPr/>
          <p:nvPr/>
        </p:nvGrpSpPr>
        <p:grpSpPr>
          <a:xfrm>
            <a:off x="194259" y="1455420"/>
            <a:ext cx="5943600" cy="3489960"/>
            <a:chOff x="194259" y="1684020"/>
            <a:chExt cx="5943600" cy="3489960"/>
          </a:xfrm>
        </p:grpSpPr>
        <p:pic>
          <p:nvPicPr>
            <p:cNvPr id="6" name="Drawing 15">
              <a:extLst>
                <a:ext uri="{FF2B5EF4-FFF2-40B4-BE49-F238E27FC236}">
                  <a16:creationId xmlns:a16="http://schemas.microsoft.com/office/drawing/2014/main" id="{DA194E90-DAC1-8C75-2768-336D17394471}"/>
                </a:ext>
              </a:extLst>
            </p:cNvPr>
            <p:cNvPicPr/>
            <p:nvPr/>
          </p:nvPicPr>
          <p:blipFill>
            <a:blip r:embed="rId3"/>
            <a:stretch>
              <a:fillRect/>
            </a:stretch>
          </p:blipFill>
          <p:spPr>
            <a:xfrm>
              <a:off x="194259" y="1684020"/>
              <a:ext cx="5943600" cy="3489960"/>
            </a:xfrm>
            <a:prstGeom prst="rect">
              <a:avLst/>
            </a:prstGeom>
          </p:spPr>
        </p:pic>
        <p:sp>
          <p:nvSpPr>
            <p:cNvPr id="7" name="TextBox 6">
              <a:extLst>
                <a:ext uri="{FF2B5EF4-FFF2-40B4-BE49-F238E27FC236}">
                  <a16:creationId xmlns:a16="http://schemas.microsoft.com/office/drawing/2014/main" id="{BDB5D65D-9145-438D-B144-9F191E23201E}"/>
                </a:ext>
              </a:extLst>
            </p:cNvPr>
            <p:cNvSpPr txBox="1"/>
            <p:nvPr/>
          </p:nvSpPr>
          <p:spPr>
            <a:xfrm>
              <a:off x="523617" y="193278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30.0</a:t>
              </a:r>
            </a:p>
          </p:txBody>
        </p:sp>
        <p:sp>
          <p:nvSpPr>
            <p:cNvPr id="8" name="TextBox 7">
              <a:extLst>
                <a:ext uri="{FF2B5EF4-FFF2-40B4-BE49-F238E27FC236}">
                  <a16:creationId xmlns:a16="http://schemas.microsoft.com/office/drawing/2014/main" id="{5CE5361F-DCAF-60E4-39A2-5C9E4514B2B2}"/>
                </a:ext>
              </a:extLst>
            </p:cNvPr>
            <p:cNvSpPr txBox="1"/>
            <p:nvPr/>
          </p:nvSpPr>
          <p:spPr>
            <a:xfrm>
              <a:off x="538857" y="251952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25.0</a:t>
              </a:r>
            </a:p>
          </p:txBody>
        </p:sp>
        <p:sp>
          <p:nvSpPr>
            <p:cNvPr id="9" name="TextBox 8">
              <a:extLst>
                <a:ext uri="{FF2B5EF4-FFF2-40B4-BE49-F238E27FC236}">
                  <a16:creationId xmlns:a16="http://schemas.microsoft.com/office/drawing/2014/main" id="{1B58ADFC-0750-84A0-B82A-DFF7CCF374E8}"/>
                </a:ext>
              </a:extLst>
            </p:cNvPr>
            <p:cNvSpPr txBox="1"/>
            <p:nvPr/>
          </p:nvSpPr>
          <p:spPr>
            <a:xfrm>
              <a:off x="531237" y="308340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20.0</a:t>
              </a:r>
            </a:p>
          </p:txBody>
        </p:sp>
        <p:sp>
          <p:nvSpPr>
            <p:cNvPr id="10" name="TextBox 9">
              <a:extLst>
                <a:ext uri="{FF2B5EF4-FFF2-40B4-BE49-F238E27FC236}">
                  <a16:creationId xmlns:a16="http://schemas.microsoft.com/office/drawing/2014/main" id="{181743D1-DF02-7A6A-3631-29FBFD2676C2}"/>
                </a:ext>
              </a:extLst>
            </p:cNvPr>
            <p:cNvSpPr txBox="1"/>
            <p:nvPr/>
          </p:nvSpPr>
          <p:spPr>
            <a:xfrm>
              <a:off x="535047" y="367014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15.0</a:t>
              </a:r>
            </a:p>
          </p:txBody>
        </p:sp>
        <p:sp>
          <p:nvSpPr>
            <p:cNvPr id="11" name="TextBox 10">
              <a:extLst>
                <a:ext uri="{FF2B5EF4-FFF2-40B4-BE49-F238E27FC236}">
                  <a16:creationId xmlns:a16="http://schemas.microsoft.com/office/drawing/2014/main" id="{36F28FEE-1E88-AA78-5B27-F3DB73D8A720}"/>
                </a:ext>
              </a:extLst>
            </p:cNvPr>
            <p:cNvSpPr txBox="1"/>
            <p:nvPr/>
          </p:nvSpPr>
          <p:spPr>
            <a:xfrm>
              <a:off x="527427" y="423402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10.0</a:t>
              </a:r>
            </a:p>
          </p:txBody>
        </p:sp>
      </p:grpSp>
      <p:grpSp>
        <p:nvGrpSpPr>
          <p:cNvPr id="19" name="Group 18">
            <a:extLst>
              <a:ext uri="{FF2B5EF4-FFF2-40B4-BE49-F238E27FC236}">
                <a16:creationId xmlns:a16="http://schemas.microsoft.com/office/drawing/2014/main" id="{DE37C760-9816-EBF2-4C8B-0535BEB465A2}"/>
              </a:ext>
            </a:extLst>
          </p:cNvPr>
          <p:cNvGrpSpPr/>
          <p:nvPr/>
        </p:nvGrpSpPr>
        <p:grpSpPr>
          <a:xfrm>
            <a:off x="6096000" y="1455420"/>
            <a:ext cx="5711241" cy="3489960"/>
            <a:chOff x="6096000" y="1684020"/>
            <a:chExt cx="5711241" cy="3489960"/>
          </a:xfrm>
        </p:grpSpPr>
        <p:pic>
          <p:nvPicPr>
            <p:cNvPr id="5" name="Drawing 16">
              <a:extLst>
                <a:ext uri="{FF2B5EF4-FFF2-40B4-BE49-F238E27FC236}">
                  <a16:creationId xmlns:a16="http://schemas.microsoft.com/office/drawing/2014/main" id="{00F07C0D-EDC5-A4C0-9AB0-414FF79210D3}"/>
                </a:ext>
              </a:extLst>
            </p:cNvPr>
            <p:cNvPicPr/>
            <p:nvPr/>
          </p:nvPicPr>
          <p:blipFill>
            <a:blip r:embed="rId4"/>
            <a:srcRect l="3909"/>
            <a:stretch/>
          </p:blipFill>
          <p:spPr>
            <a:xfrm>
              <a:off x="6096000" y="1684020"/>
              <a:ext cx="5711241" cy="3489960"/>
            </a:xfrm>
            <a:prstGeom prst="rect">
              <a:avLst/>
            </a:prstGeom>
          </p:spPr>
        </p:pic>
        <p:sp>
          <p:nvSpPr>
            <p:cNvPr id="13" name="TextBox 12">
              <a:extLst>
                <a:ext uri="{FF2B5EF4-FFF2-40B4-BE49-F238E27FC236}">
                  <a16:creationId xmlns:a16="http://schemas.microsoft.com/office/drawing/2014/main" id="{EDA39D17-BD47-58CB-4E39-705FE0BE0F92}"/>
                </a:ext>
              </a:extLst>
            </p:cNvPr>
            <p:cNvSpPr txBox="1"/>
            <p:nvPr/>
          </p:nvSpPr>
          <p:spPr>
            <a:xfrm>
              <a:off x="6134151" y="193278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60.0</a:t>
              </a:r>
            </a:p>
          </p:txBody>
        </p:sp>
        <p:sp>
          <p:nvSpPr>
            <p:cNvPr id="14" name="TextBox 13">
              <a:extLst>
                <a:ext uri="{FF2B5EF4-FFF2-40B4-BE49-F238E27FC236}">
                  <a16:creationId xmlns:a16="http://schemas.microsoft.com/office/drawing/2014/main" id="{77D1A2D7-9E82-C6DB-1588-F592E9BB03AC}"/>
                </a:ext>
              </a:extLst>
            </p:cNvPr>
            <p:cNvSpPr txBox="1"/>
            <p:nvPr/>
          </p:nvSpPr>
          <p:spPr>
            <a:xfrm>
              <a:off x="6137961" y="238236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55.0</a:t>
              </a:r>
            </a:p>
          </p:txBody>
        </p:sp>
        <p:sp>
          <p:nvSpPr>
            <p:cNvPr id="15" name="TextBox 14">
              <a:extLst>
                <a:ext uri="{FF2B5EF4-FFF2-40B4-BE49-F238E27FC236}">
                  <a16:creationId xmlns:a16="http://schemas.microsoft.com/office/drawing/2014/main" id="{7F276EC2-1C31-CAAC-40C7-264F673204E0}"/>
                </a:ext>
              </a:extLst>
            </p:cNvPr>
            <p:cNvSpPr txBox="1"/>
            <p:nvPr/>
          </p:nvSpPr>
          <p:spPr>
            <a:xfrm>
              <a:off x="6141771" y="283194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50.0</a:t>
              </a:r>
            </a:p>
          </p:txBody>
        </p:sp>
        <p:sp>
          <p:nvSpPr>
            <p:cNvPr id="16" name="TextBox 15">
              <a:extLst>
                <a:ext uri="{FF2B5EF4-FFF2-40B4-BE49-F238E27FC236}">
                  <a16:creationId xmlns:a16="http://schemas.microsoft.com/office/drawing/2014/main" id="{FCAC9D9A-4E3A-910F-1D71-5CDAEC0D7475}"/>
                </a:ext>
              </a:extLst>
            </p:cNvPr>
            <p:cNvSpPr txBox="1"/>
            <p:nvPr/>
          </p:nvSpPr>
          <p:spPr>
            <a:xfrm>
              <a:off x="6134151" y="327009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45.0</a:t>
              </a:r>
            </a:p>
          </p:txBody>
        </p:sp>
        <p:sp>
          <p:nvSpPr>
            <p:cNvPr id="17" name="TextBox 16">
              <a:extLst>
                <a:ext uri="{FF2B5EF4-FFF2-40B4-BE49-F238E27FC236}">
                  <a16:creationId xmlns:a16="http://schemas.microsoft.com/office/drawing/2014/main" id="{D0896F23-515C-B35D-5C33-376A833C5B94}"/>
                </a:ext>
              </a:extLst>
            </p:cNvPr>
            <p:cNvSpPr txBox="1"/>
            <p:nvPr/>
          </p:nvSpPr>
          <p:spPr>
            <a:xfrm>
              <a:off x="6149391" y="371967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40.0</a:t>
              </a:r>
            </a:p>
          </p:txBody>
        </p:sp>
        <p:sp>
          <p:nvSpPr>
            <p:cNvPr id="18" name="TextBox 17">
              <a:extLst>
                <a:ext uri="{FF2B5EF4-FFF2-40B4-BE49-F238E27FC236}">
                  <a16:creationId xmlns:a16="http://schemas.microsoft.com/office/drawing/2014/main" id="{8437129F-7D6F-0C35-43CE-BB0459D1736B}"/>
                </a:ext>
              </a:extLst>
            </p:cNvPr>
            <p:cNvSpPr txBox="1"/>
            <p:nvPr/>
          </p:nvSpPr>
          <p:spPr>
            <a:xfrm>
              <a:off x="6153201" y="415782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35.0</a:t>
              </a:r>
            </a:p>
          </p:txBody>
        </p:sp>
      </p:grpSp>
      <p:sp>
        <p:nvSpPr>
          <p:cNvPr id="20" name="TextBox 19">
            <a:extLst>
              <a:ext uri="{FF2B5EF4-FFF2-40B4-BE49-F238E27FC236}">
                <a16:creationId xmlns:a16="http://schemas.microsoft.com/office/drawing/2014/main" id="{23B72D1C-6412-8407-EC67-45B2966216BE}"/>
              </a:ext>
            </a:extLst>
          </p:cNvPr>
          <p:cNvSpPr txBox="1"/>
          <p:nvPr/>
        </p:nvSpPr>
        <p:spPr>
          <a:xfrm>
            <a:off x="6650311" y="5467886"/>
            <a:ext cx="4602618" cy="400110"/>
          </a:xfrm>
          <a:prstGeom prst="rect">
            <a:avLst/>
          </a:prstGeom>
          <a:noFill/>
        </p:spPr>
        <p:txBody>
          <a:bodyPr wrap="square" rtlCol="0">
            <a:spAutoFit/>
          </a:bodyPr>
          <a:lstStyle/>
          <a:p>
            <a:pPr algn="ctr"/>
            <a:r>
              <a:rPr lang="en-US" sz="2000" dirty="0"/>
              <a:t>Resource Management </a:t>
            </a:r>
            <a:r>
              <a:rPr lang="en-US" sz="2000" i="1" dirty="0"/>
              <a:t>p</a:t>
            </a:r>
            <a:r>
              <a:rPr lang="en-US" sz="2000" dirty="0"/>
              <a:t> = .016</a:t>
            </a:r>
          </a:p>
        </p:txBody>
      </p:sp>
      <p:sp>
        <p:nvSpPr>
          <p:cNvPr id="21" name="TextBox 20">
            <a:extLst>
              <a:ext uri="{FF2B5EF4-FFF2-40B4-BE49-F238E27FC236}">
                <a16:creationId xmlns:a16="http://schemas.microsoft.com/office/drawing/2014/main" id="{E22D6578-532B-6AC4-BBBA-9559626E8F04}"/>
              </a:ext>
            </a:extLst>
          </p:cNvPr>
          <p:cNvSpPr txBox="1"/>
          <p:nvPr/>
        </p:nvSpPr>
        <p:spPr>
          <a:xfrm>
            <a:off x="1248959" y="5467886"/>
            <a:ext cx="4602618" cy="400110"/>
          </a:xfrm>
          <a:prstGeom prst="rect">
            <a:avLst/>
          </a:prstGeom>
          <a:noFill/>
        </p:spPr>
        <p:txBody>
          <a:bodyPr wrap="square" rtlCol="0">
            <a:spAutoFit/>
          </a:bodyPr>
          <a:lstStyle/>
          <a:p>
            <a:pPr algn="ctr"/>
            <a:r>
              <a:rPr lang="en-US" sz="2000" dirty="0"/>
              <a:t>Communications </a:t>
            </a:r>
            <a:r>
              <a:rPr lang="en-US" sz="2000" i="1" dirty="0"/>
              <a:t>p</a:t>
            </a:r>
            <a:r>
              <a:rPr lang="en-US" sz="2000" dirty="0"/>
              <a:t> = .070</a:t>
            </a:r>
          </a:p>
        </p:txBody>
      </p:sp>
    </p:spTree>
    <p:extLst>
      <p:ext uri="{BB962C8B-B14F-4D97-AF65-F5344CB8AC3E}">
        <p14:creationId xmlns:p14="http://schemas.microsoft.com/office/powerpoint/2010/main" val="3948464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AFB7-6240-6AAE-61D1-EAD0BD8BAFC3}"/>
              </a:ext>
            </a:extLst>
          </p:cNvPr>
          <p:cNvSpPr>
            <a:spLocks noGrp="1"/>
          </p:cNvSpPr>
          <p:nvPr>
            <p:ph type="title"/>
          </p:nvPr>
        </p:nvSpPr>
        <p:spPr/>
        <p:txBody>
          <a:bodyPr/>
          <a:lstStyle/>
          <a:p>
            <a:r>
              <a:rPr lang="en-US" dirty="0"/>
              <a:t>ANOVAS – No Significant Differences Continued</a:t>
            </a:r>
          </a:p>
        </p:txBody>
      </p:sp>
      <p:sp>
        <p:nvSpPr>
          <p:cNvPr id="4" name="Slide Number Placeholder 3">
            <a:extLst>
              <a:ext uri="{FF2B5EF4-FFF2-40B4-BE49-F238E27FC236}">
                <a16:creationId xmlns:a16="http://schemas.microsoft.com/office/drawing/2014/main" id="{C2F15CF1-4843-D2B6-C72C-2040368D9632}"/>
              </a:ext>
            </a:extLst>
          </p:cNvPr>
          <p:cNvSpPr>
            <a:spLocks noGrp="1"/>
          </p:cNvSpPr>
          <p:nvPr>
            <p:ph type="sldNum" sz="quarter" idx="4"/>
          </p:nvPr>
        </p:nvSpPr>
        <p:spPr/>
        <p:txBody>
          <a:bodyPr/>
          <a:lstStyle/>
          <a:p>
            <a:pPr>
              <a:defRPr/>
            </a:pPr>
            <a:fld id="{D68E8870-17DE-45C4-A8DD-7644B2422933}" type="slidenum">
              <a:rPr lang="en-US" smtClean="0"/>
              <a:pPr>
                <a:defRPr/>
              </a:pPr>
              <a:t>28</a:t>
            </a:fld>
            <a:endParaRPr lang="en-US" dirty="0"/>
          </a:p>
        </p:txBody>
      </p:sp>
      <p:grpSp>
        <p:nvGrpSpPr>
          <p:cNvPr id="11" name="Group 10">
            <a:extLst>
              <a:ext uri="{FF2B5EF4-FFF2-40B4-BE49-F238E27FC236}">
                <a16:creationId xmlns:a16="http://schemas.microsoft.com/office/drawing/2014/main" id="{9FD194E7-B164-B311-0457-06230A899FE5}"/>
              </a:ext>
            </a:extLst>
          </p:cNvPr>
          <p:cNvGrpSpPr/>
          <p:nvPr/>
        </p:nvGrpSpPr>
        <p:grpSpPr>
          <a:xfrm>
            <a:off x="3124200" y="1283970"/>
            <a:ext cx="5943600" cy="3489960"/>
            <a:chOff x="3082341" y="1684020"/>
            <a:chExt cx="5943600" cy="3489960"/>
          </a:xfrm>
        </p:grpSpPr>
        <p:pic>
          <p:nvPicPr>
            <p:cNvPr id="5" name="Drawing 19">
              <a:extLst>
                <a:ext uri="{FF2B5EF4-FFF2-40B4-BE49-F238E27FC236}">
                  <a16:creationId xmlns:a16="http://schemas.microsoft.com/office/drawing/2014/main" id="{00DDAA6C-C14F-5991-90C8-EEDDC7CF7165}"/>
                </a:ext>
              </a:extLst>
            </p:cNvPr>
            <p:cNvPicPr/>
            <p:nvPr/>
          </p:nvPicPr>
          <p:blipFill>
            <a:blip r:embed="rId2"/>
            <a:stretch>
              <a:fillRect/>
            </a:stretch>
          </p:blipFill>
          <p:spPr>
            <a:xfrm>
              <a:off x="3082341" y="1684020"/>
              <a:ext cx="5943600" cy="3489960"/>
            </a:xfrm>
            <a:prstGeom prst="rect">
              <a:avLst/>
            </a:prstGeom>
          </p:spPr>
        </p:pic>
        <p:sp>
          <p:nvSpPr>
            <p:cNvPr id="6" name="TextBox 5">
              <a:extLst>
                <a:ext uri="{FF2B5EF4-FFF2-40B4-BE49-F238E27FC236}">
                  <a16:creationId xmlns:a16="http://schemas.microsoft.com/office/drawing/2014/main" id="{3100EE25-B8DD-9A92-AD19-47F6EF88A580}"/>
                </a:ext>
              </a:extLst>
            </p:cNvPr>
            <p:cNvSpPr txBox="1"/>
            <p:nvPr/>
          </p:nvSpPr>
          <p:spPr>
            <a:xfrm>
              <a:off x="3406191" y="193659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120.0</a:t>
              </a:r>
            </a:p>
          </p:txBody>
        </p:sp>
        <p:sp>
          <p:nvSpPr>
            <p:cNvPr id="7" name="TextBox 6">
              <a:extLst>
                <a:ext uri="{FF2B5EF4-FFF2-40B4-BE49-F238E27FC236}">
                  <a16:creationId xmlns:a16="http://schemas.microsoft.com/office/drawing/2014/main" id="{1665DA19-7827-F74F-4453-556AA4436DD6}"/>
                </a:ext>
              </a:extLst>
            </p:cNvPr>
            <p:cNvSpPr txBox="1"/>
            <p:nvPr/>
          </p:nvSpPr>
          <p:spPr>
            <a:xfrm>
              <a:off x="3421431" y="251190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100.0</a:t>
              </a:r>
            </a:p>
          </p:txBody>
        </p:sp>
        <p:sp>
          <p:nvSpPr>
            <p:cNvPr id="8" name="TextBox 7">
              <a:extLst>
                <a:ext uri="{FF2B5EF4-FFF2-40B4-BE49-F238E27FC236}">
                  <a16:creationId xmlns:a16="http://schemas.microsoft.com/office/drawing/2014/main" id="{08C5CED0-F416-18E5-FFF2-B61DC2774AB4}"/>
                </a:ext>
              </a:extLst>
            </p:cNvPr>
            <p:cNvSpPr txBox="1"/>
            <p:nvPr/>
          </p:nvSpPr>
          <p:spPr>
            <a:xfrm>
              <a:off x="3413811" y="308721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80.0</a:t>
              </a:r>
            </a:p>
          </p:txBody>
        </p:sp>
        <p:sp>
          <p:nvSpPr>
            <p:cNvPr id="9" name="TextBox 8">
              <a:extLst>
                <a:ext uri="{FF2B5EF4-FFF2-40B4-BE49-F238E27FC236}">
                  <a16:creationId xmlns:a16="http://schemas.microsoft.com/office/drawing/2014/main" id="{B4EE9DC6-7137-938E-3D48-A9319F5C8C21}"/>
                </a:ext>
              </a:extLst>
            </p:cNvPr>
            <p:cNvSpPr txBox="1"/>
            <p:nvPr/>
          </p:nvSpPr>
          <p:spPr>
            <a:xfrm>
              <a:off x="3417621" y="366252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60.0</a:t>
              </a:r>
            </a:p>
          </p:txBody>
        </p:sp>
        <p:sp>
          <p:nvSpPr>
            <p:cNvPr id="10" name="TextBox 9">
              <a:extLst>
                <a:ext uri="{FF2B5EF4-FFF2-40B4-BE49-F238E27FC236}">
                  <a16:creationId xmlns:a16="http://schemas.microsoft.com/office/drawing/2014/main" id="{11A07D61-8980-2AAD-2F33-86B0EC4ADCDD}"/>
                </a:ext>
              </a:extLst>
            </p:cNvPr>
            <p:cNvSpPr txBox="1"/>
            <p:nvPr/>
          </p:nvSpPr>
          <p:spPr>
            <a:xfrm>
              <a:off x="3421431" y="4237836"/>
              <a:ext cx="710102" cy="230832"/>
            </a:xfrm>
            <a:prstGeom prst="rect">
              <a:avLst/>
            </a:prstGeom>
            <a:solidFill>
              <a:schemeClr val="bg1"/>
            </a:solidFill>
          </p:spPr>
          <p:txBody>
            <a:bodyPr wrap="square" rtlCol="0">
              <a:spAutoFit/>
            </a:bodyPr>
            <a:lstStyle/>
            <a:p>
              <a:pPr algn="r"/>
              <a:r>
                <a:rPr lang="en-US" sz="900" dirty="0">
                  <a:latin typeface="Arial" panose="020B0604020202020204" pitchFamily="34" charset="0"/>
                  <a:cs typeface="Arial" panose="020B0604020202020204" pitchFamily="34" charset="0"/>
                </a:rPr>
                <a:t>40.0</a:t>
              </a:r>
            </a:p>
          </p:txBody>
        </p:sp>
      </p:grpSp>
      <p:sp>
        <p:nvSpPr>
          <p:cNvPr id="12" name="TextBox 11">
            <a:extLst>
              <a:ext uri="{FF2B5EF4-FFF2-40B4-BE49-F238E27FC236}">
                <a16:creationId xmlns:a16="http://schemas.microsoft.com/office/drawing/2014/main" id="{54522124-7DF6-CBF4-289A-D978DECAC882}"/>
              </a:ext>
            </a:extLst>
          </p:cNvPr>
          <p:cNvSpPr txBox="1"/>
          <p:nvPr/>
        </p:nvSpPr>
        <p:spPr>
          <a:xfrm>
            <a:off x="3752832" y="5293608"/>
            <a:ext cx="4602618" cy="400110"/>
          </a:xfrm>
          <a:prstGeom prst="rect">
            <a:avLst/>
          </a:prstGeom>
          <a:noFill/>
        </p:spPr>
        <p:txBody>
          <a:bodyPr wrap="square" rtlCol="0">
            <a:spAutoFit/>
          </a:bodyPr>
          <a:lstStyle/>
          <a:p>
            <a:pPr algn="ctr"/>
            <a:r>
              <a:rPr lang="en-US" sz="2000" dirty="0"/>
              <a:t>Heart Rate RMSSD </a:t>
            </a:r>
            <a:r>
              <a:rPr lang="en-US" sz="2000" i="1" dirty="0"/>
              <a:t>p</a:t>
            </a:r>
            <a:r>
              <a:rPr lang="en-US" sz="2000" dirty="0"/>
              <a:t> = .831</a:t>
            </a:r>
          </a:p>
        </p:txBody>
      </p:sp>
    </p:spTree>
    <p:extLst>
      <p:ext uri="{BB962C8B-B14F-4D97-AF65-F5344CB8AC3E}">
        <p14:creationId xmlns:p14="http://schemas.microsoft.com/office/powerpoint/2010/main" val="1735809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EF41-1C54-5D8B-66B8-9CCDC16BFCAC}"/>
              </a:ext>
            </a:extLst>
          </p:cNvPr>
          <p:cNvSpPr>
            <a:spLocks noGrp="1"/>
          </p:cNvSpPr>
          <p:nvPr>
            <p:ph type="title"/>
          </p:nvPr>
        </p:nvSpPr>
        <p:spPr>
          <a:xfrm>
            <a:off x="2345741" y="0"/>
            <a:ext cx="7416800" cy="841248"/>
          </a:xfrm>
        </p:spPr>
        <p:txBody>
          <a:bodyPr wrap="square" anchor="ctr">
            <a:normAutofit/>
          </a:bodyPr>
          <a:lstStyle/>
          <a:p>
            <a:r>
              <a:rPr lang="en-US" dirty="0"/>
              <a:t>SSQ Scores</a:t>
            </a:r>
          </a:p>
        </p:txBody>
      </p:sp>
      <p:pic>
        <p:nvPicPr>
          <p:cNvPr id="5" name="Content Placeholder 4">
            <a:extLst>
              <a:ext uri="{FF2B5EF4-FFF2-40B4-BE49-F238E27FC236}">
                <a16:creationId xmlns:a16="http://schemas.microsoft.com/office/drawing/2014/main" id="{06ED6AF4-5273-2348-2DF3-4F0FC27BD88F}"/>
              </a:ext>
            </a:extLst>
          </p:cNvPr>
          <p:cNvPicPr>
            <a:picLocks noGrp="1" noChangeAspect="1"/>
          </p:cNvPicPr>
          <p:nvPr>
            <p:ph idx="1"/>
          </p:nvPr>
        </p:nvPicPr>
        <p:blipFill>
          <a:blip r:embed="rId2"/>
          <a:stretch>
            <a:fillRect/>
          </a:stretch>
        </p:blipFill>
        <p:spPr>
          <a:xfrm>
            <a:off x="4673452" y="1719409"/>
            <a:ext cx="7283822" cy="3714750"/>
          </a:xfrm>
          <a:prstGeom prst="rect">
            <a:avLst/>
          </a:prstGeom>
          <a:noFill/>
        </p:spPr>
      </p:pic>
      <p:sp>
        <p:nvSpPr>
          <p:cNvPr id="4" name="Slide Number Placeholder 3">
            <a:extLst>
              <a:ext uri="{FF2B5EF4-FFF2-40B4-BE49-F238E27FC236}">
                <a16:creationId xmlns:a16="http://schemas.microsoft.com/office/drawing/2014/main" id="{75FDAC68-F10F-0C59-7414-4919359B36EF}"/>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29</a:t>
            </a:fld>
            <a:endParaRPr lang="en-US"/>
          </a:p>
        </p:txBody>
      </p:sp>
      <p:sp>
        <p:nvSpPr>
          <p:cNvPr id="6" name="TextBox 5">
            <a:extLst>
              <a:ext uri="{FF2B5EF4-FFF2-40B4-BE49-F238E27FC236}">
                <a16:creationId xmlns:a16="http://schemas.microsoft.com/office/drawing/2014/main" id="{D6D487F1-970E-A458-896C-F2C6E199999E}"/>
              </a:ext>
            </a:extLst>
          </p:cNvPr>
          <p:cNvSpPr txBox="1"/>
          <p:nvPr/>
        </p:nvSpPr>
        <p:spPr>
          <a:xfrm>
            <a:off x="234726" y="1719409"/>
            <a:ext cx="4324626" cy="4093428"/>
          </a:xfrm>
          <a:prstGeom prst="rect">
            <a:avLst/>
          </a:prstGeom>
          <a:noFill/>
        </p:spPr>
        <p:txBody>
          <a:bodyPr wrap="square" rtlCol="0">
            <a:spAutoFit/>
          </a:bodyPr>
          <a:lstStyle/>
          <a:p>
            <a:r>
              <a:rPr lang="en-US" sz="2000" dirty="0"/>
              <a:t>T-tests between mean total scores:</a:t>
            </a:r>
          </a:p>
          <a:p>
            <a:endParaRPr lang="en-US" sz="2000" dirty="0"/>
          </a:p>
          <a:p>
            <a:pPr marL="342900" indent="-342900">
              <a:buFont typeface="Wingdings" pitchFamily="2" charset="2"/>
              <a:buChar char="§"/>
            </a:pPr>
            <a:r>
              <a:rPr lang="en-US" sz="2000" dirty="0"/>
              <a:t>Inventory and Legacy: </a:t>
            </a:r>
          </a:p>
          <a:p>
            <a:pPr lvl="1"/>
            <a:r>
              <a:rPr lang="en-US" sz="2000" dirty="0"/>
              <a:t>t(29) = -0.713, </a:t>
            </a:r>
            <a:r>
              <a:rPr lang="en-US" sz="2000" i="1" dirty="0"/>
              <a:t>p</a:t>
            </a:r>
            <a:r>
              <a:rPr lang="en-US" sz="2000" dirty="0"/>
              <a:t> = 0.482</a:t>
            </a:r>
          </a:p>
          <a:p>
            <a:pPr lvl="1"/>
            <a:endParaRPr lang="en-US" sz="2000" dirty="0"/>
          </a:p>
          <a:p>
            <a:pPr marL="342900" indent="-342900">
              <a:buFont typeface="Wingdings" pitchFamily="2" charset="2"/>
              <a:buChar char="§"/>
            </a:pPr>
            <a:r>
              <a:rPr lang="en-US" sz="2000" dirty="0"/>
              <a:t>Legacy and OST HMD:</a:t>
            </a:r>
          </a:p>
          <a:p>
            <a:pPr lvl="1"/>
            <a:r>
              <a:rPr lang="en-US" sz="2000" dirty="0"/>
              <a:t>t(29) = -2.88, </a:t>
            </a:r>
            <a:r>
              <a:rPr lang="en-US" sz="2000" i="1" dirty="0"/>
              <a:t>p</a:t>
            </a:r>
            <a:r>
              <a:rPr lang="en-US" sz="2000" dirty="0"/>
              <a:t> = 0.007</a:t>
            </a:r>
          </a:p>
          <a:p>
            <a:pPr marL="342900" indent="-342900">
              <a:buFont typeface="Wingdings" pitchFamily="2" charset="2"/>
              <a:buChar char="§"/>
            </a:pPr>
            <a:endParaRPr lang="en-US" sz="2000" dirty="0"/>
          </a:p>
          <a:p>
            <a:pPr marL="342900" indent="-342900">
              <a:buFont typeface="Wingdings" pitchFamily="2" charset="2"/>
              <a:buChar char="§"/>
            </a:pPr>
            <a:r>
              <a:rPr lang="en-US" sz="2000" dirty="0"/>
              <a:t>Legacy and VST HMD:</a:t>
            </a:r>
          </a:p>
          <a:p>
            <a:pPr lvl="1"/>
            <a:r>
              <a:rPr lang="en-US" sz="2000" dirty="0"/>
              <a:t>t(29) = -4.713, </a:t>
            </a:r>
            <a:r>
              <a:rPr lang="en-US" sz="2000" i="1" dirty="0"/>
              <a:t>p</a:t>
            </a:r>
            <a:r>
              <a:rPr lang="en-US" sz="2000" dirty="0"/>
              <a:t> &lt; 0.001</a:t>
            </a:r>
          </a:p>
          <a:p>
            <a:pPr lvl="1"/>
            <a:endParaRPr lang="en-US" sz="2000" dirty="0"/>
          </a:p>
          <a:p>
            <a:pPr marL="342900" indent="-342900">
              <a:buFont typeface="Wingdings" pitchFamily="2" charset="2"/>
              <a:buChar char="§"/>
            </a:pPr>
            <a:r>
              <a:rPr lang="en-US" sz="2000" dirty="0"/>
              <a:t>OST and VST HMD:</a:t>
            </a:r>
          </a:p>
          <a:p>
            <a:pPr lvl="1"/>
            <a:r>
              <a:rPr lang="en-US" sz="2000" dirty="0"/>
              <a:t>t(29) = -3.612, </a:t>
            </a:r>
            <a:r>
              <a:rPr lang="en-US" sz="2000" i="1" dirty="0"/>
              <a:t>p</a:t>
            </a:r>
            <a:r>
              <a:rPr lang="en-US" sz="2000" dirty="0"/>
              <a:t> = 0.001</a:t>
            </a:r>
          </a:p>
        </p:txBody>
      </p:sp>
    </p:spTree>
    <p:extLst>
      <p:ext uri="{BB962C8B-B14F-4D97-AF65-F5344CB8AC3E}">
        <p14:creationId xmlns:p14="http://schemas.microsoft.com/office/powerpoint/2010/main" val="103387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p:spPr>
        <p:txBody>
          <a:bodyPr wrap="square" anchor="ctr">
            <a:normAutofit/>
          </a:bodyPr>
          <a:lstStyle/>
          <a:p>
            <a:r>
              <a:rPr lang="en-US" dirty="0"/>
              <a:t>Mixed Reality (MR)</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3</a:t>
            </a:fld>
            <a:endParaRPr lang="en-US"/>
          </a:p>
        </p:txBody>
      </p:sp>
      <p:pic>
        <p:nvPicPr>
          <p:cNvPr id="1026" name="Picture 2" descr="The H-1 Mission Rehearsal Trainer (MRT) on display during a March 14 demonstration at NAVAIR headquarters. The new simulator provides on-site mission rehearsal training, increasing opportunities for pilots to maintain combat skills while deployed. (U.S. Navy Photo)">
            <a:extLst>
              <a:ext uri="{FF2B5EF4-FFF2-40B4-BE49-F238E27FC236}">
                <a16:creationId xmlns:a16="http://schemas.microsoft.com/office/drawing/2014/main" id="{EDFA98BD-8186-2CD3-6284-6DDA8DD53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84" r="5051" b="2"/>
          <a:stretch/>
        </p:blipFill>
        <p:spPr bwMode="auto">
          <a:xfrm>
            <a:off x="219642" y="877920"/>
            <a:ext cx="5609483" cy="4896678"/>
          </a:xfrm>
          <a:prstGeom prst="rect">
            <a:avLst/>
          </a:prstGeom>
          <a:solidFill>
            <a:srgbClr val="FFFFFF"/>
          </a:solidFill>
        </p:spPr>
      </p:pic>
      <p:pic>
        <p:nvPicPr>
          <p:cNvPr id="11" name="Content Placeholder 6" descr="A screenshot of a computer&#10;&#10;Description automatically generated">
            <a:extLst>
              <a:ext uri="{FF2B5EF4-FFF2-40B4-BE49-F238E27FC236}">
                <a16:creationId xmlns:a16="http://schemas.microsoft.com/office/drawing/2014/main" id="{0A1B2D65-E5EC-2E8F-46B5-AADFA70C6B95}"/>
              </a:ext>
            </a:extLst>
          </p:cNvPr>
          <p:cNvPicPr>
            <a:picLocks noChangeAspect="1"/>
          </p:cNvPicPr>
          <p:nvPr/>
        </p:nvPicPr>
        <p:blipFill rotWithShape="1">
          <a:blip r:embed="rId4"/>
          <a:srcRect l="43031" t="13552" r="9502" b="22399"/>
          <a:stretch/>
        </p:blipFill>
        <p:spPr>
          <a:xfrm>
            <a:off x="6189022" y="877920"/>
            <a:ext cx="5783336" cy="4877280"/>
          </a:xfrm>
          <a:prstGeom prst="rect">
            <a:avLst/>
          </a:prstGeom>
        </p:spPr>
      </p:pic>
      <p:sp>
        <p:nvSpPr>
          <p:cNvPr id="12" name="TextBox 11">
            <a:extLst>
              <a:ext uri="{FF2B5EF4-FFF2-40B4-BE49-F238E27FC236}">
                <a16:creationId xmlns:a16="http://schemas.microsoft.com/office/drawing/2014/main" id="{3540D71D-A775-98C7-258F-876A2BD80BB9}"/>
              </a:ext>
            </a:extLst>
          </p:cNvPr>
          <p:cNvSpPr txBox="1"/>
          <p:nvPr/>
        </p:nvSpPr>
        <p:spPr>
          <a:xfrm>
            <a:off x="6189023" y="5837990"/>
            <a:ext cx="5783336" cy="523220"/>
          </a:xfrm>
          <a:prstGeom prst="rect">
            <a:avLst/>
          </a:prstGeom>
          <a:noFill/>
        </p:spPr>
        <p:txBody>
          <a:bodyPr wrap="square" rtlCol="0">
            <a:spAutoFit/>
          </a:bodyPr>
          <a:lstStyle/>
          <a:p>
            <a:pPr algn="ctr"/>
            <a:r>
              <a:rPr lang="en-US" sz="1400" dirty="0"/>
              <a:t>Naval Air Warfare Center Aircraft Division’s (NAWCAD) CMV-22 MR simulator. Source: Perry (2023)</a:t>
            </a:r>
          </a:p>
        </p:txBody>
      </p:sp>
      <p:sp>
        <p:nvSpPr>
          <p:cNvPr id="13" name="TextBox 12">
            <a:extLst>
              <a:ext uri="{FF2B5EF4-FFF2-40B4-BE49-F238E27FC236}">
                <a16:creationId xmlns:a16="http://schemas.microsoft.com/office/drawing/2014/main" id="{2083AC09-4ED2-A57F-4550-F6E517B1DC23}"/>
              </a:ext>
            </a:extLst>
          </p:cNvPr>
          <p:cNvSpPr txBox="1"/>
          <p:nvPr/>
        </p:nvSpPr>
        <p:spPr>
          <a:xfrm>
            <a:off x="219641" y="5845087"/>
            <a:ext cx="5783336" cy="307777"/>
          </a:xfrm>
          <a:prstGeom prst="rect">
            <a:avLst/>
          </a:prstGeom>
          <a:noFill/>
        </p:spPr>
        <p:txBody>
          <a:bodyPr wrap="square" rtlCol="0">
            <a:spAutoFit/>
          </a:bodyPr>
          <a:lstStyle/>
          <a:p>
            <a:pPr algn="ctr"/>
            <a:r>
              <a:rPr lang="en-US" sz="1400" dirty="0"/>
              <a:t>H-1 Mission Rehearsal Training (MRT). Source: U.S. Navy (2023)</a:t>
            </a:r>
          </a:p>
        </p:txBody>
      </p:sp>
    </p:spTree>
    <p:extLst>
      <p:ext uri="{BB962C8B-B14F-4D97-AF65-F5344CB8AC3E}">
        <p14:creationId xmlns:p14="http://schemas.microsoft.com/office/powerpoint/2010/main" val="1008667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6498-E2C6-21F2-597B-FBD46456DA68}"/>
              </a:ext>
            </a:extLst>
          </p:cNvPr>
          <p:cNvSpPr>
            <a:spLocks noGrp="1"/>
          </p:cNvSpPr>
          <p:nvPr>
            <p:ph type="title"/>
          </p:nvPr>
        </p:nvSpPr>
        <p:spPr>
          <a:xfrm>
            <a:off x="2397039" y="0"/>
            <a:ext cx="7416800" cy="795130"/>
          </a:xfrm>
        </p:spPr>
        <p:txBody>
          <a:bodyPr wrap="square" anchor="ctr">
            <a:normAutofit/>
          </a:bodyPr>
          <a:lstStyle/>
          <a:p>
            <a:r>
              <a:rPr lang="en-US" dirty="0"/>
              <a:t>Visual Acuity</a:t>
            </a:r>
          </a:p>
        </p:txBody>
      </p:sp>
      <p:sp>
        <p:nvSpPr>
          <p:cNvPr id="4" name="Slide Number Placeholder 3">
            <a:extLst>
              <a:ext uri="{FF2B5EF4-FFF2-40B4-BE49-F238E27FC236}">
                <a16:creationId xmlns:a16="http://schemas.microsoft.com/office/drawing/2014/main" id="{5A23D332-EBAB-8AB5-D96B-532352C426A5}"/>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30</a:t>
            </a:fld>
            <a:endParaRPr lang="en-US"/>
          </a:p>
        </p:txBody>
      </p:sp>
      <p:pic>
        <p:nvPicPr>
          <p:cNvPr id="5" name="Content Placeholder 4">
            <a:extLst>
              <a:ext uri="{FF2B5EF4-FFF2-40B4-BE49-F238E27FC236}">
                <a16:creationId xmlns:a16="http://schemas.microsoft.com/office/drawing/2014/main" id="{52A33C9C-A8F7-B827-98AC-9182AC376B23}"/>
              </a:ext>
            </a:extLst>
          </p:cNvPr>
          <p:cNvPicPr>
            <a:picLocks noGrp="1" noChangeAspect="1"/>
          </p:cNvPicPr>
          <p:nvPr>
            <p:ph type="pic" sz="quarter" idx="11"/>
          </p:nvPr>
        </p:nvPicPr>
        <p:blipFill>
          <a:blip r:embed="rId2"/>
          <a:stretch/>
        </p:blipFill>
        <p:spPr>
          <a:xfrm>
            <a:off x="4559344" y="1223480"/>
            <a:ext cx="7508152" cy="4411039"/>
          </a:xfrm>
          <a:prstGeom prst="rect">
            <a:avLst/>
          </a:prstGeom>
          <a:noFill/>
        </p:spPr>
      </p:pic>
      <p:sp>
        <p:nvSpPr>
          <p:cNvPr id="6" name="TextBox 5">
            <a:extLst>
              <a:ext uri="{FF2B5EF4-FFF2-40B4-BE49-F238E27FC236}">
                <a16:creationId xmlns:a16="http://schemas.microsoft.com/office/drawing/2014/main" id="{023AB3BA-EBF4-0475-157D-65CDD6656FD9}"/>
              </a:ext>
            </a:extLst>
          </p:cNvPr>
          <p:cNvSpPr txBox="1"/>
          <p:nvPr/>
        </p:nvSpPr>
        <p:spPr>
          <a:xfrm>
            <a:off x="234726" y="1719409"/>
            <a:ext cx="4324626" cy="3170099"/>
          </a:xfrm>
          <a:prstGeom prst="rect">
            <a:avLst/>
          </a:prstGeom>
          <a:noFill/>
        </p:spPr>
        <p:txBody>
          <a:bodyPr wrap="square" rtlCol="0">
            <a:spAutoFit/>
          </a:bodyPr>
          <a:lstStyle/>
          <a:p>
            <a:r>
              <a:rPr lang="en-US" sz="2000" dirty="0"/>
              <a:t>T-tests between:</a:t>
            </a:r>
          </a:p>
          <a:p>
            <a:endParaRPr lang="en-US" sz="2000" dirty="0"/>
          </a:p>
          <a:p>
            <a:pPr marL="342900" indent="-342900">
              <a:buFont typeface="Wingdings" pitchFamily="2" charset="2"/>
              <a:buChar char="§"/>
            </a:pPr>
            <a:r>
              <a:rPr lang="en-US" sz="2000" dirty="0"/>
              <a:t>Legacy and OST HMD: </a:t>
            </a:r>
          </a:p>
          <a:p>
            <a:pPr lvl="1"/>
            <a:r>
              <a:rPr lang="en-US" sz="2000" dirty="0"/>
              <a:t>t(29) = 5.767, </a:t>
            </a:r>
            <a:r>
              <a:rPr lang="en-US" sz="2000" i="1" dirty="0"/>
              <a:t>p</a:t>
            </a:r>
            <a:r>
              <a:rPr lang="en-US" sz="2000" dirty="0"/>
              <a:t> &lt; 0.001</a:t>
            </a:r>
          </a:p>
          <a:p>
            <a:pPr lvl="1"/>
            <a:endParaRPr lang="en-US" sz="2000" dirty="0"/>
          </a:p>
          <a:p>
            <a:pPr marL="342900" indent="-342900">
              <a:buFont typeface="Wingdings" pitchFamily="2" charset="2"/>
              <a:buChar char="§"/>
            </a:pPr>
            <a:r>
              <a:rPr lang="en-US" sz="2000" dirty="0"/>
              <a:t>Legacy and VST HMD:</a:t>
            </a:r>
          </a:p>
          <a:p>
            <a:pPr lvl="1"/>
            <a:r>
              <a:rPr lang="en-US" sz="2000" dirty="0"/>
              <a:t>t(29) = 11.641, </a:t>
            </a:r>
            <a:r>
              <a:rPr lang="en-US" sz="2000" i="1" dirty="0"/>
              <a:t>p</a:t>
            </a:r>
            <a:r>
              <a:rPr lang="en-US" sz="2000" dirty="0"/>
              <a:t> &lt; 0.001</a:t>
            </a:r>
          </a:p>
          <a:p>
            <a:pPr lvl="1"/>
            <a:endParaRPr lang="en-US" sz="2000" dirty="0"/>
          </a:p>
          <a:p>
            <a:pPr marL="342900" indent="-342900">
              <a:buFont typeface="Wingdings" pitchFamily="2" charset="2"/>
              <a:buChar char="§"/>
            </a:pPr>
            <a:r>
              <a:rPr lang="en-US" sz="2000" dirty="0"/>
              <a:t>OST and VST HMD:</a:t>
            </a:r>
          </a:p>
          <a:p>
            <a:pPr lvl="1"/>
            <a:r>
              <a:rPr lang="en-US" sz="2000" dirty="0"/>
              <a:t>t(29) = 4.690, </a:t>
            </a:r>
            <a:r>
              <a:rPr lang="en-US" sz="2000" i="1" dirty="0"/>
              <a:t>p</a:t>
            </a:r>
            <a:r>
              <a:rPr lang="en-US" sz="2000" dirty="0"/>
              <a:t> = 0.002</a:t>
            </a:r>
          </a:p>
        </p:txBody>
      </p:sp>
    </p:spTree>
    <p:extLst>
      <p:ext uri="{BB962C8B-B14F-4D97-AF65-F5344CB8AC3E}">
        <p14:creationId xmlns:p14="http://schemas.microsoft.com/office/powerpoint/2010/main" val="2324651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0EE3-FAF2-6C2F-B831-C50588E1D56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0BD0706-2FD4-9ABD-51A3-04777A878670}"/>
              </a:ext>
            </a:extLst>
          </p:cNvPr>
          <p:cNvSpPr>
            <a:spLocks noGrp="1"/>
          </p:cNvSpPr>
          <p:nvPr>
            <p:ph idx="1"/>
          </p:nvPr>
        </p:nvSpPr>
        <p:spPr/>
        <p:txBody>
          <a:bodyPr/>
          <a:lstStyle/>
          <a:p>
            <a:r>
              <a:rPr lang="en-US" sz="1200" dirty="0">
                <a:effectLst/>
                <a:latin typeface="Arial" panose="020B0604020202020204" pitchFamily="34" charset="0"/>
                <a:cs typeface="Arial" panose="020B0604020202020204" pitchFamily="34" charset="0"/>
              </a:rPr>
              <a:t>Flight Global. (2000). </a:t>
            </a:r>
            <a:r>
              <a:rPr lang="en-US" sz="1200" i="1" dirty="0">
                <a:effectLst/>
                <a:latin typeface="Arial" panose="020B0604020202020204" pitchFamily="34" charset="0"/>
                <a:cs typeface="Arial" panose="020B0604020202020204" pitchFamily="34" charset="0"/>
              </a:rPr>
              <a:t>USMC tests MV-22</a:t>
            </a:r>
            <a:r>
              <a:rPr lang="en-US" sz="1200" dirty="0">
                <a:effectLst/>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www.flightglobal.com</a:t>
            </a:r>
            <a:r>
              <a:rPr lang="en-US" sz="1200" dirty="0">
                <a:latin typeface="Arial" panose="020B0604020202020204" pitchFamily="34" charset="0"/>
                <a:cs typeface="Arial" panose="020B0604020202020204" pitchFamily="34" charset="0"/>
              </a:rPr>
              <a:t>/usmc-tests-mv-22/30147.article </a:t>
            </a:r>
            <a:r>
              <a:rPr lang="en-US" sz="1200" dirty="0">
                <a:effectLst/>
                <a:latin typeface="Arial" panose="020B0604020202020204" pitchFamily="34" charset="0"/>
                <a:cs typeface="Arial" panose="020B0604020202020204" pitchFamily="34" charset="0"/>
              </a:rPr>
              <a:t> </a:t>
            </a:r>
          </a:p>
          <a:p>
            <a:r>
              <a:rPr lang="en-US" sz="1200" dirty="0">
                <a:effectLst/>
                <a:latin typeface="Arial" panose="020B0604020202020204" pitchFamily="34" charset="0"/>
                <a:cs typeface="Arial" panose="020B0604020202020204" pitchFamily="34" charset="0"/>
              </a:rPr>
              <a:t>Hoffman, D. M., </a:t>
            </a:r>
            <a:r>
              <a:rPr lang="en-US" sz="1200" dirty="0" err="1">
                <a:effectLst/>
                <a:latin typeface="Arial" panose="020B0604020202020204" pitchFamily="34" charset="0"/>
                <a:cs typeface="Arial" panose="020B0604020202020204" pitchFamily="34" charset="0"/>
              </a:rPr>
              <a:t>Girshick</a:t>
            </a:r>
            <a:r>
              <a:rPr lang="en-US" sz="1200" dirty="0">
                <a:effectLst/>
                <a:latin typeface="Arial" panose="020B0604020202020204" pitchFamily="34" charset="0"/>
                <a:cs typeface="Arial" panose="020B0604020202020204" pitchFamily="34" charset="0"/>
              </a:rPr>
              <a:t>, A. R., Akeley, K., &amp; Banks, M. S. (2008). Vergence–accommodation conflicts hinder visual performance and cause visual fatigue. </a:t>
            </a:r>
            <a:r>
              <a:rPr lang="en-US" sz="1200" i="1" dirty="0">
                <a:effectLst/>
                <a:latin typeface="Arial" panose="020B0604020202020204" pitchFamily="34" charset="0"/>
                <a:cs typeface="Arial" panose="020B0604020202020204" pitchFamily="34" charset="0"/>
              </a:rPr>
              <a:t>Journal of Vision</a:t>
            </a:r>
            <a:r>
              <a:rPr lang="en-US" sz="1200" dirty="0">
                <a:effectLst/>
                <a:latin typeface="Arial" panose="020B0604020202020204" pitchFamily="34" charset="0"/>
                <a:cs typeface="Arial" panose="020B0604020202020204" pitchFamily="34" charset="0"/>
              </a:rPr>
              <a:t>, </a:t>
            </a:r>
            <a:r>
              <a:rPr lang="en-US" sz="1200" i="1" dirty="0">
                <a:effectLst/>
                <a:latin typeface="Arial" panose="020B0604020202020204" pitchFamily="34" charset="0"/>
                <a:cs typeface="Arial" panose="020B0604020202020204" pitchFamily="34" charset="0"/>
              </a:rPr>
              <a:t>8</a:t>
            </a:r>
            <a:r>
              <a:rPr lang="en-US" sz="1200" dirty="0">
                <a:effectLst/>
                <a:latin typeface="Arial" panose="020B0604020202020204" pitchFamily="34" charset="0"/>
                <a:cs typeface="Arial" panose="020B0604020202020204" pitchFamily="34" charset="0"/>
              </a:rPr>
              <a:t>(3), 33. https://</a:t>
            </a:r>
            <a:r>
              <a:rPr lang="en-US" sz="1200" dirty="0" err="1">
                <a:effectLst/>
                <a:latin typeface="Arial" panose="020B0604020202020204" pitchFamily="34" charset="0"/>
                <a:cs typeface="Arial" panose="020B0604020202020204" pitchFamily="34" charset="0"/>
              </a:rPr>
              <a:t>doi.org</a:t>
            </a:r>
            <a:r>
              <a:rPr lang="en-US" sz="1200" dirty="0">
                <a:effectLst/>
                <a:latin typeface="Arial" panose="020B0604020202020204" pitchFamily="34" charset="0"/>
                <a:cs typeface="Arial" panose="020B0604020202020204" pitchFamily="34" charset="0"/>
              </a:rPr>
              <a:t>/10.1167/8.3.33 </a:t>
            </a:r>
          </a:p>
          <a:p>
            <a:r>
              <a:rPr lang="en-US" sz="1200" dirty="0">
                <a:effectLst/>
                <a:latin typeface="Arial" panose="020B0604020202020204" pitchFamily="34" charset="0"/>
                <a:cs typeface="Arial" panose="020B0604020202020204" pitchFamily="34" charset="0"/>
              </a:rPr>
              <a:t>Hua, H. (2017). Enabling focus cues in head-mounted displays. </a:t>
            </a:r>
            <a:r>
              <a:rPr lang="en-US" sz="1200" i="1" dirty="0">
                <a:effectLst/>
                <a:latin typeface="Arial" panose="020B0604020202020204" pitchFamily="34" charset="0"/>
                <a:cs typeface="Arial" panose="020B0604020202020204" pitchFamily="34" charset="0"/>
              </a:rPr>
              <a:t>Proceedings of the IEEE, 105</a:t>
            </a:r>
            <a:r>
              <a:rPr lang="en-US" sz="1200" dirty="0">
                <a:effectLst/>
                <a:latin typeface="Arial" panose="020B0604020202020204" pitchFamily="34" charset="0"/>
                <a:cs typeface="Arial" panose="020B0604020202020204" pitchFamily="34" charset="0"/>
              </a:rPr>
              <a:t>(5), 805–824. https://</a:t>
            </a:r>
            <a:r>
              <a:rPr lang="en-US" sz="1200" dirty="0" err="1">
                <a:effectLst/>
                <a:latin typeface="Arial" panose="020B0604020202020204" pitchFamily="34" charset="0"/>
                <a:cs typeface="Arial" panose="020B0604020202020204" pitchFamily="34" charset="0"/>
              </a:rPr>
              <a:t>doi.org</a:t>
            </a:r>
            <a:r>
              <a:rPr lang="en-US" sz="1200" dirty="0">
                <a:effectLst/>
                <a:latin typeface="Arial" panose="020B0604020202020204" pitchFamily="34" charset="0"/>
                <a:cs typeface="Arial" panose="020B0604020202020204" pitchFamily="34" charset="0"/>
              </a:rPr>
              <a:t>/10.1109/JPROC.2017.2648796 </a:t>
            </a:r>
            <a:endParaRPr lang="en-US" sz="1200" dirty="0">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Itoh, Y., </a:t>
            </a:r>
            <a:r>
              <a:rPr lang="en-US" sz="1200" dirty="0" err="1">
                <a:effectLst/>
                <a:latin typeface="Arial" panose="020B0604020202020204" pitchFamily="34" charset="0"/>
                <a:cs typeface="Arial" panose="020B0604020202020204" pitchFamily="34" charset="0"/>
              </a:rPr>
              <a:t>Langlotz</a:t>
            </a:r>
            <a:r>
              <a:rPr lang="en-US" sz="1200" dirty="0">
                <a:effectLst/>
                <a:latin typeface="Arial" panose="020B0604020202020204" pitchFamily="34" charset="0"/>
                <a:cs typeface="Arial" panose="020B0604020202020204" pitchFamily="34" charset="0"/>
              </a:rPr>
              <a:t>, T., Sutton, J., &amp; </a:t>
            </a:r>
            <a:r>
              <a:rPr lang="en-US" sz="1200" dirty="0" err="1">
                <a:effectLst/>
                <a:latin typeface="Arial" panose="020B0604020202020204" pitchFamily="34" charset="0"/>
                <a:cs typeface="Arial" panose="020B0604020202020204" pitchFamily="34" charset="0"/>
              </a:rPr>
              <a:t>Plopski</a:t>
            </a:r>
            <a:r>
              <a:rPr lang="en-US" sz="1200" dirty="0">
                <a:effectLst/>
                <a:latin typeface="Arial" panose="020B0604020202020204" pitchFamily="34" charset="0"/>
                <a:cs typeface="Arial" panose="020B0604020202020204" pitchFamily="34" charset="0"/>
              </a:rPr>
              <a:t>, A. (2022). Towards indistinguishable augmented reality: A survey on optical see-through head-mounted displays. </a:t>
            </a:r>
            <a:r>
              <a:rPr lang="en-US" sz="1200" i="1" dirty="0">
                <a:effectLst/>
                <a:latin typeface="Arial" panose="020B0604020202020204" pitchFamily="34" charset="0"/>
                <a:cs typeface="Arial" panose="020B0604020202020204" pitchFamily="34" charset="0"/>
              </a:rPr>
              <a:t>ACM Computing Surveys</a:t>
            </a:r>
            <a:r>
              <a:rPr lang="en-US" sz="1200" dirty="0">
                <a:effectLst/>
                <a:latin typeface="Arial" panose="020B0604020202020204" pitchFamily="34" charset="0"/>
                <a:cs typeface="Arial" panose="020B0604020202020204" pitchFamily="34" charset="0"/>
              </a:rPr>
              <a:t>, </a:t>
            </a:r>
            <a:r>
              <a:rPr lang="en-US" sz="1200" i="1" dirty="0">
                <a:effectLst/>
                <a:latin typeface="Arial" panose="020B0604020202020204" pitchFamily="34" charset="0"/>
                <a:cs typeface="Arial" panose="020B0604020202020204" pitchFamily="34" charset="0"/>
              </a:rPr>
              <a:t>54</a:t>
            </a:r>
            <a:r>
              <a:rPr lang="en-US" sz="1200" dirty="0">
                <a:effectLst/>
                <a:latin typeface="Arial" panose="020B0604020202020204" pitchFamily="34" charset="0"/>
                <a:cs typeface="Arial" panose="020B0604020202020204" pitchFamily="34" charset="0"/>
              </a:rPr>
              <a:t>(6), 1–36. https://</a:t>
            </a:r>
            <a:r>
              <a:rPr lang="en-US" sz="1200" dirty="0" err="1">
                <a:effectLst/>
                <a:latin typeface="Arial" panose="020B0604020202020204" pitchFamily="34" charset="0"/>
                <a:cs typeface="Arial" panose="020B0604020202020204" pitchFamily="34" charset="0"/>
              </a:rPr>
              <a:t>doi.org</a:t>
            </a:r>
            <a:r>
              <a:rPr lang="en-US" sz="1200" dirty="0">
                <a:effectLst/>
                <a:latin typeface="Arial" panose="020B0604020202020204" pitchFamily="34" charset="0"/>
                <a:cs typeface="Arial" panose="020B0604020202020204" pitchFamily="34" charset="0"/>
              </a:rPr>
              <a:t>/10.1145/3453157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McCurry, C. D., </a:t>
            </a:r>
            <a:r>
              <a:rPr lang="en-US" sz="1200" dirty="0" err="1">
                <a:latin typeface="Arial" panose="020B0604020202020204" pitchFamily="34" charset="0"/>
                <a:cs typeface="Arial" panose="020B0604020202020204" pitchFamily="34" charset="0"/>
              </a:rPr>
              <a:t>Thanoon</a:t>
            </a:r>
            <a:r>
              <a:rPr lang="en-US" sz="1200" dirty="0">
                <a:latin typeface="Arial" panose="020B0604020202020204" pitchFamily="34" charset="0"/>
                <a:cs typeface="Arial" panose="020B0604020202020204" pitchFamily="34" charset="0"/>
              </a:rPr>
              <a:t>, M. I., &amp; Zein-</a:t>
            </a:r>
            <a:r>
              <a:rPr lang="en-US" sz="1200" dirty="0" err="1">
                <a:latin typeface="Arial" panose="020B0604020202020204" pitchFamily="34" charset="0"/>
                <a:cs typeface="Arial" panose="020B0604020202020204" pitchFamily="34" charset="0"/>
              </a:rPr>
              <a:t>Sabatto</a:t>
            </a:r>
            <a:r>
              <a:rPr lang="en-US" sz="1200" dirty="0">
                <a:latin typeface="Arial" panose="020B0604020202020204" pitchFamily="34" charset="0"/>
                <a:cs typeface="Arial" panose="020B0604020202020204" pitchFamily="34" charset="0"/>
              </a:rPr>
              <a:t>, M. S. (2022). Tennessee State University Multi-Attribute Task Battery (TSU-MATB). Department of Electrical and Computer Engineering, Tennessee State University.</a:t>
            </a:r>
          </a:p>
          <a:p>
            <a:r>
              <a:rPr lang="en-US" sz="1200" dirty="0">
                <a:latin typeface="Arial" panose="020B0604020202020204" pitchFamily="34" charset="0"/>
                <a:cs typeface="Arial" panose="020B0604020202020204" pitchFamily="34" charset="0"/>
              </a:rPr>
              <a:t>NAVAIR. (2023). </a:t>
            </a:r>
            <a:r>
              <a:rPr lang="en-US" sz="1200" i="1" dirty="0">
                <a:latin typeface="Arial" panose="020B0604020202020204" pitchFamily="34" charset="0"/>
                <a:cs typeface="Arial" panose="020B0604020202020204" pitchFamily="34" charset="0"/>
              </a:rPr>
              <a:t>New H-1 Mission Rehearsal Trainer improves capability, readiness</a:t>
            </a:r>
            <a:r>
              <a:rPr lang="en-US" sz="1200" dirty="0">
                <a:latin typeface="Arial" panose="020B0604020202020204" pitchFamily="34" charset="0"/>
                <a:cs typeface="Arial" panose="020B0604020202020204" pitchFamily="34" charset="0"/>
              </a:rPr>
              <a:t>. https://www.navair.navy.mil/news/New-H-1-Mission-Rehearsal-Trainer-improves-capability-readiness/Tue-05022023-1007</a:t>
            </a:r>
          </a:p>
          <a:p>
            <a:r>
              <a:rPr lang="en-US" sz="1200" dirty="0">
                <a:latin typeface="Arial" panose="020B0604020202020204" pitchFamily="34" charset="0"/>
                <a:cs typeface="Arial" panose="020B0604020202020204" pitchFamily="34" charset="0"/>
              </a:rPr>
              <a:t>NTSA. (2021). https://</a:t>
            </a:r>
            <a:r>
              <a:rPr lang="en-US" sz="1200" dirty="0" err="1">
                <a:latin typeface="Arial" panose="020B0604020202020204" pitchFamily="34" charset="0"/>
                <a:cs typeface="Arial" panose="020B0604020202020204" pitchFamily="34" charset="0"/>
              </a:rPr>
              <a:t>www.ntsa.org</a:t>
            </a:r>
            <a:r>
              <a:rPr lang="en-US" sz="1200" dirty="0">
                <a:latin typeface="Arial" panose="020B0604020202020204" pitchFamily="34" charset="0"/>
                <a:cs typeface="Arial" panose="020B0604020202020204" pitchFamily="34" charset="0"/>
              </a:rPr>
              <a:t>/-/media/sites/</a:t>
            </a:r>
            <a:r>
              <a:rPr lang="en-US" sz="1200" dirty="0" err="1">
                <a:latin typeface="Arial" panose="020B0604020202020204" pitchFamily="34" charset="0"/>
                <a:cs typeface="Arial" panose="020B0604020202020204" pitchFamily="34" charset="0"/>
              </a:rPr>
              <a:t>ntsa</a:t>
            </a:r>
            <a:r>
              <a:rPr lang="en-US" sz="1200" dirty="0">
                <a:latin typeface="Arial" panose="020B0604020202020204" pitchFamily="34" charset="0"/>
                <a:cs typeface="Arial" panose="020B0604020202020204" pitchFamily="34" charset="0"/>
              </a:rPr>
              <a:t>/events/2021/11t0/presentations/wed-16-june/16-june_1355_hicks_aviation-programs.pdf </a:t>
            </a:r>
          </a:p>
          <a:p>
            <a:r>
              <a:rPr lang="en-US" sz="1200" dirty="0" err="1">
                <a:effectLst/>
                <a:latin typeface="Arial" panose="020B0604020202020204" pitchFamily="34" charset="0"/>
                <a:cs typeface="Arial" panose="020B0604020202020204" pitchFamily="34" charset="0"/>
              </a:rPr>
              <a:t>Reichelt</a:t>
            </a:r>
            <a:r>
              <a:rPr lang="en-US" sz="1200" dirty="0">
                <a:effectLst/>
                <a:latin typeface="Arial" panose="020B0604020202020204" pitchFamily="34" charset="0"/>
                <a:cs typeface="Arial" panose="020B0604020202020204" pitchFamily="34" charset="0"/>
              </a:rPr>
              <a:t>, S., </a:t>
            </a:r>
            <a:r>
              <a:rPr lang="en-US" sz="1200" dirty="0" err="1">
                <a:effectLst/>
                <a:latin typeface="Arial" panose="020B0604020202020204" pitchFamily="34" charset="0"/>
                <a:cs typeface="Arial" panose="020B0604020202020204" pitchFamily="34" charset="0"/>
              </a:rPr>
              <a:t>Häussler</a:t>
            </a:r>
            <a:r>
              <a:rPr lang="en-US" sz="1200" dirty="0">
                <a:effectLst/>
                <a:latin typeface="Arial" panose="020B0604020202020204" pitchFamily="34" charset="0"/>
                <a:cs typeface="Arial" panose="020B0604020202020204" pitchFamily="34" charset="0"/>
              </a:rPr>
              <a:t>, R., </a:t>
            </a:r>
            <a:r>
              <a:rPr lang="en-US" sz="1200" dirty="0" err="1">
                <a:effectLst/>
                <a:latin typeface="Arial" panose="020B0604020202020204" pitchFamily="34" charset="0"/>
                <a:cs typeface="Arial" panose="020B0604020202020204" pitchFamily="34" charset="0"/>
              </a:rPr>
              <a:t>Fütterer</a:t>
            </a:r>
            <a:r>
              <a:rPr lang="en-US" sz="1200" dirty="0">
                <a:effectLst/>
                <a:latin typeface="Arial" panose="020B0604020202020204" pitchFamily="34" charset="0"/>
                <a:cs typeface="Arial" panose="020B0604020202020204" pitchFamily="34" charset="0"/>
              </a:rPr>
              <a:t>, G., &amp; Leister, N. (2010). Depth cues in human visual perception and their realization in 3D displays. </a:t>
            </a:r>
            <a:r>
              <a:rPr lang="en-US" sz="1200" i="1" dirty="0">
                <a:effectLst/>
                <a:latin typeface="Arial" panose="020B0604020202020204" pitchFamily="34" charset="0"/>
                <a:cs typeface="Arial" panose="020B0604020202020204" pitchFamily="34" charset="0"/>
              </a:rPr>
              <a:t>Proceedings, Three-Dimensional Imaging, Visualization, and Display Technologies and Applications for Defense, Security, and Avionics IV</a:t>
            </a:r>
            <a:r>
              <a:rPr lang="en-US" sz="1200" dirty="0">
                <a:effectLst/>
                <a:latin typeface="Arial" panose="020B0604020202020204" pitchFamily="34" charset="0"/>
                <a:cs typeface="Arial" panose="020B0604020202020204" pitchFamily="34" charset="0"/>
              </a:rPr>
              <a:t>, 7690. https://</a:t>
            </a:r>
            <a:r>
              <a:rPr lang="en-US" sz="1200" dirty="0" err="1">
                <a:effectLst/>
                <a:latin typeface="Arial" panose="020B0604020202020204" pitchFamily="34" charset="0"/>
                <a:cs typeface="Arial" panose="020B0604020202020204" pitchFamily="34" charset="0"/>
              </a:rPr>
              <a:t>doi.org</a:t>
            </a:r>
            <a:r>
              <a:rPr lang="en-US" sz="1200" dirty="0">
                <a:effectLst/>
                <a:latin typeface="Arial" panose="020B0604020202020204" pitchFamily="34" charset="0"/>
                <a:cs typeface="Arial" panose="020B0604020202020204" pitchFamily="34" charset="0"/>
              </a:rPr>
              <a:t>/10.1117/12.850094 </a:t>
            </a:r>
          </a:p>
          <a:p>
            <a:r>
              <a:rPr lang="en-US" sz="1200" dirty="0">
                <a:effectLst/>
                <a:latin typeface="Arial" panose="020B0604020202020204" pitchFamily="34" charset="0"/>
                <a:cs typeface="Arial" panose="020B0604020202020204" pitchFamily="34" charset="0"/>
              </a:rPr>
              <a:t>Perry, R. (2023, Winter). Bringing the virtual world into reality: Manned flight simulators integrate VR/MR technology for CMV-22 platform. </a:t>
            </a:r>
            <a:r>
              <a:rPr lang="en-US" sz="1200" i="1" dirty="0">
                <a:effectLst/>
                <a:latin typeface="Arial" panose="020B0604020202020204" pitchFamily="34" charset="0"/>
                <a:cs typeface="Arial" panose="020B0604020202020204" pitchFamily="34" charset="0"/>
              </a:rPr>
              <a:t>Naval Aviation News</a:t>
            </a:r>
            <a:r>
              <a:rPr lang="en-US" sz="1200" dirty="0">
                <a:effectLst/>
                <a:latin typeface="Arial" panose="020B0604020202020204" pitchFamily="34" charset="0"/>
                <a:cs typeface="Arial" panose="020B0604020202020204" pitchFamily="34" charset="0"/>
              </a:rPr>
              <a:t>, </a:t>
            </a:r>
            <a:r>
              <a:rPr lang="en-US" sz="1200" i="1" dirty="0">
                <a:effectLst/>
                <a:latin typeface="Arial" panose="020B0604020202020204" pitchFamily="34" charset="0"/>
                <a:cs typeface="Arial" panose="020B0604020202020204" pitchFamily="34" charset="0"/>
              </a:rPr>
              <a:t>105</a:t>
            </a:r>
            <a:r>
              <a:rPr lang="en-US" sz="1200" dirty="0">
                <a:effectLst/>
                <a:latin typeface="Arial" panose="020B0604020202020204" pitchFamily="34" charset="0"/>
                <a:cs typeface="Arial" panose="020B0604020202020204" pitchFamily="34" charset="0"/>
              </a:rPr>
              <a:t>(1), 22–29. </a:t>
            </a:r>
            <a:endParaRPr lang="en-US" sz="1200" dirty="0">
              <a:latin typeface="Arial" panose="020B0604020202020204" pitchFamily="34" charset="0"/>
              <a:cs typeface="Arial" panose="020B0604020202020204" pitchFamily="34" charset="0"/>
            </a:endParaRPr>
          </a:p>
          <a:p>
            <a:r>
              <a:rPr lang="en-US" sz="1200" dirty="0" err="1">
                <a:effectLst/>
                <a:latin typeface="Arial" panose="020B0604020202020204" pitchFamily="34" charset="0"/>
                <a:cs typeface="Arial" panose="020B0604020202020204" pitchFamily="34" charset="0"/>
              </a:rPr>
              <a:t>Vogl</a:t>
            </a:r>
            <a:r>
              <a:rPr lang="en-US" sz="1200" dirty="0">
                <a:effectLst/>
                <a:latin typeface="Arial" panose="020B0604020202020204" pitchFamily="34" charset="0"/>
                <a:cs typeface="Arial" panose="020B0604020202020204" pitchFamily="34" charset="0"/>
              </a:rPr>
              <a:t>, J., McCurry, C., </a:t>
            </a:r>
            <a:r>
              <a:rPr lang="en-US" sz="1200" dirty="0" err="1">
                <a:effectLst/>
                <a:latin typeface="Arial" panose="020B0604020202020204" pitchFamily="34" charset="0"/>
                <a:cs typeface="Arial" panose="020B0604020202020204" pitchFamily="34" charset="0"/>
              </a:rPr>
              <a:t>Bommer</a:t>
            </a:r>
            <a:r>
              <a:rPr lang="en-US" sz="1200" dirty="0">
                <a:effectLst/>
                <a:latin typeface="Arial" panose="020B0604020202020204" pitchFamily="34" charset="0"/>
                <a:cs typeface="Arial" panose="020B0604020202020204" pitchFamily="34" charset="0"/>
              </a:rPr>
              <a:t>, S. (2023). </a:t>
            </a:r>
            <a:r>
              <a:rPr lang="en-US" sz="1200" i="1" dirty="0">
                <a:effectLst/>
                <a:latin typeface="Arial" panose="020B0604020202020204" pitchFamily="34" charset="0"/>
                <a:cs typeface="Arial" panose="020B0604020202020204" pitchFamily="34" charset="0"/>
              </a:rPr>
              <a:t>USAARL MATB User Manual </a:t>
            </a:r>
            <a:r>
              <a:rPr lang="en-US" sz="1200" dirty="0">
                <a:effectLst/>
                <a:latin typeface="Arial" panose="020B0604020202020204" pitchFamily="34" charset="0"/>
                <a:cs typeface="Arial" panose="020B0604020202020204" pitchFamily="34" charset="0"/>
              </a:rPr>
              <a:t>[Unpublished manuscript]. </a:t>
            </a:r>
          </a:p>
          <a:p>
            <a:r>
              <a:rPr lang="en-US" sz="1200" dirty="0" err="1">
                <a:effectLst/>
                <a:latin typeface="Arial" panose="020B0604020202020204" pitchFamily="34" charset="0"/>
                <a:cs typeface="Arial" panose="020B0604020202020204" pitchFamily="34" charset="0"/>
              </a:rPr>
              <a:t>Wickens</a:t>
            </a:r>
            <a:r>
              <a:rPr lang="en-US" sz="1200" dirty="0">
                <a:effectLst/>
                <a:latin typeface="Arial" panose="020B0604020202020204" pitchFamily="34" charset="0"/>
                <a:cs typeface="Arial" panose="020B0604020202020204" pitchFamily="34" charset="0"/>
              </a:rPr>
              <a:t>, C. D. (2008). Multiple resources and mental workload. </a:t>
            </a:r>
            <a:r>
              <a:rPr lang="en-US" sz="1200" i="1" dirty="0">
                <a:effectLst/>
                <a:latin typeface="Arial" panose="020B0604020202020204" pitchFamily="34" charset="0"/>
                <a:cs typeface="Arial" panose="020B0604020202020204" pitchFamily="34" charset="0"/>
              </a:rPr>
              <a:t>Human Factors: The Journal of the Human Factors and Ergonomics Society</a:t>
            </a:r>
            <a:r>
              <a:rPr lang="en-US" sz="1200" dirty="0">
                <a:effectLst/>
                <a:latin typeface="Arial" panose="020B0604020202020204" pitchFamily="34" charset="0"/>
                <a:cs typeface="Arial" panose="020B0604020202020204" pitchFamily="34" charset="0"/>
              </a:rPr>
              <a:t>, </a:t>
            </a:r>
            <a:r>
              <a:rPr lang="en-US" sz="1200" i="1" dirty="0">
                <a:effectLst/>
                <a:latin typeface="Arial" panose="020B0604020202020204" pitchFamily="34" charset="0"/>
                <a:cs typeface="Arial" panose="020B0604020202020204" pitchFamily="34" charset="0"/>
              </a:rPr>
              <a:t>50</a:t>
            </a:r>
            <a:r>
              <a:rPr lang="en-US" sz="1200" dirty="0">
                <a:effectLst/>
                <a:latin typeface="Arial" panose="020B0604020202020204" pitchFamily="34" charset="0"/>
                <a:cs typeface="Arial" panose="020B0604020202020204" pitchFamily="34" charset="0"/>
              </a:rPr>
              <a:t>(3), 449–455. https://</a:t>
            </a:r>
            <a:r>
              <a:rPr lang="en-US" sz="1200" dirty="0" err="1">
                <a:effectLst/>
                <a:latin typeface="Arial" panose="020B0604020202020204" pitchFamily="34" charset="0"/>
                <a:cs typeface="Arial" panose="020B0604020202020204" pitchFamily="34" charset="0"/>
              </a:rPr>
              <a:t>doi.org</a:t>
            </a:r>
            <a:r>
              <a:rPr lang="en-US" sz="1200" dirty="0">
                <a:effectLst/>
                <a:latin typeface="Arial" panose="020B0604020202020204" pitchFamily="34" charset="0"/>
                <a:cs typeface="Arial" panose="020B0604020202020204" pitchFamily="34" charset="0"/>
              </a:rPr>
              <a:t>/10.1518/001872008X288394 </a:t>
            </a:r>
          </a:p>
          <a:p>
            <a:r>
              <a:rPr lang="en-US" sz="1200" dirty="0" err="1">
                <a:effectLst/>
                <a:latin typeface="Arial" panose="020B0604020202020204" pitchFamily="34" charset="0"/>
                <a:cs typeface="Arial" panose="020B0604020202020204" pitchFamily="34" charset="0"/>
              </a:rPr>
              <a:t>Wickens</a:t>
            </a:r>
            <a:r>
              <a:rPr lang="en-US" sz="1200" dirty="0">
                <a:effectLst/>
                <a:latin typeface="Arial" panose="020B0604020202020204" pitchFamily="34" charset="0"/>
                <a:cs typeface="Arial" panose="020B0604020202020204" pitchFamily="34" charset="0"/>
              </a:rPr>
              <a:t>, C. D., Hollands, J. G., Banbury, S., &amp; Parasuraman, R. (2013). </a:t>
            </a:r>
            <a:r>
              <a:rPr lang="en-US" sz="1200" i="1" dirty="0">
                <a:effectLst/>
                <a:latin typeface="Arial" panose="020B0604020202020204" pitchFamily="34" charset="0"/>
                <a:cs typeface="Arial" panose="020B0604020202020204" pitchFamily="34" charset="0"/>
              </a:rPr>
              <a:t>Engineering psychology and human performance. </a:t>
            </a:r>
            <a:r>
              <a:rPr lang="en-US" sz="1200" dirty="0">
                <a:effectLst/>
                <a:latin typeface="Arial" panose="020B0604020202020204" pitchFamily="34" charset="0"/>
                <a:cs typeface="Arial" panose="020B0604020202020204" pitchFamily="34" charset="0"/>
              </a:rPr>
              <a:t>Routledge. </a:t>
            </a:r>
          </a:p>
          <a:p>
            <a:endParaRPr lang="en-US" sz="1200" dirty="0"/>
          </a:p>
        </p:txBody>
      </p:sp>
      <p:sp>
        <p:nvSpPr>
          <p:cNvPr id="4" name="Slide Number Placeholder 3">
            <a:extLst>
              <a:ext uri="{FF2B5EF4-FFF2-40B4-BE49-F238E27FC236}">
                <a16:creationId xmlns:a16="http://schemas.microsoft.com/office/drawing/2014/main" id="{0164D755-F3E9-A293-7639-D45A60EB4BD8}"/>
              </a:ext>
            </a:extLst>
          </p:cNvPr>
          <p:cNvSpPr>
            <a:spLocks noGrp="1"/>
          </p:cNvSpPr>
          <p:nvPr>
            <p:ph type="sldNum" sz="quarter" idx="4"/>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318177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60091-E966-D112-DB85-A2943DD0DE1F}"/>
              </a:ext>
            </a:extLst>
          </p:cNvPr>
          <p:cNvSpPr>
            <a:spLocks noGrp="1"/>
          </p:cNvSpPr>
          <p:nvPr>
            <p:ph type="title"/>
          </p:nvPr>
        </p:nvSpPr>
        <p:spPr>
          <a:xfrm>
            <a:off x="2287219" y="1"/>
            <a:ext cx="7416800" cy="833933"/>
          </a:xfrm>
        </p:spPr>
        <p:txBody>
          <a:bodyPr wrap="square" anchor="ctr">
            <a:normAutofit/>
          </a:bodyPr>
          <a:lstStyle/>
          <a:p>
            <a:r>
              <a:rPr lang="en-US" dirty="0"/>
              <a:t>Legacy Simulator Technology</a:t>
            </a:r>
          </a:p>
        </p:txBody>
      </p:sp>
      <p:pic>
        <p:nvPicPr>
          <p:cNvPr id="6" name="Picture 5" descr="A helicopter in a hangar&#10;&#10;Description automatically generated">
            <a:extLst>
              <a:ext uri="{FF2B5EF4-FFF2-40B4-BE49-F238E27FC236}">
                <a16:creationId xmlns:a16="http://schemas.microsoft.com/office/drawing/2014/main" id="{946D5632-57FF-2F39-A17F-45A91459652D}"/>
              </a:ext>
            </a:extLst>
          </p:cNvPr>
          <p:cNvPicPr>
            <a:picLocks noChangeAspect="1"/>
          </p:cNvPicPr>
          <p:nvPr/>
        </p:nvPicPr>
        <p:blipFill>
          <a:blip r:embed="rId3">
            <a:extLst>
              <a:ext uri="{28A0092B-C50C-407E-A947-70E740481C1C}">
                <a14:useLocalDpi xmlns:a14="http://schemas.microsoft.com/office/drawing/2010/main" val="0"/>
              </a:ext>
            </a:extLst>
          </a:blip>
          <a:srcRect l="1833" r="14451" b="1"/>
          <a:stretch/>
        </p:blipFill>
        <p:spPr>
          <a:xfrm>
            <a:off x="508000" y="1097300"/>
            <a:ext cx="5361517" cy="4114800"/>
          </a:xfrm>
          <a:prstGeom prst="rect">
            <a:avLst/>
          </a:prstGeom>
          <a:noFill/>
        </p:spPr>
      </p:pic>
      <p:sp>
        <p:nvSpPr>
          <p:cNvPr id="4" name="Slide Number Placeholder 3">
            <a:extLst>
              <a:ext uri="{FF2B5EF4-FFF2-40B4-BE49-F238E27FC236}">
                <a16:creationId xmlns:a16="http://schemas.microsoft.com/office/drawing/2014/main" id="{E576F814-AE5D-878D-DF60-F44C6B68D8B0}"/>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4</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398097C9-FF80-73EE-5643-E3911D897524}"/>
              </a:ext>
            </a:extLst>
          </p:cNvPr>
          <p:cNvPicPr>
            <a:picLocks noGrp="1" noChangeAspect="1"/>
          </p:cNvPicPr>
          <p:nvPr>
            <p:ph sz="half" idx="2"/>
          </p:nvPr>
        </p:nvPicPr>
        <p:blipFill rotWithShape="1">
          <a:blip r:embed="rId4"/>
          <a:srcRect l="20499" t="39261" r="52717" b="29412"/>
          <a:stretch/>
        </p:blipFill>
        <p:spPr>
          <a:xfrm>
            <a:off x="6322485" y="1097300"/>
            <a:ext cx="5628872" cy="4114800"/>
          </a:xfrm>
          <a:prstGeom prst="rect">
            <a:avLst/>
          </a:prstGeom>
        </p:spPr>
      </p:pic>
      <p:sp>
        <p:nvSpPr>
          <p:cNvPr id="8" name="TextBox 7">
            <a:extLst>
              <a:ext uri="{FF2B5EF4-FFF2-40B4-BE49-F238E27FC236}">
                <a16:creationId xmlns:a16="http://schemas.microsoft.com/office/drawing/2014/main" id="{96D6A633-F066-2731-3956-3CDC5FDB7DCD}"/>
              </a:ext>
            </a:extLst>
          </p:cNvPr>
          <p:cNvSpPr txBox="1"/>
          <p:nvPr/>
        </p:nvSpPr>
        <p:spPr>
          <a:xfrm>
            <a:off x="508000" y="5475466"/>
            <a:ext cx="5361517" cy="307777"/>
          </a:xfrm>
          <a:prstGeom prst="rect">
            <a:avLst/>
          </a:prstGeom>
          <a:noFill/>
        </p:spPr>
        <p:txBody>
          <a:bodyPr wrap="square" rtlCol="0">
            <a:spAutoFit/>
          </a:bodyPr>
          <a:lstStyle/>
          <a:p>
            <a:pPr algn="ctr"/>
            <a:r>
              <a:rPr lang="en-US" sz="1400" dirty="0"/>
              <a:t>MV-22 Flight Training Device (FTD). Source: U.S. Navy (2021)</a:t>
            </a:r>
          </a:p>
        </p:txBody>
      </p:sp>
      <p:sp>
        <p:nvSpPr>
          <p:cNvPr id="9" name="TextBox 8">
            <a:extLst>
              <a:ext uri="{FF2B5EF4-FFF2-40B4-BE49-F238E27FC236}">
                <a16:creationId xmlns:a16="http://schemas.microsoft.com/office/drawing/2014/main" id="{124FE9FC-DA3E-2833-8C83-A547FC174FE5}"/>
              </a:ext>
            </a:extLst>
          </p:cNvPr>
          <p:cNvSpPr txBox="1"/>
          <p:nvPr/>
        </p:nvSpPr>
        <p:spPr>
          <a:xfrm>
            <a:off x="6322485" y="5475466"/>
            <a:ext cx="5361517" cy="523220"/>
          </a:xfrm>
          <a:prstGeom prst="rect">
            <a:avLst/>
          </a:prstGeom>
          <a:noFill/>
        </p:spPr>
        <p:txBody>
          <a:bodyPr wrap="square" rtlCol="0">
            <a:spAutoFit/>
          </a:bodyPr>
          <a:lstStyle/>
          <a:p>
            <a:pPr algn="ctr"/>
            <a:r>
              <a:rPr lang="en-US" sz="1400" dirty="0"/>
              <a:t>MV-22 Full-flight simulator (FFS). Source: Flight International (2000)</a:t>
            </a:r>
          </a:p>
        </p:txBody>
      </p:sp>
    </p:spTree>
    <p:extLst>
      <p:ext uri="{BB962C8B-B14F-4D97-AF65-F5344CB8AC3E}">
        <p14:creationId xmlns:p14="http://schemas.microsoft.com/office/powerpoint/2010/main" val="3377239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DC09-2B00-47D5-5635-2DD449270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3AF06-A920-F95E-0CE2-912E4B668C27}"/>
              </a:ext>
            </a:extLst>
          </p:cNvPr>
          <p:cNvSpPr>
            <a:spLocks noGrp="1"/>
          </p:cNvSpPr>
          <p:nvPr>
            <p:ph type="title"/>
          </p:nvPr>
        </p:nvSpPr>
        <p:spPr/>
        <p:txBody>
          <a:bodyPr/>
          <a:lstStyle/>
          <a:p>
            <a:r>
              <a:rPr lang="en-US" dirty="0"/>
              <a:t>The Way Ahead</a:t>
            </a:r>
          </a:p>
        </p:txBody>
      </p:sp>
      <p:sp>
        <p:nvSpPr>
          <p:cNvPr id="4" name="Slide Number Placeholder 3">
            <a:extLst>
              <a:ext uri="{FF2B5EF4-FFF2-40B4-BE49-F238E27FC236}">
                <a16:creationId xmlns:a16="http://schemas.microsoft.com/office/drawing/2014/main" id="{AC3B25C8-2A97-730E-A851-4EEAAEB5CE1B}"/>
              </a:ext>
            </a:extLst>
          </p:cNvPr>
          <p:cNvSpPr>
            <a:spLocks noGrp="1"/>
          </p:cNvSpPr>
          <p:nvPr>
            <p:ph type="sldNum" sz="quarter" idx="4"/>
          </p:nvPr>
        </p:nvSpPr>
        <p:spPr/>
        <p:txBody>
          <a:bodyPr/>
          <a:lstStyle/>
          <a:p>
            <a:pPr>
              <a:defRPr/>
            </a:pPr>
            <a:fld id="{D68E8870-17DE-45C4-A8DD-7644B2422933}" type="slidenum">
              <a:rPr lang="en-US" smtClean="0"/>
              <a:pPr>
                <a:defRPr/>
              </a:pPr>
              <a:t>5</a:t>
            </a:fld>
            <a:endParaRPr lang="en-US" dirty="0"/>
          </a:p>
        </p:txBody>
      </p:sp>
      <p:pic>
        <p:nvPicPr>
          <p:cNvPr id="5" name="Content Placeholder 4" descr="A plane flying over water&#10;&#10;Description automatically generated">
            <a:extLst>
              <a:ext uri="{FF2B5EF4-FFF2-40B4-BE49-F238E27FC236}">
                <a16:creationId xmlns:a16="http://schemas.microsoft.com/office/drawing/2014/main" id="{2E0E7B51-42CC-1DAB-5AEA-5732F68463FF}"/>
              </a:ext>
            </a:extLst>
          </p:cNvPr>
          <p:cNvPicPr>
            <a:picLocks noChangeAspect="1"/>
          </p:cNvPicPr>
          <p:nvPr/>
        </p:nvPicPr>
        <p:blipFill rotWithShape="1">
          <a:blip r:embed="rId3"/>
          <a:srcRect t="33186" r="-2" b="8026"/>
          <a:stretch/>
        </p:blipFill>
        <p:spPr>
          <a:xfrm>
            <a:off x="8961970" y="1084900"/>
            <a:ext cx="3149820" cy="2251285"/>
          </a:xfrm>
          <a:prstGeom prst="rect">
            <a:avLst/>
          </a:prstGeom>
        </p:spPr>
      </p:pic>
      <p:sp>
        <p:nvSpPr>
          <p:cNvPr id="8" name="Content Placeholder 2">
            <a:extLst>
              <a:ext uri="{FF2B5EF4-FFF2-40B4-BE49-F238E27FC236}">
                <a16:creationId xmlns:a16="http://schemas.microsoft.com/office/drawing/2014/main" id="{6C9A4087-6B0D-CEB4-50E2-C1605ED867CA}"/>
              </a:ext>
            </a:extLst>
          </p:cNvPr>
          <p:cNvSpPr>
            <a:spLocks noGrp="1"/>
          </p:cNvSpPr>
          <p:nvPr>
            <p:ph idx="1"/>
          </p:nvPr>
        </p:nvSpPr>
        <p:spPr>
          <a:xfrm>
            <a:off x="421514" y="1053389"/>
            <a:ext cx="6004963" cy="4890211"/>
          </a:xfrm>
        </p:spPr>
        <p:txBody>
          <a:bodyPr/>
          <a:lstStyle/>
          <a:p>
            <a:r>
              <a:rPr lang="en-US" dirty="0"/>
              <a:t>Navy Aviation Vision 2030-2035 and Marine Corps Aviation Plan 2022 call for:</a:t>
            </a:r>
          </a:p>
          <a:p>
            <a:pPr lvl="1"/>
            <a:r>
              <a:rPr lang="en-US" dirty="0"/>
              <a:t>Cost-effective training solutions</a:t>
            </a:r>
          </a:p>
          <a:p>
            <a:pPr lvl="1"/>
            <a:r>
              <a:rPr lang="en-US" dirty="0"/>
              <a:t>Deployable, distributed training solutions</a:t>
            </a:r>
          </a:p>
          <a:p>
            <a:pPr lvl="1"/>
            <a:r>
              <a:rPr lang="en-US" dirty="0"/>
              <a:t>Simulators that contribute to combat effectiveness</a:t>
            </a:r>
          </a:p>
          <a:p>
            <a:r>
              <a:rPr lang="en-US" dirty="0"/>
              <a:t>Services are implementing MR:</a:t>
            </a:r>
          </a:p>
          <a:p>
            <a:pPr lvl="1"/>
            <a:r>
              <a:rPr lang="en-US" dirty="0"/>
              <a:t>Naval Aviation Training Next</a:t>
            </a:r>
          </a:p>
          <a:p>
            <a:pPr lvl="2"/>
            <a:r>
              <a:rPr lang="en-US" sz="2400" dirty="0"/>
              <a:t>Projects like Avenger, Hellcat, Corsair</a:t>
            </a:r>
          </a:p>
          <a:p>
            <a:pPr lvl="1"/>
            <a:r>
              <a:rPr lang="en-US" dirty="0"/>
              <a:t>Naval Air Warfare Center Training Systems Division (NAWCTSD) and Aircraft Division (NAWCAD)</a:t>
            </a:r>
          </a:p>
        </p:txBody>
      </p:sp>
      <p:pic>
        <p:nvPicPr>
          <p:cNvPr id="6" name="Picture 5" descr="A group of soldiers in a field&#10;&#10;Description automatically generated">
            <a:extLst>
              <a:ext uri="{FF2B5EF4-FFF2-40B4-BE49-F238E27FC236}">
                <a16:creationId xmlns:a16="http://schemas.microsoft.com/office/drawing/2014/main" id="{FFFDBE16-0B80-10EF-8581-11FA70AA0AF2}"/>
              </a:ext>
            </a:extLst>
          </p:cNvPr>
          <p:cNvPicPr>
            <a:picLocks noChangeAspect="1"/>
          </p:cNvPicPr>
          <p:nvPr/>
        </p:nvPicPr>
        <p:blipFill rotWithShape="1">
          <a:blip r:embed="rId4"/>
          <a:srcRect l="1134" r="3823" b="1"/>
          <a:stretch/>
        </p:blipFill>
        <p:spPr>
          <a:xfrm>
            <a:off x="6701494" y="919577"/>
            <a:ext cx="3135108" cy="2251285"/>
          </a:xfrm>
          <a:prstGeom prst="rect">
            <a:avLst/>
          </a:prstGeom>
        </p:spPr>
      </p:pic>
      <p:pic>
        <p:nvPicPr>
          <p:cNvPr id="10" name="Picture 9" descr="A person in a flight simulator&#10;&#10;Description automatically generated">
            <a:extLst>
              <a:ext uri="{FF2B5EF4-FFF2-40B4-BE49-F238E27FC236}">
                <a16:creationId xmlns:a16="http://schemas.microsoft.com/office/drawing/2014/main" id="{727F6934-33B0-3FDE-C3FF-8836C0DAF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715" y="3468055"/>
            <a:ext cx="3610610" cy="2548666"/>
          </a:xfrm>
          <a:prstGeom prst="rect">
            <a:avLst/>
          </a:prstGeom>
        </p:spPr>
      </p:pic>
      <p:sp>
        <p:nvSpPr>
          <p:cNvPr id="11" name="TextBox 10">
            <a:extLst>
              <a:ext uri="{FF2B5EF4-FFF2-40B4-BE49-F238E27FC236}">
                <a16:creationId xmlns:a16="http://schemas.microsoft.com/office/drawing/2014/main" id="{CE89D30D-80C6-36A5-E5A0-4104A7BF8762}"/>
              </a:ext>
            </a:extLst>
          </p:cNvPr>
          <p:cNvSpPr txBox="1"/>
          <p:nvPr/>
        </p:nvSpPr>
        <p:spPr>
          <a:xfrm>
            <a:off x="6681261" y="6051948"/>
            <a:ext cx="5361517" cy="307777"/>
          </a:xfrm>
          <a:prstGeom prst="rect">
            <a:avLst/>
          </a:prstGeom>
          <a:noFill/>
        </p:spPr>
        <p:txBody>
          <a:bodyPr wrap="square" rtlCol="0">
            <a:spAutoFit/>
          </a:bodyPr>
          <a:lstStyle/>
          <a:p>
            <a:pPr algn="ctr"/>
            <a:r>
              <a:rPr lang="en-US" sz="1400" dirty="0"/>
              <a:t>T-45 MR simulator. Source: U.S. Navy (2024)</a:t>
            </a:r>
          </a:p>
        </p:txBody>
      </p:sp>
    </p:spTree>
    <p:extLst>
      <p:ext uri="{BB962C8B-B14F-4D97-AF65-F5344CB8AC3E}">
        <p14:creationId xmlns:p14="http://schemas.microsoft.com/office/powerpoint/2010/main" val="218608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4CC7-D2FC-CAE9-95A1-EEFEE0DA02F2}"/>
              </a:ext>
            </a:extLst>
          </p:cNvPr>
          <p:cNvSpPr>
            <a:spLocks noGrp="1"/>
          </p:cNvSpPr>
          <p:nvPr>
            <p:ph type="title"/>
          </p:nvPr>
        </p:nvSpPr>
        <p:spPr/>
        <p:txBody>
          <a:bodyPr/>
          <a:lstStyle/>
          <a:p>
            <a:r>
              <a:rPr lang="en-US" dirty="0"/>
              <a:t>Mixed Reality Head-Mounted Displays (HMDs)</a:t>
            </a:r>
          </a:p>
        </p:txBody>
      </p:sp>
      <p:sp>
        <p:nvSpPr>
          <p:cNvPr id="4" name="Slide Number Placeholder 3">
            <a:extLst>
              <a:ext uri="{FF2B5EF4-FFF2-40B4-BE49-F238E27FC236}">
                <a16:creationId xmlns:a16="http://schemas.microsoft.com/office/drawing/2014/main" id="{1B64C8A4-292B-CD5B-DF32-BA7A8FB83A72}"/>
              </a:ext>
            </a:extLst>
          </p:cNvPr>
          <p:cNvSpPr>
            <a:spLocks noGrp="1"/>
          </p:cNvSpPr>
          <p:nvPr>
            <p:ph type="sldNum" sz="quarter" idx="4"/>
          </p:nvPr>
        </p:nvSpPr>
        <p:spPr/>
        <p:txBody>
          <a:bodyPr/>
          <a:lstStyle/>
          <a:p>
            <a:pPr>
              <a:defRPr/>
            </a:pPr>
            <a:fld id="{D68E8870-17DE-45C4-A8DD-7644B2422933}" type="slidenum">
              <a:rPr lang="en-US" smtClean="0"/>
              <a:pPr>
                <a:defRPr/>
              </a:pPr>
              <a:t>6</a:t>
            </a:fld>
            <a:endParaRPr lang="en-US" dirty="0"/>
          </a:p>
        </p:txBody>
      </p:sp>
      <p:pic>
        <p:nvPicPr>
          <p:cNvPr id="5" name="Content Placeholder 4" descr="A diagram of a camera&#10;&#10;Description automatically generated">
            <a:extLst>
              <a:ext uri="{FF2B5EF4-FFF2-40B4-BE49-F238E27FC236}">
                <a16:creationId xmlns:a16="http://schemas.microsoft.com/office/drawing/2014/main" id="{B5FE63FC-CE2A-399B-1496-444C9FA965CD}"/>
              </a:ext>
            </a:extLst>
          </p:cNvPr>
          <p:cNvPicPr>
            <a:picLocks noChangeAspect="1"/>
          </p:cNvPicPr>
          <p:nvPr/>
        </p:nvPicPr>
        <p:blipFill rotWithShape="1">
          <a:blip r:embed="rId3"/>
          <a:srcRect l="1799" r="51594"/>
          <a:stretch/>
        </p:blipFill>
        <p:spPr>
          <a:xfrm>
            <a:off x="415461" y="999007"/>
            <a:ext cx="5436594" cy="4840872"/>
          </a:xfrm>
          <a:prstGeom prst="rect">
            <a:avLst/>
          </a:prstGeom>
        </p:spPr>
      </p:pic>
      <p:pic>
        <p:nvPicPr>
          <p:cNvPr id="6" name="Content Placeholder 4" descr="A diagram of a camera&#10;&#10;Description automatically generated">
            <a:extLst>
              <a:ext uri="{FF2B5EF4-FFF2-40B4-BE49-F238E27FC236}">
                <a16:creationId xmlns:a16="http://schemas.microsoft.com/office/drawing/2014/main" id="{69B5CC2B-0B39-C60D-8BC0-79160D173A6C}"/>
              </a:ext>
            </a:extLst>
          </p:cNvPr>
          <p:cNvPicPr>
            <a:picLocks noChangeAspect="1"/>
          </p:cNvPicPr>
          <p:nvPr/>
        </p:nvPicPr>
        <p:blipFill rotWithShape="1">
          <a:blip r:embed="rId3"/>
          <a:srcRect l="48700"/>
          <a:stretch/>
        </p:blipFill>
        <p:spPr>
          <a:xfrm>
            <a:off x="5852055" y="1015166"/>
            <a:ext cx="5919723" cy="4788855"/>
          </a:xfrm>
          <a:prstGeom prst="rect">
            <a:avLst/>
          </a:prstGeom>
        </p:spPr>
      </p:pic>
      <p:pic>
        <p:nvPicPr>
          <p:cNvPr id="3" name="Picture 2" descr="Hololens 2 | NC State University Libraries">
            <a:extLst>
              <a:ext uri="{FF2B5EF4-FFF2-40B4-BE49-F238E27FC236}">
                <a16:creationId xmlns:a16="http://schemas.microsoft.com/office/drawing/2014/main" id="{A6EEB120-01A8-4320-2330-BD11144D7B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022" b="5114"/>
          <a:stretch/>
        </p:blipFill>
        <p:spPr bwMode="auto">
          <a:xfrm>
            <a:off x="9580741" y="4731633"/>
            <a:ext cx="2134181" cy="1246306"/>
          </a:xfrm>
          <a:prstGeom prst="rect">
            <a:avLst/>
          </a:prstGeom>
          <a:solidFill>
            <a:srgbClr val="FFFFFF"/>
          </a:solidFill>
        </p:spPr>
      </p:pic>
      <p:pic>
        <p:nvPicPr>
          <p:cNvPr id="7" name="Picture 4" descr="Varjo XR-4 | Varjo Store for professionals">
            <a:extLst>
              <a:ext uri="{FF2B5EF4-FFF2-40B4-BE49-F238E27FC236}">
                <a16:creationId xmlns:a16="http://schemas.microsoft.com/office/drawing/2014/main" id="{41C60E0C-6BFB-7FA6-BD00-117E951240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2" t="8889" r="11795" b="9240"/>
          <a:stretch/>
        </p:blipFill>
        <p:spPr bwMode="auto">
          <a:xfrm>
            <a:off x="3919383" y="4731633"/>
            <a:ext cx="1962041" cy="12463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7A8CE6-F7D7-6292-0C1E-AA4E5CAA4EE9}"/>
              </a:ext>
            </a:extLst>
          </p:cNvPr>
          <p:cNvSpPr txBox="1"/>
          <p:nvPr/>
        </p:nvSpPr>
        <p:spPr>
          <a:xfrm>
            <a:off x="528074" y="6047307"/>
            <a:ext cx="10647961" cy="307777"/>
          </a:xfrm>
          <a:prstGeom prst="rect">
            <a:avLst/>
          </a:prstGeom>
          <a:noFill/>
        </p:spPr>
        <p:txBody>
          <a:bodyPr wrap="square" rtlCol="0">
            <a:spAutoFit/>
          </a:bodyPr>
          <a:lstStyle/>
          <a:p>
            <a:pPr algn="ctr"/>
            <a:r>
              <a:rPr lang="en-US" sz="1400" dirty="0"/>
              <a:t>Concept of operations for video see-through (VST) and optical see-through (OST) HMDs. Source: Itoh et al. (2022)</a:t>
            </a:r>
          </a:p>
        </p:txBody>
      </p:sp>
    </p:spTree>
    <p:extLst>
      <p:ext uri="{BB962C8B-B14F-4D97-AF65-F5344CB8AC3E}">
        <p14:creationId xmlns:p14="http://schemas.microsoft.com/office/powerpoint/2010/main" val="146955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F8CD-FE4E-7600-05BA-7E7CF6DE3F5F}"/>
              </a:ext>
            </a:extLst>
          </p:cNvPr>
          <p:cNvSpPr>
            <a:spLocks noGrp="1"/>
          </p:cNvSpPr>
          <p:nvPr>
            <p:ph type="title"/>
          </p:nvPr>
        </p:nvSpPr>
        <p:spPr/>
        <p:txBody>
          <a:bodyPr/>
          <a:lstStyle/>
          <a:p>
            <a:r>
              <a:rPr lang="en-US" dirty="0"/>
              <a:t>Vergence-Accommodation Conflict (VAC)</a:t>
            </a:r>
          </a:p>
        </p:txBody>
      </p:sp>
      <p:sp>
        <p:nvSpPr>
          <p:cNvPr id="4" name="Slide Number Placeholder 3">
            <a:extLst>
              <a:ext uri="{FF2B5EF4-FFF2-40B4-BE49-F238E27FC236}">
                <a16:creationId xmlns:a16="http://schemas.microsoft.com/office/drawing/2014/main" id="{5F6EBC2E-6D34-6198-D1C1-6B78BFDC0738}"/>
              </a:ext>
            </a:extLst>
          </p:cNvPr>
          <p:cNvSpPr>
            <a:spLocks noGrp="1"/>
          </p:cNvSpPr>
          <p:nvPr>
            <p:ph type="sldNum" sz="quarter" idx="4"/>
          </p:nvPr>
        </p:nvSpPr>
        <p:spPr/>
        <p:txBody>
          <a:bodyPr/>
          <a:lstStyle/>
          <a:p>
            <a:pPr>
              <a:defRPr/>
            </a:pPr>
            <a:fld id="{D68E8870-17DE-45C4-A8DD-7644B2422933}" type="slidenum">
              <a:rPr lang="en-US" smtClean="0"/>
              <a:pPr>
                <a:defRPr/>
              </a:pPr>
              <a:t>7</a:t>
            </a:fld>
            <a:endParaRPr lang="en-US" dirty="0"/>
          </a:p>
        </p:txBody>
      </p:sp>
      <p:pic>
        <p:nvPicPr>
          <p:cNvPr id="5" name="Content Placeholder 4" descr="A diagram of a cube with different colored objects&#10;&#10;Description automatically generated">
            <a:extLst>
              <a:ext uri="{FF2B5EF4-FFF2-40B4-BE49-F238E27FC236}">
                <a16:creationId xmlns:a16="http://schemas.microsoft.com/office/drawing/2014/main" id="{86FCAA4F-C376-E093-302D-995C4A6D828C}"/>
              </a:ext>
            </a:extLst>
          </p:cNvPr>
          <p:cNvPicPr>
            <a:picLocks noChangeAspect="1"/>
          </p:cNvPicPr>
          <p:nvPr/>
        </p:nvPicPr>
        <p:blipFill rotWithShape="1">
          <a:blip r:embed="rId3"/>
          <a:srcRect t="2447" r="4" b="3446"/>
          <a:stretch/>
        </p:blipFill>
        <p:spPr>
          <a:xfrm>
            <a:off x="329435" y="1114250"/>
            <a:ext cx="5581940" cy="4123765"/>
          </a:xfrm>
          <a:prstGeom prst="rect">
            <a:avLst/>
          </a:prstGeom>
        </p:spPr>
      </p:pic>
      <p:pic>
        <p:nvPicPr>
          <p:cNvPr id="6" name="Picture 5" descr="A diagram of different types of objects&#10;&#10;Description automatically generated">
            <a:extLst>
              <a:ext uri="{FF2B5EF4-FFF2-40B4-BE49-F238E27FC236}">
                <a16:creationId xmlns:a16="http://schemas.microsoft.com/office/drawing/2014/main" id="{092A78A9-E590-5C06-53A6-BF6345072C40}"/>
              </a:ext>
            </a:extLst>
          </p:cNvPr>
          <p:cNvPicPr>
            <a:picLocks noChangeAspect="1"/>
          </p:cNvPicPr>
          <p:nvPr/>
        </p:nvPicPr>
        <p:blipFill>
          <a:blip r:embed="rId4"/>
          <a:stretch>
            <a:fillRect/>
          </a:stretch>
        </p:blipFill>
        <p:spPr>
          <a:xfrm>
            <a:off x="6508376" y="1098812"/>
            <a:ext cx="5206546" cy="4139203"/>
          </a:xfrm>
          <a:prstGeom prst="rect">
            <a:avLst/>
          </a:prstGeom>
        </p:spPr>
      </p:pic>
      <p:sp>
        <p:nvSpPr>
          <p:cNvPr id="3" name="TextBox 2">
            <a:extLst>
              <a:ext uri="{FF2B5EF4-FFF2-40B4-BE49-F238E27FC236}">
                <a16:creationId xmlns:a16="http://schemas.microsoft.com/office/drawing/2014/main" id="{11EDF14E-71B7-341E-35E3-8109DE8FAB4E}"/>
              </a:ext>
            </a:extLst>
          </p:cNvPr>
          <p:cNvSpPr txBox="1"/>
          <p:nvPr/>
        </p:nvSpPr>
        <p:spPr>
          <a:xfrm>
            <a:off x="692624" y="5649613"/>
            <a:ext cx="5361517" cy="307777"/>
          </a:xfrm>
          <a:prstGeom prst="rect">
            <a:avLst/>
          </a:prstGeom>
          <a:noFill/>
        </p:spPr>
        <p:txBody>
          <a:bodyPr wrap="square" rtlCol="0">
            <a:spAutoFit/>
          </a:bodyPr>
          <a:lstStyle/>
          <a:p>
            <a:pPr algn="ctr"/>
            <a:r>
              <a:rPr lang="en-US" sz="1400" dirty="0"/>
              <a:t>Vergence and accommodation illustrated. Source: Hua (2017)</a:t>
            </a:r>
          </a:p>
        </p:txBody>
      </p:sp>
      <p:sp>
        <p:nvSpPr>
          <p:cNvPr id="7" name="TextBox 6">
            <a:extLst>
              <a:ext uri="{FF2B5EF4-FFF2-40B4-BE49-F238E27FC236}">
                <a16:creationId xmlns:a16="http://schemas.microsoft.com/office/drawing/2014/main" id="{D85D0ADA-FF3B-52B9-5430-E7410D1C096D}"/>
              </a:ext>
            </a:extLst>
          </p:cNvPr>
          <p:cNvSpPr txBox="1"/>
          <p:nvPr/>
        </p:nvSpPr>
        <p:spPr>
          <a:xfrm>
            <a:off x="6430890" y="5483751"/>
            <a:ext cx="5361517" cy="738664"/>
          </a:xfrm>
          <a:prstGeom prst="rect">
            <a:avLst/>
          </a:prstGeom>
          <a:noFill/>
        </p:spPr>
        <p:txBody>
          <a:bodyPr wrap="square" rtlCol="0">
            <a:spAutoFit/>
          </a:bodyPr>
          <a:lstStyle/>
          <a:p>
            <a:pPr algn="ctr"/>
            <a:r>
              <a:rPr lang="en-US" sz="1400" dirty="0"/>
              <a:t>An illustration of eyes viewing the vertex of a concave hinge between two planes and the elements of VAC present in the real world and a 3D display. Source: Hoffman et al. (2008)</a:t>
            </a:r>
          </a:p>
        </p:txBody>
      </p:sp>
    </p:spTree>
    <p:extLst>
      <p:ext uri="{BB962C8B-B14F-4D97-AF65-F5344CB8AC3E}">
        <p14:creationId xmlns:p14="http://schemas.microsoft.com/office/powerpoint/2010/main" val="374479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394CB42-709F-AC5E-7789-08A47897F483}"/>
              </a:ext>
            </a:extLst>
          </p:cNvPr>
          <p:cNvSpPr>
            <a:spLocks noGrp="1"/>
          </p:cNvSpPr>
          <p:nvPr>
            <p:ph type="title"/>
          </p:nvPr>
        </p:nvSpPr>
        <p:spPr>
          <a:xfrm>
            <a:off x="2345741" y="0"/>
            <a:ext cx="7416800" cy="841248"/>
          </a:xfrm>
        </p:spPr>
        <p:txBody>
          <a:bodyPr wrap="square" anchor="ctr">
            <a:normAutofit/>
          </a:bodyPr>
          <a:lstStyle/>
          <a:p>
            <a:r>
              <a:rPr lang="en-US" dirty="0"/>
              <a:t>Cognitive Workload</a:t>
            </a:r>
          </a:p>
        </p:txBody>
      </p:sp>
      <p:pic>
        <p:nvPicPr>
          <p:cNvPr id="8" name="Content Placeholder 7">
            <a:extLst>
              <a:ext uri="{FF2B5EF4-FFF2-40B4-BE49-F238E27FC236}">
                <a16:creationId xmlns:a16="http://schemas.microsoft.com/office/drawing/2014/main" id="{79FE865D-0F3D-5918-7814-08AA20F65353}"/>
              </a:ext>
            </a:extLst>
          </p:cNvPr>
          <p:cNvPicPr>
            <a:picLocks noGrp="1" noChangeAspect="1"/>
          </p:cNvPicPr>
          <p:nvPr>
            <p:ph idx="1"/>
          </p:nvPr>
        </p:nvPicPr>
        <p:blipFill>
          <a:blip r:embed="rId3"/>
          <a:stretch>
            <a:fillRect/>
          </a:stretch>
        </p:blipFill>
        <p:spPr>
          <a:xfrm>
            <a:off x="593061" y="1018393"/>
            <a:ext cx="5337873" cy="2855762"/>
          </a:xfrm>
          <a:prstGeom prst="rect">
            <a:avLst/>
          </a:prstGeom>
          <a:noFill/>
        </p:spPr>
      </p:pic>
      <p:sp>
        <p:nvSpPr>
          <p:cNvPr id="4" name="Slide Number Placeholder 3">
            <a:extLst>
              <a:ext uri="{FF2B5EF4-FFF2-40B4-BE49-F238E27FC236}">
                <a16:creationId xmlns:a16="http://schemas.microsoft.com/office/drawing/2014/main" id="{340D577E-1330-248A-DBC0-311CC5EF5777}"/>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8</a:t>
            </a:fld>
            <a:endParaRPr lang="en-US"/>
          </a:p>
        </p:txBody>
      </p:sp>
      <p:pic>
        <p:nvPicPr>
          <p:cNvPr id="9" name="Picture 2" descr="Image preview">
            <a:extLst>
              <a:ext uri="{FF2B5EF4-FFF2-40B4-BE49-F238E27FC236}">
                <a16:creationId xmlns:a16="http://schemas.microsoft.com/office/drawing/2014/main" id="{3CC70DE2-13B7-D1B1-7637-856F95687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842" y="1018393"/>
            <a:ext cx="3846696" cy="285576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0B5A15BF-2C83-D422-4A4F-58AF5ED17768}"/>
              </a:ext>
            </a:extLst>
          </p:cNvPr>
          <p:cNvSpPr txBox="1">
            <a:spLocks/>
          </p:cNvSpPr>
          <p:nvPr/>
        </p:nvSpPr>
        <p:spPr bwMode="auto">
          <a:xfrm>
            <a:off x="593061" y="4838671"/>
            <a:ext cx="10928351" cy="1361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457200" indent="-457200">
              <a:buFont typeface="+mj-lt"/>
              <a:buAutoNum type="arabicPeriod"/>
            </a:pPr>
            <a:r>
              <a:rPr lang="en-US" sz="2400" kern="0" dirty="0"/>
              <a:t>Human cognitive system possesses finite resources.</a:t>
            </a:r>
          </a:p>
          <a:p>
            <a:pPr marL="457200" indent="-457200">
              <a:buFont typeface="+mj-lt"/>
              <a:buAutoNum type="arabicPeriod"/>
            </a:pPr>
            <a:r>
              <a:rPr lang="en-US" sz="2400" kern="0" dirty="0"/>
              <a:t>Circumstances and factors experienced affect the task.</a:t>
            </a:r>
          </a:p>
          <a:p>
            <a:pPr marL="457200" indent="-457200">
              <a:buFont typeface="+mj-lt"/>
              <a:buAutoNum type="arabicPeriod"/>
            </a:pPr>
            <a:r>
              <a:rPr lang="en-US" sz="2400" kern="0" dirty="0"/>
              <a:t>Internal and external factors influence one’s level of attention and effort, affecting workload.</a:t>
            </a:r>
          </a:p>
        </p:txBody>
      </p:sp>
      <p:sp>
        <p:nvSpPr>
          <p:cNvPr id="2" name="TextBox 1">
            <a:extLst>
              <a:ext uri="{FF2B5EF4-FFF2-40B4-BE49-F238E27FC236}">
                <a16:creationId xmlns:a16="http://schemas.microsoft.com/office/drawing/2014/main" id="{F38A43CD-F5C6-4688-C0AC-C623A9F21CC0}"/>
              </a:ext>
            </a:extLst>
          </p:cNvPr>
          <p:cNvSpPr txBox="1"/>
          <p:nvPr/>
        </p:nvSpPr>
        <p:spPr>
          <a:xfrm>
            <a:off x="734483" y="3946343"/>
            <a:ext cx="5361517" cy="523220"/>
          </a:xfrm>
          <a:prstGeom prst="rect">
            <a:avLst/>
          </a:prstGeom>
          <a:noFill/>
        </p:spPr>
        <p:txBody>
          <a:bodyPr wrap="square" rtlCol="0">
            <a:spAutoFit/>
          </a:bodyPr>
          <a:lstStyle/>
          <a:p>
            <a:pPr algn="ctr"/>
            <a:r>
              <a:rPr lang="en-US" sz="1400" dirty="0"/>
              <a:t>A model of human information processing stages. Source: </a:t>
            </a:r>
            <a:r>
              <a:rPr lang="en-US" sz="1400" dirty="0" err="1"/>
              <a:t>Wickens</a:t>
            </a:r>
            <a:r>
              <a:rPr lang="en-US" sz="1400" dirty="0"/>
              <a:t> et al. (2013)</a:t>
            </a:r>
          </a:p>
        </p:txBody>
      </p:sp>
      <p:sp>
        <p:nvSpPr>
          <p:cNvPr id="3" name="TextBox 2">
            <a:extLst>
              <a:ext uri="{FF2B5EF4-FFF2-40B4-BE49-F238E27FC236}">
                <a16:creationId xmlns:a16="http://schemas.microsoft.com/office/drawing/2014/main" id="{BD40A31F-8399-539D-40B1-6140B5DC83ED}"/>
              </a:ext>
            </a:extLst>
          </p:cNvPr>
          <p:cNvSpPr txBox="1"/>
          <p:nvPr/>
        </p:nvSpPr>
        <p:spPr>
          <a:xfrm>
            <a:off x="5951431" y="3946343"/>
            <a:ext cx="5361517" cy="307777"/>
          </a:xfrm>
          <a:prstGeom prst="rect">
            <a:avLst/>
          </a:prstGeom>
          <a:noFill/>
        </p:spPr>
        <p:txBody>
          <a:bodyPr wrap="square" rtlCol="0">
            <a:spAutoFit/>
          </a:bodyPr>
          <a:lstStyle/>
          <a:p>
            <a:pPr algn="ctr"/>
            <a:r>
              <a:rPr lang="en-US" sz="1400" dirty="0"/>
              <a:t>The Multiple Resource Model. Source: </a:t>
            </a:r>
            <a:r>
              <a:rPr lang="en-US" sz="1400" dirty="0" err="1"/>
              <a:t>Wickens</a:t>
            </a:r>
            <a:r>
              <a:rPr lang="en-US" sz="1400" dirty="0"/>
              <a:t> (2008)</a:t>
            </a:r>
          </a:p>
        </p:txBody>
      </p:sp>
    </p:spTree>
    <p:extLst>
      <p:ext uri="{BB962C8B-B14F-4D97-AF65-F5344CB8AC3E}">
        <p14:creationId xmlns:p14="http://schemas.microsoft.com/office/powerpoint/2010/main" val="121394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C3D09C1-FCC4-F3C8-CA54-D0FC0D82B66B}"/>
              </a:ext>
            </a:extLst>
          </p:cNvPr>
          <p:cNvSpPr>
            <a:spLocks noGrp="1"/>
          </p:cNvSpPr>
          <p:nvPr>
            <p:ph type="title"/>
          </p:nvPr>
        </p:nvSpPr>
        <p:spPr>
          <a:xfrm>
            <a:off x="2397039" y="0"/>
            <a:ext cx="7416800" cy="795130"/>
          </a:xfrm>
        </p:spPr>
        <p:txBody>
          <a:bodyPr wrap="square" anchor="ctr">
            <a:normAutofit/>
          </a:bodyPr>
          <a:lstStyle/>
          <a:p>
            <a:r>
              <a:rPr lang="en-US" dirty="0"/>
              <a:t>Hypothesis</a:t>
            </a:r>
          </a:p>
        </p:txBody>
      </p:sp>
      <p:sp>
        <p:nvSpPr>
          <p:cNvPr id="2" name="Slide Number Placeholder 1">
            <a:extLst>
              <a:ext uri="{FF2B5EF4-FFF2-40B4-BE49-F238E27FC236}">
                <a16:creationId xmlns:a16="http://schemas.microsoft.com/office/drawing/2014/main" id="{F3C47DDB-F7F8-8D84-A497-02DE6439B7E6}"/>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9</a:t>
            </a:fld>
            <a:endParaRPr lang="en-US"/>
          </a:p>
        </p:txBody>
      </p:sp>
      <p:pic>
        <p:nvPicPr>
          <p:cNvPr id="5" name="Content Placeholder 4" descr="A person looking at a helicopter flying over the ocean&#10;&#10;Description automatically generated">
            <a:extLst>
              <a:ext uri="{FF2B5EF4-FFF2-40B4-BE49-F238E27FC236}">
                <a16:creationId xmlns:a16="http://schemas.microsoft.com/office/drawing/2014/main" id="{382E709B-B20E-1ABF-0542-3202449BC5F7}"/>
              </a:ext>
            </a:extLst>
          </p:cNvPr>
          <p:cNvPicPr>
            <a:picLocks noGrp="1" noChangeAspect="1"/>
          </p:cNvPicPr>
          <p:nvPr>
            <p:ph type="pic" sz="quarter" idx="11"/>
          </p:nvPr>
        </p:nvPicPr>
        <p:blipFill rotWithShape="1">
          <a:blip r:embed="rId3"/>
          <a:srcRect l="7040" r="7040"/>
          <a:stretch/>
        </p:blipFill>
        <p:spPr>
          <a:xfrm>
            <a:off x="6105439" y="990012"/>
            <a:ext cx="5609483" cy="4896545"/>
          </a:xfrm>
          <a:prstGeom prst="rect">
            <a:avLst/>
          </a:prstGeom>
          <a:noFill/>
          <a:ln w="12700">
            <a:noFill/>
          </a:ln>
        </p:spPr>
      </p:pic>
      <p:sp>
        <p:nvSpPr>
          <p:cNvPr id="12" name="Content Placeholder 3">
            <a:extLst>
              <a:ext uri="{FF2B5EF4-FFF2-40B4-BE49-F238E27FC236}">
                <a16:creationId xmlns:a16="http://schemas.microsoft.com/office/drawing/2014/main" id="{4B8DAB60-1EA1-09E9-4D4D-8B0711BDA948}"/>
              </a:ext>
            </a:extLst>
          </p:cNvPr>
          <p:cNvSpPr>
            <a:spLocks noGrp="1"/>
          </p:cNvSpPr>
          <p:nvPr>
            <p:ph type="body" sz="quarter" idx="12"/>
          </p:nvPr>
        </p:nvSpPr>
        <p:spPr>
          <a:xfrm>
            <a:off x="410817" y="990774"/>
            <a:ext cx="5446091" cy="4895850"/>
          </a:xfrm>
        </p:spPr>
        <p:txBody>
          <a:bodyPr wrap="square" anchor="t">
            <a:normAutofit lnSpcReduction="10000"/>
          </a:bodyPr>
          <a:lstStyle/>
          <a:p>
            <a:r>
              <a:rPr lang="en-US" dirty="0"/>
              <a:t>Hypothesis 1: </a:t>
            </a:r>
          </a:p>
          <a:p>
            <a:pPr lvl="1"/>
            <a:r>
              <a:rPr lang="en-US" sz="2800" dirty="0"/>
              <a:t>MR HMDs will result in a significantly greater cognitive workload than legacy displays. </a:t>
            </a:r>
          </a:p>
          <a:p>
            <a:pPr lvl="1"/>
            <a:endParaRPr lang="en-US" sz="2800" dirty="0"/>
          </a:p>
          <a:p>
            <a:r>
              <a:rPr lang="en-US" dirty="0"/>
              <a:t>Hypothesis 2:</a:t>
            </a:r>
          </a:p>
          <a:p>
            <a:pPr lvl="1"/>
            <a:r>
              <a:rPr lang="en-US" sz="2800" dirty="0"/>
              <a:t>Video See-Through (VST) HMDs will result in a significantly greater cognitive workload than Optical See-Through (OST) HMDs. </a:t>
            </a:r>
          </a:p>
        </p:txBody>
      </p:sp>
    </p:spTree>
    <p:extLst>
      <p:ext uri="{BB962C8B-B14F-4D97-AF65-F5344CB8AC3E}">
        <p14:creationId xmlns:p14="http://schemas.microsoft.com/office/powerpoint/2010/main" val="3911424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metadata/properties"/>
    <ds:schemaRef ds:uri="http://www.w3.org/2000/xmlns/"/>
    <ds:schemaRef ds:uri="http://schemas.microsoft.com/sharepoint/v3"/>
    <ds:schemaRef ds:uri="http://www.w3.org/2001/XMLSchema-instance"/>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30927</TotalTime>
  <Words>3154</Words>
  <Application>Microsoft Office PowerPoint</Application>
  <PresentationFormat>Widescreen</PresentationFormat>
  <Paragraphs>322</Paragraphs>
  <Slides>31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Arial</vt:lpstr>
      <vt:lpstr>Arial Narrow</vt:lpstr>
      <vt:lpstr>Tahoma</vt:lpstr>
      <vt:lpstr>Times New Roman</vt:lpstr>
      <vt:lpstr>Wingdings</vt:lpstr>
      <vt:lpstr>Blends</vt:lpstr>
      <vt:lpstr>PowerPoint Presentation</vt:lpstr>
      <vt:lpstr>My Story</vt:lpstr>
      <vt:lpstr>Mixed Reality (MR)</vt:lpstr>
      <vt:lpstr>Legacy Simulator Technology</vt:lpstr>
      <vt:lpstr>The Way Ahead</vt:lpstr>
      <vt:lpstr>Mixed Reality Head-Mounted Displays (HMDs)</vt:lpstr>
      <vt:lpstr>Vergence-Accommodation Conflict (VAC)</vt:lpstr>
      <vt:lpstr>Cognitive Workload</vt:lpstr>
      <vt:lpstr>Hypothesis</vt:lpstr>
      <vt:lpstr>Study Design</vt:lpstr>
      <vt:lpstr>Displays (Legacy vs. MR)</vt:lpstr>
      <vt:lpstr>Variables</vt:lpstr>
      <vt:lpstr>Test Bench Setup</vt:lpstr>
      <vt:lpstr>Video of Execution</vt:lpstr>
      <vt:lpstr>Demographics</vt:lpstr>
      <vt:lpstr>Results</vt:lpstr>
      <vt:lpstr>Results</vt:lpstr>
      <vt:lpstr>ANOVAS with Significant Differences</vt:lpstr>
      <vt:lpstr>ANOVAS with Significant Differences Continued</vt:lpstr>
      <vt:lpstr>NASA TLX</vt:lpstr>
      <vt:lpstr>Implications for Naval Aviation</vt:lpstr>
      <vt:lpstr>Limitations</vt:lpstr>
      <vt:lpstr>Areas for Future Work</vt:lpstr>
      <vt:lpstr>Questions</vt:lpstr>
      <vt:lpstr>Human Depth Perception</vt:lpstr>
      <vt:lpstr>OST and VST HMDs</vt:lpstr>
      <vt:lpstr>ANOVAS – No Significant Differences</vt:lpstr>
      <vt:lpstr>ANOVAS – No Significant Differences Continued</vt:lpstr>
      <vt:lpstr>SSQ Scores</vt:lpstr>
      <vt:lpstr>Visual Acuity</vt:lpstr>
      <vt:lpstr>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McDowell, Perry (CIV)</cp:lastModifiedBy>
  <cp:revision>77</cp:revision>
  <cp:lastPrinted>1601-01-01T00:00:00Z</cp:lastPrinted>
  <dcterms:created xsi:type="dcterms:W3CDTF">2016-03-29T15:29:36Z</dcterms:created>
  <dcterms:modified xsi:type="dcterms:W3CDTF">2024-10-06T18:57:57Z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ArticulateGUID">
    <vt:lpwstr>8E845E4C-BFF6-4DE5-B867-80CAF545E7B4</vt:lpwstr>
  </property>
  <property fmtid="{D5CDD505-2E9C-101B-9397-08002B2CF9AE}" pid="5" name="ArticulatePath">
    <vt:lpwstr>https://nps01-my.sharepoint.com/personal/mcdowell_nps_edu/Documents/IITSEC/2024/24T36</vt:lpwstr>
  </property>
  <property fmtid="{D5CDD505-2E9C-101B-9397-08002B2CF9AE}" pid="6" name="MSIP_Label_acbbd4a6-dc2f-44d9-ad2c-c28d4679873f_Enabled">
    <vt:lpwstr>true</vt:lpwstr>
  </property>
  <property fmtid="{D5CDD505-2E9C-101B-9397-08002B2CF9AE}" pid="7" name="MSIP_Label_acbbd4a6-dc2f-44d9-ad2c-c28d4679873f_SetDate">
    <vt:lpwstr>2024-10-06T18:57:57Z</vt:lpwstr>
  </property>
  <property fmtid="{D5CDD505-2E9C-101B-9397-08002B2CF9AE}" pid="8" name="MSIP_Label_acbbd4a6-dc2f-44d9-ad2c-c28d4679873f_Method">
    <vt:lpwstr>Standard</vt:lpwstr>
  </property>
  <property fmtid="{D5CDD505-2E9C-101B-9397-08002B2CF9AE}" pid="9" name="MSIP_Label_acbbd4a6-dc2f-44d9-ad2c-c28d4679873f_Name">
    <vt:lpwstr>No Label</vt:lpwstr>
  </property>
  <property fmtid="{D5CDD505-2E9C-101B-9397-08002B2CF9AE}" pid="10" name="MSIP_Label_acbbd4a6-dc2f-44d9-ad2c-c28d4679873f_SiteId">
    <vt:lpwstr>6d936231-a517-40ea-9199-f7578963378e</vt:lpwstr>
  </property>
  <property fmtid="{D5CDD505-2E9C-101B-9397-08002B2CF9AE}" pid="11" name="MSIP_Label_acbbd4a6-dc2f-44d9-ad2c-c28d4679873f_ActionId">
    <vt:lpwstr>830203f5-0aca-4fc9-bf0e-28030eb31636</vt:lpwstr>
  </property>
  <property fmtid="{D5CDD505-2E9C-101B-9397-08002B2CF9AE}" pid="12" name="MSIP_Label_acbbd4a6-dc2f-44d9-ad2c-c28d4679873f_ContentBits">
    <vt:lpwstr>0</vt:lpwstr>
  </property>
</Properties>
</file>