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1"/>
  </p:notesMasterIdLst>
  <p:handoutMasterIdLst>
    <p:handoutMasterId r:id="rId22"/>
  </p:handoutMasterIdLst>
  <p:sldIdLst>
    <p:sldId id="289" r:id="rId5"/>
    <p:sldId id="290" r:id="rId6"/>
    <p:sldId id="300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02" r:id="rId15"/>
    <p:sldId id="301" r:id="rId16"/>
    <p:sldId id="296" r:id="rId17"/>
    <p:sldId id="310" r:id="rId18"/>
    <p:sldId id="311" r:id="rId19"/>
    <p:sldId id="312" r:id="rId20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34" autoAdjust="0"/>
  </p:normalViewPr>
  <p:slideViewPr>
    <p:cSldViewPr snapToGrid="0">
      <p:cViewPr varScale="1">
        <p:scale>
          <a:sx n="78" d="100"/>
          <a:sy n="78" d="100"/>
        </p:scale>
        <p:origin x="77" y="1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12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16E1BF6-07C4-0FBC-B918-ABD028563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730" y="-5151"/>
            <a:ext cx="12214730" cy="1364996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0" y="1384124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CF395AD9-3B30-E84E-ADFF-A85DEA9A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8" name="Picture 37" descr="Text, logo&#10;&#10;Description automatically generated">
            <a:extLst>
              <a:ext uri="{FF2B5EF4-FFF2-40B4-BE49-F238E27FC236}">
                <a16:creationId xmlns:a16="http://schemas.microsoft.com/office/drawing/2014/main" id="{DC8202BA-028E-E242-B824-C4B84406E0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52070"/>
            <a:ext cx="1094689" cy="4383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8FCE43-A445-C22C-BCD5-7FBE06D7AD6A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BFF257-B0D7-4DC3-0743-448F338D0383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B050F1-0DBD-216C-2FB3-021CBE46F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51D3B32-716D-2758-508E-4514DD0BD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AF4E44-D342-8F43-8501-E1FB4DA184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1DEBD9-CE34-B950-D0A1-9CE5CB7094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390502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6863DC4E-89E6-B745-AEC7-DBE8802F6E3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0A8CAE-6BAB-EB7F-70F4-CA252F016C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Matthew.g.Hackett.civ@army.mi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Enhancing Medical Performance Assessment using Competency Frameworks </a:t>
            </a:r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437948"/>
            <a:ext cx="8478838" cy="1934127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Matthew Hackett, PhD </a:t>
            </a:r>
          </a:p>
          <a:p>
            <a:pPr eaLnBrk="1" hangingPunct="1"/>
            <a:r>
              <a:rPr lang="en-US" dirty="0">
                <a:latin typeface="Arial Narrow" pitchFamily="34" charset="0"/>
              </a:rPr>
              <a:t>DEVCOM Soldier Center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D826E2-E600-FF4F-9DB5-F14FB3F1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Competency 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726D14E-3A5B-B650-A592-C7CE55FE5736}"/>
              </a:ext>
            </a:extLst>
          </p:cNvPr>
          <p:cNvSpPr txBox="1">
            <a:spLocks/>
          </p:cNvSpPr>
          <p:nvPr/>
        </p:nvSpPr>
        <p:spPr>
          <a:xfrm>
            <a:off x="283874" y="943590"/>
            <a:ext cx="11643129" cy="343176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Used the ABC model from STEEL-R, with a focus on individual skills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BCF73-7A24-4B5E-CB99-DD75E8373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9"/>
          <a:stretch/>
        </p:blipFill>
        <p:spPr bwMode="auto">
          <a:xfrm>
            <a:off x="766917" y="1910513"/>
            <a:ext cx="10443874" cy="4003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1678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Simulation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 err="1"/>
              <a:t>CassCader</a:t>
            </a:r>
            <a:endParaRPr lang="en-US" dirty="0"/>
          </a:p>
          <a:p>
            <a:pPr lvl="1"/>
            <a:r>
              <a:rPr lang="en-US" dirty="0"/>
              <a:t>Creates simulated </a:t>
            </a:r>
            <a:r>
              <a:rPr lang="en-US" dirty="0" err="1"/>
              <a:t>xAPI</a:t>
            </a:r>
            <a:r>
              <a:rPr lang="en-US" dirty="0"/>
              <a:t> data for experiences of multiple learners and transmits this to the LRS</a:t>
            </a:r>
          </a:p>
          <a:p>
            <a:pPr lvl="1"/>
            <a:r>
              <a:rPr lang="en-US" dirty="0"/>
              <a:t>Assertion processor automatically recomputes a learner’s profile</a:t>
            </a:r>
          </a:p>
          <a:p>
            <a:pPr lvl="1"/>
            <a:r>
              <a:rPr lang="en-US" dirty="0"/>
              <a:t>Enables testing and demonstration of a standardized, </a:t>
            </a:r>
            <a:r>
              <a:rPr lang="en-US" u="sng" dirty="0"/>
              <a:t>scalable</a:t>
            </a:r>
            <a:r>
              <a:rPr lang="en-US" dirty="0"/>
              <a:t> without requiring the instrumentation and modification of training technologies with </a:t>
            </a:r>
            <a:r>
              <a:rPr lang="en-US" dirty="0" err="1"/>
              <a:t>xAPI</a:t>
            </a:r>
            <a:endParaRPr lang="en-US" u="sng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50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Google Shape;541;p61" descr="A screenshot of a computer&#10;&#10;Description automatically generated">
            <a:extLst>
              <a:ext uri="{FF2B5EF4-FFF2-40B4-BE49-F238E27FC236}">
                <a16:creationId xmlns:a16="http://schemas.microsoft.com/office/drawing/2014/main" id="{BDB77920-4340-A642-AFDE-0CDEC5EE04F0}"/>
              </a:ext>
            </a:extLst>
          </p:cNvPr>
          <p:cNvPicPr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701" y="873788"/>
            <a:ext cx="9871587" cy="5428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7699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Results - Video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11084010" y="6402860"/>
            <a:ext cx="541637" cy="3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2024-10-04_15-26-47">
            <a:hlinkClick r:id="" action="ppaction://media"/>
            <a:extLst>
              <a:ext uri="{FF2B5EF4-FFF2-40B4-BE49-F238E27FC236}">
                <a16:creationId xmlns:a16="http://schemas.microsoft.com/office/drawing/2014/main" id="{E8E9BBCC-FB80-EAC7-71FA-C7B7CCFC3A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8613" y="1054100"/>
            <a:ext cx="8916987" cy="4889500"/>
          </a:xfrm>
        </p:spPr>
      </p:pic>
    </p:spTree>
    <p:extLst>
      <p:ext uri="{BB962C8B-B14F-4D97-AF65-F5344CB8AC3E}">
        <p14:creationId xmlns:p14="http://schemas.microsoft.com/office/powerpoint/2010/main" val="2034747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E9FAB-1EB4-2FBD-F41B-8DA78FD419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/>
          <a:p>
            <a:r>
              <a:rPr lang="en-US" dirty="0"/>
              <a:t>Successfully integrated virtual simulation (TC3Sim) with physical manikin (AJAMS) with </a:t>
            </a:r>
            <a:r>
              <a:rPr lang="en-US" dirty="0" err="1"/>
              <a:t>CaSS</a:t>
            </a:r>
            <a:r>
              <a:rPr lang="en-US" dirty="0"/>
              <a:t> system to create a comprehensive assessment of student proficiency</a:t>
            </a:r>
          </a:p>
          <a:p>
            <a:r>
              <a:rPr lang="en-US" dirty="0"/>
              <a:t>Mapped multiple training technologies and learning modalities to competencies associated with airway management</a:t>
            </a:r>
          </a:p>
          <a:p>
            <a:r>
              <a:rPr lang="en-US" dirty="0"/>
              <a:t>Utilized non-airway scenario (poly trauma) from TC3Sim, while still populating airway competency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65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E9FAB-1EB4-2FBD-F41B-8DA78FD419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/>
          <a:p>
            <a:r>
              <a:rPr lang="en-US" dirty="0"/>
              <a:t>Integrate actual technology rather than data simulation</a:t>
            </a:r>
          </a:p>
          <a:p>
            <a:r>
              <a:rPr lang="en-US" dirty="0"/>
              <a:t>Create larger competency framework for full suite of TCCC and battlefield medicine procedures (Combat Medic level)</a:t>
            </a:r>
          </a:p>
          <a:p>
            <a:r>
              <a:rPr lang="en-US" dirty="0"/>
              <a:t>Create instructor / observer checklist</a:t>
            </a:r>
          </a:p>
          <a:p>
            <a:pPr lvl="1"/>
            <a:r>
              <a:rPr lang="en-US" dirty="0"/>
              <a:t>Significant assessment is still conducted using checklists and non-instrumented equipment</a:t>
            </a:r>
          </a:p>
          <a:p>
            <a:r>
              <a:rPr lang="en-US" dirty="0"/>
              <a:t>Investigate novel assessment techniques like computer vision, natural language processing, and more to create a comprehensive student assessment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35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/ Comments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EE9FAB-1EB4-2FBD-F41B-8DA78FD419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Matthew Hackett, PhD</a:t>
            </a:r>
          </a:p>
          <a:p>
            <a:pPr marL="0" indent="0" algn="ctr">
              <a:buNone/>
            </a:pPr>
            <a:r>
              <a:rPr lang="en-US" dirty="0" err="1">
                <a:hlinkClick r:id="rId2"/>
              </a:rPr>
              <a:t>Matthew.g.Hackett.civ@</a:t>
            </a:r>
            <a:r>
              <a:rPr lang="en-US" err="1">
                <a:hlinkClick r:id="rId2"/>
              </a:rPr>
              <a:t>army</a:t>
            </a:r>
            <a:r>
              <a:rPr lang="en-US">
                <a:hlinkClick r:id="rId2"/>
              </a:rPr>
              <a:t>.mil</a:t>
            </a:r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92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Military Medical Training</a:t>
            </a:r>
          </a:p>
          <a:p>
            <a:r>
              <a:rPr lang="en-US" dirty="0"/>
              <a:t>Competency Frameworks</a:t>
            </a:r>
          </a:p>
          <a:p>
            <a:r>
              <a:rPr lang="en-US" dirty="0"/>
              <a:t>Medical Competency </a:t>
            </a:r>
          </a:p>
          <a:p>
            <a:pPr lvl="1"/>
            <a:r>
              <a:rPr lang="en-US" dirty="0"/>
              <a:t>Competency Model</a:t>
            </a:r>
          </a:p>
          <a:p>
            <a:pPr lvl="1"/>
            <a:r>
              <a:rPr lang="en-US" dirty="0"/>
              <a:t>System Architecture</a:t>
            </a:r>
          </a:p>
          <a:p>
            <a:pPr lvl="1"/>
            <a:r>
              <a:rPr lang="en-US" dirty="0"/>
              <a:t>Prototype Development</a:t>
            </a:r>
          </a:p>
          <a:p>
            <a:r>
              <a:rPr lang="en-US" dirty="0"/>
              <a:t>Data Simulation </a:t>
            </a:r>
          </a:p>
          <a:p>
            <a:r>
              <a:rPr lang="en-US" dirty="0"/>
              <a:t>Future Work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Military Medical 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726D14E-3A5B-B650-A592-C7CE55FE5736}"/>
              </a:ext>
            </a:extLst>
          </p:cNvPr>
          <p:cNvSpPr txBox="1">
            <a:spLocks/>
          </p:cNvSpPr>
          <p:nvPr/>
        </p:nvSpPr>
        <p:spPr>
          <a:xfrm>
            <a:off x="322729" y="1228725"/>
            <a:ext cx="5421728" cy="471487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Military trains healthcare providers in nearly all healthcare roles</a:t>
            </a:r>
          </a:p>
          <a:p>
            <a:r>
              <a:rPr lang="en-US" sz="2400" kern="0" dirty="0"/>
              <a:t>Combat casualty care provides treatment for a casualty at the point of injury, during transport, and at some form of healthcare facility </a:t>
            </a:r>
          </a:p>
          <a:p>
            <a:r>
              <a:rPr lang="en-US" sz="2400" kern="0" dirty="0"/>
              <a:t>Combat casualty care typically split into three components</a:t>
            </a:r>
          </a:p>
          <a:p>
            <a:pPr lvl="1"/>
            <a:r>
              <a:rPr lang="en-US" sz="2000" kern="0" dirty="0"/>
              <a:t>Tactical Combat Casualty Care (TCCC / TC3)</a:t>
            </a:r>
          </a:p>
          <a:p>
            <a:pPr lvl="1"/>
            <a:r>
              <a:rPr lang="en-US" sz="2000" kern="0" dirty="0"/>
              <a:t>En-route Combat Casualty Care</a:t>
            </a:r>
          </a:p>
          <a:p>
            <a:pPr lvl="1"/>
            <a:r>
              <a:rPr lang="en-US" sz="2000" kern="0" dirty="0"/>
              <a:t>Surgical Combat Casualty Care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49567E-E90D-1527-1F2D-C243026565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18"/>
          <a:stretch/>
        </p:blipFill>
        <p:spPr>
          <a:xfrm>
            <a:off x="6293194" y="1500809"/>
            <a:ext cx="5421728" cy="422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5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C5BF049-2C0A-689B-8817-A38944E7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681" y="1753503"/>
            <a:ext cx="2286000" cy="921224"/>
          </a:xfrm>
          <a:prstGeom prst="rect">
            <a:avLst/>
          </a:prstGeom>
          <a:ln w="25400" cap="rnd">
            <a:solidFill>
              <a:schemeClr val="tx1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4E7140B-8F82-6F1A-E7B2-D492B0D4CA71}"/>
              </a:ext>
            </a:extLst>
          </p:cNvPr>
          <p:cNvSpPr/>
          <p:nvPr/>
        </p:nvSpPr>
        <p:spPr bwMode="auto">
          <a:xfrm>
            <a:off x="2431407" y="847292"/>
            <a:ext cx="3588774" cy="2837249"/>
          </a:xfrm>
          <a:prstGeom prst="ellipse">
            <a:avLst/>
          </a:prstGeom>
          <a:solidFill>
            <a:schemeClr val="accent1"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Military Medical 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893288" y="6390502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5D1E6-F442-AB59-5FA5-9466FD8B4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2237" b="8474"/>
          <a:stretch/>
        </p:blipFill>
        <p:spPr>
          <a:xfrm>
            <a:off x="931385" y="4437997"/>
            <a:ext cx="2286000" cy="8121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6D8596-B8D9-6FA9-3C4E-F44D7818B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079" y="4803637"/>
            <a:ext cx="2286000" cy="8404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0120BB-0F82-B05B-FA47-4928BAE348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5407"/>
          <a:stretch/>
        </p:blipFill>
        <p:spPr>
          <a:xfrm>
            <a:off x="7061313" y="1752781"/>
            <a:ext cx="2286000" cy="9219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9FC4A-C661-212F-CE26-3CDE84E9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3566" y="4450908"/>
            <a:ext cx="2286000" cy="8805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D022D82-9E2C-303E-F0D7-43A65D6C3997}"/>
              </a:ext>
            </a:extLst>
          </p:cNvPr>
          <p:cNvSpPr/>
          <p:nvPr/>
        </p:nvSpPr>
        <p:spPr bwMode="auto">
          <a:xfrm>
            <a:off x="324637" y="3433221"/>
            <a:ext cx="3588774" cy="2837249"/>
          </a:xfrm>
          <a:prstGeom prst="ellipse">
            <a:avLst/>
          </a:prstGeom>
          <a:solidFill>
            <a:schemeClr val="tx2"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8AD6BD-68C3-A96A-4871-C5FB56D147DA}"/>
              </a:ext>
            </a:extLst>
          </p:cNvPr>
          <p:cNvSpPr/>
          <p:nvPr/>
        </p:nvSpPr>
        <p:spPr bwMode="auto">
          <a:xfrm>
            <a:off x="6277079" y="822349"/>
            <a:ext cx="3588774" cy="2837249"/>
          </a:xfrm>
          <a:prstGeom prst="ellipse">
            <a:avLst/>
          </a:prstGeom>
          <a:solidFill>
            <a:srgbClr val="FF0000">
              <a:alpha val="3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5867C9-C71D-0CD4-3DD9-23F43D2075DD}"/>
              </a:ext>
            </a:extLst>
          </p:cNvPr>
          <p:cNvSpPr/>
          <p:nvPr/>
        </p:nvSpPr>
        <p:spPr bwMode="auto">
          <a:xfrm>
            <a:off x="4482692" y="3805232"/>
            <a:ext cx="3588774" cy="2837249"/>
          </a:xfrm>
          <a:prstGeom prst="ellipse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7FB1E0-B123-B06F-C178-4B0F1758C93B}"/>
              </a:ext>
            </a:extLst>
          </p:cNvPr>
          <p:cNvSpPr/>
          <p:nvPr/>
        </p:nvSpPr>
        <p:spPr bwMode="auto">
          <a:xfrm>
            <a:off x="8552031" y="3433221"/>
            <a:ext cx="3588774" cy="2837249"/>
          </a:xfrm>
          <a:prstGeom prst="ellipse">
            <a:avLst/>
          </a:prstGeom>
          <a:solidFill>
            <a:schemeClr val="accent4">
              <a:alpha val="3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139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574" y="0"/>
            <a:ext cx="10047713" cy="795130"/>
          </a:xfrm>
        </p:spPr>
        <p:txBody>
          <a:bodyPr/>
          <a:lstStyle/>
          <a:p>
            <a:r>
              <a:rPr lang="en-US" dirty="0"/>
              <a:t>Holistic Learner Assessment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" name="Picture 3" descr="C:\Users\matthew.g.hackett\Documents\JPC1\LearningExperiencesSlideDesign.jpg">
            <a:extLst>
              <a:ext uri="{FF2B5EF4-FFF2-40B4-BE49-F238E27FC236}">
                <a16:creationId xmlns:a16="http://schemas.microsoft.com/office/drawing/2014/main" id="{2C842F15-0411-D156-4A07-D53FD5611D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43" y="920108"/>
            <a:ext cx="9532374" cy="5345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38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574" y="0"/>
            <a:ext cx="10047713" cy="795130"/>
          </a:xfrm>
        </p:spPr>
        <p:txBody>
          <a:bodyPr/>
          <a:lstStyle/>
          <a:p>
            <a:r>
              <a:rPr lang="en-US" dirty="0"/>
              <a:t>TEMPEST Objective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4" name="Picture 3" descr="C:\Users\matthew.g.hackett\Documents\JPC1\LearningExperiencesSlideDesign.jpg">
            <a:extLst>
              <a:ext uri="{FF2B5EF4-FFF2-40B4-BE49-F238E27FC236}">
                <a16:creationId xmlns:a16="http://schemas.microsoft.com/office/drawing/2014/main" id="{2C842F15-0411-D156-4A07-D53FD5611D4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43" y="920108"/>
            <a:ext cx="9532374" cy="53454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95C0D6B-0CA8-EC64-E4DC-3F89A5899746}"/>
              </a:ext>
            </a:extLst>
          </p:cNvPr>
          <p:cNvSpPr/>
          <p:nvPr/>
        </p:nvSpPr>
        <p:spPr bwMode="auto">
          <a:xfrm>
            <a:off x="845574" y="1248697"/>
            <a:ext cx="7639665" cy="4886632"/>
          </a:xfrm>
          <a:prstGeom prst="rect">
            <a:avLst/>
          </a:prstGeom>
          <a:solidFill>
            <a:schemeClr val="accent1">
              <a:alpha val="44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66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Competency Frameworks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726D14E-3A5B-B650-A592-C7CE55FE5736}"/>
              </a:ext>
            </a:extLst>
          </p:cNvPr>
          <p:cNvSpPr txBox="1">
            <a:spLocks/>
          </p:cNvSpPr>
          <p:nvPr/>
        </p:nvSpPr>
        <p:spPr>
          <a:xfrm>
            <a:off x="283874" y="943590"/>
            <a:ext cx="11643129" cy="343176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Critical question - is the trainee ready to perform the tasks critical for their intended job?</a:t>
            </a:r>
          </a:p>
          <a:p>
            <a:r>
              <a:rPr lang="en-US" sz="2400" kern="0" dirty="0"/>
              <a:t>Arose from educational and employment sectors</a:t>
            </a:r>
          </a:p>
          <a:p>
            <a:r>
              <a:rPr lang="en-US" sz="2400" kern="0" dirty="0"/>
              <a:t>Education – a set of knowledge, motives, traits, and skills that may be a superior indicator of performance compared to test results</a:t>
            </a:r>
          </a:p>
          <a:p>
            <a:pPr lvl="1"/>
            <a:r>
              <a:rPr lang="en-US" sz="1800" kern="0" dirty="0"/>
              <a:t>Evolved to include knowledge, skills, behaviors, values, and attitudes within the scope of a competency</a:t>
            </a:r>
          </a:p>
          <a:p>
            <a:pPr lvl="1"/>
            <a:r>
              <a:rPr lang="en-US" sz="1800" kern="0" dirty="0"/>
              <a:t>Behavioral approach which suggest competency is a continuous and evolving concept</a:t>
            </a:r>
          </a:p>
          <a:p>
            <a:r>
              <a:rPr lang="en-US" sz="2000" kern="0" dirty="0"/>
              <a:t>Employment – defines measurable performance standards which a prospective employee meets to be </a:t>
            </a:r>
            <a:r>
              <a:rPr lang="en-US" sz="2000" kern="0" dirty="0" err="1"/>
              <a:t>quailified</a:t>
            </a:r>
            <a:r>
              <a:rPr lang="en-US" sz="2000" kern="0" dirty="0"/>
              <a:t> and suitable for a position</a:t>
            </a:r>
          </a:p>
          <a:p>
            <a:pPr lvl="1"/>
            <a:r>
              <a:rPr lang="en-US" sz="1800" kern="0" dirty="0"/>
              <a:t>Suggests a criterion which once met makes a trainee qualified and competent </a:t>
            </a:r>
            <a:endParaRPr lang="en-US" sz="2000" kern="0" dirty="0"/>
          </a:p>
        </p:txBody>
      </p:sp>
      <p:pic>
        <p:nvPicPr>
          <p:cNvPr id="1026" name="Picture 2" descr="School - Free buildings icons">
            <a:extLst>
              <a:ext uri="{FF2B5EF4-FFF2-40B4-BE49-F238E27FC236}">
                <a16:creationId xmlns:a16="http://schemas.microsoft.com/office/drawing/2014/main" id="{E6154062-A55E-131C-23E9-CD08DB095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856" y="4375355"/>
            <a:ext cx="201168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tory - Free industry icons">
            <a:extLst>
              <a:ext uri="{FF2B5EF4-FFF2-40B4-BE49-F238E27FC236}">
                <a16:creationId xmlns:a16="http://schemas.microsoft.com/office/drawing/2014/main" id="{A7F35A48-7E33-7AC1-C673-8D3F68A0E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59" y="4138451"/>
            <a:ext cx="2378421" cy="237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844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Military Competency Frameworks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726D14E-3A5B-B650-A592-C7CE55FE5736}"/>
              </a:ext>
            </a:extLst>
          </p:cNvPr>
          <p:cNvSpPr txBox="1">
            <a:spLocks/>
          </p:cNvSpPr>
          <p:nvPr/>
        </p:nvSpPr>
        <p:spPr>
          <a:xfrm>
            <a:off x="283874" y="943590"/>
            <a:ext cx="11643129" cy="343176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CBE shifts from ‘one-size fits all’ approach often taken, rigidly structured </a:t>
            </a:r>
          </a:p>
          <a:p>
            <a:r>
              <a:rPr lang="en-US" kern="0" dirty="0"/>
              <a:t>CBE benefits include improved human capital management, career development, and more </a:t>
            </a:r>
          </a:p>
          <a:p>
            <a:r>
              <a:rPr lang="en-US" kern="0" dirty="0"/>
              <a:t>Prior work has been undertaken</a:t>
            </a:r>
          </a:p>
          <a:p>
            <a:pPr lvl="1"/>
            <a:r>
              <a:rPr lang="en-US" kern="0" dirty="0"/>
              <a:t>Total Learning Architecture</a:t>
            </a:r>
          </a:p>
          <a:p>
            <a:pPr lvl="1"/>
            <a:r>
              <a:rPr lang="en-US" kern="0" dirty="0"/>
              <a:t>Sailor 2025</a:t>
            </a:r>
          </a:p>
          <a:p>
            <a:pPr lvl="1"/>
            <a:r>
              <a:rPr lang="en-US" kern="0" dirty="0"/>
              <a:t>STEEL-R </a:t>
            </a:r>
          </a:p>
        </p:txBody>
      </p:sp>
    </p:spTree>
    <p:extLst>
      <p:ext uri="{BB962C8B-B14F-4D97-AF65-F5344CB8AC3E}">
        <p14:creationId xmlns:p14="http://schemas.microsoft.com/office/powerpoint/2010/main" val="924995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DC1706-4C3B-2B4B-BD3E-194E88879B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726D14E-3A5B-B650-A592-C7CE55FE5736}"/>
              </a:ext>
            </a:extLst>
          </p:cNvPr>
          <p:cNvSpPr txBox="1">
            <a:spLocks/>
          </p:cNvSpPr>
          <p:nvPr/>
        </p:nvSpPr>
        <p:spPr>
          <a:xfrm>
            <a:off x="283874" y="943590"/>
            <a:ext cx="11643129" cy="343176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Medical competency framework – initial focus intubation competency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772B75-9D89-AF82-8022-820418D2E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22" y="3347007"/>
            <a:ext cx="2412943" cy="1357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AB2AA-4867-B4F1-B08E-872281D36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22" y="1915496"/>
            <a:ext cx="2412943" cy="1357281"/>
          </a:xfrm>
          <a:prstGeom prst="rect">
            <a:avLst/>
          </a:prstGeom>
        </p:spPr>
      </p:pic>
      <p:pic>
        <p:nvPicPr>
          <p:cNvPr id="4" name="image3.png" descr="A diagram of a software system&#10;&#10;Description automatically generated">
            <a:extLst>
              <a:ext uri="{FF2B5EF4-FFF2-40B4-BE49-F238E27FC236}">
                <a16:creationId xmlns:a16="http://schemas.microsoft.com/office/drawing/2014/main" id="{EDA41803-08FE-3F22-AA01-82342D5FDBE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0912" y="1648624"/>
            <a:ext cx="5077009" cy="4584562"/>
          </a:xfrm>
          <a:prstGeom prst="rect">
            <a:avLst/>
          </a:prstGeom>
          <a:ln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1866A7B-3B8D-7355-5992-0648AD681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921" y="2175330"/>
            <a:ext cx="3514878" cy="219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96594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purl.org/dc/terms/"/>
    <ds:schemaRef ds:uri="http://schemas.microsoft.com/sharepoint/v3"/>
    <ds:schemaRef ds:uri="http://schemas.microsoft.com/office/2006/metadata/propertie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15238</TotalTime>
  <Words>478</Words>
  <Application>Microsoft Office PowerPoint</Application>
  <PresentationFormat>Widescreen</PresentationFormat>
  <Paragraphs>83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Arial Narrow</vt:lpstr>
      <vt:lpstr>Tahoma</vt:lpstr>
      <vt:lpstr>Wingdings</vt:lpstr>
      <vt:lpstr>Blends</vt:lpstr>
      <vt:lpstr>PowerPoint Presentation</vt:lpstr>
      <vt:lpstr>Agenda</vt:lpstr>
      <vt:lpstr>Military Medical Training</vt:lpstr>
      <vt:lpstr>Military Medical Training</vt:lpstr>
      <vt:lpstr>Holistic Learner Assessment</vt:lpstr>
      <vt:lpstr>TEMPEST Objective</vt:lpstr>
      <vt:lpstr>Competency Frameworks</vt:lpstr>
      <vt:lpstr>Military Competency Frameworks</vt:lpstr>
      <vt:lpstr>System Architecture</vt:lpstr>
      <vt:lpstr>Competency M</vt:lpstr>
      <vt:lpstr>Data Simulation</vt:lpstr>
      <vt:lpstr>Results</vt:lpstr>
      <vt:lpstr>Results - Video</vt:lpstr>
      <vt:lpstr>Conclusions</vt:lpstr>
      <vt:lpstr>Future Work</vt:lpstr>
      <vt:lpstr>Questions / Comments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Hackett, Matthew G CIV USARMY DEVCOM SC (USA)</cp:lastModifiedBy>
  <cp:revision>45</cp:revision>
  <cp:lastPrinted>1601-01-01T00:00:00Z</cp:lastPrinted>
  <dcterms:created xsi:type="dcterms:W3CDTF">2016-03-29T15:29:36Z</dcterms:created>
  <dcterms:modified xsi:type="dcterms:W3CDTF">2024-10-07T23:06:53Z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