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36"/>
  </p:notesMasterIdLst>
  <p:handoutMasterIdLst>
    <p:handoutMasterId r:id="rId37"/>
  </p:handoutMasterIdLst>
  <p:sldIdLst>
    <p:sldId id="289" r:id="rId5"/>
    <p:sldId id="290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12" r:id="rId14"/>
    <p:sldId id="310" r:id="rId15"/>
    <p:sldId id="311" r:id="rId16"/>
    <p:sldId id="326" r:id="rId17"/>
    <p:sldId id="309" r:id="rId18"/>
    <p:sldId id="313" r:id="rId19"/>
    <p:sldId id="314" r:id="rId20"/>
    <p:sldId id="324" r:id="rId21"/>
    <p:sldId id="327" r:id="rId22"/>
    <p:sldId id="328" r:id="rId23"/>
    <p:sldId id="315" r:id="rId24"/>
    <p:sldId id="316" r:id="rId25"/>
    <p:sldId id="320" r:id="rId26"/>
    <p:sldId id="319" r:id="rId27"/>
    <p:sldId id="321" r:id="rId28"/>
    <p:sldId id="325" r:id="rId29"/>
    <p:sldId id="322" r:id="rId30"/>
    <p:sldId id="323" r:id="rId31"/>
    <p:sldId id="329" r:id="rId32"/>
    <p:sldId id="330" r:id="rId33"/>
    <p:sldId id="317" r:id="rId34"/>
    <p:sldId id="318" r:id="rId35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C28512-8E28-6F1B-F2A2-A87F44011038}" name="Scott Johnson" initials="SJ" userId="dfb2d7be73a23ff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88C2A"/>
    <a:srgbClr val="FF9900"/>
    <a:srgbClr val="0033CC"/>
    <a:srgbClr val="22458A"/>
    <a:srgbClr val="2B56AB"/>
    <a:srgbClr val="3366CC"/>
    <a:srgbClr val="0066CC"/>
    <a:srgbClr val="F77B0B"/>
    <a:srgbClr val="B2F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34" autoAdjust="0"/>
    <p:restoredTop sz="94634" autoAdjust="0"/>
  </p:normalViewPr>
  <p:slideViewPr>
    <p:cSldViewPr snapToGrid="0">
      <p:cViewPr varScale="1">
        <p:scale>
          <a:sx n="105" d="100"/>
          <a:sy n="105" d="100"/>
        </p:scale>
        <p:origin x="114" y="7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terrain database generation systems generate fairly clean geometry. This is the process for </a:t>
            </a:r>
            <a:r>
              <a:rPr lang="en-US" dirty="0" err="1"/>
              <a:t>TerraVista</a:t>
            </a:r>
            <a:r>
              <a:rPr lang="en-US" dirty="0"/>
              <a:t> and </a:t>
            </a:r>
            <a:r>
              <a:rPr lang="en-US" dirty="0" err="1"/>
              <a:t>TerraTools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29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picture had to be decimated to show anything but a gray blob.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830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references have pictures like this. I’d like to point out that their pictures are hand made without any anomalies and they tend to be very small number of polygons.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73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process also uses Least Squares Conformal Mapping to map the non-flat portions to flat UV space.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97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8FCE43-A445-C22C-BCD5-7FBE06D7AD6A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BFF257-B0D7-4DC3-0743-448F338D0383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050F1-0DBD-216C-2FB3-021CBE46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6863DC4E-89E6-B745-AEC7-DBE8802F6E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8CAE-6BAB-EB7F-70F4-CA252F01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Novel Techniques for Processing Building Exteriors Captured from Photogrammetry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514134" y="3080797"/>
            <a:ext cx="8478838" cy="1966691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pitchFamily="34" charset="0"/>
              </a:rPr>
              <a:t>Scott Johnson, Leidos</a:t>
            </a:r>
          </a:p>
          <a:p>
            <a:pPr eaLnBrk="1" hangingPunct="1"/>
            <a:r>
              <a:rPr lang="en-US" dirty="0">
                <a:latin typeface="Arial Narrow" pitchFamily="34" charset="0"/>
              </a:rPr>
              <a:t>Scot </a:t>
            </a:r>
            <a:r>
              <a:rPr lang="en-US" dirty="0" err="1">
                <a:latin typeface="Arial Narrow" pitchFamily="34" charset="0"/>
              </a:rPr>
              <a:t>Shiflett</a:t>
            </a:r>
            <a:r>
              <a:rPr lang="en-US" dirty="0">
                <a:latin typeface="Arial Narrow" pitchFamily="34" charset="0"/>
              </a:rPr>
              <a:t>, Leidos</a:t>
            </a:r>
          </a:p>
          <a:p>
            <a:pPr eaLnBrk="1" hangingPunct="1"/>
            <a:r>
              <a:rPr lang="en-US" dirty="0">
                <a:latin typeface="Arial Narrow" pitchFamily="34" charset="0"/>
              </a:rPr>
              <a:t>Clayton Burford, DEVCOM Sponsor</a:t>
            </a:r>
          </a:p>
          <a:p>
            <a:pPr eaLnBrk="1" hangingPunct="1"/>
            <a:endParaRPr lang="en-US" dirty="0">
              <a:latin typeface="Arial Narrow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26" name="Picture 2" descr="SC Logo">
            <a:extLst>
              <a:ext uri="{FF2B5EF4-FFF2-40B4-BE49-F238E27FC236}">
                <a16:creationId xmlns:a16="http://schemas.microsoft.com/office/drawing/2014/main" id="{BBBDD1FC-759A-B013-E564-3DB0953C2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728" y="4715459"/>
            <a:ext cx="3038536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9ED24A-C79D-B9E7-BC73-94EEAF3D64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0E1578-E5CD-8D3A-B511-BA15C14A6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Remeshing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1BB82-CAEC-D924-170C-15D06BB6843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1851933"/>
          </a:xfrm>
        </p:spPr>
        <p:txBody>
          <a:bodyPr/>
          <a:lstStyle/>
          <a:p>
            <a:r>
              <a:rPr lang="en-US" dirty="0"/>
              <a:t>Throws out the existing faces and generates a new set of triangles that represent the same surface.</a:t>
            </a:r>
          </a:p>
          <a:p>
            <a:r>
              <a:rPr lang="en-US" dirty="0"/>
              <a:t>The famous modeling tool, Blender, has remeshing. Let’s start with that.</a:t>
            </a:r>
          </a:p>
        </p:txBody>
      </p:sp>
      <p:pic>
        <p:nvPicPr>
          <p:cNvPr id="1026" name="Picture 2" descr="Blender Logo">
            <a:extLst>
              <a:ext uri="{FF2B5EF4-FFF2-40B4-BE49-F238E27FC236}">
                <a16:creationId xmlns:a16="http://schemas.microsoft.com/office/drawing/2014/main" id="{62F63C39-0522-9723-9133-A516DD85A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53" y="2541757"/>
            <a:ext cx="4089164" cy="124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E53C4B-74D2-02BD-1BA5-F0AE95FBFB60}"/>
              </a:ext>
            </a:extLst>
          </p:cNvPr>
          <p:cNvSpPr txBox="1"/>
          <p:nvPr/>
        </p:nvSpPr>
        <p:spPr>
          <a:xfrm>
            <a:off x="1" y="4381951"/>
            <a:ext cx="1049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Mesh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E485D9-64D1-8DB3-E30F-1596316F9AF6}"/>
              </a:ext>
            </a:extLst>
          </p:cNvPr>
          <p:cNvSpPr txBox="1"/>
          <p:nvPr/>
        </p:nvSpPr>
        <p:spPr>
          <a:xfrm>
            <a:off x="1501959" y="4099354"/>
            <a:ext cx="1683874" cy="132090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b="1" dirty="0" err="1"/>
              <a:t>Remesh</a:t>
            </a:r>
            <a:endParaRPr lang="en-US" sz="2400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5B2B73-915F-15E4-98A5-85BF09B17E03}"/>
              </a:ext>
            </a:extLst>
          </p:cNvPr>
          <p:cNvSpPr txBox="1"/>
          <p:nvPr/>
        </p:nvSpPr>
        <p:spPr>
          <a:xfrm>
            <a:off x="3806651" y="4056092"/>
            <a:ext cx="1683874" cy="13849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Face Segment-</a:t>
            </a: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</a:rPr>
              <a:t>ation</a:t>
            </a:r>
            <a:endParaRPr lang="en-US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665C127-3A3E-9D27-42DB-E53C53567F3C}"/>
              </a:ext>
            </a:extLst>
          </p:cNvPr>
          <p:cNvSpPr/>
          <p:nvPr/>
        </p:nvSpPr>
        <p:spPr bwMode="auto">
          <a:xfrm>
            <a:off x="962153" y="4418007"/>
            <a:ext cx="453465" cy="537210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F790C5E-DE9A-711C-D5DB-57736E473373}"/>
              </a:ext>
            </a:extLst>
          </p:cNvPr>
          <p:cNvSpPr/>
          <p:nvPr/>
        </p:nvSpPr>
        <p:spPr bwMode="auto">
          <a:xfrm>
            <a:off x="3281500" y="4410838"/>
            <a:ext cx="453465" cy="537210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7216BC2-E2C7-05A0-0B68-28F8C74E45AB}"/>
              </a:ext>
            </a:extLst>
          </p:cNvPr>
          <p:cNvSpPr/>
          <p:nvPr/>
        </p:nvSpPr>
        <p:spPr bwMode="auto">
          <a:xfrm>
            <a:off x="5563335" y="4440613"/>
            <a:ext cx="453465" cy="537210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2410E5-51CC-44DD-D458-9F93F3EF161F}"/>
              </a:ext>
            </a:extLst>
          </p:cNvPr>
          <p:cNvSpPr txBox="1"/>
          <p:nvPr/>
        </p:nvSpPr>
        <p:spPr>
          <a:xfrm>
            <a:off x="6100585" y="4099558"/>
            <a:ext cx="1920895" cy="13209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Retexture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AED05E-1232-38D5-35AD-B0051F893335}"/>
              </a:ext>
            </a:extLst>
          </p:cNvPr>
          <p:cNvSpPr txBox="1"/>
          <p:nvPr/>
        </p:nvSpPr>
        <p:spPr>
          <a:xfrm>
            <a:off x="8506940" y="4110802"/>
            <a:ext cx="1595982" cy="1320908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Building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Skeleton</a:t>
            </a:r>
          </a:p>
          <a:p>
            <a:endParaRPr lang="en-US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AD73B87-2121-3142-B7DC-CB3CFF5831F8}"/>
              </a:ext>
            </a:extLst>
          </p:cNvPr>
          <p:cNvSpPr/>
          <p:nvPr/>
        </p:nvSpPr>
        <p:spPr bwMode="auto">
          <a:xfrm>
            <a:off x="8069715" y="4440480"/>
            <a:ext cx="453465" cy="537210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9D8B71F-F04A-F6BD-108E-9D753AC4775B}"/>
              </a:ext>
            </a:extLst>
          </p:cNvPr>
          <p:cNvSpPr/>
          <p:nvPr/>
        </p:nvSpPr>
        <p:spPr bwMode="auto">
          <a:xfrm>
            <a:off x="10151157" y="4421798"/>
            <a:ext cx="453465" cy="537210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709579-BB1E-9BD2-BABB-02A2B60C4A8F}"/>
              </a:ext>
            </a:extLst>
          </p:cNvPr>
          <p:cNvSpPr txBox="1"/>
          <p:nvPr/>
        </p:nvSpPr>
        <p:spPr>
          <a:xfrm>
            <a:off x="10686252" y="4410838"/>
            <a:ext cx="1049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Out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Mesh</a:t>
            </a:r>
          </a:p>
        </p:txBody>
      </p:sp>
    </p:spTree>
    <p:extLst>
      <p:ext uri="{BB962C8B-B14F-4D97-AF65-F5344CB8AC3E}">
        <p14:creationId xmlns:p14="http://schemas.microsoft.com/office/powerpoint/2010/main" val="2799247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2AC68C-52B5-4F29-D0C3-BF7C4BD0FD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97D8AF-DF22-D7AA-D278-3500E8350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Blender Remeshing only Works on Closed Meshes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E683D2-BB2B-01D7-2024-2DD0A4DCC6FC}"/>
              </a:ext>
            </a:extLst>
          </p:cNvPr>
          <p:cNvSpPr txBox="1"/>
          <p:nvPr/>
        </p:nvSpPr>
        <p:spPr>
          <a:xfrm>
            <a:off x="626151" y="3134840"/>
            <a:ext cx="1272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Mesh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1821DB-5753-5E89-8E6C-9531B0987E33}"/>
              </a:ext>
            </a:extLst>
          </p:cNvPr>
          <p:cNvSpPr txBox="1"/>
          <p:nvPr/>
        </p:nvSpPr>
        <p:spPr>
          <a:xfrm>
            <a:off x="2781087" y="2067210"/>
            <a:ext cx="2042160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Mesh to Voxels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454F64-B356-C8C1-5C01-CCFC84EF06AB}"/>
              </a:ext>
            </a:extLst>
          </p:cNvPr>
          <p:cNvSpPr txBox="1"/>
          <p:nvPr/>
        </p:nvSpPr>
        <p:spPr>
          <a:xfrm>
            <a:off x="5365791" y="2067210"/>
            <a:ext cx="2042160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Voxels to Mesh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2FD04E-438B-BA8F-FC30-CA79DAFFA694}"/>
              </a:ext>
            </a:extLst>
          </p:cNvPr>
          <p:cNvSpPr txBox="1"/>
          <p:nvPr/>
        </p:nvSpPr>
        <p:spPr>
          <a:xfrm>
            <a:off x="8180294" y="2057622"/>
            <a:ext cx="227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Remeshed</a:t>
            </a:r>
            <a:r>
              <a:rPr lang="en-US" dirty="0"/>
              <a:t> Result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CE644F-0364-DC88-3A40-A21D4B61C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772" y="1166082"/>
            <a:ext cx="828790" cy="7763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944934-B1E4-74D0-0EDC-03456C146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748" y="1166082"/>
            <a:ext cx="828790" cy="776396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5C4671FC-4547-F731-9504-78D59274E5D4}"/>
              </a:ext>
            </a:extLst>
          </p:cNvPr>
          <p:cNvSpPr/>
          <p:nvPr/>
        </p:nvSpPr>
        <p:spPr bwMode="auto">
          <a:xfrm>
            <a:off x="2226320" y="2345435"/>
            <a:ext cx="549951" cy="520766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D102E7A-8EA8-D409-3A72-561B995766AE}"/>
              </a:ext>
            </a:extLst>
          </p:cNvPr>
          <p:cNvSpPr/>
          <p:nvPr/>
        </p:nvSpPr>
        <p:spPr bwMode="auto">
          <a:xfrm>
            <a:off x="4819544" y="2345435"/>
            <a:ext cx="549951" cy="520766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E9FA10D-0C13-57A5-ED1D-9453E5F8C148}"/>
              </a:ext>
            </a:extLst>
          </p:cNvPr>
          <p:cNvSpPr/>
          <p:nvPr/>
        </p:nvSpPr>
        <p:spPr bwMode="auto">
          <a:xfrm>
            <a:off x="7459980" y="2335848"/>
            <a:ext cx="549951" cy="520766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F57455-51AB-F28F-C675-4135344D8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748" y="3483196"/>
            <a:ext cx="4613207" cy="22842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4B65768-8703-3D2D-1D7E-5989E752AEE7}"/>
              </a:ext>
            </a:extLst>
          </p:cNvPr>
          <p:cNvSpPr txBox="1"/>
          <p:nvPr/>
        </p:nvSpPr>
        <p:spPr>
          <a:xfrm>
            <a:off x="1898478" y="5700494"/>
            <a:ext cx="7501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 (most of the building is missing)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806A03-85BB-DF6A-13E5-814B09050384}"/>
              </a:ext>
            </a:extLst>
          </p:cNvPr>
          <p:cNvSpPr/>
          <p:nvPr/>
        </p:nvSpPr>
        <p:spPr bwMode="auto">
          <a:xfrm>
            <a:off x="2907669" y="3330933"/>
            <a:ext cx="4916244" cy="243391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5E9CB8A-E6EB-11EB-6E02-AD4E776BF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13" y="2067210"/>
            <a:ext cx="2096092" cy="119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87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2AC68C-52B5-4F29-D0C3-BF7C4BD0FD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97D8AF-DF22-D7AA-D278-3500E8350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Remeshing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E683D2-BB2B-01D7-2024-2DD0A4DCC6FC}"/>
              </a:ext>
            </a:extLst>
          </p:cNvPr>
          <p:cNvSpPr txBox="1"/>
          <p:nvPr/>
        </p:nvSpPr>
        <p:spPr>
          <a:xfrm>
            <a:off x="81013" y="3403744"/>
            <a:ext cx="1272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Mesh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1821DB-5753-5E89-8E6C-9531B0987E33}"/>
              </a:ext>
            </a:extLst>
          </p:cNvPr>
          <p:cNvSpPr txBox="1"/>
          <p:nvPr/>
        </p:nvSpPr>
        <p:spPr>
          <a:xfrm>
            <a:off x="1938556" y="2918569"/>
            <a:ext cx="2042160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Mesh to Voxels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454F64-B356-C8C1-5C01-CCFC84EF06AB}"/>
              </a:ext>
            </a:extLst>
          </p:cNvPr>
          <p:cNvSpPr txBox="1"/>
          <p:nvPr/>
        </p:nvSpPr>
        <p:spPr>
          <a:xfrm>
            <a:off x="4639952" y="2918570"/>
            <a:ext cx="2042160" cy="144655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noAutofit/>
          </a:bodyPr>
          <a:lstStyle/>
          <a:p>
            <a:r>
              <a:rPr lang="en-US" sz="2800" dirty="0"/>
              <a:t>Comp Signed Distances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2FD04E-438B-BA8F-FC30-CA79DAFFA694}"/>
              </a:ext>
            </a:extLst>
          </p:cNvPr>
          <p:cNvSpPr txBox="1"/>
          <p:nvPr/>
        </p:nvSpPr>
        <p:spPr>
          <a:xfrm>
            <a:off x="9748655" y="2984063"/>
            <a:ext cx="227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Remeshed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CE644F-0364-DC88-3A40-A21D4B61C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672" y="2078388"/>
            <a:ext cx="828790" cy="776396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5C4671FC-4547-F731-9504-78D59274E5D4}"/>
              </a:ext>
            </a:extLst>
          </p:cNvPr>
          <p:cNvSpPr/>
          <p:nvPr/>
        </p:nvSpPr>
        <p:spPr bwMode="auto">
          <a:xfrm>
            <a:off x="1353340" y="3467753"/>
            <a:ext cx="549951" cy="520766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E9FA10D-0C13-57A5-ED1D-9453E5F8C148}"/>
              </a:ext>
            </a:extLst>
          </p:cNvPr>
          <p:cNvSpPr/>
          <p:nvPr/>
        </p:nvSpPr>
        <p:spPr bwMode="auto">
          <a:xfrm>
            <a:off x="9550139" y="3564122"/>
            <a:ext cx="549951" cy="520766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5ABDD6-00BF-E08B-A5F7-6107C914E868}"/>
              </a:ext>
            </a:extLst>
          </p:cNvPr>
          <p:cNvSpPr txBox="1"/>
          <p:nvPr/>
        </p:nvSpPr>
        <p:spPr>
          <a:xfrm>
            <a:off x="7383939" y="2918569"/>
            <a:ext cx="2042160" cy="144655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Voxels to Mesh</a:t>
            </a:r>
          </a:p>
          <a:p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92CE37E-AA66-8359-7F42-C42F53A9EC8A}"/>
              </a:ext>
            </a:extLst>
          </p:cNvPr>
          <p:cNvSpPr/>
          <p:nvPr/>
        </p:nvSpPr>
        <p:spPr bwMode="auto">
          <a:xfrm>
            <a:off x="4025722" y="3467753"/>
            <a:ext cx="549951" cy="520766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5D359B6-EE13-68D0-1C3E-6FD816DA3F85}"/>
              </a:ext>
            </a:extLst>
          </p:cNvPr>
          <p:cNvSpPr/>
          <p:nvPr/>
        </p:nvSpPr>
        <p:spPr bwMode="auto">
          <a:xfrm>
            <a:off x="6766656" y="3497579"/>
            <a:ext cx="549951" cy="520766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EC8B2C-C184-EDC8-6884-71FEB0AA2FD3}"/>
              </a:ext>
            </a:extLst>
          </p:cNvPr>
          <p:cNvSpPr txBox="1"/>
          <p:nvPr/>
        </p:nvSpPr>
        <p:spPr>
          <a:xfrm>
            <a:off x="4755579" y="1861223"/>
            <a:ext cx="1728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Custom</a:t>
            </a:r>
          </a:p>
          <a:p>
            <a:r>
              <a:rPr lang="en-US" i="1" dirty="0"/>
              <a:t>Code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BCC39B-06BF-9921-98B2-FC955E11677F}"/>
              </a:ext>
            </a:extLst>
          </p:cNvPr>
          <p:cNvSpPr txBox="1"/>
          <p:nvPr/>
        </p:nvSpPr>
        <p:spPr>
          <a:xfrm>
            <a:off x="7362069" y="1851583"/>
            <a:ext cx="2085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Geometric Tools Lib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15DE1E-9ABB-A989-7A35-A42D3B7DD650}"/>
              </a:ext>
            </a:extLst>
          </p:cNvPr>
          <p:cNvSpPr txBox="1"/>
          <p:nvPr/>
        </p:nvSpPr>
        <p:spPr>
          <a:xfrm>
            <a:off x="1628315" y="5191175"/>
            <a:ext cx="9369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Custom Remeshing works on non-closed meshes.</a:t>
            </a:r>
          </a:p>
        </p:txBody>
      </p:sp>
    </p:spTree>
    <p:extLst>
      <p:ext uri="{BB962C8B-B14F-4D97-AF65-F5344CB8AC3E}">
        <p14:creationId xmlns:p14="http://schemas.microsoft.com/office/powerpoint/2010/main" val="3434937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E60980-9D31-8CFA-861C-B91996EFC8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5AD8E4-5ED8-9205-1064-864153EE2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Remeshing Result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0A5F57-B872-6776-A19B-4D52BCCA9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082" y="832027"/>
            <a:ext cx="8764110" cy="519394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6CE88E0-3CD5-4B03-71C9-31F70773D46F}"/>
              </a:ext>
            </a:extLst>
          </p:cNvPr>
          <p:cNvSpPr txBox="1"/>
          <p:nvPr/>
        </p:nvSpPr>
        <p:spPr>
          <a:xfrm>
            <a:off x="3078685" y="6147083"/>
            <a:ext cx="605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Very few nonmanifold verts left </a:t>
            </a:r>
          </a:p>
        </p:txBody>
      </p:sp>
    </p:spTree>
    <p:extLst>
      <p:ext uri="{BB962C8B-B14F-4D97-AF65-F5344CB8AC3E}">
        <p14:creationId xmlns:p14="http://schemas.microsoft.com/office/powerpoint/2010/main" val="2433355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65E214-C62B-1761-54E1-5540C9FCC9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E87545-8C66-DAF1-03B2-0DB20D4B1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Remeshing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918882C-099B-8324-AB8C-7C3EEE52912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/>
          <a:p>
            <a:r>
              <a:rPr lang="en-US" sz="3200" dirty="0"/>
              <a:t>Eliminates tile boundaries and intersecting faces</a:t>
            </a:r>
          </a:p>
          <a:p>
            <a:r>
              <a:rPr lang="en-US" sz="3200" dirty="0"/>
              <a:t>Brings the mesh very close to manifold.</a:t>
            </a:r>
          </a:p>
          <a:p>
            <a:pPr lvl="1"/>
            <a:r>
              <a:rPr lang="en-US" sz="3200" dirty="0"/>
              <a:t>In many cases the nonmanifold vertices can be removed because they were in noisy areas.</a:t>
            </a:r>
          </a:p>
          <a:p>
            <a:r>
              <a:rPr lang="en-US" sz="3200" dirty="0"/>
              <a:t>The mesh is now connected except for the discontinuous erroneous geometry</a:t>
            </a:r>
          </a:p>
          <a:p>
            <a:pPr lvl="1"/>
            <a:r>
              <a:rPr lang="en-US" sz="3200" dirty="0"/>
              <a:t>Remove all but the largest continuous mesh to eliminate most of the erroneous geometry</a:t>
            </a:r>
          </a:p>
          <a:p>
            <a:pPr marL="60958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43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436047-5755-15FD-2E8E-DB01699AB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EEEE45-E8CA-CACB-D5D7-FFEEAC8E5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Remeshing – Results Highlighted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B7B897-019F-79EC-6B1F-2312E43E1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388" y="2189627"/>
            <a:ext cx="4586909" cy="24787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C15D56-CDE7-DBB9-6685-196349428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60" y="2341187"/>
            <a:ext cx="5722222" cy="2833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7A9528-5BEA-6574-E588-1F0073BF619A}"/>
              </a:ext>
            </a:extLst>
          </p:cNvPr>
          <p:cNvSpPr txBox="1"/>
          <p:nvPr/>
        </p:nvSpPr>
        <p:spPr>
          <a:xfrm>
            <a:off x="625560" y="1275771"/>
            <a:ext cx="5722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Blender’s Result is not usable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1492FF-8D76-4BC7-7F0F-35466C4F58F1}"/>
              </a:ext>
            </a:extLst>
          </p:cNvPr>
          <p:cNvSpPr txBox="1"/>
          <p:nvPr/>
        </p:nvSpPr>
        <p:spPr>
          <a:xfrm>
            <a:off x="8175471" y="1233941"/>
            <a:ext cx="2155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Result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E95CF0-FB79-5373-A56E-9A401CE9296A}"/>
              </a:ext>
            </a:extLst>
          </p:cNvPr>
          <p:cNvSpPr txBox="1"/>
          <p:nvPr/>
        </p:nvSpPr>
        <p:spPr>
          <a:xfrm>
            <a:off x="1451569" y="5441399"/>
            <a:ext cx="8899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offer our solution to the Blender Foundation so 3 million users can benefit.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CFC9EE-87C4-C720-F26C-1683BFD63786}"/>
              </a:ext>
            </a:extLst>
          </p:cNvPr>
          <p:cNvSpPr/>
          <p:nvPr/>
        </p:nvSpPr>
        <p:spPr bwMode="auto">
          <a:xfrm>
            <a:off x="625560" y="2012333"/>
            <a:ext cx="5327184" cy="283333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0541BC-FDB8-ECCD-0CC7-A13BF60CA988}"/>
              </a:ext>
            </a:extLst>
          </p:cNvPr>
          <p:cNvSpPr/>
          <p:nvPr/>
        </p:nvSpPr>
        <p:spPr bwMode="auto">
          <a:xfrm>
            <a:off x="6465528" y="2012331"/>
            <a:ext cx="5327184" cy="283333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894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3FE4D4-649C-E2DD-02B9-117496868B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383621-2D30-7ED1-55EB-8C4596F7B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 Segmentation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59895-47E0-30DE-0733-6543CC8090B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6"/>
            <a:ext cx="11250613" cy="13737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Face segmentation groups the faces together that have meaning. The most important segmentation is determining which faces are ground faces so they can be removed.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E4D526-B796-3DAB-3CC5-446FFC46F4B9}"/>
              </a:ext>
            </a:extLst>
          </p:cNvPr>
          <p:cNvSpPr txBox="1"/>
          <p:nvPr/>
        </p:nvSpPr>
        <p:spPr>
          <a:xfrm>
            <a:off x="219457" y="3378393"/>
            <a:ext cx="1049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Mesh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8D3244-B0A3-6287-7A2C-2BA823353637}"/>
              </a:ext>
            </a:extLst>
          </p:cNvPr>
          <p:cNvSpPr txBox="1"/>
          <p:nvPr/>
        </p:nvSpPr>
        <p:spPr>
          <a:xfrm>
            <a:off x="1721415" y="3095796"/>
            <a:ext cx="1683874" cy="132090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</a:rPr>
              <a:t>Remesh</a:t>
            </a:r>
            <a:endParaRPr lang="en-US" sz="2400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23C1BB-3B97-CF60-7D73-26A66E2049C1}"/>
              </a:ext>
            </a:extLst>
          </p:cNvPr>
          <p:cNvSpPr txBox="1"/>
          <p:nvPr/>
        </p:nvSpPr>
        <p:spPr>
          <a:xfrm>
            <a:off x="4026107" y="3052534"/>
            <a:ext cx="1683874" cy="13849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b="1" dirty="0"/>
              <a:t>Face Segment-</a:t>
            </a:r>
            <a:r>
              <a:rPr lang="en-US" sz="2400" b="1" dirty="0" err="1"/>
              <a:t>ation</a:t>
            </a:r>
            <a:endParaRPr lang="en-US" sz="2400" b="1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3E3CFD0-78E9-C908-F1BA-BD1ECB9420C8}"/>
              </a:ext>
            </a:extLst>
          </p:cNvPr>
          <p:cNvSpPr/>
          <p:nvPr/>
        </p:nvSpPr>
        <p:spPr bwMode="auto">
          <a:xfrm>
            <a:off x="1181609" y="3414449"/>
            <a:ext cx="453465" cy="537210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1E798CD-698A-1867-CF27-676ADA280FF0}"/>
              </a:ext>
            </a:extLst>
          </p:cNvPr>
          <p:cNvSpPr/>
          <p:nvPr/>
        </p:nvSpPr>
        <p:spPr bwMode="auto">
          <a:xfrm>
            <a:off x="3500956" y="3407280"/>
            <a:ext cx="453465" cy="537210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316117A-AFA0-C7EB-7E18-C625F1ED72AB}"/>
              </a:ext>
            </a:extLst>
          </p:cNvPr>
          <p:cNvSpPr/>
          <p:nvPr/>
        </p:nvSpPr>
        <p:spPr bwMode="auto">
          <a:xfrm>
            <a:off x="5782791" y="3437055"/>
            <a:ext cx="453465" cy="537210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F12295-DA31-3FAD-0623-F65B2B7AC5E1}"/>
              </a:ext>
            </a:extLst>
          </p:cNvPr>
          <p:cNvSpPr txBox="1"/>
          <p:nvPr/>
        </p:nvSpPr>
        <p:spPr>
          <a:xfrm>
            <a:off x="6320041" y="3096000"/>
            <a:ext cx="1920895" cy="13209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Retexture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71E618-3978-662C-A6A0-9A19ED592E59}"/>
              </a:ext>
            </a:extLst>
          </p:cNvPr>
          <p:cNvSpPr txBox="1"/>
          <p:nvPr/>
        </p:nvSpPr>
        <p:spPr>
          <a:xfrm>
            <a:off x="8726396" y="3107244"/>
            <a:ext cx="1595982" cy="1320908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Building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Skeleton</a:t>
            </a:r>
          </a:p>
          <a:p>
            <a:endParaRPr lang="en-US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146CB2A4-0756-C20A-869D-B89F00CDDE2D}"/>
              </a:ext>
            </a:extLst>
          </p:cNvPr>
          <p:cNvSpPr/>
          <p:nvPr/>
        </p:nvSpPr>
        <p:spPr bwMode="auto">
          <a:xfrm>
            <a:off x="8289171" y="3436922"/>
            <a:ext cx="453465" cy="537210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3B2EA87D-240E-0C56-662F-BA701AF7E0AA}"/>
              </a:ext>
            </a:extLst>
          </p:cNvPr>
          <p:cNvSpPr/>
          <p:nvPr/>
        </p:nvSpPr>
        <p:spPr bwMode="auto">
          <a:xfrm>
            <a:off x="10370613" y="3418240"/>
            <a:ext cx="453465" cy="537210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8B3399-1896-0670-392C-4D7ED6B88769}"/>
              </a:ext>
            </a:extLst>
          </p:cNvPr>
          <p:cNvSpPr txBox="1"/>
          <p:nvPr/>
        </p:nvSpPr>
        <p:spPr>
          <a:xfrm>
            <a:off x="10905708" y="3407280"/>
            <a:ext cx="1049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Out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Mesh</a:t>
            </a:r>
          </a:p>
        </p:txBody>
      </p:sp>
    </p:spTree>
    <p:extLst>
      <p:ext uri="{BB962C8B-B14F-4D97-AF65-F5344CB8AC3E}">
        <p14:creationId xmlns:p14="http://schemas.microsoft.com/office/powerpoint/2010/main" val="1636442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3FE4D4-649C-E2DD-02B9-117496868B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383621-2D30-7ED1-55EB-8C4596F7B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Segmentation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42E26A-CF87-7CAC-8D9F-09801C5BFB84}"/>
              </a:ext>
            </a:extLst>
          </p:cNvPr>
          <p:cNvSpPr txBox="1"/>
          <p:nvPr/>
        </p:nvSpPr>
        <p:spPr>
          <a:xfrm>
            <a:off x="1001461" y="2269057"/>
            <a:ext cx="1272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Mesh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AA8407-F035-0303-7C07-80A562803E37}"/>
              </a:ext>
            </a:extLst>
          </p:cNvPr>
          <p:cNvSpPr txBox="1"/>
          <p:nvPr/>
        </p:nvSpPr>
        <p:spPr>
          <a:xfrm>
            <a:off x="2832616" y="1776615"/>
            <a:ext cx="2042160" cy="187743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Custom Plane Fitting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ADE54F-E093-B1A4-492F-638200BEAB16}"/>
              </a:ext>
            </a:extLst>
          </p:cNvPr>
          <p:cNvSpPr txBox="1"/>
          <p:nvPr/>
        </p:nvSpPr>
        <p:spPr>
          <a:xfrm>
            <a:off x="5534012" y="1776616"/>
            <a:ext cx="2042160" cy="187743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noAutofit/>
          </a:bodyPr>
          <a:lstStyle/>
          <a:p>
            <a:r>
              <a:rPr lang="en-US" sz="2800" dirty="0"/>
              <a:t>Maximum</a:t>
            </a:r>
          </a:p>
          <a:p>
            <a:r>
              <a:rPr lang="en-US" sz="2800" dirty="0"/>
              <a:t>Flow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D3A17E3-554B-8DF6-EDDC-BF3F67A418FD}"/>
              </a:ext>
            </a:extLst>
          </p:cNvPr>
          <p:cNvSpPr/>
          <p:nvPr/>
        </p:nvSpPr>
        <p:spPr bwMode="auto">
          <a:xfrm>
            <a:off x="2247400" y="2325799"/>
            <a:ext cx="549951" cy="520766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CFE66B-926E-EDFB-1A7A-D3281C314E6E}"/>
              </a:ext>
            </a:extLst>
          </p:cNvPr>
          <p:cNvSpPr txBox="1"/>
          <p:nvPr/>
        </p:nvSpPr>
        <p:spPr>
          <a:xfrm>
            <a:off x="8277999" y="1776615"/>
            <a:ext cx="2042160" cy="187743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Remove Ground Faces</a:t>
            </a:r>
          </a:p>
          <a:p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15CEA49-ADB7-5807-6F31-528ED2F0E313}"/>
              </a:ext>
            </a:extLst>
          </p:cNvPr>
          <p:cNvSpPr/>
          <p:nvPr/>
        </p:nvSpPr>
        <p:spPr bwMode="auto">
          <a:xfrm>
            <a:off x="4929418" y="2333066"/>
            <a:ext cx="549951" cy="520766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5333FA1-DAC6-582D-0C93-A55521C9B41D}"/>
              </a:ext>
            </a:extLst>
          </p:cNvPr>
          <p:cNvSpPr/>
          <p:nvPr/>
        </p:nvSpPr>
        <p:spPr bwMode="auto">
          <a:xfrm>
            <a:off x="7652110" y="2316011"/>
            <a:ext cx="549951" cy="520766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3E4D40-B858-8E0F-13FE-DE3750D0C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21" y="4288066"/>
            <a:ext cx="2285747" cy="14140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15A425-F236-A9ED-D244-B06048A4E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616" y="4295333"/>
            <a:ext cx="2438400" cy="14211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13EBCA-99B2-A463-7EDA-8F0C75FFE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646" y="4165194"/>
            <a:ext cx="2440892" cy="16598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CB386E-B172-DFEB-C5A6-87A52860CB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8633" y="4273315"/>
            <a:ext cx="2440892" cy="142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78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97E20A-621D-798E-1F3B-696B1AF382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FB9BE3-8B42-5A02-B3BE-914B57669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 Segmentation – Before Max Flow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A25D8FF-1C3E-AE98-B2B6-7C2890B632DB}"/>
              </a:ext>
            </a:extLst>
          </p:cNvPr>
          <p:cNvSpPr txBox="1"/>
          <p:nvPr/>
        </p:nvSpPr>
        <p:spPr>
          <a:xfrm>
            <a:off x="8088927" y="2569806"/>
            <a:ext cx="1884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Sink</a:t>
            </a: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9FC60BE8-8750-E7A7-CC79-C96A2939EC62}"/>
              </a:ext>
            </a:extLst>
          </p:cNvPr>
          <p:cNvSpPr/>
          <p:nvPr/>
        </p:nvSpPr>
        <p:spPr>
          <a:xfrm>
            <a:off x="2313677" y="2535471"/>
            <a:ext cx="1852833" cy="2000139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7ED75DB-AF39-919A-B168-41F8354A0746}"/>
              </a:ext>
            </a:extLst>
          </p:cNvPr>
          <p:cNvCxnSpPr>
            <a:stCxn id="25" idx="0"/>
          </p:cNvCxnSpPr>
          <p:nvPr/>
        </p:nvCxnSpPr>
        <p:spPr>
          <a:xfrm>
            <a:off x="3240094" y="2535471"/>
            <a:ext cx="1950747" cy="4956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9893CC0-839A-E7D8-D789-191E5FDCDC7E}"/>
              </a:ext>
            </a:extLst>
          </p:cNvPr>
          <p:cNvCxnSpPr>
            <a:stCxn id="25" idx="4"/>
          </p:cNvCxnSpPr>
          <p:nvPr/>
        </p:nvCxnSpPr>
        <p:spPr>
          <a:xfrm flipV="1">
            <a:off x="4166510" y="3048781"/>
            <a:ext cx="1009268" cy="148682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F3E6B0D-DE5F-5C7D-5516-203BE2747875}"/>
              </a:ext>
            </a:extLst>
          </p:cNvPr>
          <p:cNvCxnSpPr>
            <a:cxnSpLocks/>
            <a:stCxn id="25" idx="4"/>
          </p:cNvCxnSpPr>
          <p:nvPr/>
        </p:nvCxnSpPr>
        <p:spPr>
          <a:xfrm>
            <a:off x="4166510" y="4535609"/>
            <a:ext cx="1431052" cy="6706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E502738-328F-21CB-93BC-1BB3EC50D6AB}"/>
              </a:ext>
            </a:extLst>
          </p:cNvPr>
          <p:cNvCxnSpPr>
            <a:cxnSpLocks/>
          </p:cNvCxnSpPr>
          <p:nvPr/>
        </p:nvCxnSpPr>
        <p:spPr>
          <a:xfrm flipH="1" flipV="1">
            <a:off x="5190841" y="3031081"/>
            <a:ext cx="406721" cy="217517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E77252B-81BB-81CC-C6C5-0C73CAE8676C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3240094" y="1243347"/>
            <a:ext cx="1431049" cy="12921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4F5A2C9-32BB-545D-F2CE-80177E102EA1}"/>
              </a:ext>
            </a:extLst>
          </p:cNvPr>
          <p:cNvCxnSpPr>
            <a:cxnSpLocks/>
          </p:cNvCxnSpPr>
          <p:nvPr/>
        </p:nvCxnSpPr>
        <p:spPr>
          <a:xfrm flipH="1" flipV="1">
            <a:off x="4671143" y="1243347"/>
            <a:ext cx="504635" cy="178773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CBE90CFC-08AE-521B-1844-3B3CDC258862}"/>
              </a:ext>
            </a:extLst>
          </p:cNvPr>
          <p:cNvSpPr/>
          <p:nvPr/>
        </p:nvSpPr>
        <p:spPr>
          <a:xfrm>
            <a:off x="3119582" y="3694841"/>
            <a:ext cx="241019" cy="2655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70380F4-BFAB-79DF-6150-83081B98D45C}"/>
              </a:ext>
            </a:extLst>
          </p:cNvPr>
          <p:cNvSpPr/>
          <p:nvPr/>
        </p:nvSpPr>
        <p:spPr>
          <a:xfrm>
            <a:off x="4295807" y="2128363"/>
            <a:ext cx="241019" cy="2655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F2AA592-F135-009E-EAAE-9F872AC756E9}"/>
              </a:ext>
            </a:extLst>
          </p:cNvPr>
          <p:cNvSpPr/>
          <p:nvPr/>
        </p:nvSpPr>
        <p:spPr>
          <a:xfrm>
            <a:off x="4143913" y="3302731"/>
            <a:ext cx="241019" cy="2655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C257B48-9395-8F74-A4D2-477E56F31075}"/>
              </a:ext>
            </a:extLst>
          </p:cNvPr>
          <p:cNvSpPr/>
          <p:nvPr/>
        </p:nvSpPr>
        <p:spPr>
          <a:xfrm>
            <a:off x="4890823" y="4190451"/>
            <a:ext cx="241019" cy="2655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A1931F-EE51-07F3-15A3-EB6041A2842A}"/>
              </a:ext>
            </a:extLst>
          </p:cNvPr>
          <p:cNvSpPr/>
          <p:nvPr/>
        </p:nvSpPr>
        <p:spPr>
          <a:xfrm>
            <a:off x="1544801" y="2376167"/>
            <a:ext cx="241019" cy="265506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07C724B-C388-D5D8-7108-1C3C9C1419BA}"/>
              </a:ext>
            </a:extLst>
          </p:cNvPr>
          <p:cNvSpPr/>
          <p:nvPr/>
        </p:nvSpPr>
        <p:spPr>
          <a:xfrm>
            <a:off x="7584714" y="2796918"/>
            <a:ext cx="241019" cy="2655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3C36F59-A3D6-2CF8-0701-2E6AADFEEC39}"/>
              </a:ext>
            </a:extLst>
          </p:cNvPr>
          <p:cNvCxnSpPr>
            <a:cxnSpLocks/>
            <a:stCxn id="36" idx="6"/>
            <a:endCxn id="33" idx="2"/>
          </p:cNvCxnSpPr>
          <p:nvPr/>
        </p:nvCxnSpPr>
        <p:spPr>
          <a:xfrm flipV="1">
            <a:off x="1785820" y="2261117"/>
            <a:ext cx="2509987" cy="247804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23B6E05-9A10-7B20-582F-3F8D04CB7F95}"/>
              </a:ext>
            </a:extLst>
          </p:cNvPr>
          <p:cNvCxnSpPr>
            <a:cxnSpLocks/>
            <a:stCxn id="36" idx="5"/>
            <a:endCxn id="32" idx="1"/>
          </p:cNvCxnSpPr>
          <p:nvPr/>
        </p:nvCxnSpPr>
        <p:spPr>
          <a:xfrm>
            <a:off x="1750523" y="2602791"/>
            <a:ext cx="1404356" cy="1130932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B6467ED-4173-B594-D436-3464141F4B0E}"/>
              </a:ext>
            </a:extLst>
          </p:cNvPr>
          <p:cNvCxnSpPr>
            <a:cxnSpLocks/>
            <a:stCxn id="32" idx="6"/>
            <a:endCxn id="35" idx="2"/>
          </p:cNvCxnSpPr>
          <p:nvPr/>
        </p:nvCxnSpPr>
        <p:spPr>
          <a:xfrm>
            <a:off x="3360601" y="3827594"/>
            <a:ext cx="1530222" cy="49561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BC5B149-DF10-24DB-1795-90F84F779325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3350945" y="3435485"/>
            <a:ext cx="792968" cy="352283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FE1BC81-9E44-24AA-33FB-FF0C92EFC073}"/>
              </a:ext>
            </a:extLst>
          </p:cNvPr>
          <p:cNvCxnSpPr>
            <a:cxnSpLocks/>
            <a:stCxn id="71" idx="6"/>
            <a:endCxn id="37" idx="2"/>
          </p:cNvCxnSpPr>
          <p:nvPr/>
        </p:nvCxnSpPr>
        <p:spPr>
          <a:xfrm>
            <a:off x="5533198" y="2219220"/>
            <a:ext cx="2051516" cy="710451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BEA4029-760E-FB1D-33C6-88C8135EF284}"/>
              </a:ext>
            </a:extLst>
          </p:cNvPr>
          <p:cNvCxnSpPr>
            <a:cxnSpLocks/>
            <a:stCxn id="69" idx="7"/>
            <a:endCxn id="37" idx="3"/>
          </p:cNvCxnSpPr>
          <p:nvPr/>
        </p:nvCxnSpPr>
        <p:spPr>
          <a:xfrm flipV="1">
            <a:off x="6528704" y="3023542"/>
            <a:ext cx="1091306" cy="786809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7BD830E-B335-00D4-B157-9DA2C06FD841}"/>
              </a:ext>
            </a:extLst>
          </p:cNvPr>
          <p:cNvCxnSpPr>
            <a:cxnSpLocks/>
            <a:stCxn id="33" idx="4"/>
            <a:endCxn id="34" idx="0"/>
          </p:cNvCxnSpPr>
          <p:nvPr/>
        </p:nvCxnSpPr>
        <p:spPr>
          <a:xfrm flipH="1">
            <a:off x="4264424" y="2393869"/>
            <a:ext cx="151894" cy="908862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117CF84-19D1-CC72-6530-46B9FB0B1446}"/>
              </a:ext>
            </a:extLst>
          </p:cNvPr>
          <p:cNvCxnSpPr>
            <a:cxnSpLocks/>
            <a:stCxn id="34" idx="5"/>
            <a:endCxn id="35" idx="0"/>
          </p:cNvCxnSpPr>
          <p:nvPr/>
        </p:nvCxnSpPr>
        <p:spPr>
          <a:xfrm>
            <a:off x="4349635" y="3529355"/>
            <a:ext cx="661698" cy="661096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3038DCF5-7915-B9AD-95E7-3CD63043A54D}"/>
              </a:ext>
            </a:extLst>
          </p:cNvPr>
          <p:cNvSpPr txBox="1"/>
          <p:nvPr/>
        </p:nvSpPr>
        <p:spPr>
          <a:xfrm>
            <a:off x="89381" y="2602922"/>
            <a:ext cx="1831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4AD5BFC-611D-6D3B-399E-3306433876BA}"/>
              </a:ext>
            </a:extLst>
          </p:cNvPr>
          <p:cNvCxnSpPr>
            <a:cxnSpLocks/>
          </p:cNvCxnSpPr>
          <p:nvPr/>
        </p:nvCxnSpPr>
        <p:spPr>
          <a:xfrm flipH="1" flipV="1">
            <a:off x="4671142" y="1250534"/>
            <a:ext cx="1700433" cy="105831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C289BC9-CADD-4075-0878-7D2CF4C5A25A}"/>
              </a:ext>
            </a:extLst>
          </p:cNvPr>
          <p:cNvCxnSpPr>
            <a:cxnSpLocks/>
          </p:cNvCxnSpPr>
          <p:nvPr/>
        </p:nvCxnSpPr>
        <p:spPr>
          <a:xfrm flipV="1">
            <a:off x="5212751" y="2298593"/>
            <a:ext cx="1126069" cy="724948"/>
          </a:xfrm>
          <a:prstGeom prst="line">
            <a:avLst/>
          </a:prstGeom>
          <a:ln w="381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F49311B-DCD9-09B5-C5AF-45B1094CD71D}"/>
              </a:ext>
            </a:extLst>
          </p:cNvPr>
          <p:cNvCxnSpPr>
            <a:cxnSpLocks/>
          </p:cNvCxnSpPr>
          <p:nvPr/>
        </p:nvCxnSpPr>
        <p:spPr>
          <a:xfrm flipH="1" flipV="1">
            <a:off x="6338609" y="2290352"/>
            <a:ext cx="757267" cy="198087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9DEB882-FD67-D4DD-EAFC-372C24DF37EE}"/>
              </a:ext>
            </a:extLst>
          </p:cNvPr>
          <p:cNvCxnSpPr>
            <a:cxnSpLocks/>
          </p:cNvCxnSpPr>
          <p:nvPr/>
        </p:nvCxnSpPr>
        <p:spPr>
          <a:xfrm flipV="1">
            <a:off x="5612625" y="2298592"/>
            <a:ext cx="745653" cy="290766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27584FC-A1DC-265A-593D-15D329C0BA83}"/>
              </a:ext>
            </a:extLst>
          </p:cNvPr>
          <p:cNvCxnSpPr>
            <a:cxnSpLocks/>
          </p:cNvCxnSpPr>
          <p:nvPr/>
        </p:nvCxnSpPr>
        <p:spPr>
          <a:xfrm flipV="1">
            <a:off x="5612625" y="4271230"/>
            <a:ext cx="1503173" cy="93502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9FF6516F-3D6C-D995-989A-79CE4B70343E}"/>
              </a:ext>
            </a:extLst>
          </p:cNvPr>
          <p:cNvSpPr/>
          <p:nvPr/>
        </p:nvSpPr>
        <p:spPr>
          <a:xfrm>
            <a:off x="6322981" y="3771469"/>
            <a:ext cx="241019" cy="2655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1B8C668-5C49-D2CF-F899-EDD967D83605}"/>
              </a:ext>
            </a:extLst>
          </p:cNvPr>
          <p:cNvSpPr/>
          <p:nvPr/>
        </p:nvSpPr>
        <p:spPr>
          <a:xfrm>
            <a:off x="5646372" y="3070432"/>
            <a:ext cx="241019" cy="2655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D473F21-7F14-694F-E3E7-2184DA59DFF6}"/>
              </a:ext>
            </a:extLst>
          </p:cNvPr>
          <p:cNvSpPr/>
          <p:nvPr/>
        </p:nvSpPr>
        <p:spPr>
          <a:xfrm>
            <a:off x="5292179" y="2086467"/>
            <a:ext cx="241019" cy="265506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EF04F8D-6104-AEE4-A249-A68C7E6F40BD}"/>
              </a:ext>
            </a:extLst>
          </p:cNvPr>
          <p:cNvCxnSpPr>
            <a:cxnSpLocks/>
            <a:stCxn id="33" idx="6"/>
            <a:endCxn id="71" idx="2"/>
          </p:cNvCxnSpPr>
          <p:nvPr/>
        </p:nvCxnSpPr>
        <p:spPr>
          <a:xfrm flipV="1">
            <a:off x="4536826" y="2219220"/>
            <a:ext cx="755353" cy="41896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80A217FA-E9D5-CB34-1FC6-AF1B373FC4DC}"/>
              </a:ext>
            </a:extLst>
          </p:cNvPr>
          <p:cNvCxnSpPr>
            <a:cxnSpLocks/>
            <a:stCxn id="34" idx="6"/>
            <a:endCxn id="70" idx="2"/>
          </p:cNvCxnSpPr>
          <p:nvPr/>
        </p:nvCxnSpPr>
        <p:spPr>
          <a:xfrm flipV="1">
            <a:off x="4384932" y="3203185"/>
            <a:ext cx="1261440" cy="232299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1022AFF4-34CF-85C4-732C-8CB4885E5326}"/>
              </a:ext>
            </a:extLst>
          </p:cNvPr>
          <p:cNvSpPr txBox="1"/>
          <p:nvPr/>
        </p:nvSpPr>
        <p:spPr>
          <a:xfrm>
            <a:off x="3845690" y="5493390"/>
            <a:ext cx="2892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Triangle Mesh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5E1549E-0051-FF19-D7D6-B220C5B253CC}"/>
              </a:ext>
            </a:extLst>
          </p:cNvPr>
          <p:cNvCxnSpPr>
            <a:cxnSpLocks/>
            <a:stCxn id="35" idx="6"/>
            <a:endCxn id="70" idx="3"/>
          </p:cNvCxnSpPr>
          <p:nvPr/>
        </p:nvCxnSpPr>
        <p:spPr>
          <a:xfrm flipV="1">
            <a:off x="5131842" y="3297056"/>
            <a:ext cx="549826" cy="1026148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9ED88A8E-B7CA-229C-95C1-789E216CDA67}"/>
              </a:ext>
            </a:extLst>
          </p:cNvPr>
          <p:cNvCxnSpPr>
            <a:cxnSpLocks/>
            <a:stCxn id="70" idx="5"/>
            <a:endCxn id="69" idx="2"/>
          </p:cNvCxnSpPr>
          <p:nvPr/>
        </p:nvCxnSpPr>
        <p:spPr>
          <a:xfrm>
            <a:off x="5852095" y="3297056"/>
            <a:ext cx="470886" cy="607166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D9C985AA-5A74-51EB-4B40-EB36C162AE54}"/>
              </a:ext>
            </a:extLst>
          </p:cNvPr>
          <p:cNvCxnSpPr>
            <a:cxnSpLocks/>
            <a:stCxn id="71" idx="5"/>
            <a:endCxn id="70" idx="0"/>
          </p:cNvCxnSpPr>
          <p:nvPr/>
        </p:nvCxnSpPr>
        <p:spPr>
          <a:xfrm>
            <a:off x="5497902" y="2313091"/>
            <a:ext cx="268980" cy="757341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35ABE26B-6891-A97C-7008-0AF833BE0664}"/>
              </a:ext>
            </a:extLst>
          </p:cNvPr>
          <p:cNvSpPr/>
          <p:nvPr/>
        </p:nvSpPr>
        <p:spPr>
          <a:xfrm>
            <a:off x="8886657" y="4627525"/>
            <a:ext cx="241019" cy="2655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55BDF44-F6DC-E42A-F728-B433909F43F8}"/>
              </a:ext>
            </a:extLst>
          </p:cNvPr>
          <p:cNvSpPr txBox="1"/>
          <p:nvPr/>
        </p:nvSpPr>
        <p:spPr>
          <a:xfrm>
            <a:off x="9256819" y="4467890"/>
            <a:ext cx="1884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Sink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A20137E3-333A-6AD9-FBDB-572DBE310837}"/>
              </a:ext>
            </a:extLst>
          </p:cNvPr>
          <p:cNvSpPr/>
          <p:nvPr/>
        </p:nvSpPr>
        <p:spPr>
          <a:xfrm>
            <a:off x="8853156" y="4000599"/>
            <a:ext cx="241019" cy="2655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66BBFCC-D3A7-EC7D-9B2C-B99B985B673B}"/>
              </a:ext>
            </a:extLst>
          </p:cNvPr>
          <p:cNvSpPr txBox="1"/>
          <p:nvPr/>
        </p:nvSpPr>
        <p:spPr>
          <a:xfrm>
            <a:off x="9241788" y="3810351"/>
            <a:ext cx="1884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D3FE6083-24D1-3F23-4CAA-6B83C129110A}"/>
              </a:ext>
            </a:extLst>
          </p:cNvPr>
          <p:cNvSpPr/>
          <p:nvPr/>
        </p:nvSpPr>
        <p:spPr>
          <a:xfrm>
            <a:off x="8872976" y="5254450"/>
            <a:ext cx="241019" cy="2655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FA8D373-42BF-414E-1272-DA87CA032131}"/>
              </a:ext>
            </a:extLst>
          </p:cNvPr>
          <p:cNvSpPr txBox="1"/>
          <p:nvPr/>
        </p:nvSpPr>
        <p:spPr>
          <a:xfrm>
            <a:off x="9241788" y="5080469"/>
            <a:ext cx="1884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Unknown</a:t>
            </a:r>
          </a:p>
        </p:txBody>
      </p:sp>
    </p:spTree>
    <p:extLst>
      <p:ext uri="{BB962C8B-B14F-4D97-AF65-F5344CB8AC3E}">
        <p14:creationId xmlns:p14="http://schemas.microsoft.com/office/powerpoint/2010/main" val="2240192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97E20A-621D-798E-1F3B-696B1AF382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FB9BE3-8B42-5A02-B3BE-914B57669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 Segmentation – After Max Flow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A25D8FF-1C3E-AE98-B2B6-7C2890B632DB}"/>
              </a:ext>
            </a:extLst>
          </p:cNvPr>
          <p:cNvSpPr txBox="1"/>
          <p:nvPr/>
        </p:nvSpPr>
        <p:spPr>
          <a:xfrm>
            <a:off x="8088927" y="2569806"/>
            <a:ext cx="1884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Sink</a:t>
            </a: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9FC60BE8-8750-E7A7-CC79-C96A2939EC62}"/>
              </a:ext>
            </a:extLst>
          </p:cNvPr>
          <p:cNvSpPr/>
          <p:nvPr/>
        </p:nvSpPr>
        <p:spPr>
          <a:xfrm>
            <a:off x="2313677" y="2535471"/>
            <a:ext cx="1852833" cy="2000139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7ED75DB-AF39-919A-B168-41F8354A0746}"/>
              </a:ext>
            </a:extLst>
          </p:cNvPr>
          <p:cNvCxnSpPr>
            <a:stCxn id="25" idx="0"/>
          </p:cNvCxnSpPr>
          <p:nvPr/>
        </p:nvCxnSpPr>
        <p:spPr>
          <a:xfrm>
            <a:off x="3240094" y="2535471"/>
            <a:ext cx="1950747" cy="4956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9893CC0-839A-E7D8-D789-191E5FDCDC7E}"/>
              </a:ext>
            </a:extLst>
          </p:cNvPr>
          <p:cNvCxnSpPr>
            <a:stCxn id="25" idx="4"/>
          </p:cNvCxnSpPr>
          <p:nvPr/>
        </p:nvCxnSpPr>
        <p:spPr>
          <a:xfrm flipV="1">
            <a:off x="4166510" y="3048781"/>
            <a:ext cx="1009268" cy="148682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F3E6B0D-DE5F-5C7D-5516-203BE2747875}"/>
              </a:ext>
            </a:extLst>
          </p:cNvPr>
          <p:cNvCxnSpPr>
            <a:cxnSpLocks/>
            <a:stCxn id="25" idx="4"/>
          </p:cNvCxnSpPr>
          <p:nvPr/>
        </p:nvCxnSpPr>
        <p:spPr>
          <a:xfrm>
            <a:off x="4166510" y="4535609"/>
            <a:ext cx="1431052" cy="6706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E502738-328F-21CB-93BC-1BB3EC50D6AB}"/>
              </a:ext>
            </a:extLst>
          </p:cNvPr>
          <p:cNvCxnSpPr>
            <a:cxnSpLocks/>
          </p:cNvCxnSpPr>
          <p:nvPr/>
        </p:nvCxnSpPr>
        <p:spPr>
          <a:xfrm flipH="1" flipV="1">
            <a:off x="5190841" y="3031081"/>
            <a:ext cx="406721" cy="2175175"/>
          </a:xfrm>
          <a:prstGeom prst="line">
            <a:avLst/>
          </a:prstGeom>
          <a:ln w="1143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E77252B-81BB-81CC-C6C5-0C73CAE8676C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3240094" y="1243347"/>
            <a:ext cx="1431049" cy="12921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4F5A2C9-32BB-545D-F2CE-80177E102EA1}"/>
              </a:ext>
            </a:extLst>
          </p:cNvPr>
          <p:cNvCxnSpPr>
            <a:cxnSpLocks/>
          </p:cNvCxnSpPr>
          <p:nvPr/>
        </p:nvCxnSpPr>
        <p:spPr>
          <a:xfrm flipH="1" flipV="1">
            <a:off x="4671143" y="1243347"/>
            <a:ext cx="504635" cy="1787734"/>
          </a:xfrm>
          <a:prstGeom prst="line">
            <a:avLst/>
          </a:prstGeom>
          <a:ln w="1143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CBE90CFC-08AE-521B-1844-3B3CDC258862}"/>
              </a:ext>
            </a:extLst>
          </p:cNvPr>
          <p:cNvSpPr/>
          <p:nvPr/>
        </p:nvSpPr>
        <p:spPr>
          <a:xfrm>
            <a:off x="3119582" y="3694841"/>
            <a:ext cx="241019" cy="2655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70380F4-BFAB-79DF-6150-83081B98D45C}"/>
              </a:ext>
            </a:extLst>
          </p:cNvPr>
          <p:cNvSpPr/>
          <p:nvPr/>
        </p:nvSpPr>
        <p:spPr>
          <a:xfrm>
            <a:off x="4295807" y="2128363"/>
            <a:ext cx="241019" cy="2655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F2AA592-F135-009E-EAAE-9F872AC756E9}"/>
              </a:ext>
            </a:extLst>
          </p:cNvPr>
          <p:cNvSpPr/>
          <p:nvPr/>
        </p:nvSpPr>
        <p:spPr>
          <a:xfrm>
            <a:off x="4143913" y="3302731"/>
            <a:ext cx="241019" cy="26550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C257B48-9395-8F74-A4D2-477E56F31075}"/>
              </a:ext>
            </a:extLst>
          </p:cNvPr>
          <p:cNvSpPr/>
          <p:nvPr/>
        </p:nvSpPr>
        <p:spPr>
          <a:xfrm>
            <a:off x="4890823" y="4190451"/>
            <a:ext cx="241019" cy="26550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A1931F-EE51-07F3-15A3-EB6041A2842A}"/>
              </a:ext>
            </a:extLst>
          </p:cNvPr>
          <p:cNvSpPr/>
          <p:nvPr/>
        </p:nvSpPr>
        <p:spPr>
          <a:xfrm>
            <a:off x="1544801" y="2376167"/>
            <a:ext cx="241019" cy="265506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07C724B-C388-D5D8-7108-1C3C9C1419BA}"/>
              </a:ext>
            </a:extLst>
          </p:cNvPr>
          <p:cNvSpPr/>
          <p:nvPr/>
        </p:nvSpPr>
        <p:spPr>
          <a:xfrm>
            <a:off x="7584714" y="2796918"/>
            <a:ext cx="241019" cy="2655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3C36F59-A3D6-2CF8-0701-2E6AADFEEC39}"/>
              </a:ext>
            </a:extLst>
          </p:cNvPr>
          <p:cNvCxnSpPr>
            <a:cxnSpLocks/>
            <a:stCxn id="36" idx="6"/>
            <a:endCxn id="33" idx="2"/>
          </p:cNvCxnSpPr>
          <p:nvPr/>
        </p:nvCxnSpPr>
        <p:spPr>
          <a:xfrm flipV="1">
            <a:off x="1785820" y="2261117"/>
            <a:ext cx="2509987" cy="24780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23B6E05-9A10-7B20-582F-3F8D04CB7F95}"/>
              </a:ext>
            </a:extLst>
          </p:cNvPr>
          <p:cNvCxnSpPr>
            <a:cxnSpLocks/>
            <a:stCxn id="36" idx="5"/>
            <a:endCxn id="32" idx="1"/>
          </p:cNvCxnSpPr>
          <p:nvPr/>
        </p:nvCxnSpPr>
        <p:spPr>
          <a:xfrm>
            <a:off x="1750523" y="2602791"/>
            <a:ext cx="1404356" cy="113093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B6467ED-4173-B594-D436-3464141F4B0E}"/>
              </a:ext>
            </a:extLst>
          </p:cNvPr>
          <p:cNvCxnSpPr>
            <a:cxnSpLocks/>
            <a:stCxn id="32" idx="6"/>
            <a:endCxn id="35" idx="2"/>
          </p:cNvCxnSpPr>
          <p:nvPr/>
        </p:nvCxnSpPr>
        <p:spPr>
          <a:xfrm>
            <a:off x="3360601" y="3827594"/>
            <a:ext cx="1530222" cy="49561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BC5B149-DF10-24DB-1795-90F84F779325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3350945" y="3435485"/>
            <a:ext cx="792968" cy="35228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FE1BC81-9E44-24AA-33FB-FF0C92EFC073}"/>
              </a:ext>
            </a:extLst>
          </p:cNvPr>
          <p:cNvCxnSpPr>
            <a:cxnSpLocks/>
            <a:stCxn id="71" idx="6"/>
            <a:endCxn id="37" idx="2"/>
          </p:cNvCxnSpPr>
          <p:nvPr/>
        </p:nvCxnSpPr>
        <p:spPr>
          <a:xfrm>
            <a:off x="5533198" y="2219220"/>
            <a:ext cx="2051516" cy="7104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BEA4029-760E-FB1D-33C6-88C8135EF284}"/>
              </a:ext>
            </a:extLst>
          </p:cNvPr>
          <p:cNvCxnSpPr>
            <a:cxnSpLocks/>
            <a:stCxn id="69" idx="7"/>
            <a:endCxn id="37" idx="3"/>
          </p:cNvCxnSpPr>
          <p:nvPr/>
        </p:nvCxnSpPr>
        <p:spPr>
          <a:xfrm flipV="1">
            <a:off x="6528704" y="3023542"/>
            <a:ext cx="1091306" cy="786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7BD830E-B335-00D4-B157-9DA2C06FD841}"/>
              </a:ext>
            </a:extLst>
          </p:cNvPr>
          <p:cNvCxnSpPr>
            <a:cxnSpLocks/>
            <a:stCxn id="33" idx="4"/>
            <a:endCxn id="34" idx="0"/>
          </p:cNvCxnSpPr>
          <p:nvPr/>
        </p:nvCxnSpPr>
        <p:spPr>
          <a:xfrm flipH="1">
            <a:off x="4264424" y="2393869"/>
            <a:ext cx="151894" cy="9088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117CF84-19D1-CC72-6530-46B9FB0B1446}"/>
              </a:ext>
            </a:extLst>
          </p:cNvPr>
          <p:cNvCxnSpPr>
            <a:cxnSpLocks/>
            <a:stCxn id="34" idx="5"/>
            <a:endCxn id="35" idx="0"/>
          </p:cNvCxnSpPr>
          <p:nvPr/>
        </p:nvCxnSpPr>
        <p:spPr>
          <a:xfrm>
            <a:off x="4349635" y="3529355"/>
            <a:ext cx="661698" cy="6610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3038DCF5-7915-B9AD-95E7-3CD63043A54D}"/>
              </a:ext>
            </a:extLst>
          </p:cNvPr>
          <p:cNvSpPr txBox="1"/>
          <p:nvPr/>
        </p:nvSpPr>
        <p:spPr>
          <a:xfrm>
            <a:off x="89381" y="2602922"/>
            <a:ext cx="1831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4AD5BFC-611D-6D3B-399E-3306433876BA}"/>
              </a:ext>
            </a:extLst>
          </p:cNvPr>
          <p:cNvCxnSpPr>
            <a:cxnSpLocks/>
          </p:cNvCxnSpPr>
          <p:nvPr/>
        </p:nvCxnSpPr>
        <p:spPr>
          <a:xfrm flipH="1" flipV="1">
            <a:off x="4671142" y="1250534"/>
            <a:ext cx="1700433" cy="105831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C289BC9-CADD-4075-0878-7D2CF4C5A25A}"/>
              </a:ext>
            </a:extLst>
          </p:cNvPr>
          <p:cNvCxnSpPr>
            <a:cxnSpLocks/>
          </p:cNvCxnSpPr>
          <p:nvPr/>
        </p:nvCxnSpPr>
        <p:spPr>
          <a:xfrm flipV="1">
            <a:off x="5212751" y="2298593"/>
            <a:ext cx="1126069" cy="72494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F49311B-DCD9-09B5-C5AF-45B1094CD71D}"/>
              </a:ext>
            </a:extLst>
          </p:cNvPr>
          <p:cNvCxnSpPr>
            <a:cxnSpLocks/>
          </p:cNvCxnSpPr>
          <p:nvPr/>
        </p:nvCxnSpPr>
        <p:spPr>
          <a:xfrm flipH="1" flipV="1">
            <a:off x="6338609" y="2290352"/>
            <a:ext cx="757267" cy="198087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9DEB882-FD67-D4DD-EAFC-372C24DF37EE}"/>
              </a:ext>
            </a:extLst>
          </p:cNvPr>
          <p:cNvCxnSpPr>
            <a:cxnSpLocks/>
          </p:cNvCxnSpPr>
          <p:nvPr/>
        </p:nvCxnSpPr>
        <p:spPr>
          <a:xfrm flipV="1">
            <a:off x="5612625" y="2298592"/>
            <a:ext cx="745653" cy="290766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27584FC-A1DC-265A-593D-15D329C0BA83}"/>
              </a:ext>
            </a:extLst>
          </p:cNvPr>
          <p:cNvCxnSpPr>
            <a:cxnSpLocks/>
          </p:cNvCxnSpPr>
          <p:nvPr/>
        </p:nvCxnSpPr>
        <p:spPr>
          <a:xfrm flipV="1">
            <a:off x="5612625" y="4271230"/>
            <a:ext cx="1503173" cy="93502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9FF6516F-3D6C-D995-989A-79CE4B70343E}"/>
              </a:ext>
            </a:extLst>
          </p:cNvPr>
          <p:cNvSpPr/>
          <p:nvPr/>
        </p:nvSpPr>
        <p:spPr>
          <a:xfrm>
            <a:off x="6322981" y="3771469"/>
            <a:ext cx="241019" cy="2655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1B8C668-5C49-D2CF-F899-EDD967D83605}"/>
              </a:ext>
            </a:extLst>
          </p:cNvPr>
          <p:cNvSpPr/>
          <p:nvPr/>
        </p:nvSpPr>
        <p:spPr>
          <a:xfrm>
            <a:off x="5646372" y="3070432"/>
            <a:ext cx="241019" cy="2655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D473F21-7F14-694F-E3E7-2184DA59DFF6}"/>
              </a:ext>
            </a:extLst>
          </p:cNvPr>
          <p:cNvSpPr/>
          <p:nvPr/>
        </p:nvSpPr>
        <p:spPr>
          <a:xfrm>
            <a:off x="5292179" y="2086467"/>
            <a:ext cx="241019" cy="265506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EF04F8D-6104-AEE4-A249-A68C7E6F40BD}"/>
              </a:ext>
            </a:extLst>
          </p:cNvPr>
          <p:cNvCxnSpPr>
            <a:cxnSpLocks/>
            <a:stCxn id="33" idx="6"/>
            <a:endCxn id="71" idx="2"/>
          </p:cNvCxnSpPr>
          <p:nvPr/>
        </p:nvCxnSpPr>
        <p:spPr>
          <a:xfrm flipV="1">
            <a:off x="4536826" y="2219220"/>
            <a:ext cx="755353" cy="418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80A217FA-E9D5-CB34-1FC6-AF1B373FC4DC}"/>
              </a:ext>
            </a:extLst>
          </p:cNvPr>
          <p:cNvCxnSpPr>
            <a:cxnSpLocks/>
            <a:stCxn id="34" idx="6"/>
            <a:endCxn id="70" idx="2"/>
          </p:cNvCxnSpPr>
          <p:nvPr/>
        </p:nvCxnSpPr>
        <p:spPr>
          <a:xfrm flipV="1">
            <a:off x="4384932" y="3203185"/>
            <a:ext cx="1261440" cy="23229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5E1549E-0051-FF19-D7D6-B220C5B253CC}"/>
              </a:ext>
            </a:extLst>
          </p:cNvPr>
          <p:cNvCxnSpPr>
            <a:cxnSpLocks/>
            <a:stCxn id="35" idx="6"/>
            <a:endCxn id="70" idx="3"/>
          </p:cNvCxnSpPr>
          <p:nvPr/>
        </p:nvCxnSpPr>
        <p:spPr>
          <a:xfrm flipV="1">
            <a:off x="5131842" y="3297056"/>
            <a:ext cx="549826" cy="10261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9ED88A8E-B7CA-229C-95C1-789E216CDA67}"/>
              </a:ext>
            </a:extLst>
          </p:cNvPr>
          <p:cNvCxnSpPr>
            <a:cxnSpLocks/>
            <a:stCxn id="70" idx="5"/>
            <a:endCxn id="69" idx="2"/>
          </p:cNvCxnSpPr>
          <p:nvPr/>
        </p:nvCxnSpPr>
        <p:spPr>
          <a:xfrm>
            <a:off x="5852095" y="3297056"/>
            <a:ext cx="470886" cy="6071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D9C985AA-5A74-51EB-4B40-EB36C162AE54}"/>
              </a:ext>
            </a:extLst>
          </p:cNvPr>
          <p:cNvCxnSpPr>
            <a:cxnSpLocks/>
            <a:stCxn id="71" idx="5"/>
            <a:endCxn id="70" idx="0"/>
          </p:cNvCxnSpPr>
          <p:nvPr/>
        </p:nvCxnSpPr>
        <p:spPr>
          <a:xfrm>
            <a:off x="5497902" y="2313091"/>
            <a:ext cx="268980" cy="7573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35ABE26B-6891-A97C-7008-0AF833BE0664}"/>
              </a:ext>
            </a:extLst>
          </p:cNvPr>
          <p:cNvSpPr/>
          <p:nvPr/>
        </p:nvSpPr>
        <p:spPr>
          <a:xfrm>
            <a:off x="8886657" y="4627525"/>
            <a:ext cx="241019" cy="2655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55BDF44-F6DC-E42A-F728-B433909F43F8}"/>
              </a:ext>
            </a:extLst>
          </p:cNvPr>
          <p:cNvSpPr txBox="1"/>
          <p:nvPr/>
        </p:nvSpPr>
        <p:spPr>
          <a:xfrm>
            <a:off x="9256819" y="4467890"/>
            <a:ext cx="1884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Sink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A20137E3-333A-6AD9-FBDB-572DBE310837}"/>
              </a:ext>
            </a:extLst>
          </p:cNvPr>
          <p:cNvSpPr/>
          <p:nvPr/>
        </p:nvSpPr>
        <p:spPr>
          <a:xfrm>
            <a:off x="8853156" y="4000599"/>
            <a:ext cx="241019" cy="2655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66BBFCC-D3A7-EC7D-9B2C-B99B985B673B}"/>
              </a:ext>
            </a:extLst>
          </p:cNvPr>
          <p:cNvSpPr txBox="1"/>
          <p:nvPr/>
        </p:nvSpPr>
        <p:spPr>
          <a:xfrm>
            <a:off x="9241788" y="3810351"/>
            <a:ext cx="1884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EAA35C-F306-A95A-CD5D-FA752E867D20}"/>
              </a:ext>
            </a:extLst>
          </p:cNvPr>
          <p:cNvSpPr txBox="1"/>
          <p:nvPr/>
        </p:nvSpPr>
        <p:spPr>
          <a:xfrm>
            <a:off x="3562206" y="5339008"/>
            <a:ext cx="4846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Seam Between Source and Sink</a:t>
            </a:r>
          </a:p>
        </p:txBody>
      </p:sp>
    </p:spTree>
    <p:extLst>
      <p:ext uri="{BB962C8B-B14F-4D97-AF65-F5344CB8AC3E}">
        <p14:creationId xmlns:p14="http://schemas.microsoft.com/office/powerpoint/2010/main" val="1734344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Our project creates terrain databases for US Army simulators.</a:t>
            </a:r>
          </a:p>
          <a:p>
            <a:pPr lvl="1"/>
            <a:r>
              <a:rPr lang="en-US" dirty="0"/>
              <a:t>Terrain from Photogrammetry vs generated from GIS data</a:t>
            </a:r>
          </a:p>
          <a:p>
            <a:r>
              <a:rPr lang="en-US" dirty="0"/>
              <a:t>Remeshing</a:t>
            </a:r>
          </a:p>
          <a:p>
            <a:r>
              <a:rPr lang="en-US" dirty="0"/>
              <a:t>Face Segmentation</a:t>
            </a:r>
          </a:p>
          <a:p>
            <a:r>
              <a:rPr lang="en-US" dirty="0"/>
              <a:t>Retexturing</a:t>
            </a:r>
          </a:p>
          <a:p>
            <a:r>
              <a:rPr lang="en-US" dirty="0"/>
              <a:t>Building Pipeline Results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67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AD1E7C-9C21-6CB2-4D97-AC75BC75BD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8BBD12-D982-305E-3135-6F3DB3CD1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Flow Algorithm – Before and After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9582408-6A70-9885-FDF0-1FA9B9965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40" y="2756683"/>
            <a:ext cx="5240889" cy="305460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3C1ED61-F555-BA0E-8726-34A04010672A}"/>
              </a:ext>
            </a:extLst>
          </p:cNvPr>
          <p:cNvSpPr txBox="1"/>
          <p:nvPr/>
        </p:nvSpPr>
        <p:spPr>
          <a:xfrm>
            <a:off x="2857840" y="6146662"/>
            <a:ext cx="1696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Source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8D5691E-6104-C418-E56E-81650E103B93}"/>
              </a:ext>
            </a:extLst>
          </p:cNvPr>
          <p:cNvCxnSpPr/>
          <p:nvPr/>
        </p:nvCxnSpPr>
        <p:spPr bwMode="auto">
          <a:xfrm flipH="1" flipV="1">
            <a:off x="2566155" y="5284696"/>
            <a:ext cx="644149" cy="849855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74498E1-DE67-85CB-49F3-523D21C86159}"/>
              </a:ext>
            </a:extLst>
          </p:cNvPr>
          <p:cNvCxnSpPr>
            <a:cxnSpLocks/>
            <a:stCxn id="45" idx="0"/>
          </p:cNvCxnSpPr>
          <p:nvPr/>
        </p:nvCxnSpPr>
        <p:spPr bwMode="auto">
          <a:xfrm flipH="1" flipV="1">
            <a:off x="3362704" y="5386316"/>
            <a:ext cx="343597" cy="760346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46442F-A88F-886A-AEA6-5D2D9AC40D77}"/>
              </a:ext>
            </a:extLst>
          </p:cNvPr>
          <p:cNvCxnSpPr>
            <a:cxnSpLocks/>
          </p:cNvCxnSpPr>
          <p:nvPr/>
        </p:nvCxnSpPr>
        <p:spPr bwMode="auto">
          <a:xfrm flipV="1">
            <a:off x="3890921" y="5437126"/>
            <a:ext cx="118482" cy="709536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3EDFE21-1B43-D8D9-5710-45FADF16D9C1}"/>
              </a:ext>
            </a:extLst>
          </p:cNvPr>
          <p:cNvCxnSpPr>
            <a:cxnSpLocks/>
          </p:cNvCxnSpPr>
          <p:nvPr/>
        </p:nvCxnSpPr>
        <p:spPr bwMode="auto">
          <a:xfrm flipV="1">
            <a:off x="4115704" y="5166362"/>
            <a:ext cx="817133" cy="9803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7568DB22-7B15-7D1F-8DD7-062A733669D6}"/>
              </a:ext>
            </a:extLst>
          </p:cNvPr>
          <p:cNvSpPr txBox="1"/>
          <p:nvPr/>
        </p:nvSpPr>
        <p:spPr>
          <a:xfrm>
            <a:off x="3400113" y="2016051"/>
            <a:ext cx="1041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Sink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60E0164-C8B9-44DB-C39A-78F43CC1CC3C}"/>
              </a:ext>
            </a:extLst>
          </p:cNvPr>
          <p:cNvCxnSpPr>
            <a:cxnSpLocks/>
          </p:cNvCxnSpPr>
          <p:nvPr/>
        </p:nvCxnSpPr>
        <p:spPr bwMode="auto">
          <a:xfrm flipV="1">
            <a:off x="3062873" y="2453167"/>
            <a:ext cx="478914" cy="1830817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697BFAB-F094-05FD-0C56-32C4EDB56A7B}"/>
              </a:ext>
            </a:extLst>
          </p:cNvPr>
          <p:cNvCxnSpPr>
            <a:cxnSpLocks/>
          </p:cNvCxnSpPr>
          <p:nvPr/>
        </p:nvCxnSpPr>
        <p:spPr bwMode="auto">
          <a:xfrm flipV="1">
            <a:off x="2600797" y="2421306"/>
            <a:ext cx="790673" cy="1780081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DE03BFA-EBE4-64BA-CE67-DA2F1EE4C2F2}"/>
              </a:ext>
            </a:extLst>
          </p:cNvPr>
          <p:cNvCxnSpPr>
            <a:cxnSpLocks/>
            <a:endCxn id="57" idx="2"/>
          </p:cNvCxnSpPr>
          <p:nvPr/>
        </p:nvCxnSpPr>
        <p:spPr bwMode="auto">
          <a:xfrm flipH="1" flipV="1">
            <a:off x="3921080" y="2600826"/>
            <a:ext cx="282858" cy="1960812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D64CBF8-F284-6090-E355-907D0323A96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162959" y="2453167"/>
            <a:ext cx="951325" cy="1798266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79" name="Content Placeholder 78">
            <a:extLst>
              <a:ext uri="{FF2B5EF4-FFF2-40B4-BE49-F238E27FC236}">
                <a16:creationId xmlns:a16="http://schemas.microsoft.com/office/drawing/2014/main" id="{47378919-BA01-F26D-DDDF-79B283DA13F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242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use a heuristic to first judge ground versus walls. Then max flow finds the seam and fills in the white area.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D0076015-A47C-D556-E366-31CF613E8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781" y="2650987"/>
            <a:ext cx="5132279" cy="3489951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AE2D9F67-80E6-DA46-A1EA-94F500657D0A}"/>
              </a:ext>
            </a:extLst>
          </p:cNvPr>
          <p:cNvSpPr txBox="1"/>
          <p:nvPr/>
        </p:nvSpPr>
        <p:spPr>
          <a:xfrm>
            <a:off x="7749955" y="2421306"/>
            <a:ext cx="2436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9900"/>
                </a:solidFill>
              </a:rPr>
              <a:t>Not Ground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1AC53F3-E22E-F788-859A-CA90090F0F9D}"/>
              </a:ext>
            </a:extLst>
          </p:cNvPr>
          <p:cNvSpPr txBox="1"/>
          <p:nvPr/>
        </p:nvSpPr>
        <p:spPr>
          <a:xfrm>
            <a:off x="7612718" y="5805727"/>
            <a:ext cx="1509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Ground</a:t>
            </a:r>
          </a:p>
        </p:txBody>
      </p:sp>
    </p:spTree>
    <p:extLst>
      <p:ext uri="{BB962C8B-B14F-4D97-AF65-F5344CB8AC3E}">
        <p14:creationId xmlns:p14="http://schemas.microsoft.com/office/powerpoint/2010/main" val="3494768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7BADB9-E223-18BB-84E4-E298526F1E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ECF821-647B-76AC-0C59-A8047D1F3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Segmentation – Clean Buildings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B371C-2587-DED1-21BD-EE4D750DFA1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93830" y="5769782"/>
            <a:ext cx="8298244" cy="62072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Other results from cleanly captured buildings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F7C41E-4337-0FDA-3057-8CF1D178A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42" y="1002780"/>
            <a:ext cx="4598319" cy="22890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6D42A4-B50A-31E4-C261-6382BE557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65" y="3386281"/>
            <a:ext cx="4362296" cy="22890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DF2A53-8FA0-35AF-203A-EBA5CAD1B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049" y="1409902"/>
            <a:ext cx="6203119" cy="37856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0347CD-C523-7652-C2FF-2E1A3F98F020}"/>
              </a:ext>
            </a:extLst>
          </p:cNvPr>
          <p:cNvSpPr txBox="1"/>
          <p:nvPr/>
        </p:nvSpPr>
        <p:spPr>
          <a:xfrm>
            <a:off x="7034117" y="1202252"/>
            <a:ext cx="2436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9900"/>
                </a:solidFill>
              </a:rPr>
              <a:t>Not Ground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4535B0-E8CB-F2D9-776D-D8EE53397AB4}"/>
              </a:ext>
            </a:extLst>
          </p:cNvPr>
          <p:cNvSpPr txBox="1"/>
          <p:nvPr/>
        </p:nvSpPr>
        <p:spPr>
          <a:xfrm>
            <a:off x="7356738" y="5037618"/>
            <a:ext cx="1509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Ground</a:t>
            </a:r>
          </a:p>
        </p:txBody>
      </p:sp>
    </p:spTree>
    <p:extLst>
      <p:ext uri="{BB962C8B-B14F-4D97-AF65-F5344CB8AC3E}">
        <p14:creationId xmlns:p14="http://schemas.microsoft.com/office/powerpoint/2010/main" val="2875286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873129-36F5-2C4B-2085-9433E60B0E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5C7D36-0E66-3BD0-3367-A6DDEA02D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 Segmentation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8693F-6BAC-58F7-F43A-C5AF43557C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41387" y="5486773"/>
            <a:ext cx="11250613" cy="12446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plane fit the mesh and then repeated apply Maximum Flow to partition the building mesh.</a:t>
            </a:r>
          </a:p>
        </p:txBody>
      </p:sp>
      <p:pic>
        <p:nvPicPr>
          <p:cNvPr id="6" name="Picture 5" descr="A multicolored cubes with different colors&#10;&#10;Description automatically generated">
            <a:extLst>
              <a:ext uri="{FF2B5EF4-FFF2-40B4-BE49-F238E27FC236}">
                <a16:creationId xmlns:a16="http://schemas.microsoft.com/office/drawing/2014/main" id="{0B0FDA93-5C1C-D8FF-64D3-3206E9024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7" y="1112648"/>
            <a:ext cx="5037317" cy="2143374"/>
          </a:xfrm>
          <a:prstGeom prst="rect">
            <a:avLst/>
          </a:prstGeom>
        </p:spPr>
      </p:pic>
      <p:pic>
        <p:nvPicPr>
          <p:cNvPr id="7" name="Picture 6" descr="A red house with different colored roofs&#10;&#10;Description automatically generated">
            <a:extLst>
              <a:ext uri="{FF2B5EF4-FFF2-40B4-BE49-F238E27FC236}">
                <a16:creationId xmlns:a16="http://schemas.microsoft.com/office/drawing/2014/main" id="{37F0AB4F-F178-FCE1-A41C-B2974AE26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14" y="3309257"/>
            <a:ext cx="4085184" cy="19904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E86C36-FE0F-2728-C4A2-44366C4C2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9704" y="1568003"/>
            <a:ext cx="4828911" cy="337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79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CB592B-CA07-5F0A-75FF-ACE8EBFDAD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90692C-21FB-6F0F-3DC2-B0B64E28C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Retexturing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75537B-7256-F216-1D6B-6B1C7FB0C26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By replacing all the faces in Remeshing, we lost the texturing from the original mesh. We have to put the textures back on. </a:t>
            </a:r>
          </a:p>
          <a:p>
            <a:r>
              <a:rPr lang="en-US" dirty="0"/>
              <a:t>This happens at the end of the pipeline but could be considered a necessary part of Remeshing.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D08D9-458E-B3F9-1011-7C57CBE033B9}"/>
              </a:ext>
            </a:extLst>
          </p:cNvPr>
          <p:cNvSpPr txBox="1"/>
          <p:nvPr/>
        </p:nvSpPr>
        <p:spPr>
          <a:xfrm>
            <a:off x="219457" y="3908745"/>
            <a:ext cx="1049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Mesh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0FDE08-CB5E-97BD-942B-7E5D2F251B02}"/>
              </a:ext>
            </a:extLst>
          </p:cNvPr>
          <p:cNvSpPr txBox="1"/>
          <p:nvPr/>
        </p:nvSpPr>
        <p:spPr>
          <a:xfrm>
            <a:off x="1721415" y="3626148"/>
            <a:ext cx="1683874" cy="132090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</a:rPr>
              <a:t>Remesh</a:t>
            </a:r>
            <a:endParaRPr lang="en-US" sz="2400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9FD1DD-C699-ECBE-A6D5-1649B6F51B5C}"/>
              </a:ext>
            </a:extLst>
          </p:cNvPr>
          <p:cNvSpPr txBox="1"/>
          <p:nvPr/>
        </p:nvSpPr>
        <p:spPr>
          <a:xfrm>
            <a:off x="4026107" y="3582886"/>
            <a:ext cx="1683874" cy="13849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Face Segment-</a:t>
            </a: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</a:rPr>
              <a:t>ation</a:t>
            </a:r>
            <a:endParaRPr lang="en-US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ACC7D6F-358D-57DB-A216-AE27D0D88D68}"/>
              </a:ext>
            </a:extLst>
          </p:cNvPr>
          <p:cNvSpPr/>
          <p:nvPr/>
        </p:nvSpPr>
        <p:spPr bwMode="auto">
          <a:xfrm>
            <a:off x="1181609" y="3944801"/>
            <a:ext cx="453465" cy="537210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6275D99-F313-840F-9932-9088E7FE2D5C}"/>
              </a:ext>
            </a:extLst>
          </p:cNvPr>
          <p:cNvSpPr/>
          <p:nvPr/>
        </p:nvSpPr>
        <p:spPr bwMode="auto">
          <a:xfrm>
            <a:off x="3500956" y="3937632"/>
            <a:ext cx="453465" cy="537210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45BEB09-22F8-CB02-B82C-F99B76FB6665}"/>
              </a:ext>
            </a:extLst>
          </p:cNvPr>
          <p:cNvSpPr/>
          <p:nvPr/>
        </p:nvSpPr>
        <p:spPr bwMode="auto">
          <a:xfrm>
            <a:off x="5782791" y="3967407"/>
            <a:ext cx="453465" cy="537210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7ABA25-966A-2C87-28FC-CBC566AC4F5B}"/>
              </a:ext>
            </a:extLst>
          </p:cNvPr>
          <p:cNvSpPr txBox="1"/>
          <p:nvPr/>
        </p:nvSpPr>
        <p:spPr>
          <a:xfrm>
            <a:off x="6320041" y="3626352"/>
            <a:ext cx="1920895" cy="13209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b="1" dirty="0"/>
              <a:t>Retexture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428289-6693-59E1-8772-FA47EC69D4D3}"/>
              </a:ext>
            </a:extLst>
          </p:cNvPr>
          <p:cNvSpPr txBox="1"/>
          <p:nvPr/>
        </p:nvSpPr>
        <p:spPr>
          <a:xfrm>
            <a:off x="8726396" y="3637596"/>
            <a:ext cx="1595982" cy="1320908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Building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Skeleton</a:t>
            </a:r>
          </a:p>
          <a:p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5F18457-6931-A904-DDB6-C382B9FC2DDC}"/>
              </a:ext>
            </a:extLst>
          </p:cNvPr>
          <p:cNvSpPr/>
          <p:nvPr/>
        </p:nvSpPr>
        <p:spPr bwMode="auto">
          <a:xfrm>
            <a:off x="8289171" y="3967274"/>
            <a:ext cx="453465" cy="537210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1FE3709-DC22-7EA5-91A5-833A142C202F}"/>
              </a:ext>
            </a:extLst>
          </p:cNvPr>
          <p:cNvSpPr/>
          <p:nvPr/>
        </p:nvSpPr>
        <p:spPr bwMode="auto">
          <a:xfrm>
            <a:off x="10370613" y="3948592"/>
            <a:ext cx="453465" cy="537210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FDD69D-AFBA-D8AF-4F75-122109521B4D}"/>
              </a:ext>
            </a:extLst>
          </p:cNvPr>
          <p:cNvSpPr txBox="1"/>
          <p:nvPr/>
        </p:nvSpPr>
        <p:spPr>
          <a:xfrm>
            <a:off x="10905708" y="3937632"/>
            <a:ext cx="1049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Out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Mesh</a:t>
            </a:r>
          </a:p>
        </p:txBody>
      </p:sp>
    </p:spTree>
    <p:extLst>
      <p:ext uri="{BB962C8B-B14F-4D97-AF65-F5344CB8AC3E}">
        <p14:creationId xmlns:p14="http://schemas.microsoft.com/office/powerpoint/2010/main" val="1189047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98BBF5-BEAD-692F-0F18-A1AABDA2DA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B08BB4-EE93-59B7-C109-D6C57937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Retexturing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6FF2D-EB4C-105F-D439-782AC1C6CB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954207"/>
          </a:xfrm>
        </p:spPr>
        <p:txBody>
          <a:bodyPr/>
          <a:lstStyle/>
          <a:p>
            <a:r>
              <a:rPr lang="en-US" dirty="0"/>
              <a:t>We lay the face partitions into UV space and then </a:t>
            </a:r>
            <a:r>
              <a:rPr lang="en-US" dirty="0" err="1"/>
              <a:t>raytrace</a:t>
            </a:r>
            <a:r>
              <a:rPr lang="en-US" dirty="0"/>
              <a:t> the colors back from the original mesh.</a:t>
            </a:r>
          </a:p>
          <a:p>
            <a:r>
              <a:rPr lang="en-US" dirty="0"/>
              <a:t>The building texture is now separated from all the terrain textures.</a:t>
            </a:r>
          </a:p>
        </p:txBody>
      </p:sp>
      <p:pic>
        <p:nvPicPr>
          <p:cNvPr id="5" name="Picture 4" descr="A collage of buildings&#10;&#10;Description automatically generated">
            <a:extLst>
              <a:ext uri="{FF2B5EF4-FFF2-40B4-BE49-F238E27FC236}">
                <a16:creationId xmlns:a16="http://schemas.microsoft.com/office/drawing/2014/main" id="{7025BE1F-9CFA-9DCB-CEEE-05D705D50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998" y="2628789"/>
            <a:ext cx="7786743" cy="36745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D274B9-5197-D06A-8DE7-9C4F762D52FE}"/>
              </a:ext>
            </a:extLst>
          </p:cNvPr>
          <p:cNvSpPr txBox="1"/>
          <p:nvPr/>
        </p:nvSpPr>
        <p:spPr>
          <a:xfrm>
            <a:off x="2616440" y="6269771"/>
            <a:ext cx="446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 sample terrain textures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84D53D-D3F6-0938-5959-AEF181EFC7BE}"/>
              </a:ext>
            </a:extLst>
          </p:cNvPr>
          <p:cNvSpPr txBox="1"/>
          <p:nvPr/>
        </p:nvSpPr>
        <p:spPr>
          <a:xfrm>
            <a:off x="6334910" y="6269772"/>
            <a:ext cx="446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 </a:t>
            </a:r>
            <a:r>
              <a:rPr lang="en-US" sz="2400" dirty="0" err="1"/>
              <a:t>atlassed</a:t>
            </a:r>
            <a:r>
              <a:rPr lang="en-US" sz="2400" dirty="0"/>
              <a:t> building texture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C283C-3883-F129-4DDC-2ABC3E164E72}"/>
              </a:ext>
            </a:extLst>
          </p:cNvPr>
          <p:cNvSpPr txBox="1"/>
          <p:nvPr/>
        </p:nvSpPr>
        <p:spPr>
          <a:xfrm>
            <a:off x="10550414" y="3013501"/>
            <a:ext cx="1621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Face</a:t>
            </a:r>
          </a:p>
          <a:p>
            <a:r>
              <a:rPr lang="en-US" sz="2400" dirty="0"/>
              <a:t>Segments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070EB9-8A82-42A7-3E2C-C93DAC2621B3}"/>
              </a:ext>
            </a:extLst>
          </p:cNvPr>
          <p:cNvCxnSpPr>
            <a:cxnSpLocks/>
            <a:stCxn id="6" idx="2"/>
          </p:cNvCxnSpPr>
          <p:nvPr/>
        </p:nvCxnSpPr>
        <p:spPr bwMode="auto">
          <a:xfrm flipH="1">
            <a:off x="10010134" y="3844498"/>
            <a:ext cx="1351273" cy="70242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92D05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ED7D9AA-0249-307B-3330-51F12580965B}"/>
              </a:ext>
            </a:extLst>
          </p:cNvPr>
          <p:cNvCxnSpPr>
            <a:cxnSpLocks/>
          </p:cNvCxnSpPr>
          <p:nvPr/>
        </p:nvCxnSpPr>
        <p:spPr bwMode="auto">
          <a:xfrm flipH="1">
            <a:off x="10010134" y="3596968"/>
            <a:ext cx="540280" cy="4238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92D05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34920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5E4405-E3A1-9803-0497-931B1287D9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428C61-C843-5FE2-4AB5-6EB764918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Pipeline Results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D46D0-028F-479E-D3D8-939292187D95}"/>
              </a:ext>
            </a:extLst>
          </p:cNvPr>
          <p:cNvSpPr txBox="1"/>
          <p:nvPr/>
        </p:nvSpPr>
        <p:spPr>
          <a:xfrm>
            <a:off x="219457" y="3378393"/>
            <a:ext cx="1049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Mesh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D80B3F-DF6B-EE2A-1846-D42A850FED93}"/>
              </a:ext>
            </a:extLst>
          </p:cNvPr>
          <p:cNvSpPr txBox="1"/>
          <p:nvPr/>
        </p:nvSpPr>
        <p:spPr>
          <a:xfrm>
            <a:off x="1721415" y="3095796"/>
            <a:ext cx="1683874" cy="1320909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</a:rPr>
              <a:t>Remesh</a:t>
            </a:r>
            <a:endParaRPr lang="en-US" sz="2400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AF0701-9CA4-2222-E515-F2360BFC9182}"/>
              </a:ext>
            </a:extLst>
          </p:cNvPr>
          <p:cNvSpPr txBox="1"/>
          <p:nvPr/>
        </p:nvSpPr>
        <p:spPr>
          <a:xfrm>
            <a:off x="4026107" y="3052534"/>
            <a:ext cx="1683874" cy="138499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Face Segment-</a:t>
            </a:r>
            <a:r>
              <a:rPr lang="en-US" sz="2400" b="1" dirty="0" err="1">
                <a:solidFill>
                  <a:schemeClr val="bg1">
                    <a:lumMod val="85000"/>
                  </a:schemeClr>
                </a:solidFill>
              </a:rPr>
              <a:t>ation</a:t>
            </a:r>
            <a:endParaRPr lang="en-US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90E1582-BA09-272C-D83E-63016B69B3A8}"/>
              </a:ext>
            </a:extLst>
          </p:cNvPr>
          <p:cNvSpPr/>
          <p:nvPr/>
        </p:nvSpPr>
        <p:spPr bwMode="auto">
          <a:xfrm>
            <a:off x="1181609" y="3414449"/>
            <a:ext cx="453465" cy="537210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CD3896F-2C03-A769-DD5D-E2A63C09B175}"/>
              </a:ext>
            </a:extLst>
          </p:cNvPr>
          <p:cNvSpPr/>
          <p:nvPr/>
        </p:nvSpPr>
        <p:spPr bwMode="auto">
          <a:xfrm>
            <a:off x="3500956" y="3407280"/>
            <a:ext cx="453465" cy="537210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F851E8B-363B-5DD6-13FF-8E6AB160BA8F}"/>
              </a:ext>
            </a:extLst>
          </p:cNvPr>
          <p:cNvSpPr/>
          <p:nvPr/>
        </p:nvSpPr>
        <p:spPr bwMode="auto">
          <a:xfrm>
            <a:off x="5782791" y="3437055"/>
            <a:ext cx="453465" cy="537210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20AF93-C373-3ACA-0CDE-042793F64671}"/>
              </a:ext>
            </a:extLst>
          </p:cNvPr>
          <p:cNvSpPr txBox="1"/>
          <p:nvPr/>
        </p:nvSpPr>
        <p:spPr>
          <a:xfrm>
            <a:off x="6320041" y="3096000"/>
            <a:ext cx="1920895" cy="1320908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Retexture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6CB989-1882-8FF5-ABD8-500E9D1F5858}"/>
              </a:ext>
            </a:extLst>
          </p:cNvPr>
          <p:cNvSpPr txBox="1"/>
          <p:nvPr/>
        </p:nvSpPr>
        <p:spPr>
          <a:xfrm>
            <a:off x="8726396" y="3107244"/>
            <a:ext cx="1595982" cy="13209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800" dirty="0"/>
              <a:t>Building</a:t>
            </a:r>
          </a:p>
          <a:p>
            <a:r>
              <a:rPr lang="en-US" sz="2800" dirty="0"/>
              <a:t>Skeleton</a:t>
            </a:r>
          </a:p>
          <a:p>
            <a:endParaRPr lang="en-US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4ADFE63-E808-D40F-CD64-7522B36AB0E7}"/>
              </a:ext>
            </a:extLst>
          </p:cNvPr>
          <p:cNvSpPr/>
          <p:nvPr/>
        </p:nvSpPr>
        <p:spPr bwMode="auto">
          <a:xfrm>
            <a:off x="8289171" y="3436922"/>
            <a:ext cx="453465" cy="537210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563254A-9008-DD8D-A804-F3279C7F0501}"/>
              </a:ext>
            </a:extLst>
          </p:cNvPr>
          <p:cNvSpPr/>
          <p:nvPr/>
        </p:nvSpPr>
        <p:spPr bwMode="auto">
          <a:xfrm>
            <a:off x="10370613" y="3418240"/>
            <a:ext cx="453465" cy="537210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D977A1-0650-3F4C-6169-674EFFBE7F8A}"/>
              </a:ext>
            </a:extLst>
          </p:cNvPr>
          <p:cNvSpPr txBox="1"/>
          <p:nvPr/>
        </p:nvSpPr>
        <p:spPr>
          <a:xfrm>
            <a:off x="10873505" y="3206000"/>
            <a:ext cx="1049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Out</a:t>
            </a:r>
          </a:p>
          <a:p>
            <a:r>
              <a:rPr lang="en-US" sz="2800" dirty="0"/>
              <a:t>Mesh</a:t>
            </a:r>
          </a:p>
        </p:txBody>
      </p:sp>
    </p:spTree>
    <p:extLst>
      <p:ext uri="{BB962C8B-B14F-4D97-AF65-F5344CB8AC3E}">
        <p14:creationId xmlns:p14="http://schemas.microsoft.com/office/powerpoint/2010/main" val="1291107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0C2D7-273F-3719-7D40-E8BE013534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BB04B3-B7F2-0B0E-41F3-72FB0080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Pipeline 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8A3C2F-787A-F0DF-02BA-7485CE616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071" y="3467395"/>
            <a:ext cx="4601217" cy="2248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A2A8AB-AE15-CE0B-735C-553175569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31" y="1084422"/>
            <a:ext cx="5187964" cy="23720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739248-0DF0-419B-5193-6BF610ABC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289" y="1084422"/>
            <a:ext cx="4448578" cy="2372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C4CFD7-D39C-4245-04F7-59C9DEE55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571" y="3677511"/>
            <a:ext cx="5268060" cy="23720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E7B5CC-82AF-0D47-88CE-BB46B7A42F9A}"/>
              </a:ext>
            </a:extLst>
          </p:cNvPr>
          <p:cNvSpPr txBox="1"/>
          <p:nvPr/>
        </p:nvSpPr>
        <p:spPr>
          <a:xfrm>
            <a:off x="2769652" y="5777330"/>
            <a:ext cx="9176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Well captured buildings that are isolated from each other have good results.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F14E5B-91E2-35A7-0526-188C28AF51C1}"/>
              </a:ext>
            </a:extLst>
          </p:cNvPr>
          <p:cNvSpPr txBox="1"/>
          <p:nvPr/>
        </p:nvSpPr>
        <p:spPr>
          <a:xfrm>
            <a:off x="222936" y="1016163"/>
            <a:ext cx="263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80,000 faces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00E785-83E5-29D3-B866-86B783A8F33D}"/>
              </a:ext>
            </a:extLst>
          </p:cNvPr>
          <p:cNvSpPr txBox="1"/>
          <p:nvPr/>
        </p:nvSpPr>
        <p:spPr>
          <a:xfrm>
            <a:off x="5791202" y="1045464"/>
            <a:ext cx="2265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102 faces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BD2C02-C2A7-FDA6-8267-01E61EE43CBE}"/>
              </a:ext>
            </a:extLst>
          </p:cNvPr>
          <p:cNvSpPr txBox="1"/>
          <p:nvPr/>
        </p:nvSpPr>
        <p:spPr>
          <a:xfrm>
            <a:off x="105372" y="3561104"/>
            <a:ext cx="3066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121,000 faces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3C368C-AB88-107F-BE75-12A3F2675B55}"/>
              </a:ext>
            </a:extLst>
          </p:cNvPr>
          <p:cNvSpPr txBox="1"/>
          <p:nvPr/>
        </p:nvSpPr>
        <p:spPr>
          <a:xfrm>
            <a:off x="5899930" y="3528170"/>
            <a:ext cx="2265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 faces</a:t>
            </a:r>
          </a:p>
        </p:txBody>
      </p:sp>
    </p:spTree>
    <p:extLst>
      <p:ext uri="{BB962C8B-B14F-4D97-AF65-F5344CB8AC3E}">
        <p14:creationId xmlns:p14="http://schemas.microsoft.com/office/powerpoint/2010/main" val="4119874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8939A3-8CBC-084B-68BC-E9221C132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EA03CE-B47B-43B8-EFF0-8F89FB8F0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Pipeline Result – Muscatatuck St. Francis Hospital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47C03C-CE0C-8BE9-A4AE-0BF2CA377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188" y="1860757"/>
            <a:ext cx="5439534" cy="38676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96634A-434E-0E7A-EA5C-29C19CE15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673" y="1452519"/>
            <a:ext cx="6500243" cy="36038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69D2F0-6C2E-6967-29D1-51F2FA960705}"/>
              </a:ext>
            </a:extLst>
          </p:cNvPr>
          <p:cNvSpPr txBox="1"/>
          <p:nvPr/>
        </p:nvSpPr>
        <p:spPr>
          <a:xfrm>
            <a:off x="1749908" y="1275982"/>
            <a:ext cx="2832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545,000 faces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8D2797-6785-4FEC-8AA3-D572673D0F3D}"/>
              </a:ext>
            </a:extLst>
          </p:cNvPr>
          <p:cNvSpPr txBox="1"/>
          <p:nvPr/>
        </p:nvSpPr>
        <p:spPr>
          <a:xfrm>
            <a:off x="7693670" y="1035556"/>
            <a:ext cx="2120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865 faces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BAA578-CE25-BB1E-D811-68E922F8C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551" y="4683750"/>
            <a:ext cx="2032822" cy="20207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5B9CF2-8126-51F4-F78D-915369C8A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2652" y="4710645"/>
            <a:ext cx="2044566" cy="202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30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554D3B-AE0B-AF82-BF18-FDB86A28B0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C962C0-F664-28DE-DDDA-E90F85BFD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5B742-0ADA-662F-B485-58D02C2D6B4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Building pipelines from photogrammetry are opposite of the building pipelines from traditional database generation.</a:t>
            </a:r>
          </a:p>
          <a:p>
            <a:r>
              <a:rPr lang="en-US" dirty="0"/>
              <a:t>Three stages of processing combine to remove the ground and segment the faces into meaningful retextured pieces.</a:t>
            </a:r>
          </a:p>
          <a:p>
            <a:r>
              <a:rPr lang="en-US" dirty="0"/>
              <a:t>We showed the output of the building pipeline and that the well captured buildings are extracted, reduced and cleaned.</a:t>
            </a:r>
          </a:p>
        </p:txBody>
      </p:sp>
    </p:spTree>
    <p:extLst>
      <p:ext uri="{BB962C8B-B14F-4D97-AF65-F5344CB8AC3E}">
        <p14:creationId xmlns:p14="http://schemas.microsoft.com/office/powerpoint/2010/main" val="1949801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80D4F1-9A6E-1DD6-676E-559B4E97C7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0AC95C-3A03-F8F7-0FF4-9F755A3AA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248690-7D3D-B91D-AF7B-832095407BE1}"/>
              </a:ext>
            </a:extLst>
          </p:cNvPr>
          <p:cNvSpPr txBox="1"/>
          <p:nvPr/>
        </p:nvSpPr>
        <p:spPr>
          <a:xfrm>
            <a:off x="786384" y="1682496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Question: What about noisy buildings?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6033C2-A7AF-BFA3-0023-8168ABC50D41}"/>
              </a:ext>
            </a:extLst>
          </p:cNvPr>
          <p:cNvSpPr txBox="1"/>
          <p:nvPr/>
        </p:nvSpPr>
        <p:spPr>
          <a:xfrm>
            <a:off x="786384" y="2844225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Answer: AI is helping with the noisy buildings.</a:t>
            </a:r>
          </a:p>
        </p:txBody>
      </p:sp>
    </p:spTree>
    <p:extLst>
      <p:ext uri="{BB962C8B-B14F-4D97-AF65-F5344CB8AC3E}">
        <p14:creationId xmlns:p14="http://schemas.microsoft.com/office/powerpoint/2010/main" val="1249111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ifferent types of roads&#10;&#10;Description automatically generated">
            <a:extLst>
              <a:ext uri="{FF2B5EF4-FFF2-40B4-BE49-F238E27FC236}">
                <a16:creationId xmlns:a16="http://schemas.microsoft.com/office/drawing/2014/main" id="{D87A2FBA-25BD-9D30-6954-3B8543F8E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612" y="1032832"/>
            <a:ext cx="9581654" cy="535767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2F96AF-31A7-9270-A098-FAECBC055F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BAC63F-93A0-9D7E-31B8-2EB19A738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Terrain Database Generation Systems – (Not Photogrammetry)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C086D4-0389-8573-68C1-ABCAB761639B}"/>
              </a:ext>
            </a:extLst>
          </p:cNvPr>
          <p:cNvSpPr txBox="1"/>
          <p:nvPr/>
        </p:nvSpPr>
        <p:spPr>
          <a:xfrm>
            <a:off x="638978" y="5266063"/>
            <a:ext cx="4384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GIS data becomes the terrain mesh</a:t>
            </a:r>
          </a:p>
        </p:txBody>
      </p:sp>
    </p:spTree>
    <p:extLst>
      <p:ext uri="{BB962C8B-B14F-4D97-AF65-F5344CB8AC3E}">
        <p14:creationId xmlns:p14="http://schemas.microsoft.com/office/powerpoint/2010/main" val="580052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8E117A-A2A9-BAFD-9A96-70D2390B9B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058B35-EC4B-79A3-4876-70E343505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Segmentation – Noisy Building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4C81C-76DC-F6AB-1161-0CBD50B79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79215"/>
            <a:ext cx="4667901" cy="29531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734797-A8D0-04AA-7D49-5BAD05A247E5}"/>
              </a:ext>
            </a:extLst>
          </p:cNvPr>
          <p:cNvSpPr txBox="1"/>
          <p:nvPr/>
        </p:nvSpPr>
        <p:spPr>
          <a:xfrm>
            <a:off x="1543290" y="1594220"/>
            <a:ext cx="3257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Plane fitting Before Max Flow</a:t>
            </a:r>
          </a:p>
          <a:p>
            <a:r>
              <a:rPr lang="en-US" dirty="0"/>
              <a:t>fails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EAC535-0E2D-4400-AF7B-0C4EB7946732}"/>
              </a:ext>
            </a:extLst>
          </p:cNvPr>
          <p:cNvSpPr/>
          <p:nvPr/>
        </p:nvSpPr>
        <p:spPr>
          <a:xfrm>
            <a:off x="2477729" y="3637935"/>
            <a:ext cx="2472498" cy="128005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CD5C93-D3AA-6EC9-47B0-33715547735F}"/>
              </a:ext>
            </a:extLst>
          </p:cNvPr>
          <p:cNvSpPr txBox="1"/>
          <p:nvPr/>
        </p:nvSpPr>
        <p:spPr>
          <a:xfrm>
            <a:off x="6337603" y="1594220"/>
            <a:ext cx="3570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max flow spilled over the seam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5A4026-1727-58DC-E0CF-1AA6DC005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675" y="2737728"/>
            <a:ext cx="4039164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81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CFF5DC-7923-F92E-2CB5-FBCC443AD7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10850D-5A49-97FF-D03C-4B7D6E8DF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Segmentation – AI helps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A5AAAF-CC77-42AC-3CB4-5287B5F7D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46" y="2001337"/>
            <a:ext cx="4629796" cy="30293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072143-1892-F626-D2C5-269D77FCF0AA}"/>
              </a:ext>
            </a:extLst>
          </p:cNvPr>
          <p:cNvSpPr txBox="1"/>
          <p:nvPr/>
        </p:nvSpPr>
        <p:spPr>
          <a:xfrm>
            <a:off x="1704653" y="1168395"/>
            <a:ext cx="40963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 Low Resolution Segmentation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61CE21-2770-CB32-6EAA-448BFEFBA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439" y="1867968"/>
            <a:ext cx="4096322" cy="32961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3365E8-8943-2F45-5FAE-6391C35A58A5}"/>
              </a:ext>
            </a:extLst>
          </p:cNvPr>
          <p:cNvSpPr txBox="1"/>
          <p:nvPr/>
        </p:nvSpPr>
        <p:spPr>
          <a:xfrm>
            <a:off x="7031482" y="1230670"/>
            <a:ext cx="3257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Max Flow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C5CFA6-D1F3-2A8F-845D-5498FCE21B0A}"/>
              </a:ext>
            </a:extLst>
          </p:cNvPr>
          <p:cNvSpPr txBox="1"/>
          <p:nvPr/>
        </p:nvSpPr>
        <p:spPr>
          <a:xfrm>
            <a:off x="612849" y="4470422"/>
            <a:ext cx="3222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</a:rPr>
              <a:t>Ground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A6D8E9-40B3-616B-4BA9-A6EE5D8F5F52}"/>
              </a:ext>
            </a:extLst>
          </p:cNvPr>
          <p:cNvSpPr txBox="1"/>
          <p:nvPr/>
        </p:nvSpPr>
        <p:spPr>
          <a:xfrm>
            <a:off x="552092" y="2225051"/>
            <a:ext cx="2062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Not Ground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4EDB2-2997-ADB8-45DB-609D9D3A7569}"/>
              </a:ext>
            </a:extLst>
          </p:cNvPr>
          <p:cNvSpPr txBox="1"/>
          <p:nvPr/>
        </p:nvSpPr>
        <p:spPr>
          <a:xfrm>
            <a:off x="2876685" y="4833464"/>
            <a:ext cx="349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88C2A"/>
                </a:solidFill>
              </a:rPr>
              <a:t> </a:t>
            </a:r>
            <a:r>
              <a:rPr lang="en-US" sz="2400" dirty="0">
                <a:solidFill>
                  <a:srgbClr val="F88C2A"/>
                </a:solidFill>
              </a:rPr>
              <a:t>AI can’t determine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3B8A2D-500B-EC6E-3459-8FDAF7128329}"/>
              </a:ext>
            </a:extLst>
          </p:cNvPr>
          <p:cNvSpPr txBox="1"/>
          <p:nvPr/>
        </p:nvSpPr>
        <p:spPr>
          <a:xfrm>
            <a:off x="5717495" y="1836765"/>
            <a:ext cx="2436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9900"/>
                </a:solidFill>
              </a:rPr>
              <a:t>Not Ground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D08116-3A3F-0AE6-7B3D-9DE75E0307B4}"/>
              </a:ext>
            </a:extLst>
          </p:cNvPr>
          <p:cNvSpPr txBox="1"/>
          <p:nvPr/>
        </p:nvSpPr>
        <p:spPr>
          <a:xfrm>
            <a:off x="8779463" y="5125851"/>
            <a:ext cx="1509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Ground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62B290C-B53F-0FB7-B0D8-7CD4E3E972F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409928" y="3958814"/>
            <a:ext cx="754797" cy="87465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5E95615-7554-44D9-E518-74C585D7F7B9}"/>
              </a:ext>
            </a:extLst>
          </p:cNvPr>
          <p:cNvSpPr txBox="1"/>
          <p:nvPr/>
        </p:nvSpPr>
        <p:spPr>
          <a:xfrm>
            <a:off x="1704653" y="5852094"/>
            <a:ext cx="9666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 Flow utilizes low resolution AI segmentation</a:t>
            </a:r>
          </a:p>
        </p:txBody>
      </p:sp>
    </p:spTree>
    <p:extLst>
      <p:ext uri="{BB962C8B-B14F-4D97-AF65-F5344CB8AC3E}">
        <p14:creationId xmlns:p14="http://schemas.microsoft.com/office/powerpoint/2010/main" val="3904301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B6363D-C275-5939-D5A2-9D03A220C3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728B6B-5250-70A5-40D9-FC96C110F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Terrain from Photogrammetry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A2EC5-84D4-0FC6-4478-3C74F5D87C3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6"/>
            <a:ext cx="11250613" cy="1180118"/>
          </a:xfrm>
        </p:spPr>
        <p:txBody>
          <a:bodyPr/>
          <a:lstStyle/>
          <a:p>
            <a:r>
              <a:rPr lang="en-US" dirty="0"/>
              <a:t>More recent terrain systems use photogrammetry to generate the triangles.</a:t>
            </a:r>
          </a:p>
          <a:p>
            <a:r>
              <a:rPr lang="en-US" dirty="0"/>
              <a:t>Then it is up to an outside processing pipeline to clean up, find, and extract the needed features : buildings, roads, etc. </a:t>
            </a:r>
          </a:p>
          <a:p>
            <a:r>
              <a:rPr lang="en-US" dirty="0"/>
              <a:t>This the </a:t>
            </a:r>
            <a:r>
              <a:rPr lang="en-US" u="sng" dirty="0"/>
              <a:t>opposite process </a:t>
            </a:r>
            <a:r>
              <a:rPr lang="en-US" dirty="0"/>
              <a:t>of traditional terrain database generation.</a:t>
            </a:r>
          </a:p>
        </p:txBody>
      </p:sp>
    </p:spTree>
    <p:extLst>
      <p:ext uri="{BB962C8B-B14F-4D97-AF65-F5344CB8AC3E}">
        <p14:creationId xmlns:p14="http://schemas.microsoft.com/office/powerpoint/2010/main" val="193907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8ECE8F-4242-3A6E-4882-3CA4AFF11C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0FBA27-1B33-F366-A572-2AF580533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Photogrammetry Terrain – iTwin Capture</a:t>
            </a:r>
          </a:p>
        </p:txBody>
      </p:sp>
      <p:pic>
        <p:nvPicPr>
          <p:cNvPr id="5" name="Content Placeholder 3" descr="A high angle view of a building under construction&#10;&#10;Description automatically generated with medium confidence">
            <a:extLst>
              <a:ext uri="{FF2B5EF4-FFF2-40B4-BE49-F238E27FC236}">
                <a16:creationId xmlns:a16="http://schemas.microsoft.com/office/drawing/2014/main" id="{ECA30339-4B1B-35DA-877D-0E78F2ECF87A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3235" y="1438412"/>
            <a:ext cx="5734804" cy="357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Content Placeholder 4" descr="A high angle view of a town&#10;&#10;Description automatically generated with low confidence">
            <a:extLst>
              <a:ext uri="{FF2B5EF4-FFF2-40B4-BE49-F238E27FC236}">
                <a16:creationId xmlns:a16="http://schemas.microsoft.com/office/drawing/2014/main" id="{E5B9440A-4EF3-1180-44A2-21D44D1E5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909" y="1888146"/>
            <a:ext cx="6281856" cy="35314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B278B3-3ECD-A340-C801-4719A89CF938}"/>
              </a:ext>
            </a:extLst>
          </p:cNvPr>
          <p:cNvSpPr txBox="1"/>
          <p:nvPr/>
        </p:nvSpPr>
        <p:spPr>
          <a:xfrm>
            <a:off x="755797" y="5366437"/>
            <a:ext cx="1108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quality varies by the detailed way that the drone is flown and how the photos are taken.</a:t>
            </a:r>
          </a:p>
        </p:txBody>
      </p:sp>
    </p:spTree>
    <p:extLst>
      <p:ext uri="{BB962C8B-B14F-4D97-AF65-F5344CB8AC3E}">
        <p14:creationId xmlns:p14="http://schemas.microsoft.com/office/powerpoint/2010/main" val="1357959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8FB349-C980-14C2-D959-FA02339AD6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7A1C6C-7E10-1A04-7902-5E3A0FAC0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Exteriors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8BDFB-F97B-CB60-944B-A05301ADD8E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The extraction and processing and buildings from photogrammetry is a problem that requires some unique stages that are very different from other kinds of terrain or model generation.</a:t>
            </a:r>
          </a:p>
          <a:p>
            <a:r>
              <a:rPr lang="en-US" dirty="0"/>
              <a:t>This presentation is about the processing of building exteriors : </a:t>
            </a:r>
            <a:r>
              <a:rPr lang="en-US" b="1" dirty="0"/>
              <a:t>Remeshing</a:t>
            </a:r>
            <a:r>
              <a:rPr lang="en-US" dirty="0"/>
              <a:t>, </a:t>
            </a:r>
            <a:r>
              <a:rPr lang="en-US" b="1" dirty="0"/>
              <a:t>Face Segmentation</a:t>
            </a:r>
            <a:r>
              <a:rPr lang="en-US" dirty="0"/>
              <a:t>, and </a:t>
            </a:r>
            <a:r>
              <a:rPr lang="en-US" b="1" dirty="0"/>
              <a:t>Retexturing</a:t>
            </a:r>
            <a:r>
              <a:rPr lang="en-US" dirty="0"/>
              <a:t>.</a:t>
            </a:r>
          </a:p>
          <a:p>
            <a:r>
              <a:rPr lang="en-US" dirty="0"/>
              <a:t>Some results are of the whole building pipeline are shown</a:t>
            </a: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363E5-231F-DA5E-A248-4B3708630B56}"/>
              </a:ext>
            </a:extLst>
          </p:cNvPr>
          <p:cNvSpPr txBox="1"/>
          <p:nvPr/>
        </p:nvSpPr>
        <p:spPr>
          <a:xfrm>
            <a:off x="1" y="4381951"/>
            <a:ext cx="1049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Mesh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363C51-E79B-D18C-FF44-A50F0054C07B}"/>
              </a:ext>
            </a:extLst>
          </p:cNvPr>
          <p:cNvSpPr txBox="1"/>
          <p:nvPr/>
        </p:nvSpPr>
        <p:spPr>
          <a:xfrm>
            <a:off x="1501959" y="4099354"/>
            <a:ext cx="1683874" cy="132090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b="1" dirty="0" err="1"/>
              <a:t>Remesh</a:t>
            </a:r>
            <a:endParaRPr lang="en-US" sz="2400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DD64D7-550B-EA65-FEBF-F81085B8804D}"/>
              </a:ext>
            </a:extLst>
          </p:cNvPr>
          <p:cNvSpPr txBox="1"/>
          <p:nvPr/>
        </p:nvSpPr>
        <p:spPr>
          <a:xfrm>
            <a:off x="3806651" y="4056092"/>
            <a:ext cx="1683874" cy="13849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b="1" dirty="0"/>
              <a:t>Face Segment-</a:t>
            </a:r>
            <a:r>
              <a:rPr lang="en-US" sz="2400" b="1" dirty="0" err="1"/>
              <a:t>ation</a:t>
            </a:r>
            <a:endParaRPr lang="en-US" sz="2400" b="1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27261CD-E875-8A7A-9094-AACB54B30E74}"/>
              </a:ext>
            </a:extLst>
          </p:cNvPr>
          <p:cNvSpPr/>
          <p:nvPr/>
        </p:nvSpPr>
        <p:spPr bwMode="auto">
          <a:xfrm>
            <a:off x="962153" y="4418007"/>
            <a:ext cx="453465" cy="537210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E3909E5-94A7-814C-14C3-09999740C216}"/>
              </a:ext>
            </a:extLst>
          </p:cNvPr>
          <p:cNvSpPr/>
          <p:nvPr/>
        </p:nvSpPr>
        <p:spPr bwMode="auto">
          <a:xfrm>
            <a:off x="3281500" y="4410838"/>
            <a:ext cx="453465" cy="537210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D46AE10-5070-804D-EE43-8EA99BF31CDE}"/>
              </a:ext>
            </a:extLst>
          </p:cNvPr>
          <p:cNvSpPr/>
          <p:nvPr/>
        </p:nvSpPr>
        <p:spPr bwMode="auto">
          <a:xfrm>
            <a:off x="5563335" y="4440613"/>
            <a:ext cx="453465" cy="537210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995BBB-61BB-F682-E144-A6E4084E15E3}"/>
              </a:ext>
            </a:extLst>
          </p:cNvPr>
          <p:cNvSpPr txBox="1"/>
          <p:nvPr/>
        </p:nvSpPr>
        <p:spPr>
          <a:xfrm>
            <a:off x="6100585" y="4099558"/>
            <a:ext cx="1920895" cy="13209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b="1" dirty="0"/>
              <a:t>Retexture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F1E502-55FE-12D3-82C0-541EB7CFACCF}"/>
              </a:ext>
            </a:extLst>
          </p:cNvPr>
          <p:cNvSpPr txBox="1"/>
          <p:nvPr/>
        </p:nvSpPr>
        <p:spPr>
          <a:xfrm>
            <a:off x="8506940" y="4110802"/>
            <a:ext cx="1595982" cy="1320908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Building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Skeleton</a:t>
            </a:r>
          </a:p>
          <a:p>
            <a:endParaRPr lang="en-US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BB6EB73-58B5-224F-38F0-3AE978C2204B}"/>
              </a:ext>
            </a:extLst>
          </p:cNvPr>
          <p:cNvSpPr/>
          <p:nvPr/>
        </p:nvSpPr>
        <p:spPr bwMode="auto">
          <a:xfrm>
            <a:off x="8069715" y="4440480"/>
            <a:ext cx="453465" cy="537210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C620A30-3BD0-876A-182A-51F9675E9F80}"/>
              </a:ext>
            </a:extLst>
          </p:cNvPr>
          <p:cNvSpPr/>
          <p:nvPr/>
        </p:nvSpPr>
        <p:spPr bwMode="auto">
          <a:xfrm>
            <a:off x="10151157" y="4421798"/>
            <a:ext cx="453465" cy="537210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6E0986-B114-E5D1-D426-A39CAAF6D894}"/>
              </a:ext>
            </a:extLst>
          </p:cNvPr>
          <p:cNvSpPr txBox="1"/>
          <p:nvPr/>
        </p:nvSpPr>
        <p:spPr>
          <a:xfrm>
            <a:off x="10686252" y="4410838"/>
            <a:ext cx="1049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Bldg</a:t>
            </a:r>
            <a:endParaRPr lang="en-US" sz="2800" dirty="0"/>
          </a:p>
          <a:p>
            <a:r>
              <a:rPr lang="en-US" sz="2800" dirty="0"/>
              <a:t>Mesh</a:t>
            </a:r>
          </a:p>
        </p:txBody>
      </p:sp>
    </p:spTree>
    <p:extLst>
      <p:ext uri="{BB962C8B-B14F-4D97-AF65-F5344CB8AC3E}">
        <p14:creationId xmlns:p14="http://schemas.microsoft.com/office/powerpoint/2010/main" val="2668399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3AC915-6270-6570-AC88-EAEB85F8D9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B58629-2D16-973A-DA20-F052AC12B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Photogrammetry Output – iTwin Capture Mesh from Fort Polk</a:t>
            </a:r>
          </a:p>
        </p:txBody>
      </p:sp>
      <p:pic>
        <p:nvPicPr>
          <p:cNvPr id="7" name="Picture 6" descr="A blue and red building&#10;&#10;Description automatically generated">
            <a:extLst>
              <a:ext uri="{FF2B5EF4-FFF2-40B4-BE49-F238E27FC236}">
                <a16:creationId xmlns:a16="http://schemas.microsoft.com/office/drawing/2014/main" id="{55576456-0704-8F2B-D424-6FD0CFDB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99" y="1150633"/>
            <a:ext cx="10614806" cy="3633530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657605E-9E96-FEDC-C266-AA30FDAF4AD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0353" y="4943606"/>
            <a:ext cx="11340242" cy="112801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Problem #1</a:t>
            </a:r>
            <a:r>
              <a:rPr lang="en-US" dirty="0"/>
              <a:t> Tile Boundaries - The red bands are triangles that intersect each other.</a:t>
            </a:r>
          </a:p>
          <a:p>
            <a:pPr marL="0" indent="0">
              <a:buNone/>
            </a:pPr>
            <a:r>
              <a:rPr lang="en-US" dirty="0"/>
              <a:t>The terrain is actually several separate meshes that overlap at their edges.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88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3AC915-6270-6570-AC88-EAEB85F8D9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B58629-2D16-973A-DA20-F052AC12B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Photogrammetry Output – iTwin Capture Mesh from Muscatatuck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657605E-9E96-FEDC-C266-AA30FDAF4AD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7961" y="1313813"/>
            <a:ext cx="4883136" cy="79513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Problem #2</a:t>
            </a:r>
            <a:r>
              <a:rPr lang="en-US" dirty="0"/>
              <a:t>  Extra Erroneous Geometry</a:t>
            </a:r>
          </a:p>
          <a:p>
            <a:pPr lvl="1"/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27546C9-BC72-C6C4-2AEB-14370C52F37C}"/>
              </a:ext>
            </a:extLst>
          </p:cNvPr>
          <p:cNvSpPr/>
          <p:nvPr/>
        </p:nvSpPr>
        <p:spPr bwMode="auto">
          <a:xfrm>
            <a:off x="2976441" y="4769636"/>
            <a:ext cx="1496437" cy="66697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08A57-7911-E18B-B1A4-749A61B03F8B}"/>
              </a:ext>
            </a:extLst>
          </p:cNvPr>
          <p:cNvSpPr txBox="1"/>
          <p:nvPr/>
        </p:nvSpPr>
        <p:spPr>
          <a:xfrm>
            <a:off x="1939385" y="4641458"/>
            <a:ext cx="1190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??</a:t>
            </a:r>
          </a:p>
        </p:txBody>
      </p:sp>
      <p:pic>
        <p:nvPicPr>
          <p:cNvPr id="19" name="Picture 18" descr="A building on a piece of paper&#10;&#10;Description automatically generated">
            <a:extLst>
              <a:ext uri="{FF2B5EF4-FFF2-40B4-BE49-F238E27FC236}">
                <a16:creationId xmlns:a16="http://schemas.microsoft.com/office/drawing/2014/main" id="{8AF00DB3-DCED-A371-009E-90BF904EB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878" y="914400"/>
            <a:ext cx="660713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74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A03562-06E1-261C-BF1A-1EBFC4BD1A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6B05F8-92F0-D70D-8A33-1C2849F3E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iTwin Capture Meshes – Nonmanifold Mesh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6572B1-8678-7333-4A1D-D34C29B2E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269" y="1545171"/>
            <a:ext cx="9592593" cy="4465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6FD328-88B9-3263-A8D5-AD1AE29D6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4028"/>
            <a:ext cx="3962953" cy="22672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154900-8566-CFEA-B1EE-D622B1084523}"/>
              </a:ext>
            </a:extLst>
          </p:cNvPr>
          <p:cNvSpPr txBox="1"/>
          <p:nvPr/>
        </p:nvSpPr>
        <p:spPr>
          <a:xfrm>
            <a:off x="3067269" y="6098114"/>
            <a:ext cx="646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Orange vertices are nonmanifold</a:t>
            </a:r>
          </a:p>
        </p:txBody>
      </p:sp>
    </p:spTree>
    <p:extLst>
      <p:ext uri="{BB962C8B-B14F-4D97-AF65-F5344CB8AC3E}">
        <p14:creationId xmlns:p14="http://schemas.microsoft.com/office/powerpoint/2010/main" val="2885145187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50F16932FA4DA740AD241DCC42DC" ma:contentTypeVersion="1" ma:contentTypeDescription="Create a new document." ma:contentTypeScope="" ma:versionID="cf3becb063dad1cc8b49e034e445ab8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709B06-5FA7-40B8-A752-7128AA94FE0C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C5F1E05-96DA-4377-A6E4-484D5E71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16115</TotalTime>
  <Words>986</Words>
  <Application>Microsoft Office PowerPoint</Application>
  <PresentationFormat>Widescreen</PresentationFormat>
  <Paragraphs>216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Arial Narrow</vt:lpstr>
      <vt:lpstr>Tahoma</vt:lpstr>
      <vt:lpstr>Wingdings</vt:lpstr>
      <vt:lpstr>Blends</vt:lpstr>
      <vt:lpstr>PowerPoint Presentation</vt:lpstr>
      <vt:lpstr>Introduction</vt:lpstr>
      <vt:lpstr>Terrain Database Generation Systems – (Not Photogrammetry) </vt:lpstr>
      <vt:lpstr>Terrain from Photogrammetry</vt:lpstr>
      <vt:lpstr>Photogrammetry Terrain – iTwin Capture</vt:lpstr>
      <vt:lpstr>Building Exteriors</vt:lpstr>
      <vt:lpstr>Photogrammetry Output – iTwin Capture Mesh from Fort Polk</vt:lpstr>
      <vt:lpstr>Photogrammetry Output – iTwin Capture Mesh from Muscatatuck</vt:lpstr>
      <vt:lpstr>iTwin Capture Meshes – Nonmanifold Mesh</vt:lpstr>
      <vt:lpstr>Remeshing</vt:lpstr>
      <vt:lpstr>Blender Remeshing only Works on Closed Meshes</vt:lpstr>
      <vt:lpstr>Custom Remeshing</vt:lpstr>
      <vt:lpstr>Custom Remeshing Result</vt:lpstr>
      <vt:lpstr>Custom Remeshing</vt:lpstr>
      <vt:lpstr>Remeshing – Results Highlighted </vt:lpstr>
      <vt:lpstr>Face Segmentation</vt:lpstr>
      <vt:lpstr>Ground Segmentation</vt:lpstr>
      <vt:lpstr>Face Segmentation – Before Max Flow</vt:lpstr>
      <vt:lpstr>Face Segmentation – After Max Flow</vt:lpstr>
      <vt:lpstr>Maximum Flow Algorithm – Before and After</vt:lpstr>
      <vt:lpstr>Ground Segmentation – Clean Buildings</vt:lpstr>
      <vt:lpstr>Face Segmentation</vt:lpstr>
      <vt:lpstr>Retexturing</vt:lpstr>
      <vt:lpstr>Retexturing</vt:lpstr>
      <vt:lpstr>Building Pipeline Results</vt:lpstr>
      <vt:lpstr>Building Pipeline Results</vt:lpstr>
      <vt:lpstr>Building Pipeline Result – Muscatatuck St. Francis Hospital</vt:lpstr>
      <vt:lpstr>Conclusion</vt:lpstr>
      <vt:lpstr>End</vt:lpstr>
      <vt:lpstr>Ground Segmentation – Noisy Building</vt:lpstr>
      <vt:lpstr>Ground Segmentation – AI helps</vt:lpstr>
    </vt:vector>
  </TitlesOfParts>
  <Company>Leidos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 Techniques for Processing Building Exteriors Captured from Photogrammetry</dc:title>
  <dc:creator>Scott Johnson</dc:creator>
  <cp:lastModifiedBy>Scott Johnson</cp:lastModifiedBy>
  <cp:revision>121</cp:revision>
  <cp:lastPrinted>1601-01-01T00:00:00Z</cp:lastPrinted>
  <dcterms:created xsi:type="dcterms:W3CDTF">2016-03-29T15:29:36Z</dcterms:created>
  <dcterms:modified xsi:type="dcterms:W3CDTF">2024-11-01T12:48:19Z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</Properties>
</file>