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6"/>
  </p:notesMasterIdLst>
  <p:handoutMasterIdLst>
    <p:handoutMasterId r:id="rId17"/>
  </p:handoutMasterIdLst>
  <p:sldIdLst>
    <p:sldId id="289" r:id="rId5"/>
    <p:sldId id="290" r:id="rId6"/>
    <p:sldId id="302" r:id="rId7"/>
    <p:sldId id="303" r:id="rId8"/>
    <p:sldId id="306" r:id="rId9"/>
    <p:sldId id="498" r:id="rId10"/>
    <p:sldId id="305" r:id="rId11"/>
    <p:sldId id="307" r:id="rId12"/>
    <p:sldId id="304" r:id="rId13"/>
    <p:sldId id="497" r:id="rId14"/>
    <p:sldId id="499" r:id="rId15"/>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8E016-ED1E-8C5F-7F39-906408AEF457}" name="Aaron Novstrup" initials="AN" userId="S::anovstrup@stottlerhenke.onmicrosoft.com::d7f80d06-aff2-4980-a0fd-021fffd434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C2A"/>
    <a:srgbClr val="F77B0B"/>
    <a:srgbClr val="CC3300"/>
    <a:srgbClr val="22458A"/>
    <a:srgbClr val="2B56AB"/>
    <a:srgbClr val="0033CC"/>
    <a:srgbClr val="3366CC"/>
    <a:srgbClr val="0066CC"/>
    <a:srgbClr val="B2F50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20" autoAdjust="0"/>
    <p:restoredTop sz="89714" autoAdjust="0"/>
  </p:normalViewPr>
  <p:slideViewPr>
    <p:cSldViewPr snapToGrid="0">
      <p:cViewPr varScale="1">
        <p:scale>
          <a:sx n="74" d="100"/>
          <a:sy n="74" d="100"/>
        </p:scale>
        <p:origin x="200" y="10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at this conference, I presented the results of a human study on using wearable sensors to assess cognitive workload.  This year, I’m pulling back the curtains and presenting a practical case study on our development of the cognitive task used in that human study, in the hopes that practitioners who are doing similar research (related to assessing and optimizing human state and performance) or even using simulation-based training may benefit from some the techniques we employed and the experiences we had with them.</a:t>
            </a: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401028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96930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48855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174074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2831474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a:ea typeface="+mn-ea"/>
            </a:endParaRPr>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a:ea typeface="+mn-ea"/>
            </a:endParaRPr>
          </a:p>
        </p:txBody>
      </p:sp>
      <p:sp>
        <p:nvSpPr>
          <p:cNvPr id="4" name="Rectangle 23"/>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a:ea typeface="+mn-ea"/>
            </a:endParaRPr>
          </a:p>
        </p:txBody>
      </p:sp>
      <p:sp>
        <p:nvSpPr>
          <p:cNvPr id="5"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Georgia" pitchFamily="18" charset="0"/>
              </a:defRPr>
            </a:lvl1pPr>
            <a:lvl2pPr marL="742950" indent="-285750" eaLnBrk="0" hangingPunct="0">
              <a:defRPr>
                <a:solidFill>
                  <a:schemeClr val="tx1"/>
                </a:solidFill>
                <a:latin typeface="Georgia" pitchFamily="18" charset="0"/>
              </a:defRPr>
            </a:lvl2pPr>
            <a:lvl3pPr marL="1143000" indent="-228600" eaLnBrk="0" hangingPunct="0">
              <a:defRPr>
                <a:solidFill>
                  <a:schemeClr val="tx1"/>
                </a:solidFill>
                <a:latin typeface="Georgia" pitchFamily="18" charset="0"/>
              </a:defRPr>
            </a:lvl3pPr>
            <a:lvl4pPr marL="1600200" indent="-228600" eaLnBrk="0" hangingPunct="0">
              <a:defRPr>
                <a:solidFill>
                  <a:schemeClr val="tx1"/>
                </a:solidFill>
                <a:latin typeface="Georgia" pitchFamily="18" charset="0"/>
              </a:defRPr>
            </a:lvl4pPr>
            <a:lvl5pPr marL="2057400" indent="-228600" eaLnBrk="0" hangingPunct="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a:ea typeface="+mn-ea"/>
            </a:endParaRPr>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latin typeface="+mn-lt"/>
              <a:ea typeface="+mn-ea"/>
            </a:endParaRPr>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latin typeface="+mn-lt"/>
              <a:ea typeface="+mn-ea"/>
            </a:endParaRPr>
          </a:p>
        </p:txBody>
      </p:sp>
      <p:sp>
        <p:nvSpPr>
          <p:cNvPr id="8" name="Date Placeholder 1"/>
          <p:cNvSpPr>
            <a:spLocks noGrp="1"/>
          </p:cNvSpPr>
          <p:nvPr>
            <p:ph type="dt" sz="half" idx="10"/>
          </p:nvPr>
        </p:nvSpPr>
        <p:spPr/>
        <p:txBody>
          <a:bodyPr/>
          <a:lstStyle>
            <a:lvl1pPr>
              <a:defRPr/>
            </a:lvl1pPr>
          </a:lstStyle>
          <a:p>
            <a:endParaRPr lang="en-US" alt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fld id="{BD69BA13-909E-4E5E-B00B-1E89C548DBEB}" type="slidenum">
              <a:rPr lang="en-US" altLang="en-US"/>
              <a:pPr/>
              <a:t>‹#›</a:t>
            </a:fld>
            <a:endParaRPr lang="en-US" altLang="en-US" dirty="0"/>
          </a:p>
        </p:txBody>
      </p:sp>
    </p:spTree>
    <p:extLst>
      <p:ext uri="{BB962C8B-B14F-4D97-AF65-F5344CB8AC3E}">
        <p14:creationId xmlns:p14="http://schemas.microsoft.com/office/powerpoint/2010/main" val="419776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460587"/>
          </a:xfrm>
        </p:spPr>
        <p:txBody>
          <a:bodyPr/>
          <a:lstStyle/>
          <a:p>
            <a:r>
              <a:rPr lang="en-US" dirty="0"/>
              <a:t>Enhancing a Piloting Task Simulator with Real-time Performance Feedback, Autopilot Disruption, Shock Punishment, and Adaptive Task Difficulty</a:t>
            </a:r>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
        <p:nvSpPr>
          <p:cNvPr id="3" name="TextBox 2">
            <a:extLst>
              <a:ext uri="{FF2B5EF4-FFF2-40B4-BE49-F238E27FC236}">
                <a16:creationId xmlns:a16="http://schemas.microsoft.com/office/drawing/2014/main" id="{330EF4C4-63F6-480D-AFA3-08DDD5A807EE}"/>
              </a:ext>
            </a:extLst>
          </p:cNvPr>
          <p:cNvSpPr txBox="1"/>
          <p:nvPr/>
        </p:nvSpPr>
        <p:spPr>
          <a:xfrm>
            <a:off x="1" y="6544494"/>
            <a:ext cx="12191999" cy="307777"/>
          </a:xfrm>
          <a:prstGeom prst="rect">
            <a:avLst/>
          </a:prstGeom>
          <a:noFill/>
        </p:spPr>
        <p:txBody>
          <a:bodyPr wrap="square" rtlCol="0">
            <a:spAutoFit/>
          </a:bodyPr>
          <a:lstStyle/>
          <a:p>
            <a:pPr algn="ctr"/>
            <a:r>
              <a:rPr lang="en-US" sz="1400" dirty="0">
                <a:solidFill>
                  <a:schemeClr val="bg1">
                    <a:lumMod val="50000"/>
                  </a:schemeClr>
                </a:solidFill>
                <a:latin typeface="Arial"/>
                <a:cs typeface="Arial"/>
              </a:rPr>
              <a:t>Approved for Public Release, Distribution Unlimited</a:t>
            </a:r>
          </a:p>
        </p:txBody>
      </p:sp>
      <p:sp>
        <p:nvSpPr>
          <p:cNvPr id="6" name="Text Placeholder 25">
            <a:extLst>
              <a:ext uri="{FF2B5EF4-FFF2-40B4-BE49-F238E27FC236}">
                <a16:creationId xmlns:a16="http://schemas.microsoft.com/office/drawing/2014/main" id="{92638FE5-C1E7-58D3-42D4-DDA39858DBCA}"/>
              </a:ext>
            </a:extLst>
          </p:cNvPr>
          <p:cNvSpPr>
            <a:spLocks noGrp="1"/>
          </p:cNvSpPr>
          <p:nvPr>
            <p:ph type="body" sz="quarter" idx="11"/>
          </p:nvPr>
        </p:nvSpPr>
        <p:spPr>
          <a:xfrm>
            <a:off x="0" y="3565525"/>
            <a:ext cx="12192000" cy="1934127"/>
          </a:xfrm>
        </p:spPr>
        <p:txBody>
          <a:bodyPr/>
          <a:lstStyle/>
          <a:p>
            <a:r>
              <a:rPr lang="en-US" b="0" dirty="0"/>
              <a:t>Presented by </a:t>
            </a:r>
            <a:r>
              <a:rPr lang="en-US" dirty="0"/>
              <a:t>Aaron </a:t>
            </a:r>
            <a:r>
              <a:rPr lang="en-US" dirty="0" err="1"/>
              <a:t>Novstrup</a:t>
            </a:r>
            <a:r>
              <a:rPr lang="en-US" dirty="0"/>
              <a:t>, </a:t>
            </a:r>
            <a:r>
              <a:rPr lang="en-US" dirty="0" err="1"/>
              <a:t>Stottler</a:t>
            </a:r>
            <a:r>
              <a:rPr lang="en-US" dirty="0"/>
              <a:t> Henke Associates, Inc.</a:t>
            </a:r>
          </a:p>
          <a:p>
            <a:endParaRPr lang="en-US" b="0" dirty="0"/>
          </a:p>
          <a:p>
            <a:r>
              <a:rPr lang="en-US" b="0" dirty="0"/>
              <a:t>Monica Tynan, Wellman Center for Photomedicine, Massachusetts General Hospital (MGH)</a:t>
            </a:r>
          </a:p>
          <a:p>
            <a:r>
              <a:rPr lang="en-US" b="0" dirty="0"/>
              <a:t>Jonathan Lin and James Heaton, PhD, MGH Voice Center</a:t>
            </a:r>
          </a:p>
          <a:p>
            <a:endParaRPr lang="en-US" dirty="0"/>
          </a:p>
        </p:txBody>
      </p:sp>
      <p:grpSp>
        <p:nvGrpSpPr>
          <p:cNvPr id="7" name="Google Shape;156;p26">
            <a:extLst>
              <a:ext uri="{FF2B5EF4-FFF2-40B4-BE49-F238E27FC236}">
                <a16:creationId xmlns:a16="http://schemas.microsoft.com/office/drawing/2014/main" id="{FCE92D8C-1247-8C31-F5F1-B6ED41CC5E6B}"/>
              </a:ext>
            </a:extLst>
          </p:cNvPr>
          <p:cNvGrpSpPr>
            <a:grpSpLocks noChangeAspect="1"/>
          </p:cNvGrpSpPr>
          <p:nvPr/>
        </p:nvGrpSpPr>
        <p:grpSpPr>
          <a:xfrm>
            <a:off x="4959522" y="5767015"/>
            <a:ext cx="3366809" cy="554729"/>
            <a:chOff x="961079" y="4619462"/>
            <a:chExt cx="2842230" cy="468297"/>
          </a:xfrm>
        </p:grpSpPr>
        <p:grpSp>
          <p:nvGrpSpPr>
            <p:cNvPr id="8" name="Google Shape;157;p26">
              <a:extLst>
                <a:ext uri="{FF2B5EF4-FFF2-40B4-BE49-F238E27FC236}">
                  <a16:creationId xmlns:a16="http://schemas.microsoft.com/office/drawing/2014/main" id="{F0B6283E-9AB3-ED11-5DA6-F0A128272203}"/>
                </a:ext>
              </a:extLst>
            </p:cNvPr>
            <p:cNvGrpSpPr/>
            <p:nvPr/>
          </p:nvGrpSpPr>
          <p:grpSpPr>
            <a:xfrm>
              <a:off x="2145508" y="4619462"/>
              <a:ext cx="649201" cy="468297"/>
              <a:chOff x="2145508" y="4619462"/>
              <a:chExt cx="649201" cy="468297"/>
            </a:xfrm>
          </p:grpSpPr>
          <p:sp>
            <p:nvSpPr>
              <p:cNvPr id="27" name="Google Shape;158;p26">
                <a:extLst>
                  <a:ext uri="{FF2B5EF4-FFF2-40B4-BE49-F238E27FC236}">
                    <a16:creationId xmlns:a16="http://schemas.microsoft.com/office/drawing/2014/main" id="{9D22D63E-6061-7951-4784-9F9361B6E147}"/>
                  </a:ext>
                </a:extLst>
              </p:cNvPr>
              <p:cNvSpPr/>
              <p:nvPr/>
            </p:nvSpPr>
            <p:spPr>
              <a:xfrm>
                <a:off x="2194077" y="4619462"/>
                <a:ext cx="600632" cy="348185"/>
              </a:xfrm>
              <a:custGeom>
                <a:avLst/>
                <a:gdLst/>
                <a:ahLst/>
                <a:cxnLst/>
                <a:rect l="l" t="t" r="r" b="b"/>
                <a:pathLst>
                  <a:path w="600632" h="348185" extrusionOk="0">
                    <a:moveTo>
                      <a:pt x="151875" y="346945"/>
                    </a:moveTo>
                    <a:cubicBezTo>
                      <a:pt x="60814" y="337593"/>
                      <a:pt x="14433" y="296866"/>
                      <a:pt x="3805" y="255459"/>
                    </a:cubicBezTo>
                    <a:cubicBezTo>
                      <a:pt x="-5207" y="220429"/>
                      <a:pt x="-1721" y="163123"/>
                      <a:pt x="53545" y="117805"/>
                    </a:cubicBezTo>
                    <a:cubicBezTo>
                      <a:pt x="108810" y="72487"/>
                      <a:pt x="179380" y="47703"/>
                      <a:pt x="269251" y="28827"/>
                    </a:cubicBezTo>
                    <a:cubicBezTo>
                      <a:pt x="357634" y="10249"/>
                      <a:pt x="450012" y="3575"/>
                      <a:pt x="561904" y="344"/>
                    </a:cubicBezTo>
                    <a:cubicBezTo>
                      <a:pt x="576528" y="-81"/>
                      <a:pt x="582565" y="-81"/>
                      <a:pt x="593788" y="174"/>
                    </a:cubicBezTo>
                    <a:cubicBezTo>
                      <a:pt x="596084" y="174"/>
                      <a:pt x="597104" y="302"/>
                      <a:pt x="599782" y="472"/>
                    </a:cubicBezTo>
                    <a:cubicBezTo>
                      <a:pt x="600123" y="472"/>
                      <a:pt x="600378" y="599"/>
                      <a:pt x="600633" y="812"/>
                    </a:cubicBezTo>
                    <a:cubicBezTo>
                      <a:pt x="600463" y="1109"/>
                      <a:pt x="600208" y="1279"/>
                      <a:pt x="599782" y="1364"/>
                    </a:cubicBezTo>
                    <a:cubicBezTo>
                      <a:pt x="597444" y="1832"/>
                      <a:pt x="596849" y="2045"/>
                      <a:pt x="593831" y="2342"/>
                    </a:cubicBezTo>
                    <a:cubicBezTo>
                      <a:pt x="585838" y="3150"/>
                      <a:pt x="580609" y="3703"/>
                      <a:pt x="561649" y="5573"/>
                    </a:cubicBezTo>
                    <a:cubicBezTo>
                      <a:pt x="492397" y="12418"/>
                      <a:pt x="424292" y="22110"/>
                      <a:pt x="322008" y="49191"/>
                    </a:cubicBezTo>
                    <a:cubicBezTo>
                      <a:pt x="210202" y="78821"/>
                      <a:pt x="86364" y="148116"/>
                      <a:pt x="97247" y="213202"/>
                    </a:cubicBezTo>
                    <a:cubicBezTo>
                      <a:pt x="101838" y="240580"/>
                      <a:pt x="152173" y="248147"/>
                      <a:pt x="193962" y="248572"/>
                    </a:cubicBezTo>
                    <a:cubicBezTo>
                      <a:pt x="242723" y="249082"/>
                      <a:pt x="301943" y="245171"/>
                      <a:pt x="300667" y="283815"/>
                    </a:cubicBezTo>
                    <a:cubicBezTo>
                      <a:pt x="299732" y="311405"/>
                      <a:pt x="242298" y="356213"/>
                      <a:pt x="151875" y="346945"/>
                    </a:cubicBez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 name="Google Shape;159;p26">
                <a:extLst>
                  <a:ext uri="{FF2B5EF4-FFF2-40B4-BE49-F238E27FC236}">
                    <a16:creationId xmlns:a16="http://schemas.microsoft.com/office/drawing/2014/main" id="{D2E4702A-0631-AF39-1AD5-B03C61A7C976}"/>
                  </a:ext>
                </a:extLst>
              </p:cNvPr>
              <p:cNvSpPr/>
              <p:nvPr/>
            </p:nvSpPr>
            <p:spPr>
              <a:xfrm>
                <a:off x="2145508" y="4739546"/>
                <a:ext cx="600632" cy="348213"/>
              </a:xfrm>
              <a:custGeom>
                <a:avLst/>
                <a:gdLst/>
                <a:ahLst/>
                <a:cxnLst/>
                <a:rect l="l" t="t" r="r" b="b"/>
                <a:pathLst>
                  <a:path w="600632" h="348213" extrusionOk="0">
                    <a:moveTo>
                      <a:pt x="299965" y="64380"/>
                    </a:moveTo>
                    <a:cubicBezTo>
                      <a:pt x="298690" y="102981"/>
                      <a:pt x="357909" y="99113"/>
                      <a:pt x="406671" y="99623"/>
                    </a:cubicBezTo>
                    <a:cubicBezTo>
                      <a:pt x="448460" y="100048"/>
                      <a:pt x="498794" y="107615"/>
                      <a:pt x="503386" y="134993"/>
                    </a:cubicBezTo>
                    <a:cubicBezTo>
                      <a:pt x="514269" y="200079"/>
                      <a:pt x="390474" y="269374"/>
                      <a:pt x="278624" y="299005"/>
                    </a:cubicBezTo>
                    <a:cubicBezTo>
                      <a:pt x="176340" y="326085"/>
                      <a:pt x="108236" y="335820"/>
                      <a:pt x="38984" y="342622"/>
                    </a:cubicBezTo>
                    <a:cubicBezTo>
                      <a:pt x="20023" y="344493"/>
                      <a:pt x="14794" y="345003"/>
                      <a:pt x="6802" y="345853"/>
                    </a:cubicBezTo>
                    <a:cubicBezTo>
                      <a:pt x="3784" y="346151"/>
                      <a:pt x="3231" y="346363"/>
                      <a:pt x="850" y="346831"/>
                    </a:cubicBezTo>
                    <a:cubicBezTo>
                      <a:pt x="425" y="346916"/>
                      <a:pt x="170" y="347086"/>
                      <a:pt x="0" y="347383"/>
                    </a:cubicBezTo>
                    <a:cubicBezTo>
                      <a:pt x="255" y="347596"/>
                      <a:pt x="468" y="347681"/>
                      <a:pt x="850" y="347724"/>
                    </a:cubicBezTo>
                    <a:cubicBezTo>
                      <a:pt x="3529" y="347936"/>
                      <a:pt x="4549" y="348021"/>
                      <a:pt x="6845" y="348021"/>
                    </a:cubicBezTo>
                    <a:cubicBezTo>
                      <a:pt x="18068" y="348319"/>
                      <a:pt x="24104" y="348276"/>
                      <a:pt x="38729" y="347851"/>
                    </a:cubicBezTo>
                    <a:cubicBezTo>
                      <a:pt x="150620" y="344620"/>
                      <a:pt x="243042" y="337946"/>
                      <a:pt x="331382" y="319368"/>
                    </a:cubicBezTo>
                    <a:cubicBezTo>
                      <a:pt x="421252" y="300493"/>
                      <a:pt x="491865" y="275708"/>
                      <a:pt x="547088" y="230390"/>
                    </a:cubicBezTo>
                    <a:cubicBezTo>
                      <a:pt x="602354" y="185072"/>
                      <a:pt x="605840" y="127766"/>
                      <a:pt x="596827" y="92736"/>
                    </a:cubicBezTo>
                    <a:cubicBezTo>
                      <a:pt x="586199" y="51329"/>
                      <a:pt x="539776" y="10603"/>
                      <a:pt x="448758" y="1250"/>
                    </a:cubicBezTo>
                    <a:cubicBezTo>
                      <a:pt x="358377" y="-8060"/>
                      <a:pt x="300901" y="36790"/>
                      <a:pt x="299965" y="64380"/>
                    </a:cubicBez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1" name="Google Shape;160;p26">
              <a:extLst>
                <a:ext uri="{FF2B5EF4-FFF2-40B4-BE49-F238E27FC236}">
                  <a16:creationId xmlns:a16="http://schemas.microsoft.com/office/drawing/2014/main" id="{5686309B-8A4F-DCCC-9D38-040144798C05}"/>
                </a:ext>
              </a:extLst>
            </p:cNvPr>
            <p:cNvGrpSpPr/>
            <p:nvPr/>
          </p:nvGrpSpPr>
          <p:grpSpPr>
            <a:xfrm>
              <a:off x="2828422" y="4723068"/>
              <a:ext cx="974887" cy="261066"/>
              <a:chOff x="2828422" y="4723068"/>
              <a:chExt cx="974887" cy="261066"/>
            </a:xfrm>
          </p:grpSpPr>
          <p:sp>
            <p:nvSpPr>
              <p:cNvPr id="21" name="Google Shape;161;p26">
                <a:extLst>
                  <a:ext uri="{FF2B5EF4-FFF2-40B4-BE49-F238E27FC236}">
                    <a16:creationId xmlns:a16="http://schemas.microsoft.com/office/drawing/2014/main" id="{B6464E95-E37C-0A31-7418-37A648EDFE20}"/>
                  </a:ext>
                </a:extLst>
              </p:cNvPr>
              <p:cNvSpPr/>
              <p:nvPr/>
            </p:nvSpPr>
            <p:spPr>
              <a:xfrm>
                <a:off x="3611538" y="4780757"/>
                <a:ext cx="191771" cy="203377"/>
              </a:xfrm>
              <a:custGeom>
                <a:avLst/>
                <a:gdLst/>
                <a:ahLst/>
                <a:cxnLst/>
                <a:rect l="l" t="t" r="r" b="b"/>
                <a:pathLst>
                  <a:path w="191771" h="203377" extrusionOk="0">
                    <a:moveTo>
                      <a:pt x="191772" y="107045"/>
                    </a:moveTo>
                    <a:lnTo>
                      <a:pt x="191772" y="99988"/>
                    </a:lnTo>
                    <a:cubicBezTo>
                      <a:pt x="191644" y="94249"/>
                      <a:pt x="191092" y="88468"/>
                      <a:pt x="190071" y="82814"/>
                    </a:cubicBezTo>
                    <a:cubicBezTo>
                      <a:pt x="189774" y="81113"/>
                      <a:pt x="189434" y="79328"/>
                      <a:pt x="189009" y="77415"/>
                    </a:cubicBezTo>
                    <a:cubicBezTo>
                      <a:pt x="178508" y="31842"/>
                      <a:pt x="140205" y="0"/>
                      <a:pt x="95907" y="0"/>
                    </a:cubicBezTo>
                    <a:cubicBezTo>
                      <a:pt x="51609" y="0"/>
                      <a:pt x="10203" y="34775"/>
                      <a:pt x="1743" y="82729"/>
                    </a:cubicBezTo>
                    <a:cubicBezTo>
                      <a:pt x="595" y="88978"/>
                      <a:pt x="0" y="95142"/>
                      <a:pt x="0" y="101646"/>
                    </a:cubicBezTo>
                    <a:cubicBezTo>
                      <a:pt x="0" y="157720"/>
                      <a:pt x="43022" y="203378"/>
                      <a:pt x="95865" y="203378"/>
                    </a:cubicBezTo>
                    <a:cubicBezTo>
                      <a:pt x="130172" y="203378"/>
                      <a:pt x="162056" y="183652"/>
                      <a:pt x="179061" y="151938"/>
                    </a:cubicBezTo>
                    <a:lnTo>
                      <a:pt x="179614" y="150875"/>
                    </a:lnTo>
                    <a:cubicBezTo>
                      <a:pt x="180166" y="149855"/>
                      <a:pt x="180676" y="148792"/>
                      <a:pt x="181101" y="147687"/>
                    </a:cubicBezTo>
                    <a:lnTo>
                      <a:pt x="184120" y="140247"/>
                    </a:lnTo>
                    <a:lnTo>
                      <a:pt x="146284" y="140247"/>
                    </a:lnTo>
                    <a:lnTo>
                      <a:pt x="144711" y="142798"/>
                    </a:lnTo>
                    <a:cubicBezTo>
                      <a:pt x="143606" y="144584"/>
                      <a:pt x="142458" y="145987"/>
                      <a:pt x="142373" y="146072"/>
                    </a:cubicBezTo>
                    <a:cubicBezTo>
                      <a:pt x="130215" y="160738"/>
                      <a:pt x="112402" y="169793"/>
                      <a:pt x="95865" y="169793"/>
                    </a:cubicBezTo>
                    <a:cubicBezTo>
                      <a:pt x="64661" y="169793"/>
                      <a:pt x="41619" y="141990"/>
                      <a:pt x="37368" y="115123"/>
                    </a:cubicBezTo>
                    <a:cubicBezTo>
                      <a:pt x="37113" y="113592"/>
                      <a:pt x="36985" y="112019"/>
                      <a:pt x="36858" y="110021"/>
                    </a:cubicBezTo>
                    <a:cubicBezTo>
                      <a:pt x="36773" y="109214"/>
                      <a:pt x="36688" y="108321"/>
                      <a:pt x="36688" y="107386"/>
                    </a:cubicBezTo>
                    <a:lnTo>
                      <a:pt x="36688" y="107045"/>
                    </a:lnTo>
                    <a:lnTo>
                      <a:pt x="191687" y="107045"/>
                    </a:lnTo>
                    <a:close/>
                    <a:moveTo>
                      <a:pt x="49612" y="59559"/>
                    </a:moveTo>
                    <a:cubicBezTo>
                      <a:pt x="52205" y="56158"/>
                      <a:pt x="56668" y="51100"/>
                      <a:pt x="63173" y="46423"/>
                    </a:cubicBezTo>
                    <a:cubicBezTo>
                      <a:pt x="68147" y="42810"/>
                      <a:pt x="73716" y="40004"/>
                      <a:pt x="79668" y="38176"/>
                    </a:cubicBezTo>
                    <a:cubicBezTo>
                      <a:pt x="84897" y="36518"/>
                      <a:pt x="90338" y="35625"/>
                      <a:pt x="95865" y="35625"/>
                    </a:cubicBezTo>
                    <a:cubicBezTo>
                      <a:pt x="100414" y="35625"/>
                      <a:pt x="104920" y="36220"/>
                      <a:pt x="109298" y="37368"/>
                    </a:cubicBezTo>
                    <a:cubicBezTo>
                      <a:pt x="113720" y="38431"/>
                      <a:pt x="118013" y="40089"/>
                      <a:pt x="122010" y="42300"/>
                    </a:cubicBezTo>
                    <a:cubicBezTo>
                      <a:pt x="127068" y="44978"/>
                      <a:pt x="131702" y="48336"/>
                      <a:pt x="135826" y="52290"/>
                    </a:cubicBezTo>
                    <a:cubicBezTo>
                      <a:pt x="139525" y="55903"/>
                      <a:pt x="142033" y="59219"/>
                      <a:pt x="143223" y="60877"/>
                    </a:cubicBezTo>
                    <a:cubicBezTo>
                      <a:pt x="146794" y="65979"/>
                      <a:pt x="149515" y="71845"/>
                      <a:pt x="151216" y="78222"/>
                    </a:cubicBezTo>
                    <a:lnTo>
                      <a:pt x="40514" y="78222"/>
                    </a:lnTo>
                    <a:cubicBezTo>
                      <a:pt x="42427" y="71420"/>
                      <a:pt x="45573" y="64958"/>
                      <a:pt x="49612" y="59517"/>
                    </a:cubicBez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 name="Google Shape;162;p26">
                <a:extLst>
                  <a:ext uri="{FF2B5EF4-FFF2-40B4-BE49-F238E27FC236}">
                    <a16:creationId xmlns:a16="http://schemas.microsoft.com/office/drawing/2014/main" id="{C2CE1CC0-F990-6210-F306-FC678D613C64}"/>
                  </a:ext>
                </a:extLst>
              </p:cNvPr>
              <p:cNvSpPr/>
              <p:nvPr/>
            </p:nvSpPr>
            <p:spPr>
              <a:xfrm>
                <a:off x="3501346" y="4789387"/>
                <a:ext cx="117248" cy="191134"/>
              </a:xfrm>
              <a:custGeom>
                <a:avLst/>
                <a:gdLst/>
                <a:ahLst/>
                <a:cxnLst/>
                <a:rect l="l" t="t" r="r" b="b"/>
                <a:pathLst>
                  <a:path w="117248" h="191134" extrusionOk="0">
                    <a:moveTo>
                      <a:pt x="110659" y="0"/>
                    </a:moveTo>
                    <a:lnTo>
                      <a:pt x="67127" y="0"/>
                    </a:lnTo>
                    <a:lnTo>
                      <a:pt x="0" y="91103"/>
                    </a:lnTo>
                    <a:lnTo>
                      <a:pt x="73759" y="191134"/>
                    </a:lnTo>
                    <a:lnTo>
                      <a:pt x="117248" y="191134"/>
                    </a:lnTo>
                    <a:lnTo>
                      <a:pt x="42725" y="91103"/>
                    </a:lnTo>
                    <a:lnTo>
                      <a:pt x="110659" y="0"/>
                    </a:ln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3" name="Google Shape;163;p26">
                <a:extLst>
                  <a:ext uri="{FF2B5EF4-FFF2-40B4-BE49-F238E27FC236}">
                    <a16:creationId xmlns:a16="http://schemas.microsoft.com/office/drawing/2014/main" id="{7B5DE668-175E-488C-2217-51FF287A6655}"/>
                  </a:ext>
                </a:extLst>
              </p:cNvPr>
              <p:cNvSpPr/>
              <p:nvPr/>
            </p:nvSpPr>
            <p:spPr>
              <a:xfrm>
                <a:off x="3455008" y="4723068"/>
                <a:ext cx="39068" cy="257453"/>
              </a:xfrm>
              <a:custGeom>
                <a:avLst/>
                <a:gdLst/>
                <a:ahLst/>
                <a:cxnLst/>
                <a:rect l="l" t="t" r="r" b="b"/>
                <a:pathLst>
                  <a:path w="39068" h="257453" extrusionOk="0">
                    <a:moveTo>
                      <a:pt x="0" y="0"/>
                    </a:moveTo>
                    <a:lnTo>
                      <a:pt x="39069" y="0"/>
                    </a:lnTo>
                    <a:lnTo>
                      <a:pt x="39069" y="257453"/>
                    </a:lnTo>
                    <a:lnTo>
                      <a:pt x="0" y="257453"/>
                    </a:ln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 name="Google Shape;164;p26">
                <a:extLst>
                  <a:ext uri="{FF2B5EF4-FFF2-40B4-BE49-F238E27FC236}">
                    <a16:creationId xmlns:a16="http://schemas.microsoft.com/office/drawing/2014/main" id="{AF7F8BC3-33EC-175E-357A-8450A99C90F3}"/>
                  </a:ext>
                </a:extLst>
              </p:cNvPr>
              <p:cNvSpPr/>
              <p:nvPr/>
            </p:nvSpPr>
            <p:spPr>
              <a:xfrm>
                <a:off x="3253841" y="4784626"/>
                <a:ext cx="173534" cy="195980"/>
              </a:xfrm>
              <a:custGeom>
                <a:avLst/>
                <a:gdLst/>
                <a:ahLst/>
                <a:cxnLst/>
                <a:rect l="l" t="t" r="r" b="b"/>
                <a:pathLst>
                  <a:path w="173534" h="195980" extrusionOk="0">
                    <a:moveTo>
                      <a:pt x="137867" y="14624"/>
                    </a:moveTo>
                    <a:lnTo>
                      <a:pt x="136336" y="13604"/>
                    </a:lnTo>
                    <a:cubicBezTo>
                      <a:pt x="135146" y="12796"/>
                      <a:pt x="133913" y="11946"/>
                      <a:pt x="132638" y="11223"/>
                    </a:cubicBezTo>
                    <a:cubicBezTo>
                      <a:pt x="120819" y="4166"/>
                      <a:pt x="106875" y="383"/>
                      <a:pt x="91146" y="0"/>
                    </a:cubicBezTo>
                    <a:lnTo>
                      <a:pt x="87787" y="0"/>
                    </a:lnTo>
                    <a:cubicBezTo>
                      <a:pt x="74311" y="0"/>
                      <a:pt x="62535" y="2083"/>
                      <a:pt x="51737" y="6462"/>
                    </a:cubicBezTo>
                    <a:cubicBezTo>
                      <a:pt x="39281" y="11521"/>
                      <a:pt x="28568" y="19386"/>
                      <a:pt x="20703" y="29206"/>
                    </a:cubicBezTo>
                    <a:cubicBezTo>
                      <a:pt x="14752" y="36645"/>
                      <a:pt x="9735" y="46211"/>
                      <a:pt x="5867" y="57646"/>
                    </a:cubicBezTo>
                    <a:cubicBezTo>
                      <a:pt x="1956" y="69082"/>
                      <a:pt x="0" y="83536"/>
                      <a:pt x="0" y="100626"/>
                    </a:cubicBezTo>
                    <a:lnTo>
                      <a:pt x="0" y="195981"/>
                    </a:lnTo>
                    <a:lnTo>
                      <a:pt x="39069" y="195981"/>
                    </a:lnTo>
                    <a:lnTo>
                      <a:pt x="39069" y="96587"/>
                    </a:lnTo>
                    <a:cubicBezTo>
                      <a:pt x="39069" y="84557"/>
                      <a:pt x="41322" y="55181"/>
                      <a:pt x="62365" y="42555"/>
                    </a:cubicBezTo>
                    <a:cubicBezTo>
                      <a:pt x="69040" y="38643"/>
                      <a:pt x="77330" y="36560"/>
                      <a:pt x="86427" y="36560"/>
                    </a:cubicBezTo>
                    <a:cubicBezTo>
                      <a:pt x="87660" y="36560"/>
                      <a:pt x="88935" y="36560"/>
                      <a:pt x="90168" y="36688"/>
                    </a:cubicBezTo>
                    <a:lnTo>
                      <a:pt x="91528" y="36773"/>
                    </a:lnTo>
                    <a:cubicBezTo>
                      <a:pt x="103219" y="37836"/>
                      <a:pt x="114060" y="43362"/>
                      <a:pt x="121202" y="51992"/>
                    </a:cubicBezTo>
                    <a:cubicBezTo>
                      <a:pt x="127069" y="59049"/>
                      <a:pt x="131107" y="68019"/>
                      <a:pt x="132808" y="78010"/>
                    </a:cubicBezTo>
                    <a:cubicBezTo>
                      <a:pt x="133913" y="84344"/>
                      <a:pt x="134466" y="90593"/>
                      <a:pt x="134466" y="96545"/>
                    </a:cubicBezTo>
                    <a:lnTo>
                      <a:pt x="134466" y="195938"/>
                    </a:lnTo>
                    <a:lnTo>
                      <a:pt x="173534" y="195938"/>
                    </a:lnTo>
                    <a:lnTo>
                      <a:pt x="173534" y="100584"/>
                    </a:lnTo>
                    <a:cubicBezTo>
                      <a:pt x="173534" y="83494"/>
                      <a:pt x="171536" y="69040"/>
                      <a:pt x="167668" y="57604"/>
                    </a:cubicBezTo>
                    <a:cubicBezTo>
                      <a:pt x="161248" y="38814"/>
                      <a:pt x="151216" y="24359"/>
                      <a:pt x="137782" y="14624"/>
                    </a:cubicBez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 name="Google Shape;165;p26">
                <a:extLst>
                  <a:ext uri="{FF2B5EF4-FFF2-40B4-BE49-F238E27FC236}">
                    <a16:creationId xmlns:a16="http://schemas.microsoft.com/office/drawing/2014/main" id="{73B99FA0-1490-7112-D8C1-1331C0A99EF4}"/>
                  </a:ext>
                </a:extLst>
              </p:cNvPr>
              <p:cNvSpPr/>
              <p:nvPr/>
            </p:nvSpPr>
            <p:spPr>
              <a:xfrm>
                <a:off x="3041450" y="4780757"/>
                <a:ext cx="191729" cy="203377"/>
              </a:xfrm>
              <a:custGeom>
                <a:avLst/>
                <a:gdLst/>
                <a:ahLst/>
                <a:cxnLst/>
                <a:rect l="l" t="t" r="r" b="b"/>
                <a:pathLst>
                  <a:path w="191729" h="203377" extrusionOk="0">
                    <a:moveTo>
                      <a:pt x="189009" y="77415"/>
                    </a:moveTo>
                    <a:cubicBezTo>
                      <a:pt x="178508" y="31842"/>
                      <a:pt x="140205" y="0"/>
                      <a:pt x="95907" y="0"/>
                    </a:cubicBezTo>
                    <a:cubicBezTo>
                      <a:pt x="51610" y="0"/>
                      <a:pt x="10203" y="34775"/>
                      <a:pt x="1743" y="82729"/>
                    </a:cubicBezTo>
                    <a:cubicBezTo>
                      <a:pt x="595" y="88978"/>
                      <a:pt x="0" y="95142"/>
                      <a:pt x="0" y="101646"/>
                    </a:cubicBezTo>
                    <a:cubicBezTo>
                      <a:pt x="0" y="157720"/>
                      <a:pt x="43022" y="203378"/>
                      <a:pt x="95865" y="203378"/>
                    </a:cubicBezTo>
                    <a:cubicBezTo>
                      <a:pt x="130172" y="203378"/>
                      <a:pt x="162056" y="183652"/>
                      <a:pt x="179061" y="151938"/>
                    </a:cubicBezTo>
                    <a:lnTo>
                      <a:pt x="179656" y="150790"/>
                    </a:lnTo>
                    <a:cubicBezTo>
                      <a:pt x="180166" y="149770"/>
                      <a:pt x="180719" y="148750"/>
                      <a:pt x="181144" y="147644"/>
                    </a:cubicBezTo>
                    <a:lnTo>
                      <a:pt x="184120" y="140205"/>
                    </a:lnTo>
                    <a:lnTo>
                      <a:pt x="146327" y="140205"/>
                    </a:lnTo>
                    <a:lnTo>
                      <a:pt x="144754" y="142756"/>
                    </a:lnTo>
                    <a:cubicBezTo>
                      <a:pt x="143649" y="144541"/>
                      <a:pt x="142501" y="145944"/>
                      <a:pt x="142416" y="146029"/>
                    </a:cubicBezTo>
                    <a:cubicBezTo>
                      <a:pt x="130257" y="160696"/>
                      <a:pt x="112445" y="169751"/>
                      <a:pt x="95907" y="169751"/>
                    </a:cubicBezTo>
                    <a:cubicBezTo>
                      <a:pt x="64703" y="169751"/>
                      <a:pt x="41662" y="141948"/>
                      <a:pt x="37411" y="115080"/>
                    </a:cubicBezTo>
                    <a:cubicBezTo>
                      <a:pt x="37156" y="113550"/>
                      <a:pt x="37028" y="111977"/>
                      <a:pt x="36901" y="109979"/>
                    </a:cubicBezTo>
                    <a:cubicBezTo>
                      <a:pt x="36815" y="109171"/>
                      <a:pt x="36731" y="107343"/>
                      <a:pt x="36731" y="107343"/>
                    </a:cubicBezTo>
                    <a:lnTo>
                      <a:pt x="36731" y="107003"/>
                    </a:lnTo>
                    <a:lnTo>
                      <a:pt x="191730" y="107003"/>
                    </a:lnTo>
                    <a:lnTo>
                      <a:pt x="191730" y="99946"/>
                    </a:lnTo>
                    <a:cubicBezTo>
                      <a:pt x="191602" y="94207"/>
                      <a:pt x="191049" y="88425"/>
                      <a:pt x="190029" y="82771"/>
                    </a:cubicBezTo>
                    <a:cubicBezTo>
                      <a:pt x="189731" y="81071"/>
                      <a:pt x="189391" y="79285"/>
                      <a:pt x="188966" y="77372"/>
                    </a:cubicBezTo>
                    <a:close/>
                    <a:moveTo>
                      <a:pt x="40514" y="78265"/>
                    </a:moveTo>
                    <a:cubicBezTo>
                      <a:pt x="42427" y="71463"/>
                      <a:pt x="45573" y="65001"/>
                      <a:pt x="49612" y="59559"/>
                    </a:cubicBezTo>
                    <a:cubicBezTo>
                      <a:pt x="52205" y="56158"/>
                      <a:pt x="56669" y="51100"/>
                      <a:pt x="63173" y="46423"/>
                    </a:cubicBezTo>
                    <a:cubicBezTo>
                      <a:pt x="68147" y="42810"/>
                      <a:pt x="73716" y="40004"/>
                      <a:pt x="79668" y="38176"/>
                    </a:cubicBezTo>
                    <a:cubicBezTo>
                      <a:pt x="84897" y="36518"/>
                      <a:pt x="90338" y="35625"/>
                      <a:pt x="95865" y="35625"/>
                    </a:cubicBezTo>
                    <a:cubicBezTo>
                      <a:pt x="100414" y="35625"/>
                      <a:pt x="104920" y="36220"/>
                      <a:pt x="109299" y="37368"/>
                    </a:cubicBezTo>
                    <a:cubicBezTo>
                      <a:pt x="113762" y="38431"/>
                      <a:pt x="118014" y="40089"/>
                      <a:pt x="122010" y="42300"/>
                    </a:cubicBezTo>
                    <a:cubicBezTo>
                      <a:pt x="127069" y="44978"/>
                      <a:pt x="131745" y="48336"/>
                      <a:pt x="135826" y="52290"/>
                    </a:cubicBezTo>
                    <a:cubicBezTo>
                      <a:pt x="139525" y="55903"/>
                      <a:pt x="142033" y="59219"/>
                      <a:pt x="143181" y="60877"/>
                    </a:cubicBezTo>
                    <a:cubicBezTo>
                      <a:pt x="146752" y="66021"/>
                      <a:pt x="149473" y="71845"/>
                      <a:pt x="151173" y="78222"/>
                    </a:cubicBezTo>
                    <a:lnTo>
                      <a:pt x="40472" y="78222"/>
                    </a:ln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 name="Google Shape;166;p26">
                <a:extLst>
                  <a:ext uri="{FF2B5EF4-FFF2-40B4-BE49-F238E27FC236}">
                    <a16:creationId xmlns:a16="http://schemas.microsoft.com/office/drawing/2014/main" id="{0A568A64-4F0A-2C8A-F8CA-6D1E062D6E8E}"/>
                  </a:ext>
                </a:extLst>
              </p:cNvPr>
              <p:cNvSpPr/>
              <p:nvPr/>
            </p:nvSpPr>
            <p:spPr>
              <a:xfrm>
                <a:off x="2828422" y="4723068"/>
                <a:ext cx="192409" cy="257453"/>
              </a:xfrm>
              <a:custGeom>
                <a:avLst/>
                <a:gdLst/>
                <a:ahLst/>
                <a:cxnLst/>
                <a:rect l="l" t="t" r="r" b="b"/>
                <a:pathLst>
                  <a:path w="192409" h="257453" extrusionOk="0">
                    <a:moveTo>
                      <a:pt x="153341" y="133020"/>
                    </a:moveTo>
                    <a:lnTo>
                      <a:pt x="39196" y="133020"/>
                    </a:lnTo>
                    <a:lnTo>
                      <a:pt x="39069" y="0"/>
                    </a:lnTo>
                    <a:lnTo>
                      <a:pt x="0" y="0"/>
                    </a:lnTo>
                    <a:lnTo>
                      <a:pt x="0" y="257453"/>
                    </a:lnTo>
                    <a:lnTo>
                      <a:pt x="39409" y="257453"/>
                    </a:lnTo>
                    <a:lnTo>
                      <a:pt x="39239" y="166265"/>
                    </a:lnTo>
                    <a:lnTo>
                      <a:pt x="153341" y="166265"/>
                    </a:lnTo>
                    <a:lnTo>
                      <a:pt x="153341" y="257453"/>
                    </a:lnTo>
                    <a:lnTo>
                      <a:pt x="192410" y="257453"/>
                    </a:lnTo>
                    <a:lnTo>
                      <a:pt x="192410" y="0"/>
                    </a:lnTo>
                    <a:lnTo>
                      <a:pt x="153341" y="0"/>
                    </a:lnTo>
                    <a:lnTo>
                      <a:pt x="153341" y="133020"/>
                    </a:lnTo>
                    <a:close/>
                  </a:path>
                </a:pathLst>
              </a:custGeom>
              <a:solidFill>
                <a:srgbClr val="0096D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2" name="Google Shape;167;p26">
              <a:extLst>
                <a:ext uri="{FF2B5EF4-FFF2-40B4-BE49-F238E27FC236}">
                  <a16:creationId xmlns:a16="http://schemas.microsoft.com/office/drawing/2014/main" id="{913E0060-65CF-B703-B4A9-F1FD3F285D4E}"/>
                </a:ext>
              </a:extLst>
            </p:cNvPr>
            <p:cNvGrpSpPr/>
            <p:nvPr/>
          </p:nvGrpSpPr>
          <p:grpSpPr>
            <a:xfrm>
              <a:off x="961079" y="4723451"/>
              <a:ext cx="1171037" cy="260301"/>
              <a:chOff x="961079" y="4723451"/>
              <a:chExt cx="1171037" cy="260301"/>
            </a:xfrm>
          </p:grpSpPr>
          <p:sp>
            <p:nvSpPr>
              <p:cNvPr id="13" name="Google Shape;168;p26">
                <a:extLst>
                  <a:ext uri="{FF2B5EF4-FFF2-40B4-BE49-F238E27FC236}">
                    <a16:creationId xmlns:a16="http://schemas.microsoft.com/office/drawing/2014/main" id="{C1330B38-99ED-1DBC-4D8F-1DC4B61BB75F}"/>
                  </a:ext>
                </a:extLst>
              </p:cNvPr>
              <p:cNvSpPr/>
              <p:nvPr/>
            </p:nvSpPr>
            <p:spPr>
              <a:xfrm>
                <a:off x="2023031" y="4783988"/>
                <a:ext cx="109085" cy="196788"/>
              </a:xfrm>
              <a:custGeom>
                <a:avLst/>
                <a:gdLst/>
                <a:ahLst/>
                <a:cxnLst/>
                <a:rect l="l" t="t" r="r" b="b"/>
                <a:pathLst>
                  <a:path w="109085" h="196788" extrusionOk="0">
                    <a:moveTo>
                      <a:pt x="54458" y="0"/>
                    </a:moveTo>
                    <a:cubicBezTo>
                      <a:pt x="44383" y="1020"/>
                      <a:pt x="35242" y="3911"/>
                      <a:pt x="27293" y="8545"/>
                    </a:cubicBezTo>
                    <a:cubicBezTo>
                      <a:pt x="20576" y="12414"/>
                      <a:pt x="14284" y="18238"/>
                      <a:pt x="8630" y="25847"/>
                    </a:cubicBezTo>
                    <a:cubicBezTo>
                      <a:pt x="2933" y="33500"/>
                      <a:pt x="0" y="44213"/>
                      <a:pt x="0" y="57604"/>
                    </a:cubicBezTo>
                    <a:lnTo>
                      <a:pt x="0" y="196788"/>
                    </a:lnTo>
                    <a:lnTo>
                      <a:pt x="48931" y="196788"/>
                    </a:lnTo>
                    <a:lnTo>
                      <a:pt x="48931" y="71378"/>
                    </a:lnTo>
                    <a:cubicBezTo>
                      <a:pt x="48931" y="67892"/>
                      <a:pt x="49144" y="63343"/>
                      <a:pt x="50972" y="59432"/>
                    </a:cubicBezTo>
                    <a:cubicBezTo>
                      <a:pt x="52502" y="56116"/>
                      <a:pt x="55351" y="53438"/>
                      <a:pt x="60112" y="50759"/>
                    </a:cubicBezTo>
                    <a:cubicBezTo>
                      <a:pt x="63173" y="49059"/>
                      <a:pt x="67212" y="48209"/>
                      <a:pt x="72143" y="48209"/>
                    </a:cubicBezTo>
                    <a:lnTo>
                      <a:pt x="109086" y="48209"/>
                    </a:lnTo>
                    <a:lnTo>
                      <a:pt x="109086" y="43"/>
                    </a:lnTo>
                    <a:lnTo>
                      <a:pt x="54458" y="43"/>
                    </a:ln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 name="Google Shape;169;p26">
                <a:extLst>
                  <a:ext uri="{FF2B5EF4-FFF2-40B4-BE49-F238E27FC236}">
                    <a16:creationId xmlns:a16="http://schemas.microsoft.com/office/drawing/2014/main" id="{6BDAA626-985C-BC53-D182-FAA741B8D89F}"/>
                  </a:ext>
                </a:extLst>
              </p:cNvPr>
              <p:cNvSpPr/>
              <p:nvPr/>
            </p:nvSpPr>
            <p:spPr>
              <a:xfrm>
                <a:off x="1808642" y="4779099"/>
                <a:ext cx="193812" cy="204653"/>
              </a:xfrm>
              <a:custGeom>
                <a:avLst/>
                <a:gdLst/>
                <a:ahLst/>
                <a:cxnLst/>
                <a:rect l="l" t="t" r="r" b="b"/>
                <a:pathLst>
                  <a:path w="193812" h="204653" extrusionOk="0">
                    <a:moveTo>
                      <a:pt x="96885" y="0"/>
                    </a:moveTo>
                    <a:cubicBezTo>
                      <a:pt x="43447" y="0"/>
                      <a:pt x="0" y="45913"/>
                      <a:pt x="0" y="102327"/>
                    </a:cubicBezTo>
                    <a:cubicBezTo>
                      <a:pt x="0" y="158740"/>
                      <a:pt x="43447" y="204653"/>
                      <a:pt x="96885" y="204653"/>
                    </a:cubicBezTo>
                    <a:cubicBezTo>
                      <a:pt x="137654" y="204653"/>
                      <a:pt x="174257" y="177360"/>
                      <a:pt x="187988" y="136719"/>
                    </a:cubicBezTo>
                    <a:lnTo>
                      <a:pt x="188371" y="135529"/>
                    </a:lnTo>
                    <a:lnTo>
                      <a:pt x="138632" y="135529"/>
                    </a:lnTo>
                    <a:lnTo>
                      <a:pt x="138377" y="135911"/>
                    </a:lnTo>
                    <a:cubicBezTo>
                      <a:pt x="128557" y="150110"/>
                      <a:pt x="111892" y="159675"/>
                      <a:pt x="96928" y="159675"/>
                    </a:cubicBezTo>
                    <a:cubicBezTo>
                      <a:pt x="72908" y="159675"/>
                      <a:pt x="51482" y="138334"/>
                      <a:pt x="47656" y="110914"/>
                    </a:cubicBezTo>
                    <a:lnTo>
                      <a:pt x="193388" y="110914"/>
                    </a:lnTo>
                    <a:lnTo>
                      <a:pt x="193473" y="110106"/>
                    </a:lnTo>
                    <a:cubicBezTo>
                      <a:pt x="193685" y="107556"/>
                      <a:pt x="193813" y="104962"/>
                      <a:pt x="193813" y="102327"/>
                    </a:cubicBezTo>
                    <a:cubicBezTo>
                      <a:pt x="193813" y="94164"/>
                      <a:pt x="192877" y="85959"/>
                      <a:pt x="191049" y="77967"/>
                    </a:cubicBezTo>
                    <a:cubicBezTo>
                      <a:pt x="180421" y="32054"/>
                      <a:pt x="141735" y="0"/>
                      <a:pt x="96928" y="0"/>
                    </a:cubicBezTo>
                    <a:close/>
                    <a:moveTo>
                      <a:pt x="52375" y="77287"/>
                    </a:moveTo>
                    <a:cubicBezTo>
                      <a:pt x="60877" y="58794"/>
                      <a:pt x="78222" y="46933"/>
                      <a:pt x="96885" y="46933"/>
                    </a:cubicBezTo>
                    <a:cubicBezTo>
                      <a:pt x="115548" y="46933"/>
                      <a:pt x="132893" y="58794"/>
                      <a:pt x="141395" y="77287"/>
                    </a:cubicBezTo>
                    <a:lnTo>
                      <a:pt x="52375" y="77287"/>
                    </a:ln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 name="Google Shape;170;p26">
                <a:extLst>
                  <a:ext uri="{FF2B5EF4-FFF2-40B4-BE49-F238E27FC236}">
                    <a16:creationId xmlns:a16="http://schemas.microsoft.com/office/drawing/2014/main" id="{FB12EE13-5DC0-A7C3-5072-BA837A4DD6F2}"/>
                  </a:ext>
                </a:extLst>
              </p:cNvPr>
              <p:cNvSpPr/>
              <p:nvPr/>
            </p:nvSpPr>
            <p:spPr>
              <a:xfrm>
                <a:off x="1739432" y="4723451"/>
                <a:ext cx="48548" cy="257325"/>
              </a:xfrm>
              <a:custGeom>
                <a:avLst/>
                <a:gdLst/>
                <a:ahLst/>
                <a:cxnLst/>
                <a:rect l="l" t="t" r="r" b="b"/>
                <a:pathLst>
                  <a:path w="48548" h="257325" extrusionOk="0">
                    <a:moveTo>
                      <a:pt x="0" y="0"/>
                    </a:moveTo>
                    <a:lnTo>
                      <a:pt x="48549" y="0"/>
                    </a:lnTo>
                    <a:lnTo>
                      <a:pt x="48549" y="257326"/>
                    </a:lnTo>
                    <a:lnTo>
                      <a:pt x="0" y="257326"/>
                    </a:ln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 name="Google Shape;171;p26">
                <a:extLst>
                  <a:ext uri="{FF2B5EF4-FFF2-40B4-BE49-F238E27FC236}">
                    <a16:creationId xmlns:a16="http://schemas.microsoft.com/office/drawing/2014/main" id="{E1FBA8F8-6D49-8DBC-4A4D-955C7FB257F2}"/>
                  </a:ext>
                </a:extLst>
              </p:cNvPr>
              <p:cNvSpPr/>
              <p:nvPr/>
            </p:nvSpPr>
            <p:spPr>
              <a:xfrm>
                <a:off x="1629114" y="4731911"/>
                <a:ext cx="89700" cy="248908"/>
              </a:xfrm>
              <a:custGeom>
                <a:avLst/>
                <a:gdLst/>
                <a:ahLst/>
                <a:cxnLst/>
                <a:rect l="l" t="t" r="r" b="b"/>
                <a:pathLst>
                  <a:path w="89700" h="248908" extrusionOk="0">
                    <a:moveTo>
                      <a:pt x="59772" y="198106"/>
                    </a:moveTo>
                    <a:cubicBezTo>
                      <a:pt x="56711" y="196406"/>
                      <a:pt x="54288" y="194535"/>
                      <a:pt x="52587" y="192580"/>
                    </a:cubicBezTo>
                    <a:cubicBezTo>
                      <a:pt x="49994" y="189349"/>
                      <a:pt x="48549" y="185268"/>
                      <a:pt x="48549" y="181144"/>
                    </a:cubicBezTo>
                    <a:lnTo>
                      <a:pt x="48549" y="99521"/>
                    </a:lnTo>
                    <a:lnTo>
                      <a:pt x="80475" y="99521"/>
                    </a:lnTo>
                    <a:lnTo>
                      <a:pt x="80475" y="52120"/>
                    </a:lnTo>
                    <a:lnTo>
                      <a:pt x="48549" y="52120"/>
                    </a:lnTo>
                    <a:lnTo>
                      <a:pt x="48549" y="0"/>
                    </a:lnTo>
                    <a:lnTo>
                      <a:pt x="0" y="0"/>
                    </a:lnTo>
                    <a:lnTo>
                      <a:pt x="0" y="191262"/>
                    </a:lnTo>
                    <a:cubicBezTo>
                      <a:pt x="0" y="204696"/>
                      <a:pt x="2848" y="215366"/>
                      <a:pt x="8417" y="223018"/>
                    </a:cubicBezTo>
                    <a:cubicBezTo>
                      <a:pt x="13944" y="230628"/>
                      <a:pt x="20151" y="236452"/>
                      <a:pt x="26910" y="240321"/>
                    </a:cubicBezTo>
                    <a:cubicBezTo>
                      <a:pt x="32224" y="243424"/>
                      <a:pt x="38091" y="245762"/>
                      <a:pt x="44340" y="247250"/>
                    </a:cubicBezTo>
                    <a:cubicBezTo>
                      <a:pt x="49016" y="248356"/>
                      <a:pt x="54203" y="248908"/>
                      <a:pt x="60665" y="248908"/>
                    </a:cubicBezTo>
                    <a:lnTo>
                      <a:pt x="89701" y="248908"/>
                    </a:lnTo>
                    <a:lnTo>
                      <a:pt x="89701" y="200742"/>
                    </a:lnTo>
                    <a:lnTo>
                      <a:pt x="71803" y="200742"/>
                    </a:lnTo>
                    <a:cubicBezTo>
                      <a:pt x="66872" y="200742"/>
                      <a:pt x="62833" y="199892"/>
                      <a:pt x="59772" y="198191"/>
                    </a:cubicBez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 name="Google Shape;172;p26">
                <a:extLst>
                  <a:ext uri="{FF2B5EF4-FFF2-40B4-BE49-F238E27FC236}">
                    <a16:creationId xmlns:a16="http://schemas.microsoft.com/office/drawing/2014/main" id="{9B13702E-AB57-350D-2373-BA446231F148}"/>
                  </a:ext>
                </a:extLst>
              </p:cNvPr>
              <p:cNvSpPr/>
              <p:nvPr/>
            </p:nvSpPr>
            <p:spPr>
              <a:xfrm>
                <a:off x="1518752" y="4731911"/>
                <a:ext cx="89700" cy="248908"/>
              </a:xfrm>
              <a:custGeom>
                <a:avLst/>
                <a:gdLst/>
                <a:ahLst/>
                <a:cxnLst/>
                <a:rect l="l" t="t" r="r" b="b"/>
                <a:pathLst>
                  <a:path w="89700" h="248908" extrusionOk="0">
                    <a:moveTo>
                      <a:pt x="59772" y="198106"/>
                    </a:moveTo>
                    <a:cubicBezTo>
                      <a:pt x="56711" y="196406"/>
                      <a:pt x="54288" y="194535"/>
                      <a:pt x="52588" y="192580"/>
                    </a:cubicBezTo>
                    <a:cubicBezTo>
                      <a:pt x="49994" y="189349"/>
                      <a:pt x="48549" y="185268"/>
                      <a:pt x="48549" y="181144"/>
                    </a:cubicBezTo>
                    <a:lnTo>
                      <a:pt x="48549" y="99521"/>
                    </a:lnTo>
                    <a:lnTo>
                      <a:pt x="80475" y="99521"/>
                    </a:lnTo>
                    <a:lnTo>
                      <a:pt x="80475" y="52120"/>
                    </a:lnTo>
                    <a:lnTo>
                      <a:pt x="48549" y="52120"/>
                    </a:lnTo>
                    <a:lnTo>
                      <a:pt x="48549" y="0"/>
                    </a:lnTo>
                    <a:lnTo>
                      <a:pt x="0" y="0"/>
                    </a:lnTo>
                    <a:lnTo>
                      <a:pt x="0" y="191262"/>
                    </a:lnTo>
                    <a:cubicBezTo>
                      <a:pt x="0" y="204696"/>
                      <a:pt x="2848" y="215366"/>
                      <a:pt x="8417" y="223018"/>
                    </a:cubicBezTo>
                    <a:cubicBezTo>
                      <a:pt x="13944" y="230628"/>
                      <a:pt x="20193" y="236452"/>
                      <a:pt x="26910" y="240321"/>
                    </a:cubicBezTo>
                    <a:cubicBezTo>
                      <a:pt x="32224" y="243424"/>
                      <a:pt x="38091" y="245762"/>
                      <a:pt x="44340" y="247250"/>
                    </a:cubicBezTo>
                    <a:cubicBezTo>
                      <a:pt x="49017" y="248356"/>
                      <a:pt x="54203" y="248908"/>
                      <a:pt x="60665" y="248908"/>
                    </a:cubicBezTo>
                    <a:lnTo>
                      <a:pt x="89701" y="248908"/>
                    </a:lnTo>
                    <a:lnTo>
                      <a:pt x="89701" y="200742"/>
                    </a:lnTo>
                    <a:lnTo>
                      <a:pt x="71803" y="200742"/>
                    </a:lnTo>
                    <a:cubicBezTo>
                      <a:pt x="66872" y="200742"/>
                      <a:pt x="62833" y="199892"/>
                      <a:pt x="59772" y="198191"/>
                    </a:cubicBez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8" name="Google Shape;173;p26">
                <a:extLst>
                  <a:ext uri="{FF2B5EF4-FFF2-40B4-BE49-F238E27FC236}">
                    <a16:creationId xmlns:a16="http://schemas.microsoft.com/office/drawing/2014/main" id="{726B8D42-D7E2-1173-86C1-BCF45BC79B30}"/>
                  </a:ext>
                </a:extLst>
              </p:cNvPr>
              <p:cNvSpPr/>
              <p:nvPr/>
            </p:nvSpPr>
            <p:spPr>
              <a:xfrm>
                <a:off x="1304321" y="4779099"/>
                <a:ext cx="193770" cy="204653"/>
              </a:xfrm>
              <a:custGeom>
                <a:avLst/>
                <a:gdLst/>
                <a:ahLst/>
                <a:cxnLst/>
                <a:rect l="l" t="t" r="r" b="b"/>
                <a:pathLst>
                  <a:path w="193770" h="204653" extrusionOk="0">
                    <a:moveTo>
                      <a:pt x="96885" y="0"/>
                    </a:moveTo>
                    <a:cubicBezTo>
                      <a:pt x="43447" y="0"/>
                      <a:pt x="0" y="45913"/>
                      <a:pt x="0" y="102327"/>
                    </a:cubicBezTo>
                    <a:cubicBezTo>
                      <a:pt x="0" y="158740"/>
                      <a:pt x="43447" y="204653"/>
                      <a:pt x="96885" y="204653"/>
                    </a:cubicBezTo>
                    <a:cubicBezTo>
                      <a:pt x="150323" y="204653"/>
                      <a:pt x="193770" y="158740"/>
                      <a:pt x="193770" y="102327"/>
                    </a:cubicBezTo>
                    <a:cubicBezTo>
                      <a:pt x="193770" y="45913"/>
                      <a:pt x="150323" y="0"/>
                      <a:pt x="96885" y="0"/>
                    </a:cubicBezTo>
                    <a:close/>
                    <a:moveTo>
                      <a:pt x="96885" y="157762"/>
                    </a:moveTo>
                    <a:cubicBezTo>
                      <a:pt x="69380" y="157762"/>
                      <a:pt x="46976" y="132893"/>
                      <a:pt x="46976" y="102369"/>
                    </a:cubicBezTo>
                    <a:cubicBezTo>
                      <a:pt x="46976" y="71845"/>
                      <a:pt x="69380" y="46976"/>
                      <a:pt x="96885" y="46976"/>
                    </a:cubicBezTo>
                    <a:cubicBezTo>
                      <a:pt x="124390" y="46976"/>
                      <a:pt x="146794" y="71845"/>
                      <a:pt x="146794" y="102369"/>
                    </a:cubicBezTo>
                    <a:cubicBezTo>
                      <a:pt x="146794" y="132893"/>
                      <a:pt x="124390" y="157762"/>
                      <a:pt x="96885" y="157762"/>
                    </a:cubicBez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 name="Google Shape;174;p26">
                <a:extLst>
                  <a:ext uri="{FF2B5EF4-FFF2-40B4-BE49-F238E27FC236}">
                    <a16:creationId xmlns:a16="http://schemas.microsoft.com/office/drawing/2014/main" id="{86894C00-A4D2-408A-39CA-DCABC57EB24A}"/>
                  </a:ext>
                </a:extLst>
              </p:cNvPr>
              <p:cNvSpPr/>
              <p:nvPr/>
            </p:nvSpPr>
            <p:spPr>
              <a:xfrm>
                <a:off x="1199869" y="4731911"/>
                <a:ext cx="89700" cy="248908"/>
              </a:xfrm>
              <a:custGeom>
                <a:avLst/>
                <a:gdLst/>
                <a:ahLst/>
                <a:cxnLst/>
                <a:rect l="l" t="t" r="r" b="b"/>
                <a:pathLst>
                  <a:path w="89700" h="248908" extrusionOk="0">
                    <a:moveTo>
                      <a:pt x="59772" y="198106"/>
                    </a:moveTo>
                    <a:cubicBezTo>
                      <a:pt x="56711" y="196406"/>
                      <a:pt x="54245" y="194535"/>
                      <a:pt x="52587" y="192580"/>
                    </a:cubicBezTo>
                    <a:cubicBezTo>
                      <a:pt x="49994" y="189349"/>
                      <a:pt x="48549" y="185268"/>
                      <a:pt x="48549" y="181144"/>
                    </a:cubicBezTo>
                    <a:lnTo>
                      <a:pt x="48549" y="99521"/>
                    </a:lnTo>
                    <a:lnTo>
                      <a:pt x="80475" y="99521"/>
                    </a:lnTo>
                    <a:lnTo>
                      <a:pt x="80475" y="52120"/>
                    </a:lnTo>
                    <a:lnTo>
                      <a:pt x="48549" y="52120"/>
                    </a:lnTo>
                    <a:lnTo>
                      <a:pt x="48549" y="0"/>
                    </a:lnTo>
                    <a:lnTo>
                      <a:pt x="0" y="0"/>
                    </a:lnTo>
                    <a:lnTo>
                      <a:pt x="0" y="191262"/>
                    </a:lnTo>
                    <a:cubicBezTo>
                      <a:pt x="0" y="204696"/>
                      <a:pt x="2848" y="215366"/>
                      <a:pt x="8417" y="223018"/>
                    </a:cubicBezTo>
                    <a:cubicBezTo>
                      <a:pt x="13944" y="230628"/>
                      <a:pt x="20193" y="236452"/>
                      <a:pt x="26910" y="240321"/>
                    </a:cubicBezTo>
                    <a:cubicBezTo>
                      <a:pt x="32224" y="243424"/>
                      <a:pt x="38091" y="245762"/>
                      <a:pt x="44340" y="247250"/>
                    </a:cubicBezTo>
                    <a:cubicBezTo>
                      <a:pt x="49016" y="248356"/>
                      <a:pt x="54203" y="248908"/>
                      <a:pt x="60665" y="248908"/>
                    </a:cubicBezTo>
                    <a:lnTo>
                      <a:pt x="89701" y="248908"/>
                    </a:lnTo>
                    <a:lnTo>
                      <a:pt x="89701" y="200742"/>
                    </a:lnTo>
                    <a:lnTo>
                      <a:pt x="71803" y="200742"/>
                    </a:lnTo>
                    <a:cubicBezTo>
                      <a:pt x="66872" y="200742"/>
                      <a:pt x="62833" y="199892"/>
                      <a:pt x="59815" y="198191"/>
                    </a:cubicBez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 name="Google Shape;175;p26">
                <a:extLst>
                  <a:ext uri="{FF2B5EF4-FFF2-40B4-BE49-F238E27FC236}">
                    <a16:creationId xmlns:a16="http://schemas.microsoft.com/office/drawing/2014/main" id="{5E022380-8773-660D-B07E-93CA413DE541}"/>
                  </a:ext>
                </a:extLst>
              </p:cNvPr>
              <p:cNvSpPr/>
              <p:nvPr/>
            </p:nvSpPr>
            <p:spPr>
              <a:xfrm>
                <a:off x="961079" y="4723451"/>
                <a:ext cx="216939" cy="260046"/>
              </a:xfrm>
              <a:custGeom>
                <a:avLst/>
                <a:gdLst/>
                <a:ahLst/>
                <a:cxnLst/>
                <a:rect l="l" t="t" r="r" b="b"/>
                <a:pathLst>
                  <a:path w="216939" h="260046" extrusionOk="0">
                    <a:moveTo>
                      <a:pt x="192580" y="128514"/>
                    </a:moveTo>
                    <a:cubicBezTo>
                      <a:pt x="185183" y="123413"/>
                      <a:pt x="176808" y="119459"/>
                      <a:pt x="167668" y="116696"/>
                    </a:cubicBezTo>
                    <a:cubicBezTo>
                      <a:pt x="157932" y="113847"/>
                      <a:pt x="148495" y="111849"/>
                      <a:pt x="139610" y="110787"/>
                    </a:cubicBezTo>
                    <a:cubicBezTo>
                      <a:pt x="130385" y="109596"/>
                      <a:pt x="120989" y="109129"/>
                      <a:pt x="111892" y="108661"/>
                    </a:cubicBezTo>
                    <a:lnTo>
                      <a:pt x="102497" y="108151"/>
                    </a:lnTo>
                    <a:cubicBezTo>
                      <a:pt x="91954" y="107556"/>
                      <a:pt x="81028" y="106960"/>
                      <a:pt x="71208" y="102412"/>
                    </a:cubicBezTo>
                    <a:cubicBezTo>
                      <a:pt x="61217" y="97863"/>
                      <a:pt x="55946" y="89743"/>
                      <a:pt x="55946" y="78902"/>
                    </a:cubicBezTo>
                    <a:cubicBezTo>
                      <a:pt x="55946" y="68062"/>
                      <a:pt x="61217" y="59007"/>
                      <a:pt x="71123" y="52800"/>
                    </a:cubicBezTo>
                    <a:cubicBezTo>
                      <a:pt x="80305" y="47061"/>
                      <a:pt x="92591" y="43787"/>
                      <a:pt x="104835" y="43787"/>
                    </a:cubicBezTo>
                    <a:cubicBezTo>
                      <a:pt x="118354" y="43787"/>
                      <a:pt x="130427" y="47741"/>
                      <a:pt x="138717" y="54883"/>
                    </a:cubicBezTo>
                    <a:cubicBezTo>
                      <a:pt x="145774" y="60962"/>
                      <a:pt x="149940" y="68912"/>
                      <a:pt x="151130" y="78605"/>
                    </a:cubicBezTo>
                    <a:lnTo>
                      <a:pt x="151216" y="79413"/>
                    </a:lnTo>
                    <a:lnTo>
                      <a:pt x="203633" y="79413"/>
                    </a:lnTo>
                    <a:lnTo>
                      <a:pt x="203633" y="78477"/>
                    </a:lnTo>
                    <a:cubicBezTo>
                      <a:pt x="203080" y="62068"/>
                      <a:pt x="199212" y="48804"/>
                      <a:pt x="192070" y="38984"/>
                    </a:cubicBezTo>
                    <a:cubicBezTo>
                      <a:pt x="183822" y="27718"/>
                      <a:pt x="173959" y="19130"/>
                      <a:pt x="162736" y="13476"/>
                    </a:cubicBezTo>
                    <a:cubicBezTo>
                      <a:pt x="145391" y="4676"/>
                      <a:pt x="125368" y="0"/>
                      <a:pt x="104877" y="0"/>
                    </a:cubicBezTo>
                    <a:cubicBezTo>
                      <a:pt x="92931" y="0"/>
                      <a:pt x="81028" y="1530"/>
                      <a:pt x="69422" y="4591"/>
                    </a:cubicBezTo>
                    <a:cubicBezTo>
                      <a:pt x="57136" y="7822"/>
                      <a:pt x="46041" y="12754"/>
                      <a:pt x="36475" y="19215"/>
                    </a:cubicBezTo>
                    <a:cubicBezTo>
                      <a:pt x="27208" y="25550"/>
                      <a:pt x="19598" y="33840"/>
                      <a:pt x="13774" y="43830"/>
                    </a:cubicBezTo>
                    <a:cubicBezTo>
                      <a:pt x="8162" y="53778"/>
                      <a:pt x="5314" y="65596"/>
                      <a:pt x="5314" y="78902"/>
                    </a:cubicBezTo>
                    <a:cubicBezTo>
                      <a:pt x="5314" y="90848"/>
                      <a:pt x="8162" y="101264"/>
                      <a:pt x="13731" y="109851"/>
                    </a:cubicBezTo>
                    <a:cubicBezTo>
                      <a:pt x="19428" y="118736"/>
                      <a:pt x="26995" y="126218"/>
                      <a:pt x="36178" y="132043"/>
                    </a:cubicBezTo>
                    <a:cubicBezTo>
                      <a:pt x="45573" y="138037"/>
                      <a:pt x="56243" y="142586"/>
                      <a:pt x="67849" y="145476"/>
                    </a:cubicBezTo>
                    <a:cubicBezTo>
                      <a:pt x="79158" y="148282"/>
                      <a:pt x="90848" y="149217"/>
                      <a:pt x="102157" y="150153"/>
                    </a:cubicBezTo>
                    <a:cubicBezTo>
                      <a:pt x="111594" y="150918"/>
                      <a:pt x="121330" y="151726"/>
                      <a:pt x="130767" y="153596"/>
                    </a:cubicBezTo>
                    <a:cubicBezTo>
                      <a:pt x="140545" y="155467"/>
                      <a:pt x="147602" y="157720"/>
                      <a:pt x="152321" y="160568"/>
                    </a:cubicBezTo>
                    <a:cubicBezTo>
                      <a:pt x="157592" y="163757"/>
                      <a:pt x="161036" y="167498"/>
                      <a:pt x="162524" y="171749"/>
                    </a:cubicBezTo>
                    <a:cubicBezTo>
                      <a:pt x="163672" y="175277"/>
                      <a:pt x="164267" y="178933"/>
                      <a:pt x="164267" y="182547"/>
                    </a:cubicBezTo>
                    <a:cubicBezTo>
                      <a:pt x="164267" y="185608"/>
                      <a:pt x="163799" y="188924"/>
                      <a:pt x="162864" y="192622"/>
                    </a:cubicBezTo>
                    <a:cubicBezTo>
                      <a:pt x="161631" y="196873"/>
                      <a:pt x="158485" y="200827"/>
                      <a:pt x="153469" y="204313"/>
                    </a:cubicBezTo>
                    <a:cubicBezTo>
                      <a:pt x="148622" y="207714"/>
                      <a:pt x="141693" y="210265"/>
                      <a:pt x="132340" y="212093"/>
                    </a:cubicBezTo>
                    <a:cubicBezTo>
                      <a:pt x="124560" y="213623"/>
                      <a:pt x="117418" y="214346"/>
                      <a:pt x="110531" y="214346"/>
                    </a:cubicBezTo>
                    <a:cubicBezTo>
                      <a:pt x="99861" y="214346"/>
                      <a:pt x="90168" y="212603"/>
                      <a:pt x="80815" y="208989"/>
                    </a:cubicBezTo>
                    <a:cubicBezTo>
                      <a:pt x="72696" y="205886"/>
                      <a:pt x="66404" y="201975"/>
                      <a:pt x="62068" y="197299"/>
                    </a:cubicBezTo>
                    <a:cubicBezTo>
                      <a:pt x="57774" y="192495"/>
                      <a:pt x="54968" y="187521"/>
                      <a:pt x="53735" y="182504"/>
                    </a:cubicBezTo>
                    <a:cubicBezTo>
                      <a:pt x="53225" y="180209"/>
                      <a:pt x="52800" y="178083"/>
                      <a:pt x="52460" y="176170"/>
                    </a:cubicBezTo>
                    <a:lnTo>
                      <a:pt x="52332" y="175405"/>
                    </a:lnTo>
                    <a:lnTo>
                      <a:pt x="0" y="175405"/>
                    </a:lnTo>
                    <a:lnTo>
                      <a:pt x="0" y="176340"/>
                    </a:lnTo>
                    <a:cubicBezTo>
                      <a:pt x="638" y="188881"/>
                      <a:pt x="3188" y="199764"/>
                      <a:pt x="7567" y="208692"/>
                    </a:cubicBezTo>
                    <a:cubicBezTo>
                      <a:pt x="12711" y="219107"/>
                      <a:pt x="19215" y="227652"/>
                      <a:pt x="26910" y="234072"/>
                    </a:cubicBezTo>
                    <a:cubicBezTo>
                      <a:pt x="34860" y="240703"/>
                      <a:pt x="43617" y="245847"/>
                      <a:pt x="53013" y="249333"/>
                    </a:cubicBezTo>
                    <a:cubicBezTo>
                      <a:pt x="62705" y="252947"/>
                      <a:pt x="72058" y="255583"/>
                      <a:pt x="80815" y="257241"/>
                    </a:cubicBezTo>
                    <a:cubicBezTo>
                      <a:pt x="90806" y="259111"/>
                      <a:pt x="101179" y="260046"/>
                      <a:pt x="111637" y="260046"/>
                    </a:cubicBezTo>
                    <a:lnTo>
                      <a:pt x="111637" y="260046"/>
                    </a:lnTo>
                    <a:cubicBezTo>
                      <a:pt x="135018" y="260046"/>
                      <a:pt x="156912" y="255370"/>
                      <a:pt x="174895" y="246485"/>
                    </a:cubicBezTo>
                    <a:cubicBezTo>
                      <a:pt x="186756" y="240661"/>
                      <a:pt x="196831" y="232116"/>
                      <a:pt x="204908" y="221148"/>
                    </a:cubicBezTo>
                    <a:cubicBezTo>
                      <a:pt x="212901" y="210392"/>
                      <a:pt x="216939" y="195513"/>
                      <a:pt x="216939" y="176935"/>
                    </a:cubicBezTo>
                    <a:cubicBezTo>
                      <a:pt x="216939" y="165372"/>
                      <a:pt x="214686" y="155552"/>
                      <a:pt x="210265" y="147815"/>
                    </a:cubicBezTo>
                    <a:cubicBezTo>
                      <a:pt x="205631" y="139950"/>
                      <a:pt x="199679" y="133445"/>
                      <a:pt x="192580" y="128514"/>
                    </a:cubicBezTo>
                    <a:close/>
                  </a:path>
                </a:pathLst>
              </a:custGeom>
              <a:solidFill>
                <a:srgbClr val="00559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pic>
        <p:nvPicPr>
          <p:cNvPr id="30" name="Picture 10" descr="MGH Voice Center Logo - white circle">
            <a:extLst>
              <a:ext uri="{FF2B5EF4-FFF2-40B4-BE49-F238E27FC236}">
                <a16:creationId xmlns:a16="http://schemas.microsoft.com/office/drawing/2014/main" id="{D275757C-4F47-63EA-B48F-3BA6F47CF6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661" y="5673677"/>
            <a:ext cx="740627" cy="74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CC9D9-1A0B-B1AF-9CB7-D621A8691677}"/>
              </a:ext>
            </a:extLst>
          </p:cNvPr>
          <p:cNvSpPr>
            <a:spLocks noGrp="1"/>
          </p:cNvSpPr>
          <p:nvPr>
            <p:ph type="sldNum" sz="quarter" idx="12"/>
          </p:nvPr>
        </p:nvSpPr>
        <p:spPr/>
        <p:txBody>
          <a:bodyPr/>
          <a:lstStyle/>
          <a:p>
            <a:fld id="{BD69BA13-909E-4E5E-B00B-1E89C548DBEB}" type="slidenum">
              <a:rPr lang="en-US" altLang="en-US" smtClean="0"/>
              <a:pPr/>
              <a:t>10</a:t>
            </a:fld>
            <a:endParaRPr lang="en-US" altLang="en-US" dirty="0"/>
          </a:p>
        </p:txBody>
      </p:sp>
      <p:pic>
        <p:nvPicPr>
          <p:cNvPr id="3" name="demo-video">
            <a:hlinkClick r:id="" action="ppaction://media"/>
            <a:extLst>
              <a:ext uri="{FF2B5EF4-FFF2-40B4-BE49-F238E27FC236}">
                <a16:creationId xmlns:a16="http://schemas.microsoft.com/office/drawing/2014/main" id="{8459ABFC-9CC1-8436-9C26-9FF055C8D4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12192000" cy="6858000"/>
          </a:xfrm>
          <a:prstGeom prst="rect">
            <a:avLst/>
          </a:prstGeom>
        </p:spPr>
      </p:pic>
      <p:sp>
        <p:nvSpPr>
          <p:cNvPr id="4" name="Footer Placeholder 3">
            <a:extLst>
              <a:ext uri="{FF2B5EF4-FFF2-40B4-BE49-F238E27FC236}">
                <a16:creationId xmlns:a16="http://schemas.microsoft.com/office/drawing/2014/main" id="{8CFE5799-25C0-DDFF-0BEA-2279C14A9172}"/>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8404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6" name="Content Placeholder 3">
            <a:extLst>
              <a:ext uri="{FF2B5EF4-FFF2-40B4-BE49-F238E27FC236}">
                <a16:creationId xmlns:a16="http://schemas.microsoft.com/office/drawing/2014/main" id="{696CB450-0465-ED71-E5FD-FFF03F91CD0D}"/>
              </a:ext>
            </a:extLst>
          </p:cNvPr>
          <p:cNvSpPr>
            <a:spLocks noGrp="1"/>
          </p:cNvSpPr>
          <p:nvPr>
            <p:ph sz="quarter" idx="11"/>
          </p:nvPr>
        </p:nvSpPr>
        <p:spPr>
          <a:xfrm>
            <a:off x="480132" y="1046715"/>
            <a:ext cx="11250613" cy="5075237"/>
          </a:xfrm>
        </p:spPr>
        <p:txBody>
          <a:bodyPr/>
          <a:lstStyle/>
          <a:p>
            <a:r>
              <a:rPr lang="en-US" dirty="0"/>
              <a:t>Tracking task automation described here permits study of psychophysiological responses to disruptive automation behavior</a:t>
            </a:r>
          </a:p>
          <a:p>
            <a:r>
              <a:rPr lang="en-US" dirty="0"/>
              <a:t>Adaptive tasks demands support: </a:t>
            </a:r>
          </a:p>
          <a:p>
            <a:pPr lvl="1"/>
            <a:r>
              <a:rPr lang="en-US" dirty="0"/>
              <a:t>presenting a consistent range of challenges even as skills improve</a:t>
            </a:r>
          </a:p>
          <a:p>
            <a:pPr lvl="1"/>
            <a:r>
              <a:rPr lang="en-US" dirty="0"/>
              <a:t>efficient probing for contrasts between challenging-yet-manageable and overloading workloads</a:t>
            </a:r>
          </a:p>
          <a:p>
            <a:r>
              <a:rPr lang="en-US" dirty="0"/>
              <a:t>Push-button and verbal response ISA mechanisms were minimally disruptive and can be administered much more frequently than alternative subjective instruments</a:t>
            </a:r>
          </a:p>
          <a:p>
            <a:r>
              <a:rPr lang="en-US" dirty="0"/>
              <a:t>Real-time performance feedback appeared to increase participant engagement, understanding of task demands, and awareness of errors</a:t>
            </a:r>
          </a:p>
        </p:txBody>
      </p:sp>
    </p:spTree>
    <p:extLst>
      <p:ext uri="{BB962C8B-B14F-4D97-AF65-F5344CB8AC3E}">
        <p14:creationId xmlns:p14="http://schemas.microsoft.com/office/powerpoint/2010/main" val="89670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sz="quarter" idx="11"/>
          </p:nvPr>
        </p:nvSpPr>
        <p:spPr/>
        <p:txBody>
          <a:bodyPr/>
          <a:lstStyle/>
          <a:p>
            <a:r>
              <a:rPr lang="en-US" dirty="0"/>
              <a:t>Introduction</a:t>
            </a:r>
          </a:p>
          <a:p>
            <a:r>
              <a:rPr lang="en-US" dirty="0"/>
              <a:t>Background</a:t>
            </a:r>
          </a:p>
          <a:p>
            <a:pPr lvl="1"/>
            <a:r>
              <a:rPr lang="en-US" dirty="0"/>
              <a:t>What is the Multi-Attribute Task Battery (MATB)?</a:t>
            </a:r>
          </a:p>
          <a:p>
            <a:pPr lvl="1"/>
            <a:r>
              <a:rPr lang="en-US" dirty="0"/>
              <a:t>How did existing implementations fall short?</a:t>
            </a:r>
          </a:p>
          <a:p>
            <a:r>
              <a:rPr lang="en-US" dirty="0"/>
              <a:t>Enhancements</a:t>
            </a:r>
          </a:p>
          <a:p>
            <a:pPr lvl="1"/>
            <a:r>
              <a:rPr lang="en-US" dirty="0"/>
              <a:t>Automation surprise manipulations</a:t>
            </a:r>
          </a:p>
          <a:p>
            <a:pPr lvl="1"/>
            <a:r>
              <a:rPr lang="en-US" dirty="0"/>
              <a:t>Adaptive task demands</a:t>
            </a:r>
          </a:p>
          <a:p>
            <a:pPr lvl="1"/>
            <a:r>
              <a:rPr lang="en-US" dirty="0"/>
              <a:t>Instantaneous Self-Assessment of Workload (ISA)</a:t>
            </a:r>
          </a:p>
          <a:p>
            <a:pPr lvl="1"/>
            <a:r>
              <a:rPr lang="en-US" dirty="0"/>
              <a:t>Real-time performance feedback</a:t>
            </a:r>
          </a:p>
          <a:p>
            <a:r>
              <a:rPr lang="en-US" dirty="0"/>
              <a:t>Discussion</a:t>
            </a:r>
          </a:p>
          <a:p>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
        <p:nvSpPr>
          <p:cNvPr id="5" name="Right Arrow 4">
            <a:extLst>
              <a:ext uri="{FF2B5EF4-FFF2-40B4-BE49-F238E27FC236}">
                <a16:creationId xmlns:a16="http://schemas.microsoft.com/office/drawing/2014/main" id="{BF73F794-05A7-5D70-B975-0E3A282556DF}"/>
              </a:ext>
            </a:extLst>
          </p:cNvPr>
          <p:cNvSpPr/>
          <p:nvPr/>
        </p:nvSpPr>
        <p:spPr bwMode="auto">
          <a:xfrm flipH="1">
            <a:off x="2712203" y="1178254"/>
            <a:ext cx="1658318" cy="278586"/>
          </a:xfrm>
          <a:prstGeom prst="rightArrow">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TextBox 5">
            <a:extLst>
              <a:ext uri="{FF2B5EF4-FFF2-40B4-BE49-F238E27FC236}">
                <a16:creationId xmlns:a16="http://schemas.microsoft.com/office/drawing/2014/main" id="{94E95B5D-C283-3503-5D75-9A5AFB142964}"/>
              </a:ext>
            </a:extLst>
          </p:cNvPr>
          <p:cNvSpPr txBox="1"/>
          <p:nvPr/>
        </p:nvSpPr>
        <p:spPr>
          <a:xfrm>
            <a:off x="4370521" y="1117492"/>
            <a:ext cx="2562386" cy="400110"/>
          </a:xfrm>
          <a:prstGeom prst="rect">
            <a:avLst/>
          </a:prstGeom>
          <a:noFill/>
        </p:spPr>
        <p:txBody>
          <a:bodyPr wrap="square" rtlCol="0">
            <a:spAutoFit/>
          </a:bodyPr>
          <a:lstStyle/>
          <a:p>
            <a:r>
              <a:rPr lang="en-US" sz="2000" dirty="0"/>
              <a:t>You Are Here</a:t>
            </a:r>
          </a:p>
        </p:txBody>
      </p:sp>
    </p:spTree>
    <p:extLst>
      <p:ext uri="{BB962C8B-B14F-4D97-AF65-F5344CB8AC3E}">
        <p14:creationId xmlns:p14="http://schemas.microsoft.com/office/powerpoint/2010/main" val="100866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dirty="0"/>
              <a:t>What is the Multi-Attribute Task Battery?</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pic>
        <p:nvPicPr>
          <p:cNvPr id="4" name="Picture 3">
            <a:extLst>
              <a:ext uri="{FF2B5EF4-FFF2-40B4-BE49-F238E27FC236}">
                <a16:creationId xmlns:a16="http://schemas.microsoft.com/office/drawing/2014/main" id="{29AB3189-63DF-A299-35D2-88144D99CFC3}"/>
              </a:ext>
            </a:extLst>
          </p:cNvPr>
          <p:cNvPicPr>
            <a:picLocks noChangeAspect="1"/>
          </p:cNvPicPr>
          <p:nvPr/>
        </p:nvPicPr>
        <p:blipFill>
          <a:blip r:embed="rId2"/>
          <a:stretch>
            <a:fillRect/>
          </a:stretch>
        </p:blipFill>
        <p:spPr>
          <a:xfrm>
            <a:off x="1885416" y="891166"/>
            <a:ext cx="8421167" cy="5499336"/>
          </a:xfrm>
          <a:prstGeom prst="rect">
            <a:avLst/>
          </a:prstGeom>
        </p:spPr>
      </p:pic>
    </p:spTree>
    <p:extLst>
      <p:ext uri="{BB962C8B-B14F-4D97-AF65-F5344CB8AC3E}">
        <p14:creationId xmlns:p14="http://schemas.microsoft.com/office/powerpoint/2010/main" val="643958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dirty="0"/>
              <a:t>How Did Existing Implementations Fall Short?</a:t>
            </a:r>
          </a:p>
        </p:txBody>
      </p:sp>
      <p:sp>
        <p:nvSpPr>
          <p:cNvPr id="4" name="Content Placeholder 3"/>
          <p:cNvSpPr>
            <a:spLocks noGrp="1"/>
          </p:cNvSpPr>
          <p:nvPr>
            <p:ph sz="quarter" idx="11"/>
          </p:nvPr>
        </p:nvSpPr>
        <p:spPr/>
        <p:txBody>
          <a:bodyPr/>
          <a:lstStyle/>
          <a:p>
            <a:r>
              <a:rPr lang="en-US" dirty="0"/>
              <a:t>Insufficient participant awareness of (simulated) automation system behavior</a:t>
            </a:r>
          </a:p>
          <a:p>
            <a:endParaRPr lang="en-US" dirty="0"/>
          </a:p>
          <a:p>
            <a:r>
              <a:rPr lang="en-US" dirty="0"/>
              <a:t>Built-in task difficulty assessments were laborious &amp; disruptive</a:t>
            </a:r>
          </a:p>
          <a:p>
            <a:endParaRPr lang="en-US" dirty="0"/>
          </a:p>
          <a:p>
            <a:r>
              <a:rPr lang="en-US" dirty="0"/>
              <a:t>Lack of performance feedback, consequences</a:t>
            </a:r>
          </a:p>
          <a:p>
            <a:endParaRPr lang="en-US" dirty="0"/>
          </a:p>
          <a:p>
            <a:r>
              <a:rPr lang="en-US" dirty="0"/>
              <a:t>Inability to adjust task difficulty to skill/performance of participant</a:t>
            </a:r>
          </a:p>
          <a:p>
            <a:endParaRPr lang="en-US" dirty="0"/>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133242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Surprise Manipulation</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pic>
        <p:nvPicPr>
          <p:cNvPr id="8" name="Content Placeholder 7" descr="A diagram of a robot&#10;&#10;Description automatically generated">
            <a:extLst>
              <a:ext uri="{FF2B5EF4-FFF2-40B4-BE49-F238E27FC236}">
                <a16:creationId xmlns:a16="http://schemas.microsoft.com/office/drawing/2014/main" id="{D9B243A6-555C-5E5C-F700-6F63F56683FB}"/>
              </a:ext>
            </a:extLst>
          </p:cNvPr>
          <p:cNvPicPr>
            <a:picLocks noGrp="1" noChangeAspect="1"/>
          </p:cNvPicPr>
          <p:nvPr>
            <p:ph sz="quarter" idx="1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713" y="1120471"/>
            <a:ext cx="11118573" cy="5440498"/>
          </a:xfrm>
          <a:prstGeom prst="rect">
            <a:avLst/>
          </a:prstGeom>
        </p:spPr>
      </p:pic>
    </p:spTree>
    <p:extLst>
      <p:ext uri="{BB962C8B-B14F-4D97-AF65-F5344CB8AC3E}">
        <p14:creationId xmlns:p14="http://schemas.microsoft.com/office/powerpoint/2010/main" val="3281214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6674346-6ABB-0C0C-3775-1F31F2FA534A}"/>
              </a:ext>
            </a:extLst>
          </p:cNvPr>
          <p:cNvSpPr txBox="1"/>
          <p:nvPr/>
        </p:nvSpPr>
        <p:spPr>
          <a:xfrm>
            <a:off x="130922" y="3547572"/>
            <a:ext cx="1331015" cy="424100"/>
          </a:xfrm>
          <a:prstGeom prst="rect">
            <a:avLst/>
          </a:prstGeom>
          <a:noFill/>
        </p:spPr>
        <p:txBody>
          <a:bodyPr wrap="square" rtlCol="0">
            <a:noAutofit/>
          </a:bodyPr>
          <a:lstStyle/>
          <a:p>
            <a:pPr defTabSz="914355" eaLnBrk="0" fontAlgn="base" hangingPunct="0">
              <a:spcBef>
                <a:spcPct val="0"/>
              </a:spcBef>
              <a:spcAft>
                <a:spcPct val="0"/>
              </a:spcAft>
            </a:pPr>
            <a:r>
              <a:rPr lang="en-US" sz="1800" b="1" dirty="0">
                <a:solidFill>
                  <a:prstClr val="black"/>
                </a:solidFill>
                <a:latin typeface="Arial" panose="020B0604020202020204" pitchFamily="34" charset="0"/>
                <a:ea typeface="MS PGothic" pitchFamily="34" charset="-128"/>
                <a:cs typeface="Arial" panose="020B0604020202020204" pitchFamily="34" charset="0"/>
              </a:rPr>
              <a:t>Block 3</a:t>
            </a:r>
          </a:p>
        </p:txBody>
      </p:sp>
      <p:sp>
        <p:nvSpPr>
          <p:cNvPr id="82" name="Circular Arrow 151">
            <a:extLst>
              <a:ext uri="{FF2B5EF4-FFF2-40B4-BE49-F238E27FC236}">
                <a16:creationId xmlns:a16="http://schemas.microsoft.com/office/drawing/2014/main" id="{0C64ABE2-7A64-2B1F-0422-EA754554AA01}"/>
              </a:ext>
            </a:extLst>
          </p:cNvPr>
          <p:cNvSpPr/>
          <p:nvPr/>
        </p:nvSpPr>
        <p:spPr>
          <a:xfrm rot="13359704" flipH="1">
            <a:off x="1803887" y="3571889"/>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B6583576-0C7F-E465-6EED-C24983880104}"/>
              </a:ext>
            </a:extLst>
          </p:cNvPr>
          <p:cNvSpPr txBox="1"/>
          <p:nvPr/>
        </p:nvSpPr>
        <p:spPr>
          <a:xfrm>
            <a:off x="1288506" y="1666561"/>
            <a:ext cx="4838558"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T1	 T2	  T3	  T4	   T5</a:t>
            </a:r>
          </a:p>
        </p:txBody>
      </p:sp>
      <p:sp>
        <p:nvSpPr>
          <p:cNvPr id="114" name="Rectangle 113">
            <a:extLst>
              <a:ext uri="{FF2B5EF4-FFF2-40B4-BE49-F238E27FC236}">
                <a16:creationId xmlns:a16="http://schemas.microsoft.com/office/drawing/2014/main" id="{B3D79B45-C63D-C051-4B4F-7FD6E8068BB2}"/>
              </a:ext>
            </a:extLst>
          </p:cNvPr>
          <p:cNvSpPr/>
          <p:nvPr/>
        </p:nvSpPr>
        <p:spPr>
          <a:xfrm>
            <a:off x="1302999" y="3596715"/>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318E6AA1-4415-1E2D-7E0C-BDF8F96FFA27}"/>
              </a:ext>
            </a:extLst>
          </p:cNvPr>
          <p:cNvSpPr txBox="1"/>
          <p:nvPr/>
        </p:nvSpPr>
        <p:spPr>
          <a:xfrm>
            <a:off x="5751207" y="3467956"/>
            <a:ext cx="852779" cy="424100"/>
          </a:xfrm>
          <a:prstGeom prst="rect">
            <a:avLst/>
          </a:prstGeom>
          <a:noFill/>
        </p:spPr>
        <p:txBody>
          <a:bodyPr wrap="square" rtlCol="0">
            <a:noAutofit/>
          </a:bodyPr>
          <a:lstStyle/>
          <a:p>
            <a:pPr algn="ctr" defTabSz="914355" eaLnBrk="0" fontAlgn="base" hangingPunct="0">
              <a:lnSpc>
                <a:spcPts val="1800"/>
              </a:lnSpc>
              <a:spcBef>
                <a:spcPct val="0"/>
              </a:spcBef>
              <a:spcAft>
                <a:spcPct val="0"/>
              </a:spcAft>
            </a:pPr>
            <a:r>
              <a:rPr lang="en-US" sz="1800" b="1" dirty="0">
                <a:solidFill>
                  <a:prstClr val="black"/>
                </a:solidFill>
                <a:latin typeface="Arial" panose="020B0604020202020204" pitchFamily="34" charset="0"/>
                <a:ea typeface="MS PGothic" pitchFamily="34" charset="-128"/>
                <a:cs typeface="Arial" panose="020B0604020202020204" pitchFamily="34" charset="0"/>
              </a:rPr>
              <a:t>End</a:t>
            </a:r>
          </a:p>
          <a:p>
            <a:pPr algn="ctr" defTabSz="914355" eaLnBrk="0" fontAlgn="base" hangingPunct="0">
              <a:lnSpc>
                <a:spcPts val="1800"/>
              </a:lnSpc>
              <a:spcBef>
                <a:spcPct val="0"/>
              </a:spcBef>
              <a:spcAft>
                <a:spcPct val="0"/>
              </a:spcAft>
            </a:pPr>
            <a:r>
              <a:rPr lang="en-US" sz="1800" b="1" dirty="0">
                <a:solidFill>
                  <a:prstClr val="black"/>
                </a:solidFill>
                <a:latin typeface="Arial" panose="020B0604020202020204" pitchFamily="34" charset="0"/>
                <a:ea typeface="MS PGothic" pitchFamily="34" charset="-128"/>
                <a:cs typeface="Arial" panose="020B0604020202020204" pitchFamily="34" charset="0"/>
              </a:rPr>
              <a:t>Study</a:t>
            </a:r>
          </a:p>
        </p:txBody>
      </p:sp>
      <p:sp>
        <p:nvSpPr>
          <p:cNvPr id="2" name="Title 1">
            <a:extLst>
              <a:ext uri="{FF2B5EF4-FFF2-40B4-BE49-F238E27FC236}">
                <a16:creationId xmlns:a16="http://schemas.microsoft.com/office/drawing/2014/main" id="{3275F8EF-369F-379D-E467-0D82FA89FDFB}"/>
              </a:ext>
            </a:extLst>
          </p:cNvPr>
          <p:cNvSpPr>
            <a:spLocks noGrp="1"/>
          </p:cNvSpPr>
          <p:nvPr>
            <p:ph type="title"/>
          </p:nvPr>
        </p:nvSpPr>
        <p:spPr/>
        <p:txBody>
          <a:bodyPr/>
          <a:lstStyle/>
          <a:p>
            <a:r>
              <a:rPr lang="en-US" sz="2800" dirty="0">
                <a:cs typeface="Arial" panose="020B0604020202020204" pitchFamily="34" charset="0"/>
              </a:rPr>
              <a:t>Adaptive Task Demands</a:t>
            </a:r>
          </a:p>
        </p:txBody>
      </p:sp>
      <p:sp>
        <p:nvSpPr>
          <p:cNvPr id="4" name="Slide Number Placeholder 3">
            <a:extLst>
              <a:ext uri="{FF2B5EF4-FFF2-40B4-BE49-F238E27FC236}">
                <a16:creationId xmlns:a16="http://schemas.microsoft.com/office/drawing/2014/main" id="{59E1C1DC-DB5D-2400-E00E-1FB0334041F2}"/>
              </a:ext>
            </a:extLst>
          </p:cNvPr>
          <p:cNvSpPr>
            <a:spLocks noGrp="1"/>
          </p:cNvSpPr>
          <p:nvPr>
            <p:ph type="sldNum" sz="quarter" idx="4"/>
          </p:nvPr>
        </p:nvSpPr>
        <p:spPr/>
        <p:txBody>
          <a:bodyPr/>
          <a:lstStyle/>
          <a:p>
            <a:pPr>
              <a:defRPr/>
            </a:pPr>
            <a:fld id="{D68E8870-17DE-45C4-A8DD-7644B2422933}" type="slidenum">
              <a:rPr lang="en-US" smtClean="0">
                <a:latin typeface="Arial" panose="020B0604020202020204" pitchFamily="34" charset="0"/>
                <a:cs typeface="Arial" panose="020B0604020202020204" pitchFamily="34" charset="0"/>
              </a:rPr>
              <a:pPr>
                <a:defRPr/>
              </a:pPr>
              <a:t>6</a:t>
            </a:fld>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BA8B7B3-DD40-2DCE-93DD-534DD9C86990}"/>
              </a:ext>
            </a:extLst>
          </p:cNvPr>
          <p:cNvSpPr/>
          <p:nvPr/>
        </p:nvSpPr>
        <p:spPr>
          <a:xfrm>
            <a:off x="1302999" y="1984120"/>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EB22976-E9A9-BB68-BA27-6AE5488F5981}"/>
              </a:ext>
            </a:extLst>
          </p:cNvPr>
          <p:cNvSpPr/>
          <p:nvPr/>
        </p:nvSpPr>
        <p:spPr>
          <a:xfrm>
            <a:off x="1302999" y="2752133"/>
            <a:ext cx="392030"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Circular Arrow 131">
            <a:extLst>
              <a:ext uri="{FF2B5EF4-FFF2-40B4-BE49-F238E27FC236}">
                <a16:creationId xmlns:a16="http://schemas.microsoft.com/office/drawing/2014/main" id="{A5924094-7E88-DDE0-ED62-7C5262D7863D}"/>
              </a:ext>
            </a:extLst>
          </p:cNvPr>
          <p:cNvSpPr/>
          <p:nvPr/>
        </p:nvSpPr>
        <p:spPr>
          <a:xfrm rot="13359704" flipH="1">
            <a:off x="5866062" y="1866351"/>
            <a:ext cx="553965" cy="521402"/>
          </a:xfrm>
          <a:prstGeom prst="circularArrow">
            <a:avLst>
              <a:gd name="adj1" fmla="val 11590"/>
              <a:gd name="adj2" fmla="val 1329188"/>
              <a:gd name="adj3" fmla="val 5810299"/>
              <a:gd name="adj4" fmla="val 9197627"/>
              <a:gd name="adj5" fmla="val 16219"/>
            </a:avLst>
          </a:prstGeom>
          <a:solidFill>
            <a:srgbClr val="D19049">
              <a:tint val="95000"/>
            </a:srgbClr>
          </a:soli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21" name="Circular Arrow 141">
            <a:extLst>
              <a:ext uri="{FF2B5EF4-FFF2-40B4-BE49-F238E27FC236}">
                <a16:creationId xmlns:a16="http://schemas.microsoft.com/office/drawing/2014/main" id="{39919D3A-31C0-EFF2-B2C3-0B4108540F92}"/>
              </a:ext>
            </a:extLst>
          </p:cNvPr>
          <p:cNvSpPr/>
          <p:nvPr/>
        </p:nvSpPr>
        <p:spPr>
          <a:xfrm rot="13359704" flipH="1">
            <a:off x="5866064" y="2640813"/>
            <a:ext cx="553965" cy="521402"/>
          </a:xfrm>
          <a:prstGeom prst="circularArrow">
            <a:avLst>
              <a:gd name="adj1" fmla="val 11590"/>
              <a:gd name="adj2" fmla="val 1329188"/>
              <a:gd name="adj3" fmla="val 5810299"/>
              <a:gd name="adj4" fmla="val 9197627"/>
              <a:gd name="adj5" fmla="val 16219"/>
            </a:avLst>
          </a:prstGeom>
          <a:solidFill>
            <a:srgbClr val="D19049">
              <a:tint val="95000"/>
            </a:srgbClr>
          </a:soli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22" name="Circular Arrow 145">
            <a:extLst>
              <a:ext uri="{FF2B5EF4-FFF2-40B4-BE49-F238E27FC236}">
                <a16:creationId xmlns:a16="http://schemas.microsoft.com/office/drawing/2014/main" id="{864617C2-C23E-5A6E-44C7-4C4FA45B4BE0}"/>
              </a:ext>
            </a:extLst>
          </p:cNvPr>
          <p:cNvSpPr/>
          <p:nvPr/>
        </p:nvSpPr>
        <p:spPr>
          <a:xfrm rot="13359704" flipH="1">
            <a:off x="1803887" y="2727307"/>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396118F-3B85-1559-5AD4-302A2EBFB92E}"/>
              </a:ext>
            </a:extLst>
          </p:cNvPr>
          <p:cNvSpPr txBox="1"/>
          <p:nvPr/>
        </p:nvSpPr>
        <p:spPr>
          <a:xfrm>
            <a:off x="117328" y="1914268"/>
            <a:ext cx="1040826" cy="433196"/>
          </a:xfrm>
          <a:prstGeom prst="rect">
            <a:avLst/>
          </a:prstGeom>
          <a:noFill/>
        </p:spPr>
        <p:txBody>
          <a:bodyPr wrap="square" rtlCol="0">
            <a:noAutofit/>
          </a:bodyPr>
          <a:lstStyle/>
          <a:p>
            <a:pPr defTabSz="914355" eaLnBrk="0" fontAlgn="base" hangingPunct="0">
              <a:spcBef>
                <a:spcPct val="0"/>
              </a:spcBef>
              <a:spcAft>
                <a:spcPct val="0"/>
              </a:spcAft>
            </a:pPr>
            <a:r>
              <a:rPr lang="en-US" sz="1800" b="1" dirty="0">
                <a:solidFill>
                  <a:prstClr val="black"/>
                </a:solidFill>
                <a:latin typeface="Arial" panose="020B0604020202020204" pitchFamily="34" charset="0"/>
                <a:ea typeface="MS PGothic" pitchFamily="34" charset="-128"/>
                <a:cs typeface="Arial" panose="020B0604020202020204" pitchFamily="34" charset="0"/>
              </a:rPr>
              <a:t>Block 1</a:t>
            </a:r>
          </a:p>
        </p:txBody>
      </p:sp>
      <p:sp>
        <p:nvSpPr>
          <p:cNvPr id="24" name="TextBox 23">
            <a:extLst>
              <a:ext uri="{FF2B5EF4-FFF2-40B4-BE49-F238E27FC236}">
                <a16:creationId xmlns:a16="http://schemas.microsoft.com/office/drawing/2014/main" id="{2F040BF3-F600-D768-347C-612CD7E11A32}"/>
              </a:ext>
            </a:extLst>
          </p:cNvPr>
          <p:cNvSpPr txBox="1"/>
          <p:nvPr/>
        </p:nvSpPr>
        <p:spPr>
          <a:xfrm>
            <a:off x="111336" y="2704317"/>
            <a:ext cx="1191663" cy="380042"/>
          </a:xfrm>
          <a:prstGeom prst="rect">
            <a:avLst/>
          </a:prstGeom>
          <a:noFill/>
        </p:spPr>
        <p:txBody>
          <a:bodyPr wrap="square" rtlCol="0">
            <a:noAutofit/>
          </a:bodyPr>
          <a:lstStyle/>
          <a:p>
            <a:pPr defTabSz="914355" eaLnBrk="0" fontAlgn="base" hangingPunct="0">
              <a:spcBef>
                <a:spcPct val="0"/>
              </a:spcBef>
              <a:spcAft>
                <a:spcPct val="0"/>
              </a:spcAft>
            </a:pPr>
            <a:r>
              <a:rPr lang="en-US" sz="1800" b="1" dirty="0">
                <a:solidFill>
                  <a:prstClr val="black"/>
                </a:solidFill>
                <a:latin typeface="Arial" panose="020B0604020202020204" pitchFamily="34" charset="0"/>
                <a:ea typeface="MS PGothic" pitchFamily="34" charset="-128"/>
                <a:cs typeface="Arial" panose="020B0604020202020204" pitchFamily="34" charset="0"/>
              </a:rPr>
              <a:t>Block 2</a:t>
            </a:r>
          </a:p>
        </p:txBody>
      </p:sp>
      <p:sp>
        <p:nvSpPr>
          <p:cNvPr id="55" name="TextBox 54">
            <a:extLst>
              <a:ext uri="{FF2B5EF4-FFF2-40B4-BE49-F238E27FC236}">
                <a16:creationId xmlns:a16="http://schemas.microsoft.com/office/drawing/2014/main" id="{7923EE68-A5C4-EB5F-CD34-0E3966E22FF7}"/>
              </a:ext>
            </a:extLst>
          </p:cNvPr>
          <p:cNvSpPr txBox="1"/>
          <p:nvPr/>
        </p:nvSpPr>
        <p:spPr>
          <a:xfrm>
            <a:off x="2476152" y="1296209"/>
            <a:ext cx="2410709"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Partial difficulty resets</a:t>
            </a:r>
          </a:p>
        </p:txBody>
      </p:sp>
      <p:cxnSp>
        <p:nvCxnSpPr>
          <p:cNvPr id="56" name="Straight Connector 55">
            <a:extLst>
              <a:ext uri="{FF2B5EF4-FFF2-40B4-BE49-F238E27FC236}">
                <a16:creationId xmlns:a16="http://schemas.microsoft.com/office/drawing/2014/main" id="{FB904F1C-FAC6-57C9-3256-78F9AAC10FF8}"/>
              </a:ext>
            </a:extLst>
          </p:cNvPr>
          <p:cNvCxnSpPr>
            <a:cxnSpLocks/>
            <a:stCxn id="57" idx="2"/>
            <a:endCxn id="20" idx="0"/>
          </p:cNvCxnSpPr>
          <p:nvPr/>
        </p:nvCxnSpPr>
        <p:spPr>
          <a:xfrm flipH="1">
            <a:off x="6076531" y="1578878"/>
            <a:ext cx="101066" cy="371516"/>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sp>
        <p:nvSpPr>
          <p:cNvPr id="57" name="TextBox 56">
            <a:extLst>
              <a:ext uri="{FF2B5EF4-FFF2-40B4-BE49-F238E27FC236}">
                <a16:creationId xmlns:a16="http://schemas.microsoft.com/office/drawing/2014/main" id="{49ADDBC6-48B0-456B-431F-B6673B6B325F}"/>
              </a:ext>
            </a:extLst>
          </p:cNvPr>
          <p:cNvSpPr txBox="1"/>
          <p:nvPr/>
        </p:nvSpPr>
        <p:spPr>
          <a:xfrm>
            <a:off x="5061512" y="1203140"/>
            <a:ext cx="2232170" cy="375738"/>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Full difficulty reset</a:t>
            </a:r>
          </a:p>
        </p:txBody>
      </p:sp>
      <p:sp>
        <p:nvSpPr>
          <p:cNvPr id="62" name="TextBox 61">
            <a:extLst>
              <a:ext uri="{FF2B5EF4-FFF2-40B4-BE49-F238E27FC236}">
                <a16:creationId xmlns:a16="http://schemas.microsoft.com/office/drawing/2014/main" id="{34F5FAD4-49A9-9942-37DB-A6DBFFB37BCD}"/>
              </a:ext>
            </a:extLst>
          </p:cNvPr>
          <p:cNvSpPr txBox="1"/>
          <p:nvPr/>
        </p:nvSpPr>
        <p:spPr>
          <a:xfrm>
            <a:off x="117328" y="1338588"/>
            <a:ext cx="2245608" cy="397498"/>
          </a:xfrm>
          <a:prstGeom prst="rect">
            <a:avLst/>
          </a:prstGeom>
          <a:noFill/>
        </p:spPr>
        <p:txBody>
          <a:bodyPr wrap="square" rtlCol="0">
            <a:noAutofit/>
          </a:bodyPr>
          <a:lstStyle/>
          <a:p>
            <a:pPr defTabSz="914355" eaLnBrk="0" fontAlgn="base" hangingPunct="0">
              <a:spcBef>
                <a:spcPct val="0"/>
              </a:spcBef>
              <a:spcAft>
                <a:spcPct val="0"/>
              </a:spcAft>
            </a:pPr>
            <a:r>
              <a:rPr lang="en-US" sz="2000" b="1" dirty="0">
                <a:solidFill>
                  <a:prstClr val="black"/>
                </a:solidFill>
                <a:latin typeface="Arial" panose="020B0604020202020204" pitchFamily="34" charset="0"/>
                <a:ea typeface="MS PGothic" pitchFamily="34" charset="-128"/>
                <a:cs typeface="Arial" panose="020B0604020202020204" pitchFamily="34" charset="0"/>
              </a:rPr>
              <a:t>Block = 5 Trials</a:t>
            </a:r>
          </a:p>
        </p:txBody>
      </p:sp>
      <p:cxnSp>
        <p:nvCxnSpPr>
          <p:cNvPr id="63" name="Straight Connector 62">
            <a:extLst>
              <a:ext uri="{FF2B5EF4-FFF2-40B4-BE49-F238E27FC236}">
                <a16:creationId xmlns:a16="http://schemas.microsoft.com/office/drawing/2014/main" id="{9A9DE7FD-B81E-85B6-ED4C-5FC316495ACE}"/>
              </a:ext>
            </a:extLst>
          </p:cNvPr>
          <p:cNvCxnSpPr>
            <a:cxnSpLocks/>
          </p:cNvCxnSpPr>
          <p:nvPr/>
        </p:nvCxnSpPr>
        <p:spPr>
          <a:xfrm>
            <a:off x="3773313" y="1640248"/>
            <a:ext cx="128762" cy="329241"/>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sp>
        <p:nvSpPr>
          <p:cNvPr id="75" name="Circular Arrow 140">
            <a:extLst>
              <a:ext uri="{FF2B5EF4-FFF2-40B4-BE49-F238E27FC236}">
                <a16:creationId xmlns:a16="http://schemas.microsoft.com/office/drawing/2014/main" id="{8ECE7567-6317-1CE8-A2B0-928C5844CC54}"/>
              </a:ext>
            </a:extLst>
          </p:cNvPr>
          <p:cNvSpPr/>
          <p:nvPr/>
        </p:nvSpPr>
        <p:spPr>
          <a:xfrm rot="13359704" flipH="1">
            <a:off x="1803887" y="1965211"/>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cxnSp>
        <p:nvCxnSpPr>
          <p:cNvPr id="90" name="Straight Connector 89">
            <a:extLst>
              <a:ext uri="{FF2B5EF4-FFF2-40B4-BE49-F238E27FC236}">
                <a16:creationId xmlns:a16="http://schemas.microsoft.com/office/drawing/2014/main" id="{07675A43-1E58-756F-3EF8-0DC7B51AF38F}"/>
              </a:ext>
            </a:extLst>
          </p:cNvPr>
          <p:cNvCxnSpPr>
            <a:cxnSpLocks/>
          </p:cNvCxnSpPr>
          <p:nvPr/>
        </p:nvCxnSpPr>
        <p:spPr>
          <a:xfrm flipH="1">
            <a:off x="2990044" y="1634816"/>
            <a:ext cx="156161" cy="289641"/>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grpSp>
        <p:nvGrpSpPr>
          <p:cNvPr id="178" name="Group 177">
            <a:extLst>
              <a:ext uri="{FF2B5EF4-FFF2-40B4-BE49-F238E27FC236}">
                <a16:creationId xmlns:a16="http://schemas.microsoft.com/office/drawing/2014/main" id="{115E8C38-6E1F-8FD5-97FE-D6A3B84859CA}"/>
              </a:ext>
            </a:extLst>
          </p:cNvPr>
          <p:cNvGrpSpPr/>
          <p:nvPr/>
        </p:nvGrpSpPr>
        <p:grpSpPr>
          <a:xfrm>
            <a:off x="263778" y="3901515"/>
            <a:ext cx="11161783" cy="2222587"/>
            <a:chOff x="263778" y="3901515"/>
            <a:chExt cx="11161783" cy="2222587"/>
          </a:xfrm>
        </p:grpSpPr>
        <p:sp>
          <p:nvSpPr>
            <p:cNvPr id="26" name="Rectangle 25">
              <a:extLst>
                <a:ext uri="{FF2B5EF4-FFF2-40B4-BE49-F238E27FC236}">
                  <a16:creationId xmlns:a16="http://schemas.microsoft.com/office/drawing/2014/main" id="{CC6984FB-DCBC-917D-FD1C-684646161D75}"/>
                </a:ext>
              </a:extLst>
            </p:cNvPr>
            <p:cNvSpPr/>
            <p:nvPr/>
          </p:nvSpPr>
          <p:spPr>
            <a:xfrm>
              <a:off x="265843" y="4783532"/>
              <a:ext cx="11159718" cy="1311122"/>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2C0FAAAB-5756-1A1A-2626-52F1F4AB7948}"/>
                </a:ext>
              </a:extLst>
            </p:cNvPr>
            <p:cNvCxnSpPr>
              <a:cxnSpLocks/>
            </p:cNvCxnSpPr>
            <p:nvPr/>
          </p:nvCxnSpPr>
          <p:spPr>
            <a:xfrm flipV="1">
              <a:off x="273637" y="3915671"/>
              <a:ext cx="1024815" cy="875423"/>
            </a:xfrm>
            <a:prstGeom prst="line">
              <a:avLst/>
            </a:prstGeom>
            <a:noFill/>
            <a:ln w="25400" cap="rnd" cmpd="sng" algn="ctr">
              <a:solidFill>
                <a:sysClr val="windowText" lastClr="000000"/>
              </a:solidFill>
              <a:prstDash val="sysDash"/>
              <a:round/>
              <a:headEnd type="none" w="med" len="med"/>
              <a:tailEnd type="none" w="med" len="med"/>
            </a:ln>
            <a:effectLst/>
          </p:spPr>
        </p:cxnSp>
        <p:cxnSp>
          <p:nvCxnSpPr>
            <p:cNvPr id="28" name="Straight Connector 27">
              <a:extLst>
                <a:ext uri="{FF2B5EF4-FFF2-40B4-BE49-F238E27FC236}">
                  <a16:creationId xmlns:a16="http://schemas.microsoft.com/office/drawing/2014/main" id="{7842EF66-B529-D03E-38EE-9B865EE73493}"/>
                </a:ext>
              </a:extLst>
            </p:cNvPr>
            <p:cNvCxnSpPr>
              <a:cxnSpLocks/>
            </p:cNvCxnSpPr>
            <p:nvPr/>
          </p:nvCxnSpPr>
          <p:spPr>
            <a:xfrm flipH="1" flipV="1">
              <a:off x="1695029" y="3915614"/>
              <a:ext cx="9730532" cy="860330"/>
            </a:xfrm>
            <a:prstGeom prst="line">
              <a:avLst/>
            </a:prstGeom>
            <a:noFill/>
            <a:ln w="25400" cap="rnd" cmpd="sng" algn="ctr">
              <a:solidFill>
                <a:sysClr val="windowText" lastClr="000000"/>
              </a:solidFill>
              <a:prstDash val="sysDash"/>
              <a:round/>
              <a:headEnd type="none" w="med" len="med"/>
              <a:tailEnd type="none" w="med" len="med"/>
            </a:ln>
            <a:effectLst/>
          </p:spPr>
        </p:cxnSp>
        <p:sp>
          <p:nvSpPr>
            <p:cNvPr id="29" name="Rectangle 28">
              <a:extLst>
                <a:ext uri="{FF2B5EF4-FFF2-40B4-BE49-F238E27FC236}">
                  <a16:creationId xmlns:a16="http://schemas.microsoft.com/office/drawing/2014/main" id="{D3BA6C5B-99A2-047E-127D-CE41FF9E1B5F}"/>
                </a:ext>
              </a:extLst>
            </p:cNvPr>
            <p:cNvSpPr/>
            <p:nvPr/>
          </p:nvSpPr>
          <p:spPr>
            <a:xfrm>
              <a:off x="263778" y="4947211"/>
              <a:ext cx="1038876" cy="422322"/>
            </a:xfrm>
            <a:prstGeom prst="rect">
              <a:avLst/>
            </a:prstGeom>
            <a:solidFill>
              <a:srgbClr val="D16349">
                <a:lumMod val="20000"/>
                <a:lumOff val="80000"/>
              </a:srgbClr>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0" name="Folded Corner 48">
              <a:extLst>
                <a:ext uri="{FF2B5EF4-FFF2-40B4-BE49-F238E27FC236}">
                  <a16:creationId xmlns:a16="http://schemas.microsoft.com/office/drawing/2014/main" id="{6D37C34E-154E-68B6-74DE-5369FC6E3BF2}"/>
                </a:ext>
              </a:extLst>
            </p:cNvPr>
            <p:cNvSpPr/>
            <p:nvPr/>
          </p:nvSpPr>
          <p:spPr>
            <a:xfrm flipH="1" flipV="1">
              <a:off x="1466352" y="5000332"/>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0C29E788-DB67-66BE-EDD6-22C7205217B7}"/>
                </a:ext>
              </a:extLst>
            </p:cNvPr>
            <p:cNvSpPr/>
            <p:nvPr/>
          </p:nvSpPr>
          <p:spPr>
            <a:xfrm>
              <a:off x="1858650" y="4947211"/>
              <a:ext cx="1038876" cy="422322"/>
            </a:xfrm>
            <a:prstGeom prst="rect">
              <a:avLst/>
            </a:prstGeom>
            <a:solidFill>
              <a:srgbClr val="D16349">
                <a:lumMod val="40000"/>
                <a:lumOff val="60000"/>
              </a:srgbClr>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B578DD8-B77D-FA2A-76FE-B83DD8D2AD43}"/>
                </a:ext>
              </a:extLst>
            </p:cNvPr>
            <p:cNvSpPr/>
            <p:nvPr/>
          </p:nvSpPr>
          <p:spPr>
            <a:xfrm>
              <a:off x="3453522" y="4948032"/>
              <a:ext cx="1038877" cy="422322"/>
            </a:xfrm>
            <a:prstGeom prst="rect">
              <a:avLst/>
            </a:prstGeom>
            <a:solidFill>
              <a:srgbClr val="D16349">
                <a:lumMod val="60000"/>
                <a:lumOff val="40000"/>
              </a:srgbClr>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661A426-2C51-76E9-41E0-FA7615556E2E}"/>
                </a:ext>
              </a:extLst>
            </p:cNvPr>
            <p:cNvSpPr/>
            <p:nvPr/>
          </p:nvSpPr>
          <p:spPr>
            <a:xfrm>
              <a:off x="6643268" y="4948032"/>
              <a:ext cx="1042967" cy="422322"/>
            </a:xfrm>
            <a:prstGeom prst="rect">
              <a:avLst/>
            </a:prstGeom>
            <a:solidFill>
              <a:srgbClr val="D16349"/>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A33726D-AAE6-32CE-36D9-CF5661C0BD34}"/>
                </a:ext>
              </a:extLst>
            </p:cNvPr>
            <p:cNvSpPr/>
            <p:nvPr/>
          </p:nvSpPr>
          <p:spPr>
            <a:xfrm>
              <a:off x="5048395" y="4948032"/>
              <a:ext cx="1038877" cy="422322"/>
            </a:xfrm>
            <a:prstGeom prst="rect">
              <a:avLst/>
            </a:prstGeom>
            <a:solidFill>
              <a:srgbClr val="D16349"/>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3BB023D-E06C-1D71-B373-10786887008A}"/>
                </a:ext>
              </a:extLst>
            </p:cNvPr>
            <p:cNvSpPr/>
            <p:nvPr/>
          </p:nvSpPr>
          <p:spPr>
            <a:xfrm>
              <a:off x="8242231" y="4947211"/>
              <a:ext cx="1042968" cy="422322"/>
            </a:xfrm>
            <a:prstGeom prst="rect">
              <a:avLst/>
            </a:prstGeom>
            <a:solidFill>
              <a:srgbClr val="D16349">
                <a:lumMod val="75000"/>
              </a:srgbClr>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45186AA-866C-B62B-B1A6-0E94909F79F6}"/>
                </a:ext>
              </a:extLst>
            </p:cNvPr>
            <p:cNvSpPr/>
            <p:nvPr/>
          </p:nvSpPr>
          <p:spPr>
            <a:xfrm>
              <a:off x="9841195" y="4947211"/>
              <a:ext cx="1042969" cy="422322"/>
            </a:xfrm>
            <a:prstGeom prst="rect">
              <a:avLst/>
            </a:prstGeom>
            <a:solidFill>
              <a:srgbClr val="D16349">
                <a:lumMod val="50000"/>
              </a:srgbClr>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37" name="Folded Corner 55">
              <a:extLst>
                <a:ext uri="{FF2B5EF4-FFF2-40B4-BE49-F238E27FC236}">
                  <a16:creationId xmlns:a16="http://schemas.microsoft.com/office/drawing/2014/main" id="{3890FE23-7107-7B9F-29DB-7973CCEAF465}"/>
                </a:ext>
              </a:extLst>
            </p:cNvPr>
            <p:cNvSpPr/>
            <p:nvPr/>
          </p:nvSpPr>
          <p:spPr>
            <a:xfrm flipH="1" flipV="1">
              <a:off x="11047858" y="5006793"/>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sp>
          <p:nvSpPr>
            <p:cNvPr id="38" name="Folded Corner 56">
              <a:extLst>
                <a:ext uri="{FF2B5EF4-FFF2-40B4-BE49-F238E27FC236}">
                  <a16:creationId xmlns:a16="http://schemas.microsoft.com/office/drawing/2014/main" id="{4C620BCF-6EF3-7A6E-6494-839245CDFD98}"/>
                </a:ext>
              </a:extLst>
            </p:cNvPr>
            <p:cNvSpPr/>
            <p:nvPr/>
          </p:nvSpPr>
          <p:spPr>
            <a:xfrm flipH="1" flipV="1">
              <a:off x="3061224" y="5000393"/>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sp>
          <p:nvSpPr>
            <p:cNvPr id="39" name="Folded Corner 57">
              <a:extLst>
                <a:ext uri="{FF2B5EF4-FFF2-40B4-BE49-F238E27FC236}">
                  <a16:creationId xmlns:a16="http://schemas.microsoft.com/office/drawing/2014/main" id="{5A2864DF-C7D1-E538-3FB1-316E6F191DE9}"/>
                </a:ext>
              </a:extLst>
            </p:cNvPr>
            <p:cNvSpPr/>
            <p:nvPr/>
          </p:nvSpPr>
          <p:spPr>
            <a:xfrm flipH="1" flipV="1">
              <a:off x="4656097" y="5000332"/>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sp>
          <p:nvSpPr>
            <p:cNvPr id="40" name="Folded Corner 58">
              <a:extLst>
                <a:ext uri="{FF2B5EF4-FFF2-40B4-BE49-F238E27FC236}">
                  <a16:creationId xmlns:a16="http://schemas.microsoft.com/office/drawing/2014/main" id="{910C87DD-6073-A308-DC43-70959A9A7A95}"/>
                </a:ext>
              </a:extLst>
            </p:cNvPr>
            <p:cNvSpPr/>
            <p:nvPr/>
          </p:nvSpPr>
          <p:spPr>
            <a:xfrm flipH="1" flipV="1">
              <a:off x="6250970" y="5000332"/>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sp>
          <p:nvSpPr>
            <p:cNvPr id="41" name="Folded Corner 59">
              <a:extLst>
                <a:ext uri="{FF2B5EF4-FFF2-40B4-BE49-F238E27FC236}">
                  <a16:creationId xmlns:a16="http://schemas.microsoft.com/office/drawing/2014/main" id="{BC7BE04E-D4DE-CED1-330F-9CC98E34BC68}"/>
                </a:ext>
              </a:extLst>
            </p:cNvPr>
            <p:cNvSpPr/>
            <p:nvPr/>
          </p:nvSpPr>
          <p:spPr>
            <a:xfrm flipH="1" flipV="1">
              <a:off x="7849933" y="4989920"/>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sp>
          <p:nvSpPr>
            <p:cNvPr id="42" name="Folded Corner 60">
              <a:extLst>
                <a:ext uri="{FF2B5EF4-FFF2-40B4-BE49-F238E27FC236}">
                  <a16:creationId xmlns:a16="http://schemas.microsoft.com/office/drawing/2014/main" id="{406BF93D-8459-032F-52F7-1F91455E6B92}"/>
                </a:ext>
              </a:extLst>
            </p:cNvPr>
            <p:cNvSpPr/>
            <p:nvPr/>
          </p:nvSpPr>
          <p:spPr>
            <a:xfrm flipH="1" flipV="1">
              <a:off x="9448897" y="5001276"/>
              <a:ext cx="228600" cy="304800"/>
            </a:xfrm>
            <a:prstGeom prst="foldedCorner">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5A4826FF-5427-44FA-B363-069376F3F769}"/>
                </a:ext>
              </a:extLst>
            </p:cNvPr>
            <p:cNvCxnSpPr>
              <a:cxnSpLocks/>
              <a:endCxn id="114" idx="2"/>
            </p:cNvCxnSpPr>
            <p:nvPr/>
          </p:nvCxnSpPr>
          <p:spPr>
            <a:xfrm flipH="1" flipV="1">
              <a:off x="1502029" y="3901515"/>
              <a:ext cx="586076" cy="515703"/>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sp>
          <p:nvSpPr>
            <p:cNvPr id="45" name="TextBox 44">
              <a:extLst>
                <a:ext uri="{FF2B5EF4-FFF2-40B4-BE49-F238E27FC236}">
                  <a16:creationId xmlns:a16="http://schemas.microsoft.com/office/drawing/2014/main" id="{79C63B51-A877-ACC2-72B0-D1F553CF77C8}"/>
                </a:ext>
              </a:extLst>
            </p:cNvPr>
            <p:cNvSpPr txBox="1"/>
            <p:nvPr/>
          </p:nvSpPr>
          <p:spPr>
            <a:xfrm>
              <a:off x="1134965" y="4393554"/>
              <a:ext cx="2947501" cy="414133"/>
            </a:xfrm>
            <a:prstGeom prst="rect">
              <a:avLst/>
            </a:prstGeom>
            <a:noFill/>
          </p:spPr>
          <p:txBody>
            <a:bodyPr wrap="square" rtlCol="0">
              <a:noAutofit/>
            </a:bodyPr>
            <a:lstStyle/>
            <a:p>
              <a:pPr defTabSz="914355" eaLnBrk="0" fontAlgn="base" hangingPunct="0">
                <a:spcBef>
                  <a:spcPct val="0"/>
                </a:spcBef>
                <a:spcAft>
                  <a:spcPct val="0"/>
                </a:spcAft>
              </a:pPr>
              <a:r>
                <a:rPr lang="en-US" sz="2000" b="1" dirty="0">
                  <a:solidFill>
                    <a:prstClr val="black"/>
                  </a:solidFill>
                  <a:latin typeface="Arial" panose="020B0604020202020204" pitchFamily="34" charset="0"/>
                  <a:ea typeface="MS PGothic" pitchFamily="34" charset="-128"/>
                  <a:cs typeface="Arial" panose="020B0604020202020204" pitchFamily="34" charset="0"/>
                </a:rPr>
                <a:t>Trial (350 s = 7 x 50 s)</a:t>
              </a:r>
            </a:p>
          </p:txBody>
        </p:sp>
        <p:cxnSp>
          <p:nvCxnSpPr>
            <p:cNvPr id="53" name="Straight Connector 52">
              <a:extLst>
                <a:ext uri="{FF2B5EF4-FFF2-40B4-BE49-F238E27FC236}">
                  <a16:creationId xmlns:a16="http://schemas.microsoft.com/office/drawing/2014/main" id="{17FA4ED7-BBB9-3EFB-B947-56FCECA082B2}"/>
                </a:ext>
              </a:extLst>
            </p:cNvPr>
            <p:cNvCxnSpPr>
              <a:cxnSpLocks/>
            </p:cNvCxnSpPr>
            <p:nvPr/>
          </p:nvCxnSpPr>
          <p:spPr>
            <a:xfrm>
              <a:off x="4744381" y="4762369"/>
              <a:ext cx="43272" cy="366654"/>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sp>
          <p:nvSpPr>
            <p:cNvPr id="64" name="TextBox 63">
              <a:extLst>
                <a:ext uri="{FF2B5EF4-FFF2-40B4-BE49-F238E27FC236}">
                  <a16:creationId xmlns:a16="http://schemas.microsoft.com/office/drawing/2014/main" id="{88E46456-5DDB-3F73-A155-07F4181835FB}"/>
                </a:ext>
              </a:extLst>
            </p:cNvPr>
            <p:cNvSpPr txBox="1"/>
            <p:nvPr/>
          </p:nvSpPr>
          <p:spPr>
            <a:xfrm>
              <a:off x="3533963" y="4193059"/>
              <a:ext cx="2717007" cy="392392"/>
            </a:xfrm>
            <a:prstGeom prst="rect">
              <a:avLst/>
            </a:prstGeom>
            <a:noFill/>
          </p:spPr>
          <p:txBody>
            <a:bodyPr wrap="square" rtlCol="0">
              <a:noAutofit/>
            </a:bodyPr>
            <a:lstStyle/>
            <a:p>
              <a:pPr algn="ct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Self-Assessment (ISA;15s)</a:t>
              </a:r>
            </a:p>
          </p:txBody>
        </p:sp>
        <p:sp>
          <p:nvSpPr>
            <p:cNvPr id="91" name="Rectangle 90">
              <a:extLst>
                <a:ext uri="{FF2B5EF4-FFF2-40B4-BE49-F238E27FC236}">
                  <a16:creationId xmlns:a16="http://schemas.microsoft.com/office/drawing/2014/main" id="{A633FC68-94E0-3AC9-D33F-B98C76066DCD}"/>
                </a:ext>
              </a:extLst>
            </p:cNvPr>
            <p:cNvSpPr/>
            <p:nvPr/>
          </p:nvSpPr>
          <p:spPr>
            <a:xfrm>
              <a:off x="568473" y="5755523"/>
              <a:ext cx="10122337" cy="250643"/>
            </a:xfrm>
            <a:prstGeom prst="rect">
              <a:avLst/>
            </a:prstGeom>
            <a:gradFill flip="none" rotWithShape="1">
              <a:gsLst>
                <a:gs pos="0">
                  <a:srgbClr val="F6E0DB"/>
                </a:gs>
                <a:gs pos="53000">
                  <a:srgbClr val="D16349"/>
                </a:gs>
                <a:gs pos="100000">
                  <a:srgbClr val="712D1C"/>
                </a:gs>
              </a:gsLst>
              <a:lin ang="0" scaled="1"/>
              <a:tileRect/>
            </a:gra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796A8663-D212-0445-57CD-421AB98E243F}"/>
                </a:ext>
              </a:extLst>
            </p:cNvPr>
            <p:cNvSpPr txBox="1"/>
            <p:nvPr/>
          </p:nvSpPr>
          <p:spPr>
            <a:xfrm>
              <a:off x="632307" y="5690906"/>
              <a:ext cx="9891894"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Easy			                            </a:t>
              </a:r>
              <a:r>
                <a:rPr lang="en-US" sz="1800" dirty="0">
                  <a:latin typeface="Arial" panose="020B0604020202020204" pitchFamily="34" charset="0"/>
                  <a:ea typeface="MS PGothic" pitchFamily="34" charset="-128"/>
                  <a:cs typeface="Arial" panose="020B0604020202020204" pitchFamily="34" charset="0"/>
                </a:rPr>
                <a:t>Moderate      </a:t>
              </a:r>
              <a:r>
                <a:rPr lang="en-US" sz="1800" dirty="0">
                  <a:solidFill>
                    <a:prstClr val="black"/>
                  </a:solidFill>
                  <a:latin typeface="Arial" panose="020B0604020202020204" pitchFamily="34" charset="0"/>
                  <a:ea typeface="MS PGothic" pitchFamily="34" charset="-128"/>
                  <a:cs typeface="Arial" panose="020B0604020202020204" pitchFamily="34" charset="0"/>
                </a:rPr>
                <a:t>                                                </a:t>
              </a:r>
              <a:r>
                <a:rPr lang="en-US" sz="1800" dirty="0">
                  <a:solidFill>
                    <a:schemeClr val="bg1">
                      <a:lumMod val="95000"/>
                    </a:schemeClr>
                  </a:solidFill>
                  <a:latin typeface="Arial" panose="020B0604020202020204" pitchFamily="34" charset="0"/>
                  <a:ea typeface="MS PGothic" pitchFamily="34" charset="-128"/>
                  <a:cs typeface="Arial" panose="020B0604020202020204" pitchFamily="34" charset="0"/>
                </a:rPr>
                <a:t>Difficult</a:t>
              </a:r>
            </a:p>
          </p:txBody>
        </p:sp>
        <p:cxnSp>
          <p:nvCxnSpPr>
            <p:cNvPr id="93" name="Straight Arrow Connector 92">
              <a:extLst>
                <a:ext uri="{FF2B5EF4-FFF2-40B4-BE49-F238E27FC236}">
                  <a16:creationId xmlns:a16="http://schemas.microsoft.com/office/drawing/2014/main" id="{6B8979D6-FB3C-D26C-774B-646345AFAC48}"/>
                </a:ext>
              </a:extLst>
            </p:cNvPr>
            <p:cNvCxnSpPr>
              <a:cxnSpLocks/>
            </p:cNvCxnSpPr>
            <p:nvPr/>
          </p:nvCxnSpPr>
          <p:spPr>
            <a:xfrm flipV="1">
              <a:off x="1597473" y="5880844"/>
              <a:ext cx="3591239" cy="4348"/>
            </a:xfrm>
            <a:prstGeom prst="straightConnector1">
              <a:avLst/>
            </a:prstGeom>
            <a:ln w="254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926FA29-670C-DF54-BE34-21B02DFBBD23}"/>
                </a:ext>
              </a:extLst>
            </p:cNvPr>
            <p:cNvCxnSpPr>
              <a:cxnSpLocks/>
            </p:cNvCxnSpPr>
            <p:nvPr/>
          </p:nvCxnSpPr>
          <p:spPr>
            <a:xfrm>
              <a:off x="6275874" y="5881265"/>
              <a:ext cx="3297926" cy="0"/>
            </a:xfrm>
            <a:prstGeom prst="straightConnector1">
              <a:avLst/>
            </a:prstGeom>
            <a:ln w="254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878B50D5-1E91-7693-B5F9-39B44BB39A05}"/>
                </a:ext>
              </a:extLst>
            </p:cNvPr>
            <p:cNvSpPr txBox="1"/>
            <p:nvPr/>
          </p:nvSpPr>
          <p:spPr>
            <a:xfrm>
              <a:off x="273636" y="5405517"/>
              <a:ext cx="6583009"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Performance-based advancement of segment difficulty</a:t>
              </a:r>
            </a:p>
          </p:txBody>
        </p:sp>
      </p:grpSp>
      <p:sp>
        <p:nvSpPr>
          <p:cNvPr id="115" name="Rectangle 114">
            <a:extLst>
              <a:ext uri="{FF2B5EF4-FFF2-40B4-BE49-F238E27FC236}">
                <a16:creationId xmlns:a16="http://schemas.microsoft.com/office/drawing/2014/main" id="{0FCA17D9-17AD-7C85-91B5-F095EE15A6F6}"/>
              </a:ext>
            </a:extLst>
          </p:cNvPr>
          <p:cNvSpPr/>
          <p:nvPr/>
        </p:nvSpPr>
        <p:spPr>
          <a:xfrm>
            <a:off x="2270094" y="3596715"/>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16" name="Rectangle 115">
            <a:extLst>
              <a:ext uri="{FF2B5EF4-FFF2-40B4-BE49-F238E27FC236}">
                <a16:creationId xmlns:a16="http://schemas.microsoft.com/office/drawing/2014/main" id="{822BC14F-00FC-833C-BB45-F972036B3236}"/>
              </a:ext>
            </a:extLst>
          </p:cNvPr>
          <p:cNvSpPr/>
          <p:nvPr/>
        </p:nvSpPr>
        <p:spPr>
          <a:xfrm>
            <a:off x="2270094" y="1985408"/>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4028A81A-595F-33A2-299F-F40790721823}"/>
              </a:ext>
            </a:extLst>
          </p:cNvPr>
          <p:cNvSpPr/>
          <p:nvPr/>
        </p:nvSpPr>
        <p:spPr>
          <a:xfrm>
            <a:off x="2270094" y="2752133"/>
            <a:ext cx="392030"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18" name="Circular Arrow 151">
            <a:extLst>
              <a:ext uri="{FF2B5EF4-FFF2-40B4-BE49-F238E27FC236}">
                <a16:creationId xmlns:a16="http://schemas.microsoft.com/office/drawing/2014/main" id="{197C6988-C054-6CE1-C0D9-CCB4EA2B4751}"/>
              </a:ext>
            </a:extLst>
          </p:cNvPr>
          <p:cNvSpPr/>
          <p:nvPr/>
        </p:nvSpPr>
        <p:spPr>
          <a:xfrm rot="13359704" flipH="1">
            <a:off x="2770982" y="3571889"/>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19" name="Circular Arrow 145">
            <a:extLst>
              <a:ext uri="{FF2B5EF4-FFF2-40B4-BE49-F238E27FC236}">
                <a16:creationId xmlns:a16="http://schemas.microsoft.com/office/drawing/2014/main" id="{52E56203-F8ED-3525-86B6-01DA23155E9C}"/>
              </a:ext>
            </a:extLst>
          </p:cNvPr>
          <p:cNvSpPr/>
          <p:nvPr/>
        </p:nvSpPr>
        <p:spPr>
          <a:xfrm rot="13359704" flipH="1">
            <a:off x="2770982" y="2727307"/>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20" name="Circular Arrow 140">
            <a:extLst>
              <a:ext uri="{FF2B5EF4-FFF2-40B4-BE49-F238E27FC236}">
                <a16:creationId xmlns:a16="http://schemas.microsoft.com/office/drawing/2014/main" id="{40E61D54-E527-23D6-0EA4-51669E3DC54B}"/>
              </a:ext>
            </a:extLst>
          </p:cNvPr>
          <p:cNvSpPr/>
          <p:nvPr/>
        </p:nvSpPr>
        <p:spPr>
          <a:xfrm rot="13359704" flipH="1">
            <a:off x="2770982" y="1960531"/>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D85EABE8-2A9C-B557-ECC9-E5FA7007964A}"/>
              </a:ext>
            </a:extLst>
          </p:cNvPr>
          <p:cNvSpPr/>
          <p:nvPr/>
        </p:nvSpPr>
        <p:spPr>
          <a:xfrm>
            <a:off x="3237189" y="3596715"/>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9FA6B749-1488-654E-33F8-9F5FB4CFC0B4}"/>
              </a:ext>
            </a:extLst>
          </p:cNvPr>
          <p:cNvSpPr/>
          <p:nvPr/>
        </p:nvSpPr>
        <p:spPr>
          <a:xfrm>
            <a:off x="3237189" y="1978179"/>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4C907A4F-2BC3-ED04-69BD-F708D19B98B4}"/>
              </a:ext>
            </a:extLst>
          </p:cNvPr>
          <p:cNvSpPr/>
          <p:nvPr/>
        </p:nvSpPr>
        <p:spPr>
          <a:xfrm>
            <a:off x="3237189" y="2752133"/>
            <a:ext cx="392030"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24" name="Circular Arrow 151">
            <a:extLst>
              <a:ext uri="{FF2B5EF4-FFF2-40B4-BE49-F238E27FC236}">
                <a16:creationId xmlns:a16="http://schemas.microsoft.com/office/drawing/2014/main" id="{E2BF3457-E62E-1F67-5DA2-DB8F832D09EF}"/>
              </a:ext>
            </a:extLst>
          </p:cNvPr>
          <p:cNvSpPr/>
          <p:nvPr/>
        </p:nvSpPr>
        <p:spPr>
          <a:xfrm rot="13359704" flipH="1">
            <a:off x="3738077" y="3571889"/>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25" name="Circular Arrow 145">
            <a:extLst>
              <a:ext uri="{FF2B5EF4-FFF2-40B4-BE49-F238E27FC236}">
                <a16:creationId xmlns:a16="http://schemas.microsoft.com/office/drawing/2014/main" id="{6D0B2E99-CAAE-C8EC-84DC-70B3CBC432D6}"/>
              </a:ext>
            </a:extLst>
          </p:cNvPr>
          <p:cNvSpPr/>
          <p:nvPr/>
        </p:nvSpPr>
        <p:spPr>
          <a:xfrm rot="13359704" flipH="1">
            <a:off x="3738077" y="2727307"/>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26" name="Circular Arrow 140">
            <a:extLst>
              <a:ext uri="{FF2B5EF4-FFF2-40B4-BE49-F238E27FC236}">
                <a16:creationId xmlns:a16="http://schemas.microsoft.com/office/drawing/2014/main" id="{8E39C093-AC50-AB6D-4551-F6CEEAE310EF}"/>
              </a:ext>
            </a:extLst>
          </p:cNvPr>
          <p:cNvSpPr/>
          <p:nvPr/>
        </p:nvSpPr>
        <p:spPr>
          <a:xfrm rot="13359704" flipH="1">
            <a:off x="3738077" y="1960532"/>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224FD6B6-7245-6978-6A1B-0A2DC8256049}"/>
              </a:ext>
            </a:extLst>
          </p:cNvPr>
          <p:cNvSpPr/>
          <p:nvPr/>
        </p:nvSpPr>
        <p:spPr>
          <a:xfrm>
            <a:off x="4204284" y="3596715"/>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82482BA7-5288-DEC7-B10E-74A0C5E3288E}"/>
              </a:ext>
            </a:extLst>
          </p:cNvPr>
          <p:cNvSpPr/>
          <p:nvPr/>
        </p:nvSpPr>
        <p:spPr>
          <a:xfrm>
            <a:off x="4204284" y="1991573"/>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CC89A36C-1063-7016-9D58-C8290483C86B}"/>
              </a:ext>
            </a:extLst>
          </p:cNvPr>
          <p:cNvSpPr/>
          <p:nvPr/>
        </p:nvSpPr>
        <p:spPr>
          <a:xfrm>
            <a:off x="4204284" y="2752133"/>
            <a:ext cx="392030"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30" name="Circular Arrow 151">
            <a:extLst>
              <a:ext uri="{FF2B5EF4-FFF2-40B4-BE49-F238E27FC236}">
                <a16:creationId xmlns:a16="http://schemas.microsoft.com/office/drawing/2014/main" id="{A08285E3-AD48-2237-070B-1F2805E076D3}"/>
              </a:ext>
            </a:extLst>
          </p:cNvPr>
          <p:cNvSpPr/>
          <p:nvPr/>
        </p:nvSpPr>
        <p:spPr>
          <a:xfrm rot="13359704" flipH="1">
            <a:off x="4705172" y="3571889"/>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31" name="Circular Arrow 145">
            <a:extLst>
              <a:ext uri="{FF2B5EF4-FFF2-40B4-BE49-F238E27FC236}">
                <a16:creationId xmlns:a16="http://schemas.microsoft.com/office/drawing/2014/main" id="{343CB0A4-80C2-DBC1-8B9B-DA4A92880FAA}"/>
              </a:ext>
            </a:extLst>
          </p:cNvPr>
          <p:cNvSpPr/>
          <p:nvPr/>
        </p:nvSpPr>
        <p:spPr>
          <a:xfrm rot="13359704" flipH="1">
            <a:off x="4705172" y="2727307"/>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32" name="Circular Arrow 140">
            <a:extLst>
              <a:ext uri="{FF2B5EF4-FFF2-40B4-BE49-F238E27FC236}">
                <a16:creationId xmlns:a16="http://schemas.microsoft.com/office/drawing/2014/main" id="{D9A91905-D7FE-F957-3B9A-376EDA46A937}"/>
              </a:ext>
            </a:extLst>
          </p:cNvPr>
          <p:cNvSpPr/>
          <p:nvPr/>
        </p:nvSpPr>
        <p:spPr>
          <a:xfrm rot="13359704" flipH="1">
            <a:off x="4705172" y="1953857"/>
            <a:ext cx="363378" cy="354452"/>
          </a:xfrm>
          <a:prstGeom prst="circularArrow">
            <a:avLst>
              <a:gd name="adj1" fmla="val 11590"/>
              <a:gd name="adj2" fmla="val 1329188"/>
              <a:gd name="adj3" fmla="val 5810299"/>
              <a:gd name="adj4" fmla="val 9197627"/>
              <a:gd name="adj5" fmla="val 16219"/>
            </a:avLst>
          </a:prstGeom>
          <a:gradFill flip="none" rotWithShape="1">
            <a:gsLst>
              <a:gs pos="0">
                <a:sysClr val="window" lastClr="FFFFFF"/>
              </a:gs>
              <a:gs pos="45000">
                <a:sysClr val="window" lastClr="FFFFFF"/>
              </a:gs>
              <a:gs pos="69000">
                <a:srgbClr val="D19049"/>
              </a:gs>
              <a:gs pos="97000">
                <a:srgbClr val="D19049"/>
              </a:gs>
            </a:gsLst>
            <a:path path="circle">
              <a:fillToRect l="100000" t="100000"/>
            </a:path>
            <a:tileRect r="-100000" b="-100000"/>
          </a:gradFill>
          <a:ln w="9525" cap="flat" cmpd="sng" algn="ctr">
            <a:solidFill>
              <a:srgbClr val="D19049"/>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D19049">
                <a:shade val="70000"/>
                <a:satMod val="105000"/>
              </a:srgbClr>
            </a:contourClr>
          </a:sp3d>
        </p:spPr>
        <p:txBody>
          <a:bodyPr rtlCol="0" anchor="ctr"/>
          <a:lstStyle/>
          <a:p>
            <a:pPr algn="ctr" defTabSz="914355" eaLnBrk="0" fontAlgn="base" hangingPunct="0">
              <a:spcBef>
                <a:spcPct val="0"/>
              </a:spcBef>
              <a:spcAft>
                <a:spcPct val="0"/>
              </a:spcAft>
            </a:pPr>
            <a:endParaRPr lang="en-US" sz="1800" kern="0">
              <a:solidFill>
                <a:prstClr val="black"/>
              </a:solidFill>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EB2CFBB5-F18B-84EE-8315-7FE15C50C727}"/>
              </a:ext>
            </a:extLst>
          </p:cNvPr>
          <p:cNvSpPr/>
          <p:nvPr/>
        </p:nvSpPr>
        <p:spPr>
          <a:xfrm>
            <a:off x="5171380" y="3596715"/>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34" name="Rectangle 133">
            <a:extLst>
              <a:ext uri="{FF2B5EF4-FFF2-40B4-BE49-F238E27FC236}">
                <a16:creationId xmlns:a16="http://schemas.microsoft.com/office/drawing/2014/main" id="{FA14D51A-30DF-34F4-63F0-08F91D2718E9}"/>
              </a:ext>
            </a:extLst>
          </p:cNvPr>
          <p:cNvSpPr/>
          <p:nvPr/>
        </p:nvSpPr>
        <p:spPr>
          <a:xfrm>
            <a:off x="5171380" y="1974407"/>
            <a:ext cx="398059"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135" name="Rectangle 134">
            <a:extLst>
              <a:ext uri="{FF2B5EF4-FFF2-40B4-BE49-F238E27FC236}">
                <a16:creationId xmlns:a16="http://schemas.microsoft.com/office/drawing/2014/main" id="{B2EEFABF-50F9-DE4A-28EB-A66449F533E6}"/>
              </a:ext>
            </a:extLst>
          </p:cNvPr>
          <p:cNvSpPr/>
          <p:nvPr/>
        </p:nvSpPr>
        <p:spPr>
          <a:xfrm>
            <a:off x="5171380" y="2752133"/>
            <a:ext cx="392030" cy="304800"/>
          </a:xfrm>
          <a:prstGeom prst="rect">
            <a:avLst/>
          </a:prstGeom>
          <a:solidFill>
            <a:srgbClr val="8FB08C"/>
          </a:solidFill>
          <a:ln w="25400" cap="flat" cmpd="sng" algn="ctr">
            <a:solidFill>
              <a:srgbClr val="8FB08C">
                <a:lumMod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cxnSp>
        <p:nvCxnSpPr>
          <p:cNvPr id="74" name="Straight Arrow Connector 73">
            <a:extLst>
              <a:ext uri="{FF2B5EF4-FFF2-40B4-BE49-F238E27FC236}">
                <a16:creationId xmlns:a16="http://schemas.microsoft.com/office/drawing/2014/main" id="{B3161FD7-017F-EA2E-FAC9-E76201AB9846}"/>
              </a:ext>
            </a:extLst>
          </p:cNvPr>
          <p:cNvCxnSpPr>
            <a:cxnSpLocks/>
          </p:cNvCxnSpPr>
          <p:nvPr/>
        </p:nvCxnSpPr>
        <p:spPr>
          <a:xfrm>
            <a:off x="1071969" y="3749115"/>
            <a:ext cx="4769538" cy="0"/>
          </a:xfrm>
          <a:prstGeom prst="straightConnector1">
            <a:avLst/>
          </a:prstGeom>
          <a:ln w="25400">
            <a:solidFill>
              <a:srgbClr val="994733"/>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FCD5271-0876-3C5A-49F2-1B04972ED076}"/>
              </a:ext>
            </a:extLst>
          </p:cNvPr>
          <p:cNvCxnSpPr>
            <a:cxnSpLocks/>
          </p:cNvCxnSpPr>
          <p:nvPr/>
        </p:nvCxnSpPr>
        <p:spPr>
          <a:xfrm flipV="1">
            <a:off x="1071969" y="2893438"/>
            <a:ext cx="4769538" cy="0"/>
          </a:xfrm>
          <a:prstGeom prst="straightConnector1">
            <a:avLst/>
          </a:prstGeom>
          <a:ln w="25400">
            <a:solidFill>
              <a:srgbClr val="994733"/>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1E3E557-C47C-5B27-3D86-1CE2E6C0B7FE}"/>
              </a:ext>
            </a:extLst>
          </p:cNvPr>
          <p:cNvCxnSpPr>
            <a:cxnSpLocks/>
          </p:cNvCxnSpPr>
          <p:nvPr/>
        </p:nvCxnSpPr>
        <p:spPr>
          <a:xfrm>
            <a:off x="1071969" y="2125752"/>
            <a:ext cx="4769538" cy="0"/>
          </a:xfrm>
          <a:prstGeom prst="straightConnector1">
            <a:avLst/>
          </a:prstGeom>
          <a:ln w="25400">
            <a:solidFill>
              <a:srgbClr val="994733"/>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B0614435-034D-01EA-908F-85F77F23E457}"/>
              </a:ext>
            </a:extLst>
          </p:cNvPr>
          <p:cNvSpPr txBox="1"/>
          <p:nvPr/>
        </p:nvSpPr>
        <p:spPr>
          <a:xfrm>
            <a:off x="1288506" y="2431660"/>
            <a:ext cx="4838558"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T1	 T2	  T3	  T4	   T5</a:t>
            </a:r>
          </a:p>
        </p:txBody>
      </p:sp>
      <p:sp>
        <p:nvSpPr>
          <p:cNvPr id="143" name="TextBox 142">
            <a:extLst>
              <a:ext uri="{FF2B5EF4-FFF2-40B4-BE49-F238E27FC236}">
                <a16:creationId xmlns:a16="http://schemas.microsoft.com/office/drawing/2014/main" id="{70D656E1-E634-3197-EC6A-0882F158D4C7}"/>
              </a:ext>
            </a:extLst>
          </p:cNvPr>
          <p:cNvSpPr txBox="1"/>
          <p:nvPr/>
        </p:nvSpPr>
        <p:spPr>
          <a:xfrm>
            <a:off x="1288506" y="3283417"/>
            <a:ext cx="4838558"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T1	 T2	  T3	  T4	   T5</a:t>
            </a:r>
          </a:p>
        </p:txBody>
      </p:sp>
      <p:grpSp>
        <p:nvGrpSpPr>
          <p:cNvPr id="179" name="Group 178">
            <a:extLst>
              <a:ext uri="{FF2B5EF4-FFF2-40B4-BE49-F238E27FC236}">
                <a16:creationId xmlns:a16="http://schemas.microsoft.com/office/drawing/2014/main" id="{13CCA80E-C2D9-8C16-1309-C3AB0F08270F}"/>
              </a:ext>
            </a:extLst>
          </p:cNvPr>
          <p:cNvGrpSpPr/>
          <p:nvPr/>
        </p:nvGrpSpPr>
        <p:grpSpPr>
          <a:xfrm>
            <a:off x="6749187" y="1664308"/>
            <a:ext cx="5331477" cy="3282903"/>
            <a:chOff x="6749187" y="1664308"/>
            <a:chExt cx="5331477" cy="3282903"/>
          </a:xfrm>
        </p:grpSpPr>
        <p:sp>
          <p:nvSpPr>
            <p:cNvPr id="44" name="TextBox 43">
              <a:extLst>
                <a:ext uri="{FF2B5EF4-FFF2-40B4-BE49-F238E27FC236}">
                  <a16:creationId xmlns:a16="http://schemas.microsoft.com/office/drawing/2014/main" id="{A23E7E66-14DF-F022-2F98-6CF986203FF1}"/>
                </a:ext>
              </a:extLst>
            </p:cNvPr>
            <p:cNvSpPr txBox="1"/>
            <p:nvPr/>
          </p:nvSpPr>
          <p:spPr>
            <a:xfrm>
              <a:off x="8007392" y="3586523"/>
              <a:ext cx="2644369" cy="433196"/>
            </a:xfrm>
            <a:prstGeom prst="rect">
              <a:avLst/>
            </a:prstGeom>
            <a:noFill/>
          </p:spPr>
          <p:txBody>
            <a:bodyPr wrap="square" rtlCol="0">
              <a:noAutofit/>
            </a:bodyPr>
            <a:lstStyle/>
            <a:p>
              <a:pPr defTabSz="914355" eaLnBrk="0" fontAlgn="base" hangingPunct="0">
                <a:spcBef>
                  <a:spcPct val="0"/>
                </a:spcBef>
                <a:spcAft>
                  <a:spcPct val="0"/>
                </a:spcAft>
              </a:pPr>
              <a:r>
                <a:rPr lang="en-US" sz="2000" b="1" dirty="0">
                  <a:solidFill>
                    <a:prstClr val="black"/>
                  </a:solidFill>
                  <a:latin typeface="Arial" panose="020B0604020202020204" pitchFamily="34" charset="0"/>
                  <a:ea typeface="MS PGothic" pitchFamily="34" charset="-128"/>
                  <a:cs typeface="Arial" panose="020B0604020202020204" pitchFamily="34" charset="0"/>
                </a:rPr>
                <a:t>Task segment (35 s)</a:t>
              </a:r>
            </a:p>
          </p:txBody>
        </p:sp>
        <p:sp>
          <p:nvSpPr>
            <p:cNvPr id="48" name="Rectangle 47">
              <a:extLst>
                <a:ext uri="{FF2B5EF4-FFF2-40B4-BE49-F238E27FC236}">
                  <a16:creationId xmlns:a16="http://schemas.microsoft.com/office/drawing/2014/main" id="{7B9C689E-C33C-B847-E305-ADEFFCD581E6}"/>
                </a:ext>
              </a:extLst>
            </p:cNvPr>
            <p:cNvSpPr/>
            <p:nvPr/>
          </p:nvSpPr>
          <p:spPr>
            <a:xfrm>
              <a:off x="6749187" y="2775313"/>
              <a:ext cx="5331477" cy="758952"/>
            </a:xfrm>
            <a:prstGeom prst="rect">
              <a:avLst/>
            </a:prstGeom>
            <a:solidFill>
              <a:srgbClr val="D16349">
                <a:lumMod val="60000"/>
                <a:lumOff val="40000"/>
              </a:srgbClr>
            </a:solidFill>
            <a:ln w="25400" cap="flat" cmpd="sng" algn="ctr">
              <a:solidFill>
                <a:srgbClr val="D16349">
                  <a:shade val="50000"/>
                </a:srgbClr>
              </a:solidFill>
              <a:prstDash val="solid"/>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0978442E-5F96-5A6D-9F1C-4A6C181F4865}"/>
                </a:ext>
              </a:extLst>
            </p:cNvPr>
            <p:cNvSpPr/>
            <p:nvPr/>
          </p:nvSpPr>
          <p:spPr>
            <a:xfrm>
              <a:off x="8503765" y="2775993"/>
              <a:ext cx="438912" cy="748663"/>
            </a:xfrm>
            <a:prstGeom prst="rect">
              <a:avLst/>
            </a:prstGeom>
            <a:solidFill>
              <a:srgbClr val="D16349"/>
            </a:solidFill>
            <a:ln w="25400" cap="flat" cmpd="sng" algn="ctr">
              <a:solidFill>
                <a:srgbClr val="D16349">
                  <a:shade val="50000"/>
                </a:srgbClr>
              </a:solidFill>
              <a:prstDash val="sysDash"/>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C0A7E9C1-43BE-3D6A-3D34-25014E4D3A7C}"/>
                </a:ext>
              </a:extLst>
            </p:cNvPr>
            <p:cNvSpPr/>
            <p:nvPr/>
          </p:nvSpPr>
          <p:spPr>
            <a:xfrm>
              <a:off x="9967306" y="2783608"/>
              <a:ext cx="438912" cy="748664"/>
            </a:xfrm>
            <a:prstGeom prst="rect">
              <a:avLst/>
            </a:prstGeom>
            <a:solidFill>
              <a:srgbClr val="D16349"/>
            </a:solidFill>
            <a:ln w="25400" cap="flat" cmpd="sng" algn="ctr">
              <a:solidFill>
                <a:srgbClr val="D16349">
                  <a:shade val="50000"/>
                </a:srgbClr>
              </a:solidFill>
              <a:prstDash val="sysDash"/>
            </a:ln>
            <a:effectLst/>
          </p:spPr>
          <p:txBody>
            <a:bodyPr rtlCol="0" anchor="ctr"/>
            <a:lstStyle/>
            <a:p>
              <a:pPr algn="ctr" defTabSz="914355" eaLnBrk="0" fontAlgn="base" hangingPunct="0">
                <a:spcBef>
                  <a:spcPct val="0"/>
                </a:spcBef>
                <a:spcAft>
                  <a:spcPct val="0"/>
                </a:spcAft>
              </a:pPr>
              <a:endParaRPr lang="en-US" sz="1800" kern="0" dirty="0">
                <a:solidFill>
                  <a:prstClr val="white"/>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id="{CB5A0EA6-9EAE-3909-CBE3-EDD24FFBE190}"/>
                </a:ext>
              </a:extLst>
            </p:cNvPr>
            <p:cNvCxnSpPr>
              <a:cxnSpLocks/>
            </p:cNvCxnSpPr>
            <p:nvPr/>
          </p:nvCxnSpPr>
          <p:spPr>
            <a:xfrm flipH="1">
              <a:off x="8695642" y="2069753"/>
              <a:ext cx="188937" cy="1214507"/>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sp>
          <p:nvSpPr>
            <p:cNvPr id="52" name="TextBox 51">
              <a:extLst>
                <a:ext uri="{FF2B5EF4-FFF2-40B4-BE49-F238E27FC236}">
                  <a16:creationId xmlns:a16="http://schemas.microsoft.com/office/drawing/2014/main" id="{04FF82D1-1554-E825-964B-E621D1166DCF}"/>
                </a:ext>
              </a:extLst>
            </p:cNvPr>
            <p:cNvSpPr txBox="1"/>
            <p:nvPr/>
          </p:nvSpPr>
          <p:spPr>
            <a:xfrm>
              <a:off x="8292860" y="1664308"/>
              <a:ext cx="2660075" cy="369332"/>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disruptive autopilot (2 s)</a:t>
              </a:r>
            </a:p>
          </p:txBody>
        </p:sp>
        <p:cxnSp>
          <p:nvCxnSpPr>
            <p:cNvPr id="54" name="Straight Connector 53">
              <a:extLst>
                <a:ext uri="{FF2B5EF4-FFF2-40B4-BE49-F238E27FC236}">
                  <a16:creationId xmlns:a16="http://schemas.microsoft.com/office/drawing/2014/main" id="{D2FE60E1-E477-D51B-7DA5-E3AC84D30F19}"/>
                </a:ext>
              </a:extLst>
            </p:cNvPr>
            <p:cNvCxnSpPr>
              <a:cxnSpLocks/>
              <a:endCxn id="35" idx="0"/>
            </p:cNvCxnSpPr>
            <p:nvPr/>
          </p:nvCxnSpPr>
          <p:spPr>
            <a:xfrm flipH="1">
              <a:off x="8763715" y="3955625"/>
              <a:ext cx="372299" cy="991586"/>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cxnSp>
          <p:nvCxnSpPr>
            <p:cNvPr id="58" name="Straight Connector 57">
              <a:extLst>
                <a:ext uri="{FF2B5EF4-FFF2-40B4-BE49-F238E27FC236}">
                  <a16:creationId xmlns:a16="http://schemas.microsoft.com/office/drawing/2014/main" id="{FE343CCB-4B16-467A-8E3C-946D2417AF96}"/>
                </a:ext>
              </a:extLst>
            </p:cNvPr>
            <p:cNvCxnSpPr>
              <a:cxnSpLocks/>
            </p:cNvCxnSpPr>
            <p:nvPr/>
          </p:nvCxnSpPr>
          <p:spPr>
            <a:xfrm flipH="1">
              <a:off x="7680565" y="2483797"/>
              <a:ext cx="108027" cy="504490"/>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sp>
          <p:nvSpPr>
            <p:cNvPr id="59" name="TextBox 58">
              <a:extLst>
                <a:ext uri="{FF2B5EF4-FFF2-40B4-BE49-F238E27FC236}">
                  <a16:creationId xmlns:a16="http://schemas.microsoft.com/office/drawing/2014/main" id="{5A4B1AE2-A544-4010-167E-B9402656FB88}"/>
                </a:ext>
              </a:extLst>
            </p:cNvPr>
            <p:cNvSpPr txBox="1"/>
            <p:nvPr/>
          </p:nvSpPr>
          <p:spPr>
            <a:xfrm>
              <a:off x="9740779" y="2261612"/>
              <a:ext cx="1803778" cy="369332"/>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shock (100 ms)</a:t>
              </a:r>
            </a:p>
          </p:txBody>
        </p:sp>
        <p:sp>
          <p:nvSpPr>
            <p:cNvPr id="61" name="TextBox 60">
              <a:extLst>
                <a:ext uri="{FF2B5EF4-FFF2-40B4-BE49-F238E27FC236}">
                  <a16:creationId xmlns:a16="http://schemas.microsoft.com/office/drawing/2014/main" id="{B2929105-F1A5-0D93-A267-0847F1DDE86B}"/>
                </a:ext>
              </a:extLst>
            </p:cNvPr>
            <p:cNvSpPr txBox="1"/>
            <p:nvPr/>
          </p:nvSpPr>
          <p:spPr>
            <a:xfrm>
              <a:off x="7312688" y="1862281"/>
              <a:ext cx="1905919" cy="433196"/>
            </a:xfrm>
            <a:prstGeom prst="rect">
              <a:avLst/>
            </a:prstGeom>
            <a:noFill/>
          </p:spPr>
          <p:txBody>
            <a:bodyPr wrap="square" rtlCol="0">
              <a:noAutofit/>
            </a:bodyPr>
            <a:lstStyle/>
            <a:p>
              <a:pPr defTabSz="914355" eaLnBrk="0" fontAlgn="base" hangingPunct="0">
                <a:spcBef>
                  <a:spcPct val="0"/>
                </a:spcBef>
                <a:spcAft>
                  <a:spcPct val="0"/>
                </a:spcAft>
              </a:pPr>
              <a:r>
                <a:rPr lang="en-US" sz="1800" dirty="0">
                  <a:solidFill>
                    <a:prstClr val="black"/>
                  </a:solidFill>
                  <a:latin typeface="Arial" panose="020B0604020202020204" pitchFamily="34" charset="0"/>
                  <a:ea typeface="MS PGothic" pitchFamily="34" charset="-128"/>
                  <a:cs typeface="Arial" panose="020B0604020202020204" pitchFamily="34" charset="0"/>
                </a:rPr>
                <a:t>auditory feedback</a:t>
              </a:r>
            </a:p>
          </p:txBody>
        </p:sp>
        <p:pic>
          <p:nvPicPr>
            <p:cNvPr id="65" name="Picture 4" descr="Speaker Icon Free PNG Transparent Background, Free Download #29709 -  FreeIconsPNG">
              <a:extLst>
                <a:ext uri="{FF2B5EF4-FFF2-40B4-BE49-F238E27FC236}">
                  <a16:creationId xmlns:a16="http://schemas.microsoft.com/office/drawing/2014/main" id="{CFE23D78-B9E4-8B39-4682-EAD52AEF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646" y="2913216"/>
              <a:ext cx="478451" cy="478451"/>
            </a:xfrm>
            <a:prstGeom prst="rect">
              <a:avLst/>
            </a:prstGeom>
            <a:noFill/>
            <a:extLst>
              <a:ext uri="{909E8E84-426E-40DD-AFC4-6F175D3DCCD1}">
                <a14:hiddenFill xmlns:a14="http://schemas.microsoft.com/office/drawing/2010/main">
                  <a:solidFill>
                    <a:srgbClr val="FFFFFF"/>
                  </a:solidFill>
                </a14:hiddenFill>
              </a:ext>
            </a:extLst>
          </p:spPr>
        </p:pic>
        <p:sp>
          <p:nvSpPr>
            <p:cNvPr id="66" name="Lightning Bolt 65">
              <a:extLst>
                <a:ext uri="{FF2B5EF4-FFF2-40B4-BE49-F238E27FC236}">
                  <a16:creationId xmlns:a16="http://schemas.microsoft.com/office/drawing/2014/main" id="{3530890B-8A56-E5E5-770B-1C033F77A98E}"/>
                </a:ext>
              </a:extLst>
            </p:cNvPr>
            <p:cNvSpPr/>
            <p:nvPr/>
          </p:nvSpPr>
          <p:spPr>
            <a:xfrm flipH="1">
              <a:off x="7142257" y="2900678"/>
              <a:ext cx="264644" cy="441073"/>
            </a:xfrm>
            <a:prstGeom prst="lightningBolt">
              <a:avLst/>
            </a:prstGeom>
            <a:solidFill>
              <a:srgbClr val="CCB400">
                <a:lumMod val="60000"/>
                <a:lumOff val="40000"/>
              </a:srgbClr>
            </a:solidFill>
            <a:ln w="15875"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pic>
          <p:nvPicPr>
            <p:cNvPr id="67" name="Picture 4" descr="Speaker Icon Free PNG Transparent Background, Free Download #29709 -  FreeIconsPNG">
              <a:extLst>
                <a:ext uri="{FF2B5EF4-FFF2-40B4-BE49-F238E27FC236}">
                  <a16:creationId xmlns:a16="http://schemas.microsoft.com/office/drawing/2014/main" id="{A0D21E8B-35C3-F362-1747-CEB3A5180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413" y="2749062"/>
              <a:ext cx="478451" cy="47845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Speaker Icon Free PNG Transparent Background, Free Download #29709 -  FreeIconsPNG">
              <a:extLst>
                <a:ext uri="{FF2B5EF4-FFF2-40B4-BE49-F238E27FC236}">
                  <a16:creationId xmlns:a16="http://schemas.microsoft.com/office/drawing/2014/main" id="{F6CBAAAE-7BEE-D167-E380-DE5B3C6C7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409" y="3060870"/>
              <a:ext cx="478451" cy="47845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Speaker Icon Free PNG Transparent Background, Free Download #29709 -  FreeIconsPNG">
              <a:extLst>
                <a:ext uri="{FF2B5EF4-FFF2-40B4-BE49-F238E27FC236}">
                  <a16:creationId xmlns:a16="http://schemas.microsoft.com/office/drawing/2014/main" id="{39B58A3C-3AEF-CD39-AE5D-3346662A6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664" y="2977756"/>
              <a:ext cx="478451" cy="47845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Speaker Icon Free PNG Transparent Background, Free Download #29709 -  FreeIconsPNG">
              <a:extLst>
                <a:ext uri="{FF2B5EF4-FFF2-40B4-BE49-F238E27FC236}">
                  <a16:creationId xmlns:a16="http://schemas.microsoft.com/office/drawing/2014/main" id="{F1B3D8CB-E047-F8D2-3D3C-954DCBD42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4484" y="2795364"/>
              <a:ext cx="478451" cy="478451"/>
            </a:xfrm>
            <a:prstGeom prst="rect">
              <a:avLst/>
            </a:prstGeom>
            <a:noFill/>
            <a:extLst>
              <a:ext uri="{909E8E84-426E-40DD-AFC4-6F175D3DCCD1}">
                <a14:hiddenFill xmlns:a14="http://schemas.microsoft.com/office/drawing/2010/main">
                  <a:solidFill>
                    <a:srgbClr val="FFFFFF"/>
                  </a:solidFill>
                </a14:hiddenFill>
              </a:ext>
            </a:extLst>
          </p:spPr>
        </p:pic>
        <p:sp>
          <p:nvSpPr>
            <p:cNvPr id="71" name="Lightning Bolt 70">
              <a:extLst>
                <a:ext uri="{FF2B5EF4-FFF2-40B4-BE49-F238E27FC236}">
                  <a16:creationId xmlns:a16="http://schemas.microsoft.com/office/drawing/2014/main" id="{1BAFC8DB-6A9C-EE79-FC11-31C3122289B6}"/>
                </a:ext>
              </a:extLst>
            </p:cNvPr>
            <p:cNvSpPr/>
            <p:nvPr/>
          </p:nvSpPr>
          <p:spPr>
            <a:xfrm flipH="1">
              <a:off x="10690810" y="2852208"/>
              <a:ext cx="264644" cy="441073"/>
            </a:xfrm>
            <a:prstGeom prst="lightningBolt">
              <a:avLst/>
            </a:prstGeom>
            <a:solidFill>
              <a:srgbClr val="CCB400">
                <a:lumMod val="60000"/>
                <a:lumOff val="40000"/>
              </a:srgbClr>
            </a:solidFill>
            <a:ln w="15875" cap="flat" cmpd="sng" algn="ctr">
              <a:solidFill>
                <a:sysClr val="windowText" lastClr="000000"/>
              </a:solidFill>
              <a:prstDash val="solid"/>
            </a:ln>
            <a:effectLst/>
          </p:spPr>
          <p:txBody>
            <a:bodyPr rtlCol="0" anchor="ctr"/>
            <a:lstStyle/>
            <a:p>
              <a:pPr algn="ctr" defTabSz="914355" eaLnBrk="0" fontAlgn="base" hangingPunct="0">
                <a:spcBef>
                  <a:spcPct val="0"/>
                </a:spcBef>
                <a:spcAft>
                  <a:spcPct val="0"/>
                </a:spcAft>
              </a:pPr>
              <a:endParaRPr lang="en-US" sz="1800" kern="0">
                <a:solidFill>
                  <a:prstClr val="white"/>
                </a:solidFill>
                <a:latin typeface="Arial" panose="020B0604020202020204" pitchFamily="34" charset="0"/>
                <a:cs typeface="Arial" panose="020B0604020202020204" pitchFamily="34" charset="0"/>
              </a:endParaRPr>
            </a:p>
          </p:txBody>
        </p:sp>
        <p:pic>
          <p:nvPicPr>
            <p:cNvPr id="72" name="Picture 4" descr="Speaker Icon Free PNG Transparent Background, Free Download #29709 -  FreeIconsPNG">
              <a:extLst>
                <a:ext uri="{FF2B5EF4-FFF2-40B4-BE49-F238E27FC236}">
                  <a16:creationId xmlns:a16="http://schemas.microsoft.com/office/drawing/2014/main" id="{0B16434F-8343-031D-E676-7473E2BE6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5204" y="2775998"/>
              <a:ext cx="478451" cy="47845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Speaker Icon Free PNG Transparent Background, Free Download #29709 -  FreeIconsPNG">
              <a:extLst>
                <a:ext uri="{FF2B5EF4-FFF2-40B4-BE49-F238E27FC236}">
                  <a16:creationId xmlns:a16="http://schemas.microsoft.com/office/drawing/2014/main" id="{4A94D390-9F2F-B3C6-622B-EDB29F2A6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1926" y="3087806"/>
              <a:ext cx="478451" cy="478451"/>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0A1C4194-BA5D-0F2B-6192-134D8D3FBB63}"/>
                </a:ext>
              </a:extLst>
            </p:cNvPr>
            <p:cNvCxnSpPr>
              <a:cxnSpLocks/>
            </p:cNvCxnSpPr>
            <p:nvPr/>
          </p:nvCxnSpPr>
          <p:spPr>
            <a:xfrm>
              <a:off x="6749187" y="3547572"/>
              <a:ext cx="1493044" cy="1399639"/>
            </a:xfrm>
            <a:prstGeom prst="line">
              <a:avLst/>
            </a:prstGeom>
            <a:noFill/>
            <a:ln w="25400" cap="rnd" cmpd="sng" algn="ctr">
              <a:solidFill>
                <a:sysClr val="windowText" lastClr="000000"/>
              </a:solidFill>
              <a:prstDash val="sysDash"/>
              <a:round/>
              <a:headEnd type="none" w="med" len="med"/>
              <a:tailEnd type="none" w="med" len="med"/>
            </a:ln>
            <a:effectLst/>
          </p:spPr>
        </p:cxnSp>
        <p:cxnSp>
          <p:nvCxnSpPr>
            <p:cNvPr id="47" name="Straight Connector 46">
              <a:extLst>
                <a:ext uri="{FF2B5EF4-FFF2-40B4-BE49-F238E27FC236}">
                  <a16:creationId xmlns:a16="http://schemas.microsoft.com/office/drawing/2014/main" id="{F2BE6E35-4D15-2142-5AAB-09C285836755}"/>
                </a:ext>
              </a:extLst>
            </p:cNvPr>
            <p:cNvCxnSpPr>
              <a:cxnSpLocks/>
            </p:cNvCxnSpPr>
            <p:nvPr/>
          </p:nvCxnSpPr>
          <p:spPr>
            <a:xfrm flipV="1">
              <a:off x="9285199" y="3539321"/>
              <a:ext cx="2775879" cy="1407890"/>
            </a:xfrm>
            <a:prstGeom prst="line">
              <a:avLst/>
            </a:prstGeom>
            <a:noFill/>
            <a:ln w="25400" cap="rnd" cmpd="sng" algn="ctr">
              <a:solidFill>
                <a:sysClr val="windowText" lastClr="000000"/>
              </a:solidFill>
              <a:prstDash val="sysDash"/>
              <a:round/>
              <a:headEnd type="none" w="med" len="med"/>
              <a:tailEnd type="none" w="med" len="med"/>
            </a:ln>
            <a:effectLst/>
          </p:spPr>
        </p:cxnSp>
        <p:cxnSp>
          <p:nvCxnSpPr>
            <p:cNvPr id="60" name="Straight Connector 59">
              <a:extLst>
                <a:ext uri="{FF2B5EF4-FFF2-40B4-BE49-F238E27FC236}">
                  <a16:creationId xmlns:a16="http://schemas.microsoft.com/office/drawing/2014/main" id="{53089343-2421-B5EA-588C-71171B3C41EB}"/>
                </a:ext>
              </a:extLst>
            </p:cNvPr>
            <p:cNvCxnSpPr>
              <a:cxnSpLocks/>
              <a:stCxn id="59" idx="2"/>
            </p:cNvCxnSpPr>
            <p:nvPr/>
          </p:nvCxnSpPr>
          <p:spPr>
            <a:xfrm>
              <a:off x="10642668" y="2630944"/>
              <a:ext cx="238057" cy="305931"/>
            </a:xfrm>
            <a:prstGeom prst="line">
              <a:avLst/>
            </a:prstGeom>
            <a:noFill/>
            <a:ln w="20000" cap="flat" cmpd="sng" algn="ctr">
              <a:solidFill>
                <a:sysClr val="windowText" lastClr="000000"/>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ysClr val="windowText" lastClr="000000">
                  <a:shade val="70000"/>
                  <a:satMod val="105000"/>
                </a:sysClr>
              </a:contourClr>
            </a:sp3d>
          </p:spPr>
        </p:cxnSp>
      </p:grpSp>
    </p:spTree>
    <p:extLst>
      <p:ext uri="{BB962C8B-B14F-4D97-AF65-F5344CB8AC3E}">
        <p14:creationId xmlns:p14="http://schemas.microsoft.com/office/powerpoint/2010/main" val="16036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Task Demands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pic>
        <p:nvPicPr>
          <p:cNvPr id="10" name="Content Placeholder 9" descr="A picture containing diagram, text, line, plot&#10;&#10;Description automatically generated">
            <a:extLst>
              <a:ext uri="{FF2B5EF4-FFF2-40B4-BE49-F238E27FC236}">
                <a16:creationId xmlns:a16="http://schemas.microsoft.com/office/drawing/2014/main" id="{9E083DF8-6864-6209-539C-DA925324834A}"/>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243587" y="1726820"/>
            <a:ext cx="11704826" cy="3759580"/>
          </a:xfrm>
          <a:prstGeom prst="rect">
            <a:avLst/>
          </a:prstGeom>
          <a:noFill/>
          <a:ln>
            <a:noFill/>
          </a:ln>
        </p:spPr>
      </p:pic>
    </p:spTree>
    <p:extLst>
      <p:ext uri="{BB962C8B-B14F-4D97-AF65-F5344CB8AC3E}">
        <p14:creationId xmlns:p14="http://schemas.microsoft.com/office/powerpoint/2010/main" val="403315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66471A-A17A-87F4-04AD-92A4E6A3F38A}"/>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
        <p:nvSpPr>
          <p:cNvPr id="3" name="Title 2">
            <a:extLst>
              <a:ext uri="{FF2B5EF4-FFF2-40B4-BE49-F238E27FC236}">
                <a16:creationId xmlns:a16="http://schemas.microsoft.com/office/drawing/2014/main" id="{B5F4A1A3-C793-4FA8-5CDF-33E5D714E676}"/>
              </a:ext>
            </a:extLst>
          </p:cNvPr>
          <p:cNvSpPr>
            <a:spLocks noGrp="1"/>
          </p:cNvSpPr>
          <p:nvPr>
            <p:ph type="title"/>
          </p:nvPr>
        </p:nvSpPr>
        <p:spPr>
          <a:xfrm>
            <a:off x="0" y="0"/>
            <a:ext cx="12192000" cy="795130"/>
          </a:xfrm>
        </p:spPr>
        <p:txBody>
          <a:bodyPr/>
          <a:lstStyle/>
          <a:p>
            <a:r>
              <a:rPr lang="en-US" dirty="0"/>
              <a:t>Instantaneous Self-Assessment of Workload</a:t>
            </a:r>
          </a:p>
        </p:txBody>
      </p:sp>
      <p:pic>
        <p:nvPicPr>
          <p:cNvPr id="18" name="Picture 17">
            <a:extLst>
              <a:ext uri="{FF2B5EF4-FFF2-40B4-BE49-F238E27FC236}">
                <a16:creationId xmlns:a16="http://schemas.microsoft.com/office/drawing/2014/main" id="{88B54002-B370-25AC-2F22-084A6B3749F9}"/>
              </a:ext>
            </a:extLst>
          </p:cNvPr>
          <p:cNvPicPr>
            <a:picLocks noChangeAspect="1"/>
          </p:cNvPicPr>
          <p:nvPr/>
        </p:nvPicPr>
        <p:blipFill rotWithShape="1">
          <a:blip r:embed="rId2"/>
          <a:srcRect t="6023" r="8754" b="12470"/>
          <a:stretch/>
        </p:blipFill>
        <p:spPr>
          <a:xfrm>
            <a:off x="2271434" y="1334858"/>
            <a:ext cx="7649132" cy="5138034"/>
          </a:xfrm>
          <a:prstGeom prst="rect">
            <a:avLst/>
          </a:prstGeom>
        </p:spPr>
      </p:pic>
      <p:pic>
        <p:nvPicPr>
          <p:cNvPr id="19" name="Picture 18">
            <a:extLst>
              <a:ext uri="{FF2B5EF4-FFF2-40B4-BE49-F238E27FC236}">
                <a16:creationId xmlns:a16="http://schemas.microsoft.com/office/drawing/2014/main" id="{2154AA7B-0C26-77CC-3DCA-7A7D86B0840F}"/>
              </a:ext>
            </a:extLst>
          </p:cNvPr>
          <p:cNvPicPr>
            <a:picLocks noChangeAspect="1"/>
          </p:cNvPicPr>
          <p:nvPr/>
        </p:nvPicPr>
        <p:blipFill rotWithShape="1">
          <a:blip r:embed="rId3"/>
          <a:srcRect t="4450" r="10196" b="9452"/>
          <a:stretch/>
        </p:blipFill>
        <p:spPr>
          <a:xfrm>
            <a:off x="715617" y="898049"/>
            <a:ext cx="2938398" cy="3765056"/>
          </a:xfrm>
          <a:prstGeom prst="rect">
            <a:avLst/>
          </a:prstGeom>
        </p:spPr>
      </p:pic>
      <p:sp>
        <p:nvSpPr>
          <p:cNvPr id="20" name="Arrow: Down 6">
            <a:extLst>
              <a:ext uri="{FF2B5EF4-FFF2-40B4-BE49-F238E27FC236}">
                <a16:creationId xmlns:a16="http://schemas.microsoft.com/office/drawing/2014/main" id="{C0098B1D-4B7C-D5BC-DFE8-5A4CCCE6A892}"/>
              </a:ext>
            </a:extLst>
          </p:cNvPr>
          <p:cNvSpPr/>
          <p:nvPr/>
        </p:nvSpPr>
        <p:spPr>
          <a:xfrm rot="17864397">
            <a:off x="4096250" y="3210137"/>
            <a:ext cx="511629" cy="1590357"/>
          </a:xfrm>
          <a:prstGeom prst="downArrow">
            <a:avLst/>
          </a:prstGeom>
          <a:solidFill>
            <a:srgbClr val="FFC000"/>
          </a:solidFill>
          <a:ln w="12700">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A112785-7858-8CB2-26AA-5C38461B09FF}"/>
              </a:ext>
            </a:extLst>
          </p:cNvPr>
          <p:cNvSpPr txBox="1"/>
          <p:nvPr/>
        </p:nvSpPr>
        <p:spPr>
          <a:xfrm>
            <a:off x="6851443" y="1426856"/>
            <a:ext cx="1750185" cy="543176"/>
          </a:xfrm>
          <a:prstGeom prst="rect">
            <a:avLst/>
          </a:prstGeom>
          <a:solidFill>
            <a:schemeClr val="bg1"/>
          </a:solidFill>
        </p:spPr>
        <p:txBody>
          <a:bodyPr wrap="square" rtlCol="0" anchor="ctr" anchorCtr="0">
            <a:normAutofit fontScale="55000" lnSpcReduction="20000"/>
          </a:bodyPr>
          <a:lstStyle/>
          <a:p>
            <a:pPr algn="ctr"/>
            <a:r>
              <a:rPr lang="en-US" dirty="0"/>
              <a:t>Force Feedback</a:t>
            </a:r>
          </a:p>
          <a:p>
            <a:pPr algn="ctr"/>
            <a:r>
              <a:rPr lang="en-US" dirty="0"/>
              <a:t>Joystick</a:t>
            </a:r>
          </a:p>
        </p:txBody>
      </p:sp>
      <p:sp>
        <p:nvSpPr>
          <p:cNvPr id="23" name="Arrow: Down 9">
            <a:extLst>
              <a:ext uri="{FF2B5EF4-FFF2-40B4-BE49-F238E27FC236}">
                <a16:creationId xmlns:a16="http://schemas.microsoft.com/office/drawing/2014/main" id="{116E1C9C-2A63-0A8F-21DC-3EDB794C65BC}"/>
              </a:ext>
            </a:extLst>
          </p:cNvPr>
          <p:cNvSpPr/>
          <p:nvPr/>
        </p:nvSpPr>
        <p:spPr>
          <a:xfrm>
            <a:off x="7521625" y="2062029"/>
            <a:ext cx="415272" cy="925494"/>
          </a:xfrm>
          <a:prstGeom prst="downArrow">
            <a:avLst/>
          </a:prstGeom>
          <a:solidFill>
            <a:srgbClr val="FFC000"/>
          </a:solidFill>
          <a:ln w="12700">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05ED894-4D38-7EBA-6F20-FBBF6671637D}"/>
              </a:ext>
            </a:extLst>
          </p:cNvPr>
          <p:cNvSpPr txBox="1"/>
          <p:nvPr/>
        </p:nvSpPr>
        <p:spPr>
          <a:xfrm>
            <a:off x="903752" y="4663105"/>
            <a:ext cx="1367682" cy="461665"/>
          </a:xfrm>
          <a:prstGeom prst="rect">
            <a:avLst/>
          </a:prstGeom>
          <a:noFill/>
        </p:spPr>
        <p:txBody>
          <a:bodyPr wrap="none" rtlCol="0">
            <a:spAutoFit/>
          </a:bodyPr>
          <a:lstStyle/>
          <a:p>
            <a:r>
              <a:rPr lang="en-US" sz="2400" dirty="0"/>
              <a:t>ISA Unit</a:t>
            </a:r>
          </a:p>
        </p:txBody>
      </p:sp>
    </p:spTree>
    <p:extLst>
      <p:ext uri="{BB962C8B-B14F-4D97-AF65-F5344CB8AC3E}">
        <p14:creationId xmlns:p14="http://schemas.microsoft.com/office/powerpoint/2010/main" val="864785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Performance Feedback</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grpSp>
        <p:nvGrpSpPr>
          <p:cNvPr id="4" name="Group 3">
            <a:extLst>
              <a:ext uri="{FF2B5EF4-FFF2-40B4-BE49-F238E27FC236}">
                <a16:creationId xmlns:a16="http://schemas.microsoft.com/office/drawing/2014/main" id="{C1B16BD5-CE00-646B-28CD-245AF15C9D6B}"/>
              </a:ext>
            </a:extLst>
          </p:cNvPr>
          <p:cNvGrpSpPr>
            <a:grpSpLocks noChangeAspect="1"/>
          </p:cNvGrpSpPr>
          <p:nvPr/>
        </p:nvGrpSpPr>
        <p:grpSpPr>
          <a:xfrm>
            <a:off x="2926032" y="4045465"/>
            <a:ext cx="2854462" cy="1828800"/>
            <a:chOff x="930217" y="2286000"/>
            <a:chExt cx="2319250" cy="1485900"/>
          </a:xfrm>
        </p:grpSpPr>
        <p:pic>
          <p:nvPicPr>
            <p:cNvPr id="5" name="Picture 4">
              <a:extLst>
                <a:ext uri="{FF2B5EF4-FFF2-40B4-BE49-F238E27FC236}">
                  <a16:creationId xmlns:a16="http://schemas.microsoft.com/office/drawing/2014/main" id="{7E731BA0-E999-6DCD-37C9-7E6655C18B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71600" y="2286000"/>
              <a:ext cx="1358900" cy="1485900"/>
            </a:xfrm>
            <a:prstGeom prst="rect">
              <a:avLst/>
            </a:prstGeom>
          </p:spPr>
        </p:pic>
        <p:grpSp>
          <p:nvGrpSpPr>
            <p:cNvPr id="7" name="Group 6">
              <a:extLst>
                <a:ext uri="{FF2B5EF4-FFF2-40B4-BE49-F238E27FC236}">
                  <a16:creationId xmlns:a16="http://schemas.microsoft.com/office/drawing/2014/main" id="{56625C76-4BBE-CF4D-FE60-342FD28F12A6}"/>
                </a:ext>
              </a:extLst>
            </p:cNvPr>
            <p:cNvGrpSpPr/>
            <p:nvPr/>
          </p:nvGrpSpPr>
          <p:grpSpPr>
            <a:xfrm>
              <a:off x="2819400" y="2971800"/>
              <a:ext cx="430067" cy="652200"/>
              <a:chOff x="2819400" y="2971800"/>
              <a:chExt cx="430067" cy="652200"/>
            </a:xfrm>
          </p:grpSpPr>
          <p:sp>
            <p:nvSpPr>
              <p:cNvPr id="12" name="Freeform 11">
                <a:extLst>
                  <a:ext uri="{FF2B5EF4-FFF2-40B4-BE49-F238E27FC236}">
                    <a16:creationId xmlns:a16="http://schemas.microsoft.com/office/drawing/2014/main" id="{654CE841-2A2C-9153-7E8D-E5632909FB40}"/>
                  </a:ext>
                </a:extLst>
              </p:cNvPr>
              <p:cNvSpPr/>
              <p:nvPr/>
            </p:nvSpPr>
            <p:spPr>
              <a:xfrm rot="480327">
                <a:off x="2819400" y="2971800"/>
                <a:ext cx="152400" cy="648393"/>
              </a:xfrm>
              <a:custGeom>
                <a:avLst/>
                <a:gdLst>
                  <a:gd name="connsiteX0" fmla="*/ 191193 w 565265"/>
                  <a:gd name="connsiteY0" fmla="*/ 0 h 1479665"/>
                  <a:gd name="connsiteX1" fmla="*/ 565265 w 565265"/>
                  <a:gd name="connsiteY1" fmla="*/ 257694 h 1479665"/>
                  <a:gd name="connsiteX2" fmla="*/ 199505 w 565265"/>
                  <a:gd name="connsiteY2" fmla="*/ 448887 h 1479665"/>
                  <a:gd name="connsiteX3" fmla="*/ 556953 w 565265"/>
                  <a:gd name="connsiteY3" fmla="*/ 681643 h 1479665"/>
                  <a:gd name="connsiteX4" fmla="*/ 207818 w 565265"/>
                  <a:gd name="connsiteY4" fmla="*/ 881149 h 1479665"/>
                  <a:gd name="connsiteX5" fmla="*/ 556953 w 565265"/>
                  <a:gd name="connsiteY5" fmla="*/ 1105592 h 1479665"/>
                  <a:gd name="connsiteX6" fmla="*/ 191193 w 565265"/>
                  <a:gd name="connsiteY6" fmla="*/ 1338349 h 1479665"/>
                  <a:gd name="connsiteX7" fmla="*/ 0 w 565265"/>
                  <a:gd name="connsiteY7" fmla="*/ 1479665 h 1479665"/>
                  <a:gd name="connsiteX0" fmla="*/ 0 w 374072"/>
                  <a:gd name="connsiteY0" fmla="*/ 0 h 1338349"/>
                  <a:gd name="connsiteX1" fmla="*/ 374072 w 374072"/>
                  <a:gd name="connsiteY1" fmla="*/ 257694 h 1338349"/>
                  <a:gd name="connsiteX2" fmla="*/ 8312 w 374072"/>
                  <a:gd name="connsiteY2" fmla="*/ 448887 h 1338349"/>
                  <a:gd name="connsiteX3" fmla="*/ 365760 w 374072"/>
                  <a:gd name="connsiteY3" fmla="*/ 681643 h 1338349"/>
                  <a:gd name="connsiteX4" fmla="*/ 16625 w 374072"/>
                  <a:gd name="connsiteY4" fmla="*/ 881149 h 1338349"/>
                  <a:gd name="connsiteX5" fmla="*/ 365760 w 374072"/>
                  <a:gd name="connsiteY5" fmla="*/ 1105592 h 1338349"/>
                  <a:gd name="connsiteX6" fmla="*/ 0 w 374072"/>
                  <a:gd name="connsiteY6" fmla="*/ 1338349 h 1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72" h="1338349">
                    <a:moveTo>
                      <a:pt x="0" y="0"/>
                    </a:moveTo>
                    <a:lnTo>
                      <a:pt x="374072" y="257694"/>
                    </a:lnTo>
                    <a:lnTo>
                      <a:pt x="8312" y="448887"/>
                    </a:lnTo>
                    <a:lnTo>
                      <a:pt x="365760" y="681643"/>
                    </a:lnTo>
                    <a:lnTo>
                      <a:pt x="16625" y="881149"/>
                    </a:lnTo>
                    <a:lnTo>
                      <a:pt x="365760" y="1105592"/>
                    </a:lnTo>
                    <a:lnTo>
                      <a:pt x="0" y="1338349"/>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E8D07BF9-B4D3-1E01-B9AA-1E6863FB8401}"/>
                  </a:ext>
                </a:extLst>
              </p:cNvPr>
              <p:cNvSpPr>
                <a:spLocks noChangeAspect="1"/>
              </p:cNvSpPr>
              <p:nvPr/>
            </p:nvSpPr>
            <p:spPr>
              <a:xfrm rot="480327">
                <a:off x="2995087" y="3065693"/>
                <a:ext cx="131226" cy="558307"/>
              </a:xfrm>
              <a:custGeom>
                <a:avLst/>
                <a:gdLst>
                  <a:gd name="connsiteX0" fmla="*/ 191193 w 565265"/>
                  <a:gd name="connsiteY0" fmla="*/ 0 h 1479665"/>
                  <a:gd name="connsiteX1" fmla="*/ 565265 w 565265"/>
                  <a:gd name="connsiteY1" fmla="*/ 257694 h 1479665"/>
                  <a:gd name="connsiteX2" fmla="*/ 199505 w 565265"/>
                  <a:gd name="connsiteY2" fmla="*/ 448887 h 1479665"/>
                  <a:gd name="connsiteX3" fmla="*/ 556953 w 565265"/>
                  <a:gd name="connsiteY3" fmla="*/ 681643 h 1479665"/>
                  <a:gd name="connsiteX4" fmla="*/ 207818 w 565265"/>
                  <a:gd name="connsiteY4" fmla="*/ 881149 h 1479665"/>
                  <a:gd name="connsiteX5" fmla="*/ 556953 w 565265"/>
                  <a:gd name="connsiteY5" fmla="*/ 1105592 h 1479665"/>
                  <a:gd name="connsiteX6" fmla="*/ 191193 w 565265"/>
                  <a:gd name="connsiteY6" fmla="*/ 1338349 h 1479665"/>
                  <a:gd name="connsiteX7" fmla="*/ 0 w 565265"/>
                  <a:gd name="connsiteY7" fmla="*/ 1479665 h 1479665"/>
                  <a:gd name="connsiteX0" fmla="*/ 0 w 374072"/>
                  <a:gd name="connsiteY0" fmla="*/ 0 h 1338349"/>
                  <a:gd name="connsiteX1" fmla="*/ 374072 w 374072"/>
                  <a:gd name="connsiteY1" fmla="*/ 257694 h 1338349"/>
                  <a:gd name="connsiteX2" fmla="*/ 8312 w 374072"/>
                  <a:gd name="connsiteY2" fmla="*/ 448887 h 1338349"/>
                  <a:gd name="connsiteX3" fmla="*/ 365760 w 374072"/>
                  <a:gd name="connsiteY3" fmla="*/ 681643 h 1338349"/>
                  <a:gd name="connsiteX4" fmla="*/ 16625 w 374072"/>
                  <a:gd name="connsiteY4" fmla="*/ 881149 h 1338349"/>
                  <a:gd name="connsiteX5" fmla="*/ 365760 w 374072"/>
                  <a:gd name="connsiteY5" fmla="*/ 1105592 h 1338349"/>
                  <a:gd name="connsiteX6" fmla="*/ 0 w 374072"/>
                  <a:gd name="connsiteY6" fmla="*/ 1338349 h 1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72" h="1338349">
                    <a:moveTo>
                      <a:pt x="0" y="0"/>
                    </a:moveTo>
                    <a:lnTo>
                      <a:pt x="374072" y="257694"/>
                    </a:lnTo>
                    <a:lnTo>
                      <a:pt x="8312" y="448887"/>
                    </a:lnTo>
                    <a:lnTo>
                      <a:pt x="365760" y="681643"/>
                    </a:lnTo>
                    <a:lnTo>
                      <a:pt x="16625" y="881149"/>
                    </a:lnTo>
                    <a:lnTo>
                      <a:pt x="365760" y="1105592"/>
                    </a:lnTo>
                    <a:lnTo>
                      <a:pt x="0" y="1338349"/>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9B1A26B-B6C1-316B-4C94-7E88EDF4C993}"/>
                  </a:ext>
                </a:extLst>
              </p:cNvPr>
              <p:cNvSpPr>
                <a:spLocks noChangeAspect="1"/>
              </p:cNvSpPr>
              <p:nvPr/>
            </p:nvSpPr>
            <p:spPr>
              <a:xfrm rot="480327">
                <a:off x="3146662" y="3157521"/>
                <a:ext cx="102805" cy="437389"/>
              </a:xfrm>
              <a:custGeom>
                <a:avLst/>
                <a:gdLst>
                  <a:gd name="connsiteX0" fmla="*/ 191193 w 565265"/>
                  <a:gd name="connsiteY0" fmla="*/ 0 h 1479665"/>
                  <a:gd name="connsiteX1" fmla="*/ 565265 w 565265"/>
                  <a:gd name="connsiteY1" fmla="*/ 257694 h 1479665"/>
                  <a:gd name="connsiteX2" fmla="*/ 199505 w 565265"/>
                  <a:gd name="connsiteY2" fmla="*/ 448887 h 1479665"/>
                  <a:gd name="connsiteX3" fmla="*/ 556953 w 565265"/>
                  <a:gd name="connsiteY3" fmla="*/ 681643 h 1479665"/>
                  <a:gd name="connsiteX4" fmla="*/ 207818 w 565265"/>
                  <a:gd name="connsiteY4" fmla="*/ 881149 h 1479665"/>
                  <a:gd name="connsiteX5" fmla="*/ 556953 w 565265"/>
                  <a:gd name="connsiteY5" fmla="*/ 1105592 h 1479665"/>
                  <a:gd name="connsiteX6" fmla="*/ 191193 w 565265"/>
                  <a:gd name="connsiteY6" fmla="*/ 1338349 h 1479665"/>
                  <a:gd name="connsiteX7" fmla="*/ 0 w 565265"/>
                  <a:gd name="connsiteY7" fmla="*/ 1479665 h 1479665"/>
                  <a:gd name="connsiteX0" fmla="*/ 0 w 374072"/>
                  <a:gd name="connsiteY0" fmla="*/ 0 h 1338349"/>
                  <a:gd name="connsiteX1" fmla="*/ 374072 w 374072"/>
                  <a:gd name="connsiteY1" fmla="*/ 257694 h 1338349"/>
                  <a:gd name="connsiteX2" fmla="*/ 8312 w 374072"/>
                  <a:gd name="connsiteY2" fmla="*/ 448887 h 1338349"/>
                  <a:gd name="connsiteX3" fmla="*/ 365760 w 374072"/>
                  <a:gd name="connsiteY3" fmla="*/ 681643 h 1338349"/>
                  <a:gd name="connsiteX4" fmla="*/ 16625 w 374072"/>
                  <a:gd name="connsiteY4" fmla="*/ 881149 h 1338349"/>
                  <a:gd name="connsiteX5" fmla="*/ 365760 w 374072"/>
                  <a:gd name="connsiteY5" fmla="*/ 1105592 h 1338349"/>
                  <a:gd name="connsiteX6" fmla="*/ 0 w 374072"/>
                  <a:gd name="connsiteY6" fmla="*/ 1338349 h 1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72" h="1338349">
                    <a:moveTo>
                      <a:pt x="0" y="0"/>
                    </a:moveTo>
                    <a:lnTo>
                      <a:pt x="374072" y="257694"/>
                    </a:lnTo>
                    <a:lnTo>
                      <a:pt x="8312" y="448887"/>
                    </a:lnTo>
                    <a:lnTo>
                      <a:pt x="365760" y="681643"/>
                    </a:lnTo>
                    <a:lnTo>
                      <a:pt x="16625" y="881149"/>
                    </a:lnTo>
                    <a:lnTo>
                      <a:pt x="365760" y="1105592"/>
                    </a:lnTo>
                    <a:lnTo>
                      <a:pt x="0" y="1338349"/>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9619C7B-B4E1-ADE5-1FC5-8AE52228111B}"/>
                </a:ext>
              </a:extLst>
            </p:cNvPr>
            <p:cNvGrpSpPr/>
            <p:nvPr/>
          </p:nvGrpSpPr>
          <p:grpSpPr>
            <a:xfrm rot="11394979">
              <a:off x="930217" y="2733174"/>
              <a:ext cx="430067" cy="652200"/>
              <a:chOff x="2819400" y="2971800"/>
              <a:chExt cx="430067" cy="652200"/>
            </a:xfrm>
          </p:grpSpPr>
          <p:sp>
            <p:nvSpPr>
              <p:cNvPr id="9" name="Freeform 8">
                <a:extLst>
                  <a:ext uri="{FF2B5EF4-FFF2-40B4-BE49-F238E27FC236}">
                    <a16:creationId xmlns:a16="http://schemas.microsoft.com/office/drawing/2014/main" id="{D2296041-62BF-FF8B-3307-42CCDCC571D0}"/>
                  </a:ext>
                </a:extLst>
              </p:cNvPr>
              <p:cNvSpPr/>
              <p:nvPr/>
            </p:nvSpPr>
            <p:spPr>
              <a:xfrm rot="480327">
                <a:off x="2819400" y="2971800"/>
                <a:ext cx="152400" cy="648393"/>
              </a:xfrm>
              <a:custGeom>
                <a:avLst/>
                <a:gdLst>
                  <a:gd name="connsiteX0" fmla="*/ 191193 w 565265"/>
                  <a:gd name="connsiteY0" fmla="*/ 0 h 1479665"/>
                  <a:gd name="connsiteX1" fmla="*/ 565265 w 565265"/>
                  <a:gd name="connsiteY1" fmla="*/ 257694 h 1479665"/>
                  <a:gd name="connsiteX2" fmla="*/ 199505 w 565265"/>
                  <a:gd name="connsiteY2" fmla="*/ 448887 h 1479665"/>
                  <a:gd name="connsiteX3" fmla="*/ 556953 w 565265"/>
                  <a:gd name="connsiteY3" fmla="*/ 681643 h 1479665"/>
                  <a:gd name="connsiteX4" fmla="*/ 207818 w 565265"/>
                  <a:gd name="connsiteY4" fmla="*/ 881149 h 1479665"/>
                  <a:gd name="connsiteX5" fmla="*/ 556953 w 565265"/>
                  <a:gd name="connsiteY5" fmla="*/ 1105592 h 1479665"/>
                  <a:gd name="connsiteX6" fmla="*/ 191193 w 565265"/>
                  <a:gd name="connsiteY6" fmla="*/ 1338349 h 1479665"/>
                  <a:gd name="connsiteX7" fmla="*/ 0 w 565265"/>
                  <a:gd name="connsiteY7" fmla="*/ 1479665 h 1479665"/>
                  <a:gd name="connsiteX0" fmla="*/ 0 w 374072"/>
                  <a:gd name="connsiteY0" fmla="*/ 0 h 1338349"/>
                  <a:gd name="connsiteX1" fmla="*/ 374072 w 374072"/>
                  <a:gd name="connsiteY1" fmla="*/ 257694 h 1338349"/>
                  <a:gd name="connsiteX2" fmla="*/ 8312 w 374072"/>
                  <a:gd name="connsiteY2" fmla="*/ 448887 h 1338349"/>
                  <a:gd name="connsiteX3" fmla="*/ 365760 w 374072"/>
                  <a:gd name="connsiteY3" fmla="*/ 681643 h 1338349"/>
                  <a:gd name="connsiteX4" fmla="*/ 16625 w 374072"/>
                  <a:gd name="connsiteY4" fmla="*/ 881149 h 1338349"/>
                  <a:gd name="connsiteX5" fmla="*/ 365760 w 374072"/>
                  <a:gd name="connsiteY5" fmla="*/ 1105592 h 1338349"/>
                  <a:gd name="connsiteX6" fmla="*/ 0 w 374072"/>
                  <a:gd name="connsiteY6" fmla="*/ 1338349 h 1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72" h="1338349">
                    <a:moveTo>
                      <a:pt x="0" y="0"/>
                    </a:moveTo>
                    <a:lnTo>
                      <a:pt x="374072" y="257694"/>
                    </a:lnTo>
                    <a:lnTo>
                      <a:pt x="8312" y="448887"/>
                    </a:lnTo>
                    <a:lnTo>
                      <a:pt x="365760" y="681643"/>
                    </a:lnTo>
                    <a:lnTo>
                      <a:pt x="16625" y="881149"/>
                    </a:lnTo>
                    <a:lnTo>
                      <a:pt x="365760" y="1105592"/>
                    </a:lnTo>
                    <a:lnTo>
                      <a:pt x="0" y="1338349"/>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2E8BC291-62D3-5F2D-2165-108F13A5837D}"/>
                  </a:ext>
                </a:extLst>
              </p:cNvPr>
              <p:cNvSpPr>
                <a:spLocks noChangeAspect="1"/>
              </p:cNvSpPr>
              <p:nvPr/>
            </p:nvSpPr>
            <p:spPr>
              <a:xfrm rot="480327">
                <a:off x="2995087" y="3065693"/>
                <a:ext cx="131226" cy="558307"/>
              </a:xfrm>
              <a:custGeom>
                <a:avLst/>
                <a:gdLst>
                  <a:gd name="connsiteX0" fmla="*/ 191193 w 565265"/>
                  <a:gd name="connsiteY0" fmla="*/ 0 h 1479665"/>
                  <a:gd name="connsiteX1" fmla="*/ 565265 w 565265"/>
                  <a:gd name="connsiteY1" fmla="*/ 257694 h 1479665"/>
                  <a:gd name="connsiteX2" fmla="*/ 199505 w 565265"/>
                  <a:gd name="connsiteY2" fmla="*/ 448887 h 1479665"/>
                  <a:gd name="connsiteX3" fmla="*/ 556953 w 565265"/>
                  <a:gd name="connsiteY3" fmla="*/ 681643 h 1479665"/>
                  <a:gd name="connsiteX4" fmla="*/ 207818 w 565265"/>
                  <a:gd name="connsiteY4" fmla="*/ 881149 h 1479665"/>
                  <a:gd name="connsiteX5" fmla="*/ 556953 w 565265"/>
                  <a:gd name="connsiteY5" fmla="*/ 1105592 h 1479665"/>
                  <a:gd name="connsiteX6" fmla="*/ 191193 w 565265"/>
                  <a:gd name="connsiteY6" fmla="*/ 1338349 h 1479665"/>
                  <a:gd name="connsiteX7" fmla="*/ 0 w 565265"/>
                  <a:gd name="connsiteY7" fmla="*/ 1479665 h 1479665"/>
                  <a:gd name="connsiteX0" fmla="*/ 0 w 374072"/>
                  <a:gd name="connsiteY0" fmla="*/ 0 h 1338349"/>
                  <a:gd name="connsiteX1" fmla="*/ 374072 w 374072"/>
                  <a:gd name="connsiteY1" fmla="*/ 257694 h 1338349"/>
                  <a:gd name="connsiteX2" fmla="*/ 8312 w 374072"/>
                  <a:gd name="connsiteY2" fmla="*/ 448887 h 1338349"/>
                  <a:gd name="connsiteX3" fmla="*/ 365760 w 374072"/>
                  <a:gd name="connsiteY3" fmla="*/ 681643 h 1338349"/>
                  <a:gd name="connsiteX4" fmla="*/ 16625 w 374072"/>
                  <a:gd name="connsiteY4" fmla="*/ 881149 h 1338349"/>
                  <a:gd name="connsiteX5" fmla="*/ 365760 w 374072"/>
                  <a:gd name="connsiteY5" fmla="*/ 1105592 h 1338349"/>
                  <a:gd name="connsiteX6" fmla="*/ 0 w 374072"/>
                  <a:gd name="connsiteY6" fmla="*/ 1338349 h 1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72" h="1338349">
                    <a:moveTo>
                      <a:pt x="0" y="0"/>
                    </a:moveTo>
                    <a:lnTo>
                      <a:pt x="374072" y="257694"/>
                    </a:lnTo>
                    <a:lnTo>
                      <a:pt x="8312" y="448887"/>
                    </a:lnTo>
                    <a:lnTo>
                      <a:pt x="365760" y="681643"/>
                    </a:lnTo>
                    <a:lnTo>
                      <a:pt x="16625" y="881149"/>
                    </a:lnTo>
                    <a:lnTo>
                      <a:pt x="365760" y="1105592"/>
                    </a:lnTo>
                    <a:lnTo>
                      <a:pt x="0" y="1338349"/>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73298B4-A969-ADAB-CC7B-29537868E826}"/>
                  </a:ext>
                </a:extLst>
              </p:cNvPr>
              <p:cNvSpPr>
                <a:spLocks noChangeAspect="1"/>
              </p:cNvSpPr>
              <p:nvPr/>
            </p:nvSpPr>
            <p:spPr>
              <a:xfrm rot="480327">
                <a:off x="3146662" y="3157521"/>
                <a:ext cx="102805" cy="437389"/>
              </a:xfrm>
              <a:custGeom>
                <a:avLst/>
                <a:gdLst>
                  <a:gd name="connsiteX0" fmla="*/ 191193 w 565265"/>
                  <a:gd name="connsiteY0" fmla="*/ 0 h 1479665"/>
                  <a:gd name="connsiteX1" fmla="*/ 565265 w 565265"/>
                  <a:gd name="connsiteY1" fmla="*/ 257694 h 1479665"/>
                  <a:gd name="connsiteX2" fmla="*/ 199505 w 565265"/>
                  <a:gd name="connsiteY2" fmla="*/ 448887 h 1479665"/>
                  <a:gd name="connsiteX3" fmla="*/ 556953 w 565265"/>
                  <a:gd name="connsiteY3" fmla="*/ 681643 h 1479665"/>
                  <a:gd name="connsiteX4" fmla="*/ 207818 w 565265"/>
                  <a:gd name="connsiteY4" fmla="*/ 881149 h 1479665"/>
                  <a:gd name="connsiteX5" fmla="*/ 556953 w 565265"/>
                  <a:gd name="connsiteY5" fmla="*/ 1105592 h 1479665"/>
                  <a:gd name="connsiteX6" fmla="*/ 191193 w 565265"/>
                  <a:gd name="connsiteY6" fmla="*/ 1338349 h 1479665"/>
                  <a:gd name="connsiteX7" fmla="*/ 0 w 565265"/>
                  <a:gd name="connsiteY7" fmla="*/ 1479665 h 1479665"/>
                  <a:gd name="connsiteX0" fmla="*/ 0 w 374072"/>
                  <a:gd name="connsiteY0" fmla="*/ 0 h 1338349"/>
                  <a:gd name="connsiteX1" fmla="*/ 374072 w 374072"/>
                  <a:gd name="connsiteY1" fmla="*/ 257694 h 1338349"/>
                  <a:gd name="connsiteX2" fmla="*/ 8312 w 374072"/>
                  <a:gd name="connsiteY2" fmla="*/ 448887 h 1338349"/>
                  <a:gd name="connsiteX3" fmla="*/ 365760 w 374072"/>
                  <a:gd name="connsiteY3" fmla="*/ 681643 h 1338349"/>
                  <a:gd name="connsiteX4" fmla="*/ 16625 w 374072"/>
                  <a:gd name="connsiteY4" fmla="*/ 881149 h 1338349"/>
                  <a:gd name="connsiteX5" fmla="*/ 365760 w 374072"/>
                  <a:gd name="connsiteY5" fmla="*/ 1105592 h 1338349"/>
                  <a:gd name="connsiteX6" fmla="*/ 0 w 374072"/>
                  <a:gd name="connsiteY6" fmla="*/ 1338349 h 13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72" h="1338349">
                    <a:moveTo>
                      <a:pt x="0" y="0"/>
                    </a:moveTo>
                    <a:lnTo>
                      <a:pt x="374072" y="257694"/>
                    </a:lnTo>
                    <a:lnTo>
                      <a:pt x="8312" y="448887"/>
                    </a:lnTo>
                    <a:lnTo>
                      <a:pt x="365760" y="681643"/>
                    </a:lnTo>
                    <a:lnTo>
                      <a:pt x="16625" y="881149"/>
                    </a:lnTo>
                    <a:lnTo>
                      <a:pt x="365760" y="1105592"/>
                    </a:lnTo>
                    <a:lnTo>
                      <a:pt x="0" y="1338349"/>
                    </a:lnTo>
                  </a:path>
                </a:pathLst>
              </a:cu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A3A2AD58-A7E8-E4F9-EA5A-D03E749DE4F0}"/>
              </a:ext>
            </a:extLst>
          </p:cNvPr>
          <p:cNvGrpSpPr/>
          <p:nvPr/>
        </p:nvGrpSpPr>
        <p:grpSpPr>
          <a:xfrm rot="1628192">
            <a:off x="595245" y="1598001"/>
            <a:ext cx="1440622" cy="1998264"/>
            <a:chOff x="5559529" y="2259103"/>
            <a:chExt cx="1440622" cy="1998264"/>
          </a:xfrm>
        </p:grpSpPr>
        <p:sp>
          <p:nvSpPr>
            <p:cNvPr id="16" name="Freeform 15">
              <a:extLst>
                <a:ext uri="{FF2B5EF4-FFF2-40B4-BE49-F238E27FC236}">
                  <a16:creationId xmlns:a16="http://schemas.microsoft.com/office/drawing/2014/main" id="{832BA835-14FB-62FB-4F10-ACCCCB159116}"/>
                </a:ext>
              </a:extLst>
            </p:cNvPr>
            <p:cNvSpPr/>
            <p:nvPr/>
          </p:nvSpPr>
          <p:spPr>
            <a:xfrm>
              <a:off x="5559529" y="2259103"/>
              <a:ext cx="1440622" cy="1093545"/>
            </a:xfrm>
            <a:custGeom>
              <a:avLst/>
              <a:gdLst>
                <a:gd name="connsiteX0" fmla="*/ 720929 w 1440622"/>
                <a:gd name="connsiteY0" fmla="*/ 1 h 1093545"/>
                <a:gd name="connsiteX1" fmla="*/ 1014601 w 1440622"/>
                <a:gd name="connsiteY1" fmla="*/ 369670 h 1093545"/>
                <a:gd name="connsiteX2" fmla="*/ 1019092 w 1440622"/>
                <a:gd name="connsiteY2" fmla="*/ 413714 h 1093545"/>
                <a:gd name="connsiteX3" fmla="*/ 1102734 w 1440622"/>
                <a:gd name="connsiteY3" fmla="*/ 462605 h 1093545"/>
                <a:gd name="connsiteX4" fmla="*/ 1440622 w 1440622"/>
                <a:gd name="connsiteY4" fmla="*/ 1093545 h 1093545"/>
                <a:gd name="connsiteX5" fmla="*/ 0 w 1440622"/>
                <a:gd name="connsiteY5" fmla="*/ 1091503 h 1093545"/>
                <a:gd name="connsiteX6" fmla="*/ 339534 w 1440622"/>
                <a:gd name="connsiteY6" fmla="*/ 461294 h 1093545"/>
                <a:gd name="connsiteX7" fmla="*/ 421354 w 1440622"/>
                <a:gd name="connsiteY7" fmla="*/ 413825 h 1093545"/>
                <a:gd name="connsiteX8" fmla="*/ 426015 w 1440622"/>
                <a:gd name="connsiteY8" fmla="*/ 368641 h 1093545"/>
                <a:gd name="connsiteX9" fmla="*/ 720929 w 1440622"/>
                <a:gd name="connsiteY9" fmla="*/ 1 h 109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622" h="1093545">
                  <a:moveTo>
                    <a:pt x="720929" y="1"/>
                  </a:moveTo>
                  <a:cubicBezTo>
                    <a:pt x="860766" y="531"/>
                    <a:pt x="979607" y="155842"/>
                    <a:pt x="1014601" y="369670"/>
                  </a:cubicBezTo>
                  <a:lnTo>
                    <a:pt x="1019092" y="413714"/>
                  </a:lnTo>
                  <a:lnTo>
                    <a:pt x="1102734" y="462605"/>
                  </a:lnTo>
                  <a:cubicBezTo>
                    <a:pt x="1287796" y="596489"/>
                    <a:pt x="1417795" y="825103"/>
                    <a:pt x="1440622" y="1093545"/>
                  </a:cubicBezTo>
                  <a:lnTo>
                    <a:pt x="0" y="1091503"/>
                  </a:lnTo>
                  <a:cubicBezTo>
                    <a:pt x="23407" y="822959"/>
                    <a:pt x="154029" y="594615"/>
                    <a:pt x="339534" y="461294"/>
                  </a:cubicBezTo>
                  <a:lnTo>
                    <a:pt x="421354" y="413825"/>
                  </a:lnTo>
                  <a:lnTo>
                    <a:pt x="426015" y="368641"/>
                  </a:lnTo>
                  <a:cubicBezTo>
                    <a:pt x="461356" y="154514"/>
                    <a:pt x="580795" y="-530"/>
                    <a:pt x="720929" y="1"/>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3557C3F3-0BB8-64DA-E7FE-2F7D69D5F032}"/>
                </a:ext>
              </a:extLst>
            </p:cNvPr>
            <p:cNvSpPr/>
            <p:nvPr/>
          </p:nvSpPr>
          <p:spPr>
            <a:xfrm>
              <a:off x="6090029" y="3379961"/>
              <a:ext cx="387006" cy="374051"/>
            </a:xfrm>
            <a:custGeom>
              <a:avLst/>
              <a:gdLst>
                <a:gd name="connsiteX0" fmla="*/ 89675 w 387006"/>
                <a:gd name="connsiteY0" fmla="*/ 0 h 374051"/>
                <a:gd name="connsiteX1" fmla="*/ 289944 w 387006"/>
                <a:gd name="connsiteY1" fmla="*/ 0 h 374051"/>
                <a:gd name="connsiteX2" fmla="*/ 289944 w 387006"/>
                <a:gd name="connsiteY2" fmla="*/ 92611 h 374051"/>
                <a:gd name="connsiteX3" fmla="*/ 327188 w 387006"/>
                <a:gd name="connsiteY3" fmla="*/ 111581 h 374051"/>
                <a:gd name="connsiteX4" fmla="*/ 378546 w 387006"/>
                <a:gd name="connsiteY4" fmla="*/ 266186 h 374051"/>
                <a:gd name="connsiteX5" fmla="*/ 194378 w 387006"/>
                <a:gd name="connsiteY5" fmla="*/ 374050 h 374051"/>
                <a:gd name="connsiteX6" fmla="*/ 9275 w 387006"/>
                <a:gd name="connsiteY6" fmla="*/ 268235 h 374051"/>
                <a:gd name="connsiteX7" fmla="*/ 58293 w 387006"/>
                <a:gd name="connsiteY7" fmla="*/ 112741 h 374051"/>
                <a:gd name="connsiteX8" fmla="*/ 89675 w 387006"/>
                <a:gd name="connsiteY8" fmla="*/ 96390 h 37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006" h="374051">
                  <a:moveTo>
                    <a:pt x="89675" y="0"/>
                  </a:moveTo>
                  <a:lnTo>
                    <a:pt x="289944" y="0"/>
                  </a:lnTo>
                  <a:lnTo>
                    <a:pt x="289944" y="92611"/>
                  </a:lnTo>
                  <a:lnTo>
                    <a:pt x="327188" y="111581"/>
                  </a:lnTo>
                  <a:cubicBezTo>
                    <a:pt x="378588" y="150279"/>
                    <a:pt x="400452" y="209667"/>
                    <a:pt x="378546" y="266186"/>
                  </a:cubicBezTo>
                  <a:cubicBezTo>
                    <a:pt x="353803" y="330027"/>
                    <a:pt x="279153" y="373749"/>
                    <a:pt x="194378" y="374050"/>
                  </a:cubicBezTo>
                  <a:cubicBezTo>
                    <a:pt x="109964" y="374351"/>
                    <a:pt x="35048" y="331524"/>
                    <a:pt x="9275" y="268235"/>
                  </a:cubicBezTo>
                  <a:cubicBezTo>
                    <a:pt x="-13712" y="211788"/>
                    <a:pt x="7292" y="151991"/>
                    <a:pt x="58293" y="112741"/>
                  </a:cubicBezTo>
                  <a:lnTo>
                    <a:pt x="89675" y="96390"/>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Block Arc 17">
              <a:extLst>
                <a:ext uri="{FF2B5EF4-FFF2-40B4-BE49-F238E27FC236}">
                  <a16:creationId xmlns:a16="http://schemas.microsoft.com/office/drawing/2014/main" id="{41942AB0-A821-D144-FB05-B7322EC8C2AE}"/>
                </a:ext>
              </a:extLst>
            </p:cNvPr>
            <p:cNvSpPr/>
            <p:nvPr/>
          </p:nvSpPr>
          <p:spPr>
            <a:xfrm rot="10800000">
              <a:off x="5975040" y="3628925"/>
              <a:ext cx="609600" cy="304800"/>
            </a:xfrm>
            <a:prstGeom prst="blockArc">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C063EBB7-C681-4FE0-3FA1-C4BD00B4719C}"/>
                </a:ext>
              </a:extLst>
            </p:cNvPr>
            <p:cNvSpPr/>
            <p:nvPr/>
          </p:nvSpPr>
          <p:spPr>
            <a:xfrm rot="10800000">
              <a:off x="5845019" y="3708657"/>
              <a:ext cx="869640" cy="374051"/>
            </a:xfrm>
            <a:prstGeom prst="blockArc">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62380BEC-6397-87CA-3410-1156998D02BD}"/>
                </a:ext>
              </a:extLst>
            </p:cNvPr>
            <p:cNvSpPr/>
            <p:nvPr/>
          </p:nvSpPr>
          <p:spPr>
            <a:xfrm rot="10800000">
              <a:off x="5715000" y="3828690"/>
              <a:ext cx="1152059" cy="428677"/>
            </a:xfrm>
            <a:prstGeom prst="blockArc">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grpSp>
      <p:sp>
        <p:nvSpPr>
          <p:cNvPr id="21" name="Lightning Bolt 20">
            <a:extLst>
              <a:ext uri="{FF2B5EF4-FFF2-40B4-BE49-F238E27FC236}">
                <a16:creationId xmlns:a16="http://schemas.microsoft.com/office/drawing/2014/main" id="{333D1C7A-E9EE-7202-BD10-22AEF3E09DB3}"/>
              </a:ext>
            </a:extLst>
          </p:cNvPr>
          <p:cNvSpPr/>
          <p:nvPr/>
        </p:nvSpPr>
        <p:spPr>
          <a:xfrm rot="295414">
            <a:off x="6322130" y="1628968"/>
            <a:ext cx="1849727" cy="1905000"/>
          </a:xfrm>
          <a:prstGeom prst="lightningBol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C41637C-13A1-69A5-A6E6-E3C9D3245A16}"/>
              </a:ext>
            </a:extLst>
          </p:cNvPr>
          <p:cNvSpPr txBox="1"/>
          <p:nvPr/>
        </p:nvSpPr>
        <p:spPr>
          <a:xfrm>
            <a:off x="8225171" y="1660068"/>
            <a:ext cx="3856522"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100 </a:t>
            </a:r>
            <a:r>
              <a:rPr lang="en-US" sz="2400" dirty="0" err="1">
                <a:latin typeface="Arial" panose="020B0604020202020204" pitchFamily="34" charset="0"/>
                <a:cs typeface="Arial" panose="020B0604020202020204" pitchFamily="34" charset="0"/>
              </a:rPr>
              <a:t>ms</a:t>
            </a:r>
            <a:r>
              <a:rPr lang="en-US" sz="2400" dirty="0">
                <a:latin typeface="Arial" panose="020B0604020202020204" pitchFamily="34" charset="0"/>
                <a:cs typeface="Arial" panose="020B0604020202020204" pitchFamily="34" charset="0"/>
              </a:rPr>
              <a:t>, 30-70 V, monopolar pulses</a:t>
            </a:r>
          </a:p>
          <a:p>
            <a:pPr marL="457200" indent="-457200">
              <a:buFont typeface="Arial" panose="020B0604020202020204" pitchFamily="34" charset="0"/>
              <a:buChar char="•"/>
            </a:pPr>
            <a:r>
              <a:rPr lang="en-US" sz="2400" i="1" dirty="0">
                <a:latin typeface="Arial" panose="020B0604020202020204" pitchFamily="34" charset="0"/>
                <a:cs typeface="Arial" panose="020B0604020202020204" pitchFamily="34" charset="0"/>
              </a:rPr>
              <a:t>unpleasant, </a:t>
            </a:r>
            <a:r>
              <a:rPr lang="en-US" sz="2400" b="1" dirty="0">
                <a:latin typeface="Arial" panose="020B0604020202020204" pitchFamily="34" charset="0"/>
                <a:cs typeface="Arial" panose="020B0604020202020204" pitchFamily="34" charset="0"/>
              </a:rPr>
              <a:t>not</a:t>
            </a:r>
            <a:r>
              <a:rPr lang="en-US" sz="2400" b="1"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painful</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BIOPAC STM200</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367580C-A57A-ACE3-ADF6-7BB59B5B851E}"/>
              </a:ext>
            </a:extLst>
          </p:cNvPr>
          <p:cNvSpPr txBox="1"/>
          <p:nvPr/>
        </p:nvSpPr>
        <p:spPr>
          <a:xfrm>
            <a:off x="2239478" y="1660068"/>
            <a:ext cx="3856522"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chimes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buzzers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verbal announcements</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E8AA8FE-0F3B-C316-9B48-A93EBB205C1A}"/>
              </a:ext>
            </a:extLst>
          </p:cNvPr>
          <p:cNvSpPr txBox="1"/>
          <p:nvPr/>
        </p:nvSpPr>
        <p:spPr>
          <a:xfrm>
            <a:off x="6096000" y="4544367"/>
            <a:ext cx="3856522"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mildly assistive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force feedback</a:t>
            </a:r>
          </a:p>
        </p:txBody>
      </p:sp>
    </p:spTree>
    <p:extLst>
      <p:ext uri="{BB962C8B-B14F-4D97-AF65-F5344CB8AC3E}">
        <p14:creationId xmlns:p14="http://schemas.microsoft.com/office/powerpoint/2010/main" val="613130610"/>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36455</TotalTime>
  <Words>485</Words>
  <Application>Microsoft Macintosh PowerPoint</Application>
  <PresentationFormat>Widescreen</PresentationFormat>
  <Paragraphs>85</Paragraphs>
  <Slides>11</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Tahoma</vt:lpstr>
      <vt:lpstr>Wingdings</vt:lpstr>
      <vt:lpstr>Blends</vt:lpstr>
      <vt:lpstr>PowerPoint Presentation</vt:lpstr>
      <vt:lpstr>Outline</vt:lpstr>
      <vt:lpstr>What is the Multi-Attribute Task Battery?</vt:lpstr>
      <vt:lpstr>How Did Existing Implementations Fall Short?</vt:lpstr>
      <vt:lpstr>Automation Surprise Manipulation</vt:lpstr>
      <vt:lpstr>Adaptive Task Demands</vt:lpstr>
      <vt:lpstr>Adaptive Task Demands</vt:lpstr>
      <vt:lpstr>Instantaneous Self-Assessment of Workload</vt:lpstr>
      <vt:lpstr>Real-Time Performance Feedback</vt:lpstr>
      <vt:lpstr>PowerPoint Presentation</vt:lpstr>
      <vt:lpstr>Discussion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Aaron Novstrup</cp:lastModifiedBy>
  <cp:revision>71</cp:revision>
  <cp:lastPrinted>1601-01-01T00:00:00Z</cp:lastPrinted>
  <dcterms:created xsi:type="dcterms:W3CDTF">2016-03-29T15:29:36Z</dcterms:created>
  <dcterms:modified xsi:type="dcterms:W3CDTF">2024-11-14T01:40:53Z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