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1"/>
  </p:notesMasterIdLst>
  <p:handoutMasterIdLst>
    <p:handoutMasterId r:id="rId22"/>
  </p:handoutMasterIdLst>
  <p:sldIdLst>
    <p:sldId id="289" r:id="rId5"/>
    <p:sldId id="290" r:id="rId6"/>
    <p:sldId id="303" r:id="rId7"/>
    <p:sldId id="302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58A"/>
    <a:srgbClr val="CC3300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34" autoAdjust="0"/>
    <p:restoredTop sz="79764" autoAdjust="0"/>
  </p:normalViewPr>
  <p:slideViewPr>
    <p:cSldViewPr snapToGrid="0">
      <p:cViewPr varScale="1">
        <p:scale>
          <a:sx n="127" d="100"/>
          <a:sy n="127" d="100"/>
        </p:scale>
        <p:origin x="24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- 2,500 Different CAD/PAD Types</a:t>
            </a:r>
          </a:p>
          <a:p>
            <a:r>
              <a:rPr lang="en-US" dirty="0"/>
              <a:t>- 380,000 individual components installed on aircraft</a:t>
            </a:r>
          </a:p>
          <a:p>
            <a:pPr marL="0" indent="0">
              <a:buFontTx/>
              <a:buNone/>
            </a:pPr>
            <a:r>
              <a:rPr lang="en-US" dirty="0"/>
              <a:t>- NACES used in F/A-18 A through G and T-45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61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70,000 Devices replaced annually (all CAD/PAD types)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RCM Ex. Replace the devices every 24 months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CBM Ex. Decide when to replace a device based on its condition and what it has been exposed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28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Removal Doctrine is 24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0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the last 10 years:</a:t>
            </a:r>
          </a:p>
          <a:p>
            <a:r>
              <a:rPr lang="en-US" dirty="0"/>
              <a:t>At China Lake, during the month of July at 1100, the temperature ranged from 74 to 111 and is typically 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8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Monte Carlo Simulation</a:t>
            </a:r>
          </a:p>
          <a:p>
            <a:r>
              <a:rPr lang="en-US" dirty="0"/>
              <a:t>- Uncertainty Bands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93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Doctrine states effective stabilizer weight must be at least 1.8% of the total weight of compound during production.</a:t>
            </a:r>
          </a:p>
          <a:p>
            <a:r>
              <a:rPr lang="en-US" dirty="0"/>
              <a:t>- Some batches may start with as much as 2.2%</a:t>
            </a:r>
          </a:p>
          <a:p>
            <a:r>
              <a:rPr lang="en-US" dirty="0"/>
              <a:t>- Stabilizer weight is not recorded during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24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- 0.2% stabilizer weight deemed unsafe and should be removed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15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RCM policy removes devices 24 months after install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097300"/>
            <a:ext cx="5363633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B24D3D4-56CC-BD4B-8ED0-2707EAED07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9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7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Digital Twins for Modeling Replacement Time for CAD/PAD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56580" y="4419288"/>
            <a:ext cx="8478838" cy="992468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Dave Padula, Lone Star Analysis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ADF93-7316-29D9-2099-8E974B68C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451" y="4969791"/>
            <a:ext cx="1305096" cy="33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E80AA-F7C6-3E2F-8D2E-400B0435F3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ECF76C-1830-33E6-BD84-16345900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6070C-F95C-2073-C617-D1283038E6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CAD/PAD Installation Data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At the serial number level, this device was installed into this aircraft, in this seat position, on this date.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provided by NSWC IHD.</a:t>
            </a: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Location Data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This aircraft was at this location during these dates.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Flight log data obtained through a US Navy database.</a:t>
            </a: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Dry Bulb Temperature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This location has historically seen these temperatures during these times of year.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provided by Naval Oceanic and Atmospheric Administration (NOAA).</a:t>
            </a:r>
          </a:p>
        </p:txBody>
      </p:sp>
    </p:spTree>
    <p:extLst>
      <p:ext uri="{BB962C8B-B14F-4D97-AF65-F5344CB8AC3E}">
        <p14:creationId xmlns:p14="http://schemas.microsoft.com/office/powerpoint/2010/main" val="157747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7F86-E893-65A6-9F66-230CBE19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Validation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0FAFB-46BD-43C3-B869-1D9680507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867E9-9B8D-51B6-2E16-5DDE2024A2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5"/>
            <a:ext cx="11304105" cy="1360540"/>
          </a:xfrm>
        </p:spPr>
        <p:txBody>
          <a:bodyPr/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Ordnance Assessment Reports (OAR)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sub-set of devices sent back to NSWC IHD are examined upon return and have their remaining stabilizer measured and recorded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Validation Opportunity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50120-EDA8-7676-AD99-AB51B25EA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994" y="2351315"/>
            <a:ext cx="8903750" cy="41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19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E3CC0B-45ED-C4F9-EE77-B69AD5278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08BA8E-2137-0388-A51E-B8688178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Validation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BD009-6E9F-1FA6-544A-99207EBB9E0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total of four OARs were made available for validation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0106E1-3DB9-E46A-DD3D-91DE43097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20" y="2574854"/>
            <a:ext cx="11596160" cy="2358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5B9205-E414-B709-0D59-409B757060D2}"/>
              </a:ext>
            </a:extLst>
          </p:cNvPr>
          <p:cNvSpPr txBox="1"/>
          <p:nvPr/>
        </p:nvSpPr>
        <p:spPr>
          <a:xfrm>
            <a:off x="4120718" y="5352511"/>
            <a:ext cx="3950563" cy="769441"/>
          </a:xfrm>
          <a:prstGeom prst="rect">
            <a:avLst/>
          </a:prstGeom>
          <a:solidFill>
            <a:srgbClr val="22458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Last two tests likely had more starting stabilizer</a:t>
            </a:r>
          </a:p>
        </p:txBody>
      </p:sp>
    </p:spTree>
    <p:extLst>
      <p:ext uri="{BB962C8B-B14F-4D97-AF65-F5344CB8AC3E}">
        <p14:creationId xmlns:p14="http://schemas.microsoft.com/office/powerpoint/2010/main" val="121846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7F86-E893-65A6-9F66-230CBE19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Validation – 2007 Incident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0FAFB-46BD-43C3-B869-1D9680507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867E9-9B8D-51B6-2E16-5DDE2024A2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5"/>
            <a:ext cx="11304105" cy="1360540"/>
          </a:xfrm>
        </p:spPr>
        <p:txBody>
          <a:bodyPr/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 fifth validation was performed by running a scenario for the incident aircraft.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 digital twin showed device becoming unsafe in June 2007.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Incident occurred in July 2007.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E8E1F0-0CEC-A03A-DFB3-7B0377714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592" y="2151804"/>
            <a:ext cx="9334815" cy="440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50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7F86-E893-65A6-9F66-230CBE19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Doctrine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0FAFB-46BD-43C3-B869-1D9680507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867E9-9B8D-51B6-2E16-5DDE2024A2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5"/>
            <a:ext cx="11304105" cy="1360540"/>
          </a:xfrm>
        </p:spPr>
        <p:txBody>
          <a:bodyPr/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What happens if a device is deployed to same location for its installed life? 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Results show some locations hit unsafe levels in as little as 12 months while others have useful remaining life after 5 years.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6E609-8F41-1EAD-CB85-A90AC4C7E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654" y="2109041"/>
            <a:ext cx="9219570" cy="452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3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716B97-25EF-3593-BF07-928A37EB8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68E27-7811-51B6-61E6-893EDE7F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4EE5B-92D4-A839-62BA-0C69EB8FABB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Improve the quality of life for NSWC IHD Service Life Extension analysts.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Automating the entry of input data.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Automating the evaluation of individual scenarios.  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Monthly Reports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Deliver estimated effective stabilizer remaining for each in-scope device.  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Further Model Validation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NSWC IHD is collecting additional OARs.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Expand scope to include more CAD/PAD device types.</a:t>
            </a:r>
          </a:p>
        </p:txBody>
      </p:sp>
    </p:spTree>
    <p:extLst>
      <p:ext uri="{BB962C8B-B14F-4D97-AF65-F5344CB8AC3E}">
        <p14:creationId xmlns:p14="http://schemas.microsoft.com/office/powerpoint/2010/main" val="360893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8F16C-4980-42D4-B4ED-57896F5F4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6581" y="3429000"/>
            <a:ext cx="8478838" cy="1417022"/>
          </a:xfrm>
        </p:spPr>
        <p:txBody>
          <a:bodyPr/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FEB61-B311-C837-5FF6-FA8B3B34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8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a CAD/PAD?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Project Questions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Project Findings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Problem Details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Solution Details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Doctrine Analysis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Project Next steps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9567F3-74F0-F84F-0720-A0DB3FD5B9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71633" y="1807052"/>
            <a:ext cx="6014098" cy="386221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59BA77-838D-D7F1-FB5C-42A334E7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What is a CAD/PAD?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6AF134-8A43-6DED-2BCF-42FE76266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013321"/>
            <a:ext cx="5363633" cy="5293202"/>
          </a:xfrm>
        </p:spPr>
        <p:txBody>
          <a:bodyPr/>
          <a:lstStyle/>
          <a:p>
            <a:r>
              <a: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Cartridge-Actuated Device / Propellant-Actuated Device (CAD/PAD) include: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atapults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ocket catapults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ocket motors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This project is scoped to the following devices installed on Navy Aircrew Common Ejection Seats (NACES):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MT29 Parachute Deployment Rocket Motor (PDRM)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WB15 Cartridge Actuated Initiator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MT31 Under Seat Rocket Motor (USRM)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96DE67-CC70-67A8-B125-69B430B32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9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9162598-D5B8-73C8-E591-E2E8A6138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976" y="1762374"/>
            <a:ext cx="7058946" cy="3856528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0073AF-F81B-AFE3-0F27-B8E79CA2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Problem Statement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D71F0-0F6E-E535-2576-78D41275B1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4D22A-F9B3-BD20-583C-9EC3ABFB2B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8" y="990774"/>
            <a:ext cx="4067876" cy="5399728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Reliability Centered Maintenance (RCM) has proven </a:t>
            </a:r>
            <a:r>
              <a:rPr lang="en-US" sz="2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inadequate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Naval aviation continues to experience issues with CAD/PADs: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hortages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bsolescence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 failures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roduction and shipping delays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Condition Based Maintenance (CBM) is now desired.</a:t>
            </a:r>
          </a:p>
          <a:p>
            <a:pPr>
              <a:lnSpc>
                <a:spcPct val="90000"/>
              </a:lnSpc>
            </a:pP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0D92DC-2E5C-B458-4AA2-FB61D84C5CF3}"/>
              </a:ext>
            </a:extLst>
          </p:cNvPr>
          <p:cNvSpPr txBox="1">
            <a:spLocks/>
          </p:cNvSpPr>
          <p:nvPr/>
        </p:nvSpPr>
        <p:spPr bwMode="auto">
          <a:xfrm>
            <a:off x="4655977" y="5696759"/>
            <a:ext cx="7058946" cy="693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200" kern="0" dirty="0">
                <a:latin typeface="Arial" panose="020B0604020202020204" pitchFamily="34" charset="0"/>
                <a:cs typeface="Arial" panose="020B0604020202020204" pitchFamily="34" charset="0"/>
              </a:rPr>
              <a:t>July 2007 in China Lake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200" kern="0" dirty="0">
                <a:latin typeface="Arial" panose="020B0604020202020204" pitchFamily="34" charset="0"/>
                <a:cs typeface="Arial" panose="020B0604020202020204" pitchFamily="34" charset="0"/>
              </a:rPr>
              <a:t>No injuries, but significant damage to F/A-18</a:t>
            </a:r>
          </a:p>
        </p:txBody>
      </p:sp>
    </p:spTree>
    <p:extLst>
      <p:ext uri="{BB962C8B-B14F-4D97-AF65-F5344CB8AC3E}">
        <p14:creationId xmlns:p14="http://schemas.microsoft.com/office/powerpoint/2010/main" val="327531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829247-4AD9-2759-1EF3-C00B31996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5C1A65-9777-236A-60AE-81BB38FE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DA6B6-AE92-B894-8622-B1AB5B52206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 a CAD/PAD digital twin be developed that provides accurate measurements and predictions of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remaining useful life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target devices?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the current RCM approach to removing and replacing target CAD/PADs on established service life timelines impacting safety and/or readiness?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 CAD/PAD digital twin be achieved without adding additional sensors to the aircraft?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8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A2C114-0988-3307-0BC0-7B68FC8A0C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93942C-FC0F-47F8-8AFC-C67B54BC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8BA44-0EAE-4E5B-29E3-BCFF98071AF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Digital twins generate results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with Naval Air Systems Command (NAVAIR) expectations.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Analysis suggesting RCM introduces a safety risk in some cases and severely under-utilizes effective life (increases cost) in others.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location found to make devices unsafe in as few as 12 months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Premature removals lead to: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Wasted procurement investment 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Negative impact to fleet mission readiness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Digital twins do not require additional aircraft sensor installations.</a:t>
            </a:r>
          </a:p>
        </p:txBody>
      </p:sp>
    </p:spTree>
    <p:extLst>
      <p:ext uri="{BB962C8B-B14F-4D97-AF65-F5344CB8AC3E}">
        <p14:creationId xmlns:p14="http://schemas.microsoft.com/office/powerpoint/2010/main" val="399479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6CC3FF-07CF-2362-C985-F8D8B6898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049" y="1235345"/>
            <a:ext cx="1584112" cy="204972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7E7485C-92C0-6EF9-5199-5530259A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Problem Details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8846DC-1879-1579-486E-D58FEA81B0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A3C57-5C0F-3EED-F022-FC2CB27AC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3"/>
            <a:ext cx="3450823" cy="2294293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Effective Stabilizer Remaining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dictates when device becomes unsafe and should be removed from aircraft.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Heat exposure causes degradation of the effective stabilizer.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 sensors. Solution must estimate the device temperature.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 2007 temperature study was performed with sensors in aircraft.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022F1-258F-4123-FCA2-F7F435AA8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958" y="1106001"/>
            <a:ext cx="7993964" cy="55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D415-CEC9-B044-BBAB-2AFD8CA8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Device Temperature Estimation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4718B-DAE4-5D6D-8E64-665634178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1" y="1097300"/>
            <a:ext cx="4071556" cy="5293202"/>
          </a:xfrm>
        </p:spPr>
        <p:txBody>
          <a:bodyPr wrap="square" anchor="t">
            <a:normAutofit fontScale="77500" lnSpcReduction="20000"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 quadratic regression equation was developed to estimate the temperature of the devices.</a:t>
            </a:r>
          </a:p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Variables utilized in regression:</a:t>
            </a:r>
          </a:p>
          <a:p>
            <a:pPr lvl="1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Dry Bulb Temperature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Solar Irradiance</a:t>
            </a:r>
          </a:p>
          <a:p>
            <a:pPr lvl="2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Calculated based on geographical location, time of year and time of day.</a:t>
            </a:r>
          </a:p>
          <a:p>
            <a:pPr lvl="1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Time Since Sunset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11F6E40-6194-766B-E097-76425990FD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4026" y="1450950"/>
            <a:ext cx="8027509" cy="3491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56D1B-D838-BB4E-5C5E-70EBE4F61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85FDB-CF2E-185B-6FC2-4B3E35E418D6}"/>
              </a:ext>
            </a:extLst>
          </p:cNvPr>
          <p:cNvSpPr txBox="1"/>
          <p:nvPr/>
        </p:nvSpPr>
        <p:spPr>
          <a:xfrm>
            <a:off x="5874518" y="5195791"/>
            <a:ext cx="587949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 adjusted R-Square of 0.843 was achieved for the PDRM device type.</a:t>
            </a:r>
          </a:p>
        </p:txBody>
      </p:sp>
    </p:spTree>
    <p:extLst>
      <p:ext uri="{BB962C8B-B14F-4D97-AF65-F5344CB8AC3E}">
        <p14:creationId xmlns:p14="http://schemas.microsoft.com/office/powerpoint/2010/main" val="56816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CA06A0-B0D6-4098-A141-9BF7198CF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37529A-DF31-14A6-3B37-40665A08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Stabilizer Degradation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A9C88-B9DA-5061-5AFE-90666EEE518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Cumulative Energy Exposure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Computed using the temperature of the device and duration of exposure.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Activation Energy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Reaction rate of Mechanite-19.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 Arrhenius-like equation provided by Naval Surface Warfare Center (NSWC) Indian Head Division (IHD).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Loss of Effective Stabilizer</a:t>
            </a:r>
          </a:p>
          <a:p>
            <a:pPr lvl="1"/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Cumulative energy exposure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activation energy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used to calculate loss of effective stabilizer.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Useful Remaining Life (Effective Stabilizer Remaining)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Estimated by subtracting stabilizer loss from the starting amount.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During production, a minimum amount is enforced but batch starting amount is not recorded and must be estimated.</a:t>
            </a:r>
          </a:p>
        </p:txBody>
      </p:sp>
    </p:spTree>
    <p:extLst>
      <p:ext uri="{BB962C8B-B14F-4D97-AF65-F5344CB8AC3E}">
        <p14:creationId xmlns:p14="http://schemas.microsoft.com/office/powerpoint/2010/main" val="1790748671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17887</TotalTime>
  <Words>981</Words>
  <Application>Microsoft Office PowerPoint</Application>
  <PresentationFormat>Widescreen</PresentationFormat>
  <Paragraphs>148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Tahoma</vt:lpstr>
      <vt:lpstr>Wingdings</vt:lpstr>
      <vt:lpstr>Blends</vt:lpstr>
      <vt:lpstr>PowerPoint Presentation</vt:lpstr>
      <vt:lpstr>Agenda</vt:lpstr>
      <vt:lpstr>What is a CAD/PAD?</vt:lpstr>
      <vt:lpstr>Problem Statement</vt:lpstr>
      <vt:lpstr>Project Questions</vt:lpstr>
      <vt:lpstr>Project Findings</vt:lpstr>
      <vt:lpstr>Problem Details</vt:lpstr>
      <vt:lpstr>Device Temperature Estimation</vt:lpstr>
      <vt:lpstr>Effective Stabilizer Degradation</vt:lpstr>
      <vt:lpstr>Required Data</vt:lpstr>
      <vt:lpstr>Solution Validation</vt:lpstr>
      <vt:lpstr>Solution Validation</vt:lpstr>
      <vt:lpstr>Solution Validation – 2007 Incident</vt:lpstr>
      <vt:lpstr>Doctrine Analysis</vt:lpstr>
      <vt:lpstr>Project Next Steps</vt:lpstr>
      <vt:lpstr>PowerPoint Presentation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Kyle Probst</cp:lastModifiedBy>
  <cp:revision>64</cp:revision>
  <cp:lastPrinted>1601-01-01T00:00:00Z</cp:lastPrinted>
  <dcterms:created xsi:type="dcterms:W3CDTF">2016-03-29T15:29:36Z</dcterms:created>
  <dcterms:modified xsi:type="dcterms:W3CDTF">2024-10-29T12:41:01Z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