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9"/>
  </p:notesMasterIdLst>
  <p:handoutMasterIdLst>
    <p:handoutMasterId r:id="rId20"/>
  </p:handoutMasterIdLst>
  <p:sldIdLst>
    <p:sldId id="289" r:id="rId5"/>
    <p:sldId id="290" r:id="rId6"/>
    <p:sldId id="313" r:id="rId7"/>
    <p:sldId id="303" r:id="rId8"/>
    <p:sldId id="311" r:id="rId9"/>
    <p:sldId id="304" r:id="rId10"/>
    <p:sldId id="316" r:id="rId11"/>
    <p:sldId id="305" r:id="rId12"/>
    <p:sldId id="317" r:id="rId13"/>
    <p:sldId id="306" r:id="rId14"/>
    <p:sldId id="307" r:id="rId15"/>
    <p:sldId id="308" r:id="rId16"/>
    <p:sldId id="309" r:id="rId17"/>
    <p:sldId id="310" r:id="rId18"/>
  </p:sldIdLst>
  <p:sldSz cx="12192000" cy="6858000"/>
  <p:notesSz cx="7315200" cy="96012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Default Section" id="{ED3E40E7-AFDB-4981-BB2A-28B14B4D77CC}">
          <p14:sldIdLst>
            <p14:sldId id="289"/>
            <p14:sldId id="290"/>
            <p14:sldId id="313"/>
            <p14:sldId id="303"/>
            <p14:sldId id="311"/>
            <p14:sldId id="304"/>
            <p14:sldId id="316"/>
            <p14:sldId id="305"/>
            <p14:sldId id="317"/>
            <p14:sldId id="306"/>
            <p14:sldId id="307"/>
            <p14:sldId id="308"/>
            <p14:sldId id="309"/>
            <p14:sldId id="31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46E12-D10B-4908-B203-E211F1F52492}" v="50" dt="2024-10-04T18:52:42.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32" autoAdjust="0"/>
  </p:normalViewPr>
  <p:slideViewPr>
    <p:cSldViewPr snapToGrid="0">
      <p:cViewPr varScale="1">
        <p:scale>
          <a:sx n="99" d="100"/>
          <a:sy n="99" d="100"/>
        </p:scale>
        <p:origin x="912" y="90"/>
      </p:cViewPr>
      <p:guideLst>
        <p:guide orient="horz" pos="2160"/>
        <p:guide pos="3840"/>
      </p:guideLst>
    </p:cSldViewPr>
  </p:slideViewPr>
  <p:notesTextViewPr>
    <p:cViewPr>
      <p:scale>
        <a:sx n="1" d="1"/>
        <a:sy n="1" d="1"/>
      </p:scale>
      <p:origin x="0" y="0"/>
    </p:cViewPr>
  </p:notesTextViewPr>
  <p:sorterViewPr>
    <p:cViewPr>
      <p:scale>
        <a:sx n="100" d="100"/>
        <a:sy n="100" d="100"/>
      </p:scale>
      <p:origin x="0" y="-3978"/>
    </p:cViewPr>
  </p:sorterViewPr>
  <p:notesViewPr>
    <p:cSldViewPr snapToGrid="0">
      <p:cViewPr varScale="1">
        <p:scale>
          <a:sx n="79" d="100"/>
          <a:sy n="79" d="100"/>
        </p:scale>
        <p:origin x="39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GEORGE H CIV USAF AFMC AFLCMC/WNR" userId="e515aec3-5071-4c66-9dac-f8bdef79a9f2" providerId="ADAL" clId="{21346E12-D10B-4908-B203-E211F1F52492}"/>
    <pc:docChg chg="undo custSel addSld delSld modSld modSection">
      <pc:chgData name="AYERS, GEORGE H CIV USAF AFMC AFLCMC/WNR" userId="e515aec3-5071-4c66-9dac-f8bdef79a9f2" providerId="ADAL" clId="{21346E12-D10B-4908-B203-E211F1F52492}" dt="2024-10-04T15:38:18.696" v="353"/>
      <pc:docMkLst>
        <pc:docMk/>
      </pc:docMkLst>
      <pc:sldChg chg="addSp delSp modSp mod">
        <pc:chgData name="AYERS, GEORGE H CIV USAF AFMC AFLCMC/WNR" userId="e515aec3-5071-4c66-9dac-f8bdef79a9f2" providerId="ADAL" clId="{21346E12-D10B-4908-B203-E211F1F52492}" dt="2024-10-02T20:46:25.788" v="104" actId="6549"/>
        <pc:sldMkLst>
          <pc:docMk/>
          <pc:sldMk cId="3664686379" sldId="289"/>
        </pc:sldMkLst>
        <pc:spChg chg="mod">
          <ac:chgData name="AYERS, GEORGE H CIV USAF AFMC AFLCMC/WNR" userId="e515aec3-5071-4c66-9dac-f8bdef79a9f2" providerId="ADAL" clId="{21346E12-D10B-4908-B203-E211F1F52492}" dt="2024-10-02T20:46:25.788" v="104" actId="6549"/>
          <ac:spMkLst>
            <pc:docMk/>
            <pc:sldMk cId="3664686379" sldId="289"/>
            <ac:spMk id="10" creationId="{00000000-0000-0000-0000-000000000000}"/>
          </ac:spMkLst>
        </pc:spChg>
        <pc:graphicFrameChg chg="add mod">
          <ac:chgData name="AYERS, GEORGE H CIV USAF AFMC AFLCMC/WNR" userId="e515aec3-5071-4c66-9dac-f8bdef79a9f2" providerId="ADAL" clId="{21346E12-D10B-4908-B203-E211F1F52492}" dt="2024-10-02T20:42:00.766" v="16"/>
          <ac:graphicFrameMkLst>
            <pc:docMk/>
            <pc:sldMk cId="3664686379" sldId="289"/>
            <ac:graphicFrameMk id="4" creationId="{E697BF5E-77C4-6E3E-388B-2B029DE27003}"/>
          </ac:graphicFrameMkLst>
        </pc:graphicFrameChg>
        <pc:graphicFrameChg chg="add del mod">
          <ac:chgData name="AYERS, GEORGE H CIV USAF AFMC AFLCMC/WNR" userId="e515aec3-5071-4c66-9dac-f8bdef79a9f2" providerId="ADAL" clId="{21346E12-D10B-4908-B203-E211F1F52492}" dt="2024-10-02T20:44:21.821" v="83" actId="478"/>
          <ac:graphicFrameMkLst>
            <pc:docMk/>
            <pc:sldMk cId="3664686379" sldId="289"/>
            <ac:graphicFrameMk id="5" creationId="{D8175AE4-F787-6AAA-599C-3D8731DC939F}"/>
          </ac:graphicFrameMkLst>
        </pc:graphicFrameChg>
      </pc:sldChg>
      <pc:sldChg chg="modSp mod">
        <pc:chgData name="AYERS, GEORGE H CIV USAF AFMC AFLCMC/WNR" userId="e515aec3-5071-4c66-9dac-f8bdef79a9f2" providerId="ADAL" clId="{21346E12-D10B-4908-B203-E211F1F52492}" dt="2024-10-02T20:47:03.366" v="105" actId="121"/>
        <pc:sldMkLst>
          <pc:docMk/>
          <pc:sldMk cId="2700611214" sldId="303"/>
        </pc:sldMkLst>
        <pc:spChg chg="mod">
          <ac:chgData name="AYERS, GEORGE H CIV USAF AFMC AFLCMC/WNR" userId="e515aec3-5071-4c66-9dac-f8bdef79a9f2" providerId="ADAL" clId="{21346E12-D10B-4908-B203-E211F1F52492}" dt="2024-10-02T20:47:03.366" v="105" actId="121"/>
          <ac:spMkLst>
            <pc:docMk/>
            <pc:sldMk cId="2700611214" sldId="303"/>
            <ac:spMk id="6" creationId="{0A7B4336-7DB1-D6A8-6047-14D196A72D5B}"/>
          </ac:spMkLst>
        </pc:spChg>
      </pc:sldChg>
      <pc:sldChg chg="addSp delSp modSp mod">
        <pc:chgData name="AYERS, GEORGE H CIV USAF AFMC AFLCMC/WNR" userId="e515aec3-5071-4c66-9dac-f8bdef79a9f2" providerId="ADAL" clId="{21346E12-D10B-4908-B203-E211F1F52492}" dt="2024-10-04T13:21:21.836" v="248" actId="14100"/>
        <pc:sldMkLst>
          <pc:docMk/>
          <pc:sldMk cId="12711952" sldId="304"/>
        </pc:sldMkLst>
        <pc:spChg chg="del mod">
          <ac:chgData name="AYERS, GEORGE H CIV USAF AFMC AFLCMC/WNR" userId="e515aec3-5071-4c66-9dac-f8bdef79a9f2" providerId="ADAL" clId="{21346E12-D10B-4908-B203-E211F1F52492}" dt="2024-10-04T13:12:06.803" v="179" actId="478"/>
          <ac:spMkLst>
            <pc:docMk/>
            <pc:sldMk cId="12711952" sldId="304"/>
            <ac:spMk id="7" creationId="{D09927D7-55B6-55C0-5D28-4D187F218B59}"/>
          </ac:spMkLst>
        </pc:spChg>
        <pc:spChg chg="mod topLvl">
          <ac:chgData name="AYERS, GEORGE H CIV USAF AFMC AFLCMC/WNR" userId="e515aec3-5071-4c66-9dac-f8bdef79a9f2" providerId="ADAL" clId="{21346E12-D10B-4908-B203-E211F1F52492}" dt="2024-10-04T13:21:21.836" v="248" actId="14100"/>
          <ac:spMkLst>
            <pc:docMk/>
            <pc:sldMk cId="12711952" sldId="304"/>
            <ac:spMk id="10" creationId="{29F353DF-FE85-83BB-BC13-94A9E75F5259}"/>
          </ac:spMkLst>
        </pc:spChg>
        <pc:spChg chg="mod topLvl">
          <ac:chgData name="AYERS, GEORGE H CIV USAF AFMC AFLCMC/WNR" userId="e515aec3-5071-4c66-9dac-f8bdef79a9f2" providerId="ADAL" clId="{21346E12-D10B-4908-B203-E211F1F52492}" dt="2024-10-04T13:13:37.760" v="197" actId="164"/>
          <ac:spMkLst>
            <pc:docMk/>
            <pc:sldMk cId="12711952" sldId="304"/>
            <ac:spMk id="11" creationId="{566F8234-1642-8BE4-33AB-717F75518C00}"/>
          </ac:spMkLst>
        </pc:spChg>
        <pc:spChg chg="mod topLvl">
          <ac:chgData name="AYERS, GEORGE H CIV USAF AFMC AFLCMC/WNR" userId="e515aec3-5071-4c66-9dac-f8bdef79a9f2" providerId="ADAL" clId="{21346E12-D10B-4908-B203-E211F1F52492}" dt="2024-10-04T13:13:37.760" v="197" actId="164"/>
          <ac:spMkLst>
            <pc:docMk/>
            <pc:sldMk cId="12711952" sldId="304"/>
            <ac:spMk id="12" creationId="{34BDEE09-C33B-A616-3590-2155846B3AC2}"/>
          </ac:spMkLst>
        </pc:spChg>
        <pc:spChg chg="mod topLvl">
          <ac:chgData name="AYERS, GEORGE H CIV USAF AFMC AFLCMC/WNR" userId="e515aec3-5071-4c66-9dac-f8bdef79a9f2" providerId="ADAL" clId="{21346E12-D10B-4908-B203-E211F1F52492}" dt="2024-10-04T13:13:22.682" v="195" actId="164"/>
          <ac:spMkLst>
            <pc:docMk/>
            <pc:sldMk cId="12711952" sldId="304"/>
            <ac:spMk id="13" creationId="{BA43A696-C599-1599-3684-69E7F766EE26}"/>
          </ac:spMkLst>
        </pc:spChg>
        <pc:spChg chg="mod topLvl">
          <ac:chgData name="AYERS, GEORGE H CIV USAF AFMC AFLCMC/WNR" userId="e515aec3-5071-4c66-9dac-f8bdef79a9f2" providerId="ADAL" clId="{21346E12-D10B-4908-B203-E211F1F52492}" dt="2024-10-04T13:13:37.760" v="197" actId="164"/>
          <ac:spMkLst>
            <pc:docMk/>
            <pc:sldMk cId="12711952" sldId="304"/>
            <ac:spMk id="14" creationId="{06386986-02E8-8281-B9D0-CA97C5FC977A}"/>
          </ac:spMkLst>
        </pc:spChg>
        <pc:spChg chg="add mod">
          <ac:chgData name="AYERS, GEORGE H CIV USAF AFMC AFLCMC/WNR" userId="e515aec3-5071-4c66-9dac-f8bdef79a9f2" providerId="ADAL" clId="{21346E12-D10B-4908-B203-E211F1F52492}" dt="2024-10-04T13:13:22.682" v="195" actId="164"/>
          <ac:spMkLst>
            <pc:docMk/>
            <pc:sldMk cId="12711952" sldId="304"/>
            <ac:spMk id="15" creationId="{AE06AF1E-8694-AE71-2DBF-281B8DAED6CA}"/>
          </ac:spMkLst>
        </pc:spChg>
        <pc:spChg chg="add">
          <ac:chgData name="AYERS, GEORGE H CIV USAF AFMC AFLCMC/WNR" userId="e515aec3-5071-4c66-9dac-f8bdef79a9f2" providerId="ADAL" clId="{21346E12-D10B-4908-B203-E211F1F52492}" dt="2024-10-04T13:19:03.812" v="238"/>
          <ac:spMkLst>
            <pc:docMk/>
            <pc:sldMk cId="12711952" sldId="304"/>
            <ac:spMk id="27" creationId="{06BBBB48-EF19-B682-50A1-2D3E3FC23A06}"/>
          </ac:spMkLst>
        </pc:spChg>
        <pc:spChg chg="mod">
          <ac:chgData name="AYERS, GEORGE H CIV USAF AFMC AFLCMC/WNR" userId="e515aec3-5071-4c66-9dac-f8bdef79a9f2" providerId="ADAL" clId="{21346E12-D10B-4908-B203-E211F1F52492}" dt="2024-10-04T13:19:24.300" v="242" actId="571"/>
          <ac:spMkLst>
            <pc:docMk/>
            <pc:sldMk cId="12711952" sldId="304"/>
            <ac:spMk id="34" creationId="{E25C394F-8FF3-A439-F6E2-8438C511D6ED}"/>
          </ac:spMkLst>
        </pc:spChg>
        <pc:spChg chg="mod">
          <ac:chgData name="AYERS, GEORGE H CIV USAF AFMC AFLCMC/WNR" userId="e515aec3-5071-4c66-9dac-f8bdef79a9f2" providerId="ADAL" clId="{21346E12-D10B-4908-B203-E211F1F52492}" dt="2024-10-04T13:19:24.300" v="242" actId="571"/>
          <ac:spMkLst>
            <pc:docMk/>
            <pc:sldMk cId="12711952" sldId="304"/>
            <ac:spMk id="35" creationId="{87380482-B066-8F6E-FCA2-F8B9C9647484}"/>
          </ac:spMkLst>
        </pc:spChg>
        <pc:spChg chg="mod">
          <ac:chgData name="AYERS, GEORGE H CIV USAF AFMC AFLCMC/WNR" userId="e515aec3-5071-4c66-9dac-f8bdef79a9f2" providerId="ADAL" clId="{21346E12-D10B-4908-B203-E211F1F52492}" dt="2024-10-04T13:19:24.300" v="242" actId="571"/>
          <ac:spMkLst>
            <pc:docMk/>
            <pc:sldMk cId="12711952" sldId="304"/>
            <ac:spMk id="36" creationId="{5EC7712A-6AB6-8D34-1130-58C4B160D99A}"/>
          </ac:spMkLst>
        </pc:spChg>
        <pc:spChg chg="mod">
          <ac:chgData name="AYERS, GEORGE H CIV USAF AFMC AFLCMC/WNR" userId="e515aec3-5071-4c66-9dac-f8bdef79a9f2" providerId="ADAL" clId="{21346E12-D10B-4908-B203-E211F1F52492}" dt="2024-10-04T13:19:24.300" v="242" actId="571"/>
          <ac:spMkLst>
            <pc:docMk/>
            <pc:sldMk cId="12711952" sldId="304"/>
            <ac:spMk id="38" creationId="{EDFB1B03-9185-DE01-D5AE-C6E1F953362B}"/>
          </ac:spMkLst>
        </pc:spChg>
        <pc:spChg chg="mod">
          <ac:chgData name="AYERS, GEORGE H CIV USAF AFMC AFLCMC/WNR" userId="e515aec3-5071-4c66-9dac-f8bdef79a9f2" providerId="ADAL" clId="{21346E12-D10B-4908-B203-E211F1F52492}" dt="2024-10-04T13:19:24.300" v="242" actId="571"/>
          <ac:spMkLst>
            <pc:docMk/>
            <pc:sldMk cId="12711952" sldId="304"/>
            <ac:spMk id="39" creationId="{542AE692-BA4F-546C-F10F-D19D17AB7DCC}"/>
          </ac:spMkLst>
        </pc:spChg>
        <pc:grpChg chg="add del mod">
          <ac:chgData name="AYERS, GEORGE H CIV USAF AFMC AFLCMC/WNR" userId="e515aec3-5071-4c66-9dac-f8bdef79a9f2" providerId="ADAL" clId="{21346E12-D10B-4908-B203-E211F1F52492}" dt="2024-10-04T13:12:28.802" v="183" actId="165"/>
          <ac:grpSpMkLst>
            <pc:docMk/>
            <pc:sldMk cId="12711952" sldId="304"/>
            <ac:grpSpMk id="8" creationId="{A3613A7E-DB03-4983-5F7E-C56248E2A02C}"/>
          </ac:grpSpMkLst>
        </pc:grpChg>
        <pc:grpChg chg="del mod topLvl">
          <ac:chgData name="AYERS, GEORGE H CIV USAF AFMC AFLCMC/WNR" userId="e515aec3-5071-4c66-9dac-f8bdef79a9f2" providerId="ADAL" clId="{21346E12-D10B-4908-B203-E211F1F52492}" dt="2024-10-04T13:12:40.091" v="186" actId="165"/>
          <ac:grpSpMkLst>
            <pc:docMk/>
            <pc:sldMk cId="12711952" sldId="304"/>
            <ac:grpSpMk id="9" creationId="{7423F10D-66C4-8FF4-51F6-714DBABB384B}"/>
          </ac:grpSpMkLst>
        </pc:grpChg>
        <pc:grpChg chg="add mod">
          <ac:chgData name="AYERS, GEORGE H CIV USAF AFMC AFLCMC/WNR" userId="e515aec3-5071-4c66-9dac-f8bdef79a9f2" providerId="ADAL" clId="{21346E12-D10B-4908-B203-E211F1F52492}" dt="2024-10-04T13:13:37.760" v="197" actId="164"/>
          <ac:grpSpMkLst>
            <pc:docMk/>
            <pc:sldMk cId="12711952" sldId="304"/>
            <ac:grpSpMk id="16" creationId="{97BA56B7-8BB2-1B50-E5C9-8C5BBA4F2E2F}"/>
          </ac:grpSpMkLst>
        </pc:grpChg>
        <pc:grpChg chg="add mod">
          <ac:chgData name="AYERS, GEORGE H CIV USAF AFMC AFLCMC/WNR" userId="e515aec3-5071-4c66-9dac-f8bdef79a9f2" providerId="ADAL" clId="{21346E12-D10B-4908-B203-E211F1F52492}" dt="2024-10-04T13:15:35.438" v="231" actId="164"/>
          <ac:grpSpMkLst>
            <pc:docMk/>
            <pc:sldMk cId="12711952" sldId="304"/>
            <ac:grpSpMk id="17" creationId="{A1301190-DDC7-951F-80AD-0DC2482E36D7}"/>
          </ac:grpSpMkLst>
        </pc:grpChg>
        <pc:grpChg chg="add del mod">
          <ac:chgData name="AYERS, GEORGE H CIV USAF AFMC AFLCMC/WNR" userId="e515aec3-5071-4c66-9dac-f8bdef79a9f2" providerId="ADAL" clId="{21346E12-D10B-4908-B203-E211F1F52492}" dt="2024-10-04T13:14:54.797" v="212" actId="165"/>
          <ac:grpSpMkLst>
            <pc:docMk/>
            <pc:sldMk cId="12711952" sldId="304"/>
            <ac:grpSpMk id="25" creationId="{428B65AA-4D03-1F67-C907-8DA60E39AA6A}"/>
          </ac:grpSpMkLst>
        </pc:grpChg>
        <pc:grpChg chg="add del mod">
          <ac:chgData name="AYERS, GEORGE H CIV USAF AFMC AFLCMC/WNR" userId="e515aec3-5071-4c66-9dac-f8bdef79a9f2" providerId="ADAL" clId="{21346E12-D10B-4908-B203-E211F1F52492}" dt="2024-10-04T13:21:10.838" v="245" actId="478"/>
          <ac:grpSpMkLst>
            <pc:docMk/>
            <pc:sldMk cId="12711952" sldId="304"/>
            <ac:grpSpMk id="26" creationId="{B8C4E5AD-772F-BEBC-652D-ABAA1A4A816D}"/>
          </ac:grpSpMkLst>
        </pc:grpChg>
        <pc:grpChg chg="add mod">
          <ac:chgData name="AYERS, GEORGE H CIV USAF AFMC AFLCMC/WNR" userId="e515aec3-5071-4c66-9dac-f8bdef79a9f2" providerId="ADAL" clId="{21346E12-D10B-4908-B203-E211F1F52492}" dt="2024-10-04T13:21:16.661" v="247" actId="1076"/>
          <ac:grpSpMkLst>
            <pc:docMk/>
            <pc:sldMk cId="12711952" sldId="304"/>
            <ac:grpSpMk id="29" creationId="{DEDD9A0B-DA63-AE8A-638C-B51753AA71AC}"/>
          </ac:grpSpMkLst>
        </pc:grpChg>
        <pc:grpChg chg="mod">
          <ac:chgData name="AYERS, GEORGE H CIV USAF AFMC AFLCMC/WNR" userId="e515aec3-5071-4c66-9dac-f8bdef79a9f2" providerId="ADAL" clId="{21346E12-D10B-4908-B203-E211F1F52492}" dt="2024-10-04T13:19:24.300" v="242" actId="571"/>
          <ac:grpSpMkLst>
            <pc:docMk/>
            <pc:sldMk cId="12711952" sldId="304"/>
            <ac:grpSpMk id="30" creationId="{B68CE0A5-74AB-CF1F-A66F-B1405D359579}"/>
          </ac:grpSpMkLst>
        </pc:grpChg>
        <pc:grpChg chg="mod">
          <ac:chgData name="AYERS, GEORGE H CIV USAF AFMC AFLCMC/WNR" userId="e515aec3-5071-4c66-9dac-f8bdef79a9f2" providerId="ADAL" clId="{21346E12-D10B-4908-B203-E211F1F52492}" dt="2024-10-04T13:19:24.300" v="242" actId="571"/>
          <ac:grpSpMkLst>
            <pc:docMk/>
            <pc:sldMk cId="12711952" sldId="304"/>
            <ac:grpSpMk id="37" creationId="{EB59AE26-9A3C-02FD-42EC-3494FFC4B5DD}"/>
          </ac:grpSpMkLst>
        </pc:grpChg>
        <pc:picChg chg="del">
          <ac:chgData name="AYERS, GEORGE H CIV USAF AFMC AFLCMC/WNR" userId="e515aec3-5071-4c66-9dac-f8bdef79a9f2" providerId="ADAL" clId="{21346E12-D10B-4908-B203-E211F1F52492}" dt="2024-10-04T12:35:48.022" v="176" actId="478"/>
          <ac:picMkLst>
            <pc:docMk/>
            <pc:sldMk cId="12711952" sldId="304"/>
            <ac:picMk id="5" creationId="{6E94328B-B1F1-73D5-1207-4B03206D84A8}"/>
          </ac:picMkLst>
        </pc:picChg>
        <pc:picChg chg="add del mod">
          <ac:chgData name="AYERS, GEORGE H CIV USAF AFMC AFLCMC/WNR" userId="e515aec3-5071-4c66-9dac-f8bdef79a9f2" providerId="ADAL" clId="{21346E12-D10B-4908-B203-E211F1F52492}" dt="2024-10-04T13:21:09.755" v="244" actId="478"/>
          <ac:picMkLst>
            <pc:docMk/>
            <pc:sldMk cId="12711952" sldId="304"/>
            <ac:picMk id="6" creationId="{83F2C231-BEF1-F216-FDB5-8DBB6682503B}"/>
          </ac:picMkLst>
        </pc:picChg>
        <pc:picChg chg="add mod">
          <ac:chgData name="AYERS, GEORGE H CIV USAF AFMC AFLCMC/WNR" userId="e515aec3-5071-4c66-9dac-f8bdef79a9f2" providerId="ADAL" clId="{21346E12-D10B-4908-B203-E211F1F52492}" dt="2024-10-04T13:21:13.388" v="246" actId="1076"/>
          <ac:picMkLst>
            <pc:docMk/>
            <pc:sldMk cId="12711952" sldId="304"/>
            <ac:picMk id="28" creationId="{4B4E7A31-FE62-4FAC-F92F-0566EDA4D176}"/>
          </ac:picMkLst>
        </pc:picChg>
        <pc:cxnChg chg="add mod topLvl">
          <ac:chgData name="AYERS, GEORGE H CIV USAF AFMC AFLCMC/WNR" userId="e515aec3-5071-4c66-9dac-f8bdef79a9f2" providerId="ADAL" clId="{21346E12-D10B-4908-B203-E211F1F52492}" dt="2024-10-04T13:16:02.099" v="233" actId="1582"/>
          <ac:cxnSpMkLst>
            <pc:docMk/>
            <pc:sldMk cId="12711952" sldId="304"/>
            <ac:cxnSpMk id="19" creationId="{D1FD49FF-3D11-B00D-C19F-D1B84A4975D1}"/>
          </ac:cxnSpMkLst>
        </pc:cxnChg>
        <pc:cxnChg chg="add mod">
          <ac:chgData name="AYERS, GEORGE H CIV USAF AFMC AFLCMC/WNR" userId="e515aec3-5071-4c66-9dac-f8bdef79a9f2" providerId="ADAL" clId="{21346E12-D10B-4908-B203-E211F1F52492}" dt="2024-10-04T13:16:02.099" v="233" actId="1582"/>
          <ac:cxnSpMkLst>
            <pc:docMk/>
            <pc:sldMk cId="12711952" sldId="304"/>
            <ac:cxnSpMk id="20" creationId="{0128A459-70C9-88CD-8E3B-FFDD96427DF7}"/>
          </ac:cxnSpMkLst>
        </pc:cxnChg>
        <pc:cxnChg chg="add mod topLvl">
          <ac:chgData name="AYERS, GEORGE H CIV USAF AFMC AFLCMC/WNR" userId="e515aec3-5071-4c66-9dac-f8bdef79a9f2" providerId="ADAL" clId="{21346E12-D10B-4908-B203-E211F1F52492}" dt="2024-10-04T13:16:02.099" v="233" actId="1582"/>
          <ac:cxnSpMkLst>
            <pc:docMk/>
            <pc:sldMk cId="12711952" sldId="304"/>
            <ac:cxnSpMk id="21" creationId="{871D3623-8958-7B5D-34DD-87D365814258}"/>
          </ac:cxnSpMkLst>
        </pc:cxnChg>
        <pc:cxnChg chg="mod">
          <ac:chgData name="AYERS, GEORGE H CIV USAF AFMC AFLCMC/WNR" userId="e515aec3-5071-4c66-9dac-f8bdef79a9f2" providerId="ADAL" clId="{21346E12-D10B-4908-B203-E211F1F52492}" dt="2024-10-04T13:19:24.300" v="242" actId="571"/>
          <ac:cxnSpMkLst>
            <pc:docMk/>
            <pc:sldMk cId="12711952" sldId="304"/>
            <ac:cxnSpMk id="31" creationId="{A3CDABD3-79D3-72D9-A1F1-EB0B54457F1B}"/>
          </ac:cxnSpMkLst>
        </pc:cxnChg>
        <pc:cxnChg chg="mod">
          <ac:chgData name="AYERS, GEORGE H CIV USAF AFMC AFLCMC/WNR" userId="e515aec3-5071-4c66-9dac-f8bdef79a9f2" providerId="ADAL" clId="{21346E12-D10B-4908-B203-E211F1F52492}" dt="2024-10-04T13:19:24.300" v="242" actId="571"/>
          <ac:cxnSpMkLst>
            <pc:docMk/>
            <pc:sldMk cId="12711952" sldId="304"/>
            <ac:cxnSpMk id="32" creationId="{E449F144-2796-A64E-EB43-45D7C58013D6}"/>
          </ac:cxnSpMkLst>
        </pc:cxnChg>
        <pc:cxnChg chg="mod">
          <ac:chgData name="AYERS, GEORGE H CIV USAF AFMC AFLCMC/WNR" userId="e515aec3-5071-4c66-9dac-f8bdef79a9f2" providerId="ADAL" clId="{21346E12-D10B-4908-B203-E211F1F52492}" dt="2024-10-04T13:19:24.300" v="242" actId="571"/>
          <ac:cxnSpMkLst>
            <pc:docMk/>
            <pc:sldMk cId="12711952" sldId="304"/>
            <ac:cxnSpMk id="33" creationId="{1936EA68-9928-4DEB-0454-88B23C8F7D17}"/>
          </ac:cxnSpMkLst>
        </pc:cxnChg>
      </pc:sldChg>
      <pc:sldChg chg="modSp mod">
        <pc:chgData name="AYERS, GEORGE H CIV USAF AFMC AFLCMC/WNR" userId="e515aec3-5071-4c66-9dac-f8bdef79a9f2" providerId="ADAL" clId="{21346E12-D10B-4908-B203-E211F1F52492}" dt="2024-10-04T15:36:02.802" v="352" actId="114"/>
        <pc:sldMkLst>
          <pc:docMk/>
          <pc:sldMk cId="3884874351" sldId="305"/>
        </pc:sldMkLst>
        <pc:spChg chg="mod">
          <ac:chgData name="AYERS, GEORGE H CIV USAF AFMC AFLCMC/WNR" userId="e515aec3-5071-4c66-9dac-f8bdef79a9f2" providerId="ADAL" clId="{21346E12-D10B-4908-B203-E211F1F52492}" dt="2024-10-04T15:36:02.802" v="352" actId="114"/>
          <ac:spMkLst>
            <pc:docMk/>
            <pc:sldMk cId="3884874351" sldId="305"/>
            <ac:spMk id="9" creationId="{61BB3839-475E-0F83-AEB2-44E51C1623D1}"/>
          </ac:spMkLst>
        </pc:spChg>
        <pc:picChg chg="mod">
          <ac:chgData name="AYERS, GEORGE H CIV USAF AFMC AFLCMC/WNR" userId="e515aec3-5071-4c66-9dac-f8bdef79a9f2" providerId="ADAL" clId="{21346E12-D10B-4908-B203-E211F1F52492}" dt="2024-10-02T20:47:28.323" v="108" actId="1076"/>
          <ac:picMkLst>
            <pc:docMk/>
            <pc:sldMk cId="3884874351" sldId="305"/>
            <ac:picMk id="8" creationId="{267B87EA-D4EC-9B19-1A7B-341E2EF99C58}"/>
          </ac:picMkLst>
        </pc:picChg>
      </pc:sldChg>
      <pc:sldChg chg="modSp mod">
        <pc:chgData name="AYERS, GEORGE H CIV USAF AFMC AFLCMC/WNR" userId="e515aec3-5071-4c66-9dac-f8bdef79a9f2" providerId="ADAL" clId="{21346E12-D10B-4908-B203-E211F1F52492}" dt="2024-10-02T20:47:43.314" v="109" actId="1076"/>
        <pc:sldMkLst>
          <pc:docMk/>
          <pc:sldMk cId="1778694686" sldId="307"/>
        </pc:sldMkLst>
        <pc:spChg chg="mod">
          <ac:chgData name="AYERS, GEORGE H CIV USAF AFMC AFLCMC/WNR" userId="e515aec3-5071-4c66-9dac-f8bdef79a9f2" providerId="ADAL" clId="{21346E12-D10B-4908-B203-E211F1F52492}" dt="2024-10-02T20:47:43.314" v="109" actId="1076"/>
          <ac:spMkLst>
            <pc:docMk/>
            <pc:sldMk cId="1778694686" sldId="307"/>
            <ac:spMk id="10" creationId="{2B55B23E-A8F3-0BCA-B67B-174ECE4B677B}"/>
          </ac:spMkLst>
        </pc:spChg>
        <pc:picChg chg="mod">
          <ac:chgData name="AYERS, GEORGE H CIV USAF AFMC AFLCMC/WNR" userId="e515aec3-5071-4c66-9dac-f8bdef79a9f2" providerId="ADAL" clId="{21346E12-D10B-4908-B203-E211F1F52492}" dt="2024-10-02T20:47:43.314" v="109" actId="1076"/>
          <ac:picMkLst>
            <pc:docMk/>
            <pc:sldMk cId="1778694686" sldId="307"/>
            <ac:picMk id="9" creationId="{68E99ECD-E129-3178-D53F-241DFFB516A7}"/>
          </ac:picMkLst>
        </pc:picChg>
      </pc:sldChg>
      <pc:sldChg chg="addSp delSp modSp mod">
        <pc:chgData name="AYERS, GEORGE H CIV USAF AFMC AFLCMC/WNR" userId="e515aec3-5071-4c66-9dac-f8bdef79a9f2" providerId="ADAL" clId="{21346E12-D10B-4908-B203-E211F1F52492}" dt="2024-10-04T15:38:18.696" v="353"/>
        <pc:sldMkLst>
          <pc:docMk/>
          <pc:sldMk cId="2021811980" sldId="308"/>
        </pc:sldMkLst>
        <pc:spChg chg="add mod">
          <ac:chgData name="AYERS, GEORGE H CIV USAF AFMC AFLCMC/WNR" userId="e515aec3-5071-4c66-9dac-f8bdef79a9f2" providerId="ADAL" clId="{21346E12-D10B-4908-B203-E211F1F52492}" dt="2024-10-04T14:03:32.980" v="349" actId="121"/>
          <ac:spMkLst>
            <pc:docMk/>
            <pc:sldMk cId="2021811980" sldId="308"/>
            <ac:spMk id="6" creationId="{B66CC457-0A3A-2D57-B5C1-9F6A9161130E}"/>
          </ac:spMkLst>
        </pc:spChg>
        <pc:spChg chg="del mod">
          <ac:chgData name="AYERS, GEORGE H CIV USAF AFMC AFLCMC/WNR" userId="e515aec3-5071-4c66-9dac-f8bdef79a9f2" providerId="ADAL" clId="{21346E12-D10B-4908-B203-E211F1F52492}" dt="2024-10-04T14:03:22.443" v="346" actId="478"/>
          <ac:spMkLst>
            <pc:docMk/>
            <pc:sldMk cId="2021811980" sldId="308"/>
            <ac:spMk id="8" creationId="{9C8909AF-B03B-B6C6-D4E2-B57487B1FEB5}"/>
          </ac:spMkLst>
        </pc:spChg>
        <pc:picChg chg="add mod">
          <ac:chgData name="AYERS, GEORGE H CIV USAF AFMC AFLCMC/WNR" userId="e515aec3-5071-4c66-9dac-f8bdef79a9f2" providerId="ADAL" clId="{21346E12-D10B-4908-B203-E211F1F52492}" dt="2024-10-04T15:38:18.696" v="353"/>
          <ac:picMkLst>
            <pc:docMk/>
            <pc:sldMk cId="2021811980" sldId="308"/>
            <ac:picMk id="5" creationId="{C8F377A0-EBD9-16EA-E061-022C23895C16}"/>
          </ac:picMkLst>
        </pc:picChg>
        <pc:picChg chg="del mod">
          <ac:chgData name="AYERS, GEORGE H CIV USAF AFMC AFLCMC/WNR" userId="e515aec3-5071-4c66-9dac-f8bdef79a9f2" providerId="ADAL" clId="{21346E12-D10B-4908-B203-E211F1F52492}" dt="2024-10-04T12:35:41.382" v="175" actId="478"/>
          <ac:picMkLst>
            <pc:docMk/>
            <pc:sldMk cId="2021811980" sldId="308"/>
            <ac:picMk id="8194" creationId="{2C8ABD52-41AA-BDF2-1754-5549525C5045}"/>
          </ac:picMkLst>
        </pc:picChg>
      </pc:sldChg>
      <pc:sldChg chg="modSp">
        <pc:chgData name="AYERS, GEORGE H CIV USAF AFMC AFLCMC/WNR" userId="e515aec3-5071-4c66-9dac-f8bdef79a9f2" providerId="ADAL" clId="{21346E12-D10B-4908-B203-E211F1F52492}" dt="2024-10-01T20:53:31.047" v="0"/>
        <pc:sldMkLst>
          <pc:docMk/>
          <pc:sldMk cId="1184540368" sldId="309"/>
        </pc:sldMkLst>
        <pc:picChg chg="mod">
          <ac:chgData name="AYERS, GEORGE H CIV USAF AFMC AFLCMC/WNR" userId="e515aec3-5071-4c66-9dac-f8bdef79a9f2" providerId="ADAL" clId="{21346E12-D10B-4908-B203-E211F1F52492}" dt="2024-10-01T20:53:31.047" v="0"/>
          <ac:picMkLst>
            <pc:docMk/>
            <pc:sldMk cId="1184540368" sldId="309"/>
            <ac:picMk id="5" creationId="{D1456C30-8D84-6CF3-50A0-5296645D9E92}"/>
          </ac:picMkLst>
        </pc:picChg>
      </pc:sldChg>
      <pc:sldChg chg="modSp mod">
        <pc:chgData name="AYERS, GEORGE H CIV USAF AFMC AFLCMC/WNR" userId="e515aec3-5071-4c66-9dac-f8bdef79a9f2" providerId="ADAL" clId="{21346E12-D10B-4908-B203-E211F1F52492}" dt="2024-10-02T20:49:19.535" v="119" actId="114"/>
        <pc:sldMkLst>
          <pc:docMk/>
          <pc:sldMk cId="2269048815" sldId="310"/>
        </pc:sldMkLst>
        <pc:spChg chg="mod">
          <ac:chgData name="AYERS, GEORGE H CIV USAF AFMC AFLCMC/WNR" userId="e515aec3-5071-4c66-9dac-f8bdef79a9f2" providerId="ADAL" clId="{21346E12-D10B-4908-B203-E211F1F52492}" dt="2024-10-02T20:49:19.535" v="119" actId="114"/>
          <ac:spMkLst>
            <pc:docMk/>
            <pc:sldMk cId="2269048815" sldId="310"/>
            <ac:spMk id="4" creationId="{554FD29C-FD26-BEAD-3698-D7AFD145415F}"/>
          </ac:spMkLst>
        </pc:spChg>
      </pc:sldChg>
      <pc:sldChg chg="modSp mod">
        <pc:chgData name="AYERS, GEORGE H CIV USAF AFMC AFLCMC/WNR" userId="e515aec3-5071-4c66-9dac-f8bdef79a9f2" providerId="ADAL" clId="{21346E12-D10B-4908-B203-E211F1F52492}" dt="2024-10-02T20:47:08.534" v="106" actId="121"/>
        <pc:sldMkLst>
          <pc:docMk/>
          <pc:sldMk cId="3863118301" sldId="313"/>
        </pc:sldMkLst>
        <pc:spChg chg="mod">
          <ac:chgData name="AYERS, GEORGE H CIV USAF AFMC AFLCMC/WNR" userId="e515aec3-5071-4c66-9dac-f8bdef79a9f2" providerId="ADAL" clId="{21346E12-D10B-4908-B203-E211F1F52492}" dt="2024-10-02T20:47:08.534" v="106" actId="121"/>
          <ac:spMkLst>
            <pc:docMk/>
            <pc:sldMk cId="3863118301" sldId="313"/>
            <ac:spMk id="7" creationId="{7DFF4C62-B295-0893-6BEA-967875358DEE}"/>
          </ac:spMkLst>
        </pc:spChg>
      </pc:sldChg>
      <pc:sldChg chg="addSp delSp modSp new del mod">
        <pc:chgData name="AYERS, GEORGE H CIV USAF AFMC AFLCMC/WNR" userId="e515aec3-5071-4c66-9dac-f8bdef79a9f2" providerId="ADAL" clId="{21346E12-D10B-4908-B203-E211F1F52492}" dt="2024-10-04T14:03:43.954" v="350" actId="2696"/>
        <pc:sldMkLst>
          <pc:docMk/>
          <pc:sldMk cId="738990394" sldId="318"/>
        </pc:sldMkLst>
        <pc:spChg chg="del">
          <ac:chgData name="AYERS, GEORGE H CIV USAF AFMC AFLCMC/WNR" userId="e515aec3-5071-4c66-9dac-f8bdef79a9f2" providerId="ADAL" clId="{21346E12-D10B-4908-B203-E211F1F52492}" dt="2024-10-04T12:31:54.853" v="121"/>
          <ac:spMkLst>
            <pc:docMk/>
            <pc:sldMk cId="738990394" sldId="318"/>
            <ac:spMk id="4" creationId="{4E4185F4-2CFA-B585-FBA1-2EA3121EBCCB}"/>
          </ac:spMkLst>
        </pc:spChg>
        <pc:spChg chg="add del mod">
          <ac:chgData name="AYERS, GEORGE H CIV USAF AFMC AFLCMC/WNR" userId="e515aec3-5071-4c66-9dac-f8bdef79a9f2" providerId="ADAL" clId="{21346E12-D10B-4908-B203-E211F1F52492}" dt="2024-10-04T14:02:05.223" v="335" actId="478"/>
          <ac:spMkLst>
            <pc:docMk/>
            <pc:sldMk cId="738990394" sldId="318"/>
            <ac:spMk id="5" creationId="{45D23362-679F-4C60-411D-71400BB9B92E}"/>
          </ac:spMkLst>
        </pc:spChg>
        <pc:spChg chg="add del mod">
          <ac:chgData name="AYERS, GEORGE H CIV USAF AFMC AFLCMC/WNR" userId="e515aec3-5071-4c66-9dac-f8bdef79a9f2" providerId="ADAL" clId="{21346E12-D10B-4908-B203-E211F1F52492}" dt="2024-10-04T14:02:08.382" v="336" actId="478"/>
          <ac:spMkLst>
            <pc:docMk/>
            <pc:sldMk cId="738990394" sldId="318"/>
            <ac:spMk id="6" creationId="{8312819D-4615-8890-41AA-1680390DA5F1}"/>
          </ac:spMkLst>
        </pc:spChg>
        <pc:spChg chg="add mod">
          <ac:chgData name="AYERS, GEORGE H CIV USAF AFMC AFLCMC/WNR" userId="e515aec3-5071-4c66-9dac-f8bdef79a9f2" providerId="ADAL" clId="{21346E12-D10B-4908-B203-E211F1F52492}" dt="2024-10-04T14:02:21.398" v="339" actId="14100"/>
          <ac:spMkLst>
            <pc:docMk/>
            <pc:sldMk cId="738990394" sldId="318"/>
            <ac:spMk id="7" creationId="{27C361D9-7328-7772-172B-C962230D60EC}"/>
          </ac:spMkLst>
        </pc:spChg>
        <pc:spChg chg="add">
          <ac:chgData name="AYERS, GEORGE H CIV USAF AFMC AFLCMC/WNR" userId="e515aec3-5071-4c66-9dac-f8bdef79a9f2" providerId="ADAL" clId="{21346E12-D10B-4908-B203-E211F1F52492}" dt="2024-10-04T13:57:47.466" v="266"/>
          <ac:spMkLst>
            <pc:docMk/>
            <pc:sldMk cId="738990394" sldId="318"/>
            <ac:spMk id="8" creationId="{4567BB10-154A-A0BA-E056-9C4F5BC0C12D}"/>
          </ac:spMkLst>
        </pc:spChg>
        <pc:spChg chg="add">
          <ac:chgData name="AYERS, GEORGE H CIV USAF AFMC AFLCMC/WNR" userId="e515aec3-5071-4c66-9dac-f8bdef79a9f2" providerId="ADAL" clId="{21346E12-D10B-4908-B203-E211F1F52492}" dt="2024-10-04T13:57:47.466" v="266"/>
          <ac:spMkLst>
            <pc:docMk/>
            <pc:sldMk cId="738990394" sldId="318"/>
            <ac:spMk id="9" creationId="{2E8AE9E0-F4BF-CFA9-4874-0F13A56D08CC}"/>
          </ac:spMkLst>
        </pc:spChg>
        <pc:spChg chg="add">
          <ac:chgData name="AYERS, GEORGE H CIV USAF AFMC AFLCMC/WNR" userId="e515aec3-5071-4c66-9dac-f8bdef79a9f2" providerId="ADAL" clId="{21346E12-D10B-4908-B203-E211F1F52492}" dt="2024-10-04T13:58:02.646" v="272"/>
          <ac:spMkLst>
            <pc:docMk/>
            <pc:sldMk cId="738990394" sldId="318"/>
            <ac:spMk id="10" creationId="{2091501B-9F74-CF73-0305-B472913D4606}"/>
          </ac:spMkLst>
        </pc:spChg>
        <pc:spChg chg="add">
          <ac:chgData name="AYERS, GEORGE H CIV USAF AFMC AFLCMC/WNR" userId="e515aec3-5071-4c66-9dac-f8bdef79a9f2" providerId="ADAL" clId="{21346E12-D10B-4908-B203-E211F1F52492}" dt="2024-10-04T13:58:02.646" v="272"/>
          <ac:spMkLst>
            <pc:docMk/>
            <pc:sldMk cId="738990394" sldId="318"/>
            <ac:spMk id="11" creationId="{B1F4E9E6-AFDA-4B98-DA95-56DBDE2DEE05}"/>
          </ac:spMkLst>
        </pc:spChg>
        <pc:picChg chg="add mod">
          <ac:chgData name="AYERS, GEORGE H CIV USAF AFMC AFLCMC/WNR" userId="e515aec3-5071-4c66-9dac-f8bdef79a9f2" providerId="ADAL" clId="{21346E12-D10B-4908-B203-E211F1F52492}" dt="2024-10-04T12:32:25.848" v="128" actId="1076"/>
          <ac:picMkLst>
            <pc:docMk/>
            <pc:sldMk cId="738990394" sldId="318"/>
            <ac:picMk id="1026" creationId="{62322A91-B25C-FE33-EF6B-B1607C412887}"/>
          </ac:picMkLst>
        </pc:picChg>
      </pc:sldChg>
      <pc:sldChg chg="addSp delSp modSp new del mod">
        <pc:chgData name="AYERS, GEORGE H CIV USAF AFMC AFLCMC/WNR" userId="e515aec3-5071-4c66-9dac-f8bdef79a9f2" providerId="ADAL" clId="{21346E12-D10B-4908-B203-E211F1F52492}" dt="2024-10-04T14:03:47.335" v="351" actId="2696"/>
        <pc:sldMkLst>
          <pc:docMk/>
          <pc:sldMk cId="3345015238" sldId="319"/>
        </pc:sldMkLst>
        <pc:spChg chg="add del">
          <ac:chgData name="AYERS, GEORGE H CIV USAF AFMC AFLCMC/WNR" userId="e515aec3-5071-4c66-9dac-f8bdef79a9f2" providerId="ADAL" clId="{21346E12-D10B-4908-B203-E211F1F52492}" dt="2024-10-04T13:22:46.937" v="252"/>
          <ac:spMkLst>
            <pc:docMk/>
            <pc:sldMk cId="3345015238" sldId="319"/>
            <ac:spMk id="4" creationId="{28E2626C-B8A1-6891-F122-9C72BE536A75}"/>
          </ac:spMkLst>
        </pc:spChg>
        <pc:spChg chg="add mod">
          <ac:chgData name="AYERS, GEORGE H CIV USAF AFMC AFLCMC/WNR" userId="e515aec3-5071-4c66-9dac-f8bdef79a9f2" providerId="ADAL" clId="{21346E12-D10B-4908-B203-E211F1F52492}" dt="2024-10-04T13:22:44.194" v="251"/>
          <ac:spMkLst>
            <pc:docMk/>
            <pc:sldMk cId="3345015238" sldId="319"/>
            <ac:spMk id="5" creationId="{1EE79E6A-2827-50B3-A88D-F0156B00B21D}"/>
          </ac:spMkLst>
        </pc:spChg>
        <pc:spChg chg="add mod">
          <ac:chgData name="AYERS, GEORGE H CIV USAF AFMC AFLCMC/WNR" userId="e515aec3-5071-4c66-9dac-f8bdef79a9f2" providerId="ADAL" clId="{21346E12-D10B-4908-B203-E211F1F52492}" dt="2024-10-04T13:23:17.994" v="253" actId="478"/>
          <ac:spMkLst>
            <pc:docMk/>
            <pc:sldMk cId="3345015238" sldId="319"/>
            <ac:spMk id="8" creationId="{E30DF132-5736-6AB2-D1D5-A11D0CA2B3DC}"/>
          </ac:spMkLst>
        </pc:spChg>
        <pc:picChg chg="add del mod">
          <ac:chgData name="AYERS, GEORGE H CIV USAF AFMC AFLCMC/WNR" userId="e515aec3-5071-4c66-9dac-f8bdef79a9f2" providerId="ADAL" clId="{21346E12-D10B-4908-B203-E211F1F52492}" dt="2024-10-04T13:23:17.994" v="253" actId="478"/>
          <ac:picMkLst>
            <pc:docMk/>
            <pc:sldMk cId="3345015238" sldId="319"/>
            <ac:picMk id="6" creationId="{5B9B5A53-E700-9500-E1F5-5C25AD3624A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1"/>
            <a:ext cx="3169920" cy="481073"/>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lvl1pPr defTabSz="966693">
              <a:defRPr sz="1200"/>
            </a:lvl1pPr>
          </a:lstStyle>
          <a:p>
            <a:endParaRPr lang="en-US"/>
          </a:p>
        </p:txBody>
      </p:sp>
      <p:sp>
        <p:nvSpPr>
          <p:cNvPr id="108547" name="Rectangle 3"/>
          <p:cNvSpPr>
            <a:spLocks noGrp="1" noChangeArrowheads="1"/>
          </p:cNvSpPr>
          <p:nvPr>
            <p:ph type="dt" sz="quarter" idx="1"/>
          </p:nvPr>
        </p:nvSpPr>
        <p:spPr bwMode="auto">
          <a:xfrm>
            <a:off x="4145280" y="1"/>
            <a:ext cx="3169920" cy="481073"/>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lvl1pPr algn="r" defTabSz="966693">
              <a:defRPr sz="1200"/>
            </a:lvl1pPr>
          </a:lstStyle>
          <a:p>
            <a:endParaRPr lang="en-US"/>
          </a:p>
        </p:txBody>
      </p:sp>
      <p:sp>
        <p:nvSpPr>
          <p:cNvPr id="108548" name="Rectangle 4"/>
          <p:cNvSpPr>
            <a:spLocks noGrp="1" noChangeArrowheads="1"/>
          </p:cNvSpPr>
          <p:nvPr>
            <p:ph type="ftr" sz="quarter" idx="2"/>
          </p:nvPr>
        </p:nvSpPr>
        <p:spPr bwMode="auto">
          <a:xfrm>
            <a:off x="0" y="9120128"/>
            <a:ext cx="3169920" cy="481072"/>
          </a:xfrm>
          <a:prstGeom prst="rect">
            <a:avLst/>
          </a:prstGeom>
          <a:noFill/>
          <a:ln w="9525">
            <a:noFill/>
            <a:miter lim="800000"/>
            <a:headEnd/>
            <a:tailEnd/>
          </a:ln>
          <a:effectLst/>
        </p:spPr>
        <p:txBody>
          <a:bodyPr vert="horz" wrap="square" lIns="96635" tIns="48318" rIns="96635" bIns="48318" numCol="1" anchor="b" anchorCtr="0" compatLnSpc="1">
            <a:prstTxWarp prst="textNoShape">
              <a:avLst/>
            </a:prstTxWarp>
          </a:bodyPr>
          <a:lstStyle>
            <a:lvl1pPr defTabSz="966693">
              <a:defRPr sz="1200"/>
            </a:lvl1pPr>
          </a:lstStyle>
          <a:p>
            <a:endParaRPr lang="en-US"/>
          </a:p>
        </p:txBody>
      </p:sp>
      <p:sp>
        <p:nvSpPr>
          <p:cNvPr id="108549" name="Rectangle 5"/>
          <p:cNvSpPr>
            <a:spLocks noGrp="1" noChangeArrowheads="1"/>
          </p:cNvSpPr>
          <p:nvPr>
            <p:ph type="sldNum" sz="quarter" idx="3"/>
          </p:nvPr>
        </p:nvSpPr>
        <p:spPr bwMode="auto">
          <a:xfrm>
            <a:off x="4145280" y="9120128"/>
            <a:ext cx="3169920" cy="481072"/>
          </a:xfrm>
          <a:prstGeom prst="rect">
            <a:avLst/>
          </a:prstGeom>
          <a:noFill/>
          <a:ln w="9525">
            <a:noFill/>
            <a:miter lim="800000"/>
            <a:headEnd/>
            <a:tailEnd/>
          </a:ln>
          <a:effectLst/>
        </p:spPr>
        <p:txBody>
          <a:bodyPr vert="horz" wrap="square" lIns="96635" tIns="48318" rIns="96635" bIns="48318" numCol="1" anchor="b" anchorCtr="0" compatLnSpc="1">
            <a:prstTxWarp prst="textNoShape">
              <a:avLst/>
            </a:prstTxWarp>
          </a:bodyPr>
          <a:lstStyle>
            <a:lvl1pPr algn="r" defTabSz="966693">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1"/>
            <a:ext cx="3169920" cy="481073"/>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lvl1pPr defTabSz="966693">
              <a:defRPr sz="1200"/>
            </a:lvl1pPr>
          </a:lstStyle>
          <a:p>
            <a:endParaRPr lang="en-US"/>
          </a:p>
        </p:txBody>
      </p:sp>
      <p:sp>
        <p:nvSpPr>
          <p:cNvPr id="105475" name="Rectangle 3"/>
          <p:cNvSpPr>
            <a:spLocks noGrp="1" noChangeArrowheads="1"/>
          </p:cNvSpPr>
          <p:nvPr>
            <p:ph type="dt" idx="1"/>
          </p:nvPr>
        </p:nvSpPr>
        <p:spPr bwMode="auto">
          <a:xfrm>
            <a:off x="4145280" y="1"/>
            <a:ext cx="3169920" cy="481073"/>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lvl1pPr algn="r" defTabSz="966693">
              <a:defRPr sz="1200"/>
            </a:lvl1pPr>
          </a:lstStyle>
          <a:p>
            <a:endParaRPr lang="en-US"/>
          </a:p>
        </p:txBody>
      </p:sp>
      <p:sp>
        <p:nvSpPr>
          <p:cNvPr id="10547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447041" y="4560908"/>
            <a:ext cx="6421120" cy="4321215"/>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478" name="Rectangle 6"/>
          <p:cNvSpPr>
            <a:spLocks noGrp="1" noChangeArrowheads="1"/>
          </p:cNvSpPr>
          <p:nvPr>
            <p:ph type="ftr" sz="quarter" idx="4"/>
          </p:nvPr>
        </p:nvSpPr>
        <p:spPr bwMode="auto">
          <a:xfrm>
            <a:off x="0" y="9120128"/>
            <a:ext cx="3169920" cy="481072"/>
          </a:xfrm>
          <a:prstGeom prst="rect">
            <a:avLst/>
          </a:prstGeom>
          <a:noFill/>
          <a:ln w="9525">
            <a:noFill/>
            <a:miter lim="800000"/>
            <a:headEnd/>
            <a:tailEnd/>
          </a:ln>
          <a:effectLst/>
        </p:spPr>
        <p:txBody>
          <a:bodyPr vert="horz" wrap="square" lIns="96635" tIns="48318" rIns="96635" bIns="48318" numCol="1" anchor="b" anchorCtr="0" compatLnSpc="1">
            <a:prstTxWarp prst="textNoShape">
              <a:avLst/>
            </a:prstTxWarp>
          </a:bodyPr>
          <a:lstStyle>
            <a:lvl1pPr defTabSz="966693">
              <a:defRPr sz="1200"/>
            </a:lvl1pPr>
          </a:lstStyle>
          <a:p>
            <a:endParaRPr lang="en-US"/>
          </a:p>
        </p:txBody>
      </p:sp>
      <p:sp>
        <p:nvSpPr>
          <p:cNvPr id="105479" name="Rectangle 7"/>
          <p:cNvSpPr>
            <a:spLocks noGrp="1" noChangeArrowheads="1"/>
          </p:cNvSpPr>
          <p:nvPr>
            <p:ph type="sldNum" sz="quarter" idx="5"/>
          </p:nvPr>
        </p:nvSpPr>
        <p:spPr bwMode="auto">
          <a:xfrm>
            <a:off x="4145280" y="9120128"/>
            <a:ext cx="3169920" cy="481072"/>
          </a:xfrm>
          <a:prstGeom prst="rect">
            <a:avLst/>
          </a:prstGeom>
          <a:noFill/>
          <a:ln w="9525">
            <a:noFill/>
            <a:miter lim="800000"/>
            <a:headEnd/>
            <a:tailEnd/>
          </a:ln>
          <a:effectLst/>
        </p:spPr>
        <p:txBody>
          <a:bodyPr vert="horz" wrap="square" lIns="96635" tIns="48318" rIns="96635" bIns="48318" numCol="1" anchor="b" anchorCtr="0" compatLnSpc="1">
            <a:prstTxWarp prst="textNoShape">
              <a:avLst/>
            </a:prstTxWarp>
          </a:bodyPr>
          <a:lstStyle>
            <a:lvl1pPr algn="r" defTabSz="966693">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Arial" charset="0"/>
        <a:ea typeface="+mn-ea"/>
        <a:cs typeface="+mn-cs"/>
      </a:defRPr>
    </a:lvl1pPr>
    <a:lvl2pPr marL="228600" indent="0" algn="l" rtl="0" eaLnBrk="0" fontAlgn="base" hangingPunct="0">
      <a:spcBef>
        <a:spcPct val="30000"/>
      </a:spcBef>
      <a:spcAft>
        <a:spcPct val="0"/>
      </a:spcAft>
      <a:defRPr kumimoji="1" sz="1000" kern="1200">
        <a:solidFill>
          <a:schemeClr val="tx1"/>
        </a:solidFill>
        <a:latin typeface="Arial" charset="0"/>
        <a:ea typeface="+mn-ea"/>
        <a:cs typeface="+mn-cs"/>
      </a:defRPr>
    </a:lvl2pPr>
    <a:lvl3pPr marL="457200" indent="0" algn="l" rtl="0" eaLnBrk="0" fontAlgn="base" hangingPunct="0">
      <a:spcBef>
        <a:spcPct val="30000"/>
      </a:spcBef>
      <a:spcAft>
        <a:spcPct val="0"/>
      </a:spcAft>
      <a:defRPr kumimoji="1" sz="1000" kern="1200">
        <a:solidFill>
          <a:schemeClr val="tx1"/>
        </a:solidFill>
        <a:latin typeface="Arial" charset="0"/>
        <a:ea typeface="+mn-ea"/>
        <a:cs typeface="+mn-cs"/>
      </a:defRPr>
    </a:lvl3pPr>
    <a:lvl4pPr marL="685800" indent="0" algn="l" defTabSz="971550" rtl="0" eaLnBrk="0" fontAlgn="base" hangingPunct="0">
      <a:spcBef>
        <a:spcPct val="30000"/>
      </a:spcBef>
      <a:spcAft>
        <a:spcPct val="0"/>
      </a:spcAft>
      <a:defRPr kumimoji="1" sz="1000" kern="1200">
        <a:solidFill>
          <a:schemeClr val="tx1"/>
        </a:solidFill>
        <a:latin typeface="Arial" charset="0"/>
        <a:ea typeface="+mn-ea"/>
        <a:cs typeface="+mn-cs"/>
      </a:defRPr>
    </a:lvl4pPr>
    <a:lvl5pPr marL="914400" indent="0" algn="l" rtl="0" eaLnBrk="0" fontAlgn="base" hangingPunct="0">
      <a:spcBef>
        <a:spcPct val="30000"/>
      </a:spcBef>
      <a:spcAft>
        <a:spcPct val="0"/>
      </a:spcAft>
      <a:defRPr kumimoji="1" sz="10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a:p>
        </p:txBody>
      </p:sp>
      <p:sp>
        <p:nvSpPr>
          <p:cNvPr id="132098" name="Rectangle 2"/>
          <p:cNvSpPr>
            <a:spLocks noGrp="1" noRot="1" noChangeAspect="1" noChangeArrowheads="1" noTextEdit="1"/>
          </p:cNvSpPr>
          <p:nvPr>
            <p:ph type="sldImg"/>
          </p:nvPr>
        </p:nvSpPr>
        <p:spPr>
          <a:xfrm>
            <a:off x="457200" y="719138"/>
            <a:ext cx="6400800" cy="3600450"/>
          </a:xfrm>
          <a:ln/>
        </p:spPr>
      </p:sp>
      <p:sp>
        <p:nvSpPr>
          <p:cNvPr id="132099" name="Rectangle 3"/>
          <p:cNvSpPr>
            <a:spLocks noGrp="1" noChangeArrowheads="1"/>
          </p:cNvSpPr>
          <p:nvPr>
            <p:ph type="body" idx="1"/>
          </p:nvPr>
        </p:nvSpPr>
        <p:spPr/>
        <p:txBody>
          <a:bodyPr/>
          <a:lstStyle/>
          <a:p>
            <a:r>
              <a:rPr lang="en-US" dirty="0"/>
              <a:t>Good day!</a:t>
            </a:r>
          </a:p>
          <a:p>
            <a:endParaRPr lang="en-US" dirty="0"/>
          </a:p>
          <a:p>
            <a:r>
              <a:rPr lang="en-US" dirty="0"/>
              <a:t>I am George Ayers. I and my coauthors Joseph A. Doak, Timothy J. Smith, Alexander D. Staton, and Mohammed A. Khattab work for WNR, but used to work for WNS.</a:t>
            </a:r>
          </a:p>
          <a:p>
            <a:endParaRPr lang="en-US" dirty="0"/>
          </a:p>
          <a:p>
            <a:r>
              <a:rPr lang="en-US" dirty="0"/>
              <a:t>Out paper outlines how we are aligning the division’s digital strategy to AFMC's DMM goals and contribute meaningfully to the USAF's broader digital engineering strategy, ultimately enhancing warfighter readiness and operational agility in the era of great power competition.</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Overview</a:t>
            </a:r>
          </a:p>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fourth supporting initiative is to ensure access to tools and processes necessary for the DMM capability</a:t>
            </a:r>
          </a:p>
          <a:p>
            <a:endParaRPr lang="en-US" dirty="0">
              <a:effectLst/>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AFMC Digital Transformation Office (DTO) provides comprehensive guidance on approved software tools available for the technology stack and integrated digital environment</a:t>
            </a:r>
          </a:p>
          <a:p>
            <a:endParaRPr lang="en-US" dirty="0">
              <a:effectLst/>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team conducted a thorough and systematic evaluation of the software listed in the Digital Guide (and other tools)</a:t>
            </a:r>
          </a:p>
          <a:p>
            <a:pPr marL="177845" indent="-177845">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Identify tools of interest to WNS/WNR</a:t>
            </a:r>
          </a:p>
          <a:p>
            <a:pPr marL="177845" indent="-177845">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Create a map of relationships between tools, tool categories, and users</a:t>
            </a:r>
          </a:p>
          <a:p>
            <a:pPr marL="177845" indent="-177845">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Methodically assess each tool option for desired features and utility to the division, with the pros and cons of each option carefully listed</a:t>
            </a:r>
          </a:p>
          <a:p>
            <a:pPr marL="177845" indent="-177845">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Use assessments to make informed choices for software tools and collaborative environments</a:t>
            </a:r>
          </a:p>
          <a:p>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To enhance tool accessibility, organizations must implement secure access protocols and ensure that only authorized personnel can use these tools</a:t>
            </a:r>
          </a:p>
          <a:p>
            <a:endParaRPr lang="en-US" dirty="0">
              <a:effectLst/>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PLM tools are fundamental in managing the entire lifecycle of a product, from inception through design, manufacturing, and disposal</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a:p>
        </p:txBody>
      </p:sp>
    </p:spTree>
    <p:extLst>
      <p:ext uri="{BB962C8B-B14F-4D97-AF65-F5344CB8AC3E}">
        <p14:creationId xmlns:p14="http://schemas.microsoft.com/office/powerpoint/2010/main" val="394822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ea typeface="Times New Roman" panose="02020603050405020304" pitchFamily="18" charset="0"/>
              </a:rPr>
              <a:t>The fifth DMM-supporting initiative is to train the digital workforce</a:t>
            </a:r>
          </a:p>
          <a:p>
            <a:endParaRPr lang="en-US" dirty="0">
              <a:effectLst/>
              <a:latin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rPr>
              <a:t>When customizing training to make it appropriate to specific roles which use the tool in different ways, it is essential to tailor training programs that reflect the different sets of responsibilities and tasks that define these roles.</a:t>
            </a:r>
          </a:p>
          <a:p>
            <a:endParaRPr lang="en-US" dirty="0">
              <a:effectLst/>
              <a:latin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rPr>
              <a:t>Ensuring that training is accessible to all who are interested involves addressing several key factors. </a:t>
            </a:r>
          </a:p>
          <a:p>
            <a:pPr marL="365045" indent="-365045">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Training schedules should be flexible</a:t>
            </a:r>
          </a:p>
          <a:p>
            <a:pPr marL="365045" indent="-365045">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Online training platforms </a:t>
            </a:r>
          </a:p>
          <a:p>
            <a:pPr marL="365045" indent="-365045">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should be available in multiple formats</a:t>
            </a:r>
          </a:p>
          <a:p>
            <a:pPr marL="365045" indent="-365045">
              <a:buAutoNum type="arabicPeriod"/>
            </a:pPr>
            <a:endParaRPr lang="en-US" dirty="0">
              <a:effectLst/>
              <a:latin typeface="Times New Roman" panose="02020603050405020304" pitchFamily="18" charset="0"/>
            </a:endParaRPr>
          </a:p>
          <a:p>
            <a:pPr marL="365045" indent="-365045">
              <a:buAutoNum type="arabicPeriod"/>
            </a:pPr>
            <a:endParaRPr lang="en-US" dirty="0">
              <a:effectLst/>
              <a:latin typeface="Times New Roman" panose="02020603050405020304" pitchFamily="18" charset="0"/>
            </a:endParaRPr>
          </a:p>
          <a:p>
            <a:r>
              <a:rPr lang="en-US" dirty="0">
                <a:effectLst/>
                <a:latin typeface="Times New Roman" panose="02020603050405020304" pitchFamily="18" charset="0"/>
              </a:rPr>
              <a:t>Removing Barriers</a:t>
            </a:r>
          </a:p>
          <a:p>
            <a:pPr marL="365045" indent="-365045">
              <a:buFont typeface="Arial" panose="020B0604020202020204" pitchFamily="34" charset="0"/>
              <a:buChar char="•"/>
            </a:pPr>
            <a:r>
              <a:rPr lang="en-US" dirty="0">
                <a:effectLst/>
                <a:latin typeface="Times New Roman" panose="02020603050405020304" pitchFamily="18" charset="0"/>
              </a:rPr>
              <a:t>Support Services</a:t>
            </a:r>
          </a:p>
          <a:p>
            <a:pPr marL="365045" indent="-365045">
              <a:buFont typeface="Arial" panose="020B0604020202020204" pitchFamily="34" charset="0"/>
              <a:buChar char="•"/>
            </a:pPr>
            <a:r>
              <a:rPr lang="en-US" dirty="0">
                <a:effectLst/>
                <a:latin typeface="Times New Roman" panose="02020603050405020304" pitchFamily="18" charset="0"/>
              </a:rPr>
              <a:t>Tutoring </a:t>
            </a:r>
          </a:p>
          <a:p>
            <a:pPr marL="365045" indent="-365045">
              <a:buFont typeface="Arial" panose="020B0604020202020204" pitchFamily="34" charset="0"/>
              <a:buChar char="•"/>
            </a:pPr>
            <a:r>
              <a:rPr lang="en-US" dirty="0">
                <a:effectLst/>
                <a:latin typeface="Times New Roman" panose="02020603050405020304" pitchFamily="18" charset="0"/>
              </a:rPr>
              <a:t>Mentorship</a:t>
            </a:r>
          </a:p>
          <a:p>
            <a:pPr marL="365045" indent="-365045">
              <a:buAutoNum type="arabicPeriod"/>
            </a:pPr>
            <a:endParaRPr lang="en-US" dirty="0">
              <a:effectLst/>
              <a:latin typeface="Times New Roman" panose="02020603050405020304" pitchFamily="18" charset="0"/>
            </a:endParaRPr>
          </a:p>
          <a:p>
            <a:pPr defTabSz="973453">
              <a:defRPr/>
            </a:pPr>
            <a:r>
              <a:rPr lang="en-US" dirty="0">
                <a:effectLst/>
                <a:latin typeface="Times New Roman" panose="02020603050405020304" pitchFamily="18" charset="0"/>
              </a:rPr>
              <a:t>Future Growth</a:t>
            </a:r>
          </a:p>
          <a:p>
            <a:pPr defTabSz="973453">
              <a:defRPr/>
            </a:pPr>
            <a:r>
              <a:rPr lang="en-US" dirty="0">
                <a:effectLst/>
                <a:latin typeface="Times New Roman" panose="02020603050405020304" pitchFamily="18" charset="0"/>
                <a:ea typeface="Times New Roman" panose="02020603050405020304" pitchFamily="18" charset="0"/>
              </a:rPr>
              <a:t>the MBSE team is currently exploring how to support functional training plans that focus on specific digital skills relevant to each member of an Integrated Project Team (IPT). </a:t>
            </a:r>
            <a:endParaRPr lang="en-US" sz="900"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a:p>
        </p:txBody>
      </p:sp>
    </p:spTree>
    <p:extLst>
      <p:ext uri="{BB962C8B-B14F-4D97-AF65-F5344CB8AC3E}">
        <p14:creationId xmlns:p14="http://schemas.microsoft.com/office/powerpoint/2010/main" val="270560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ea typeface="Times New Roman" panose="02020603050405020304" pitchFamily="18" charset="0"/>
              </a:rPr>
              <a:t>The sixth DMM-supporting initiative is to modernize the IT infrastructure to improve speed, connectivity, and accessibility – thereby providing a foundation for the DMM capability</a:t>
            </a:r>
          </a:p>
          <a:p>
            <a:endParaRPr lang="en-US" dirty="0">
              <a:effectLst/>
              <a:latin typeface="Times New Roman" panose="02020603050405020304" pitchFamily="18" charset="0"/>
            </a:endParaRPr>
          </a:p>
          <a:p>
            <a:pPr marL="365045" indent="-365045">
              <a:buAutoNum type="arabicPeriod"/>
            </a:pPr>
            <a:r>
              <a:rPr lang="en-US" dirty="0">
                <a:effectLst/>
                <a:latin typeface="Times New Roman" panose="02020603050405020304" pitchFamily="18" charset="0"/>
                <a:ea typeface="Times New Roman" panose="02020603050405020304" pitchFamily="18" charset="0"/>
              </a:rPr>
              <a:t>Meeting necessary capability requirements is significant among the consideration for establishing a collaborative virtual environment and providing access to users.</a:t>
            </a:r>
          </a:p>
          <a:p>
            <a:pPr marL="365045" indent="-365045">
              <a:buAutoNum type="arabicPeriod"/>
            </a:pPr>
            <a:r>
              <a:rPr lang="en-US" dirty="0">
                <a:effectLst/>
                <a:latin typeface="Times New Roman" panose="02020603050405020304" pitchFamily="18" charset="0"/>
                <a:ea typeface="Times New Roman" panose="02020603050405020304" pitchFamily="18" charset="0"/>
              </a:rPr>
              <a:t>Maintenance and sustainability efforts will likely require significant amount of labor hours for the virtual environment</a:t>
            </a:r>
          </a:p>
          <a:p>
            <a:pPr marL="365045" indent="-365045">
              <a:buAutoNum type="arabicPeriod"/>
            </a:pPr>
            <a:r>
              <a:rPr lang="en-US" dirty="0">
                <a:effectLst/>
                <a:latin typeface="Times New Roman" panose="02020603050405020304" pitchFamily="18" charset="0"/>
                <a:ea typeface="Times New Roman" panose="02020603050405020304" pitchFamily="18" charset="0"/>
              </a:rPr>
              <a:t>Administrators of the environment need to be able to adapt and react to provide the best experience for the users. </a:t>
            </a:r>
          </a:p>
          <a:p>
            <a:pPr marL="365045" indent="-365045">
              <a:buAutoNum type="arabicPeriod"/>
            </a:pPr>
            <a:r>
              <a:rPr lang="en-US" dirty="0">
                <a:effectLst/>
                <a:latin typeface="Times New Roman" panose="02020603050405020304" pitchFamily="18" charset="0"/>
                <a:ea typeface="Times New Roman" panose="02020603050405020304" pitchFamily="18" charset="0"/>
              </a:rPr>
              <a:t>Infrastructure is always changing – hardware and software become outdated or obsolete, requiring constant updates and review. </a:t>
            </a:r>
            <a:endParaRPr lang="en-US" sz="40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a:p>
        </p:txBody>
      </p:sp>
    </p:spTree>
    <p:extLst>
      <p:ext uri="{BB962C8B-B14F-4D97-AF65-F5344CB8AC3E}">
        <p14:creationId xmlns:p14="http://schemas.microsoft.com/office/powerpoint/2010/main" val="226457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In this paper, we have discussed the aspects of the AFMC Digital Materiel Management capability in the context of the current period of Great Power Competition and previous efforts to use digital artifacts in defense systems acquisition. The six key initiatives that enable the DMM capability were examined from the perspective of what WNS has done in the past, and what it expects to do in the future. </a:t>
            </a:r>
          </a:p>
          <a:p>
            <a:pPr marL="177845" indent="-177845">
              <a:buFont typeface="Arial" panose="020B0604020202020204" pitchFamily="34" charset="0"/>
              <a:buChar char="•"/>
            </a:pPr>
            <a:r>
              <a:rPr lang="en-US" dirty="0"/>
              <a:t>Instilling a digital-first culture requires WNS to make a cultural shift to preferential use of digital artifacts and processes to facilitate more-effective communication between government and industry. Although they are in early stages, the SCARS initiative and the JSE program have served as useful examples of what can be done with this mindset. Developing digital strategies reinforces the digital-first mindset through use of the digital artifacts and tools. This helps to reduce the barriers to acceptance of a new way of working through an articulation of the vision for the future and the demonstration of the benefits of being digital. WNS is in the process of developing digital processes in addition to those used in the SCARS initiative and the JSE program. </a:t>
            </a:r>
          </a:p>
          <a:p>
            <a:pPr marL="177845" indent="-177845">
              <a:buFont typeface="Arial" panose="020B0604020202020204" pitchFamily="34" charset="0"/>
              <a:buChar char="•"/>
            </a:pPr>
            <a:r>
              <a:rPr lang="en-US" dirty="0"/>
              <a:t>Since data is the currency with which the future is acquired, structuring and securing the data is important. An understanding of how the data is used informs choices for standardized data structures in an overall data strategy facilitating the flow of information between source and user. WNS will build on earlier work that identified how members of IPTs could use models to inform models of information flows and develop new processes to take advantage of digital artifacts. Instituting a DMM capability requires both access to tools and the knowledge and skills necessary to use them. Since one size rarely fits all users, access and training should both be appropriate to the distinct roles within the enterprise. The established WNS role-based MBSE training approach will be expanded to additional digital tools and new digital processes. </a:t>
            </a:r>
          </a:p>
          <a:p>
            <a:pPr marL="177845" indent="-177845">
              <a:buFont typeface="Arial" panose="020B0604020202020204" pitchFamily="34" charset="0"/>
              <a:buChar char="•"/>
            </a:pPr>
            <a:r>
              <a:rPr lang="en-US" dirty="0"/>
              <a:t>A strong IT infrastructure is the foundation for using digital artifacts and processes. A robust, secure, collaborative environment will facilitate the flow of information and enhance the new digital processes. The current WNS digital environments are suitable for the current need and can be expanded to meet anticipated future needs. Professionally managed, these environments can concurrently accommodate government and commercial users, further advancing the DMM capability.</a:t>
            </a:r>
          </a:p>
          <a:p>
            <a:pPr marL="177845" indent="-177845">
              <a:buFont typeface="Arial" panose="020B0604020202020204" pitchFamily="34" charset="0"/>
              <a:buChar char="•"/>
            </a:pPr>
            <a:r>
              <a:rPr lang="en-US" dirty="0"/>
              <a:t>WNS has made significant efforts to develop digital capabilities to support enterprise-level portfolio management within the division. Expanding these efforts to support digital process in all functional areas across the lifecycle of simulators and training systems will both increase the efficiency of system sustainment and accelerate the pace of training system capability acquisition. This will result in reduced costs and faster capabilities development, enabling WNS to more-effectively “Sharpen the Warfighter’s Bite.”</a:t>
            </a:r>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a:p>
        </p:txBody>
      </p:sp>
    </p:spTree>
    <p:extLst>
      <p:ext uri="{BB962C8B-B14F-4D97-AF65-F5344CB8AC3E}">
        <p14:creationId xmlns:p14="http://schemas.microsoft.com/office/powerpoint/2010/main" val="173647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a:p>
        </p:txBody>
      </p:sp>
    </p:spTree>
    <p:extLst>
      <p:ext uri="{BB962C8B-B14F-4D97-AF65-F5344CB8AC3E}">
        <p14:creationId xmlns:p14="http://schemas.microsoft.com/office/powerpoint/2010/main" val="196649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USAF briefing format</a:t>
            </a:r>
          </a:p>
          <a:p>
            <a:pPr marL="177845" indent="-177845">
              <a:buFont typeface="Arial" panose="020B0604020202020204" pitchFamily="34" charset="0"/>
              <a:buChar char="•"/>
            </a:pPr>
            <a:r>
              <a:rPr lang="en-US" dirty="0"/>
              <a:t>Tell you what I’m going to tell you</a:t>
            </a:r>
          </a:p>
          <a:p>
            <a:pPr marL="177845" indent="-177845">
              <a:buFont typeface="Arial" panose="020B0604020202020204" pitchFamily="34" charset="0"/>
              <a:buChar char="•"/>
            </a:pPr>
            <a:r>
              <a:rPr lang="en-US" dirty="0"/>
              <a:t>Tell you</a:t>
            </a:r>
          </a:p>
          <a:p>
            <a:pPr marL="177845" indent="-177845">
              <a:buFont typeface="Arial" panose="020B0604020202020204" pitchFamily="34" charset="0"/>
              <a:buChar char="•"/>
            </a:pPr>
            <a:r>
              <a:rPr lang="en-US" dirty="0"/>
              <a:t>Tell you what I told you.</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a:p>
        </p:txBody>
      </p:sp>
    </p:spTree>
    <p:extLst>
      <p:ext uri="{BB962C8B-B14F-4D97-AF65-F5344CB8AC3E}">
        <p14:creationId xmlns:p14="http://schemas.microsoft.com/office/powerpoint/2010/main" val="9844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DOD Process Improvement Efforts</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drive to modernize and improve processes within the Department of Defense (DOD) predate the establishment of the Department of the Air Force. </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As weapons systems grow ever more complex, the drive to efficiently manage development efforts has strived to keep pace with the scale of this complexity. </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Building on accepted industrial practices, the DOD formulated a digital engineering strategy aimed at modernizing processes and improving the speed of delivery of new capabilities. </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This strategy articulated five goals that leverage digital (model-based) engineering practices to improve the efficiency of communicating technical information, streamline processes, support advanced analytics, and inform decision making.</a:t>
            </a:r>
          </a:p>
          <a:p>
            <a:pPr>
              <a:spcBef>
                <a:spcPts val="0"/>
              </a:spcBef>
              <a:spcAft>
                <a:spcPts val="0"/>
              </a:spcAft>
            </a:pPr>
            <a:endParaRPr lang="en-US" sz="900" dirty="0">
              <a:latin typeface="Times New Roman" panose="02020603050405020304" pitchFamily="18" charset="0"/>
              <a:ea typeface="Times New Roman" panose="02020603050405020304" pitchFamily="18" charset="0"/>
              <a:cs typeface="Times New Roman" panose="02020603050405020304" pitchFamily="18" charset="0"/>
            </a:endParaRPr>
          </a:p>
          <a:p>
            <a:pPr marL="177845" indent="-177845">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Great Power Competition</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GPC in a nutshell</a:t>
            </a:r>
          </a:p>
          <a:p>
            <a:pPr marL="652099" lvl="2" indent="-177845">
              <a:spcBef>
                <a:spcPts val="0"/>
              </a:spcBef>
              <a:spcAft>
                <a:spcPts val="0"/>
              </a:spcAft>
              <a:buFont typeface="Wingdings" panose="05000000000000000000" pitchFamily="2" charset="2"/>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recent DOD focus on Great Power Competition (GPC) is the most recent effort to adapt to current geopolitical circumstances. </a:t>
            </a:r>
          </a:p>
          <a:p>
            <a:pPr marL="652099" lvl="2" indent="-177845">
              <a:spcBef>
                <a:spcPts val="0"/>
              </a:spcBef>
              <a:spcAft>
                <a:spcPts val="0"/>
              </a:spcAft>
              <a:buFont typeface="Wingdings" panose="05000000000000000000" pitchFamily="2" charset="2"/>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As nations compete for influence, preservation of values, and economic prosperity, the USAF (and other branches) seek to deter other nations from considering using military force as a feasible strategic option. </a:t>
            </a:r>
          </a:p>
          <a:p>
            <a:pPr marL="652099" lvl="2" indent="-177845">
              <a:spcBef>
                <a:spcPts val="0"/>
              </a:spcBef>
              <a:spcAft>
                <a:spcPts val="0"/>
              </a:spcAft>
              <a:buFont typeface="Wingdings" panose="05000000000000000000" pitchFamily="2" charset="2"/>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Considering this, the USAF is reoptimizing it’s processes to better compete with the ever-accelerating pace of development and acquisition activities. </a:t>
            </a:r>
          </a:p>
          <a:p>
            <a:pPr marL="652099" lvl="2" indent="-177845">
              <a:spcBef>
                <a:spcPts val="0"/>
              </a:spcBef>
              <a:spcAft>
                <a:spcPts val="0"/>
              </a:spcAft>
              <a:buFont typeface="Wingdings" panose="05000000000000000000" pitchFamily="2" charset="2"/>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Department wide changes have recently been announced to properly confront the GPC focusing on “… developing people, generating readiness, projecting power, and developing capabilities …” </a:t>
            </a:r>
          </a:p>
          <a:p>
            <a:pPr>
              <a:spcBef>
                <a:spcPts val="0"/>
              </a:spcBef>
              <a:spcAft>
                <a:spcPts val="0"/>
              </a:spcAft>
            </a:pPr>
            <a:endParaRPr lang="en-US" sz="900" dirty="0">
              <a:latin typeface="Times New Roman" panose="02020603050405020304" pitchFamily="18" charset="0"/>
              <a:ea typeface="Times New Roman" panose="02020603050405020304" pitchFamily="18" charset="0"/>
              <a:cs typeface="Times New Roman" panose="02020603050405020304" pitchFamily="18" charset="0"/>
            </a:endParaRP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GPC Core Areas</a:t>
            </a:r>
          </a:p>
          <a:p>
            <a:pPr marL="652099" lvl="2" indent="-177845">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Develop People, is focused on training personnel. This is done not only by improving training of skills for specific roles but also in how this training is developed, delivered, and assessed. </a:t>
            </a:r>
          </a:p>
          <a:p>
            <a:pPr marL="652099" lvl="2" indent="-177845">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Generate Readiness, which focuses on mission readiness in addition to functional readiness – increasing the scope and scale of operational capabilities. </a:t>
            </a:r>
          </a:p>
          <a:p>
            <a:pPr marL="652099" lvl="2" indent="-177845">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Project Power, emphasizes the operational and tactical aspects of the combined force by streamlining responsibilities and enhancing focus on mission. </a:t>
            </a:r>
          </a:p>
          <a:p>
            <a:pPr marL="652099" lvl="2" indent="-177845">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Develop Capabilities, seeks to improve the flexibility, agility, and responsiveness of processes used to deliver new or improved capabilities to the warfighter. </a:t>
            </a:r>
          </a:p>
          <a:p>
            <a:pPr>
              <a:spcBef>
                <a:spcPts val="0"/>
              </a:spcBef>
              <a:spcAft>
                <a:spcPts val="0"/>
              </a:spcAft>
            </a:pPr>
            <a:endParaRPr lang="en-US" sz="900" dirty="0">
              <a:latin typeface="Times New Roman" panose="02020603050405020304" pitchFamily="18" charset="0"/>
              <a:ea typeface="Times New Roman" panose="02020603050405020304" pitchFamily="18" charset="0"/>
              <a:cs typeface="Times New Roman" panose="02020603050405020304" pitchFamily="18" charset="0"/>
            </a:endParaRPr>
          </a:p>
          <a:p>
            <a:pPr marL="177845" indent="-177845">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DMM</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Our current way of getting the job done, particularly acquisition, is not efficient enough. The white paper, </a:t>
            </a:r>
            <a:r>
              <a:rPr lang="en-US" sz="900" i="1" dirty="0">
                <a:latin typeface="Times New Roman" panose="02020603050405020304" pitchFamily="18" charset="0"/>
                <a:ea typeface="Times New Roman" panose="02020603050405020304" pitchFamily="18" charset="0"/>
                <a:cs typeface="Times New Roman" panose="02020603050405020304" pitchFamily="18" charset="0"/>
              </a:rPr>
              <a:t>Digital Materiel Management: An Accelerated Future State</a:t>
            </a:r>
            <a:r>
              <a:rPr lang="en-US" sz="900" dirty="0">
                <a:latin typeface="Times New Roman" panose="02020603050405020304" pitchFamily="18" charset="0"/>
                <a:ea typeface="Times New Roman" panose="02020603050405020304" pitchFamily="18" charset="0"/>
                <a:cs typeface="Times New Roman" panose="02020603050405020304" pitchFamily="18" charset="0"/>
              </a:rPr>
              <a:t>, describes the issues it seeks to rectify</a:t>
            </a:r>
          </a:p>
          <a:p>
            <a:pPr marL="652099" lvl="2" indent="-177845">
              <a:spcBef>
                <a:spcPts val="0"/>
              </a:spcBef>
              <a:spcAft>
                <a:spcPts val="0"/>
              </a:spcAft>
              <a:buFont typeface="Wingdings" panose="05000000000000000000" pitchFamily="2" charset="2"/>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current capabilities development processes are no longer sufficient to stay in a long-term competitive posture. </a:t>
            </a:r>
          </a:p>
          <a:p>
            <a:pPr marL="652099" lvl="2" indent="-177845">
              <a:spcBef>
                <a:spcPts val="0"/>
              </a:spcBef>
              <a:spcAft>
                <a:spcPts val="0"/>
              </a:spcAft>
              <a:buFont typeface="Wingdings" panose="05000000000000000000" pitchFamily="2" charset="2"/>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Information does not flow between where it originates to where it is needed due to technical and cultural obstacles. </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application of digital practices in the world of defense acquisition is a likely means of shortening the time required to bring new capabilities to the field. </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Leveraging the six key initiatives of the DMM effort, the Air Force can become better stewards of limited resources. </a:t>
            </a:r>
          </a:p>
          <a:p>
            <a:pPr>
              <a:spcBef>
                <a:spcPts val="0"/>
              </a:spcBef>
              <a:spcAft>
                <a:spcPts val="0"/>
              </a:spcAft>
            </a:pPr>
            <a:endParaRPr lang="en-US" sz="900" dirty="0">
              <a:latin typeface="Times New Roman" panose="02020603050405020304" pitchFamily="18" charset="0"/>
              <a:ea typeface="Times New Roman" panose="02020603050405020304" pitchFamily="18" charset="0"/>
              <a:cs typeface="Times New Roman" panose="02020603050405020304" pitchFamily="18" charset="0"/>
            </a:endParaRPr>
          </a:p>
          <a:p>
            <a:pPr marL="177845" indent="-177845">
              <a:spcBef>
                <a:spcPts val="0"/>
              </a:spcBef>
              <a:spcAft>
                <a:spcPts val="0"/>
              </a:spcAft>
              <a:buFont typeface="Arial" panose="020B0604020202020204" pitchFamily="34" charset="0"/>
              <a:buChar char="•"/>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WNS Digital Strategy</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mission of WNS is to provide the best training systems to enhance warfighter readiness. </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This is primarily accomplished through acquisition and sustainment efforts, which have historically followed serialized process with limited capabilities for digital collaboration. </a:t>
            </a:r>
          </a:p>
          <a:p>
            <a:pPr marL="414972" lvl="1" indent="-177845">
              <a:spcBef>
                <a:spcPts val="0"/>
              </a:spcBef>
              <a:spcAft>
                <a:spcPts val="0"/>
              </a:spcAft>
              <a:buFont typeface="Courier New" panose="02070309020205020404" pitchFamily="49" charset="0"/>
              <a:buChar char="o"/>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reoptimization for GPC will require significant changes in how divisions like WNS operate. It amplifies the need for advanced training capabilities to ensure our forces remain agile, adaptable, and well-prepared to face any mission. WNS’s digital vision aligns with this imperative, emphasizing the importance of staying at the forefront of technology and talent development to maintain an edge in the global arena. </a:t>
            </a:r>
          </a:p>
          <a:p>
            <a:pPr>
              <a:spcAft>
                <a:spcPts val="0"/>
              </a:spcAft>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a:p>
        </p:txBody>
      </p:sp>
    </p:spTree>
    <p:extLst>
      <p:ext uri="{BB962C8B-B14F-4D97-AF65-F5344CB8AC3E}">
        <p14:creationId xmlns:p14="http://schemas.microsoft.com/office/powerpoint/2010/main" val="405759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204" indent="-304204">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The first initiative that supports a DMM capability is instilling a digital-first culture. Through this WNS would, through access to live digital artifacts, change the mode of communication with partners. </a:t>
            </a:r>
          </a:p>
          <a:p>
            <a:pPr marL="304204" indent="-304204" defTabSz="948507">
              <a:buFont typeface="Arial" panose="020B0604020202020204" pitchFamily="34" charset="0"/>
              <a:buChar char="•"/>
              <a:defRPr/>
            </a:pPr>
            <a:r>
              <a:rPr lang="en-US" dirty="0"/>
              <a:t>Digitization is more than just transforming analog artifacts into a digital format. It’s a fundamental shift for how we approach analyzing and solving problems. </a:t>
            </a:r>
          </a:p>
          <a:p>
            <a:pPr marL="304204" indent="-304204">
              <a:buFont typeface="Arial" panose="020B0604020202020204" pitchFamily="34" charset="0"/>
              <a:buChar char="•"/>
            </a:pPr>
            <a:r>
              <a:rPr lang="en-US" dirty="0"/>
              <a:t>Digital first enables the unification of tools across the enterprise, resulting in an effective digital thread. </a:t>
            </a:r>
          </a:p>
          <a:p>
            <a:pPr marL="716030" indent="-304204">
              <a:buFont typeface="Courier New" panose="02070309020205020404" pitchFamily="49" charset="0"/>
              <a:buChar char="o"/>
            </a:pPr>
            <a:r>
              <a:rPr lang="en-US" dirty="0"/>
              <a:t>A cohesive digital thread means an </a:t>
            </a:r>
            <a:r>
              <a:rPr lang="en-US" b="1" dirty="0"/>
              <a:t>authoritative source of truth</a:t>
            </a:r>
            <a:r>
              <a:rPr lang="en-US" dirty="0"/>
              <a:t>, increasing efficient, agility, and innovation</a:t>
            </a:r>
          </a:p>
          <a:p>
            <a:pPr marL="716030" indent="-304204">
              <a:buFont typeface="Courier New" panose="02070309020205020404" pitchFamily="49" charset="0"/>
              <a:buChar char="o"/>
            </a:pPr>
            <a:r>
              <a:rPr lang="en-US" dirty="0"/>
              <a:t>This allows for </a:t>
            </a:r>
            <a:r>
              <a:rPr lang="en-US" b="1" dirty="0"/>
              <a:t>enhanced decision making </a:t>
            </a:r>
          </a:p>
          <a:p>
            <a:pPr marL="716030" indent="-304204">
              <a:buFont typeface="Courier New" panose="02070309020205020404" pitchFamily="49" charset="0"/>
              <a:buChar char="o"/>
            </a:pPr>
            <a:r>
              <a:rPr lang="en-US" dirty="0"/>
              <a:t>This allows for more efficient communication between government and industry – </a:t>
            </a:r>
            <a:r>
              <a:rPr lang="en-US" b="1" dirty="0"/>
              <a:t>collaboration instead of review</a:t>
            </a:r>
          </a:p>
          <a:p>
            <a:pPr marL="716030" indent="-304204" defTabSz="948507">
              <a:buFont typeface="Courier New" panose="02070309020205020404" pitchFamily="49" charset="0"/>
              <a:buChar char="o"/>
              <a:defRPr/>
            </a:pPr>
            <a:r>
              <a:rPr lang="en-US" dirty="0"/>
              <a:t>Digital processes, in the place of manual ones, allow for real-time transparency for stakeholders, allowing for early detection of errors and an overall higher-quality final products.</a:t>
            </a:r>
          </a:p>
          <a:p>
            <a:pPr marL="304204" indent="-304204">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a:p>
        </p:txBody>
      </p:sp>
    </p:spTree>
    <p:extLst>
      <p:ext uri="{BB962C8B-B14F-4D97-AF65-F5344CB8AC3E}">
        <p14:creationId xmlns:p14="http://schemas.microsoft.com/office/powerpoint/2010/main" val="147153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204" indent="-304204">
              <a:buFont typeface="Arial" panose="020B0604020202020204" pitchFamily="34" charset="0"/>
              <a:buChar char="•"/>
            </a:pPr>
            <a:r>
              <a:rPr lang="en-US" dirty="0"/>
              <a:t>Two major programs within WNS (now WNR) that are focused on a digital-first mindset include the </a:t>
            </a:r>
            <a:r>
              <a:rPr lang="en-US" dirty="0">
                <a:effectLst/>
                <a:latin typeface="Times New Roman" panose="02020603050405020304" pitchFamily="18" charset="0"/>
                <a:ea typeface="Times New Roman" panose="02020603050405020304" pitchFamily="18" charset="0"/>
              </a:rPr>
              <a:t>Simulator Common Architecture, Requirements, and Standards (SCARS) and the Joint Simulation Environment (JSE)</a:t>
            </a:r>
          </a:p>
          <a:p>
            <a:pPr marL="304204" indent="-304204">
              <a:buFont typeface="Arial" panose="020B0604020202020204" pitchFamily="34" charset="0"/>
              <a:buChar char="•"/>
            </a:pPr>
            <a:endParaRPr lang="en-US" dirty="0">
              <a:effectLst/>
              <a:latin typeface="Times New Roman" panose="02020603050405020304" pitchFamily="18" charset="0"/>
            </a:endParaRPr>
          </a:p>
          <a:p>
            <a:pPr marL="304204" indent="-304204">
              <a:buFont typeface="Arial" panose="020B0604020202020204" pitchFamily="34" charset="0"/>
              <a:buChar char="•"/>
            </a:pPr>
            <a:r>
              <a:rPr lang="en-US" dirty="0">
                <a:effectLst/>
                <a:latin typeface="Times New Roman" panose="02020603050405020304" pitchFamily="18" charset="0"/>
              </a:rPr>
              <a:t>SCARS</a:t>
            </a:r>
          </a:p>
          <a:p>
            <a:pPr marL="716030" indent="-304204">
              <a:buFont typeface="Arial" panose="020B0604020202020204" pitchFamily="34" charset="0"/>
              <a:buChar char="•"/>
            </a:pPr>
            <a:r>
              <a:rPr lang="en-US" dirty="0">
                <a:effectLst/>
                <a:latin typeface="Times New Roman" panose="02020603050405020304" pitchFamily="18" charset="0"/>
              </a:rPr>
              <a:t>While not “born digital”, the SCARS programs has used </a:t>
            </a:r>
            <a:r>
              <a:rPr lang="en-US" b="1" dirty="0">
                <a:effectLst/>
                <a:latin typeface="Times New Roman" panose="02020603050405020304" pitchFamily="18" charset="0"/>
              </a:rPr>
              <a:t>digital artifacts during source selection </a:t>
            </a:r>
            <a:r>
              <a:rPr lang="en-US" dirty="0">
                <a:effectLst/>
                <a:latin typeface="Times New Roman" panose="02020603050405020304" pitchFamily="18" charset="0"/>
              </a:rPr>
              <a:t>and throughout design reviews</a:t>
            </a:r>
          </a:p>
          <a:p>
            <a:pPr marL="716030" indent="-304204">
              <a:buFont typeface="Arial" panose="020B0604020202020204" pitchFamily="34" charset="0"/>
              <a:buChar char="•"/>
            </a:pPr>
            <a:r>
              <a:rPr lang="en-US" dirty="0">
                <a:effectLst/>
                <a:latin typeface="Times New Roman" panose="02020603050405020304" pitchFamily="18" charset="0"/>
              </a:rPr>
              <a:t>An example of the SCARS digital initiative includes, creating system models that have allow for better requirement traceability -- These models have reduced design review times from weeks, down to just days</a:t>
            </a:r>
          </a:p>
          <a:p>
            <a:pPr marL="304204" indent="-304204">
              <a:buFont typeface="Arial" panose="020B0604020202020204" pitchFamily="34" charset="0"/>
              <a:buChar char="•"/>
            </a:pPr>
            <a:r>
              <a:rPr lang="en-US" dirty="0">
                <a:effectLst/>
                <a:latin typeface="Times New Roman" panose="02020603050405020304" pitchFamily="18" charset="0"/>
              </a:rPr>
              <a:t>JSE </a:t>
            </a:r>
          </a:p>
          <a:p>
            <a:pPr marL="716030" indent="-304204">
              <a:buFont typeface="Arial" panose="020B0604020202020204" pitchFamily="34" charset="0"/>
              <a:buChar char="•"/>
            </a:pPr>
            <a:r>
              <a:rPr lang="en-US" dirty="0">
                <a:effectLst/>
                <a:latin typeface="Times New Roman" panose="02020603050405020304" pitchFamily="18" charset="0"/>
              </a:rPr>
              <a:t>JSE is a program that has been </a:t>
            </a:r>
            <a:r>
              <a:rPr lang="en-US" b="1" dirty="0">
                <a:effectLst/>
                <a:latin typeface="Times New Roman" panose="02020603050405020304" pitchFamily="18" charset="0"/>
              </a:rPr>
              <a:t>majority digital </a:t>
            </a:r>
            <a:r>
              <a:rPr lang="en-US" dirty="0">
                <a:effectLst/>
                <a:latin typeface="Times New Roman" panose="02020603050405020304" pitchFamily="18" charset="0"/>
              </a:rPr>
              <a:t>since at least 2017</a:t>
            </a:r>
          </a:p>
          <a:p>
            <a:pPr marL="716030" indent="-304204">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This joint program is currently the largest software development pathway program within the Air Force and has used models to </a:t>
            </a:r>
            <a:r>
              <a:rPr lang="en-US" b="1" dirty="0">
                <a:effectLst/>
                <a:latin typeface="Times New Roman" panose="02020603050405020304" pitchFamily="18" charset="0"/>
                <a:ea typeface="Times New Roman" panose="02020603050405020304" pitchFamily="18" charset="0"/>
              </a:rPr>
              <a:t>communicate technical and administrative </a:t>
            </a:r>
            <a:r>
              <a:rPr lang="en-US" dirty="0">
                <a:effectLst/>
                <a:latin typeface="Times New Roman" panose="02020603050405020304" pitchFamily="18" charset="0"/>
                <a:ea typeface="Times New Roman" panose="02020603050405020304" pitchFamily="18" charset="0"/>
              </a:rPr>
              <a:t>information. </a:t>
            </a:r>
          </a:p>
          <a:p>
            <a:pPr marL="716030" indent="-304204">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Models of the software are used to communicate interfaces among developers across the enterprise.</a:t>
            </a:r>
          </a:p>
          <a:p>
            <a:pPr marL="716030" indent="-304204">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SysML diagrams have been used to define key processes </a:t>
            </a:r>
          </a:p>
          <a:p>
            <a:pPr marL="716030" indent="-304204">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Reference Architectures are being used to communicate requirements for program acquired hardware</a:t>
            </a:r>
          </a:p>
          <a:p>
            <a:pPr marL="953156" lvl="1" indent="-304204">
              <a:buFont typeface="Arial" panose="020B0604020202020204" pitchFamily="34" charset="0"/>
              <a:buChar char="•"/>
            </a:pPr>
            <a:endParaRPr lang="en-US" dirty="0">
              <a:effectLst/>
              <a:latin typeface="Times New Roman" panose="02020603050405020304" pitchFamily="18" charset="0"/>
            </a:endParaRPr>
          </a:p>
          <a:p>
            <a:pPr marL="953156" lvl="1" indent="-304204">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a:p>
        </p:txBody>
      </p:sp>
    </p:spTree>
    <p:extLst>
      <p:ext uri="{BB962C8B-B14F-4D97-AF65-F5344CB8AC3E}">
        <p14:creationId xmlns:p14="http://schemas.microsoft.com/office/powerpoint/2010/main" val="169628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second DMM enabling initiative is developing and using digital strategies</a:t>
            </a:r>
          </a:p>
          <a:p>
            <a:endParaRPr lang="en-US" dirty="0"/>
          </a:p>
          <a:p>
            <a:pPr marL="304204" indent="-304204">
              <a:buFont typeface="Arial" panose="020B0604020202020204" pitchFamily="34" charset="0"/>
              <a:buChar char="•"/>
            </a:pPr>
            <a:r>
              <a:rPr lang="en-US" dirty="0"/>
              <a:t>The intent of this initiative is a vision is to use digital artifacts and processes across all functional throughout the lifecycle</a:t>
            </a:r>
          </a:p>
          <a:p>
            <a:pPr marL="541331" lvl="1" indent="-304204">
              <a:buFont typeface="Arial" panose="020B0604020202020204" pitchFamily="34" charset="0"/>
              <a:buChar char="•"/>
            </a:pPr>
            <a:r>
              <a:rPr lang="en-US" b="1" dirty="0"/>
              <a:t>Identify key artifacts </a:t>
            </a:r>
            <a:r>
              <a:rPr lang="en-US" dirty="0"/>
              <a:t>that should be digital</a:t>
            </a:r>
          </a:p>
          <a:p>
            <a:pPr marL="541331" lvl="1" indent="-304204">
              <a:buFont typeface="Arial" panose="020B0604020202020204" pitchFamily="34" charset="0"/>
              <a:buChar char="•"/>
            </a:pPr>
            <a:r>
              <a:rPr lang="en-US" b="1" dirty="0"/>
              <a:t>Determine how to change processes to use digital artifacts </a:t>
            </a:r>
            <a:r>
              <a:rPr lang="en-US" dirty="0"/>
              <a:t>– but don’t be limited to the old processes if new ones that accomplish the same goal are better</a:t>
            </a:r>
          </a:p>
          <a:p>
            <a:pPr marL="304204" indent="-304204">
              <a:buFont typeface="Arial" panose="020B0604020202020204" pitchFamily="34" charset="0"/>
              <a:buChar char="•"/>
            </a:pPr>
            <a:r>
              <a:rPr lang="en-US" dirty="0"/>
              <a:t>Overcome Resistance to change</a:t>
            </a:r>
          </a:p>
          <a:p>
            <a:pPr marL="541331" lvl="2" indent="-304204">
              <a:buFont typeface="Arial" panose="020B0604020202020204" pitchFamily="34" charset="0"/>
              <a:buChar char="•"/>
            </a:pPr>
            <a:r>
              <a:rPr lang="en-US" b="1" dirty="0"/>
              <a:t>Articulate the vision</a:t>
            </a:r>
          </a:p>
          <a:p>
            <a:pPr marL="541331" lvl="2" indent="-304204">
              <a:buFont typeface="Arial" panose="020B0604020202020204" pitchFamily="34" charset="0"/>
              <a:buChar char="•"/>
            </a:pPr>
            <a:r>
              <a:rPr lang="en-US" dirty="0"/>
              <a:t>Traditionally, many perform their work using documents and SharePoint, and may be unaware of the improvements that could be made with a  digital mindset</a:t>
            </a:r>
          </a:p>
          <a:p>
            <a:pPr marL="541331" lvl="2" indent="-304204">
              <a:buFont typeface="Arial" panose="020B0604020202020204" pitchFamily="34" charset="0"/>
              <a:buChar char="•"/>
            </a:pPr>
            <a:r>
              <a:rPr lang="en-US" dirty="0"/>
              <a:t>A strategy to develop, implement, and sustain a digital first culture must be created to incentivize a new digital mindset</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a:p>
        </p:txBody>
      </p:sp>
    </p:spTree>
    <p:extLst>
      <p:ext uri="{BB962C8B-B14F-4D97-AF65-F5344CB8AC3E}">
        <p14:creationId xmlns:p14="http://schemas.microsoft.com/office/powerpoint/2010/main" val="34224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pPr marL="304204" indent="-304204">
              <a:buFont typeface="Arial" panose="020B0604020202020204" pitchFamily="34" charset="0"/>
              <a:buChar char="•"/>
            </a:pPr>
            <a:r>
              <a:rPr lang="en-US" dirty="0"/>
              <a:t>WNR digital strategy </a:t>
            </a:r>
          </a:p>
          <a:p>
            <a:pPr marL="541331" lvl="2" indent="-304204">
              <a:buFont typeface="Arial" panose="020B0604020202020204" pitchFamily="34" charset="0"/>
              <a:buChar char="•"/>
            </a:pPr>
            <a:r>
              <a:rPr lang="en-US" dirty="0"/>
              <a:t>WNR personnel will used digital artifacts and tools from their normal workstations to support activities to manage the enterprise</a:t>
            </a:r>
          </a:p>
          <a:p>
            <a:pPr marL="541331" lvl="2" indent="-304204">
              <a:buFont typeface="Arial" panose="020B0604020202020204" pitchFamily="34" charset="0"/>
              <a:buChar char="•"/>
            </a:pPr>
            <a:r>
              <a:rPr lang="en-US" dirty="0"/>
              <a:t>Must identify best practices in order to standardize when possible. This include common use of tools and processes</a:t>
            </a:r>
          </a:p>
          <a:p>
            <a:pPr marL="541331" lvl="2" indent="-304204">
              <a:buFont typeface="Arial" panose="020B0604020202020204" pitchFamily="34" charset="0"/>
              <a:buChar char="•"/>
            </a:pPr>
            <a:r>
              <a:rPr lang="en-US" dirty="0"/>
              <a:t>The movement towards digital is a significant change from the current standards and will require resources to formalize this organizational change</a:t>
            </a:r>
          </a:p>
          <a:p>
            <a:pPr marL="304204" indent="-304204">
              <a:buFont typeface="Arial" panose="020B0604020202020204" pitchFamily="34" charset="0"/>
              <a:buChar char="•"/>
            </a:pPr>
            <a:r>
              <a:rPr lang="en-US" dirty="0"/>
              <a:t>This will be familiar to those who saw the previous presentation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a:p>
        </p:txBody>
      </p:sp>
    </p:spTree>
    <p:extLst>
      <p:ext uri="{BB962C8B-B14F-4D97-AF65-F5344CB8AC3E}">
        <p14:creationId xmlns:p14="http://schemas.microsoft.com/office/powerpoint/2010/main" val="210691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The third DMM enabling initiative is structuring and securing data</a:t>
            </a:r>
          </a:p>
          <a:p>
            <a:pPr>
              <a:spcBef>
                <a:spcPts val="0"/>
              </a:spcBef>
            </a:pPr>
            <a:endParaRPr lang="en-US" dirty="0"/>
          </a:p>
          <a:p>
            <a:pPr marL="304204" indent="-304204">
              <a:spcBef>
                <a:spcPts val="0"/>
              </a:spcBef>
              <a:buFont typeface="Arial" panose="020B0604020202020204" pitchFamily="34" charset="0"/>
              <a:buChar char="•"/>
            </a:pPr>
            <a:r>
              <a:rPr lang="en-US" dirty="0"/>
              <a:t>A robust data strategy is essential for leveraging data as a strategic asset. </a:t>
            </a:r>
          </a:p>
          <a:p>
            <a:pPr marL="304204" indent="-304204">
              <a:spcBef>
                <a:spcPts val="0"/>
              </a:spcBef>
              <a:buFont typeface="Arial" panose="020B0604020202020204" pitchFamily="34" charset="0"/>
              <a:buChar char="•"/>
            </a:pPr>
            <a:r>
              <a:rPr lang="en-US" dirty="0"/>
              <a:t>An effective digital strategy includes several key elements and processes</a:t>
            </a:r>
          </a:p>
          <a:p>
            <a:pPr marL="716030" indent="-304204">
              <a:spcBef>
                <a:spcPts val="0"/>
              </a:spcBef>
              <a:buFont typeface="Arial" panose="020B0604020202020204" pitchFamily="34" charset="0"/>
              <a:buChar char="•"/>
            </a:pPr>
            <a:r>
              <a:rPr lang="en-US" dirty="0"/>
              <a:t>Governance</a:t>
            </a:r>
          </a:p>
          <a:p>
            <a:pPr marL="1127855" indent="-304204">
              <a:spcBef>
                <a:spcPts val="0"/>
              </a:spcBef>
              <a:buFont typeface="Arial" panose="020B0604020202020204" pitchFamily="34" charset="0"/>
              <a:buChar char="•"/>
            </a:pPr>
            <a:r>
              <a:rPr lang="en-US" dirty="0"/>
              <a:t>Data governance frameworks must be established to defines rules and procedures </a:t>
            </a:r>
            <a:r>
              <a:rPr lang="en-US" dirty="0">
                <a:solidFill>
                  <a:srgbClr val="000000"/>
                </a:solidFill>
                <a:latin typeface="Times New Roman" panose="02020603050405020304" pitchFamily="18" charset="0"/>
              </a:rPr>
              <a:t>for data handling, ensuring consistency and reliability. </a:t>
            </a:r>
          </a:p>
          <a:p>
            <a:pPr marL="1127855" indent="-304204">
              <a:spcBef>
                <a:spcPts val="0"/>
              </a:spcBef>
              <a:buFont typeface="Arial" panose="020B0604020202020204" pitchFamily="34" charset="0"/>
              <a:buChar char="•"/>
            </a:pPr>
            <a:r>
              <a:rPr lang="en-US" dirty="0">
                <a:solidFill>
                  <a:srgbClr val="000000"/>
                </a:solidFill>
                <a:latin typeface="Times New Roman" panose="02020603050405020304" pitchFamily="18" charset="0"/>
              </a:rPr>
              <a:t>Governance provides consistent structure that facilitates interoperability and data exchange</a:t>
            </a:r>
          </a:p>
          <a:p>
            <a:pPr marL="716030" indent="-304204">
              <a:spcBef>
                <a:spcPts val="0"/>
              </a:spcBef>
              <a:buFont typeface="Arial" panose="020B0604020202020204" pitchFamily="34" charset="0"/>
              <a:buChar char="•"/>
            </a:pPr>
            <a:r>
              <a:rPr lang="en-US" dirty="0"/>
              <a:t>Architecture</a:t>
            </a:r>
          </a:p>
          <a:p>
            <a:pPr marL="1127855" indent="-304204">
              <a:spcBef>
                <a:spcPts val="0"/>
              </a:spcBef>
              <a:buFont typeface="Arial" panose="020B0604020202020204" pitchFamily="34" charset="0"/>
              <a:buChar char="•"/>
            </a:pPr>
            <a:r>
              <a:rPr lang="en-US" dirty="0"/>
              <a:t>Architecture should be scalable and flexible to accommodate evolving needs of an organization</a:t>
            </a:r>
          </a:p>
          <a:p>
            <a:pPr marL="716030" indent="-304204">
              <a:spcBef>
                <a:spcPts val="0"/>
              </a:spcBef>
              <a:buFont typeface="Arial" panose="020B0604020202020204" pitchFamily="34" charset="0"/>
              <a:buChar char="•"/>
            </a:pPr>
            <a:r>
              <a:rPr lang="en-US" dirty="0"/>
              <a:t>Standards</a:t>
            </a:r>
          </a:p>
          <a:p>
            <a:pPr marL="953156" lvl="1" indent="-304204">
              <a:spcBef>
                <a:spcPts val="0"/>
              </a:spcBef>
              <a:buFont typeface="Arial" panose="020B0604020202020204" pitchFamily="34" charset="0"/>
              <a:buChar char="•"/>
            </a:pPr>
            <a:r>
              <a:rPr lang="en-US" dirty="0"/>
              <a:t>Standardized data formats facilitate interoperability</a:t>
            </a:r>
          </a:p>
          <a:p>
            <a:pPr marL="953156" lvl="1" indent="-304204">
              <a:spcBef>
                <a:spcPts val="0"/>
              </a:spcBef>
              <a:buFont typeface="Arial" panose="020B0604020202020204" pitchFamily="34" charset="0"/>
              <a:buChar char="•"/>
            </a:pPr>
            <a:r>
              <a:rPr lang="en-US" dirty="0"/>
              <a:t>Put effort into determining what standards are appropriate</a:t>
            </a:r>
          </a:p>
          <a:p>
            <a:pPr marL="716030" indent="-304204">
              <a:spcBef>
                <a:spcPts val="0"/>
              </a:spcBef>
              <a:buFont typeface="Arial" panose="020B0604020202020204" pitchFamily="34" charset="0"/>
              <a:buChar char="•"/>
            </a:pPr>
            <a:r>
              <a:rPr lang="en-US" dirty="0"/>
              <a:t>Integration and Interoperability </a:t>
            </a:r>
          </a:p>
          <a:p>
            <a:pPr marL="1127855" indent="-304204">
              <a:spcBef>
                <a:spcPts val="0"/>
              </a:spcBef>
              <a:buFont typeface="Arial" panose="020B0604020202020204" pitchFamily="34" charset="0"/>
              <a:buChar char="•"/>
            </a:pPr>
            <a:r>
              <a:rPr lang="en-US" dirty="0"/>
              <a:t>Involves developing frameworks and protocols for seamless data exchange</a:t>
            </a:r>
          </a:p>
          <a:p>
            <a:pPr marL="716030" indent="-304204">
              <a:spcBef>
                <a:spcPts val="0"/>
              </a:spcBef>
              <a:buFont typeface="Arial" panose="020B0604020202020204" pitchFamily="34" charset="0"/>
              <a:buChar char="•"/>
            </a:pPr>
            <a:r>
              <a:rPr lang="en-US" dirty="0"/>
              <a:t>Analytics</a:t>
            </a:r>
          </a:p>
          <a:p>
            <a:pPr marL="1127855" indent="-304204">
              <a:spcBef>
                <a:spcPts val="0"/>
              </a:spcBef>
              <a:buFont typeface="Arial" panose="020B0604020202020204" pitchFamily="34" charset="0"/>
              <a:buChar char="•"/>
            </a:pPr>
            <a:r>
              <a:rPr lang="en-US" dirty="0"/>
              <a:t>Important to extract valuable insights from the organizations data</a:t>
            </a:r>
          </a:p>
          <a:p>
            <a:pPr marL="304204" indent="-304204">
              <a:spcBef>
                <a:spcPts val="0"/>
              </a:spcBef>
              <a:buFont typeface="Arial" panose="020B0604020202020204" pitchFamily="34" charset="0"/>
              <a:buChar char="•"/>
            </a:pPr>
            <a:r>
              <a:rPr lang="en-US" dirty="0"/>
              <a:t>Cybersecurity</a:t>
            </a:r>
          </a:p>
          <a:p>
            <a:pPr marL="953156" lvl="1" indent="-304204">
              <a:spcBef>
                <a:spcPts val="0"/>
              </a:spcBef>
              <a:buFont typeface="Arial" panose="020B0604020202020204" pitchFamily="34" charset="0"/>
              <a:buChar char="•"/>
            </a:pPr>
            <a:r>
              <a:rPr lang="en-US" dirty="0"/>
              <a:t>Cyber ensures that data is secure and protected to maintain operational continuity </a:t>
            </a:r>
          </a:p>
          <a:p>
            <a:pPr marL="953156" lvl="1" indent="-304204">
              <a:spcBef>
                <a:spcPts val="0"/>
              </a:spcBef>
              <a:buFont typeface="Arial" panose="020B0604020202020204" pitchFamily="34" charset="0"/>
              <a:buChar char="•"/>
            </a:pPr>
            <a:r>
              <a:rPr lang="en-US" dirty="0"/>
              <a:t>Digital models play an important role in the processes leading up to an ATO</a:t>
            </a:r>
          </a:p>
          <a:p>
            <a:pPr marL="1602109" lvl="2" indent="-304204">
              <a:spcBef>
                <a:spcPts val="0"/>
              </a:spcBef>
              <a:buFont typeface="Arial" panose="020B0604020202020204" pitchFamily="34" charset="0"/>
              <a:buChar char="•"/>
            </a:pPr>
            <a:r>
              <a:rPr lang="en-US" dirty="0"/>
              <a:t>These models provide a virtual representation of the system, capturing architecture, components, and security protocols</a:t>
            </a:r>
          </a:p>
          <a:p>
            <a:pPr marL="953156" lvl="1" indent="-304204">
              <a:spcBef>
                <a:spcPts val="0"/>
              </a:spcBef>
              <a:buFont typeface="Arial" panose="020B0604020202020204" pitchFamily="34" charset="0"/>
              <a:buChar char="•"/>
            </a:pPr>
            <a:r>
              <a:rPr lang="en-US" dirty="0"/>
              <a:t>Risk assessments are also made more efficient with the use of digital models</a:t>
            </a:r>
          </a:p>
          <a:p>
            <a:pPr marL="953156" lvl="1" indent="-304204">
              <a:spcBef>
                <a:spcPts val="0"/>
              </a:spcBef>
              <a:buFont typeface="Arial" panose="020B0604020202020204" pitchFamily="34" charset="0"/>
              <a:buChar char="•"/>
            </a:pPr>
            <a:endParaRPr lang="en-US" dirty="0"/>
          </a:p>
          <a:p>
            <a:pPr marL="1602109" lvl="2" indent="-304204">
              <a:spcBef>
                <a:spcPts val="0"/>
              </a:spcBef>
              <a:buFont typeface="Arial" panose="020B0604020202020204" pitchFamily="34" charset="0"/>
              <a:buChar char="•"/>
            </a:pPr>
            <a:endParaRPr lang="en-US" dirty="0"/>
          </a:p>
          <a:p>
            <a:pPr marL="1602109" lvl="2" indent="-304204">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44178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Identify stakeholders</a:t>
            </a:r>
          </a:p>
          <a:p>
            <a:pPr marL="414972" lvl="1" indent="-177845">
              <a:buFont typeface="Arial" panose="020B0604020202020204" pitchFamily="34" charset="0"/>
              <a:buChar char="•"/>
            </a:pPr>
            <a:r>
              <a:rPr lang="en-US" dirty="0"/>
              <a:t>SCARS functionals and others</a:t>
            </a:r>
          </a:p>
          <a:p>
            <a:pPr marL="414972" lvl="1" indent="-177845">
              <a:buFont typeface="Arial" panose="020B0604020202020204" pitchFamily="34" charset="0"/>
              <a:buChar char="•"/>
            </a:pPr>
            <a:r>
              <a:rPr lang="en-US" dirty="0"/>
              <a:t>Talk to them</a:t>
            </a:r>
          </a:p>
          <a:p>
            <a:pPr marL="177845" indent="-177845" defTabSz="948507">
              <a:buFont typeface="Arial" panose="020B0604020202020204" pitchFamily="34" charset="0"/>
              <a:buChar char="•"/>
              <a:defRPr/>
            </a:pPr>
            <a:r>
              <a:rPr lang="en-US" dirty="0"/>
              <a:t>Develop use cases</a:t>
            </a:r>
          </a:p>
          <a:p>
            <a:pPr marL="414972" lvl="1" indent="-177845" defTabSz="948507">
              <a:buFont typeface="Arial" panose="020B0604020202020204" pitchFamily="34" charset="0"/>
              <a:buChar char="•"/>
              <a:defRPr/>
            </a:pPr>
            <a:r>
              <a:rPr lang="en-US" dirty="0"/>
              <a:t>Common tasks</a:t>
            </a:r>
          </a:p>
          <a:p>
            <a:pPr marL="414972" lvl="1" indent="-177845" defTabSz="948507">
              <a:buFont typeface="Arial" panose="020B0604020202020204" pitchFamily="34" charset="0"/>
              <a:buChar char="•"/>
              <a:defRPr/>
            </a:pPr>
            <a:r>
              <a:rPr lang="en-US" dirty="0"/>
              <a:t>Uncommon tasks</a:t>
            </a:r>
          </a:p>
          <a:p>
            <a:pPr marL="177845" indent="-177845">
              <a:buFont typeface="Arial" panose="020B0604020202020204" pitchFamily="34" charset="0"/>
              <a:buChar char="•"/>
            </a:pPr>
            <a:r>
              <a:rPr lang="en-US" dirty="0"/>
              <a:t>Determine data needs and usage</a:t>
            </a:r>
          </a:p>
          <a:p>
            <a:pPr marL="414972" lvl="1" indent="-177845">
              <a:buFont typeface="Arial" panose="020B0604020202020204" pitchFamily="34" charset="0"/>
              <a:buChar char="•"/>
            </a:pPr>
            <a:r>
              <a:rPr lang="en-US" dirty="0"/>
              <a:t>What needs to be captured in a model</a:t>
            </a:r>
          </a:p>
          <a:p>
            <a:pPr marL="414972" lvl="1" indent="-177845">
              <a:buFont typeface="Arial" panose="020B0604020202020204" pitchFamily="34" charset="0"/>
              <a:buChar char="•"/>
            </a:pPr>
            <a:r>
              <a:rPr lang="en-US" dirty="0"/>
              <a:t>What can be communicated by other means</a:t>
            </a:r>
          </a:p>
          <a:p>
            <a:pPr marL="414972" lvl="1" indent="-177845">
              <a:buFont typeface="Arial" panose="020B0604020202020204" pitchFamily="34" charset="0"/>
              <a:buChar char="•"/>
            </a:pPr>
            <a:r>
              <a:rPr lang="en-US" dirty="0"/>
              <a:t>What standards are appropriate</a:t>
            </a:r>
          </a:p>
          <a:p>
            <a:pPr marL="177845" indent="-177845">
              <a:buFont typeface="Arial" panose="020B0604020202020204" pitchFamily="34" charset="0"/>
              <a:buChar char="•"/>
            </a:pPr>
            <a:r>
              <a:rPr lang="en-US" dirty="0"/>
              <a:t>Determine needed and wanted capabilities</a:t>
            </a:r>
          </a:p>
          <a:p>
            <a:pPr marL="414972" lvl="1" indent="-177845">
              <a:buFont typeface="Arial" panose="020B0604020202020204" pitchFamily="34" charset="0"/>
              <a:buChar char="•"/>
            </a:pPr>
            <a:r>
              <a:rPr lang="en-US" dirty="0"/>
              <a:t>What must be done</a:t>
            </a:r>
          </a:p>
          <a:p>
            <a:pPr marL="414972" lvl="1" indent="-177845">
              <a:buFont typeface="Arial" panose="020B0604020202020204" pitchFamily="34" charset="0"/>
              <a:buChar char="•"/>
            </a:pPr>
            <a:r>
              <a:rPr lang="en-US" dirty="0"/>
              <a:t>What could we do, unfettered by current practices</a:t>
            </a:r>
          </a:p>
          <a:p>
            <a:pPr marL="177845" indent="-177845">
              <a:buFont typeface="Arial" panose="020B0604020202020204" pitchFamily="34" charset="0"/>
              <a:buChar char="•"/>
            </a:pPr>
            <a:r>
              <a:rPr lang="en-US" dirty="0"/>
              <a:t>Make plans</a:t>
            </a:r>
          </a:p>
          <a:p>
            <a:pPr marL="414972" lvl="1" indent="-177845">
              <a:buFont typeface="Arial" panose="020B0604020202020204" pitchFamily="34" charset="0"/>
              <a:buChar char="•"/>
            </a:pPr>
            <a:r>
              <a:rPr lang="en-US" dirty="0"/>
              <a:t>Prioritize with level of effort, benefit, and other factors</a:t>
            </a:r>
          </a:p>
          <a:p>
            <a:pPr marL="414972" lvl="1" indent="-177845">
              <a:buFont typeface="Arial" panose="020B0604020202020204" pitchFamily="34" charset="0"/>
              <a:buChar char="•"/>
            </a:pPr>
            <a:r>
              <a:rPr lang="en-US" dirty="0"/>
              <a:t>Increment planning</a:t>
            </a:r>
          </a:p>
          <a:p>
            <a:pPr marL="177845" indent="-177845">
              <a:buFont typeface="Arial" panose="020B0604020202020204" pitchFamily="34" charset="0"/>
              <a:buChar char="•"/>
            </a:pPr>
            <a:r>
              <a:rPr lang="en-US" dirty="0"/>
              <a:t>Train users</a:t>
            </a:r>
          </a:p>
          <a:p>
            <a:pPr marL="414972" lvl="1" indent="-177845">
              <a:buFont typeface="Arial" panose="020B0604020202020204" pitchFamily="34" charset="0"/>
              <a:buChar char="•"/>
            </a:pPr>
            <a:r>
              <a:rPr lang="en-US" dirty="0"/>
              <a:t>New capabilities, new processes</a:t>
            </a:r>
          </a:p>
          <a:p>
            <a:pPr marL="414972" lvl="1" indent="-177845">
              <a:buFont typeface="Arial" panose="020B0604020202020204" pitchFamily="34" charset="0"/>
              <a:buChar char="•"/>
            </a:pPr>
            <a:r>
              <a:rPr lang="en-US" dirty="0"/>
              <a:t>Write it down, but make sure to talk to people.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a:p>
        </p:txBody>
      </p:sp>
    </p:spTree>
    <p:extLst>
      <p:ext uri="{BB962C8B-B14F-4D97-AF65-F5344CB8AC3E}">
        <p14:creationId xmlns:p14="http://schemas.microsoft.com/office/powerpoint/2010/main" val="3442056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340221" y="1858346"/>
            <a:ext cx="7368289" cy="1229411"/>
          </a:xfrm>
        </p:spPr>
        <p:txBody>
          <a:bodyPr/>
          <a:lstStyle/>
          <a:p>
            <a:r>
              <a:rPr lang="en-US" dirty="0"/>
              <a:t>Digital Sustainment, </a:t>
            </a:r>
            <a:br>
              <a:rPr lang="en-US" dirty="0"/>
            </a:br>
            <a:r>
              <a:rPr lang="en-US" dirty="0"/>
              <a:t>A Strategy For Success</a:t>
            </a:r>
          </a:p>
          <a:p>
            <a:endParaRPr lang="en-US" dirty="0"/>
          </a:p>
        </p:txBody>
      </p:sp>
      <p:sp>
        <p:nvSpPr>
          <p:cNvPr id="10" name="Text Placeholder 9"/>
          <p:cNvSpPr>
            <a:spLocks noGrp="1"/>
          </p:cNvSpPr>
          <p:nvPr>
            <p:ph type="body" sz="quarter" idx="11"/>
          </p:nvPr>
        </p:nvSpPr>
        <p:spPr>
          <a:xfrm>
            <a:off x="4340221" y="3087757"/>
            <a:ext cx="7368289" cy="3091662"/>
          </a:xfrm>
        </p:spPr>
        <p:txBody>
          <a:bodyPr>
            <a:normAutofit/>
          </a:bodyPr>
          <a:lstStyle/>
          <a:p>
            <a:pPr eaLnBrk="1" hangingPunct="1"/>
            <a:r>
              <a:rPr lang="en-US" dirty="0">
                <a:latin typeface="Arial Narrow" panose="020B0606020202030204" pitchFamily="34" charset="0"/>
              </a:rPr>
              <a:t>George H. Ayers, AFLCMC/WNR</a:t>
            </a:r>
            <a:br>
              <a:rPr lang="en-US" dirty="0">
                <a:latin typeface="Arial Narrow" panose="020B0606020202030204" pitchFamily="34" charset="0"/>
              </a:rPr>
            </a:br>
            <a:r>
              <a:rPr lang="en-US" dirty="0">
                <a:latin typeface="Arial Narrow" panose="020B0606020202030204" pitchFamily="34" charset="0"/>
              </a:rPr>
              <a:t>george.ayers@us.af.mil</a:t>
            </a:r>
          </a:p>
          <a:p>
            <a:pPr eaLnBrk="1" hangingPunct="1"/>
            <a:endParaRPr lang="en-US" dirty="0">
              <a:latin typeface="Arial Narrow" panose="020B0606020202030204" pitchFamily="34" charset="0"/>
            </a:endParaRPr>
          </a:p>
          <a:p>
            <a:pPr marL="0" marR="0" algn="ctr">
              <a:spcBef>
                <a:spcPts val="300"/>
              </a:spcBef>
              <a:spcAft>
                <a:spcPts val="0"/>
              </a:spcAft>
            </a:pPr>
            <a:r>
              <a:rPr lang="en-US" sz="2400" dirty="0">
                <a:effectLst/>
                <a:latin typeface="Arial Narrow" panose="020B0606020202030204" pitchFamily="34" charset="0"/>
              </a:rPr>
              <a:t>Joseph A. Doak, USAF CTR, Tangram-Flex</a:t>
            </a:r>
          </a:p>
          <a:p>
            <a:pPr marL="0" marR="0" algn="ctr">
              <a:spcBef>
                <a:spcPts val="300"/>
              </a:spcBef>
              <a:spcAft>
                <a:spcPts val="0"/>
              </a:spcAft>
            </a:pPr>
            <a:r>
              <a:rPr lang="en-US" sz="2400" dirty="0">
                <a:effectLst/>
                <a:latin typeface="Arial Narrow" panose="020B0606020202030204" pitchFamily="34" charset="0"/>
              </a:rPr>
              <a:t>Timothy J. Smith, USAF CTR, Tangram-Flex</a:t>
            </a:r>
          </a:p>
          <a:p>
            <a:pPr marL="0" marR="0" algn="ctr">
              <a:spcBef>
                <a:spcPts val="300"/>
              </a:spcBef>
              <a:spcAft>
                <a:spcPts val="0"/>
              </a:spcAft>
            </a:pPr>
            <a:r>
              <a:rPr lang="en-US" sz="2400" dirty="0">
                <a:effectLst/>
                <a:latin typeface="Arial Narrow" panose="020B0606020202030204" pitchFamily="34" charset="0"/>
              </a:rPr>
              <a:t>Alexander D. Staton, USAF CTR, Tangram-Flex</a:t>
            </a:r>
          </a:p>
          <a:p>
            <a:pPr marL="0" marR="0" algn="ctr">
              <a:spcBef>
                <a:spcPts val="300"/>
              </a:spcBef>
              <a:spcAft>
                <a:spcPts val="0"/>
              </a:spcAft>
            </a:pPr>
            <a:r>
              <a:rPr lang="en-US" dirty="0">
                <a:latin typeface="Arial Narrow" panose="020B0606020202030204" pitchFamily="34" charset="0"/>
                <a:ea typeface="Times New Roman" panose="02020603050405020304" pitchFamily="18" charset="0"/>
              </a:rPr>
              <a:t>Mohammed A. Khattab</a:t>
            </a:r>
            <a:r>
              <a:rPr lang="en-US" sz="2400" dirty="0">
                <a:effectLst/>
                <a:latin typeface="Arial Narrow" panose="020B0606020202030204" pitchFamily="34" charset="0"/>
              </a:rPr>
              <a:t>, USAF CTR, SAIC</a:t>
            </a:r>
            <a:endParaRPr lang="en-US" sz="2400" dirty="0">
              <a:effectLst/>
              <a:latin typeface="Arial Narrow" panose="020B0606020202030204" pitchFamily="34"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a:p>
        </p:txBody>
      </p:sp>
      <p:pic>
        <p:nvPicPr>
          <p:cNvPr id="3" name="Picture 2">
            <a:extLst>
              <a:ext uri="{FF2B5EF4-FFF2-40B4-BE49-F238E27FC236}">
                <a16:creationId xmlns:a16="http://schemas.microsoft.com/office/drawing/2014/main" id="{81770A67-F6B1-576D-FADB-F471A4D12D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1329" y="1564750"/>
            <a:ext cx="4775581" cy="4775581"/>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B83D0-27C8-A286-CB9E-4EED085275ED}"/>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10</a:t>
            </a:fld>
            <a:endParaRPr lang="en-US"/>
          </a:p>
        </p:txBody>
      </p:sp>
      <p:sp>
        <p:nvSpPr>
          <p:cNvPr id="3" name="Title 2">
            <a:extLst>
              <a:ext uri="{FF2B5EF4-FFF2-40B4-BE49-F238E27FC236}">
                <a16:creationId xmlns:a16="http://schemas.microsoft.com/office/drawing/2014/main" id="{54375440-65E3-B6D2-114B-3F82A7CD604B}"/>
              </a:ext>
            </a:extLst>
          </p:cNvPr>
          <p:cNvSpPr>
            <a:spLocks noGrp="1"/>
          </p:cNvSpPr>
          <p:nvPr>
            <p:ph type="title"/>
          </p:nvPr>
        </p:nvSpPr>
        <p:spPr>
          <a:xfrm>
            <a:off x="2397039" y="0"/>
            <a:ext cx="7416800" cy="795130"/>
          </a:xfrm>
        </p:spPr>
        <p:txBody>
          <a:bodyPr/>
          <a:lstStyle/>
          <a:p>
            <a:r>
              <a:rPr lang="en-US"/>
              <a:t>DMM Tools and Processes</a:t>
            </a:r>
          </a:p>
        </p:txBody>
      </p:sp>
      <p:sp>
        <p:nvSpPr>
          <p:cNvPr id="4" name="Content Placeholder 3">
            <a:extLst>
              <a:ext uri="{FF2B5EF4-FFF2-40B4-BE49-F238E27FC236}">
                <a16:creationId xmlns:a16="http://schemas.microsoft.com/office/drawing/2014/main" id="{8DE4DBD7-D281-269A-B54D-95B70E2158DC}"/>
              </a:ext>
            </a:extLst>
          </p:cNvPr>
          <p:cNvSpPr>
            <a:spLocks noGrp="1"/>
          </p:cNvSpPr>
          <p:nvPr>
            <p:ph sz="quarter" idx="11"/>
          </p:nvPr>
        </p:nvSpPr>
        <p:spPr>
          <a:xfrm>
            <a:off x="480132" y="1046715"/>
            <a:ext cx="11250613" cy="5075237"/>
          </a:xfrm>
        </p:spPr>
        <p:txBody>
          <a:bodyPr>
            <a:normAutofit fontScale="92500" lnSpcReduction="10000"/>
          </a:bodyPr>
          <a:lstStyle/>
          <a:p>
            <a:r>
              <a:rPr lang="en-US" dirty="0"/>
              <a:t>Systematic Evaluation of Software</a:t>
            </a:r>
          </a:p>
          <a:p>
            <a:pPr lvl="1"/>
            <a:r>
              <a:rPr lang="en-US" dirty="0"/>
              <a:t>Based on Digital guide</a:t>
            </a:r>
          </a:p>
          <a:p>
            <a:r>
              <a:rPr lang="en-US" dirty="0"/>
              <a:t>Ontological Diagrams</a:t>
            </a:r>
          </a:p>
          <a:p>
            <a:pPr lvl="1"/>
            <a:r>
              <a:rPr lang="en-US" dirty="0"/>
              <a:t>Illustrating Interrelationships</a:t>
            </a:r>
          </a:p>
          <a:p>
            <a:r>
              <a:rPr lang="en-US" dirty="0"/>
              <a:t>Assessment</a:t>
            </a:r>
          </a:p>
          <a:p>
            <a:pPr lvl="1"/>
            <a:r>
              <a:rPr lang="en-US" dirty="0"/>
              <a:t>Features and Utility to Division</a:t>
            </a:r>
          </a:p>
          <a:p>
            <a:r>
              <a:rPr lang="en-US" dirty="0"/>
              <a:t>Informed Recommendations</a:t>
            </a:r>
          </a:p>
          <a:p>
            <a:r>
              <a:rPr lang="en-US" dirty="0"/>
              <a:t>Security</a:t>
            </a:r>
          </a:p>
          <a:p>
            <a:pPr lvl="1"/>
            <a:r>
              <a:rPr lang="en-US" dirty="0"/>
              <a:t>Multifactor</a:t>
            </a:r>
          </a:p>
          <a:p>
            <a:pPr lvl="1"/>
            <a:r>
              <a:rPr lang="en-US" dirty="0"/>
              <a:t>Role-base access</a:t>
            </a:r>
          </a:p>
          <a:p>
            <a:pPr lvl="1"/>
            <a:r>
              <a:rPr lang="en-US" dirty="0"/>
              <a:t>Encrypted Communication Channels</a:t>
            </a:r>
          </a:p>
          <a:p>
            <a:r>
              <a:rPr lang="en-US" dirty="0"/>
              <a:t>PLM Tools</a:t>
            </a:r>
          </a:p>
          <a:p>
            <a:endParaRPr lang="en-US" dirty="0"/>
          </a:p>
        </p:txBody>
      </p:sp>
      <p:pic>
        <p:nvPicPr>
          <p:cNvPr id="7172" name="Picture 4" descr="Wrench and screwdriver mechanic tools icon Vector Image">
            <a:extLst>
              <a:ext uri="{FF2B5EF4-FFF2-40B4-BE49-F238E27FC236}">
                <a16:creationId xmlns:a16="http://schemas.microsoft.com/office/drawing/2014/main" id="{1D215101-9970-13C3-FDC8-E4111FCF1FF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08934" y="1993392"/>
            <a:ext cx="3162853" cy="31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23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C363FD-EBBA-5F62-D1BD-D24B6E87D963}"/>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11</a:t>
            </a:fld>
            <a:endParaRPr lang="en-US"/>
          </a:p>
        </p:txBody>
      </p:sp>
      <p:sp>
        <p:nvSpPr>
          <p:cNvPr id="3" name="Title 2">
            <a:extLst>
              <a:ext uri="{FF2B5EF4-FFF2-40B4-BE49-F238E27FC236}">
                <a16:creationId xmlns:a16="http://schemas.microsoft.com/office/drawing/2014/main" id="{D05EBD01-F831-16EF-C908-835E157F7EA3}"/>
              </a:ext>
            </a:extLst>
          </p:cNvPr>
          <p:cNvSpPr>
            <a:spLocks noGrp="1"/>
          </p:cNvSpPr>
          <p:nvPr>
            <p:ph type="title"/>
          </p:nvPr>
        </p:nvSpPr>
        <p:spPr>
          <a:xfrm>
            <a:off x="2397039" y="0"/>
            <a:ext cx="7416800" cy="795130"/>
          </a:xfrm>
        </p:spPr>
        <p:txBody>
          <a:bodyPr/>
          <a:lstStyle/>
          <a:p>
            <a:r>
              <a:rPr lang="en-US"/>
              <a:t>Workforce Development</a:t>
            </a:r>
          </a:p>
        </p:txBody>
      </p:sp>
      <p:sp>
        <p:nvSpPr>
          <p:cNvPr id="4" name="Content Placeholder 3">
            <a:extLst>
              <a:ext uri="{FF2B5EF4-FFF2-40B4-BE49-F238E27FC236}">
                <a16:creationId xmlns:a16="http://schemas.microsoft.com/office/drawing/2014/main" id="{C978450C-346C-55C1-D364-6EB788716FDB}"/>
              </a:ext>
            </a:extLst>
          </p:cNvPr>
          <p:cNvSpPr>
            <a:spLocks noGrp="1"/>
          </p:cNvSpPr>
          <p:nvPr>
            <p:ph sz="quarter" idx="11"/>
          </p:nvPr>
        </p:nvSpPr>
        <p:spPr>
          <a:xfrm>
            <a:off x="480132" y="1046715"/>
            <a:ext cx="11250613" cy="5075237"/>
          </a:xfrm>
        </p:spPr>
        <p:txBody>
          <a:bodyPr/>
          <a:lstStyle/>
          <a:p>
            <a:r>
              <a:rPr lang="en-US" dirty="0"/>
              <a:t>Customizing Training</a:t>
            </a:r>
          </a:p>
          <a:p>
            <a:pPr lvl="1"/>
            <a:r>
              <a:rPr lang="en-US" dirty="0"/>
              <a:t>Training Schedules</a:t>
            </a:r>
          </a:p>
          <a:p>
            <a:pPr lvl="1"/>
            <a:r>
              <a:rPr lang="en-US" dirty="0"/>
              <a:t>Online Training</a:t>
            </a:r>
          </a:p>
          <a:p>
            <a:pPr lvl="1"/>
            <a:r>
              <a:rPr lang="en-US" dirty="0"/>
              <a:t>Formats</a:t>
            </a:r>
          </a:p>
          <a:p>
            <a:r>
              <a:rPr lang="en-US" dirty="0"/>
              <a:t>Removing Barriers</a:t>
            </a:r>
          </a:p>
          <a:p>
            <a:pPr lvl="1"/>
            <a:r>
              <a:rPr lang="en-US" dirty="0"/>
              <a:t>Support Services</a:t>
            </a:r>
          </a:p>
          <a:p>
            <a:pPr lvl="1"/>
            <a:r>
              <a:rPr lang="en-US" dirty="0"/>
              <a:t>Tutoring </a:t>
            </a:r>
          </a:p>
          <a:p>
            <a:pPr lvl="1"/>
            <a:r>
              <a:rPr lang="en-US" dirty="0"/>
              <a:t>Mentorship</a:t>
            </a:r>
          </a:p>
          <a:p>
            <a:r>
              <a:rPr lang="en-US" dirty="0"/>
              <a:t>Future Growth</a:t>
            </a:r>
          </a:p>
          <a:p>
            <a:endParaRPr lang="en-US" dirty="0"/>
          </a:p>
          <a:p>
            <a:pPr lvl="1"/>
            <a:endParaRPr lang="en-US" dirty="0"/>
          </a:p>
        </p:txBody>
      </p:sp>
      <p:pic>
        <p:nvPicPr>
          <p:cNvPr id="9" name="Picture 8">
            <a:extLst>
              <a:ext uri="{FF2B5EF4-FFF2-40B4-BE49-F238E27FC236}">
                <a16:creationId xmlns:a16="http://schemas.microsoft.com/office/drawing/2014/main" id="{68E99ECD-E129-3178-D53F-241DFFB516A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3799190" y="2857294"/>
            <a:ext cx="8096265" cy="3286987"/>
          </a:xfrm>
          <a:prstGeom prst="rect">
            <a:avLst/>
          </a:prstGeom>
        </p:spPr>
      </p:pic>
      <p:sp>
        <p:nvSpPr>
          <p:cNvPr id="10" name="TextBox 9">
            <a:extLst>
              <a:ext uri="{FF2B5EF4-FFF2-40B4-BE49-F238E27FC236}">
                <a16:creationId xmlns:a16="http://schemas.microsoft.com/office/drawing/2014/main" id="{2B55B23E-A8F3-0BCA-B67B-174ECE4B677B}"/>
              </a:ext>
            </a:extLst>
          </p:cNvPr>
          <p:cNvSpPr txBox="1"/>
          <p:nvPr/>
        </p:nvSpPr>
        <p:spPr>
          <a:xfrm>
            <a:off x="7307312" y="6144281"/>
            <a:ext cx="4588143" cy="246221"/>
          </a:xfrm>
          <a:prstGeom prst="rect">
            <a:avLst/>
          </a:prstGeom>
          <a:noFill/>
        </p:spPr>
        <p:txBody>
          <a:bodyPr wrap="square" rtlCol="0">
            <a:spAutoFit/>
          </a:bodyPr>
          <a:lstStyle/>
          <a:p>
            <a:pPr algn="r"/>
            <a:r>
              <a:rPr lang="en-US" sz="1000" dirty="0"/>
              <a:t>Morbius’ Study, Fred M. Wilcox (</a:t>
            </a:r>
            <a:r>
              <a:rPr lang="en-US" sz="1000" dirty="0" err="1"/>
              <a:t>dir</a:t>
            </a:r>
            <a:r>
              <a:rPr lang="en-US" sz="1000" dirty="0"/>
              <a:t>), </a:t>
            </a:r>
            <a:r>
              <a:rPr lang="en-US" sz="1000" i="1" dirty="0"/>
              <a:t>Forbidden Planet</a:t>
            </a:r>
            <a:r>
              <a:rPr lang="en-US" sz="1000" dirty="0"/>
              <a:t> [film], 1956.</a:t>
            </a:r>
          </a:p>
        </p:txBody>
      </p:sp>
    </p:spTree>
    <p:extLst>
      <p:ext uri="{BB962C8B-B14F-4D97-AF65-F5344CB8AC3E}">
        <p14:creationId xmlns:p14="http://schemas.microsoft.com/office/powerpoint/2010/main" val="177869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6D52C-7770-0E6A-23AD-0322335A3EA0}"/>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12</a:t>
            </a:fld>
            <a:endParaRPr lang="en-US"/>
          </a:p>
        </p:txBody>
      </p:sp>
      <p:sp>
        <p:nvSpPr>
          <p:cNvPr id="3" name="Title 2">
            <a:extLst>
              <a:ext uri="{FF2B5EF4-FFF2-40B4-BE49-F238E27FC236}">
                <a16:creationId xmlns:a16="http://schemas.microsoft.com/office/drawing/2014/main" id="{34E67DAF-136F-9BED-1A56-E8B99B8DAFC5}"/>
              </a:ext>
            </a:extLst>
          </p:cNvPr>
          <p:cNvSpPr>
            <a:spLocks noGrp="1"/>
          </p:cNvSpPr>
          <p:nvPr>
            <p:ph type="title"/>
          </p:nvPr>
        </p:nvSpPr>
        <p:spPr>
          <a:xfrm>
            <a:off x="2397039" y="0"/>
            <a:ext cx="7416800" cy="795130"/>
          </a:xfrm>
        </p:spPr>
        <p:txBody>
          <a:bodyPr/>
          <a:lstStyle/>
          <a:p>
            <a:r>
              <a:rPr lang="en-US"/>
              <a:t>IT Infrastructure</a:t>
            </a:r>
          </a:p>
        </p:txBody>
      </p:sp>
      <p:sp>
        <p:nvSpPr>
          <p:cNvPr id="4" name="Content Placeholder 3">
            <a:extLst>
              <a:ext uri="{FF2B5EF4-FFF2-40B4-BE49-F238E27FC236}">
                <a16:creationId xmlns:a16="http://schemas.microsoft.com/office/drawing/2014/main" id="{A20B11B6-DAD5-8374-B37C-B5F7B90BBB87}"/>
              </a:ext>
            </a:extLst>
          </p:cNvPr>
          <p:cNvSpPr>
            <a:spLocks noGrp="1"/>
          </p:cNvSpPr>
          <p:nvPr>
            <p:ph sz="quarter" idx="11"/>
          </p:nvPr>
        </p:nvSpPr>
        <p:spPr>
          <a:xfrm>
            <a:off x="480132" y="1046715"/>
            <a:ext cx="11250613" cy="5075237"/>
          </a:xfrm>
        </p:spPr>
        <p:txBody>
          <a:bodyPr/>
          <a:lstStyle/>
          <a:p>
            <a:r>
              <a:rPr lang="en-US" dirty="0"/>
              <a:t>Collaborative Virtual Environment</a:t>
            </a:r>
          </a:p>
          <a:p>
            <a:pPr lvl="1"/>
            <a:r>
              <a:rPr lang="en-US" dirty="0"/>
              <a:t>Capability Requirements</a:t>
            </a:r>
          </a:p>
          <a:p>
            <a:pPr lvl="1"/>
            <a:r>
              <a:rPr lang="en-US" dirty="0"/>
              <a:t>Maintenance and Sustainability</a:t>
            </a:r>
          </a:p>
          <a:p>
            <a:pPr lvl="1"/>
            <a:r>
              <a:rPr lang="en-US" dirty="0"/>
              <a:t>Administrators </a:t>
            </a:r>
          </a:p>
          <a:p>
            <a:pPr lvl="1"/>
            <a:r>
              <a:rPr lang="en-US" dirty="0"/>
              <a:t>Infrastructure </a:t>
            </a:r>
          </a:p>
        </p:txBody>
      </p:sp>
      <p:pic>
        <p:nvPicPr>
          <p:cNvPr id="5" name="Picture 2">
            <a:extLst>
              <a:ext uri="{FF2B5EF4-FFF2-40B4-BE49-F238E27FC236}">
                <a16:creationId xmlns:a16="http://schemas.microsoft.com/office/drawing/2014/main" id="{C8F377A0-EBD9-16EA-E061-022C23895C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5130264" y="2291280"/>
            <a:ext cx="6744859" cy="385300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6CC457-0A3A-2D57-B5C1-9F6A9161130E}"/>
              </a:ext>
            </a:extLst>
          </p:cNvPr>
          <p:cNvSpPr txBox="1"/>
          <p:nvPr/>
        </p:nvSpPr>
        <p:spPr>
          <a:xfrm>
            <a:off x="5130263" y="6144281"/>
            <a:ext cx="6744859" cy="246221"/>
          </a:xfrm>
          <a:prstGeom prst="rect">
            <a:avLst/>
          </a:prstGeom>
          <a:noFill/>
        </p:spPr>
        <p:txBody>
          <a:bodyPr wrap="square" rtlCol="0">
            <a:spAutoFit/>
          </a:bodyPr>
          <a:lstStyle/>
          <a:p>
            <a:pPr algn="r"/>
            <a:r>
              <a:rPr lang="en-US" sz="1000" dirty="0" err="1"/>
              <a:t>Phuttaphat</a:t>
            </a:r>
            <a:r>
              <a:rPr lang="en-US" sz="1000" dirty="0"/>
              <a:t> </a:t>
            </a:r>
            <a:r>
              <a:rPr lang="en-US" sz="1000" dirty="0" err="1"/>
              <a:t>Tipsana</a:t>
            </a:r>
            <a:r>
              <a:rPr lang="en-US" sz="1000" dirty="0"/>
              <a:t>, [Futuristic smart city infrastructure], [Digital Image], &lt;https://shorturl.at/oTFiM&gt; </a:t>
            </a:r>
          </a:p>
        </p:txBody>
      </p:sp>
    </p:spTree>
    <p:extLst>
      <p:ext uri="{BB962C8B-B14F-4D97-AF65-F5344CB8AC3E}">
        <p14:creationId xmlns:p14="http://schemas.microsoft.com/office/powerpoint/2010/main" val="202181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04731-7B33-B42B-EF28-61F46738BBA3}"/>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a:p>
        </p:txBody>
      </p:sp>
      <p:sp>
        <p:nvSpPr>
          <p:cNvPr id="3" name="Title 2">
            <a:extLst>
              <a:ext uri="{FF2B5EF4-FFF2-40B4-BE49-F238E27FC236}">
                <a16:creationId xmlns:a16="http://schemas.microsoft.com/office/drawing/2014/main" id="{D1C625AB-9B03-14D1-76C7-D9DE8AFB9F01}"/>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ED970751-6F52-F954-74FD-1672EBC8113A}"/>
              </a:ext>
            </a:extLst>
          </p:cNvPr>
          <p:cNvSpPr>
            <a:spLocks noGrp="1"/>
          </p:cNvSpPr>
          <p:nvPr>
            <p:ph sz="quarter" idx="11"/>
          </p:nvPr>
        </p:nvSpPr>
        <p:spPr>
          <a:xfrm>
            <a:off x="480132" y="1046715"/>
            <a:ext cx="10567095" cy="5075237"/>
          </a:xfrm>
        </p:spPr>
        <p:txBody>
          <a:bodyPr/>
          <a:lstStyle/>
          <a:p>
            <a:r>
              <a:rPr lang="en-US" dirty="0"/>
              <a:t>Current need is for improved efficiency in capabilities development and acquisition.</a:t>
            </a:r>
          </a:p>
          <a:p>
            <a:r>
              <a:rPr lang="en-US" dirty="0"/>
              <a:t>Building on previous efforts to develop digital capabilities, WNS and WNR will use DMM initiatives to address this need</a:t>
            </a:r>
          </a:p>
        </p:txBody>
      </p:sp>
      <p:pic>
        <p:nvPicPr>
          <p:cNvPr id="5" name="Content Placeholder 5">
            <a:extLst>
              <a:ext uri="{FF2B5EF4-FFF2-40B4-BE49-F238E27FC236}">
                <a16:creationId xmlns:a16="http://schemas.microsoft.com/office/drawing/2014/main" id="{D1456C30-8D84-6CF3-50A0-5296645D9E9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bwMode="auto">
          <a:xfrm>
            <a:off x="7495953" y="2581408"/>
            <a:ext cx="4382303" cy="3492147"/>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BB4C97E5-BB89-54E8-82B3-01D298F768E2}"/>
              </a:ext>
            </a:extLst>
          </p:cNvPr>
          <p:cNvSpPr txBox="1"/>
          <p:nvPr/>
        </p:nvSpPr>
        <p:spPr>
          <a:xfrm>
            <a:off x="7587823" y="6108918"/>
            <a:ext cx="4290433" cy="246221"/>
          </a:xfrm>
          <a:prstGeom prst="rect">
            <a:avLst/>
          </a:prstGeom>
          <a:noFill/>
        </p:spPr>
        <p:txBody>
          <a:bodyPr wrap="square" rtlCol="0">
            <a:spAutoFit/>
          </a:bodyPr>
          <a:lstStyle/>
          <a:p>
            <a:pPr algn="r"/>
            <a:r>
              <a:rPr lang="en-US" sz="1000" dirty="0"/>
              <a:t>The Krell Machine, Fred M. Wilcox (</a:t>
            </a:r>
            <a:r>
              <a:rPr lang="en-US" sz="1000" dirty="0" err="1"/>
              <a:t>dir</a:t>
            </a:r>
            <a:r>
              <a:rPr lang="en-US" sz="1000" dirty="0"/>
              <a:t>), </a:t>
            </a:r>
            <a:r>
              <a:rPr lang="en-US" sz="1000" i="1" dirty="0"/>
              <a:t>Forbidden Planet</a:t>
            </a:r>
            <a:r>
              <a:rPr lang="en-US" sz="1000" dirty="0"/>
              <a:t> [film], 1956.</a:t>
            </a:r>
          </a:p>
        </p:txBody>
      </p:sp>
    </p:spTree>
    <p:extLst>
      <p:ext uri="{BB962C8B-B14F-4D97-AF65-F5344CB8AC3E}">
        <p14:creationId xmlns:p14="http://schemas.microsoft.com/office/powerpoint/2010/main" val="118454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4188-DB98-93F0-037A-18271259252D}"/>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a:p>
        </p:txBody>
      </p:sp>
      <p:sp>
        <p:nvSpPr>
          <p:cNvPr id="3" name="Title 2">
            <a:extLst>
              <a:ext uri="{FF2B5EF4-FFF2-40B4-BE49-F238E27FC236}">
                <a16:creationId xmlns:a16="http://schemas.microsoft.com/office/drawing/2014/main" id="{237C7575-0E52-0BCE-F1EA-B583B7156C97}"/>
              </a:ext>
            </a:extLst>
          </p:cNvPr>
          <p:cNvSpPr>
            <a:spLocks noGrp="1"/>
          </p:cNvSpPr>
          <p:nvPr>
            <p:ph type="title"/>
          </p:nvPr>
        </p:nvSpPr>
        <p:spPr/>
        <p:txBody>
          <a:bodyPr/>
          <a:lstStyle/>
          <a:p>
            <a:r>
              <a:rPr lang="en-US"/>
              <a:t>References</a:t>
            </a:r>
          </a:p>
        </p:txBody>
      </p:sp>
      <p:sp>
        <p:nvSpPr>
          <p:cNvPr id="4" name="Content Placeholder 3">
            <a:extLst>
              <a:ext uri="{FF2B5EF4-FFF2-40B4-BE49-F238E27FC236}">
                <a16:creationId xmlns:a16="http://schemas.microsoft.com/office/drawing/2014/main" id="{554FD29C-FD26-BEAD-3698-D7AFD145415F}"/>
              </a:ext>
            </a:extLst>
          </p:cNvPr>
          <p:cNvSpPr>
            <a:spLocks noGrp="1"/>
          </p:cNvSpPr>
          <p:nvPr>
            <p:ph sz="quarter" idx="11"/>
          </p:nvPr>
        </p:nvSpPr>
        <p:spPr>
          <a:xfrm>
            <a:off x="480132" y="926593"/>
            <a:ext cx="11250613" cy="5463910"/>
          </a:xfrm>
        </p:spPr>
        <p:txBody>
          <a:bodyPr>
            <a:normAutofit fontScale="92500" lnSpcReduction="20000"/>
          </a:bodyPr>
          <a:lstStyle/>
          <a:p>
            <a:r>
              <a:rPr lang="en-US" sz="2400" dirty="0"/>
              <a:t>Air Force Materiel Command. (2023, August 17). </a:t>
            </a:r>
            <a:r>
              <a:rPr lang="en-US" sz="2400" i="1" dirty="0"/>
              <a:t>Digital Materiel Management: An Accelerated Future State</a:t>
            </a:r>
            <a:r>
              <a:rPr lang="en-US" sz="2400" dirty="0"/>
              <a:t>. </a:t>
            </a:r>
          </a:p>
          <a:p>
            <a:r>
              <a:rPr lang="en-US" sz="2400" dirty="0"/>
              <a:t>Air Force Materiel Command. (2023, November 5). Technology Stack Software Tools. Retrieved from Air Force Digital Transformation: https://usaf.dps.mil/teams/afmcde/SitePages/Technology%20Stack%20Software%20Tools.aspx</a:t>
            </a:r>
          </a:p>
          <a:p>
            <a:r>
              <a:rPr lang="en-US" sz="2400" dirty="0" err="1"/>
              <a:t>Allvin</a:t>
            </a:r>
            <a:r>
              <a:rPr lang="en-US" sz="2400" dirty="0"/>
              <a:t>, D. W. (2024). </a:t>
            </a:r>
            <a:r>
              <a:rPr lang="en-US" sz="2400" i="1" dirty="0"/>
              <a:t>The Case For Change</a:t>
            </a:r>
            <a:r>
              <a:rPr lang="en-US" sz="2400" dirty="0"/>
              <a:t>. Washington, D.C.: United States Air Force.</a:t>
            </a:r>
          </a:p>
          <a:p>
            <a:r>
              <a:rPr lang="en-US" sz="2400" dirty="0"/>
              <a:t>Ayers, G., Reed, C., Abraham, A., Doak, J. A., Evans, M., Jackson, C., &amp; McCusker, B. (2020). "Model Based Systems Engineering for Simulator Sustainment". </a:t>
            </a:r>
            <a:r>
              <a:rPr lang="en-US" sz="2400" i="1" dirty="0"/>
              <a:t>Interservice/Industry Training, Simulation, and Education Conference</a:t>
            </a:r>
            <a:r>
              <a:rPr lang="en-US" sz="2400" dirty="0"/>
              <a:t>, Paper 20294. Orlando, FL: National Training &amp; Simulation Association.</a:t>
            </a:r>
          </a:p>
          <a:p>
            <a:r>
              <a:rPr lang="en-US" sz="2400" dirty="0"/>
              <a:t>Henderson, K., &amp; Salado, A. (2021, December 31). Value and Benefits of Model-Based Systems Engineering (MBSE): Evidence from the literature. </a:t>
            </a:r>
            <a:r>
              <a:rPr lang="en-US" sz="2400" i="1" dirty="0"/>
              <a:t>Systems Engineering</a:t>
            </a:r>
            <a:r>
              <a:rPr lang="en-US" sz="2400" dirty="0"/>
              <a:t>, 51-66. </a:t>
            </a:r>
            <a:r>
              <a:rPr lang="en-US" sz="2400" dirty="0" err="1"/>
              <a:t>doi:https</a:t>
            </a:r>
            <a:r>
              <a:rPr lang="en-US" sz="2400" dirty="0"/>
              <a:t>://doi.org/10.1002/sys.21566</a:t>
            </a:r>
          </a:p>
          <a:p>
            <a:r>
              <a:rPr lang="en-US" sz="2400" dirty="0"/>
              <a:t>Kendall, F. (2022, September 5). </a:t>
            </a:r>
            <a:r>
              <a:rPr lang="en-US" sz="2400" i="1" dirty="0"/>
              <a:t>One Team, One Fight, One Year Later</a:t>
            </a:r>
            <a:r>
              <a:rPr lang="en-US" sz="2400" dirty="0"/>
              <a:t>. Washington DC: United States Air Force.</a:t>
            </a:r>
          </a:p>
          <a:p>
            <a:r>
              <a:rPr lang="en-US" sz="2400" dirty="0"/>
              <a:t>Office of the Deputy Assistant Secretary of Defense for Systems Engineering. (2018, July 5). </a:t>
            </a:r>
            <a:r>
              <a:rPr lang="en-US" sz="2400" i="1" dirty="0"/>
              <a:t>Digital Engineering Strategy</a:t>
            </a:r>
            <a:r>
              <a:rPr lang="en-US" sz="2400" dirty="0"/>
              <a:t>.</a:t>
            </a:r>
          </a:p>
          <a:p>
            <a:r>
              <a:rPr lang="en-US" sz="2400" dirty="0"/>
              <a:t>Roper, W. (2020, October 7). </a:t>
            </a:r>
            <a:r>
              <a:rPr lang="en-US" sz="2400" i="1" dirty="0"/>
              <a:t>There is no Spoon: The New Digital Acquisition Reality</a:t>
            </a:r>
            <a:r>
              <a:rPr lang="en-US" sz="2400" dirty="0"/>
              <a:t>. </a:t>
            </a:r>
          </a:p>
        </p:txBody>
      </p:sp>
    </p:spTree>
    <p:extLst>
      <p:ext uri="{BB962C8B-B14F-4D97-AF65-F5344CB8AC3E}">
        <p14:creationId xmlns:p14="http://schemas.microsoft.com/office/powerpoint/2010/main" val="226904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p>
        </p:txBody>
      </p:sp>
      <p:sp>
        <p:nvSpPr>
          <p:cNvPr id="4" name="Content Placeholder 3"/>
          <p:cNvSpPr>
            <a:spLocks noGrp="1"/>
          </p:cNvSpPr>
          <p:nvPr>
            <p:ph sz="quarter" idx="11"/>
          </p:nvPr>
        </p:nvSpPr>
        <p:spPr/>
        <p:txBody>
          <a:bodyPr/>
          <a:lstStyle/>
          <a:p>
            <a:r>
              <a:rPr lang="en-US" dirty="0"/>
              <a:t>Introduction</a:t>
            </a:r>
          </a:p>
          <a:p>
            <a:r>
              <a:rPr lang="en-US" dirty="0"/>
              <a:t>Digital First Culture</a:t>
            </a:r>
          </a:p>
          <a:p>
            <a:r>
              <a:rPr lang="en-US" dirty="0"/>
              <a:t>Developing Digital Strategies</a:t>
            </a:r>
          </a:p>
          <a:p>
            <a:r>
              <a:rPr lang="en-US" dirty="0"/>
              <a:t>Structure and Secure Data</a:t>
            </a:r>
          </a:p>
          <a:p>
            <a:r>
              <a:rPr lang="en-US" dirty="0"/>
              <a:t>Ensure Access to DMM Tools and Processes</a:t>
            </a:r>
          </a:p>
          <a:p>
            <a:r>
              <a:rPr lang="en-US" dirty="0"/>
              <a:t>Train the Digital Workforce</a:t>
            </a:r>
          </a:p>
          <a:p>
            <a:r>
              <a:rPr lang="en-US" dirty="0"/>
              <a:t>Modernize IT Infrastructure</a:t>
            </a:r>
          </a:p>
          <a:p>
            <a:r>
              <a:rPr lang="en-US" dirty="0"/>
              <a:t>Conclusion</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97667B-A667-3004-E177-3522FB0CE517}"/>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a:p>
        </p:txBody>
      </p:sp>
      <p:sp>
        <p:nvSpPr>
          <p:cNvPr id="3" name="Title 2">
            <a:extLst>
              <a:ext uri="{FF2B5EF4-FFF2-40B4-BE49-F238E27FC236}">
                <a16:creationId xmlns:a16="http://schemas.microsoft.com/office/drawing/2014/main" id="{3E61274F-E6B4-A54A-A9A7-8AC4790803F5}"/>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48765D8B-9EA2-20A9-C028-E9C1EAE74860}"/>
              </a:ext>
            </a:extLst>
          </p:cNvPr>
          <p:cNvSpPr>
            <a:spLocks noGrp="1"/>
          </p:cNvSpPr>
          <p:nvPr>
            <p:ph sz="quarter" idx="11"/>
          </p:nvPr>
        </p:nvSpPr>
        <p:spPr/>
        <p:txBody>
          <a:bodyPr/>
          <a:lstStyle/>
          <a:p>
            <a:r>
              <a:rPr lang="en-US" dirty="0"/>
              <a:t>DoD Process Improvement Efforts</a:t>
            </a:r>
          </a:p>
          <a:p>
            <a:r>
              <a:rPr lang="en-US" dirty="0"/>
              <a:t>Great Power Competition</a:t>
            </a:r>
          </a:p>
          <a:p>
            <a:r>
              <a:rPr lang="en-US" dirty="0"/>
              <a:t>Digital Materiel Management</a:t>
            </a:r>
          </a:p>
        </p:txBody>
      </p:sp>
      <p:pic>
        <p:nvPicPr>
          <p:cNvPr id="5" name="Picture 4">
            <a:extLst>
              <a:ext uri="{FF2B5EF4-FFF2-40B4-BE49-F238E27FC236}">
                <a16:creationId xmlns:a16="http://schemas.microsoft.com/office/drawing/2014/main" id="{A7A02ABF-8E02-2A84-32D2-A90DDC1C136B}"/>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827776" y="902393"/>
            <a:ext cx="6093101" cy="49758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FF4C62-B295-0893-6BEA-967875358DEE}"/>
              </a:ext>
            </a:extLst>
          </p:cNvPr>
          <p:cNvSpPr txBox="1"/>
          <p:nvPr/>
        </p:nvSpPr>
        <p:spPr>
          <a:xfrm>
            <a:off x="5827775" y="5911313"/>
            <a:ext cx="6093101" cy="400110"/>
          </a:xfrm>
          <a:prstGeom prst="rect">
            <a:avLst/>
          </a:prstGeom>
          <a:noFill/>
        </p:spPr>
        <p:txBody>
          <a:bodyPr wrap="square" rtlCol="0">
            <a:spAutoFit/>
          </a:bodyPr>
          <a:lstStyle/>
          <a:p>
            <a:pPr algn="r"/>
            <a:r>
              <a:rPr lang="en-US" sz="1000" dirty="0"/>
              <a:t>Ralph A. McQuarrie, (c. 1978) CIC, Concept art for Battlestar Galactica [Digital Image]. https://galactica.fandom.com/wiki/Battlestar_Galactica_1978_Concept_Art?file=McQuarrie_CIC.png</a:t>
            </a:r>
          </a:p>
        </p:txBody>
      </p:sp>
    </p:spTree>
    <p:extLst>
      <p:ext uri="{BB962C8B-B14F-4D97-AF65-F5344CB8AC3E}">
        <p14:creationId xmlns:p14="http://schemas.microsoft.com/office/powerpoint/2010/main" val="386311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6A0301-FF45-1C50-D457-635B2B389A6A}"/>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a:p>
        </p:txBody>
      </p:sp>
      <p:sp>
        <p:nvSpPr>
          <p:cNvPr id="3" name="Title 2">
            <a:extLst>
              <a:ext uri="{FF2B5EF4-FFF2-40B4-BE49-F238E27FC236}">
                <a16:creationId xmlns:a16="http://schemas.microsoft.com/office/drawing/2014/main" id="{D2A1F869-A518-8FC6-5172-21DFE6C4338E}"/>
              </a:ext>
            </a:extLst>
          </p:cNvPr>
          <p:cNvSpPr>
            <a:spLocks noGrp="1"/>
          </p:cNvSpPr>
          <p:nvPr>
            <p:ph type="title"/>
          </p:nvPr>
        </p:nvSpPr>
        <p:spPr/>
        <p:txBody>
          <a:bodyPr/>
          <a:lstStyle/>
          <a:p>
            <a:r>
              <a:rPr lang="en-US"/>
              <a:t>Digital First Culture</a:t>
            </a:r>
          </a:p>
        </p:txBody>
      </p:sp>
      <p:sp>
        <p:nvSpPr>
          <p:cNvPr id="4" name="Content Placeholder 3">
            <a:extLst>
              <a:ext uri="{FF2B5EF4-FFF2-40B4-BE49-F238E27FC236}">
                <a16:creationId xmlns:a16="http://schemas.microsoft.com/office/drawing/2014/main" id="{AE9A23F0-F50A-2722-63E4-CAB4D4A0B8AD}"/>
              </a:ext>
            </a:extLst>
          </p:cNvPr>
          <p:cNvSpPr>
            <a:spLocks noGrp="1"/>
          </p:cNvSpPr>
          <p:nvPr>
            <p:ph sz="quarter" idx="11"/>
          </p:nvPr>
        </p:nvSpPr>
        <p:spPr/>
        <p:txBody>
          <a:bodyPr/>
          <a:lstStyle/>
          <a:p>
            <a:r>
              <a:rPr lang="en-US" dirty="0"/>
              <a:t>Improving efficiency, agility, and innovation</a:t>
            </a:r>
          </a:p>
          <a:p>
            <a:pPr lvl="1"/>
            <a:r>
              <a:rPr lang="en-US" dirty="0"/>
              <a:t>Authoritative source of truth</a:t>
            </a:r>
          </a:p>
          <a:p>
            <a:pPr lvl="1"/>
            <a:r>
              <a:rPr lang="en-US" dirty="0"/>
              <a:t>Enhanced decision making</a:t>
            </a:r>
          </a:p>
          <a:p>
            <a:r>
              <a:rPr lang="en-US" dirty="0"/>
              <a:t>Collaboration</a:t>
            </a:r>
          </a:p>
          <a:p>
            <a:pPr lvl="1"/>
            <a:r>
              <a:rPr lang="en-US" dirty="0"/>
              <a:t>Real time transparency</a:t>
            </a:r>
          </a:p>
          <a:p>
            <a:pPr lvl="1"/>
            <a:r>
              <a:rPr lang="en-US" dirty="0"/>
              <a:t>Improved quality</a:t>
            </a:r>
          </a:p>
          <a:p>
            <a:pPr lvl="1"/>
            <a:r>
              <a:rPr lang="en-US" dirty="0"/>
              <a:t>Tracking changes</a:t>
            </a:r>
          </a:p>
          <a:p>
            <a:pPr lvl="1"/>
            <a:endParaRPr lang="en-US" dirty="0"/>
          </a:p>
          <a:p>
            <a:pPr lvl="1"/>
            <a:endParaRPr lang="en-US" dirty="0"/>
          </a:p>
          <a:p>
            <a:endParaRPr lang="en-US" dirty="0"/>
          </a:p>
          <a:p>
            <a:pPr marL="609585" lvl="1" indent="0">
              <a:buNone/>
            </a:pPr>
            <a:endParaRPr lang="en-US" dirty="0"/>
          </a:p>
          <a:p>
            <a:endParaRPr lang="en-US" dirty="0"/>
          </a:p>
        </p:txBody>
      </p:sp>
      <p:pic>
        <p:nvPicPr>
          <p:cNvPr id="3076" name="Picture 4" descr="Tube Trains">
            <a:extLst>
              <a:ext uri="{FF2B5EF4-FFF2-40B4-BE49-F238E27FC236}">
                <a16:creationId xmlns:a16="http://schemas.microsoft.com/office/drawing/2014/main" id="{84AC98A3-8EF7-72B1-2676-F6A2A7A062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5908" y="1706675"/>
            <a:ext cx="5684968" cy="4377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7B4336-7DB1-D6A8-6047-14D196A72D5B}"/>
              </a:ext>
            </a:extLst>
          </p:cNvPr>
          <p:cNvSpPr txBox="1"/>
          <p:nvPr/>
        </p:nvSpPr>
        <p:spPr>
          <a:xfrm>
            <a:off x="6235908" y="6104161"/>
            <a:ext cx="5684968" cy="246221"/>
          </a:xfrm>
          <a:prstGeom prst="rect">
            <a:avLst/>
          </a:prstGeom>
          <a:noFill/>
        </p:spPr>
        <p:txBody>
          <a:bodyPr wrap="square" rtlCol="0">
            <a:spAutoFit/>
          </a:bodyPr>
          <a:lstStyle/>
          <a:p>
            <a:pPr algn="r"/>
            <a:r>
              <a:rPr lang="en-US" sz="1000" dirty="0" err="1"/>
              <a:t>Klause</a:t>
            </a:r>
            <a:r>
              <a:rPr lang="en-US" sz="1000" dirty="0"/>
              <a:t> Burgle, </a:t>
            </a:r>
            <a:r>
              <a:rPr lang="en-US" sz="1000" i="1" dirty="0"/>
              <a:t>Tube Trains Under A City</a:t>
            </a:r>
            <a:r>
              <a:rPr lang="en-US" sz="1000" dirty="0"/>
              <a:t>, 1969.</a:t>
            </a:r>
          </a:p>
        </p:txBody>
      </p:sp>
    </p:spTree>
    <p:extLst>
      <p:ext uri="{BB962C8B-B14F-4D97-AF65-F5344CB8AC3E}">
        <p14:creationId xmlns:p14="http://schemas.microsoft.com/office/powerpoint/2010/main" val="270061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B5AC2E-8044-0C6D-234D-F7C762133DAF}"/>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a:p>
        </p:txBody>
      </p:sp>
      <p:sp>
        <p:nvSpPr>
          <p:cNvPr id="3" name="Title 2">
            <a:extLst>
              <a:ext uri="{FF2B5EF4-FFF2-40B4-BE49-F238E27FC236}">
                <a16:creationId xmlns:a16="http://schemas.microsoft.com/office/drawing/2014/main" id="{988E5B6E-5E3E-7511-96B9-144B9F0ED2F0}"/>
              </a:ext>
            </a:extLst>
          </p:cNvPr>
          <p:cNvSpPr>
            <a:spLocks noGrp="1"/>
          </p:cNvSpPr>
          <p:nvPr>
            <p:ph type="title"/>
          </p:nvPr>
        </p:nvSpPr>
        <p:spPr/>
        <p:txBody>
          <a:bodyPr/>
          <a:lstStyle/>
          <a:p>
            <a:r>
              <a:rPr lang="en-US" dirty="0"/>
              <a:t>Digital First in WNS</a:t>
            </a:r>
          </a:p>
        </p:txBody>
      </p:sp>
      <p:sp>
        <p:nvSpPr>
          <p:cNvPr id="4" name="Content Placeholder 3">
            <a:extLst>
              <a:ext uri="{FF2B5EF4-FFF2-40B4-BE49-F238E27FC236}">
                <a16:creationId xmlns:a16="http://schemas.microsoft.com/office/drawing/2014/main" id="{730A3BA2-A84E-AE36-AB54-8579EFB5BC23}"/>
              </a:ext>
            </a:extLst>
          </p:cNvPr>
          <p:cNvSpPr>
            <a:spLocks noGrp="1"/>
          </p:cNvSpPr>
          <p:nvPr>
            <p:ph sz="quarter" idx="11"/>
          </p:nvPr>
        </p:nvSpPr>
        <p:spPr/>
        <p:txBody>
          <a:bodyPr/>
          <a:lstStyle/>
          <a:p>
            <a:r>
              <a:rPr lang="en-US" dirty="0"/>
              <a:t>Simulator Common Architecture, Requirements, and Standards (SCARS) </a:t>
            </a:r>
          </a:p>
          <a:p>
            <a:pPr lvl="1"/>
            <a:r>
              <a:rPr lang="en-US" dirty="0"/>
              <a:t>Not born digital</a:t>
            </a:r>
          </a:p>
          <a:p>
            <a:r>
              <a:rPr lang="en-US" dirty="0"/>
              <a:t>Joint Simulation Environment (JSE)</a:t>
            </a:r>
          </a:p>
          <a:p>
            <a:pPr lvl="1"/>
            <a:r>
              <a:rPr lang="en-US" dirty="0"/>
              <a:t>Born digital</a:t>
            </a:r>
          </a:p>
          <a:p>
            <a:pPr lvl="1"/>
            <a:r>
              <a:rPr lang="en-US" dirty="0"/>
              <a:t>Efficiency through models</a:t>
            </a:r>
          </a:p>
        </p:txBody>
      </p:sp>
      <p:pic>
        <p:nvPicPr>
          <p:cNvPr id="3074" name="Picture 2" descr="Metropolis 2050 #3.Retrofuturistic art by Robert McCall, 1984. - Tumblr ...">
            <a:extLst>
              <a:ext uri="{FF2B5EF4-FFF2-40B4-BE49-F238E27FC236}">
                <a16:creationId xmlns:a16="http://schemas.microsoft.com/office/drawing/2014/main" id="{CA0EED73-5C1A-CD59-DD75-FB558FE71D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05732" y="1583285"/>
            <a:ext cx="5464856" cy="44041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E66014-5A25-1F3F-E233-417BFDDAD611}"/>
              </a:ext>
            </a:extLst>
          </p:cNvPr>
          <p:cNvSpPr txBox="1"/>
          <p:nvPr/>
        </p:nvSpPr>
        <p:spPr>
          <a:xfrm>
            <a:off x="9463169" y="5995446"/>
            <a:ext cx="2507418" cy="246221"/>
          </a:xfrm>
          <a:prstGeom prst="rect">
            <a:avLst/>
          </a:prstGeom>
          <a:noFill/>
        </p:spPr>
        <p:txBody>
          <a:bodyPr wrap="none" rtlCol="0">
            <a:spAutoFit/>
          </a:bodyPr>
          <a:lstStyle/>
          <a:p>
            <a:r>
              <a:rPr lang="en-US" sz="1000" dirty="0"/>
              <a:t>Robert McCall, </a:t>
            </a:r>
            <a:r>
              <a:rPr lang="en-US" sz="1000" i="1" dirty="0"/>
              <a:t>Metropolis 2050 #3</a:t>
            </a:r>
            <a:r>
              <a:rPr lang="en-US" sz="1000" dirty="0"/>
              <a:t>, 1984</a:t>
            </a:r>
          </a:p>
        </p:txBody>
      </p:sp>
    </p:spTree>
    <p:extLst>
      <p:ext uri="{BB962C8B-B14F-4D97-AF65-F5344CB8AC3E}">
        <p14:creationId xmlns:p14="http://schemas.microsoft.com/office/powerpoint/2010/main" val="6576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F9D8D0-3CD7-BCEB-7B60-B3C07B0186D5}"/>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a:p>
        </p:txBody>
      </p:sp>
      <p:sp>
        <p:nvSpPr>
          <p:cNvPr id="3" name="Title 2">
            <a:extLst>
              <a:ext uri="{FF2B5EF4-FFF2-40B4-BE49-F238E27FC236}">
                <a16:creationId xmlns:a16="http://schemas.microsoft.com/office/drawing/2014/main" id="{B1833C7B-9323-7C35-4CF3-F7DBB090EBC6}"/>
              </a:ext>
            </a:extLst>
          </p:cNvPr>
          <p:cNvSpPr>
            <a:spLocks noGrp="1"/>
          </p:cNvSpPr>
          <p:nvPr>
            <p:ph type="title"/>
          </p:nvPr>
        </p:nvSpPr>
        <p:spPr/>
        <p:txBody>
          <a:bodyPr/>
          <a:lstStyle/>
          <a:p>
            <a:r>
              <a:rPr lang="en-US" dirty="0"/>
              <a:t>Digital Strategies</a:t>
            </a:r>
          </a:p>
        </p:txBody>
      </p:sp>
      <p:sp>
        <p:nvSpPr>
          <p:cNvPr id="4" name="Content Placeholder 3">
            <a:extLst>
              <a:ext uri="{FF2B5EF4-FFF2-40B4-BE49-F238E27FC236}">
                <a16:creationId xmlns:a16="http://schemas.microsoft.com/office/drawing/2014/main" id="{E2A64FFA-DA3A-F14A-DBAA-CD76B54C392F}"/>
              </a:ext>
            </a:extLst>
          </p:cNvPr>
          <p:cNvSpPr>
            <a:spLocks noGrp="1"/>
          </p:cNvSpPr>
          <p:nvPr>
            <p:ph sz="quarter" idx="11"/>
          </p:nvPr>
        </p:nvSpPr>
        <p:spPr/>
        <p:txBody>
          <a:bodyPr/>
          <a:lstStyle/>
          <a:p>
            <a:r>
              <a:rPr lang="en-US" dirty="0"/>
              <a:t>Establish a common digital vision</a:t>
            </a:r>
          </a:p>
          <a:p>
            <a:pPr lvl="1"/>
            <a:r>
              <a:rPr lang="en-US" dirty="0"/>
              <a:t>Digital artifacts</a:t>
            </a:r>
          </a:p>
          <a:p>
            <a:pPr lvl="1"/>
            <a:r>
              <a:rPr lang="en-US" dirty="0"/>
              <a:t>Digital processes</a:t>
            </a:r>
          </a:p>
          <a:p>
            <a:r>
              <a:rPr lang="en-US" dirty="0"/>
              <a:t>Overcome resistance to change</a:t>
            </a:r>
          </a:p>
          <a:p>
            <a:pPr lvl="1"/>
            <a:endParaRPr lang="en-US" dirty="0"/>
          </a:p>
          <a:p>
            <a:endParaRPr lang="en-US" dirty="0"/>
          </a:p>
          <a:p>
            <a:pPr lvl="1"/>
            <a:endParaRPr lang="en-US" dirty="0"/>
          </a:p>
        </p:txBody>
      </p:sp>
      <p:sp>
        <p:nvSpPr>
          <p:cNvPr id="10" name="TextBox 9">
            <a:extLst>
              <a:ext uri="{FF2B5EF4-FFF2-40B4-BE49-F238E27FC236}">
                <a16:creationId xmlns:a16="http://schemas.microsoft.com/office/drawing/2014/main" id="{29F353DF-FE85-83BB-BC13-94A9E75F5259}"/>
              </a:ext>
            </a:extLst>
          </p:cNvPr>
          <p:cNvSpPr txBox="1"/>
          <p:nvPr/>
        </p:nvSpPr>
        <p:spPr>
          <a:xfrm>
            <a:off x="7016817" y="5114920"/>
            <a:ext cx="4581626" cy="338554"/>
          </a:xfrm>
          <a:prstGeom prst="rect">
            <a:avLst/>
          </a:prstGeom>
          <a:noFill/>
        </p:spPr>
        <p:txBody>
          <a:bodyPr wrap="square" rtlCol="0">
            <a:spAutoFit/>
          </a:bodyPr>
          <a:lstStyle/>
          <a:p>
            <a:pPr algn="ctr"/>
            <a:r>
              <a:rPr lang="en-US" sz="1600" dirty="0"/>
              <a:t>Win chess openings with this one weird trick</a:t>
            </a:r>
          </a:p>
        </p:txBody>
      </p:sp>
      <p:pic>
        <p:nvPicPr>
          <p:cNvPr id="28" name="Picture 27">
            <a:extLst>
              <a:ext uri="{FF2B5EF4-FFF2-40B4-BE49-F238E27FC236}">
                <a16:creationId xmlns:a16="http://schemas.microsoft.com/office/drawing/2014/main" id="{4B4E7A31-FE62-4FAC-F92F-0566EDA4D1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8593" y="2802754"/>
            <a:ext cx="1738402" cy="2324067"/>
          </a:xfrm>
          <a:prstGeom prst="rect">
            <a:avLst/>
          </a:prstGeom>
        </p:spPr>
      </p:pic>
      <p:grpSp>
        <p:nvGrpSpPr>
          <p:cNvPr id="29" name="Group 28">
            <a:extLst>
              <a:ext uri="{FF2B5EF4-FFF2-40B4-BE49-F238E27FC236}">
                <a16:creationId xmlns:a16="http://schemas.microsoft.com/office/drawing/2014/main" id="{DEDD9A0B-DA63-AE8A-638C-B51753AA71AC}"/>
              </a:ext>
            </a:extLst>
          </p:cNvPr>
          <p:cNvGrpSpPr/>
          <p:nvPr/>
        </p:nvGrpSpPr>
        <p:grpSpPr>
          <a:xfrm rot="1765603">
            <a:off x="7131052" y="1520169"/>
            <a:ext cx="2773480" cy="995893"/>
            <a:chOff x="298383" y="3307644"/>
            <a:chExt cx="6613960" cy="2374921"/>
          </a:xfrm>
        </p:grpSpPr>
        <p:grpSp>
          <p:nvGrpSpPr>
            <p:cNvPr id="30" name="Group 29">
              <a:extLst>
                <a:ext uri="{FF2B5EF4-FFF2-40B4-BE49-F238E27FC236}">
                  <a16:creationId xmlns:a16="http://schemas.microsoft.com/office/drawing/2014/main" id="{B68CE0A5-74AB-CF1F-A66F-B1405D359579}"/>
                </a:ext>
              </a:extLst>
            </p:cNvPr>
            <p:cNvGrpSpPr/>
            <p:nvPr/>
          </p:nvGrpSpPr>
          <p:grpSpPr>
            <a:xfrm>
              <a:off x="1722094" y="3307644"/>
              <a:ext cx="5190249" cy="2374921"/>
              <a:chOff x="1722094" y="3307644"/>
              <a:chExt cx="5190249" cy="2374921"/>
            </a:xfrm>
          </p:grpSpPr>
          <p:sp>
            <p:nvSpPr>
              <p:cNvPr id="34" name="Isosceles Triangle 33">
                <a:extLst>
                  <a:ext uri="{FF2B5EF4-FFF2-40B4-BE49-F238E27FC236}">
                    <a16:creationId xmlns:a16="http://schemas.microsoft.com/office/drawing/2014/main" id="{E25C394F-8FF3-A439-F6E2-8438C511D6ED}"/>
                  </a:ext>
                </a:extLst>
              </p:cNvPr>
              <p:cNvSpPr/>
              <p:nvPr/>
            </p:nvSpPr>
            <p:spPr>
              <a:xfrm rot="5400000">
                <a:off x="6078595" y="3859045"/>
                <a:ext cx="395377" cy="12721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7380482-B066-8F6E-FCA2-F8B9C9647484}"/>
                  </a:ext>
                </a:extLst>
              </p:cNvPr>
              <p:cNvSpPr/>
              <p:nvPr/>
            </p:nvSpPr>
            <p:spPr>
              <a:xfrm rot="5400000">
                <a:off x="1764242" y="3922650"/>
                <a:ext cx="1060612" cy="1144908"/>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EC7712A-6AB6-8D34-1130-58C4B160D99A}"/>
                  </a:ext>
                </a:extLst>
              </p:cNvPr>
              <p:cNvSpPr/>
              <p:nvPr/>
            </p:nvSpPr>
            <p:spPr>
              <a:xfrm rot="5400000">
                <a:off x="3483471" y="2536040"/>
                <a:ext cx="395377" cy="391812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B59AE26-9A3C-02FD-42EC-3494FFC4B5DD}"/>
                  </a:ext>
                </a:extLst>
              </p:cNvPr>
              <p:cNvGrpSpPr/>
              <p:nvPr/>
            </p:nvGrpSpPr>
            <p:grpSpPr>
              <a:xfrm>
                <a:off x="4401622" y="3307644"/>
                <a:ext cx="292587" cy="2374921"/>
                <a:chOff x="4401622" y="3307644"/>
                <a:chExt cx="292587" cy="2374921"/>
              </a:xfrm>
            </p:grpSpPr>
            <p:sp>
              <p:nvSpPr>
                <p:cNvPr id="38" name="Rectangle 37">
                  <a:extLst>
                    <a:ext uri="{FF2B5EF4-FFF2-40B4-BE49-F238E27FC236}">
                      <a16:creationId xmlns:a16="http://schemas.microsoft.com/office/drawing/2014/main" id="{EDFB1B03-9185-DE01-D5AE-C6E1F953362B}"/>
                    </a:ext>
                  </a:extLst>
                </p:cNvPr>
                <p:cNvSpPr/>
                <p:nvPr/>
              </p:nvSpPr>
              <p:spPr>
                <a:xfrm rot="14931650" flipH="1">
                  <a:off x="3841887" y="3867379"/>
                  <a:ext cx="1412058" cy="29258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42AE692-BA4F-546C-F10F-D19D17AB7DCC}"/>
                    </a:ext>
                  </a:extLst>
                </p:cNvPr>
                <p:cNvSpPr/>
                <p:nvPr/>
              </p:nvSpPr>
              <p:spPr>
                <a:xfrm rot="6668350">
                  <a:off x="3841887" y="4830242"/>
                  <a:ext cx="1412058" cy="29258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1" name="Straight Connector 30">
              <a:extLst>
                <a:ext uri="{FF2B5EF4-FFF2-40B4-BE49-F238E27FC236}">
                  <a16:creationId xmlns:a16="http://schemas.microsoft.com/office/drawing/2014/main" id="{A3CDABD3-79D3-72D9-A1F1-EB0B54457F1B}"/>
                </a:ext>
              </a:extLst>
            </p:cNvPr>
            <p:cNvCxnSpPr>
              <a:cxnSpLocks/>
            </p:cNvCxnSpPr>
            <p:nvPr/>
          </p:nvCxnSpPr>
          <p:spPr bwMode="auto">
            <a:xfrm>
              <a:off x="298383" y="4496925"/>
              <a:ext cx="1308663"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cxnSp>
          <p:nvCxnSpPr>
            <p:cNvPr id="32" name="Straight Connector 31">
              <a:extLst>
                <a:ext uri="{FF2B5EF4-FFF2-40B4-BE49-F238E27FC236}">
                  <a16:creationId xmlns:a16="http://schemas.microsoft.com/office/drawing/2014/main" id="{E449F144-2796-A64E-EB43-45D7C58013D6}"/>
                </a:ext>
              </a:extLst>
            </p:cNvPr>
            <p:cNvCxnSpPr>
              <a:cxnSpLocks/>
            </p:cNvCxnSpPr>
            <p:nvPr/>
          </p:nvCxnSpPr>
          <p:spPr bwMode="auto">
            <a:xfrm flipV="1">
              <a:off x="1157867" y="4572104"/>
              <a:ext cx="449179" cy="402098"/>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cxnSp>
          <p:nvCxnSpPr>
            <p:cNvPr id="33" name="Straight Connector 32">
              <a:extLst>
                <a:ext uri="{FF2B5EF4-FFF2-40B4-BE49-F238E27FC236}">
                  <a16:creationId xmlns:a16="http://schemas.microsoft.com/office/drawing/2014/main" id="{1936EA68-9928-4DEB-0454-88B23C8F7D17}"/>
                </a:ext>
              </a:extLst>
            </p:cNvPr>
            <p:cNvCxnSpPr>
              <a:cxnSpLocks/>
            </p:cNvCxnSpPr>
            <p:nvPr/>
          </p:nvCxnSpPr>
          <p:spPr bwMode="auto">
            <a:xfrm>
              <a:off x="1160165" y="3972927"/>
              <a:ext cx="446881" cy="449911"/>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grpSp>
    </p:spTree>
    <p:extLst>
      <p:ext uri="{BB962C8B-B14F-4D97-AF65-F5344CB8AC3E}">
        <p14:creationId xmlns:p14="http://schemas.microsoft.com/office/powerpoint/2010/main" val="1271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F9D8D0-3CD7-BCEB-7B60-B3C07B0186D5}"/>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a:p>
        </p:txBody>
      </p:sp>
      <p:sp>
        <p:nvSpPr>
          <p:cNvPr id="3" name="Title 2">
            <a:extLst>
              <a:ext uri="{FF2B5EF4-FFF2-40B4-BE49-F238E27FC236}">
                <a16:creationId xmlns:a16="http://schemas.microsoft.com/office/drawing/2014/main" id="{B1833C7B-9323-7C35-4CF3-F7DBB090EBC6}"/>
              </a:ext>
            </a:extLst>
          </p:cNvPr>
          <p:cNvSpPr>
            <a:spLocks noGrp="1"/>
          </p:cNvSpPr>
          <p:nvPr>
            <p:ph type="title"/>
          </p:nvPr>
        </p:nvSpPr>
        <p:spPr/>
        <p:txBody>
          <a:bodyPr/>
          <a:lstStyle/>
          <a:p>
            <a:r>
              <a:rPr lang="en-US" dirty="0"/>
              <a:t>Digital Strategies in WNS</a:t>
            </a:r>
          </a:p>
        </p:txBody>
      </p:sp>
      <p:sp>
        <p:nvSpPr>
          <p:cNvPr id="4" name="Content Placeholder 3">
            <a:extLst>
              <a:ext uri="{FF2B5EF4-FFF2-40B4-BE49-F238E27FC236}">
                <a16:creationId xmlns:a16="http://schemas.microsoft.com/office/drawing/2014/main" id="{E2A64FFA-DA3A-F14A-DBAA-CD76B54C392F}"/>
              </a:ext>
            </a:extLst>
          </p:cNvPr>
          <p:cNvSpPr>
            <a:spLocks noGrp="1"/>
          </p:cNvSpPr>
          <p:nvPr>
            <p:ph sz="quarter" idx="11"/>
          </p:nvPr>
        </p:nvSpPr>
        <p:spPr/>
        <p:txBody>
          <a:bodyPr/>
          <a:lstStyle/>
          <a:p>
            <a:r>
              <a:rPr lang="en-US" dirty="0"/>
              <a:t>WNS (and WNR) digital strategy </a:t>
            </a:r>
          </a:p>
          <a:p>
            <a:pPr lvl="1"/>
            <a:r>
              <a:rPr lang="en-US" dirty="0"/>
              <a:t>Infrastructure</a:t>
            </a:r>
          </a:p>
          <a:p>
            <a:pPr lvl="1"/>
            <a:r>
              <a:rPr lang="en-US" dirty="0"/>
              <a:t>Commonality </a:t>
            </a:r>
          </a:p>
          <a:p>
            <a:pPr lvl="1"/>
            <a:r>
              <a:rPr lang="en-US" dirty="0"/>
              <a:t>Organizational change management </a:t>
            </a:r>
          </a:p>
          <a:p>
            <a:pPr lvl="1"/>
            <a:endParaRPr lang="en-US" dirty="0"/>
          </a:p>
          <a:p>
            <a:endParaRPr lang="en-US" dirty="0"/>
          </a:p>
          <a:p>
            <a:pPr lvl="1"/>
            <a:endParaRPr lang="en-US" dirty="0"/>
          </a:p>
        </p:txBody>
      </p:sp>
      <p:pic>
        <p:nvPicPr>
          <p:cNvPr id="6147" name="Picture 3">
            <a:extLst>
              <a:ext uri="{FF2B5EF4-FFF2-40B4-BE49-F238E27FC236}">
                <a16:creationId xmlns:a16="http://schemas.microsoft.com/office/drawing/2014/main" id="{8C9A1298-D890-10EA-EE85-C3E4D21FA5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5049" y="1673087"/>
            <a:ext cx="4457852" cy="382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4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A02761-06DF-6EA5-D6B3-BC78C94E74F9}"/>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a:p>
        </p:txBody>
      </p:sp>
      <p:sp>
        <p:nvSpPr>
          <p:cNvPr id="3" name="Title 2">
            <a:extLst>
              <a:ext uri="{FF2B5EF4-FFF2-40B4-BE49-F238E27FC236}">
                <a16:creationId xmlns:a16="http://schemas.microsoft.com/office/drawing/2014/main" id="{5AA48D0A-4D6A-767C-9D64-427C3AF25865}"/>
              </a:ext>
            </a:extLst>
          </p:cNvPr>
          <p:cNvSpPr>
            <a:spLocks noGrp="1"/>
          </p:cNvSpPr>
          <p:nvPr>
            <p:ph type="title"/>
          </p:nvPr>
        </p:nvSpPr>
        <p:spPr/>
        <p:txBody>
          <a:bodyPr/>
          <a:lstStyle/>
          <a:p>
            <a:r>
              <a:rPr lang="en-US"/>
              <a:t>Data Structure and Security</a:t>
            </a:r>
          </a:p>
        </p:txBody>
      </p:sp>
      <p:sp>
        <p:nvSpPr>
          <p:cNvPr id="4" name="Content Placeholder 3">
            <a:extLst>
              <a:ext uri="{FF2B5EF4-FFF2-40B4-BE49-F238E27FC236}">
                <a16:creationId xmlns:a16="http://schemas.microsoft.com/office/drawing/2014/main" id="{9FE6EC81-5164-B83B-6067-276B80A8E84A}"/>
              </a:ext>
            </a:extLst>
          </p:cNvPr>
          <p:cNvSpPr>
            <a:spLocks noGrp="1"/>
          </p:cNvSpPr>
          <p:nvPr>
            <p:ph sz="quarter" idx="11"/>
          </p:nvPr>
        </p:nvSpPr>
        <p:spPr/>
        <p:txBody>
          <a:bodyPr/>
          <a:lstStyle/>
          <a:p>
            <a:r>
              <a:rPr lang="en-US" dirty="0"/>
              <a:t>Data Strategy</a:t>
            </a:r>
          </a:p>
          <a:p>
            <a:pPr lvl="1"/>
            <a:r>
              <a:rPr lang="en-US" dirty="0"/>
              <a:t>Governance</a:t>
            </a:r>
          </a:p>
          <a:p>
            <a:pPr lvl="1"/>
            <a:r>
              <a:rPr lang="en-US" dirty="0"/>
              <a:t>Architecture</a:t>
            </a:r>
          </a:p>
          <a:p>
            <a:pPr lvl="1"/>
            <a:r>
              <a:rPr lang="en-US" dirty="0"/>
              <a:t>Integration and Interoperability</a:t>
            </a:r>
          </a:p>
          <a:p>
            <a:pPr lvl="1"/>
            <a:r>
              <a:rPr lang="en-US" dirty="0"/>
              <a:t>Analytics</a:t>
            </a:r>
          </a:p>
          <a:p>
            <a:r>
              <a:rPr lang="en-US" dirty="0"/>
              <a:t>Cybersecurity</a:t>
            </a:r>
          </a:p>
        </p:txBody>
      </p:sp>
      <p:pic>
        <p:nvPicPr>
          <p:cNvPr id="8" name="Picture 7">
            <a:extLst>
              <a:ext uri="{FF2B5EF4-FFF2-40B4-BE49-F238E27FC236}">
                <a16:creationId xmlns:a16="http://schemas.microsoft.com/office/drawing/2014/main" id="{267B87EA-D4EC-9B19-1A7B-341E2EF99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1666" y="1222083"/>
            <a:ext cx="6824629" cy="4899870"/>
          </a:xfrm>
          <a:prstGeom prst="rect">
            <a:avLst/>
          </a:prstGeom>
        </p:spPr>
      </p:pic>
      <p:sp>
        <p:nvSpPr>
          <p:cNvPr id="9" name="TextBox 8">
            <a:extLst>
              <a:ext uri="{FF2B5EF4-FFF2-40B4-BE49-F238E27FC236}">
                <a16:creationId xmlns:a16="http://schemas.microsoft.com/office/drawing/2014/main" id="{61BB3839-475E-0F83-AEB2-44E51C1623D1}"/>
              </a:ext>
            </a:extLst>
          </p:cNvPr>
          <p:cNvSpPr txBox="1"/>
          <p:nvPr/>
        </p:nvSpPr>
        <p:spPr>
          <a:xfrm>
            <a:off x="9418113" y="6121952"/>
            <a:ext cx="2488182" cy="246221"/>
          </a:xfrm>
          <a:prstGeom prst="rect">
            <a:avLst/>
          </a:prstGeom>
          <a:noFill/>
        </p:spPr>
        <p:txBody>
          <a:bodyPr wrap="none" rtlCol="0">
            <a:spAutoFit/>
          </a:bodyPr>
          <a:lstStyle/>
          <a:p>
            <a:pPr algn="r"/>
            <a:r>
              <a:rPr lang="en-US" sz="1000" dirty="0"/>
              <a:t>Paolo Soleri, </a:t>
            </a:r>
            <a:r>
              <a:rPr lang="en-US" sz="1000" i="1" dirty="0"/>
              <a:t>Hexahedron Arcology</a:t>
            </a:r>
            <a:r>
              <a:rPr lang="en-US" sz="1000" dirty="0"/>
              <a:t>, 1966</a:t>
            </a:r>
          </a:p>
        </p:txBody>
      </p:sp>
    </p:spTree>
    <p:extLst>
      <p:ext uri="{BB962C8B-B14F-4D97-AF65-F5344CB8AC3E}">
        <p14:creationId xmlns:p14="http://schemas.microsoft.com/office/powerpoint/2010/main" val="388487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A02761-06DF-6EA5-D6B3-BC78C94E74F9}"/>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a:p>
        </p:txBody>
      </p:sp>
      <p:sp>
        <p:nvSpPr>
          <p:cNvPr id="3" name="Title 2">
            <a:extLst>
              <a:ext uri="{FF2B5EF4-FFF2-40B4-BE49-F238E27FC236}">
                <a16:creationId xmlns:a16="http://schemas.microsoft.com/office/drawing/2014/main" id="{5AA48D0A-4D6A-767C-9D64-427C3AF25865}"/>
              </a:ext>
            </a:extLst>
          </p:cNvPr>
          <p:cNvSpPr>
            <a:spLocks noGrp="1"/>
          </p:cNvSpPr>
          <p:nvPr>
            <p:ph type="title"/>
          </p:nvPr>
        </p:nvSpPr>
        <p:spPr/>
        <p:txBody>
          <a:bodyPr/>
          <a:lstStyle/>
          <a:p>
            <a:r>
              <a:rPr lang="en-US" dirty="0"/>
              <a:t>Data Structure and Security in WNS</a:t>
            </a:r>
          </a:p>
        </p:txBody>
      </p:sp>
      <p:sp>
        <p:nvSpPr>
          <p:cNvPr id="4" name="Content Placeholder 3">
            <a:extLst>
              <a:ext uri="{FF2B5EF4-FFF2-40B4-BE49-F238E27FC236}">
                <a16:creationId xmlns:a16="http://schemas.microsoft.com/office/drawing/2014/main" id="{9FE6EC81-5164-B83B-6067-276B80A8E84A}"/>
              </a:ext>
            </a:extLst>
          </p:cNvPr>
          <p:cNvSpPr>
            <a:spLocks noGrp="1"/>
          </p:cNvSpPr>
          <p:nvPr>
            <p:ph sz="quarter" idx="11"/>
          </p:nvPr>
        </p:nvSpPr>
        <p:spPr/>
        <p:txBody>
          <a:bodyPr/>
          <a:lstStyle/>
          <a:p>
            <a:r>
              <a:rPr lang="en-US" dirty="0"/>
              <a:t>Stakeholders</a:t>
            </a:r>
          </a:p>
          <a:p>
            <a:r>
              <a:rPr lang="en-US" dirty="0"/>
              <a:t>Use Cases</a:t>
            </a:r>
          </a:p>
          <a:p>
            <a:r>
              <a:rPr lang="en-US" dirty="0"/>
              <a:t>Data and Capabilities</a:t>
            </a:r>
          </a:p>
          <a:p>
            <a:endParaRPr lang="en-US" dirty="0"/>
          </a:p>
          <a:p>
            <a:endParaRPr lang="en-US" dirty="0"/>
          </a:p>
        </p:txBody>
      </p:sp>
      <p:pic>
        <p:nvPicPr>
          <p:cNvPr id="5" name="Picture 4">
            <a:extLst>
              <a:ext uri="{FF2B5EF4-FFF2-40B4-BE49-F238E27FC236}">
                <a16:creationId xmlns:a16="http://schemas.microsoft.com/office/drawing/2014/main" id="{6FB71197-CACE-DFF4-401F-8449F3AAD4D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051685" y="970494"/>
            <a:ext cx="6838841" cy="5129130"/>
          </a:xfrm>
          <a:prstGeom prst="rect">
            <a:avLst/>
          </a:prstGeom>
        </p:spPr>
      </p:pic>
      <p:sp>
        <p:nvSpPr>
          <p:cNvPr id="6" name="TextBox 5">
            <a:extLst>
              <a:ext uri="{FF2B5EF4-FFF2-40B4-BE49-F238E27FC236}">
                <a16:creationId xmlns:a16="http://schemas.microsoft.com/office/drawing/2014/main" id="{3F2446F1-CD74-BF81-E603-2BBB24B4D291}"/>
              </a:ext>
            </a:extLst>
          </p:cNvPr>
          <p:cNvSpPr txBox="1"/>
          <p:nvPr/>
        </p:nvSpPr>
        <p:spPr>
          <a:xfrm>
            <a:off x="8454452" y="6121952"/>
            <a:ext cx="3595856" cy="246221"/>
          </a:xfrm>
          <a:prstGeom prst="rect">
            <a:avLst/>
          </a:prstGeom>
          <a:noFill/>
        </p:spPr>
        <p:txBody>
          <a:bodyPr wrap="none" rtlCol="0">
            <a:spAutoFit/>
          </a:bodyPr>
          <a:lstStyle/>
          <a:p>
            <a:r>
              <a:rPr lang="en-US" sz="1000" dirty="0"/>
              <a:t>Tyrell Building, Ridley Scott (</a:t>
            </a:r>
            <a:r>
              <a:rPr lang="en-US" sz="1000" dirty="0" err="1"/>
              <a:t>dir</a:t>
            </a:r>
            <a:r>
              <a:rPr lang="en-US" sz="1000" dirty="0"/>
              <a:t>), </a:t>
            </a:r>
            <a:r>
              <a:rPr lang="en-US" sz="1000" i="1" dirty="0"/>
              <a:t>Blade Runner </a:t>
            </a:r>
            <a:r>
              <a:rPr lang="en-US" sz="1000" dirty="0"/>
              <a:t>[film], 1982.</a:t>
            </a:r>
          </a:p>
        </p:txBody>
      </p:sp>
    </p:spTree>
    <p:extLst>
      <p:ext uri="{BB962C8B-B14F-4D97-AF65-F5344CB8AC3E}">
        <p14:creationId xmlns:p14="http://schemas.microsoft.com/office/powerpoint/2010/main" val="110555647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88FCB0AA3D7F4B8D910D1DEE6E8E12" ma:contentTypeVersion="4" ma:contentTypeDescription="Create a new document." ma:contentTypeScope="" ma:versionID="ddab0ca2a116f7a0e1873ee3b40b43f6">
  <xsd:schema xmlns:xsd="http://www.w3.org/2001/XMLSchema" xmlns:xs="http://www.w3.org/2001/XMLSchema" xmlns:p="http://schemas.microsoft.com/office/2006/metadata/properties" xmlns:ns2="4a9ee004-d358-4942-9a95-1ddbdc726d6a" targetNamespace="http://schemas.microsoft.com/office/2006/metadata/properties" ma:root="true" ma:fieldsID="f5638f591d24632dc1b642291e8ec681" ns2:_="">
    <xsd:import namespace="4a9ee004-d358-4942-9a95-1ddbdc726d6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ee004-d358-4942-9a95-1ddbdc726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7BABBC98-2619-489B-8FE7-86DFA430BB59}">
  <ds:schemaRefs>
    <ds:schemaRef ds:uri="4a9ee004-d358-4942-9a95-1ddbdc726d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709B06-5FA7-40B8-A752-7128AA94FE0C}">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 ds:uri="http://purl.org/dc/dcmitype/"/>
    <ds:schemaRef ds:uri="4a9ee004-d358-4942-9a95-1ddbdc726d6a"/>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836</TotalTime>
  <Words>3103</Words>
  <Application>Microsoft Office PowerPoint</Application>
  <PresentationFormat>Widescreen</PresentationFormat>
  <Paragraphs>293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Courier New</vt:lpstr>
      <vt:lpstr>Tahoma</vt:lpstr>
      <vt:lpstr>Times New Roman</vt:lpstr>
      <vt:lpstr>Wingdings</vt:lpstr>
      <vt:lpstr>Blends</vt:lpstr>
      <vt:lpstr>PowerPoint Presentation</vt:lpstr>
      <vt:lpstr>Overview</vt:lpstr>
      <vt:lpstr>INTRODUCTION</vt:lpstr>
      <vt:lpstr>Digital First Culture</vt:lpstr>
      <vt:lpstr>Digital First in WNS</vt:lpstr>
      <vt:lpstr>Digital Strategies</vt:lpstr>
      <vt:lpstr>Digital Strategies in WNS</vt:lpstr>
      <vt:lpstr>Data Structure and Security</vt:lpstr>
      <vt:lpstr>Data Structure and Security in WNS</vt:lpstr>
      <vt:lpstr>DMM Tools and Processes</vt:lpstr>
      <vt:lpstr>Workforce Development</vt:lpstr>
      <vt:lpstr>IT Infrastructure</vt:lpstr>
      <vt:lpstr>Summary</vt:lpstr>
      <vt:lpstr>References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AYERS, GEORGE H CIV USAF AFMC AFLCMC/WNS</cp:lastModifiedBy>
  <cp:revision>3</cp:revision>
  <cp:lastPrinted>2024-09-30T20:41:14Z</cp:lastPrinted>
  <dcterms:created xsi:type="dcterms:W3CDTF">2016-03-29T15:29:36Z</dcterms:created>
  <dcterms:modified xsi:type="dcterms:W3CDTF">2024-10-04T18:52:52Z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0x010100EE88FCB0AA3D7F4B8D910D1DEE6E8E12</vt:lpwstr>
  </property>
  <property fmtid="{D5CDD505-2E9C-101B-9397-08002B2CF9AE}" pid="3" name="DocumentDescription">
    <vt:lpwstr>&lt;div class=ExternalClass9DF5FD6F97034AAA9FF0AABB8157F05A&gt; &lt;/div&gt;</vt:lpwstr>
  </property>
</Properties>
</file>