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2"/>
  </p:notesMasterIdLst>
  <p:handoutMasterIdLst>
    <p:handoutMasterId r:id="rId33"/>
  </p:handoutMasterIdLst>
  <p:sldIdLst>
    <p:sldId id="289" r:id="rId5"/>
    <p:sldId id="302" r:id="rId6"/>
    <p:sldId id="319" r:id="rId7"/>
    <p:sldId id="326" r:id="rId8"/>
    <p:sldId id="325" r:id="rId9"/>
    <p:sldId id="306" r:id="rId10"/>
    <p:sldId id="307" r:id="rId11"/>
    <p:sldId id="308" r:id="rId12"/>
    <p:sldId id="309" r:id="rId13"/>
    <p:sldId id="329" r:id="rId14"/>
    <p:sldId id="337" r:id="rId15"/>
    <p:sldId id="322" r:id="rId16"/>
    <p:sldId id="335" r:id="rId17"/>
    <p:sldId id="312" r:id="rId18"/>
    <p:sldId id="323" r:id="rId19"/>
    <p:sldId id="317" r:id="rId20"/>
    <p:sldId id="314" r:id="rId21"/>
    <p:sldId id="316" r:id="rId22"/>
    <p:sldId id="315" r:id="rId23"/>
    <p:sldId id="320" r:id="rId24"/>
    <p:sldId id="321" r:id="rId25"/>
    <p:sldId id="333" r:id="rId26"/>
    <p:sldId id="324" r:id="rId27"/>
    <p:sldId id="332" r:id="rId28"/>
    <p:sldId id="330" r:id="rId29"/>
    <p:sldId id="331" r:id="rId30"/>
    <p:sldId id="327" r:id="rId31"/>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91D"/>
    <a:srgbClr val="2D6923"/>
    <a:srgbClr val="337629"/>
    <a:srgbClr val="00E4A8"/>
    <a:srgbClr val="669162"/>
    <a:srgbClr val="9BB199"/>
    <a:srgbClr val="BFCCBE"/>
    <a:srgbClr val="E7EFFF"/>
    <a:srgbClr val="7BE7FF"/>
    <a:srgbClr val="F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BB008-0918-4B33-A0F6-266157BFCF84}" v="66" dt="2024-11-01T20:16:57.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87409" autoAdjust="0"/>
  </p:normalViewPr>
  <p:slideViewPr>
    <p:cSldViewPr snapToGrid="0">
      <p:cViewPr varScale="1">
        <p:scale>
          <a:sx n="97" d="100"/>
          <a:sy n="97" d="100"/>
        </p:scale>
        <p:origin x="552"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grammarly.com/blog/cite-photo-chicago/" TargetMode="External"/><Relationship Id="rId4" Type="http://schemas.openxmlformats.org/officeDocument/2006/relationships/hyperlink" Target="https://www.scribbr.com/chicago-style/image-citation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grammarly.com/blog/cite-photo-chicago/" TargetMode="External"/><Relationship Id="rId4" Type="http://schemas.openxmlformats.org/officeDocument/2006/relationships/hyperlink" Target="https://www.scribbr.com/chicago-style/image-citation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grammarly.com/blog/cite-photo-chicago/" TargetMode="External"/><Relationship Id="rId4" Type="http://schemas.openxmlformats.org/officeDocument/2006/relationships/hyperlink" Target="https://www.scribbr.com/chicago-style/image-citation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grammarly.com/blog/cite-photo-chicago/" TargetMode="External"/><Relationship Id="rId4" Type="http://schemas.openxmlformats.org/officeDocument/2006/relationships/hyperlink" Target="https://www.scribbr.com/chicago-style/image-citation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grammarly.com/blog/cite-photo-chicago/" TargetMode="External"/><Relationship Id="rId4" Type="http://schemas.openxmlformats.org/officeDocument/2006/relationships/hyperlink" Target="https://www.scribbr.com/chicago-style/image-citation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grammarly.com/blog/cite-photo-chicago/" TargetMode="External"/><Relationship Id="rId4" Type="http://schemas.openxmlformats.org/officeDocument/2006/relationships/hyperlink" Target="https://www.scribbr.com/chicago-style/image-citation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racticalpie.com/lewins-change-theor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inkedin.com/pulse/mastering-change-deep-dive-adkar-management-model-othman-al-thakafi-r7k7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erocorner.com/blog/oldest-military-planes-in-service/#1-de-havilland-canada-u-6a-beaver-194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f.mil/Portals/1/documents/2020SAF/There_Is_No_Spoon_(Digital_Acquisition)_7_Oct_2020.pdf?ver=OUZskpiq5aw3IaxqbYcZHQ%3d%3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00B050"/>
                </a:solidFill>
              </a:rPr>
              <a:t>All Presentations will be displayed using Sony VPLFH30 LCD Projector – or similar with 1920 x 1080 resolution and 16:9 aspect ratio</a:t>
            </a:r>
          </a:p>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Times New Roman" panose="02020603050405020304" pitchFamily="18" charset="0"/>
              </a:rPr>
              <a:t>Broad communication of the vision and strategy </a:t>
            </a:r>
          </a:p>
          <a:p>
            <a:r>
              <a:rPr lang="en-US" sz="1600" b="0" i="0" u="none" strike="noStrike" baseline="0" dirty="0">
                <a:solidFill>
                  <a:srgbClr val="000000"/>
                </a:solidFill>
                <a:latin typeface="Times New Roman" panose="02020603050405020304" pitchFamily="18" charset="0"/>
              </a:rPr>
              <a:t>encourage and inspire employees at all levels to support and participate in the change </a:t>
            </a:r>
          </a:p>
          <a:p>
            <a:r>
              <a:rPr lang="en-US" sz="1600" b="0" i="0" u="none" strike="noStrike" baseline="0" dirty="0">
                <a:solidFill>
                  <a:srgbClr val="000000"/>
                </a:solidFill>
                <a:latin typeface="Times New Roman" panose="02020603050405020304" pitchFamily="18" charset="0"/>
              </a:rPr>
              <a:t>Storytelling and personal appeals can make the vision relatable and engaging. </a:t>
            </a:r>
            <a:endParaRPr lang="en-US" sz="1600" dirty="0">
              <a:solidFill>
                <a:srgbClr val="000000"/>
              </a:solidFill>
              <a:latin typeface="Times New Roman" panose="02020603050405020304" pitchFamily="18" charset="0"/>
            </a:endParaRPr>
          </a:p>
          <a:p>
            <a:endParaRPr lang="en-US" dirty="0"/>
          </a:p>
          <a:p>
            <a:pPr marL="456565" indent="-456565"/>
            <a:r>
              <a:rPr lang="en-US" sz="1600" b="1" u="sng" dirty="0">
                <a:latin typeface="Arial" panose="020B0604020202020204" pitchFamily="34" charset="0"/>
                <a:cs typeface="Arial" panose="020B0604020202020204" pitchFamily="34" charset="0"/>
              </a:rPr>
              <a:t>Talking Points:</a:t>
            </a:r>
          </a:p>
          <a:p>
            <a:r>
              <a:rPr lang="en-US" sz="2000" dirty="0">
                <a:latin typeface="Arial" panose="020B0604020202020204" pitchFamily="34" charset="0"/>
                <a:cs typeface="Arial" panose="020B0604020202020204" pitchFamily="34" charset="0"/>
              </a:rPr>
              <a:t>Crafted an example MBSE model, the EG-21, to help communicate the vision/strategy and inspire support and participation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Structure to help understand the core of the model</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“IPT section” to story tell how IPTs will use the model</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The MBSE team worked on building alliances with various groups and enlisting champions of change from different Integrated Project Teams (IPTs), including members from engineering, configuration management, and software research and development.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200703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r>
              <a:rPr lang="en-US" dirty="0"/>
              <a:t>Three main barriers: Training, access to tools, and contract language</a:t>
            </a:r>
          </a:p>
          <a:p>
            <a:r>
              <a:rPr lang="en-US" dirty="0"/>
              <a:t>We developed and offered several classes for teaching MBSE, now offered through AFIT to all of the AF</a:t>
            </a:r>
          </a:p>
          <a:p>
            <a:r>
              <a:rPr lang="en-US" dirty="0"/>
              <a:t>We also stood up our own collaborative environment using a contractor to manage it</a:t>
            </a:r>
          </a:p>
          <a:p>
            <a:r>
              <a:rPr lang="en-US" dirty="0"/>
              <a:t>We modified contract language to have boiler plate templates that include MBSE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139520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r>
              <a:rPr lang="en-US" dirty="0"/>
              <a:t>Concept of Incremental training pulled from </a:t>
            </a:r>
            <a:r>
              <a:rPr lang="en-US" sz="1800" b="0" i="0" u="none" strike="noStrike" baseline="0" dirty="0">
                <a:solidFill>
                  <a:srgbClr val="000000"/>
                </a:solidFill>
                <a:latin typeface="Times New Roman" panose="02020603050405020304" pitchFamily="18" charset="0"/>
              </a:rPr>
              <a:t>Satterthwaite, R. M. (2023). MBSE Incrementally. </a:t>
            </a:r>
            <a:r>
              <a:rPr lang="en-US" sz="1800" b="0" i="1" u="none" strike="noStrike" baseline="0" dirty="0">
                <a:solidFill>
                  <a:srgbClr val="000000"/>
                </a:solidFill>
                <a:latin typeface="Times New Roman" panose="02020603050405020304" pitchFamily="18" charset="0"/>
              </a:rPr>
              <a:t>2023 MBSE Cyber Experience Symposium. </a:t>
            </a:r>
            <a:r>
              <a:rPr lang="en-US" sz="1800" b="0" i="0" u="none" strike="noStrike" baseline="0" dirty="0">
                <a:solidFill>
                  <a:srgbClr val="000000"/>
                </a:solidFill>
                <a:latin typeface="Times New Roman" panose="02020603050405020304" pitchFamily="18" charset="0"/>
              </a:rPr>
              <a:t>Allen, TX: Catia. </a:t>
            </a:r>
          </a:p>
          <a:p>
            <a:r>
              <a:rPr lang="en-US" sz="1800" b="0" i="0" u="none" strike="noStrike" baseline="0" dirty="0">
                <a:solidFill>
                  <a:srgbClr val="000000"/>
                </a:solidFill>
                <a:latin typeface="Times New Roman" panose="02020603050405020304" pitchFamily="18" charset="0"/>
              </a:rPr>
              <a:t>Incremental training modifies traditional large block training to small frequent training sessions.  Keep users engaged over longer periods of time is more effective</a:t>
            </a:r>
          </a:p>
          <a:p>
            <a:r>
              <a:rPr lang="en-US" sz="1800" b="0" i="0" u="none" strike="noStrike" baseline="0" dirty="0">
                <a:solidFill>
                  <a:srgbClr val="000000"/>
                </a:solidFill>
                <a:latin typeface="Times New Roman" panose="02020603050405020304" pitchFamily="18" charset="0"/>
              </a:rPr>
              <a:t>Not everyone needs to be experts, image depicts appropriate levels of expertise across a company.</a:t>
            </a:r>
            <a:endParaRPr lang="en-US" dirty="0"/>
          </a:p>
          <a:p>
            <a:endParaRPr lang="en-US" dirty="0"/>
          </a:p>
          <a:p>
            <a:r>
              <a:rPr lang="en-US" b="1" u="sng" dirty="0"/>
              <a:t>Image Credits:</a:t>
            </a:r>
            <a:endParaRPr lang="en-US" dirty="0"/>
          </a:p>
          <a:p>
            <a:r>
              <a:rPr lang="en-US" dirty="0"/>
              <a:t>Free for use stickers from Microsoft Stock Images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1666007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one program reported that their MBSE model helped consolidate disparate information, identifying miscommunications and gaps in requirements. Another program noted that the model aided in understanding and managing different system configurations. Additionally, another program highlighted the model's role in improving communication between stakeholders, as it serves as a single repository of relevant data that can be easily shared. </a:t>
            </a:r>
          </a:p>
          <a:p>
            <a:endParaRPr lang="en-US" sz="1800" b="0" i="0" u="none" strike="noStrike" baseline="0" dirty="0">
              <a:solidFill>
                <a:srgbClr val="000000"/>
              </a:solidFill>
              <a:latin typeface="Times New Roman" panose="02020603050405020304" pitchFamily="18" charset="0"/>
            </a:endParaRPr>
          </a:p>
          <a:p>
            <a:pPr marL="456565" indent="-456565"/>
            <a:r>
              <a:rPr lang="en-US" sz="1800" b="1" u="sng" dirty="0">
                <a:latin typeface="Arial" panose="020B0604020202020204" pitchFamily="34" charset="0"/>
                <a:cs typeface="Arial" panose="020B0604020202020204" pitchFamily="34" charset="0"/>
              </a:rPr>
              <a:t>Talking Points:</a:t>
            </a:r>
          </a:p>
          <a:p>
            <a:r>
              <a:rPr lang="en-US" sz="1800" dirty="0"/>
              <a:t>Style Guide adopted as part of the SCARS data standards and the JSE program</a:t>
            </a:r>
          </a:p>
          <a:p>
            <a:r>
              <a:rPr lang="en-US" sz="1800" dirty="0"/>
              <a:t>One is program not using MBSE </a:t>
            </a:r>
            <a:r>
              <a:rPr lang="en-US" sz="1800" dirty="0" err="1"/>
              <a:t>bc</a:t>
            </a:r>
            <a:r>
              <a:rPr lang="en-US" sz="1800" dirty="0"/>
              <a:t> it’s being sunset</a:t>
            </a: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highlight>
                  <a:srgbClr val="F5F5F5"/>
                </a:highlight>
                <a:latin typeface="Arial" panose="020B0604020202020204" pitchFamily="34" charset="0"/>
              </a:rPr>
              <a:t>MBSE-</a:t>
            </a:r>
            <a:r>
              <a:rPr lang="en-US" b="1" i="0" u="none" strike="noStrike" dirty="0" err="1">
                <a:solidFill>
                  <a:srgbClr val="000000"/>
                </a:solidFill>
                <a:effectLst/>
                <a:highlight>
                  <a:srgbClr val="F5F5F5"/>
                </a:highlight>
                <a:latin typeface="Arial" panose="020B0604020202020204" pitchFamily="34" charset="0"/>
              </a:rPr>
              <a:t>ifying</a:t>
            </a:r>
            <a:r>
              <a:rPr lang="en-US" b="1" i="0" u="none" strike="noStrike" dirty="0">
                <a:solidFill>
                  <a:srgbClr val="000000"/>
                </a:solidFill>
                <a:effectLst/>
                <a:highlight>
                  <a:srgbClr val="F5F5F5"/>
                </a:highlight>
                <a:latin typeface="Arial" panose="020B0604020202020204" pitchFamily="34" charset="0"/>
              </a:rPr>
              <a:t> Contract Language (PWS, SOW, 1423s, DIDs)</a:t>
            </a:r>
            <a:r>
              <a:rPr lang="en-US" b="0" i="0" dirty="0">
                <a:solidFill>
                  <a:srgbClr val="000000"/>
                </a:solidFill>
                <a:effectLst/>
                <a:highlight>
                  <a:srgbClr val="F5F5F5"/>
                </a:highligh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23201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continuously look for improvements and opportunities, and maintain a sense of urgency to avoid complacency. </a:t>
            </a:r>
          </a:p>
          <a:p>
            <a:endParaRPr lang="en-US" sz="1600" b="0" i="0" u="none" strike="noStrike" baseline="0" dirty="0">
              <a:solidFill>
                <a:srgbClr val="000000"/>
              </a:solidFill>
              <a:latin typeface="Times New Roman" panose="02020603050405020304" pitchFamily="18" charset="0"/>
            </a:endParaRPr>
          </a:p>
          <a:p>
            <a:pPr marL="456565" indent="-456565"/>
            <a:r>
              <a:rPr lang="en-US" sz="1600" b="1" u="sng" dirty="0">
                <a:latin typeface="Arial" panose="020B0604020202020204" pitchFamily="34" charset="0"/>
                <a:cs typeface="Arial" panose="020B0604020202020204" pitchFamily="34" charset="0"/>
              </a:rPr>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Limited usage currently, but expect that to increase </a:t>
            </a:r>
            <a:endParaRPr lang="en-US" dirty="0"/>
          </a:p>
          <a:p>
            <a:r>
              <a:rPr lang="en-US" sz="1600" dirty="0"/>
              <a:t>Our Style Guide has evolved into a modeling guide</a:t>
            </a:r>
          </a:p>
          <a:p>
            <a:r>
              <a:rPr lang="en-US" sz="1600" dirty="0"/>
              <a:t>One Key aspect of our modeling guide methodology is our Modelverse</a:t>
            </a:r>
          </a:p>
          <a:p>
            <a:r>
              <a:rPr lang="en-US" sz="1600" dirty="0"/>
              <a:t> </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3656860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r>
              <a:rPr lang="en-US" sz="1600" dirty="0"/>
              <a:t>We created the WNS MBSE Modelverse to show the different types of models relevant to WNS and how they work together.</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110822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Anchoring new approaches in the organization’s culture is essential for lasting change. This involves ensuring that the changes are deeply rooted in the organizational culture, reinforcing them through policies, procedures, and norms, highlighting the connections between the new behaviors and the organization’s success, and promoting and developing leaders who can continue to drive the change. </a:t>
            </a:r>
          </a:p>
          <a:p>
            <a:endParaRPr lang="en-US" sz="1800" b="0" i="0" u="none" strike="noStrike" baseline="0" dirty="0">
              <a:solidFill>
                <a:srgbClr val="000000"/>
              </a:solidFill>
              <a:latin typeface="Times New Roman" panose="02020603050405020304" pitchFamily="18" charset="0"/>
            </a:endParaRPr>
          </a:p>
          <a:p>
            <a:pPr marL="456565" indent="-456565"/>
            <a:r>
              <a:rPr lang="en-US" sz="1600" b="1" u="sng" dirty="0">
                <a:latin typeface="Arial" panose="020B0604020202020204" pitchFamily="34" charset="0"/>
                <a:cs typeface="Arial" panose="020B0604020202020204" pitchFamily="34" charset="0"/>
              </a:rPr>
              <a:t>Talking Points:</a:t>
            </a:r>
          </a:p>
          <a:p>
            <a:r>
              <a:rPr lang="en-US" dirty="0"/>
              <a:t>Still a work in progress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Short Term Goal: Manage WNS training systems using MBSE models: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ECPs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Arial" panose="020B0604020202020204" pitchFamily="34" charset="0"/>
                <a:ea typeface="+mn-ea"/>
                <a:cs typeface="Arial" panose="020B0604020202020204" pitchFamily="34" charset="0"/>
              </a:rPr>
              <a:t>Logistics management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Arial" panose="020B0604020202020204" pitchFamily="34" charset="0"/>
                <a:ea typeface="+mn-ea"/>
                <a:cs typeface="Arial" panose="020B0604020202020204" pitchFamily="34" charset="0"/>
              </a:rPr>
              <a:t>Audits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Arial" panose="020B0604020202020204" pitchFamily="34" charset="0"/>
                <a:ea typeface="+mn-ea"/>
                <a:cs typeface="Arial" panose="020B0604020202020204" pitchFamily="34" charset="0"/>
              </a:rPr>
              <a:t>Affiliate CDRL deliverables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Arial" panose="020B0604020202020204" pitchFamily="34" charset="0"/>
                <a:ea typeface="+mn-ea"/>
                <a:cs typeface="Arial" panose="020B0604020202020204" pitchFamily="34" charset="0"/>
              </a:rPr>
              <a:t>Increased traceability</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Arial" panose="020B0604020202020204" pitchFamily="34" charset="0"/>
                <a:ea typeface="+mn-ea"/>
                <a:cs typeface="Arial" panose="020B0604020202020204" pitchFamily="34" charset="0"/>
              </a:rPr>
              <a:t>Better understanding of change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Long Term Goal: Provide a comprehensive enterprise system 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r>
              <a:rPr lang="en-US" b="1" u="sng" dirty="0"/>
              <a:t>Image Credits</a:t>
            </a:r>
          </a:p>
          <a:p>
            <a:r>
              <a:rPr lang="en-US" dirty="0"/>
              <a:t>https://th.bing.com/th/id/R.f3fe560abbb791b83dbaeaaa5fdbad87?rik=wXfGC2oGBx3OZw&amp;riu=http%3a%2f%2fmanjr.com%2fwp-content%2fuploads%2f2010%2f08%2fjonathan-goldsmith.jpg&amp;ehk=IhJciWaoNVJfWZHpEddnOn8rYuIR6JnZpgFfW4RPaGQ%3d&amp;risl=&amp;pid=ImgRaw&amp;r=0</a:t>
            </a: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133775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ts val="0"/>
              </a:spcBef>
              <a:spcAft>
                <a:spcPts val="0"/>
              </a:spcAft>
              <a:buClrTx/>
              <a:buSzTx/>
              <a:buFont typeface="+mj-lt"/>
              <a:buNone/>
              <a:tabLst/>
              <a:defRPr/>
            </a:pPr>
            <a:r>
              <a:rPr lang="en-US" sz="1800" b="1" u="sng" dirty="0">
                <a:latin typeface="Arial" panose="020B0604020202020204" pitchFamily="34" charset="0"/>
                <a:cs typeface="Arial" panose="020B0604020202020204" pitchFamily="34" charset="0"/>
              </a:rPr>
              <a:t>Talking Points:</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A lack of support from leadership will make adoption significantly more difficult.</a:t>
            </a:r>
          </a:p>
          <a:p>
            <a:pPr marL="342900" marR="0" lvl="0" indent="-342900" algn="just">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Single long-form training sessions, if not followed by continuous practice, will result in knowledge atrophy.</a:t>
            </a:r>
          </a:p>
          <a:p>
            <a:pPr marL="342900" marR="0" lvl="0" indent="-342900" algn="just">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Demonstrating capabilities with example models is far more effective in building excitement and confidence than merely discussing them.</a:t>
            </a:r>
          </a:p>
          <a:p>
            <a:pPr marL="342900" marR="0" lvl="0" indent="-342900" algn="just">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Modeling Guidance needs to be consistent throughout an organization. This guidance can be either adopted or developed, but standards should be set and disseminated.</a:t>
            </a:r>
          </a:p>
          <a:p>
            <a:pPr marL="342900" marR="0" lvl="0" indent="-342900" algn="just">
              <a:spcBef>
                <a:spcPts val="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Font typeface="+mj-lt"/>
              <a:buNone/>
            </a:pPr>
            <a:r>
              <a:rPr lang="en-US" sz="1800" b="1" u="sng" dirty="0">
                <a:effectLst/>
                <a:latin typeface="Times New Roman" panose="02020603050405020304" pitchFamily="18" charset="0"/>
                <a:ea typeface="Times New Roman" panose="02020603050405020304" pitchFamily="18" charset="0"/>
              </a:rPr>
              <a:t>Image Credit: </a:t>
            </a:r>
          </a:p>
          <a:p>
            <a:pPr marL="0" marR="0" lvl="0" indent="0" algn="just">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rPr>
              <a:t>https://i.etsystatic.com/14159953/r/il/f25886/1168713642/il_fullxfull.1168713642_h6ej.jpg</a:t>
            </a: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428412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r>
              <a:rPr lang="en-US" dirty="0"/>
              <a:t>We’ve had a few set backs and missed opportunities, but overall we’ve done well following the Kotter model</a:t>
            </a:r>
          </a:p>
          <a:p>
            <a:pPr marL="342900" indent="-342900">
              <a:buFont typeface="+mj-lt"/>
              <a:buAutoNum type="arabicPeriod"/>
            </a:pPr>
            <a:r>
              <a:rPr lang="en-US" dirty="0"/>
              <a:t>Sense of urgency was handed to us</a:t>
            </a:r>
          </a:p>
          <a:p>
            <a:pPr marL="342900" indent="-342900">
              <a:buFont typeface="+mj-lt"/>
              <a:buAutoNum type="arabicPeriod"/>
            </a:pPr>
            <a:r>
              <a:rPr lang="en-US" dirty="0"/>
              <a:t>Could have done more to get all leadership onboard</a:t>
            </a:r>
          </a:p>
          <a:p>
            <a:pPr marL="342900" indent="-342900">
              <a:buFont typeface="+mj-lt"/>
              <a:buAutoNum type="arabicPeriod"/>
            </a:pPr>
            <a:r>
              <a:rPr lang="en-US" dirty="0"/>
              <a:t>Good job organizing our team and building an example model to inform our early adopters of our vision</a:t>
            </a:r>
          </a:p>
          <a:p>
            <a:pPr marL="342900" indent="-342900">
              <a:buFont typeface="+mj-lt"/>
              <a:buAutoNum type="arabicPeriod"/>
            </a:pPr>
            <a:r>
              <a:rPr lang="en-US" dirty="0"/>
              <a:t>Had a hiccup with skill atrophy that we’re resolving with incremental training, and somewhat naturally through receiving more models from affiliates.</a:t>
            </a:r>
          </a:p>
          <a:p>
            <a:pPr marL="342900" indent="-342900">
              <a:buFont typeface="+mj-lt"/>
              <a:buAutoNum type="arabicPeriod"/>
            </a:pPr>
            <a:r>
              <a:rPr lang="en-US" dirty="0"/>
              <a:t>Building blocks are in place, mostly a matter of time before the change is properly engrained in the culture.</a:t>
            </a:r>
          </a:p>
          <a:p>
            <a:pPr marL="342900" indent="-342900">
              <a:buFont typeface="+mj-lt"/>
              <a:buAutoNum type="arabicPeriod"/>
            </a:pPr>
            <a:r>
              <a:rPr lang="en-US" dirty="0"/>
              <a:t>Hand full of short term wins from our early programs and good guidance to help sustain our acceleration</a:t>
            </a:r>
          </a:p>
          <a:p>
            <a:pPr marL="342900" indent="-342900">
              <a:buFont typeface="+mj-lt"/>
              <a:buAutoNum type="arabicPeriod"/>
            </a:pPr>
            <a:r>
              <a:rPr lang="en-US" dirty="0"/>
              <a:t>Continuing our work + time = MBSE becoming engrained in our culture</a:t>
            </a:r>
          </a:p>
          <a:p>
            <a:pPr marL="0" indent="0">
              <a:buFont typeface="+mj-lt"/>
              <a:buNone/>
            </a:pPr>
            <a:endParaRPr lang="en-US" dirty="0"/>
          </a:p>
          <a:p>
            <a:pPr marL="0" indent="0">
              <a:buFont typeface="+mj-lt"/>
              <a:buNone/>
            </a:pPr>
            <a:r>
              <a:rPr lang="en-US" dirty="0"/>
              <a:t>Some additional takeaways include:</a:t>
            </a:r>
          </a:p>
          <a:p>
            <a:r>
              <a:rPr lang="en-US" dirty="0"/>
              <a:t>When considering implementing MBSE for sustainment, need to consider per program if it make sense.</a:t>
            </a:r>
          </a:p>
          <a:p>
            <a:pPr marL="285750" indent="-285750">
              <a:buFont typeface="Arial" panose="020B0604020202020204" pitchFamily="34" charset="0"/>
              <a:buChar char="•"/>
            </a:pPr>
            <a:r>
              <a:rPr lang="en-US" dirty="0"/>
              <a:t>When is the program being retiring?</a:t>
            </a:r>
          </a:p>
          <a:p>
            <a:pPr marL="285750" indent="-285750">
              <a:buFont typeface="Arial" panose="020B0604020202020204" pitchFamily="34" charset="0"/>
              <a:buChar char="•"/>
            </a:pPr>
            <a:r>
              <a:rPr lang="en-US" dirty="0"/>
              <a:t>Are changes expected to the architecture?</a:t>
            </a:r>
          </a:p>
          <a:p>
            <a:pPr marL="285750" indent="-285750">
              <a:buFont typeface="Arial" panose="020B0604020202020204" pitchFamily="34" charset="0"/>
              <a:buChar char="•"/>
            </a:pPr>
            <a:r>
              <a:rPr lang="en-US" dirty="0"/>
              <a:t>How will the model be used?</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270484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Image Credits:</a:t>
            </a:r>
          </a:p>
          <a:p>
            <a:r>
              <a:rPr lang="en-US" dirty="0"/>
              <a:t>https://www.meme-arsenal.com/memes/74a3ee6987ccf70c56fd7fad03f463ea.jpg</a:t>
            </a: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17991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dirty="0">
                <a:latin typeface="Arial" panose="020B0604020202020204" pitchFamily="34" charset="0"/>
                <a:cs typeface="Arial" panose="020B0604020202020204" pitchFamily="34" charset="0"/>
              </a:rPr>
              <a:t>If WNS is doing sustainment, then why do they care about MBSE</a:t>
            </a:r>
          </a:p>
          <a:p>
            <a:pPr marL="456565" indent="-456565"/>
            <a:r>
              <a:rPr lang="en-US" sz="1600" dirty="0">
                <a:latin typeface="Arial"/>
                <a:cs typeface="Arial"/>
              </a:rPr>
              <a:t>Intro about why what are we doing is unique/novel</a:t>
            </a:r>
            <a:endParaRPr lang="en-US" sz="1600" dirty="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a:t>Introduction should include the motivation… why do we think this effort is novel?</a:t>
            </a:r>
          </a:p>
          <a:p>
            <a:pPr marL="0" marR="0" indent="0" algn="l" defTabSz="914400" rtl="0" eaLnBrk="1" fontAlgn="base" latinLnBrk="0" hangingPunct="1">
              <a:lnSpc>
                <a:spcPct val="100000"/>
              </a:lnSpc>
              <a:spcBef>
                <a:spcPct val="0"/>
              </a:spcBef>
              <a:spcAft>
                <a:spcPct val="0"/>
              </a:spcAft>
              <a:buClrTx/>
              <a:buSzTx/>
              <a:buFontTx/>
              <a:buNone/>
              <a:tabLst/>
            </a:pPr>
            <a:endParaRPr lang="en-US" sz="1600" b="1" u="sng" dirty="0">
              <a:latin typeface="Arial" panose="020B0604020202020204" pitchFamily="34" charset="0"/>
              <a:cs typeface="Arial" panose="020B0604020202020204" pitchFamily="34" charset="0"/>
            </a:endParaRPr>
          </a:p>
          <a:p>
            <a:pPr marL="456565" indent="-456565"/>
            <a:r>
              <a:rPr lang="en-US" sz="1600" b="1" u="sng" dirty="0">
                <a:latin typeface="Arial" panose="020B0604020202020204" pitchFamily="34" charset="0"/>
                <a:cs typeface="Arial" panose="020B0604020202020204" pitchFamily="34" charset="0"/>
              </a:rPr>
              <a:t>Talking Points:</a:t>
            </a:r>
          </a:p>
          <a:p>
            <a:pPr marL="456565" indent="-456565"/>
            <a:r>
              <a:rPr lang="en-US" sz="1600" dirty="0">
                <a:latin typeface="Arial" panose="020B0604020202020204" pitchFamily="34" charset="0"/>
                <a:cs typeface="Arial" panose="020B0604020202020204" pitchFamily="34" charset="0"/>
              </a:rPr>
              <a:t>WNS manages the sustainment of the AF training devices</a:t>
            </a:r>
          </a:p>
          <a:p>
            <a:pPr marL="456565" indent="-456565"/>
            <a:r>
              <a:rPr lang="en-US" sz="1600" dirty="0">
                <a:latin typeface="Arial" panose="020B0604020202020204" pitchFamily="34" charset="0"/>
                <a:cs typeface="Arial" panose="020B0604020202020204" pitchFamily="34" charset="0"/>
              </a:rPr>
              <a:t>WNR is a recent split from WNS that includes cross-platform supportive programs</a:t>
            </a:r>
          </a:p>
          <a:p>
            <a:pPr marL="456565" indent="-456565"/>
            <a:r>
              <a:rPr lang="en-US" sz="1600" dirty="0">
                <a:latin typeface="Arial" panose="020B0604020202020204" pitchFamily="34" charset="0"/>
                <a:cs typeface="Arial" panose="020B0604020202020204" pitchFamily="34" charset="0"/>
              </a:rPr>
              <a:t>Includes all sorts of training devices; from maintenance trainers and computer based trainers, to full fledged high fidelity simulators</a:t>
            </a:r>
          </a:p>
          <a:p>
            <a:pPr marL="456565" indent="-456565"/>
            <a:r>
              <a:rPr lang="en-US" sz="1600" dirty="0">
                <a:latin typeface="Arial" panose="020B0604020202020204" pitchFamily="34" charset="0"/>
                <a:cs typeface="Arial" panose="020B0604020202020204" pitchFamily="34" charset="0"/>
              </a:rPr>
              <a:t>Not developing simulators from scratch, but some development work in the form of ECPs.</a:t>
            </a:r>
          </a:p>
          <a:p>
            <a:pPr marL="456565" indent="-456565"/>
            <a:r>
              <a:rPr lang="en-US" sz="1600" dirty="0">
                <a:latin typeface="Arial" panose="020B0604020202020204" pitchFamily="34" charset="0"/>
                <a:cs typeface="Arial" panose="020B0604020202020204" pitchFamily="34" charset="0"/>
              </a:rPr>
              <a:t>Mostly interested in using MBSE to support sustainment efforts.</a:t>
            </a:r>
          </a:p>
          <a:p>
            <a:pPr marL="456565" indent="-456565"/>
            <a:endParaRPr lang="en-US" sz="1600" dirty="0"/>
          </a:p>
          <a:p>
            <a:endParaRPr lang="en-US" dirty="0"/>
          </a:p>
          <a:p>
            <a:r>
              <a:rPr lang="en-US" b="1" u="sng" dirty="0"/>
              <a:t>Image Credits:</a:t>
            </a:r>
          </a:p>
          <a:p>
            <a:r>
              <a:rPr lang="en-US" dirty="0"/>
              <a:t>WPAFB Sign: https://th.bing.com/th/id/R.eeaefa1c9b505ed8578053d54eef9425?rik=gLNfYpeVla4ruw&amp;pid=ImgRaw&amp;r=0</a:t>
            </a:r>
          </a:p>
          <a:p>
            <a:r>
              <a:rPr lang="en-US" dirty="0"/>
              <a:t>Map: www.maps.google.com</a:t>
            </a:r>
          </a:p>
          <a:p>
            <a:r>
              <a:rPr lang="en-US" dirty="0"/>
              <a:t>Blue Box Trainer: https://essmc.org.au/wp-content/uploads/2020/10/david_hutchinson_wwii_link_trainerblue_box_09_trimall.jpg</a:t>
            </a:r>
          </a:p>
          <a:p>
            <a:r>
              <a:rPr lang="en-US" dirty="0"/>
              <a:t>Advanced Flight Training Device and Simulator: IITSEC PPT Presentation for </a:t>
            </a:r>
            <a:r>
              <a:rPr lang="en-US" sz="1800" b="0" i="0" u="none" strike="noStrike" baseline="0" dirty="0">
                <a:solidFill>
                  <a:srgbClr val="000000"/>
                </a:solidFill>
                <a:latin typeface="Times New Roman" panose="02020603050405020304" pitchFamily="18" charset="0"/>
              </a:rPr>
              <a:t>Reed, C. (2019). "The Foothold in the War of Cognition: The Operational Training Infrastructure Enterprise System Model". </a:t>
            </a:r>
            <a:r>
              <a:rPr lang="en-US" sz="1800" b="0" i="1" u="none" strike="noStrike" baseline="0" dirty="0">
                <a:solidFill>
                  <a:srgbClr val="000000"/>
                </a:solidFill>
                <a:latin typeface="Times New Roman" panose="02020603050405020304" pitchFamily="18" charset="0"/>
              </a:rPr>
              <a:t>Interservice/Industry Training, Simulation, and Education Conference, Paper 19226. </a:t>
            </a:r>
            <a:r>
              <a:rPr lang="en-US" sz="1800" b="0" i="0" u="none" strike="noStrike" baseline="0" dirty="0">
                <a:solidFill>
                  <a:srgbClr val="000000"/>
                </a:solidFill>
                <a:latin typeface="Times New Roman" panose="02020603050405020304" pitchFamily="18" charset="0"/>
              </a:rPr>
              <a:t>Orlando, FL: National Training &amp; Simulation Association. </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88511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Arial" panose="020B0604020202020204" pitchFamily="34" charset="0"/>
                <a:cs typeface="Arial" panose="020B0604020202020204" pitchFamily="34" charset="0"/>
              </a:rPr>
              <a:t>Guides for Referencing images</a:t>
            </a:r>
            <a:endPar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dirty="0">
                <a:hlinkClick r:id="rId3"/>
              </a:rPr>
              <a:t>https://guides.lib.purdue.edu/c.php?g=1062240&amp;p=7723709</a:t>
            </a:r>
            <a:endParaRPr lang="en-US" dirty="0"/>
          </a:p>
          <a:p>
            <a:r>
              <a:rPr lang="en-US" dirty="0">
                <a:hlinkClick r:id="rId4"/>
              </a:rPr>
              <a:t>https://www.scribbr.com/chicago-style/image-citations/</a:t>
            </a:r>
            <a:endParaRPr lang="en-US" dirty="0"/>
          </a:p>
          <a:p>
            <a:r>
              <a:rPr lang="en-US" dirty="0">
                <a:hlinkClick r:id="rId5"/>
              </a:rPr>
              <a:t>https://www.grammarly.com/blog/cite-photo-chicago/</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88759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Arial" panose="020B0604020202020204" pitchFamily="34" charset="0"/>
                <a:cs typeface="Arial" panose="020B0604020202020204" pitchFamily="34" charset="0"/>
              </a:rPr>
              <a:t>Guides for Referencing images</a:t>
            </a:r>
            <a:endPar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dirty="0">
                <a:hlinkClick r:id="rId3"/>
              </a:rPr>
              <a:t>https://guides.lib.purdue.edu/c.php?g=1062240&amp;p=7723709</a:t>
            </a:r>
            <a:endParaRPr lang="en-US" dirty="0"/>
          </a:p>
          <a:p>
            <a:r>
              <a:rPr lang="en-US" dirty="0">
                <a:hlinkClick r:id="rId4"/>
              </a:rPr>
              <a:t>https://www.scribbr.com/chicago-style/image-citations/</a:t>
            </a:r>
            <a:endParaRPr lang="en-US" dirty="0"/>
          </a:p>
          <a:p>
            <a:r>
              <a:rPr lang="en-US" dirty="0">
                <a:hlinkClick r:id="rId5"/>
              </a:rPr>
              <a:t>https://www.grammarly.com/blog/cite-photo-chicago/</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1247371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Arial" panose="020B0604020202020204" pitchFamily="34" charset="0"/>
                <a:cs typeface="Arial" panose="020B0604020202020204" pitchFamily="34" charset="0"/>
              </a:rPr>
              <a:t>Guides for Referencing images</a:t>
            </a:r>
            <a:endPar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dirty="0">
                <a:hlinkClick r:id="rId3"/>
              </a:rPr>
              <a:t>https://guides.lib.purdue.edu/c.php?g=1062240&amp;p=7723709</a:t>
            </a:r>
            <a:endParaRPr lang="en-US" dirty="0"/>
          </a:p>
          <a:p>
            <a:r>
              <a:rPr lang="en-US" dirty="0">
                <a:hlinkClick r:id="rId4"/>
              </a:rPr>
              <a:t>https://www.scribbr.com/chicago-style/image-citations/</a:t>
            </a:r>
            <a:endParaRPr lang="en-US" dirty="0"/>
          </a:p>
          <a:p>
            <a:r>
              <a:rPr lang="en-US" dirty="0">
                <a:hlinkClick r:id="rId5"/>
              </a:rPr>
              <a:t>https://www.grammarly.com/blog/cite-photo-chicago/</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733400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Arial" panose="020B0604020202020204" pitchFamily="34" charset="0"/>
                <a:cs typeface="Arial" panose="020B0604020202020204" pitchFamily="34" charset="0"/>
              </a:rPr>
              <a:t>Guides for Referencing images</a:t>
            </a:r>
            <a:endPar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dirty="0">
                <a:hlinkClick r:id="rId3"/>
              </a:rPr>
              <a:t>https://guides.lib.purdue.edu/c.php?g=1062240&amp;p=7723709</a:t>
            </a:r>
            <a:endParaRPr lang="en-US" dirty="0"/>
          </a:p>
          <a:p>
            <a:r>
              <a:rPr lang="en-US" dirty="0">
                <a:hlinkClick r:id="rId4"/>
              </a:rPr>
              <a:t>https://www.scribbr.com/chicago-style/image-citations/</a:t>
            </a:r>
            <a:endParaRPr lang="en-US" dirty="0"/>
          </a:p>
          <a:p>
            <a:r>
              <a:rPr lang="en-US" dirty="0">
                <a:hlinkClick r:id="rId5"/>
              </a:rPr>
              <a:t>https://www.grammarly.com/blog/cite-photo-chicago/</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2157605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Arial" panose="020B0604020202020204" pitchFamily="34" charset="0"/>
                <a:cs typeface="Arial" panose="020B0604020202020204" pitchFamily="34" charset="0"/>
              </a:rPr>
              <a:t>Guides for Referencing images</a:t>
            </a:r>
            <a:endPar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dirty="0">
                <a:hlinkClick r:id="rId3"/>
              </a:rPr>
              <a:t>https://guides.lib.purdue.edu/c.php?g=1062240&amp;p=7723709</a:t>
            </a:r>
            <a:endParaRPr lang="en-US" dirty="0"/>
          </a:p>
          <a:p>
            <a:r>
              <a:rPr lang="en-US" dirty="0">
                <a:hlinkClick r:id="rId4"/>
              </a:rPr>
              <a:t>https://www.scribbr.com/chicago-style/image-citations/</a:t>
            </a:r>
            <a:endParaRPr lang="en-US" dirty="0"/>
          </a:p>
          <a:p>
            <a:r>
              <a:rPr lang="en-US" dirty="0">
                <a:hlinkClick r:id="rId5"/>
              </a:rPr>
              <a:t>https://www.grammarly.com/blog/cite-photo-chicago/</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395802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Arial" panose="020B0604020202020204" pitchFamily="34" charset="0"/>
                <a:cs typeface="Arial" panose="020B0604020202020204" pitchFamily="34" charset="0"/>
              </a:rPr>
              <a:t>Guides for Referencing images</a:t>
            </a:r>
            <a:endPar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dirty="0">
                <a:hlinkClick r:id="rId3"/>
              </a:rPr>
              <a:t>https://guides.lib.purdue.edu/c.php?g=1062240&amp;p=7723709</a:t>
            </a:r>
            <a:endParaRPr lang="en-US" dirty="0"/>
          </a:p>
          <a:p>
            <a:r>
              <a:rPr lang="en-US" dirty="0">
                <a:hlinkClick r:id="rId4"/>
              </a:rPr>
              <a:t>https://www.scribbr.com/chicago-style/image-citations/</a:t>
            </a:r>
            <a:endParaRPr lang="en-US" dirty="0"/>
          </a:p>
          <a:p>
            <a:r>
              <a:rPr lang="en-US" dirty="0">
                <a:hlinkClick r:id="rId5"/>
              </a:rPr>
              <a:t>https://www.grammarly.com/blog/cite-photo-chicago/</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2328643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endParaRPr lang="en-US" sz="1600" dirty="0">
              <a:latin typeface="Arial" panose="020B0604020202020204" pitchFamily="34" charset="0"/>
              <a:cs typeface="Arial" panose="020B0604020202020204" pitchFamily="34" charset="0"/>
            </a:endParaRPr>
          </a:p>
          <a:p>
            <a:pPr marL="456565" indent="-456565"/>
            <a:r>
              <a:rPr lang="en-US" sz="1600" dirty="0">
                <a:latin typeface="Arial" panose="020B0604020202020204" pitchFamily="34" charset="0"/>
                <a:cs typeface="Arial" panose="020B0604020202020204" pitchFamily="34" charset="0"/>
              </a:rPr>
              <a:t>3 change models identified: </a:t>
            </a:r>
            <a:r>
              <a:rPr lang="en-US" sz="1600" dirty="0" err="1">
                <a:latin typeface="Arial" panose="020B0604020202020204" pitchFamily="34" charset="0"/>
                <a:cs typeface="Arial" panose="020B0604020202020204" pitchFamily="34" charset="0"/>
              </a:rPr>
              <a:t>Lewins</a:t>
            </a:r>
            <a:r>
              <a:rPr lang="en-US" sz="1600" dirty="0">
                <a:latin typeface="Arial" panose="020B0604020202020204" pitchFamily="34" charset="0"/>
                <a:cs typeface="Arial" panose="020B0604020202020204" pitchFamily="34" charset="0"/>
              </a:rPr>
              <a:t>, ADKAR, AND Kotter</a:t>
            </a:r>
          </a:p>
          <a:p>
            <a:pPr marL="456565" indent="-456565"/>
            <a:r>
              <a:rPr lang="en-US" sz="1600" dirty="0">
                <a:latin typeface="Arial" panose="020B0604020202020204" pitchFamily="34" charset="0"/>
                <a:cs typeface="Arial" panose="020B0604020202020204" pitchFamily="34" charset="0"/>
              </a:rPr>
              <a:t>Lewin’s is a bit basic</a:t>
            </a:r>
          </a:p>
          <a:p>
            <a:pPr marL="456565" indent="-456565"/>
            <a:r>
              <a:rPr lang="en-US" sz="1600" dirty="0">
                <a:latin typeface="Arial" panose="020B0604020202020204" pitchFamily="34" charset="0"/>
                <a:cs typeface="Arial" panose="020B0604020202020204" pitchFamily="34" charset="0"/>
              </a:rPr>
              <a:t>ADKAR is more useful at an individual level, but not what this paper is focused on</a:t>
            </a:r>
          </a:p>
          <a:p>
            <a:endParaRPr lang="en-US" u="sng" dirty="0"/>
          </a:p>
          <a:p>
            <a:r>
              <a:rPr lang="en-US" b="1" u="sng" dirty="0">
                <a:solidFill>
                  <a:schemeClr val="tx1"/>
                </a:solidFill>
              </a:rPr>
              <a:t>Image Credits:</a:t>
            </a:r>
          </a:p>
          <a:p>
            <a:r>
              <a:rPr lang="en-US" dirty="0">
                <a:solidFill>
                  <a:schemeClr val="tx1"/>
                </a:solidFill>
                <a:hlinkClick r:id="rId3">
                  <a:extLst>
                    <a:ext uri="{A12FA001-AC4F-418D-AE19-62706E023703}">
                      <ahyp:hlinkClr xmlns:ahyp="http://schemas.microsoft.com/office/drawing/2018/hyperlinkcolor" val="tx"/>
                    </a:ext>
                  </a:extLst>
                </a:hlinkClick>
              </a:rPr>
              <a:t>Lewin’s Change Theory -  </a:t>
            </a:r>
            <a:r>
              <a:rPr lang="en-US" dirty="0">
                <a:solidFill>
                  <a:schemeClr val="tx1"/>
                </a:solidFill>
              </a:rPr>
              <a:t>https://www.google.com/url?sa=i&amp;url=https%3A%2F%2Fwww.linkedin.com%2Fpulse%2Fwhat-evidence-sits-behind-some-our-most-popular-change-sarah-walsh&amp;psig=AOvVaw2XPJ5IaaWQjswUNu7-fLAx&amp;ust=1727821032709000&amp;source=images&amp;cd=vfe&amp;opi=89978449&amp;ved=0CBQQjRxqFwoTCLCV147Z64gDFQAAAAAdAAAAABAJ</a:t>
            </a:r>
          </a:p>
          <a:p>
            <a:endParaRPr lang="en-US" dirty="0">
              <a:solidFill>
                <a:srgbClr val="CCCCFF"/>
              </a:solidFill>
              <a:hlinkClick r:id="rId4">
                <a:extLst>
                  <a:ext uri="{A12FA001-AC4F-418D-AE19-62706E023703}">
                    <ahyp:hlinkClr xmlns:ahyp="http://schemas.microsoft.com/office/drawing/2018/hyperlinkcolor" val="tx"/>
                  </a:ext>
                </a:extLst>
              </a:hlinkClick>
            </a:endParaRPr>
          </a:p>
          <a:p>
            <a:r>
              <a:rPr lang="en-US" dirty="0">
                <a:solidFill>
                  <a:srgbClr val="CCCCFF"/>
                </a:solidFill>
              </a:rPr>
              <a:t>ADKAR Model - https://tse1.mm.bing.net/th/id/OIP.QCzlfnzLbW6Aszq3wpHp4AHaE8?rs=1&amp;pid=ImgDetMain</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339963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pPr marL="456565" indent="-456565"/>
            <a:r>
              <a:rPr lang="en-US" u="none" dirty="0"/>
              <a:t>MBSE is generally used for system development, not sustainment?!?</a:t>
            </a:r>
          </a:p>
          <a:p>
            <a:pPr marL="456565" indent="-456565"/>
            <a:r>
              <a:rPr lang="en-US" u="none" dirty="0"/>
              <a:t>Oldest aircraft still in use is….?  The U-6A Beaver.  More common platforms are still as old as my parents.</a:t>
            </a:r>
          </a:p>
          <a:p>
            <a:pPr marL="456565" indent="-456565"/>
            <a:r>
              <a:rPr lang="en-US" u="none" dirty="0"/>
              <a:t>Aircraft have long lifespans with many revisions.  MBSE is useful for sustainment, particularly for ECPs and Tech Refresh modifications.</a:t>
            </a:r>
          </a:p>
          <a:p>
            <a:pPr marL="456565" indent="-456565"/>
            <a:endParaRPr lang="en-US" u="sng" dirty="0"/>
          </a:p>
          <a:p>
            <a:r>
              <a:rPr lang="en-US" b="1" u="sng" dirty="0"/>
              <a:t>Image Credits:</a:t>
            </a:r>
          </a:p>
          <a:p>
            <a:r>
              <a:rPr lang="en-US" dirty="0">
                <a:solidFill>
                  <a:schemeClr val="tx1"/>
                </a:solidFill>
                <a:hlinkClick r:id="rId3">
                  <a:extLst>
                    <a:ext uri="{A12FA001-AC4F-418D-AE19-62706E023703}">
                      <ahyp:hlinkClr xmlns:ahyp="http://schemas.microsoft.com/office/drawing/2018/hyperlinkcolor" val="tx"/>
                    </a:ext>
                  </a:extLst>
                </a:hlinkClick>
              </a:rPr>
              <a:t>Top 12 Oldest Military Planes Still in Service - Aero Corner</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67746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pPr marL="456565" indent="-456565"/>
            <a:r>
              <a:rPr lang="en-US" sz="1600" dirty="0">
                <a:latin typeface="Arial" panose="020B0604020202020204" pitchFamily="34" charset="0"/>
                <a:cs typeface="Arial" panose="020B0604020202020204" pitchFamily="34" charset="0"/>
              </a:rPr>
              <a:t>Deloitte and </a:t>
            </a:r>
            <a:r>
              <a:rPr lang="en-US" sz="1600" dirty="0" err="1">
                <a:latin typeface="Arial" panose="020B0604020202020204" pitchFamily="34" charset="0"/>
                <a:cs typeface="Arial" panose="020B0604020202020204" pitchFamily="34" charset="0"/>
              </a:rPr>
              <a:t>Touche</a:t>
            </a:r>
            <a:r>
              <a:rPr lang="en-US" sz="1600" dirty="0">
                <a:latin typeface="Arial" panose="020B0604020202020204" pitchFamily="34" charset="0"/>
                <a:cs typeface="Arial" panose="020B0604020202020204" pitchFamily="34" charset="0"/>
              </a:rPr>
              <a:t> identified most common barriers to change</a:t>
            </a:r>
          </a:p>
          <a:p>
            <a:endParaRPr lang="en-US" u="sng" dirty="0"/>
          </a:p>
          <a:p>
            <a:r>
              <a:rPr lang="en-US" b="1" u="sng" dirty="0"/>
              <a:t>Image Credits:</a:t>
            </a:r>
          </a:p>
          <a:p>
            <a:r>
              <a:rPr lang="en-US" sz="1800" b="0" i="0" u="none" strike="noStrike" baseline="0" dirty="0">
                <a:solidFill>
                  <a:srgbClr val="000000"/>
                </a:solidFill>
                <a:latin typeface="Times New Roman" panose="02020603050405020304" pitchFamily="18" charset="0"/>
              </a:rPr>
              <a:t>Graph: Data from Deloitte and </a:t>
            </a:r>
            <a:r>
              <a:rPr lang="en-US" sz="1800" b="0" i="0" u="none" strike="noStrike" baseline="0" dirty="0" err="1">
                <a:solidFill>
                  <a:srgbClr val="000000"/>
                </a:solidFill>
                <a:latin typeface="Times New Roman" panose="02020603050405020304" pitchFamily="18" charset="0"/>
              </a:rPr>
              <a:t>Touche</a:t>
            </a:r>
            <a:r>
              <a:rPr lang="en-US" sz="1800" b="0" i="0" u="none" strike="noStrike" baseline="0" dirty="0">
                <a:solidFill>
                  <a:srgbClr val="000000"/>
                </a:solidFill>
                <a:latin typeface="Times New Roman" panose="02020603050405020304" pitchFamily="18" charset="0"/>
              </a:rPr>
              <a:t> report of common barriers for successful transformation (Deloitte &amp; </a:t>
            </a:r>
            <a:r>
              <a:rPr lang="en-US" sz="1800" b="0" i="0" u="none" strike="noStrike" baseline="0" dirty="0" err="1">
                <a:solidFill>
                  <a:srgbClr val="000000"/>
                </a:solidFill>
                <a:latin typeface="Times New Roman" panose="02020603050405020304" pitchFamily="18" charset="0"/>
              </a:rPr>
              <a:t>Touche</a:t>
            </a:r>
            <a:r>
              <a:rPr lang="en-US" sz="1800" b="0" i="0" u="none" strike="noStrike" baseline="0" dirty="0">
                <a:solidFill>
                  <a:srgbClr val="000000"/>
                </a:solidFill>
                <a:latin typeface="Times New Roman" panose="02020603050405020304" pitchFamily="18" charset="0"/>
              </a:rPr>
              <a:t>, 1998)</a:t>
            </a:r>
          </a:p>
          <a:p>
            <a:r>
              <a:rPr lang="en-US" sz="1800" b="0" i="0" u="none" strike="noStrike" baseline="0" dirty="0">
                <a:solidFill>
                  <a:srgbClr val="000000"/>
                </a:solidFill>
                <a:latin typeface="Times New Roman" panose="02020603050405020304" pitchFamily="18" charset="0"/>
              </a:rPr>
              <a:t>Too Busy: https://sopro.io/wp-content/uploads/2020/12/wheel-funny.png</a:t>
            </a:r>
            <a:endParaRPr lang="en-US" b="0"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5024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pPr marL="456565" indent="-456565"/>
            <a:r>
              <a:rPr lang="en-US" sz="1600" dirty="0">
                <a:latin typeface="Arial" panose="020B0604020202020204" pitchFamily="34" charset="0"/>
                <a:cs typeface="Arial" panose="020B0604020202020204" pitchFamily="34" charset="0"/>
              </a:rPr>
              <a:t>A structure/framework is needed to implement OCM….Meet Dr. Kotter</a:t>
            </a:r>
          </a:p>
          <a:p>
            <a:pPr marL="456565" indent="-456565"/>
            <a:r>
              <a:rPr lang="en-US" sz="1600" dirty="0">
                <a:latin typeface="Arial" panose="020B0604020202020204" pitchFamily="34" charset="0"/>
                <a:cs typeface="Arial" panose="020B0604020202020204" pitchFamily="34" charset="0"/>
              </a:rPr>
              <a:t>8 steps to OCM, the meat and potatoes of our paper is tying WNS MBSE’s efforts to these steps.</a:t>
            </a:r>
          </a:p>
          <a:p>
            <a:pPr marL="0" indent="0">
              <a:buFont typeface="+mj-lt"/>
              <a:buNone/>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rPr>
              <a:t>Create a Sense of Urgency</a:t>
            </a:r>
          </a:p>
          <a:p>
            <a:pPr marL="514350" indent="-514350">
              <a:buFont typeface="+mj-lt"/>
              <a:buAutoNum type="arabicPeriod"/>
            </a:pPr>
            <a:r>
              <a:rPr lang="en-US" sz="1600" dirty="0">
                <a:latin typeface="Arial" panose="020B0604020202020204" pitchFamily="34" charset="0"/>
                <a:cs typeface="Arial" panose="020B0604020202020204" pitchFamily="34" charset="0"/>
              </a:rPr>
              <a:t>Building a Guiding Coalition</a:t>
            </a:r>
          </a:p>
          <a:p>
            <a:pPr marL="514350" indent="-514350">
              <a:buFont typeface="+mj-lt"/>
              <a:buAutoNum type="arabicPeriod"/>
            </a:pPr>
            <a:r>
              <a:rPr lang="en-US" sz="1600" dirty="0">
                <a:latin typeface="Arial" panose="020B0604020202020204" pitchFamily="34" charset="0"/>
                <a:cs typeface="Arial" panose="020B0604020202020204" pitchFamily="34" charset="0"/>
              </a:rPr>
              <a:t>Form Strategic Vision</a:t>
            </a:r>
          </a:p>
          <a:p>
            <a:pPr marL="514350" indent="-514350">
              <a:buFont typeface="+mj-lt"/>
              <a:buAutoNum type="arabicPeriod"/>
            </a:pPr>
            <a:r>
              <a:rPr lang="en-US" sz="1600" dirty="0">
                <a:latin typeface="Arial" panose="020B0604020202020204" pitchFamily="34" charset="0"/>
                <a:cs typeface="Arial" panose="020B0604020202020204" pitchFamily="34" charset="0"/>
              </a:rPr>
              <a:t>Enlist a Volunteer Army</a:t>
            </a:r>
          </a:p>
          <a:p>
            <a:pPr marL="514350" indent="-514350">
              <a:buFont typeface="+mj-lt"/>
              <a:buAutoNum type="arabicPeriod"/>
            </a:pPr>
            <a:r>
              <a:rPr lang="en-US" sz="1600" dirty="0">
                <a:latin typeface="Arial" panose="020B0604020202020204" pitchFamily="34" charset="0"/>
                <a:cs typeface="Arial" panose="020B0604020202020204" pitchFamily="34" charset="0"/>
              </a:rPr>
              <a:t>Enable Action by Removing Barriers</a:t>
            </a:r>
          </a:p>
          <a:p>
            <a:pPr marL="514350" indent="-514350">
              <a:buFont typeface="+mj-lt"/>
              <a:buAutoNum type="arabicPeriod"/>
            </a:pPr>
            <a:r>
              <a:rPr lang="en-US" sz="1600" dirty="0">
                <a:latin typeface="Arial" panose="020B0604020202020204" pitchFamily="34" charset="0"/>
                <a:cs typeface="Arial" panose="020B0604020202020204" pitchFamily="34" charset="0"/>
              </a:rPr>
              <a:t>Generate Short-Term Wins</a:t>
            </a:r>
          </a:p>
          <a:p>
            <a:pPr marL="514350" indent="-514350">
              <a:buFont typeface="+mj-lt"/>
              <a:buAutoNum type="arabicPeriod"/>
            </a:pPr>
            <a:r>
              <a:rPr lang="en-US" sz="1600" dirty="0">
                <a:latin typeface="Arial" panose="020B0604020202020204" pitchFamily="34" charset="0"/>
                <a:cs typeface="Arial" panose="020B0604020202020204" pitchFamily="34" charset="0"/>
              </a:rPr>
              <a:t>Sustain Acceleration</a:t>
            </a:r>
          </a:p>
          <a:p>
            <a:pPr marL="514350" indent="-514350">
              <a:buFont typeface="+mj-lt"/>
              <a:buAutoNum type="arabicPeriod"/>
            </a:pPr>
            <a:r>
              <a:rPr lang="en-US" sz="1600" dirty="0">
                <a:latin typeface="Arial" panose="020B0604020202020204" pitchFamily="34" charset="0"/>
                <a:cs typeface="Arial" panose="020B0604020202020204" pitchFamily="34" charset="0"/>
              </a:rPr>
              <a:t>Institute Change</a:t>
            </a: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0" indent="0">
              <a:buFont typeface="+mj-lt"/>
              <a:buNone/>
            </a:pPr>
            <a:r>
              <a:rPr lang="en-US" sz="1600" b="1" u="sng" dirty="0">
                <a:latin typeface="Arial" panose="020B0604020202020204" pitchFamily="34" charset="0"/>
                <a:cs typeface="Arial" panose="020B0604020202020204" pitchFamily="34" charset="0"/>
              </a:rPr>
              <a:t>Image Credits: </a:t>
            </a:r>
          </a:p>
          <a:p>
            <a:pPr marL="0" indent="0">
              <a:buFont typeface="+mj-lt"/>
              <a:buNone/>
            </a:pPr>
            <a:r>
              <a:rPr lang="en-US" sz="1600" dirty="0">
                <a:latin typeface="Arial" panose="020B0604020202020204" pitchFamily="34" charset="0"/>
                <a:cs typeface="Arial" panose="020B0604020202020204" pitchFamily="34" charset="0"/>
              </a:rPr>
              <a:t>https://www.gspeakers.com/wp-content/uploads/2018/03/nHWZ0YNZ.jpg</a:t>
            </a:r>
          </a:p>
          <a:p>
            <a:pPr marL="0" indent="0">
              <a:buFont typeface="+mj-lt"/>
              <a:buNone/>
            </a:pPr>
            <a:r>
              <a:rPr lang="en-US" sz="1600" dirty="0">
                <a:latin typeface="Arial" panose="020B0604020202020204" pitchFamily="34" charset="0"/>
                <a:cs typeface="Arial" panose="020B0604020202020204" pitchFamily="34" charset="0"/>
              </a:rPr>
              <a:t>https://www.kotterinc.com/methodology/8-steps/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31401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Highlighting threats and opportunities</a:t>
            </a:r>
          </a:p>
          <a:p>
            <a:r>
              <a:rPr lang="en-US" dirty="0"/>
              <a:t>Build a compelling case</a:t>
            </a:r>
          </a:p>
          <a:p>
            <a:r>
              <a:rPr lang="en-US" dirty="0"/>
              <a:t>Communicate the importance of immediate action</a:t>
            </a:r>
          </a:p>
          <a:p>
            <a:endParaRPr lang="en-US" dirty="0"/>
          </a:p>
          <a:p>
            <a:pPr marL="456565" indent="-456565"/>
            <a:r>
              <a:rPr lang="en-US" sz="1600" b="1" u="sng" dirty="0">
                <a:latin typeface="Arial" panose="020B0604020202020204" pitchFamily="34" charset="0"/>
                <a:cs typeface="Arial" panose="020B0604020202020204" pitchFamily="34" charset="0"/>
              </a:rPr>
              <a:t>Talking Points:</a:t>
            </a:r>
          </a:p>
          <a:p>
            <a:pPr marL="456565" indent="-456565"/>
            <a:r>
              <a:rPr lang="en-US" sz="1600" dirty="0">
                <a:latin typeface="Arial" panose="020B0604020202020204" pitchFamily="34" charset="0"/>
                <a:cs typeface="Arial" panose="020B0604020202020204" pitchFamily="34" charset="0"/>
              </a:rPr>
              <a:t>Our sense of urgency was driven by AF regulations/publications/mandates listed here</a:t>
            </a:r>
          </a:p>
          <a:p>
            <a:pPr marL="456565" indent="-456565"/>
            <a:r>
              <a:rPr lang="en-US" sz="1600" dirty="0">
                <a:latin typeface="Arial" panose="020B0604020202020204" pitchFamily="34" charset="0"/>
                <a:cs typeface="Arial" panose="020B0604020202020204" pitchFamily="34" charset="0"/>
              </a:rPr>
              <a:t>We also polled our programs that have started implementing MBSE for various Kotter OCM related topics, the first of which is shown here.</a:t>
            </a:r>
          </a:p>
          <a:p>
            <a:pPr marL="456565" indent="-456565"/>
            <a:r>
              <a:rPr lang="en-US" sz="1600" dirty="0">
                <a:latin typeface="Arial" panose="020B0604020202020204" pitchFamily="34" charset="0"/>
                <a:cs typeface="Arial" panose="020B0604020202020204" pitchFamily="34" charset="0"/>
              </a:rPr>
              <a:t>We currently have a mixed bag of users understanding the benefits of MBSE but most are excited to adopt it.</a:t>
            </a:r>
          </a:p>
          <a:p>
            <a:endParaRPr lang="en-US" dirty="0"/>
          </a:p>
          <a:p>
            <a:r>
              <a:rPr lang="en-US" b="1" u="sng" dirty="0"/>
              <a:t>Image Credits:</a:t>
            </a:r>
          </a:p>
          <a:p>
            <a:r>
              <a:rPr lang="en-US" dirty="0">
                <a:solidFill>
                  <a:srgbClr val="0033CC"/>
                </a:solidFill>
                <a:hlinkClick r:id="rId3">
                  <a:extLst>
                    <a:ext uri="{A12FA001-AC4F-418D-AE19-62706E023703}">
                      <ahyp:hlinkClr xmlns:ahyp="http://schemas.microsoft.com/office/drawing/2018/hyperlinkcolor" val="tx"/>
                    </a:ext>
                  </a:extLst>
                </a:hlinkClick>
              </a:rPr>
              <a:t>There_Is_No_Spoon_(Digital_Acquisition)_7_Oct_2020.pdf (af.mil)</a:t>
            </a:r>
            <a:endParaRPr lang="en-US" dirty="0">
              <a:solidFill>
                <a:srgbClr val="0033CC"/>
              </a:solidFill>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173546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r>
              <a:rPr lang="en-US" sz="1600" b="1" u="sng" dirty="0">
                <a:latin typeface="Arial" panose="020B0604020202020204" pitchFamily="34" charset="0"/>
                <a:cs typeface="Arial" panose="020B0604020202020204" pitchFamily="34" charset="0"/>
              </a:rPr>
              <a:t>Talking Points:</a:t>
            </a:r>
          </a:p>
          <a:p>
            <a:r>
              <a:rPr lang="en-US" dirty="0"/>
              <a:t>Strong and visible support from leadership is essential to effect significant change.  </a:t>
            </a:r>
          </a:p>
          <a:p>
            <a:r>
              <a:rPr lang="en-US" dirty="0"/>
              <a:t>WNS did have some leadership support, but not all were unified</a:t>
            </a:r>
          </a:p>
          <a:p>
            <a:pPr marL="285750" indent="-285750">
              <a:buFont typeface="Arial" panose="020B0604020202020204" pitchFamily="34" charset="0"/>
              <a:buChar char="•"/>
            </a:pPr>
            <a:r>
              <a:rPr lang="en-US" dirty="0"/>
              <a:t>Incomplete messaging</a:t>
            </a:r>
          </a:p>
          <a:p>
            <a:pPr marL="285750" indent="-285750">
              <a:buFont typeface="Arial" panose="020B0604020202020204" pitchFamily="34" charset="0"/>
              <a:buChar char="•"/>
            </a:pPr>
            <a:r>
              <a:rPr lang="en-US" dirty="0"/>
              <a:t>Stinted effects of future steps</a:t>
            </a:r>
          </a:p>
          <a:p>
            <a:pPr marL="285750" indent="-285750">
              <a:buFont typeface="Arial" panose="020B0604020202020204" pitchFamily="34" charset="0"/>
              <a:buChar char="•"/>
            </a:pPr>
            <a:r>
              <a:rPr lang="en-US" dirty="0"/>
              <a:t>Delays &amp; Missed opportunities</a:t>
            </a:r>
          </a:p>
          <a:p>
            <a:endParaRPr lang="en-US" dirty="0"/>
          </a:p>
          <a:p>
            <a:r>
              <a:rPr lang="en-US" b="1" u="sng" dirty="0"/>
              <a:t>Image Credit:</a:t>
            </a:r>
          </a:p>
          <a:p>
            <a:r>
              <a:rPr lang="en-US" dirty="0"/>
              <a:t>https://www.vectorstock.com/royalty-free-vector/missing-person-poster-template-vector-45392463</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32808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clear vision that directs the change effort and developing strategies to achieve it </a:t>
            </a:r>
          </a:p>
          <a:p>
            <a:r>
              <a:rPr lang="en-US" sz="1800" b="0" i="0" u="none" strike="noStrike" baseline="0" dirty="0">
                <a:solidFill>
                  <a:srgbClr val="000000"/>
                </a:solidFill>
                <a:latin typeface="Times New Roman" panose="02020603050405020304" pitchFamily="18" charset="0"/>
              </a:rPr>
              <a:t>Ensuring that the vision is easily communicable and understandable</a:t>
            </a:r>
          </a:p>
          <a:p>
            <a:pPr marL="456565" indent="-456565"/>
            <a:endParaRPr lang="en-US" sz="1800" b="1" u="sng" dirty="0">
              <a:latin typeface="Arial" panose="020B0604020202020204" pitchFamily="34" charset="0"/>
              <a:cs typeface="Arial" panose="020B0604020202020204" pitchFamily="34" charset="0"/>
            </a:endParaRPr>
          </a:p>
          <a:p>
            <a:pPr marL="456565" indent="-456565"/>
            <a:r>
              <a:rPr lang="en-US" sz="1800" b="1" u="sng" dirty="0">
                <a:latin typeface="Arial" panose="020B0604020202020204" pitchFamily="34" charset="0"/>
                <a:cs typeface="Arial" panose="020B0604020202020204" pitchFamily="34" charset="0"/>
              </a:rPr>
              <a:t>Talking Points:</a:t>
            </a:r>
          </a:p>
          <a:p>
            <a:r>
              <a:rPr lang="en-US" sz="1800" b="0" i="0" u="none" strike="noStrike" baseline="0" dirty="0">
                <a:solidFill>
                  <a:srgbClr val="000000"/>
                </a:solidFill>
                <a:latin typeface="Times New Roman" panose="02020603050405020304" pitchFamily="18" charset="0"/>
              </a:rPr>
              <a:t>Here’s our high level strategy for implementing MBSE</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50128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Times New Roman" panose="02020603050405020304" pitchFamily="18" charset="0"/>
              </a:rPr>
              <a:t>Broad communication of the vision and strategy </a:t>
            </a:r>
          </a:p>
          <a:p>
            <a:r>
              <a:rPr lang="en-US" sz="1600" b="0" i="0" u="none" strike="noStrike" baseline="0" dirty="0">
                <a:solidFill>
                  <a:srgbClr val="000000"/>
                </a:solidFill>
                <a:latin typeface="Times New Roman" panose="02020603050405020304" pitchFamily="18" charset="0"/>
              </a:rPr>
              <a:t>encourage and inspire employees at all levels to support and participate in the change </a:t>
            </a:r>
          </a:p>
          <a:p>
            <a:r>
              <a:rPr lang="en-US" sz="1600" b="0" i="0" u="none" strike="noStrike" baseline="0" dirty="0">
                <a:solidFill>
                  <a:srgbClr val="000000"/>
                </a:solidFill>
                <a:latin typeface="Times New Roman" panose="02020603050405020304" pitchFamily="18" charset="0"/>
              </a:rPr>
              <a:t>Storytelling and personal appeals can make the vision relatable and engaging. </a:t>
            </a:r>
            <a:endParaRPr lang="en-US" sz="1600" dirty="0">
              <a:solidFill>
                <a:srgbClr val="000000"/>
              </a:solidFill>
              <a:latin typeface="Times New Roman" panose="02020603050405020304" pitchFamily="18" charset="0"/>
            </a:endParaRPr>
          </a:p>
          <a:p>
            <a:endParaRPr lang="en-US" dirty="0"/>
          </a:p>
          <a:p>
            <a:pPr marL="456565" indent="-456565"/>
            <a:r>
              <a:rPr lang="en-US" sz="1600" b="1" u="sng" dirty="0">
                <a:latin typeface="Arial" panose="020B0604020202020204" pitchFamily="34" charset="0"/>
                <a:cs typeface="Arial" panose="020B0604020202020204" pitchFamily="34" charset="0"/>
              </a:rPr>
              <a:t>Talking Points:</a:t>
            </a:r>
          </a:p>
          <a:p>
            <a:r>
              <a:rPr lang="en-US" sz="2000" dirty="0">
                <a:latin typeface="Arial" panose="020B0604020202020204" pitchFamily="34" charset="0"/>
                <a:cs typeface="Arial" panose="020B0604020202020204" pitchFamily="34" charset="0"/>
              </a:rPr>
              <a:t>Guerrilla Marketing Campaign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Enlisted champions of change from different Integrated Project Teams (IPTs)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Early training</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Help build excitement from the ground level</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The MBSE team worked on building alliances with various groups and enlisting champions of change from different Integrated Project Teams (IPTs), including members from engineering, configuration management, and software research and development.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2560007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aron.doak@tangramflex.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uides.lib.purdue.edu/c.php?g=1062240&amp;p=772370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erocorner.com/blog/oldest-military-planes-in-service/#1-de-havilland-canada-u-6a-beaver-194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opro.io/wp-content/uploads/2020/12/wheel-funny.p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kotterinc.com/methodology/8-steps/" TargetMode="External"/><Relationship Id="rId4" Type="http://schemas.openxmlformats.org/officeDocument/2006/relationships/hyperlink" Target="https://shorturl.at/WV9y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kotterinc.com/methodology/8-step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h.bing.com/th/id/R.f3fe560abbb791b83dbaeaaa5fdbad87?rik=wXfGC2oGBx3OZw&amp;riu=http%3a%2f%2fmanjr.com%2fwp-content%2fuploads%2f2010%2f08%2fjonathan-goldsmith.jpg&amp;ehk=IhJciWaoNVJfWZHpEddnOn8rYuIR6JnZpgFfW4RPaGQ%3d&amp;risl=&amp;pid=ImgRaw&amp;r=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kotterinc.com/methodology/8-steps/" TargetMode="External"/><Relationship Id="rId4" Type="http://schemas.openxmlformats.org/officeDocument/2006/relationships/hyperlink" Target="https://shorturl.at/FSLr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Implementing MBSE Organizational Change at the USAF Simulators Division</a:t>
            </a:r>
          </a:p>
          <a:p>
            <a:endParaRPr lang="en-US" sz="2000" dirty="0">
              <a:solidFill>
                <a:srgbClr val="00B050"/>
              </a:solidFill>
            </a:endParaRPr>
          </a:p>
          <a:p>
            <a:endParaRPr lang="en-US" dirty="0"/>
          </a:p>
        </p:txBody>
      </p:sp>
      <p:sp>
        <p:nvSpPr>
          <p:cNvPr id="10" name="Text Placeholder 9"/>
          <p:cNvSpPr>
            <a:spLocks noGrp="1"/>
          </p:cNvSpPr>
          <p:nvPr>
            <p:ph type="body" sz="quarter" idx="11"/>
          </p:nvPr>
        </p:nvSpPr>
        <p:spPr>
          <a:xfrm>
            <a:off x="3338551" y="3176104"/>
            <a:ext cx="8478838" cy="3155515"/>
          </a:xfrm>
        </p:spPr>
        <p:txBody>
          <a:bodyPr/>
          <a:lstStyle/>
          <a:p>
            <a:pPr eaLnBrk="1" hangingPunct="1"/>
            <a:r>
              <a:rPr lang="en-US" dirty="0">
                <a:latin typeface="Arial Narrow" pitchFamily="34" charset="0"/>
              </a:rPr>
              <a:t>Joseph A. </a:t>
            </a:r>
            <a:r>
              <a:rPr lang="en-US" dirty="0" err="1">
                <a:latin typeface="Arial Narrow" pitchFamily="34" charset="0"/>
              </a:rPr>
              <a:t>Doak,</a:t>
            </a:r>
            <a:r>
              <a:rPr lang="en-US" dirty="0">
                <a:latin typeface="Arial Narrow" pitchFamily="34" charset="0"/>
              </a:rPr>
              <a:t> USAF CTR/Tangram Flex</a:t>
            </a:r>
          </a:p>
          <a:p>
            <a:pPr eaLnBrk="1" hangingPunct="1"/>
            <a:r>
              <a:rPr lang="en-US" dirty="0">
                <a:latin typeface="Arial Narrow" pitchFamily="34" charset="0"/>
                <a:hlinkClick r:id="rId3">
                  <a:extLst>
                    <a:ext uri="{A12FA001-AC4F-418D-AE19-62706E023703}">
                      <ahyp:hlinkClr xmlns:ahyp="http://schemas.microsoft.com/office/drawing/2018/hyperlinkcolor" val="tx"/>
                    </a:ext>
                  </a:extLst>
                </a:hlinkClick>
              </a:rPr>
              <a:t>aaron.doak@tangramflex.com</a:t>
            </a:r>
            <a:endParaRPr lang="en-US" dirty="0">
              <a:latin typeface="Arial Narrow" pitchFamily="34" charset="0"/>
            </a:endParaRPr>
          </a:p>
          <a:p>
            <a:pPr eaLnBrk="1" hangingPunct="1"/>
            <a:endParaRPr lang="en-US" dirty="0">
              <a:latin typeface="Arial Narrow" pitchFamily="34" charset="0"/>
            </a:endParaRPr>
          </a:p>
          <a:p>
            <a:pPr eaLnBrk="1" hangingPunct="1"/>
            <a:r>
              <a:rPr lang="en-US" dirty="0">
                <a:latin typeface="Arial Narrow" pitchFamily="34" charset="0"/>
              </a:rPr>
              <a:t>Andrew Frost, USAF CTR/Tangram Flex</a:t>
            </a:r>
          </a:p>
          <a:p>
            <a:pPr eaLnBrk="1" hangingPunct="1"/>
            <a:r>
              <a:rPr lang="en-US" dirty="0">
                <a:latin typeface="Arial Narrow" pitchFamily="34" charset="0"/>
              </a:rPr>
              <a:t>Sameep Singh, USAF CTR/PLEXSYS</a:t>
            </a:r>
          </a:p>
          <a:p>
            <a:pPr eaLnBrk="1" hangingPunct="1"/>
            <a:r>
              <a:rPr lang="en-US" dirty="0">
                <a:latin typeface="Arial Narrow" pitchFamily="34" charset="0"/>
              </a:rPr>
              <a:t>George H. Ayers, USAF</a:t>
            </a:r>
          </a:p>
          <a:p>
            <a:pPr eaLnBrk="1" hangingPunct="1"/>
            <a:r>
              <a:rPr lang="en-US" dirty="0">
                <a:latin typeface="Arial Narrow" pitchFamily="34" charset="0"/>
              </a:rPr>
              <a:t>Mohammed Khattab, USAF CTR SAIC</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3" name="Picture 2">
            <a:extLst>
              <a:ext uri="{FF2B5EF4-FFF2-40B4-BE49-F238E27FC236}">
                <a16:creationId xmlns:a16="http://schemas.microsoft.com/office/drawing/2014/main" id="{9F197DCC-4DE4-16FD-6BC7-7AE74374D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582" y="2461535"/>
            <a:ext cx="2307111" cy="2307111"/>
          </a:xfrm>
          <a:prstGeom prst="rect">
            <a:avLst/>
          </a:prstGeom>
        </p:spPr>
      </p:pic>
      <p:pic>
        <p:nvPicPr>
          <p:cNvPr id="5" name="Picture 4">
            <a:extLst>
              <a:ext uri="{FF2B5EF4-FFF2-40B4-BE49-F238E27FC236}">
                <a16:creationId xmlns:a16="http://schemas.microsoft.com/office/drawing/2014/main" id="{66487367-BE53-D2B9-F282-D9D03962D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9451" y="3301543"/>
            <a:ext cx="3344845" cy="3288890"/>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4/8)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pPr marL="0" indent="0">
              <a:buNone/>
            </a:pPr>
            <a:r>
              <a:rPr lang="en-US" sz="2400" b="1" dirty="0">
                <a:latin typeface="Arial" panose="020B0604020202020204" pitchFamily="34" charset="0"/>
                <a:cs typeface="Arial" panose="020B0604020202020204" pitchFamily="34" charset="0"/>
              </a:rPr>
              <a:t>Step 4: Enlist a Volunteer Army</a:t>
            </a:r>
          </a:p>
          <a:p>
            <a:r>
              <a:rPr lang="en-US" sz="2000" b="1" dirty="0">
                <a:latin typeface="Arial" panose="020B0604020202020204" pitchFamily="34" charset="0"/>
                <a:cs typeface="Arial" panose="020B0604020202020204" pitchFamily="34" charset="0"/>
              </a:rPr>
              <a:t>Enlisted Champions of Change</a:t>
            </a:r>
          </a:p>
        </p:txBody>
      </p:sp>
      <p:pic>
        <p:nvPicPr>
          <p:cNvPr id="6" name="Picture 5">
            <a:extLst>
              <a:ext uri="{FF2B5EF4-FFF2-40B4-BE49-F238E27FC236}">
                <a16:creationId xmlns:a16="http://schemas.microsoft.com/office/drawing/2014/main" id="{88EE9123-1341-ED82-8176-F7D1239777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804" t="12459" r="33393" b="17774"/>
          <a:stretch/>
        </p:blipFill>
        <p:spPr>
          <a:xfrm>
            <a:off x="911253" y="1883372"/>
            <a:ext cx="3617204" cy="4403553"/>
          </a:xfrm>
          <a:prstGeom prst="rect">
            <a:avLst/>
          </a:prstGeom>
        </p:spPr>
      </p:pic>
      <p:grpSp>
        <p:nvGrpSpPr>
          <p:cNvPr id="14" name="Group 13">
            <a:extLst>
              <a:ext uri="{FF2B5EF4-FFF2-40B4-BE49-F238E27FC236}">
                <a16:creationId xmlns:a16="http://schemas.microsoft.com/office/drawing/2014/main" id="{8A688EB3-BB64-254F-52F9-B77A0C812D84}"/>
              </a:ext>
            </a:extLst>
          </p:cNvPr>
          <p:cNvGrpSpPr/>
          <p:nvPr/>
        </p:nvGrpSpPr>
        <p:grpSpPr>
          <a:xfrm>
            <a:off x="5956073" y="902893"/>
            <a:ext cx="5632628" cy="5487609"/>
            <a:chOff x="6154856" y="881742"/>
            <a:chExt cx="5632628" cy="5487609"/>
          </a:xfrm>
        </p:grpSpPr>
        <p:pic>
          <p:nvPicPr>
            <p:cNvPr id="24" name="Picture 23">
              <a:extLst>
                <a:ext uri="{FF2B5EF4-FFF2-40B4-BE49-F238E27FC236}">
                  <a16:creationId xmlns:a16="http://schemas.microsoft.com/office/drawing/2014/main" id="{CA96E2BE-8CB3-0591-DD02-364D9D9DF0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1401" t="14950" r="39966" b="62004"/>
            <a:stretch/>
          </p:blipFill>
          <p:spPr>
            <a:xfrm>
              <a:off x="7693362" y="881742"/>
              <a:ext cx="2480167" cy="1648807"/>
            </a:xfrm>
            <a:prstGeom prst="rect">
              <a:avLst/>
            </a:prstGeom>
            <a:ln>
              <a:solidFill>
                <a:schemeClr val="bg1"/>
              </a:solidFill>
            </a:ln>
          </p:spPr>
        </p:pic>
        <p:sp>
          <p:nvSpPr>
            <p:cNvPr id="5" name="TextBox 4">
              <a:extLst>
                <a:ext uri="{FF2B5EF4-FFF2-40B4-BE49-F238E27FC236}">
                  <a16:creationId xmlns:a16="http://schemas.microsoft.com/office/drawing/2014/main" id="{5EDBD027-4087-CA9A-F492-7A3AEFE7CEC0}"/>
                </a:ext>
              </a:extLst>
            </p:cNvPr>
            <p:cNvSpPr txBox="1"/>
            <p:nvPr/>
          </p:nvSpPr>
          <p:spPr>
            <a:xfrm>
              <a:off x="7693361" y="2459842"/>
              <a:ext cx="2534134" cy="369332"/>
            </a:xfrm>
            <a:prstGeom prst="rect">
              <a:avLst/>
            </a:prstGeom>
            <a:solidFill>
              <a:schemeClr val="accent3"/>
            </a:solidFill>
          </p:spPr>
          <p:txBody>
            <a:bodyPr wrap="square" rtlCol="0">
              <a:spAutoFit/>
            </a:bodyPr>
            <a:lstStyle/>
            <a:p>
              <a:r>
                <a:rPr lang="en-US" sz="1800" b="1" dirty="0">
                  <a:latin typeface="Arial" panose="020B0604020202020204" pitchFamily="34" charset="0"/>
                  <a:cs typeface="Arial" panose="020B0604020202020204" pitchFamily="34" charset="0"/>
                </a:rPr>
                <a:t>This is your program</a:t>
              </a:r>
            </a:p>
          </p:txBody>
        </p:sp>
        <p:sp>
          <p:nvSpPr>
            <p:cNvPr id="7" name="TextBox 6">
              <a:extLst>
                <a:ext uri="{FF2B5EF4-FFF2-40B4-BE49-F238E27FC236}">
                  <a16:creationId xmlns:a16="http://schemas.microsoft.com/office/drawing/2014/main" id="{966194EF-5697-CEB2-EE54-8A21070D173B}"/>
                </a:ext>
              </a:extLst>
            </p:cNvPr>
            <p:cNvSpPr txBox="1"/>
            <p:nvPr/>
          </p:nvSpPr>
          <p:spPr>
            <a:xfrm>
              <a:off x="6154857" y="4586892"/>
              <a:ext cx="2651463" cy="923330"/>
            </a:xfrm>
            <a:prstGeom prst="rect">
              <a:avLst/>
            </a:prstGeom>
            <a:solidFill>
              <a:schemeClr val="accent3"/>
            </a:solidFill>
          </p:spPr>
          <p:txBody>
            <a:bodyPr wrap="square" rtlCol="0">
              <a:spAutoFit/>
            </a:bodyPr>
            <a:lstStyle/>
            <a:p>
              <a:pPr algn="ctr"/>
              <a:r>
                <a:rPr lang="en-US" sz="1800" b="1" dirty="0">
                  <a:latin typeface="Arial" panose="020B0604020202020204" pitchFamily="34" charset="0"/>
                  <a:cs typeface="Arial" panose="020B0604020202020204" pitchFamily="34" charset="0"/>
                </a:rPr>
                <a:t>This is your program with Document-Based Systems Engineering</a:t>
              </a:r>
            </a:p>
          </p:txBody>
        </p:sp>
        <p:sp>
          <p:nvSpPr>
            <p:cNvPr id="9" name="TextBox 8">
              <a:extLst>
                <a:ext uri="{FF2B5EF4-FFF2-40B4-BE49-F238E27FC236}">
                  <a16:creationId xmlns:a16="http://schemas.microsoft.com/office/drawing/2014/main" id="{A226E8CE-324E-0579-5E8D-B02F00C46674}"/>
                </a:ext>
              </a:extLst>
            </p:cNvPr>
            <p:cNvSpPr txBox="1"/>
            <p:nvPr/>
          </p:nvSpPr>
          <p:spPr>
            <a:xfrm>
              <a:off x="9179376" y="4604737"/>
              <a:ext cx="2608108" cy="923330"/>
            </a:xfrm>
            <a:prstGeom prst="rect">
              <a:avLst/>
            </a:prstGeom>
            <a:solidFill>
              <a:schemeClr val="accent3"/>
            </a:solidFill>
          </p:spPr>
          <p:txBody>
            <a:bodyPr wrap="square" rtlCol="0">
              <a:spAutoFit/>
            </a:bodyPr>
            <a:lstStyle/>
            <a:p>
              <a:pPr algn="ctr"/>
              <a:r>
                <a:rPr lang="en-US" sz="1800" b="1" dirty="0">
                  <a:latin typeface="Arial" panose="020B0604020202020204" pitchFamily="34" charset="0"/>
                  <a:cs typeface="Arial" panose="020B0604020202020204" pitchFamily="34" charset="0"/>
                </a:rPr>
                <a:t>This is your program with Model-Based Systems Engineering</a:t>
              </a:r>
            </a:p>
          </p:txBody>
        </p:sp>
        <p:pic>
          <p:nvPicPr>
            <p:cNvPr id="10" name="Picture 9">
              <a:extLst>
                <a:ext uri="{FF2B5EF4-FFF2-40B4-BE49-F238E27FC236}">
                  <a16:creationId xmlns:a16="http://schemas.microsoft.com/office/drawing/2014/main" id="{113410D1-0DA3-406C-772F-0A600632A8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235" t="48424" r="49400" b="29856"/>
            <a:stretch/>
          </p:blipFill>
          <p:spPr>
            <a:xfrm>
              <a:off x="6393438" y="2945888"/>
              <a:ext cx="2336514" cy="1666824"/>
            </a:xfrm>
            <a:prstGeom prst="rect">
              <a:avLst/>
            </a:prstGeom>
            <a:ln>
              <a:solidFill>
                <a:schemeClr val="bg1"/>
              </a:solidFill>
            </a:ln>
          </p:spPr>
        </p:pic>
        <p:sp>
          <p:nvSpPr>
            <p:cNvPr id="11" name="TextBox 10">
              <a:extLst>
                <a:ext uri="{FF2B5EF4-FFF2-40B4-BE49-F238E27FC236}">
                  <a16:creationId xmlns:a16="http://schemas.microsoft.com/office/drawing/2014/main" id="{BE877804-317D-C5BA-E938-41D3F01190A2}"/>
                </a:ext>
              </a:extLst>
            </p:cNvPr>
            <p:cNvSpPr txBox="1"/>
            <p:nvPr/>
          </p:nvSpPr>
          <p:spPr>
            <a:xfrm>
              <a:off x="6779021" y="5723020"/>
              <a:ext cx="4416781" cy="646331"/>
            </a:xfrm>
            <a:prstGeom prst="rect">
              <a:avLst/>
            </a:prstGeom>
            <a:solidFill>
              <a:schemeClr val="accent3"/>
            </a:solidFill>
          </p:spPr>
          <p:txBody>
            <a:bodyPr wrap="square" rtlCol="0">
              <a:spAutoFit/>
            </a:bodyPr>
            <a:lstStyle/>
            <a:p>
              <a:pPr algn="ctr"/>
              <a:r>
                <a:rPr lang="en-US" sz="1800" b="1" dirty="0">
                  <a:latin typeface="Arial" panose="020B0604020202020204" pitchFamily="34" charset="0"/>
                  <a:cs typeface="Arial" panose="020B0604020202020204" pitchFamily="34" charset="0"/>
                </a:rPr>
                <a:t>Now I’m Hungry</a:t>
              </a:r>
            </a:p>
            <a:p>
              <a:pPr algn="ctr"/>
              <a:r>
                <a:rPr lang="en-US" sz="1800" b="1" dirty="0">
                  <a:latin typeface="Arial" panose="020B0604020202020204" pitchFamily="34" charset="0"/>
                  <a:cs typeface="Arial" panose="020B0604020202020204" pitchFamily="34" charset="0"/>
                </a:rPr>
                <a:t>MBSE – It makes everything better</a:t>
              </a:r>
            </a:p>
          </p:txBody>
        </p:sp>
        <p:sp>
          <p:nvSpPr>
            <p:cNvPr id="12" name="Rectangle 11">
              <a:extLst>
                <a:ext uri="{FF2B5EF4-FFF2-40B4-BE49-F238E27FC236}">
                  <a16:creationId xmlns:a16="http://schemas.microsoft.com/office/drawing/2014/main" id="{2614721E-8653-91E9-4CC9-43D7BA8621AD}"/>
                </a:ext>
              </a:extLst>
            </p:cNvPr>
            <p:cNvSpPr/>
            <p:nvPr/>
          </p:nvSpPr>
          <p:spPr bwMode="auto">
            <a:xfrm>
              <a:off x="6154856" y="889173"/>
              <a:ext cx="5632627" cy="5440606"/>
            </a:xfrm>
            <a:prstGeom prst="rect">
              <a:avLst/>
            </a:prstGeom>
            <a:noFill/>
            <a:ln w="9525" cap="flat" cmpd="sng" algn="ctr">
              <a:solidFill>
                <a:schemeClr val="bg1">
                  <a:lumMod val="6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13" name="Picture 12">
              <a:extLst>
                <a:ext uri="{FF2B5EF4-FFF2-40B4-BE49-F238E27FC236}">
                  <a16:creationId xmlns:a16="http://schemas.microsoft.com/office/drawing/2014/main" id="{23695D11-4C3B-6372-E750-3A5D1BEED3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1995" t="48424" r="31640" b="29856"/>
            <a:stretch/>
          </p:blipFill>
          <p:spPr>
            <a:xfrm>
              <a:off x="9195077" y="2945888"/>
              <a:ext cx="2336514" cy="1666824"/>
            </a:xfrm>
            <a:prstGeom prst="rect">
              <a:avLst/>
            </a:prstGeom>
            <a:ln>
              <a:solidFill>
                <a:schemeClr val="bg1"/>
              </a:solidFill>
            </a:ln>
          </p:spPr>
        </p:pic>
      </p:grpSp>
    </p:spTree>
    <p:extLst>
      <p:ext uri="{BB962C8B-B14F-4D97-AF65-F5344CB8AC3E}">
        <p14:creationId xmlns:p14="http://schemas.microsoft.com/office/powerpoint/2010/main" val="203291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4/8)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pPr marL="0" indent="0">
              <a:buNone/>
            </a:pPr>
            <a:r>
              <a:rPr lang="en-US" sz="2400" b="1" dirty="0">
                <a:latin typeface="Arial" panose="020B0604020202020204" pitchFamily="34" charset="0"/>
                <a:cs typeface="Arial" panose="020B0604020202020204" pitchFamily="34" charset="0"/>
              </a:rPr>
              <a:t>Step 4: Enlist a Volunteer Army</a:t>
            </a:r>
          </a:p>
          <a:p>
            <a:r>
              <a:rPr lang="en-US" sz="2000" b="1" dirty="0">
                <a:latin typeface="Arial" panose="020B0604020202020204" pitchFamily="34" charset="0"/>
                <a:cs typeface="Arial" panose="020B0604020202020204" pitchFamily="34" charset="0"/>
              </a:rPr>
              <a:t>Communicate vision and strategy</a:t>
            </a:r>
            <a:endParaRPr lang="en-US" sz="16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Crafted an example MBSE model, the EG-21</a:t>
            </a:r>
            <a:endParaRPr lang="en-US" sz="1400" b="1"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8487AB2-7FEB-0179-296F-DDF909F63F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52730" y="2331832"/>
            <a:ext cx="6233722" cy="4218005"/>
          </a:xfrm>
          <a:prstGeom prst="rect">
            <a:avLst/>
          </a:prstGeom>
        </p:spPr>
      </p:pic>
      <p:pic>
        <p:nvPicPr>
          <p:cNvPr id="15" name="Picture 14">
            <a:extLst>
              <a:ext uri="{FF2B5EF4-FFF2-40B4-BE49-F238E27FC236}">
                <a16:creationId xmlns:a16="http://schemas.microsoft.com/office/drawing/2014/main" id="{0C38C623-D681-C40A-D493-C8BF3B6182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1582" y="1015751"/>
            <a:ext cx="3926758" cy="5374751"/>
          </a:xfrm>
          <a:prstGeom prst="rect">
            <a:avLst/>
          </a:prstGeom>
        </p:spPr>
      </p:pic>
      <p:pic>
        <p:nvPicPr>
          <p:cNvPr id="17" name="Picture 16">
            <a:extLst>
              <a:ext uri="{FF2B5EF4-FFF2-40B4-BE49-F238E27FC236}">
                <a16:creationId xmlns:a16="http://schemas.microsoft.com/office/drawing/2014/main" id="{926AEA05-ADA1-7D6B-9F4A-96DF3245EE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6429" y="2252164"/>
            <a:ext cx="8360023" cy="4218005"/>
          </a:xfrm>
          <a:prstGeom prst="rect">
            <a:avLst/>
          </a:prstGeom>
        </p:spPr>
      </p:pic>
    </p:spTree>
    <p:extLst>
      <p:ext uri="{BB962C8B-B14F-4D97-AF65-F5344CB8AC3E}">
        <p14:creationId xmlns:p14="http://schemas.microsoft.com/office/powerpoint/2010/main" val="39238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943497-DF0A-7232-6F7D-3990040B47EF}"/>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7C5569E6-0B4E-2597-AAC2-7050A5DEEA2E}"/>
              </a:ext>
            </a:extLst>
          </p:cNvPr>
          <p:cNvSpPr>
            <a:spLocks noGrp="1"/>
          </p:cNvSpPr>
          <p:nvPr>
            <p:ph type="title"/>
          </p:nvPr>
        </p:nvSpPr>
        <p:spPr/>
        <p:txBody>
          <a:bodyPr/>
          <a:lstStyle/>
          <a:p>
            <a:r>
              <a:rPr lang="en-US" dirty="0"/>
              <a:t>The Kotter Model at WNS (Step 5/8)</a:t>
            </a:r>
          </a:p>
        </p:txBody>
      </p:sp>
      <p:sp>
        <p:nvSpPr>
          <p:cNvPr id="4" name="Content Placeholder 3">
            <a:extLst>
              <a:ext uri="{FF2B5EF4-FFF2-40B4-BE49-F238E27FC236}">
                <a16:creationId xmlns:a16="http://schemas.microsoft.com/office/drawing/2014/main" id="{3096921C-7095-484B-2527-EB1A166E2FF3}"/>
              </a:ext>
            </a:extLst>
          </p:cNvPr>
          <p:cNvSpPr>
            <a:spLocks noGrp="1"/>
          </p:cNvSpPr>
          <p:nvPr>
            <p:ph sz="quarter" idx="11"/>
          </p:nvPr>
        </p:nvSpPr>
        <p:spPr/>
        <p:txBody>
          <a:bodyPr/>
          <a:lstStyle/>
          <a:p>
            <a:pPr marL="0" indent="0">
              <a:buNone/>
            </a:pPr>
            <a:r>
              <a:rPr lang="en-US" sz="2400" b="1" dirty="0">
                <a:latin typeface="Arial" panose="020B0604020202020204" pitchFamily="34" charset="0"/>
                <a:cs typeface="Arial" panose="020B0604020202020204" pitchFamily="34" charset="0"/>
              </a:rPr>
              <a:t>Step 5: Enable Action by Removing Barriers</a:t>
            </a:r>
          </a:p>
          <a:p>
            <a:r>
              <a:rPr lang="en-US" sz="2000" b="1" dirty="0">
                <a:latin typeface="Arial" panose="020B0604020202020204" pitchFamily="34" charset="0"/>
                <a:cs typeface="Arial" panose="020B0604020202020204" pitchFamily="34" charset="0"/>
              </a:rPr>
              <a:t>Collaborative Environment</a:t>
            </a:r>
          </a:p>
          <a:p>
            <a:r>
              <a:rPr lang="en-US" sz="2000" b="1" dirty="0">
                <a:latin typeface="Arial" panose="020B0604020202020204" pitchFamily="34" charset="0"/>
                <a:cs typeface="Arial" panose="020B0604020202020204" pitchFamily="34" charset="0"/>
              </a:rPr>
              <a:t>Contract Language</a:t>
            </a:r>
          </a:p>
          <a:p>
            <a:r>
              <a:rPr lang="en-US" sz="2000" b="1" dirty="0">
                <a:latin typeface="Arial" panose="020B0604020202020204" pitchFamily="34" charset="0"/>
                <a:cs typeface="Arial" panose="020B0604020202020204" pitchFamily="34" charset="0"/>
              </a:rPr>
              <a:t>Training WNS MBSE Team</a:t>
            </a:r>
          </a:p>
          <a:p>
            <a:r>
              <a:rPr lang="en-US" sz="2000" b="1" dirty="0">
                <a:latin typeface="Arial" panose="020B0604020202020204" pitchFamily="34" charset="0"/>
                <a:cs typeface="Arial" panose="020B0604020202020204" pitchFamily="34" charset="0"/>
              </a:rPr>
              <a:t>Multi-Tier Role Based Training</a:t>
            </a:r>
          </a:p>
          <a:p>
            <a:pPr lvl="1"/>
            <a:r>
              <a:rPr lang="en-US" sz="1800" b="1" dirty="0">
                <a:latin typeface="Arial" panose="020B0604020202020204" pitchFamily="34" charset="0"/>
                <a:cs typeface="Arial" panose="020B0604020202020204" pitchFamily="34" charset="0"/>
              </a:rPr>
              <a:t>101 – DMM in a Model-Based Environment</a:t>
            </a:r>
          </a:p>
          <a:p>
            <a:pPr lvl="1"/>
            <a:r>
              <a:rPr lang="en-US" sz="1800" b="1" dirty="0">
                <a:latin typeface="Arial" panose="020B0604020202020204" pitchFamily="34" charset="0"/>
                <a:cs typeface="Arial" panose="020B0604020202020204" pitchFamily="34" charset="0"/>
              </a:rPr>
              <a:t>201 – Introduction to MBSE and </a:t>
            </a:r>
            <a:r>
              <a:rPr lang="en-US" sz="1800" b="1" dirty="0" err="1">
                <a:latin typeface="Arial" panose="020B0604020202020204" pitchFamily="34" charset="0"/>
                <a:cs typeface="Arial" panose="020B0604020202020204" pitchFamily="34" charset="0"/>
              </a:rPr>
              <a:t>SysML</a:t>
            </a:r>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301 – Applied MBSE using </a:t>
            </a:r>
            <a:r>
              <a:rPr lang="en-US" sz="1800" b="1" dirty="0" err="1">
                <a:latin typeface="Arial" panose="020B0604020202020204" pitchFamily="34" charset="0"/>
                <a:cs typeface="Arial" panose="020B0604020202020204" pitchFamily="34" charset="0"/>
              </a:rPr>
              <a:t>SysML</a:t>
            </a:r>
            <a:endParaRPr lang="en-US" sz="1800" b="1"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401 – </a:t>
            </a:r>
            <a:r>
              <a:rPr lang="en-US" sz="1800" b="1" dirty="0" err="1">
                <a:latin typeface="Arial" panose="020B0604020202020204" pitchFamily="34" charset="0"/>
                <a:cs typeface="Arial" panose="020B0604020202020204" pitchFamily="34" charset="0"/>
              </a:rPr>
              <a:t>SysML</a:t>
            </a:r>
            <a:r>
              <a:rPr lang="en-US" sz="1800" b="1" dirty="0">
                <a:latin typeface="Arial" panose="020B0604020202020204" pitchFamily="34" charset="0"/>
                <a:cs typeface="Arial" panose="020B0604020202020204" pitchFamily="34" charset="0"/>
              </a:rPr>
              <a:t> Model Analysis and Evaluation</a:t>
            </a:r>
          </a:p>
          <a:p>
            <a:r>
              <a:rPr lang="en-US" sz="2000" b="1" dirty="0">
                <a:latin typeface="Arial" panose="020B0604020202020204" pitchFamily="34" charset="0"/>
                <a:cs typeface="Arial" panose="020B0604020202020204" pitchFamily="34" charset="0"/>
              </a:rPr>
              <a:t>Incremental Training</a:t>
            </a:r>
          </a:p>
        </p:txBody>
      </p:sp>
      <p:sp>
        <p:nvSpPr>
          <p:cNvPr id="11" name="Rectangle 10">
            <a:extLst>
              <a:ext uri="{FF2B5EF4-FFF2-40B4-BE49-F238E27FC236}">
                <a16:creationId xmlns:a16="http://schemas.microsoft.com/office/drawing/2014/main" id="{310BE991-5C2D-34DC-7EBC-7A77C653DF9B}"/>
              </a:ext>
            </a:extLst>
          </p:cNvPr>
          <p:cNvSpPr/>
          <p:nvPr/>
        </p:nvSpPr>
        <p:spPr bwMode="auto">
          <a:xfrm>
            <a:off x="-494422" y="4448425"/>
            <a:ext cx="218650" cy="189923"/>
          </a:xfrm>
          <a:prstGeom prst="rect">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6" name="Group 15">
            <a:extLst>
              <a:ext uri="{FF2B5EF4-FFF2-40B4-BE49-F238E27FC236}">
                <a16:creationId xmlns:a16="http://schemas.microsoft.com/office/drawing/2014/main" id="{099BEAB8-3458-D541-691B-2237D009D951}"/>
              </a:ext>
            </a:extLst>
          </p:cNvPr>
          <p:cNvGrpSpPr/>
          <p:nvPr/>
        </p:nvGrpSpPr>
        <p:grpSpPr>
          <a:xfrm>
            <a:off x="6371279" y="2321983"/>
            <a:ext cx="5689468" cy="3372347"/>
            <a:chOff x="6371279" y="2321983"/>
            <a:chExt cx="5689468" cy="3372347"/>
          </a:xfrm>
        </p:grpSpPr>
        <p:grpSp>
          <p:nvGrpSpPr>
            <p:cNvPr id="9" name="Group 8">
              <a:extLst>
                <a:ext uri="{FF2B5EF4-FFF2-40B4-BE49-F238E27FC236}">
                  <a16:creationId xmlns:a16="http://schemas.microsoft.com/office/drawing/2014/main" id="{974E9B7A-EACB-0A1A-40E3-A2A1DBCC8782}"/>
                </a:ext>
              </a:extLst>
            </p:cNvPr>
            <p:cNvGrpSpPr/>
            <p:nvPr/>
          </p:nvGrpSpPr>
          <p:grpSpPr>
            <a:xfrm>
              <a:off x="6371279" y="2321983"/>
              <a:ext cx="5689468" cy="3372347"/>
              <a:chOff x="6237715" y="2157596"/>
              <a:chExt cx="5689468" cy="3372347"/>
            </a:xfrm>
          </p:grpSpPr>
          <p:pic>
            <p:nvPicPr>
              <p:cNvPr id="5" name="Picture 4">
                <a:extLst>
                  <a:ext uri="{FF2B5EF4-FFF2-40B4-BE49-F238E27FC236}">
                    <a16:creationId xmlns:a16="http://schemas.microsoft.com/office/drawing/2014/main" id="{B60B7585-7ED6-C893-0709-3D43999FC8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37715" y="2157596"/>
                <a:ext cx="5689468" cy="3372347"/>
              </a:xfrm>
              <a:prstGeom prst="rect">
                <a:avLst/>
              </a:prstGeom>
              <a:ln>
                <a:noFill/>
              </a:ln>
            </p:spPr>
          </p:pic>
          <p:sp>
            <p:nvSpPr>
              <p:cNvPr id="8" name="TextBox 7">
                <a:extLst>
                  <a:ext uri="{FF2B5EF4-FFF2-40B4-BE49-F238E27FC236}">
                    <a16:creationId xmlns:a16="http://schemas.microsoft.com/office/drawing/2014/main" id="{65D3F00E-7FB5-25C4-FD31-B99F87CD7C68}"/>
                  </a:ext>
                </a:extLst>
              </p:cNvPr>
              <p:cNvSpPr txBox="1"/>
              <p:nvPr/>
            </p:nvSpPr>
            <p:spPr>
              <a:xfrm>
                <a:off x="6340224" y="2238534"/>
                <a:ext cx="2869089" cy="338554"/>
              </a:xfrm>
              <a:prstGeom prst="rect">
                <a:avLst/>
              </a:prstGeom>
              <a:solidFill>
                <a:srgbClr val="D1D1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dirty="0"/>
                  <a:t>MBSE Expertise levels</a:t>
                </a:r>
              </a:p>
            </p:txBody>
          </p:sp>
        </p:grpSp>
        <p:sp>
          <p:nvSpPr>
            <p:cNvPr id="7" name="Rectangle 6">
              <a:extLst>
                <a:ext uri="{FF2B5EF4-FFF2-40B4-BE49-F238E27FC236}">
                  <a16:creationId xmlns:a16="http://schemas.microsoft.com/office/drawing/2014/main" id="{6053A65E-6B80-BACD-C1F1-4195CC558600}"/>
                </a:ext>
              </a:extLst>
            </p:cNvPr>
            <p:cNvSpPr/>
            <p:nvPr/>
          </p:nvSpPr>
          <p:spPr bwMode="auto">
            <a:xfrm>
              <a:off x="10078937" y="3693528"/>
              <a:ext cx="1869580" cy="1444760"/>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Rectangle 9">
              <a:extLst>
                <a:ext uri="{FF2B5EF4-FFF2-40B4-BE49-F238E27FC236}">
                  <a16:creationId xmlns:a16="http://schemas.microsoft.com/office/drawing/2014/main" id="{0932446F-7809-BE85-5219-9BE594BDC8FC}"/>
                </a:ext>
              </a:extLst>
            </p:cNvPr>
            <p:cNvSpPr/>
            <p:nvPr/>
          </p:nvSpPr>
          <p:spPr bwMode="auto">
            <a:xfrm>
              <a:off x="10041056" y="4274001"/>
              <a:ext cx="218650" cy="189923"/>
            </a:xfrm>
            <a:prstGeom prst="rect">
              <a:avLst/>
            </a:prstGeom>
            <a:solidFill>
              <a:srgbClr val="FBFB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274F337B-B394-64A5-9058-6A76C40060B2}"/>
                </a:ext>
              </a:extLst>
            </p:cNvPr>
            <p:cNvSpPr/>
            <p:nvPr/>
          </p:nvSpPr>
          <p:spPr bwMode="auto">
            <a:xfrm>
              <a:off x="10041056" y="4536669"/>
              <a:ext cx="218650" cy="189923"/>
            </a:xfrm>
            <a:prstGeom prst="rect">
              <a:avLst/>
            </a:prstGeom>
            <a:solidFill>
              <a:srgbClr val="00AD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TextBox 12">
              <a:extLst>
                <a:ext uri="{FF2B5EF4-FFF2-40B4-BE49-F238E27FC236}">
                  <a16:creationId xmlns:a16="http://schemas.microsoft.com/office/drawing/2014/main" id="{6A867539-148E-F4E8-C68E-E83791C6AF21}"/>
                </a:ext>
              </a:extLst>
            </p:cNvPr>
            <p:cNvSpPr txBox="1"/>
            <p:nvPr/>
          </p:nvSpPr>
          <p:spPr>
            <a:xfrm>
              <a:off x="10259706" y="3615816"/>
              <a:ext cx="1567542" cy="1200329"/>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Beginner</a:t>
              </a:r>
            </a:p>
            <a:p>
              <a:r>
                <a:rPr lang="en-US" sz="1800" b="1" dirty="0">
                  <a:latin typeface="Arial" panose="020B0604020202020204" pitchFamily="34" charset="0"/>
                  <a:cs typeface="Arial" panose="020B0604020202020204" pitchFamily="34" charset="0"/>
                </a:rPr>
                <a:t>Novice</a:t>
              </a:r>
            </a:p>
            <a:p>
              <a:r>
                <a:rPr lang="en-US" sz="1800" b="1" dirty="0">
                  <a:latin typeface="Arial" panose="020B0604020202020204" pitchFamily="34" charset="0"/>
                  <a:cs typeface="Arial" panose="020B0604020202020204" pitchFamily="34" charset="0"/>
                </a:rPr>
                <a:t>Intermediate</a:t>
              </a:r>
            </a:p>
            <a:p>
              <a:r>
                <a:rPr lang="en-US" sz="1800" b="1" dirty="0">
                  <a:latin typeface="Arial" panose="020B0604020202020204" pitchFamily="34" charset="0"/>
                  <a:cs typeface="Arial" panose="020B0604020202020204" pitchFamily="34" charset="0"/>
                </a:rPr>
                <a:t>Expert</a:t>
              </a:r>
            </a:p>
          </p:txBody>
        </p:sp>
        <p:sp>
          <p:nvSpPr>
            <p:cNvPr id="14" name="Rectangle 13">
              <a:extLst>
                <a:ext uri="{FF2B5EF4-FFF2-40B4-BE49-F238E27FC236}">
                  <a16:creationId xmlns:a16="http://schemas.microsoft.com/office/drawing/2014/main" id="{CBA900BC-7C31-CE02-E077-684F55611138}"/>
                </a:ext>
              </a:extLst>
            </p:cNvPr>
            <p:cNvSpPr/>
            <p:nvPr/>
          </p:nvSpPr>
          <p:spPr bwMode="auto">
            <a:xfrm>
              <a:off x="10041056" y="3702779"/>
              <a:ext cx="218650" cy="189923"/>
            </a:xfrm>
            <a:prstGeom prst="rect">
              <a:avLst/>
            </a:prstGeom>
            <a:solidFill>
              <a:srgbClr val="FB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B32C93EA-B78C-36C3-C4CD-A7379F36EE45}"/>
                </a:ext>
              </a:extLst>
            </p:cNvPr>
            <p:cNvSpPr/>
            <p:nvPr/>
          </p:nvSpPr>
          <p:spPr bwMode="auto">
            <a:xfrm>
              <a:off x="8927863" y="2822413"/>
              <a:ext cx="576300" cy="227791"/>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5B5DF289-3735-C7B1-0A1E-E6DC07576FA4}"/>
                </a:ext>
              </a:extLst>
            </p:cNvPr>
            <p:cNvSpPr/>
            <p:nvPr/>
          </p:nvSpPr>
          <p:spPr bwMode="auto">
            <a:xfrm>
              <a:off x="10041056" y="3995981"/>
              <a:ext cx="218650" cy="189923"/>
            </a:xfrm>
            <a:prstGeom prst="rect">
              <a:avLst/>
            </a:prstGeom>
            <a:solidFill>
              <a:srgbClr val="FBBD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186819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CAEB05FF-D6DC-D18E-12D9-897DB6CEFF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5641" y="1604308"/>
            <a:ext cx="9615135" cy="4821950"/>
          </a:xfrm>
          <a:prstGeom prst="rect">
            <a:avLst/>
          </a:prstGeom>
          <a:ln>
            <a:solidFill>
              <a:schemeClr val="bg1">
                <a:lumMod val="85000"/>
              </a:schemeClr>
            </a:solidFill>
          </a:ln>
        </p:spPr>
      </p:pic>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5/8)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pPr marL="0" indent="0">
              <a:buNone/>
            </a:pPr>
            <a:r>
              <a:rPr lang="en-US" sz="2400" b="1" dirty="0">
                <a:latin typeface="Arial" panose="020B0604020202020204" pitchFamily="34" charset="0"/>
                <a:cs typeface="Arial" panose="020B0604020202020204" pitchFamily="34" charset="0"/>
              </a:rPr>
              <a:t>Incremental Training</a:t>
            </a:r>
          </a:p>
          <a:p>
            <a:endParaRPr lang="en-US" sz="2000" b="1" dirty="0">
              <a:latin typeface="Arial" panose="020B0604020202020204" pitchFamily="34" charset="0"/>
              <a:cs typeface="Arial" panose="020B0604020202020204" pitchFamily="34" charset="0"/>
            </a:endParaRPr>
          </a:p>
        </p:txBody>
      </p:sp>
      <p:sp>
        <p:nvSpPr>
          <p:cNvPr id="18" name="Arrow: Right 17">
            <a:extLst>
              <a:ext uri="{FF2B5EF4-FFF2-40B4-BE49-F238E27FC236}">
                <a16:creationId xmlns:a16="http://schemas.microsoft.com/office/drawing/2014/main" id="{4EF6F8BB-029E-FA65-C17C-BA638B51BF9B}"/>
              </a:ext>
            </a:extLst>
          </p:cNvPr>
          <p:cNvSpPr/>
          <p:nvPr/>
        </p:nvSpPr>
        <p:spPr bwMode="auto">
          <a:xfrm>
            <a:off x="9771839" y="5899014"/>
            <a:ext cx="701864" cy="484632"/>
          </a:xfrm>
          <a:prstGeom prst="rightArrow">
            <a:avLst/>
          </a:prstGeom>
          <a:solidFill>
            <a:schemeClr val="accent5">
              <a:lumMod val="2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10" name="Picture 9" descr="Don't Know Dude">
            <a:extLst>
              <a:ext uri="{FF2B5EF4-FFF2-40B4-BE49-F238E27FC236}">
                <a16:creationId xmlns:a16="http://schemas.microsoft.com/office/drawing/2014/main" id="{A4EC859C-7F3A-DB09-D722-AAB76A5FEDA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42717" y="1531702"/>
            <a:ext cx="2844182" cy="2844182"/>
          </a:xfrm>
          <a:prstGeom prst="rect">
            <a:avLst/>
          </a:prstGeom>
        </p:spPr>
      </p:pic>
      <p:pic>
        <p:nvPicPr>
          <p:cNvPr id="13" name="Picture 12" descr="Hello Dude">
            <a:extLst>
              <a:ext uri="{FF2B5EF4-FFF2-40B4-BE49-F238E27FC236}">
                <a16:creationId xmlns:a16="http://schemas.microsoft.com/office/drawing/2014/main" id="{8369C7EA-4047-C4A3-3026-6251551DB8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62475" y="2044546"/>
            <a:ext cx="3571875" cy="3571875"/>
          </a:xfrm>
          <a:prstGeom prst="rect">
            <a:avLst/>
          </a:prstGeom>
        </p:spPr>
      </p:pic>
      <p:pic>
        <p:nvPicPr>
          <p:cNvPr id="16" name="Picture 15" descr="Jogging Dude">
            <a:extLst>
              <a:ext uri="{FF2B5EF4-FFF2-40B4-BE49-F238E27FC236}">
                <a16:creationId xmlns:a16="http://schemas.microsoft.com/office/drawing/2014/main" id="{D7020944-2DE0-0EE1-FC9C-C122B04EDF0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8259" y="1917535"/>
            <a:ext cx="4004862" cy="4004862"/>
          </a:xfrm>
          <a:prstGeom prst="rect">
            <a:avLst/>
          </a:prstGeom>
        </p:spPr>
      </p:pic>
      <p:sp>
        <p:nvSpPr>
          <p:cNvPr id="7" name="TextBox 6">
            <a:extLst>
              <a:ext uri="{FF2B5EF4-FFF2-40B4-BE49-F238E27FC236}">
                <a16:creationId xmlns:a16="http://schemas.microsoft.com/office/drawing/2014/main" id="{E1E5E4AB-7F3A-5D72-2811-AECFF3795A2E}"/>
              </a:ext>
            </a:extLst>
          </p:cNvPr>
          <p:cNvSpPr txBox="1"/>
          <p:nvPr/>
        </p:nvSpPr>
        <p:spPr>
          <a:xfrm>
            <a:off x="6942717" y="5954680"/>
            <a:ext cx="966931" cy="369332"/>
          </a:xfrm>
          <a:prstGeom prst="rect">
            <a:avLst/>
          </a:prstGeom>
          <a:solidFill>
            <a:srgbClr val="BFCCBE"/>
          </a:solidFill>
        </p:spPr>
        <p:txBody>
          <a:bodyPr wrap="none" rtlCol="0">
            <a:spAutoFit/>
          </a:bodyPr>
          <a:lstStyle/>
          <a:p>
            <a:r>
              <a:rPr lang="en-US" sz="1800" b="1" dirty="0">
                <a:latin typeface="Arial" panose="020B0604020202020204" pitchFamily="34" charset="0"/>
                <a:cs typeface="Arial" panose="020B0604020202020204" pitchFamily="34" charset="0"/>
              </a:rPr>
              <a:t>Level 0</a:t>
            </a:r>
          </a:p>
        </p:txBody>
      </p:sp>
      <p:sp>
        <p:nvSpPr>
          <p:cNvPr id="9" name="TextBox 8">
            <a:extLst>
              <a:ext uri="{FF2B5EF4-FFF2-40B4-BE49-F238E27FC236}">
                <a16:creationId xmlns:a16="http://schemas.microsoft.com/office/drawing/2014/main" id="{A5585295-515C-A4E8-CC6E-8DCC646F1762}"/>
              </a:ext>
            </a:extLst>
          </p:cNvPr>
          <p:cNvSpPr txBox="1"/>
          <p:nvPr/>
        </p:nvSpPr>
        <p:spPr>
          <a:xfrm>
            <a:off x="5926798" y="904030"/>
            <a:ext cx="6265202" cy="646331"/>
          </a:xfrm>
          <a:prstGeom prst="rect">
            <a:avLst/>
          </a:prstGeom>
          <a:noFill/>
        </p:spPr>
        <p:txBody>
          <a:bodyPr wrap="square" rtlCol="0">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Satterthwaite, R. M. (2023). MBSE Incrementally. 2023 MBSE Cyber Experience Symposium. Allen, TX: Catia. </a:t>
            </a:r>
          </a:p>
        </p:txBody>
      </p:sp>
      <p:sp>
        <p:nvSpPr>
          <p:cNvPr id="11" name="TextBox 10">
            <a:extLst>
              <a:ext uri="{FF2B5EF4-FFF2-40B4-BE49-F238E27FC236}">
                <a16:creationId xmlns:a16="http://schemas.microsoft.com/office/drawing/2014/main" id="{3F62778F-18B3-6361-495A-23B8A9D3D3C6}"/>
              </a:ext>
            </a:extLst>
          </p:cNvPr>
          <p:cNvSpPr txBox="1"/>
          <p:nvPr/>
        </p:nvSpPr>
        <p:spPr>
          <a:xfrm>
            <a:off x="6960008" y="3918249"/>
            <a:ext cx="966931" cy="369332"/>
          </a:xfrm>
          <a:prstGeom prst="rect">
            <a:avLst/>
          </a:prstGeom>
          <a:solidFill>
            <a:srgbClr val="9BB199"/>
          </a:solidFill>
        </p:spPr>
        <p:txBody>
          <a:bodyPr wrap="none" rtlCol="0">
            <a:spAutoFit/>
          </a:bodyPr>
          <a:lstStyle/>
          <a:p>
            <a:r>
              <a:rPr lang="en-US" sz="1800" b="1" dirty="0">
                <a:latin typeface="Arial" panose="020B0604020202020204" pitchFamily="34" charset="0"/>
                <a:cs typeface="Arial" panose="020B0604020202020204" pitchFamily="34" charset="0"/>
              </a:rPr>
              <a:t>Level 1</a:t>
            </a:r>
          </a:p>
        </p:txBody>
      </p:sp>
      <p:sp>
        <p:nvSpPr>
          <p:cNvPr id="12" name="TextBox 11">
            <a:extLst>
              <a:ext uri="{FF2B5EF4-FFF2-40B4-BE49-F238E27FC236}">
                <a16:creationId xmlns:a16="http://schemas.microsoft.com/office/drawing/2014/main" id="{C5447AED-84F0-4C6B-590A-B3108C409888}"/>
              </a:ext>
            </a:extLst>
          </p:cNvPr>
          <p:cNvSpPr txBox="1"/>
          <p:nvPr/>
        </p:nvSpPr>
        <p:spPr>
          <a:xfrm>
            <a:off x="4523403" y="5921750"/>
            <a:ext cx="966931" cy="369332"/>
          </a:xfrm>
          <a:prstGeom prst="rect">
            <a:avLst/>
          </a:prstGeom>
          <a:solidFill>
            <a:srgbClr val="669162"/>
          </a:solidFill>
        </p:spPr>
        <p:txBody>
          <a:bodyPr wrap="none" rtlCol="0">
            <a:spAutoFit/>
          </a:bodyPr>
          <a:lstStyle/>
          <a:p>
            <a:r>
              <a:rPr lang="en-US" sz="1800" b="1" dirty="0">
                <a:latin typeface="Arial" panose="020B0604020202020204" pitchFamily="34" charset="0"/>
                <a:cs typeface="Arial" panose="020B0604020202020204" pitchFamily="34" charset="0"/>
              </a:rPr>
              <a:t>Level 2</a:t>
            </a:r>
          </a:p>
        </p:txBody>
      </p:sp>
      <p:sp>
        <p:nvSpPr>
          <p:cNvPr id="14" name="TextBox 13">
            <a:extLst>
              <a:ext uri="{FF2B5EF4-FFF2-40B4-BE49-F238E27FC236}">
                <a16:creationId xmlns:a16="http://schemas.microsoft.com/office/drawing/2014/main" id="{8D83007D-4249-131E-286E-FB9ED429A10B}"/>
              </a:ext>
            </a:extLst>
          </p:cNvPr>
          <p:cNvSpPr txBox="1"/>
          <p:nvPr/>
        </p:nvSpPr>
        <p:spPr>
          <a:xfrm>
            <a:off x="8661532" y="5609635"/>
            <a:ext cx="966931" cy="369332"/>
          </a:xfrm>
          <a:prstGeom prst="rect">
            <a:avLst/>
          </a:prstGeom>
          <a:solidFill>
            <a:srgbClr val="2D6923"/>
          </a:solidFill>
        </p:spPr>
        <p:txBody>
          <a:bodyPr wrap="none" rtlCol="0">
            <a:spAutoFit/>
          </a:bodyPr>
          <a:lstStyle/>
          <a:p>
            <a:r>
              <a:rPr lang="en-US" sz="1800" b="1" dirty="0">
                <a:latin typeface="Arial" panose="020B0604020202020204" pitchFamily="34" charset="0"/>
                <a:cs typeface="Arial" panose="020B0604020202020204" pitchFamily="34" charset="0"/>
              </a:rPr>
              <a:t>Level 4</a:t>
            </a:r>
          </a:p>
        </p:txBody>
      </p:sp>
      <p:sp>
        <p:nvSpPr>
          <p:cNvPr id="20" name="Flowchart: Alternate Process 19">
            <a:extLst>
              <a:ext uri="{FF2B5EF4-FFF2-40B4-BE49-F238E27FC236}">
                <a16:creationId xmlns:a16="http://schemas.microsoft.com/office/drawing/2014/main" id="{94E3C201-0E18-3383-13D0-307763EAD544}"/>
              </a:ext>
            </a:extLst>
          </p:cNvPr>
          <p:cNvSpPr/>
          <p:nvPr/>
        </p:nvSpPr>
        <p:spPr bwMode="auto">
          <a:xfrm>
            <a:off x="409963" y="5916518"/>
            <a:ext cx="1090336" cy="369332"/>
          </a:xfrm>
          <a:prstGeom prst="flowChartAlternateProcess">
            <a:avLst/>
          </a:prstGeom>
          <a:solidFill>
            <a:srgbClr val="33762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Level 3</a:t>
            </a:r>
          </a:p>
        </p:txBody>
      </p:sp>
      <p:sp>
        <p:nvSpPr>
          <p:cNvPr id="23" name="Flowchart: Alternate Process 22">
            <a:extLst>
              <a:ext uri="{FF2B5EF4-FFF2-40B4-BE49-F238E27FC236}">
                <a16:creationId xmlns:a16="http://schemas.microsoft.com/office/drawing/2014/main" id="{1D4DC3C5-E9B6-831E-26E7-A1ADBBC45AFF}"/>
              </a:ext>
            </a:extLst>
          </p:cNvPr>
          <p:cNvSpPr/>
          <p:nvPr/>
        </p:nvSpPr>
        <p:spPr bwMode="auto">
          <a:xfrm>
            <a:off x="8654914" y="5899014"/>
            <a:ext cx="1148986" cy="369332"/>
          </a:xfrm>
          <a:prstGeom prst="flowChartAlternateProcess">
            <a:avLst/>
          </a:prstGeom>
          <a:solidFill>
            <a:srgbClr val="25591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Level 5</a:t>
            </a:r>
          </a:p>
        </p:txBody>
      </p:sp>
      <p:pic>
        <p:nvPicPr>
          <p:cNvPr id="56" name="Picture 55">
            <a:extLst>
              <a:ext uri="{FF2B5EF4-FFF2-40B4-BE49-F238E27FC236}">
                <a16:creationId xmlns:a16="http://schemas.microsoft.com/office/drawing/2014/main" id="{5C2F8EF2-5C37-3287-D3DD-E741B6A54E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29703" y="4442600"/>
            <a:ext cx="1170609" cy="1431018"/>
          </a:xfrm>
          <a:prstGeom prst="rect">
            <a:avLst/>
          </a:prstGeom>
        </p:spPr>
      </p:pic>
      <p:pic>
        <p:nvPicPr>
          <p:cNvPr id="8" name="Picture 7" descr="Dizzy Dude">
            <a:extLst>
              <a:ext uri="{FF2B5EF4-FFF2-40B4-BE49-F238E27FC236}">
                <a16:creationId xmlns:a16="http://schemas.microsoft.com/office/drawing/2014/main" id="{D50A6D7D-6599-F7CC-8D93-C01F489EC6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39358" y="4119146"/>
            <a:ext cx="2232913" cy="2232913"/>
          </a:xfrm>
          <a:prstGeom prst="rect">
            <a:avLst/>
          </a:prstGeom>
        </p:spPr>
      </p:pic>
      <p:pic>
        <p:nvPicPr>
          <p:cNvPr id="5" name="Picture 4">
            <a:extLst>
              <a:ext uri="{FF2B5EF4-FFF2-40B4-BE49-F238E27FC236}">
                <a16:creationId xmlns:a16="http://schemas.microsoft.com/office/drawing/2014/main" id="{FB74A75F-098F-668B-7236-903980A20CEE}"/>
              </a:ext>
            </a:extLst>
          </p:cNvPr>
          <p:cNvPicPr>
            <a:picLocks noChangeAspect="1"/>
          </p:cNvPicPr>
          <p:nvPr/>
        </p:nvPicPr>
        <p:blipFill>
          <a:blip r:embed="rId9"/>
          <a:srcRect l="31331"/>
          <a:stretch/>
        </p:blipFill>
        <p:spPr>
          <a:xfrm>
            <a:off x="10349680" y="4102915"/>
            <a:ext cx="1682937" cy="2560542"/>
          </a:xfrm>
          <a:prstGeom prst="rect">
            <a:avLst/>
          </a:prstGeom>
        </p:spPr>
      </p:pic>
    </p:spTree>
    <p:extLst>
      <p:ext uri="{BB962C8B-B14F-4D97-AF65-F5344CB8AC3E}">
        <p14:creationId xmlns:p14="http://schemas.microsoft.com/office/powerpoint/2010/main" val="29690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6/8)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a:xfrm>
            <a:off x="480133" y="1046715"/>
            <a:ext cx="5615868" cy="5075237"/>
          </a:xfrm>
        </p:spPr>
        <p:txBody>
          <a:bodyPr/>
          <a:lstStyle/>
          <a:p>
            <a:pPr marL="0" indent="0">
              <a:buNone/>
            </a:pPr>
            <a:r>
              <a:rPr lang="en-US" sz="2400" b="1" dirty="0">
                <a:latin typeface="Arial" panose="020B0604020202020204" pitchFamily="34" charset="0"/>
                <a:cs typeface="Arial" panose="020B0604020202020204" pitchFamily="34" charset="0"/>
              </a:rPr>
              <a:t>Step 6: Generate Short-Term Wins</a:t>
            </a:r>
          </a:p>
          <a:p>
            <a:r>
              <a:rPr lang="en-US" sz="2000" b="1" dirty="0">
                <a:latin typeface="Arial" panose="020B0604020202020204" pitchFamily="34" charset="0"/>
                <a:cs typeface="Arial" panose="020B0604020202020204" pitchFamily="34" charset="0"/>
              </a:rPr>
              <a:t>Model usage</a:t>
            </a:r>
          </a:p>
          <a:p>
            <a:pPr lvl="1"/>
            <a:r>
              <a:rPr lang="en-US" sz="1800" b="1" dirty="0">
                <a:latin typeface="Arial" panose="020B0604020202020204" pitchFamily="34" charset="0"/>
                <a:cs typeface="Arial" panose="020B0604020202020204" pitchFamily="34" charset="0"/>
              </a:rPr>
              <a:t>12 Programs implementing MBSE</a:t>
            </a:r>
          </a:p>
          <a:p>
            <a:r>
              <a:rPr lang="en-US" sz="2000" b="1" dirty="0">
                <a:latin typeface="Arial" panose="020B0604020202020204" pitchFamily="34" charset="0"/>
                <a:cs typeface="Arial" panose="020B0604020202020204" pitchFamily="34" charset="0"/>
              </a:rPr>
              <a:t>Main benefits</a:t>
            </a:r>
          </a:p>
          <a:p>
            <a:pPr lvl="1"/>
            <a:r>
              <a:rPr lang="en-US" sz="1800" b="1" dirty="0">
                <a:latin typeface="Arial" panose="020B0604020202020204" pitchFamily="34" charset="0"/>
                <a:cs typeface="Arial" panose="020B0604020202020204" pitchFamily="34" charset="0"/>
              </a:rPr>
              <a:t>Better System Understanding</a:t>
            </a:r>
          </a:p>
          <a:p>
            <a:pPr lvl="1"/>
            <a:r>
              <a:rPr lang="en-US" sz="1800" b="1" dirty="0">
                <a:latin typeface="Arial" panose="020B0604020202020204" pitchFamily="34" charset="0"/>
                <a:cs typeface="Arial" panose="020B0604020202020204" pitchFamily="34" charset="0"/>
              </a:rPr>
              <a:t>Installed Systems Management</a:t>
            </a:r>
          </a:p>
          <a:p>
            <a:r>
              <a:rPr lang="en-US" sz="2000" b="1" dirty="0">
                <a:latin typeface="Arial" panose="020B0604020202020204" pitchFamily="34" charset="0"/>
                <a:cs typeface="Arial" panose="020B0604020202020204" pitchFamily="34" charset="0"/>
              </a:rPr>
              <a:t>WNS MBSE Style Guide</a:t>
            </a:r>
          </a:p>
          <a:p>
            <a:endParaRPr lang="en-US"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4FF75C2-EDA0-512E-127E-FC32A1A6FE3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8025" y="994351"/>
            <a:ext cx="4597279" cy="2724010"/>
          </a:xfrm>
          <a:prstGeom prst="rect">
            <a:avLst/>
          </a:prstGeom>
          <a:noFill/>
        </p:spPr>
      </p:pic>
      <p:pic>
        <p:nvPicPr>
          <p:cNvPr id="6" name="Picture 5">
            <a:extLst>
              <a:ext uri="{FF2B5EF4-FFF2-40B4-BE49-F238E27FC236}">
                <a16:creationId xmlns:a16="http://schemas.microsoft.com/office/drawing/2014/main" id="{3613E3C0-E245-5C29-EE48-D1F0ABEF1D1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8025" y="3770229"/>
            <a:ext cx="4597280" cy="2620273"/>
          </a:xfrm>
          <a:prstGeom prst="rect">
            <a:avLst/>
          </a:prstGeom>
          <a:noFill/>
        </p:spPr>
      </p:pic>
      <p:sp>
        <p:nvSpPr>
          <p:cNvPr id="15" name="Rectangle 14">
            <a:extLst>
              <a:ext uri="{FF2B5EF4-FFF2-40B4-BE49-F238E27FC236}">
                <a16:creationId xmlns:a16="http://schemas.microsoft.com/office/drawing/2014/main" id="{A2D9D830-8510-1B94-8ED1-E45FEB4FADE3}"/>
              </a:ext>
            </a:extLst>
          </p:cNvPr>
          <p:cNvSpPr/>
          <p:nvPr/>
        </p:nvSpPr>
        <p:spPr bwMode="auto">
          <a:xfrm>
            <a:off x="8537943" y="1389455"/>
            <a:ext cx="576300" cy="227791"/>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A5BDDEC8-EFE4-33A1-C30B-4F05E5B68EBE}"/>
              </a:ext>
            </a:extLst>
          </p:cNvPr>
          <p:cNvSpPr/>
          <p:nvPr/>
        </p:nvSpPr>
        <p:spPr bwMode="auto">
          <a:xfrm>
            <a:off x="9525689" y="1881306"/>
            <a:ext cx="576300" cy="227791"/>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Rectangle 22">
            <a:extLst>
              <a:ext uri="{FF2B5EF4-FFF2-40B4-BE49-F238E27FC236}">
                <a16:creationId xmlns:a16="http://schemas.microsoft.com/office/drawing/2014/main" id="{D00342BA-7DFF-82E1-B912-4F8038A12090}"/>
              </a:ext>
            </a:extLst>
          </p:cNvPr>
          <p:cNvSpPr/>
          <p:nvPr/>
        </p:nvSpPr>
        <p:spPr bwMode="auto">
          <a:xfrm>
            <a:off x="9383013" y="2314515"/>
            <a:ext cx="1598839" cy="799877"/>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Rectangle 23">
            <a:extLst>
              <a:ext uri="{FF2B5EF4-FFF2-40B4-BE49-F238E27FC236}">
                <a16:creationId xmlns:a16="http://schemas.microsoft.com/office/drawing/2014/main" id="{C044149F-BB9C-BA0F-6427-E25218C9102E}"/>
              </a:ext>
            </a:extLst>
          </p:cNvPr>
          <p:cNvSpPr/>
          <p:nvPr/>
        </p:nvSpPr>
        <p:spPr bwMode="auto">
          <a:xfrm>
            <a:off x="9449767" y="4986656"/>
            <a:ext cx="1532086" cy="799877"/>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3A2FA567-348D-C784-58EC-AA47ED774C60}"/>
              </a:ext>
            </a:extLst>
          </p:cNvPr>
          <p:cNvSpPr/>
          <p:nvPr/>
        </p:nvSpPr>
        <p:spPr bwMode="auto">
          <a:xfrm>
            <a:off x="9876080" y="2630021"/>
            <a:ext cx="218650" cy="189923"/>
          </a:xfrm>
          <a:prstGeom prst="rect">
            <a:avLst/>
          </a:prstGeom>
          <a:solidFill>
            <a:srgbClr val="00AD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TextBox 12">
            <a:extLst>
              <a:ext uri="{FF2B5EF4-FFF2-40B4-BE49-F238E27FC236}">
                <a16:creationId xmlns:a16="http://schemas.microsoft.com/office/drawing/2014/main" id="{8C0BD90E-1842-8286-A310-7C5BDECC3E6E}"/>
              </a:ext>
            </a:extLst>
          </p:cNvPr>
          <p:cNvSpPr txBox="1"/>
          <p:nvPr/>
        </p:nvSpPr>
        <p:spPr>
          <a:xfrm>
            <a:off x="10099398" y="2262647"/>
            <a:ext cx="1567542" cy="64633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No</a:t>
            </a:r>
          </a:p>
          <a:p>
            <a:r>
              <a:rPr lang="en-US" sz="1800" b="1" dirty="0">
                <a:latin typeface="Arial" panose="020B0604020202020204" pitchFamily="34" charset="0"/>
                <a:cs typeface="Arial" panose="020B0604020202020204" pitchFamily="34" charset="0"/>
              </a:rPr>
              <a:t>Yes</a:t>
            </a:r>
          </a:p>
        </p:txBody>
      </p:sp>
      <p:sp>
        <p:nvSpPr>
          <p:cNvPr id="14" name="Rectangle 13">
            <a:extLst>
              <a:ext uri="{FF2B5EF4-FFF2-40B4-BE49-F238E27FC236}">
                <a16:creationId xmlns:a16="http://schemas.microsoft.com/office/drawing/2014/main" id="{E6377A48-E614-22FD-AE06-42815FC02A16}"/>
              </a:ext>
            </a:extLst>
          </p:cNvPr>
          <p:cNvSpPr/>
          <p:nvPr/>
        </p:nvSpPr>
        <p:spPr bwMode="auto">
          <a:xfrm>
            <a:off x="9880748" y="2349610"/>
            <a:ext cx="218650" cy="189923"/>
          </a:xfrm>
          <a:prstGeom prst="rect">
            <a:avLst/>
          </a:prstGeom>
          <a:solidFill>
            <a:srgbClr val="FB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TextBox 19">
            <a:extLst>
              <a:ext uri="{FF2B5EF4-FFF2-40B4-BE49-F238E27FC236}">
                <a16:creationId xmlns:a16="http://schemas.microsoft.com/office/drawing/2014/main" id="{9BA49C04-FB31-001A-7B54-2C970B1A981A}"/>
              </a:ext>
            </a:extLst>
          </p:cNvPr>
          <p:cNvSpPr txBox="1"/>
          <p:nvPr/>
        </p:nvSpPr>
        <p:spPr>
          <a:xfrm>
            <a:off x="9710800" y="4944290"/>
            <a:ext cx="1567542" cy="64633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N/A</a:t>
            </a:r>
          </a:p>
          <a:p>
            <a:r>
              <a:rPr lang="en-US" sz="1800" b="1" dirty="0">
                <a:latin typeface="Arial" panose="020B0604020202020204" pitchFamily="34" charset="0"/>
                <a:cs typeface="Arial" panose="020B0604020202020204" pitchFamily="34" charset="0"/>
              </a:rPr>
              <a:t>Somewhat</a:t>
            </a:r>
          </a:p>
        </p:txBody>
      </p:sp>
      <p:sp>
        <p:nvSpPr>
          <p:cNvPr id="21" name="Rectangle 20">
            <a:extLst>
              <a:ext uri="{FF2B5EF4-FFF2-40B4-BE49-F238E27FC236}">
                <a16:creationId xmlns:a16="http://schemas.microsoft.com/office/drawing/2014/main" id="{14C430D0-F4A2-239A-498F-816838F90AF0}"/>
              </a:ext>
            </a:extLst>
          </p:cNvPr>
          <p:cNvSpPr/>
          <p:nvPr/>
        </p:nvSpPr>
        <p:spPr bwMode="auto">
          <a:xfrm>
            <a:off x="9492150" y="5313735"/>
            <a:ext cx="218650" cy="189923"/>
          </a:xfrm>
          <a:prstGeom prst="rect">
            <a:avLst/>
          </a:prstGeom>
          <a:solidFill>
            <a:srgbClr val="FBFB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2" name="Rectangle 21">
            <a:extLst>
              <a:ext uri="{FF2B5EF4-FFF2-40B4-BE49-F238E27FC236}">
                <a16:creationId xmlns:a16="http://schemas.microsoft.com/office/drawing/2014/main" id="{CD0F5404-E2B1-951E-1A7E-424894E035F7}"/>
              </a:ext>
            </a:extLst>
          </p:cNvPr>
          <p:cNvSpPr/>
          <p:nvPr/>
        </p:nvSpPr>
        <p:spPr bwMode="auto">
          <a:xfrm>
            <a:off x="9492150" y="5034051"/>
            <a:ext cx="218650" cy="189923"/>
          </a:xfrm>
          <a:prstGeom prst="rect">
            <a:avLst/>
          </a:prstGeom>
          <a:solidFill>
            <a:srgbClr val="FB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C8FBC9FF-EF69-DF50-ADDD-E191A1071E54}"/>
              </a:ext>
            </a:extLst>
          </p:cNvPr>
          <p:cNvSpPr txBox="1"/>
          <p:nvPr/>
        </p:nvSpPr>
        <p:spPr>
          <a:xfrm>
            <a:off x="6608954" y="994351"/>
            <a:ext cx="3062210" cy="361342"/>
          </a:xfrm>
          <a:prstGeom prst="rect">
            <a:avLst/>
          </a:prstGeom>
          <a:solidFill>
            <a:srgbClr val="D1D1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dirty="0"/>
              <a:t>Have you used MBSE?</a:t>
            </a:r>
          </a:p>
        </p:txBody>
      </p:sp>
      <p:sp>
        <p:nvSpPr>
          <p:cNvPr id="26" name="Rectangle 25">
            <a:extLst>
              <a:ext uri="{FF2B5EF4-FFF2-40B4-BE49-F238E27FC236}">
                <a16:creationId xmlns:a16="http://schemas.microsoft.com/office/drawing/2014/main" id="{FA8749B9-EB50-5DE9-BAFA-C106CFF022CF}"/>
              </a:ext>
            </a:extLst>
          </p:cNvPr>
          <p:cNvSpPr/>
          <p:nvPr/>
        </p:nvSpPr>
        <p:spPr bwMode="auto">
          <a:xfrm>
            <a:off x="8537943" y="4137296"/>
            <a:ext cx="576300" cy="227791"/>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A092B9C1-8B45-9039-A6FD-B3D9DC8368CB}"/>
              </a:ext>
            </a:extLst>
          </p:cNvPr>
          <p:cNvSpPr txBox="1"/>
          <p:nvPr/>
        </p:nvSpPr>
        <p:spPr>
          <a:xfrm>
            <a:off x="6608955" y="3775954"/>
            <a:ext cx="3714353" cy="361342"/>
          </a:xfrm>
          <a:prstGeom prst="rect">
            <a:avLst/>
          </a:prstGeom>
          <a:solidFill>
            <a:srgbClr val="D1D1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dirty="0"/>
              <a:t>How useful has it been?</a:t>
            </a:r>
          </a:p>
        </p:txBody>
      </p:sp>
    </p:spTree>
    <p:extLst>
      <p:ext uri="{BB962C8B-B14F-4D97-AF65-F5344CB8AC3E}">
        <p14:creationId xmlns:p14="http://schemas.microsoft.com/office/powerpoint/2010/main" val="149180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7/8)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a:xfrm>
            <a:off x="480133" y="1046715"/>
            <a:ext cx="4345364" cy="5075237"/>
          </a:xfrm>
        </p:spPr>
        <p:txBody>
          <a:bodyPr/>
          <a:lstStyle/>
          <a:p>
            <a:pPr marL="0" indent="0">
              <a:buNone/>
            </a:pPr>
            <a:r>
              <a:rPr lang="en-US" sz="2400" b="1" dirty="0">
                <a:latin typeface="Arial" panose="020B0604020202020204" pitchFamily="34" charset="0"/>
                <a:cs typeface="Arial" panose="020B0604020202020204" pitchFamily="34" charset="0"/>
              </a:rPr>
              <a:t>Step 7: Sustain Acceleration</a:t>
            </a:r>
          </a:p>
          <a:p>
            <a:r>
              <a:rPr lang="en-US" sz="2000" b="1" dirty="0">
                <a:latin typeface="Arial" panose="020B0604020202020204" pitchFamily="34" charset="0"/>
                <a:cs typeface="Arial" panose="020B0604020202020204" pitchFamily="34" charset="0"/>
              </a:rPr>
              <a:t>Expected increase in model usage</a:t>
            </a:r>
          </a:p>
          <a:p>
            <a:r>
              <a:rPr lang="en-US" sz="2000" b="1" dirty="0">
                <a:latin typeface="Arial" panose="020B0604020202020204" pitchFamily="34" charset="0"/>
                <a:cs typeface="Arial" panose="020B0604020202020204" pitchFamily="34" charset="0"/>
              </a:rPr>
              <a:t>WNS Style Guide </a:t>
            </a:r>
            <a:r>
              <a:rPr lang="en-US" sz="2000" b="1" dirty="0">
                <a:latin typeface="Arial" panose="020B0604020202020204" pitchFamily="34" charset="0"/>
                <a:cs typeface="Arial" panose="020B0604020202020204" pitchFamily="34" charset="0"/>
                <a:sym typeface="Wingdings" panose="05000000000000000000" pitchFamily="2" charset="2"/>
              </a:rPr>
              <a:t></a:t>
            </a:r>
            <a:r>
              <a:rPr lang="en-US" sz="2000" b="1" dirty="0">
                <a:latin typeface="Arial" panose="020B0604020202020204" pitchFamily="34" charset="0"/>
                <a:cs typeface="Arial" panose="020B0604020202020204" pitchFamily="34" charset="0"/>
              </a:rPr>
              <a:t> WNR Modeling Guide</a:t>
            </a:r>
          </a:p>
          <a:p>
            <a:pPr lvl="1"/>
            <a:r>
              <a:rPr lang="en-US" sz="1800" b="1" dirty="0">
                <a:latin typeface="Arial" panose="020B0604020202020204" pitchFamily="34" charset="0"/>
                <a:cs typeface="Arial" panose="020B0604020202020204" pitchFamily="34" charset="0"/>
              </a:rPr>
              <a:t>Metamodel</a:t>
            </a:r>
          </a:p>
          <a:p>
            <a:pPr lvl="1"/>
            <a:r>
              <a:rPr lang="en-US" sz="1800" b="1" dirty="0">
                <a:latin typeface="Arial" panose="020B0604020202020204" pitchFamily="34" charset="0"/>
                <a:cs typeface="Arial" panose="020B0604020202020204" pitchFamily="34" charset="0"/>
              </a:rPr>
              <a:t>Methodology</a:t>
            </a:r>
          </a:p>
          <a:p>
            <a:pPr lvl="1"/>
            <a:r>
              <a:rPr lang="en-US" sz="1800" b="1" dirty="0">
                <a:latin typeface="Arial" panose="020B0604020202020204" pitchFamily="34" charset="0"/>
                <a:cs typeface="Arial" panose="020B0604020202020204" pitchFamily="34" charset="0"/>
              </a:rPr>
              <a:t>Style Guidance</a:t>
            </a:r>
          </a:p>
          <a:p>
            <a:r>
              <a:rPr lang="en-US" sz="2000" b="1" dirty="0">
                <a:latin typeface="Arial" panose="020B0604020202020204" pitchFamily="34" charset="0"/>
                <a:cs typeface="Arial" panose="020B0604020202020204" pitchFamily="34" charset="0"/>
              </a:rPr>
              <a:t>One model to rule them all    </a:t>
            </a:r>
            <a:r>
              <a:rPr lang="en-US" sz="2000" b="1" dirty="0">
                <a:latin typeface="Arial" panose="020B0604020202020204" pitchFamily="34" charset="0"/>
                <a:cs typeface="Arial" panose="020B0604020202020204" pitchFamily="34" charset="0"/>
                <a:sym typeface="Wingdings" panose="05000000000000000000" pitchFamily="2" charset="2"/>
              </a:rPr>
              <a:t> One model per purpose</a:t>
            </a:r>
            <a:endParaRPr lang="en-US" sz="2000" b="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B7790BB-989B-CD9A-CBFF-52B9CFD85779}"/>
              </a:ext>
            </a:extLst>
          </p:cNvPr>
          <p:cNvPicPr>
            <a:picLocks noChangeAspect="1"/>
          </p:cNvPicPr>
          <p:nvPr/>
        </p:nvPicPr>
        <p:blipFill>
          <a:blip r:embed="rId3"/>
          <a:srcRect l="9513" t="29193" r="8591" b="8722"/>
          <a:stretch/>
        </p:blipFill>
        <p:spPr>
          <a:xfrm>
            <a:off x="4404282" y="1492631"/>
            <a:ext cx="7733462" cy="4629321"/>
          </a:xfrm>
          <a:prstGeom prst="rect">
            <a:avLst/>
          </a:prstGeom>
        </p:spPr>
      </p:pic>
    </p:spTree>
    <p:extLst>
      <p:ext uri="{BB962C8B-B14F-4D97-AF65-F5344CB8AC3E}">
        <p14:creationId xmlns:p14="http://schemas.microsoft.com/office/powerpoint/2010/main" val="12692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5E82E7E-EC2B-B1A3-7861-08B7BD6C2151}"/>
              </a:ext>
            </a:extLst>
          </p:cNvPr>
          <p:cNvGrpSpPr/>
          <p:nvPr/>
        </p:nvGrpSpPr>
        <p:grpSpPr>
          <a:xfrm>
            <a:off x="4062411" y="890678"/>
            <a:ext cx="5886660" cy="5967784"/>
            <a:chOff x="3908301" y="880168"/>
            <a:chExt cx="5886660" cy="5967784"/>
          </a:xfrm>
        </p:grpSpPr>
        <p:pic>
          <p:nvPicPr>
            <p:cNvPr id="5" name="Picture 4">
              <a:extLst>
                <a:ext uri="{FF2B5EF4-FFF2-40B4-BE49-F238E27FC236}">
                  <a16:creationId xmlns:a16="http://schemas.microsoft.com/office/drawing/2014/main" id="{ACBF2A21-874B-448D-36E5-D2F48CEC01A7}"/>
                </a:ext>
              </a:extLst>
            </p:cNvPr>
            <p:cNvPicPr>
              <a:picLocks noChangeAspect="1"/>
            </p:cNvPicPr>
            <p:nvPr/>
          </p:nvPicPr>
          <p:blipFill>
            <a:blip r:embed="rId3"/>
            <a:stretch>
              <a:fillRect/>
            </a:stretch>
          </p:blipFill>
          <p:spPr>
            <a:xfrm>
              <a:off x="3908301" y="880168"/>
              <a:ext cx="5886660" cy="5967784"/>
            </a:xfrm>
            <a:prstGeom prst="rect">
              <a:avLst/>
            </a:prstGeom>
            <a:noFill/>
            <a:ln>
              <a:solidFill>
                <a:schemeClr val="bg1">
                  <a:lumMod val="85000"/>
                </a:schemeClr>
              </a:solidFill>
            </a:ln>
          </p:spPr>
        </p:pic>
        <p:sp>
          <p:nvSpPr>
            <p:cNvPr id="28" name="Rectangle 27">
              <a:extLst>
                <a:ext uri="{FF2B5EF4-FFF2-40B4-BE49-F238E27FC236}">
                  <a16:creationId xmlns:a16="http://schemas.microsoft.com/office/drawing/2014/main" id="{EF278EF1-D0F0-A805-6AB1-785815452B3F}"/>
                </a:ext>
              </a:extLst>
            </p:cNvPr>
            <p:cNvSpPr/>
            <p:nvPr/>
          </p:nvSpPr>
          <p:spPr bwMode="auto">
            <a:xfrm>
              <a:off x="3971896" y="1209496"/>
              <a:ext cx="703414" cy="3745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Rectangle 28">
              <a:extLst>
                <a:ext uri="{FF2B5EF4-FFF2-40B4-BE49-F238E27FC236}">
                  <a16:creationId xmlns:a16="http://schemas.microsoft.com/office/drawing/2014/main" id="{C7078526-44FF-E807-9B60-D5325EE530C0}"/>
                </a:ext>
              </a:extLst>
            </p:cNvPr>
            <p:cNvSpPr/>
            <p:nvPr/>
          </p:nvSpPr>
          <p:spPr bwMode="auto">
            <a:xfrm>
              <a:off x="3947855" y="2192055"/>
              <a:ext cx="703414" cy="3745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Rectangle 29">
              <a:extLst>
                <a:ext uri="{FF2B5EF4-FFF2-40B4-BE49-F238E27FC236}">
                  <a16:creationId xmlns:a16="http://schemas.microsoft.com/office/drawing/2014/main" id="{5F0CD201-3B04-8686-F300-E2A4926537B6}"/>
                </a:ext>
              </a:extLst>
            </p:cNvPr>
            <p:cNvSpPr/>
            <p:nvPr/>
          </p:nvSpPr>
          <p:spPr bwMode="auto">
            <a:xfrm>
              <a:off x="3934313" y="3717911"/>
              <a:ext cx="703414" cy="3745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Rectangle 30">
              <a:extLst>
                <a:ext uri="{FF2B5EF4-FFF2-40B4-BE49-F238E27FC236}">
                  <a16:creationId xmlns:a16="http://schemas.microsoft.com/office/drawing/2014/main" id="{06FDA5FD-0319-D0C8-FADC-E35776ED1EFC}"/>
                </a:ext>
              </a:extLst>
            </p:cNvPr>
            <p:cNvSpPr/>
            <p:nvPr/>
          </p:nvSpPr>
          <p:spPr bwMode="auto">
            <a:xfrm>
              <a:off x="3934313" y="5061593"/>
              <a:ext cx="703414" cy="3745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7/8)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r>
              <a:rPr lang="en-US" sz="2000" b="1" dirty="0">
                <a:latin typeface="Arial" panose="020B0604020202020204" pitchFamily="34" charset="0"/>
                <a:cs typeface="Arial" panose="020B0604020202020204" pitchFamily="34" charset="0"/>
              </a:rPr>
              <a:t>WNS MBSE Modelverse</a:t>
            </a:r>
          </a:p>
        </p:txBody>
      </p:sp>
      <p:sp>
        <p:nvSpPr>
          <p:cNvPr id="6" name="TextBox 5">
            <a:extLst>
              <a:ext uri="{FF2B5EF4-FFF2-40B4-BE49-F238E27FC236}">
                <a16:creationId xmlns:a16="http://schemas.microsoft.com/office/drawing/2014/main" id="{89C2BFD5-ED28-7F8E-D8E7-0BE1756A46EF}"/>
              </a:ext>
            </a:extLst>
          </p:cNvPr>
          <p:cNvSpPr txBox="1"/>
          <p:nvPr/>
        </p:nvSpPr>
        <p:spPr>
          <a:xfrm>
            <a:off x="4917028" y="820038"/>
            <a:ext cx="2345514" cy="338554"/>
          </a:xfrm>
          <a:prstGeom prst="rect">
            <a:avLst/>
          </a:prstGeom>
          <a:solidFill>
            <a:schemeClr val="bg1"/>
          </a:solidFill>
        </p:spPr>
        <p:txBody>
          <a:bodyPr wrap="square" rtlCol="0">
            <a:spAutoFit/>
          </a:bodyPr>
          <a:lstStyle/>
          <a:p>
            <a:r>
              <a:rPr lang="en-US" sz="1600" b="1" dirty="0">
                <a:solidFill>
                  <a:schemeClr val="tx2"/>
                </a:solidFill>
              </a:rPr>
              <a:t>Development Models</a:t>
            </a:r>
          </a:p>
        </p:txBody>
      </p:sp>
      <p:sp>
        <p:nvSpPr>
          <p:cNvPr id="7" name="TextBox 6">
            <a:extLst>
              <a:ext uri="{FF2B5EF4-FFF2-40B4-BE49-F238E27FC236}">
                <a16:creationId xmlns:a16="http://schemas.microsoft.com/office/drawing/2014/main" id="{36E54A47-45A0-0AA6-8185-76CF28DBCA22}"/>
              </a:ext>
            </a:extLst>
          </p:cNvPr>
          <p:cNvSpPr txBox="1"/>
          <p:nvPr/>
        </p:nvSpPr>
        <p:spPr>
          <a:xfrm>
            <a:off x="2084221" y="1530724"/>
            <a:ext cx="2732926" cy="374571"/>
          </a:xfrm>
          <a:prstGeom prst="wedgeRoundRectCallout">
            <a:avLst>
              <a:gd name="adj1" fmla="val 34385"/>
              <a:gd name="adj2" fmla="val 6468"/>
              <a:gd name="adj3" fmla="val 16667"/>
            </a:avLst>
          </a:prstGeom>
          <a:solidFill>
            <a:schemeClr val="bg1"/>
          </a:solidFill>
        </p:spPr>
        <p:txBody>
          <a:bodyPr wrap="square" rtlCol="0">
            <a:spAutoFit/>
          </a:bodyPr>
          <a:lstStyle>
            <a:defPPr>
              <a:defRPr lang="en-US"/>
            </a:defPPr>
            <a:lvl1pPr>
              <a:defRPr sz="1600" b="1">
                <a:solidFill>
                  <a:schemeClr val="tx2"/>
                </a:solidFill>
                <a:latin typeface="Tahoma" charset="0"/>
              </a:defRPr>
            </a:lvl1pPr>
            <a:lvl2pPr>
              <a:defRPr>
                <a:solidFill>
                  <a:schemeClr val="tx1"/>
                </a:solidFill>
                <a:latin typeface="Tahoma" charset="0"/>
              </a:defRPr>
            </a:lvl2pPr>
            <a:lvl3pPr>
              <a:defRPr>
                <a:solidFill>
                  <a:schemeClr val="tx1"/>
                </a:solidFill>
                <a:latin typeface="Tahoma" charset="0"/>
              </a:defRPr>
            </a:lvl3pPr>
            <a:lvl4pPr>
              <a:defRPr>
                <a:solidFill>
                  <a:schemeClr val="tx1"/>
                </a:solidFill>
                <a:latin typeface="Tahoma" charset="0"/>
              </a:defRPr>
            </a:lvl4pPr>
            <a:lvl5pPr>
              <a:defRPr>
                <a:solidFill>
                  <a:schemeClr val="tx1"/>
                </a:solidFill>
                <a:latin typeface="Tahoma" charset="0"/>
              </a:defRPr>
            </a:lvl5pPr>
            <a:lvl6pPr>
              <a:defRPr>
                <a:solidFill>
                  <a:schemeClr val="tx1"/>
                </a:solidFill>
                <a:latin typeface="Tahoma" charset="0"/>
              </a:defRPr>
            </a:lvl6pPr>
            <a:lvl7pPr>
              <a:defRPr>
                <a:solidFill>
                  <a:schemeClr val="tx1"/>
                </a:solidFill>
                <a:latin typeface="Tahoma" charset="0"/>
              </a:defRPr>
            </a:lvl7pPr>
            <a:lvl8pPr>
              <a:defRPr>
                <a:solidFill>
                  <a:schemeClr val="tx1"/>
                </a:solidFill>
                <a:latin typeface="Tahoma" charset="0"/>
              </a:defRPr>
            </a:lvl8pPr>
            <a:lvl9pPr>
              <a:defRPr>
                <a:solidFill>
                  <a:schemeClr val="tx1"/>
                </a:solidFill>
                <a:latin typeface="Tahoma" charset="0"/>
              </a:defRPr>
            </a:lvl9pPr>
          </a:lstStyle>
          <a:p>
            <a:pPr algn="r"/>
            <a:r>
              <a:rPr lang="en-US" dirty="0"/>
              <a:t>Enterprise Architecture</a:t>
            </a:r>
          </a:p>
        </p:txBody>
      </p:sp>
      <p:sp>
        <p:nvSpPr>
          <p:cNvPr id="8" name="TextBox 7">
            <a:extLst>
              <a:ext uri="{FF2B5EF4-FFF2-40B4-BE49-F238E27FC236}">
                <a16:creationId xmlns:a16="http://schemas.microsoft.com/office/drawing/2014/main" id="{06AD6F51-4FEC-7CD7-7691-C48E6C281889}"/>
              </a:ext>
            </a:extLst>
          </p:cNvPr>
          <p:cNvSpPr txBox="1"/>
          <p:nvPr/>
        </p:nvSpPr>
        <p:spPr>
          <a:xfrm>
            <a:off x="2084221" y="2687120"/>
            <a:ext cx="2732926" cy="374571"/>
          </a:xfrm>
          <a:prstGeom prst="wedgeRoundRectCallout">
            <a:avLst>
              <a:gd name="adj1" fmla="val 24167"/>
              <a:gd name="adj2" fmla="val 11287"/>
              <a:gd name="adj3" fmla="val 16667"/>
            </a:avLst>
          </a:prstGeom>
          <a:solidFill>
            <a:schemeClr val="bg1"/>
          </a:solidFill>
        </p:spPr>
        <p:txBody>
          <a:bodyPr wrap="square" rtlCol="0">
            <a:spAutoFit/>
          </a:bodyPr>
          <a:lstStyle>
            <a:defPPr>
              <a:defRPr lang="en-US"/>
            </a:defPPr>
            <a:lvl1pPr>
              <a:defRPr sz="1600" b="1">
                <a:solidFill>
                  <a:schemeClr val="tx2"/>
                </a:solidFill>
                <a:latin typeface="Tahoma" charset="0"/>
              </a:defRPr>
            </a:lvl1pPr>
            <a:lvl2pPr>
              <a:defRPr>
                <a:solidFill>
                  <a:schemeClr val="tx1"/>
                </a:solidFill>
                <a:latin typeface="Tahoma" charset="0"/>
              </a:defRPr>
            </a:lvl2pPr>
            <a:lvl3pPr>
              <a:defRPr>
                <a:solidFill>
                  <a:schemeClr val="tx1"/>
                </a:solidFill>
                <a:latin typeface="Tahoma" charset="0"/>
              </a:defRPr>
            </a:lvl3pPr>
            <a:lvl4pPr>
              <a:defRPr>
                <a:solidFill>
                  <a:schemeClr val="tx1"/>
                </a:solidFill>
                <a:latin typeface="Tahoma" charset="0"/>
              </a:defRPr>
            </a:lvl4pPr>
            <a:lvl5pPr>
              <a:defRPr>
                <a:solidFill>
                  <a:schemeClr val="tx1"/>
                </a:solidFill>
                <a:latin typeface="Tahoma" charset="0"/>
              </a:defRPr>
            </a:lvl5pPr>
            <a:lvl6pPr>
              <a:defRPr>
                <a:solidFill>
                  <a:schemeClr val="tx1"/>
                </a:solidFill>
                <a:latin typeface="Tahoma" charset="0"/>
              </a:defRPr>
            </a:lvl6pPr>
            <a:lvl7pPr>
              <a:defRPr>
                <a:solidFill>
                  <a:schemeClr val="tx1"/>
                </a:solidFill>
                <a:latin typeface="Tahoma" charset="0"/>
              </a:defRPr>
            </a:lvl7pPr>
            <a:lvl8pPr>
              <a:defRPr>
                <a:solidFill>
                  <a:schemeClr val="tx1"/>
                </a:solidFill>
                <a:latin typeface="Tahoma" charset="0"/>
              </a:defRPr>
            </a:lvl8pPr>
            <a:lvl9pPr>
              <a:defRPr>
                <a:solidFill>
                  <a:schemeClr val="tx1"/>
                </a:solidFill>
                <a:latin typeface="Tahoma" charset="0"/>
              </a:defRPr>
            </a:lvl9pPr>
          </a:lstStyle>
          <a:p>
            <a:pPr algn="r"/>
            <a:r>
              <a:rPr lang="en-US" dirty="0"/>
              <a:t>Program Architecture</a:t>
            </a:r>
          </a:p>
        </p:txBody>
      </p:sp>
      <p:sp>
        <p:nvSpPr>
          <p:cNvPr id="9" name="TextBox 8">
            <a:extLst>
              <a:ext uri="{FF2B5EF4-FFF2-40B4-BE49-F238E27FC236}">
                <a16:creationId xmlns:a16="http://schemas.microsoft.com/office/drawing/2014/main" id="{5C41FF6C-1650-A199-69EE-A5BDBB1DD389}"/>
              </a:ext>
            </a:extLst>
          </p:cNvPr>
          <p:cNvSpPr txBox="1"/>
          <p:nvPr/>
        </p:nvSpPr>
        <p:spPr>
          <a:xfrm>
            <a:off x="2084222" y="4146323"/>
            <a:ext cx="2732925" cy="374571"/>
          </a:xfrm>
          <a:prstGeom prst="wedgeRoundRectCallout">
            <a:avLst>
              <a:gd name="adj1" fmla="val 25338"/>
              <a:gd name="adj2" fmla="val -22196"/>
              <a:gd name="adj3" fmla="val 16667"/>
            </a:avLst>
          </a:prstGeom>
          <a:solidFill>
            <a:schemeClr val="bg1"/>
          </a:solidFill>
        </p:spPr>
        <p:txBody>
          <a:bodyPr wrap="square" rtlCol="0">
            <a:spAutoFit/>
          </a:bodyPr>
          <a:lstStyle>
            <a:defPPr>
              <a:defRPr lang="en-US"/>
            </a:defPPr>
            <a:lvl1pPr>
              <a:defRPr sz="1600" b="1">
                <a:solidFill>
                  <a:schemeClr val="tx2"/>
                </a:solidFill>
                <a:latin typeface="Tahoma" charset="0"/>
              </a:defRPr>
            </a:lvl1pPr>
            <a:lvl2pPr>
              <a:defRPr>
                <a:solidFill>
                  <a:schemeClr val="tx1"/>
                </a:solidFill>
                <a:latin typeface="Tahoma" charset="0"/>
              </a:defRPr>
            </a:lvl2pPr>
            <a:lvl3pPr>
              <a:defRPr>
                <a:solidFill>
                  <a:schemeClr val="tx1"/>
                </a:solidFill>
                <a:latin typeface="Tahoma" charset="0"/>
              </a:defRPr>
            </a:lvl3pPr>
            <a:lvl4pPr>
              <a:defRPr>
                <a:solidFill>
                  <a:schemeClr val="tx1"/>
                </a:solidFill>
                <a:latin typeface="Tahoma" charset="0"/>
              </a:defRPr>
            </a:lvl4pPr>
            <a:lvl5pPr>
              <a:defRPr>
                <a:solidFill>
                  <a:schemeClr val="tx1"/>
                </a:solidFill>
                <a:latin typeface="Tahoma" charset="0"/>
              </a:defRPr>
            </a:lvl5pPr>
            <a:lvl6pPr>
              <a:defRPr>
                <a:solidFill>
                  <a:schemeClr val="tx1"/>
                </a:solidFill>
                <a:latin typeface="Tahoma" charset="0"/>
              </a:defRPr>
            </a:lvl6pPr>
            <a:lvl7pPr>
              <a:defRPr>
                <a:solidFill>
                  <a:schemeClr val="tx1"/>
                </a:solidFill>
                <a:latin typeface="Tahoma" charset="0"/>
              </a:defRPr>
            </a:lvl7pPr>
            <a:lvl8pPr>
              <a:defRPr>
                <a:solidFill>
                  <a:schemeClr val="tx1"/>
                </a:solidFill>
                <a:latin typeface="Tahoma" charset="0"/>
              </a:defRPr>
            </a:lvl8pPr>
            <a:lvl9pPr>
              <a:defRPr>
                <a:solidFill>
                  <a:schemeClr val="tx1"/>
                </a:solidFill>
                <a:latin typeface="Tahoma" charset="0"/>
              </a:defRPr>
            </a:lvl9pPr>
          </a:lstStyle>
          <a:p>
            <a:pPr algn="r"/>
            <a:r>
              <a:rPr lang="en-US" dirty="0"/>
              <a:t>Integration Architecture</a:t>
            </a:r>
          </a:p>
        </p:txBody>
      </p:sp>
      <p:sp>
        <p:nvSpPr>
          <p:cNvPr id="10" name="TextBox 9">
            <a:extLst>
              <a:ext uri="{FF2B5EF4-FFF2-40B4-BE49-F238E27FC236}">
                <a16:creationId xmlns:a16="http://schemas.microsoft.com/office/drawing/2014/main" id="{59B27F09-21D6-4E5B-6377-EB048D2D05E3}"/>
              </a:ext>
            </a:extLst>
          </p:cNvPr>
          <p:cNvSpPr txBox="1"/>
          <p:nvPr/>
        </p:nvSpPr>
        <p:spPr>
          <a:xfrm>
            <a:off x="2111462" y="5725965"/>
            <a:ext cx="2732925" cy="374571"/>
          </a:xfrm>
          <a:prstGeom prst="wedgeRoundRectCallout">
            <a:avLst>
              <a:gd name="adj1" fmla="val 34568"/>
              <a:gd name="adj2" fmla="val -2806"/>
              <a:gd name="adj3" fmla="val 16667"/>
            </a:avLst>
          </a:prstGeom>
          <a:solidFill>
            <a:schemeClr val="bg1"/>
          </a:solidFill>
        </p:spPr>
        <p:txBody>
          <a:bodyPr wrap="square" rtlCol="0">
            <a:spAutoFit/>
          </a:bodyPr>
          <a:lstStyle>
            <a:defPPr>
              <a:defRPr lang="en-US"/>
            </a:defPPr>
            <a:lvl1pPr>
              <a:defRPr sz="1600" b="1">
                <a:solidFill>
                  <a:schemeClr val="tx2"/>
                </a:solidFill>
                <a:latin typeface="Tahoma" charset="0"/>
              </a:defRPr>
            </a:lvl1pPr>
            <a:lvl2pPr>
              <a:defRPr>
                <a:solidFill>
                  <a:schemeClr val="tx1"/>
                </a:solidFill>
                <a:latin typeface="Tahoma" charset="0"/>
              </a:defRPr>
            </a:lvl2pPr>
            <a:lvl3pPr>
              <a:defRPr>
                <a:solidFill>
                  <a:schemeClr val="tx1"/>
                </a:solidFill>
                <a:latin typeface="Tahoma" charset="0"/>
              </a:defRPr>
            </a:lvl3pPr>
            <a:lvl4pPr>
              <a:defRPr>
                <a:solidFill>
                  <a:schemeClr val="tx1"/>
                </a:solidFill>
                <a:latin typeface="Tahoma" charset="0"/>
              </a:defRPr>
            </a:lvl4pPr>
            <a:lvl5pPr>
              <a:defRPr>
                <a:solidFill>
                  <a:schemeClr val="tx1"/>
                </a:solidFill>
                <a:latin typeface="Tahoma" charset="0"/>
              </a:defRPr>
            </a:lvl5pPr>
            <a:lvl6pPr>
              <a:defRPr>
                <a:solidFill>
                  <a:schemeClr val="tx1"/>
                </a:solidFill>
                <a:latin typeface="Tahoma" charset="0"/>
              </a:defRPr>
            </a:lvl6pPr>
            <a:lvl7pPr>
              <a:defRPr>
                <a:solidFill>
                  <a:schemeClr val="tx1"/>
                </a:solidFill>
                <a:latin typeface="Tahoma" charset="0"/>
              </a:defRPr>
            </a:lvl7pPr>
            <a:lvl8pPr>
              <a:defRPr>
                <a:solidFill>
                  <a:schemeClr val="tx1"/>
                </a:solidFill>
                <a:latin typeface="Tahoma" charset="0"/>
              </a:defRPr>
            </a:lvl8pPr>
            <a:lvl9pPr>
              <a:defRPr>
                <a:solidFill>
                  <a:schemeClr val="tx1"/>
                </a:solidFill>
                <a:latin typeface="Tahoma" charset="0"/>
              </a:defRPr>
            </a:lvl9pPr>
          </a:lstStyle>
          <a:p>
            <a:pPr algn="r"/>
            <a:r>
              <a:rPr lang="en-US" dirty="0"/>
              <a:t>System Architecture</a:t>
            </a:r>
          </a:p>
        </p:txBody>
      </p:sp>
      <p:sp>
        <p:nvSpPr>
          <p:cNvPr id="11" name="TextBox 10">
            <a:extLst>
              <a:ext uri="{FF2B5EF4-FFF2-40B4-BE49-F238E27FC236}">
                <a16:creationId xmlns:a16="http://schemas.microsoft.com/office/drawing/2014/main" id="{AD27F853-97EF-5F5E-855A-DC60BEFE26C5}"/>
              </a:ext>
            </a:extLst>
          </p:cNvPr>
          <p:cNvSpPr txBox="1"/>
          <p:nvPr/>
        </p:nvSpPr>
        <p:spPr>
          <a:xfrm>
            <a:off x="7433049" y="817470"/>
            <a:ext cx="2278188" cy="338554"/>
          </a:xfrm>
          <a:prstGeom prst="rect">
            <a:avLst/>
          </a:prstGeom>
          <a:solidFill>
            <a:schemeClr val="bg1"/>
          </a:solidFill>
        </p:spPr>
        <p:txBody>
          <a:bodyPr wrap="none" rtlCol="0">
            <a:spAutoFit/>
          </a:bodyPr>
          <a:lstStyle/>
          <a:p>
            <a:r>
              <a:rPr lang="en-US" sz="1600" b="1" dirty="0">
                <a:solidFill>
                  <a:schemeClr val="tx2"/>
                </a:solidFill>
              </a:rPr>
              <a:t>Sustainment Models</a:t>
            </a:r>
          </a:p>
        </p:txBody>
      </p:sp>
      <p:sp>
        <p:nvSpPr>
          <p:cNvPr id="12" name="TextBox 11">
            <a:extLst>
              <a:ext uri="{FF2B5EF4-FFF2-40B4-BE49-F238E27FC236}">
                <a16:creationId xmlns:a16="http://schemas.microsoft.com/office/drawing/2014/main" id="{6CB44998-0F7A-60F7-B02A-83DEE7D3B772}"/>
              </a:ext>
            </a:extLst>
          </p:cNvPr>
          <p:cNvSpPr txBox="1"/>
          <p:nvPr/>
        </p:nvSpPr>
        <p:spPr>
          <a:xfrm>
            <a:off x="5028645" y="5182228"/>
            <a:ext cx="2103461" cy="1600438"/>
          </a:xfrm>
          <a:prstGeom prst="rect">
            <a:avLst/>
          </a:prstGeom>
          <a:solidFill>
            <a:srgbClr val="E2D5A9"/>
          </a:solidFill>
        </p:spPr>
        <p:txBody>
          <a:bodyPr wrap="none" rtlCol="0">
            <a:spAutoFit/>
          </a:bodyPr>
          <a:lstStyle/>
          <a:p>
            <a:pPr algn="ctr"/>
            <a:r>
              <a:rPr lang="en-US" sz="1400" b="1" u="sng" dirty="0"/>
              <a:t>System Development</a:t>
            </a:r>
          </a:p>
          <a:p>
            <a:pPr algn="ctr"/>
            <a:endParaRPr lang="en-US" sz="1400" b="1" u="sng" dirty="0"/>
          </a:p>
          <a:p>
            <a:pPr algn="ctr"/>
            <a:endParaRPr lang="en-US" sz="1400" b="1" u="sng" dirty="0"/>
          </a:p>
          <a:p>
            <a:pPr algn="ctr"/>
            <a:endParaRPr lang="en-US" sz="1400" b="1" u="sng" dirty="0"/>
          </a:p>
          <a:p>
            <a:pPr algn="ctr"/>
            <a:endParaRPr lang="en-US" sz="1400" b="1" u="sng" dirty="0"/>
          </a:p>
          <a:p>
            <a:pPr algn="ctr"/>
            <a:endParaRPr lang="en-US" sz="1400" b="1" u="sng" dirty="0"/>
          </a:p>
          <a:p>
            <a:pPr algn="ctr"/>
            <a:endParaRPr lang="en-US" sz="1400" b="1" u="sng" dirty="0"/>
          </a:p>
        </p:txBody>
      </p:sp>
      <p:sp>
        <p:nvSpPr>
          <p:cNvPr id="13" name="TextBox 12">
            <a:extLst>
              <a:ext uri="{FF2B5EF4-FFF2-40B4-BE49-F238E27FC236}">
                <a16:creationId xmlns:a16="http://schemas.microsoft.com/office/drawing/2014/main" id="{0C38DF0B-F856-828D-3F00-38B40D50D463}"/>
              </a:ext>
            </a:extLst>
          </p:cNvPr>
          <p:cNvSpPr txBox="1"/>
          <p:nvPr/>
        </p:nvSpPr>
        <p:spPr>
          <a:xfrm>
            <a:off x="7801956" y="5139447"/>
            <a:ext cx="1744388" cy="1169551"/>
          </a:xfrm>
          <a:prstGeom prst="rect">
            <a:avLst/>
          </a:prstGeom>
          <a:solidFill>
            <a:srgbClr val="E2D5A9"/>
          </a:solidFill>
        </p:spPr>
        <p:txBody>
          <a:bodyPr wrap="square" rtlCol="0">
            <a:spAutoFit/>
          </a:bodyPr>
          <a:lstStyle/>
          <a:p>
            <a:pPr algn="ctr"/>
            <a:r>
              <a:rPr lang="en-US" sz="1400" b="1" u="sng" dirty="0"/>
              <a:t>Deployed System</a:t>
            </a:r>
          </a:p>
          <a:p>
            <a:pPr algn="ctr"/>
            <a:endParaRPr lang="en-US" sz="1400" b="1" u="sng" dirty="0"/>
          </a:p>
          <a:p>
            <a:pPr algn="ctr"/>
            <a:endParaRPr lang="en-US" sz="1400" b="1" u="sng" dirty="0"/>
          </a:p>
          <a:p>
            <a:pPr algn="ctr"/>
            <a:endParaRPr lang="en-US" sz="1400" b="1" u="sng" dirty="0"/>
          </a:p>
          <a:p>
            <a:pPr algn="ctr"/>
            <a:endParaRPr lang="en-US" sz="1400" b="1" u="sng" dirty="0"/>
          </a:p>
        </p:txBody>
      </p:sp>
      <p:sp>
        <p:nvSpPr>
          <p:cNvPr id="14" name="TextBox 13">
            <a:extLst>
              <a:ext uri="{FF2B5EF4-FFF2-40B4-BE49-F238E27FC236}">
                <a16:creationId xmlns:a16="http://schemas.microsoft.com/office/drawing/2014/main" id="{8F2315EE-CD04-43B4-BA2F-FE67A591BEF1}"/>
              </a:ext>
            </a:extLst>
          </p:cNvPr>
          <p:cNvSpPr txBox="1"/>
          <p:nvPr/>
        </p:nvSpPr>
        <p:spPr>
          <a:xfrm>
            <a:off x="5772491" y="3849011"/>
            <a:ext cx="3773853" cy="1077218"/>
          </a:xfrm>
          <a:prstGeom prst="rect">
            <a:avLst/>
          </a:prstGeom>
          <a:solidFill>
            <a:srgbClr val="E2D5A9"/>
          </a:solidFill>
        </p:spPr>
        <p:txBody>
          <a:bodyPr wrap="square" rtlCol="0">
            <a:spAutoFit/>
          </a:bodyPr>
          <a:lstStyle/>
          <a:p>
            <a:pPr algn="ctr"/>
            <a:r>
              <a:rPr lang="en-US" sz="1400" b="1" u="sng" dirty="0"/>
              <a:t>Systems Site</a:t>
            </a:r>
          </a:p>
          <a:p>
            <a:pPr algn="ctr"/>
            <a:endParaRPr lang="en-US" sz="1400" b="1" u="sng" dirty="0"/>
          </a:p>
          <a:p>
            <a:pPr algn="ctr"/>
            <a:endParaRPr lang="en-US" sz="1100" b="1" u="sng" dirty="0"/>
          </a:p>
          <a:p>
            <a:pPr algn="ctr"/>
            <a:endParaRPr lang="en-US" sz="1100" b="1" u="sng" dirty="0"/>
          </a:p>
          <a:p>
            <a:pPr algn="ctr"/>
            <a:endParaRPr lang="en-US" sz="1200" b="1" u="sng" dirty="0"/>
          </a:p>
        </p:txBody>
      </p:sp>
      <p:sp>
        <p:nvSpPr>
          <p:cNvPr id="15" name="TextBox 14">
            <a:extLst>
              <a:ext uri="{FF2B5EF4-FFF2-40B4-BE49-F238E27FC236}">
                <a16:creationId xmlns:a16="http://schemas.microsoft.com/office/drawing/2014/main" id="{4084DA67-7E16-1AD3-1141-3D3033A82F9C}"/>
              </a:ext>
            </a:extLst>
          </p:cNvPr>
          <p:cNvSpPr txBox="1"/>
          <p:nvPr/>
        </p:nvSpPr>
        <p:spPr>
          <a:xfrm>
            <a:off x="4967114" y="2239117"/>
            <a:ext cx="2278188" cy="1292662"/>
          </a:xfrm>
          <a:prstGeom prst="rect">
            <a:avLst/>
          </a:prstGeom>
          <a:solidFill>
            <a:srgbClr val="E2D5A9"/>
          </a:solidFill>
        </p:spPr>
        <p:txBody>
          <a:bodyPr wrap="square" rtlCol="0">
            <a:spAutoFit/>
          </a:bodyPr>
          <a:lstStyle/>
          <a:p>
            <a:pPr algn="ctr"/>
            <a:r>
              <a:rPr lang="en-US" sz="1400" b="1" u="sng" dirty="0"/>
              <a:t>Program Development</a:t>
            </a:r>
          </a:p>
          <a:p>
            <a:pPr algn="ctr"/>
            <a:endParaRPr lang="en-US" sz="1100" b="1" u="sng" dirty="0"/>
          </a:p>
          <a:p>
            <a:pPr algn="ctr"/>
            <a:endParaRPr lang="en-US" sz="1100" b="1" u="sng" dirty="0"/>
          </a:p>
          <a:p>
            <a:pPr algn="ctr"/>
            <a:endParaRPr lang="en-US" sz="1100" b="1" u="sng" dirty="0"/>
          </a:p>
          <a:p>
            <a:pPr algn="ctr"/>
            <a:endParaRPr lang="en-US" sz="1400" b="1" u="sng" dirty="0"/>
          </a:p>
          <a:p>
            <a:pPr algn="ctr"/>
            <a:endParaRPr lang="en-US" sz="1400" b="1" u="sng" dirty="0"/>
          </a:p>
        </p:txBody>
      </p:sp>
      <p:sp>
        <p:nvSpPr>
          <p:cNvPr id="16" name="TextBox 15">
            <a:extLst>
              <a:ext uri="{FF2B5EF4-FFF2-40B4-BE49-F238E27FC236}">
                <a16:creationId xmlns:a16="http://schemas.microsoft.com/office/drawing/2014/main" id="{6C5DE534-D644-06D4-2CF4-20137439AB46}"/>
              </a:ext>
            </a:extLst>
          </p:cNvPr>
          <p:cNvSpPr txBox="1"/>
          <p:nvPr/>
        </p:nvSpPr>
        <p:spPr>
          <a:xfrm>
            <a:off x="7468366" y="2237014"/>
            <a:ext cx="2278188" cy="1169551"/>
          </a:xfrm>
          <a:prstGeom prst="rect">
            <a:avLst/>
          </a:prstGeom>
          <a:solidFill>
            <a:srgbClr val="E2D5A9"/>
          </a:solidFill>
        </p:spPr>
        <p:txBody>
          <a:bodyPr wrap="square" rtlCol="0">
            <a:spAutoFit/>
          </a:bodyPr>
          <a:lstStyle/>
          <a:p>
            <a:pPr algn="ctr"/>
            <a:r>
              <a:rPr lang="en-US" sz="1400" b="1" u="sng" dirty="0"/>
              <a:t>Program Sustainment</a:t>
            </a:r>
          </a:p>
          <a:p>
            <a:pPr algn="ctr"/>
            <a:endParaRPr lang="en-US" sz="1400" b="1" u="sng" dirty="0"/>
          </a:p>
          <a:p>
            <a:pPr algn="ctr"/>
            <a:endParaRPr lang="en-US" sz="1400" b="1" u="sng" dirty="0"/>
          </a:p>
          <a:p>
            <a:pPr algn="ctr"/>
            <a:endParaRPr lang="en-US" sz="1400" b="1" u="sng" dirty="0"/>
          </a:p>
          <a:p>
            <a:pPr algn="ctr"/>
            <a:endParaRPr lang="en-US" sz="1400" b="1" u="sng" dirty="0"/>
          </a:p>
        </p:txBody>
      </p:sp>
      <p:sp>
        <p:nvSpPr>
          <p:cNvPr id="17" name="TextBox 16">
            <a:extLst>
              <a:ext uri="{FF2B5EF4-FFF2-40B4-BE49-F238E27FC236}">
                <a16:creationId xmlns:a16="http://schemas.microsoft.com/office/drawing/2014/main" id="{A1900F34-56F3-83F1-C353-47F3D38EBBC3}"/>
              </a:ext>
            </a:extLst>
          </p:cNvPr>
          <p:cNvSpPr txBox="1"/>
          <p:nvPr/>
        </p:nvSpPr>
        <p:spPr>
          <a:xfrm>
            <a:off x="7499681" y="1198476"/>
            <a:ext cx="2278188" cy="846386"/>
          </a:xfrm>
          <a:prstGeom prst="rect">
            <a:avLst/>
          </a:prstGeom>
          <a:solidFill>
            <a:srgbClr val="E2D5A9"/>
          </a:solidFill>
        </p:spPr>
        <p:txBody>
          <a:bodyPr wrap="square" rtlCol="0">
            <a:spAutoFit/>
          </a:bodyPr>
          <a:lstStyle/>
          <a:p>
            <a:pPr algn="ctr"/>
            <a:r>
              <a:rPr lang="en-US" sz="1400" b="1" u="sng" dirty="0"/>
              <a:t>Enterprise Systems</a:t>
            </a:r>
          </a:p>
          <a:p>
            <a:pPr algn="ctr"/>
            <a:endParaRPr lang="en-US" sz="1050" b="1" u="sng" dirty="0"/>
          </a:p>
          <a:p>
            <a:pPr algn="ctr"/>
            <a:endParaRPr lang="en-US" sz="1050" b="1" u="sng" dirty="0"/>
          </a:p>
          <a:p>
            <a:pPr algn="ctr"/>
            <a:endParaRPr lang="en-US" sz="1400" b="1" u="sng" dirty="0"/>
          </a:p>
        </p:txBody>
      </p:sp>
      <p:sp>
        <p:nvSpPr>
          <p:cNvPr id="18" name="TextBox 17">
            <a:extLst>
              <a:ext uri="{FF2B5EF4-FFF2-40B4-BE49-F238E27FC236}">
                <a16:creationId xmlns:a16="http://schemas.microsoft.com/office/drawing/2014/main" id="{B98E52C5-C523-C84B-FBC1-9C60F2C20386}"/>
              </a:ext>
            </a:extLst>
          </p:cNvPr>
          <p:cNvSpPr txBox="1"/>
          <p:nvPr/>
        </p:nvSpPr>
        <p:spPr>
          <a:xfrm>
            <a:off x="4967114" y="1243630"/>
            <a:ext cx="2278188" cy="830997"/>
          </a:xfrm>
          <a:prstGeom prst="rect">
            <a:avLst/>
          </a:prstGeom>
          <a:solidFill>
            <a:srgbClr val="FFF6CE"/>
          </a:solidFill>
        </p:spPr>
        <p:txBody>
          <a:bodyPr wrap="square" rtlCol="0">
            <a:spAutoFit/>
          </a:bodyPr>
          <a:lstStyle/>
          <a:p>
            <a:pPr algn="ctr"/>
            <a:r>
              <a:rPr lang="en-US" sz="1600" b="1" u="sng" dirty="0"/>
              <a:t>CONEMP / CONOP / CAPABILITIES Documents</a:t>
            </a:r>
          </a:p>
        </p:txBody>
      </p:sp>
      <p:sp>
        <p:nvSpPr>
          <p:cNvPr id="19" name="Arrow: Down 18">
            <a:extLst>
              <a:ext uri="{FF2B5EF4-FFF2-40B4-BE49-F238E27FC236}">
                <a16:creationId xmlns:a16="http://schemas.microsoft.com/office/drawing/2014/main" id="{B0207079-6690-F5F9-DF9F-26C08FDEBD3B}"/>
              </a:ext>
            </a:extLst>
          </p:cNvPr>
          <p:cNvSpPr/>
          <p:nvPr/>
        </p:nvSpPr>
        <p:spPr bwMode="auto">
          <a:xfrm>
            <a:off x="5938249" y="2007333"/>
            <a:ext cx="284252" cy="28693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Arrow: Down 19">
            <a:extLst>
              <a:ext uri="{FF2B5EF4-FFF2-40B4-BE49-F238E27FC236}">
                <a16:creationId xmlns:a16="http://schemas.microsoft.com/office/drawing/2014/main" id="{BE775A06-1A74-9913-9DA6-5D4C376C53BD}"/>
              </a:ext>
            </a:extLst>
          </p:cNvPr>
          <p:cNvSpPr/>
          <p:nvPr/>
        </p:nvSpPr>
        <p:spPr bwMode="auto">
          <a:xfrm>
            <a:off x="5302510" y="3550085"/>
            <a:ext cx="284252" cy="163214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Arrow: Down 20">
            <a:extLst>
              <a:ext uri="{FF2B5EF4-FFF2-40B4-BE49-F238E27FC236}">
                <a16:creationId xmlns:a16="http://schemas.microsoft.com/office/drawing/2014/main" id="{1F1E6D1D-BC48-BD1E-5D97-FF984839D81F}"/>
              </a:ext>
            </a:extLst>
          </p:cNvPr>
          <p:cNvSpPr/>
          <p:nvPr/>
        </p:nvSpPr>
        <p:spPr bwMode="auto">
          <a:xfrm>
            <a:off x="6596599" y="3550085"/>
            <a:ext cx="284252" cy="28693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Arrow: Down 21">
            <a:extLst>
              <a:ext uri="{FF2B5EF4-FFF2-40B4-BE49-F238E27FC236}">
                <a16:creationId xmlns:a16="http://schemas.microsoft.com/office/drawing/2014/main" id="{39C2F190-238B-8A6F-770B-6D703049AF26}"/>
              </a:ext>
            </a:extLst>
          </p:cNvPr>
          <p:cNvSpPr/>
          <p:nvPr/>
        </p:nvSpPr>
        <p:spPr bwMode="auto">
          <a:xfrm rot="10800000">
            <a:off x="8532024" y="3381646"/>
            <a:ext cx="284252" cy="45537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Arrow: Down 22">
            <a:extLst>
              <a:ext uri="{FF2B5EF4-FFF2-40B4-BE49-F238E27FC236}">
                <a16:creationId xmlns:a16="http://schemas.microsoft.com/office/drawing/2014/main" id="{524BED8F-3D68-4252-A21A-6AAED8CBB1D4}"/>
              </a:ext>
            </a:extLst>
          </p:cNvPr>
          <p:cNvSpPr/>
          <p:nvPr/>
        </p:nvSpPr>
        <p:spPr bwMode="auto">
          <a:xfrm rot="10800000">
            <a:off x="8562280" y="1955791"/>
            <a:ext cx="284252" cy="28693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Arrow: Down 23">
            <a:extLst>
              <a:ext uri="{FF2B5EF4-FFF2-40B4-BE49-F238E27FC236}">
                <a16:creationId xmlns:a16="http://schemas.microsoft.com/office/drawing/2014/main" id="{326B7EBD-74D1-4F93-A609-CA9F3E0A176C}"/>
              </a:ext>
            </a:extLst>
          </p:cNvPr>
          <p:cNvSpPr/>
          <p:nvPr/>
        </p:nvSpPr>
        <p:spPr bwMode="auto">
          <a:xfrm rot="10800000">
            <a:off x="8532024" y="4842947"/>
            <a:ext cx="284252" cy="28693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Arrow: Down 24">
            <a:extLst>
              <a:ext uri="{FF2B5EF4-FFF2-40B4-BE49-F238E27FC236}">
                <a16:creationId xmlns:a16="http://schemas.microsoft.com/office/drawing/2014/main" id="{652E2CA0-8285-21BB-FA06-22FAF84F641C}"/>
              </a:ext>
            </a:extLst>
          </p:cNvPr>
          <p:cNvSpPr/>
          <p:nvPr/>
        </p:nvSpPr>
        <p:spPr bwMode="auto">
          <a:xfrm rot="16200000">
            <a:off x="7354067" y="5595979"/>
            <a:ext cx="284252" cy="78871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Rectangle 26">
            <a:extLst>
              <a:ext uri="{FF2B5EF4-FFF2-40B4-BE49-F238E27FC236}">
                <a16:creationId xmlns:a16="http://schemas.microsoft.com/office/drawing/2014/main" id="{BBADA3A7-1854-385C-FD91-88F8CA325B18}"/>
              </a:ext>
            </a:extLst>
          </p:cNvPr>
          <p:cNvSpPr/>
          <p:nvPr/>
        </p:nvSpPr>
        <p:spPr bwMode="auto">
          <a:xfrm>
            <a:off x="4062411" y="1191745"/>
            <a:ext cx="703414" cy="37457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676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10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8/8)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a:xfrm>
            <a:off x="480132" y="1046715"/>
            <a:ext cx="11234790" cy="5075237"/>
          </a:xfrm>
        </p:spPr>
        <p:txBody>
          <a:bodyPr/>
          <a:lstStyle/>
          <a:p>
            <a:pPr marL="0" indent="0">
              <a:buNone/>
            </a:pPr>
            <a:r>
              <a:rPr lang="en-US" sz="2400" b="1" dirty="0">
                <a:latin typeface="Arial" panose="020B0604020202020204" pitchFamily="34" charset="0"/>
                <a:cs typeface="Arial" panose="020B0604020202020204" pitchFamily="34" charset="0"/>
              </a:rPr>
              <a:t>Step 8: Institute Change</a:t>
            </a:r>
          </a:p>
          <a:p>
            <a:r>
              <a:rPr lang="en-US" sz="2000" b="1" dirty="0">
                <a:latin typeface="Arial" panose="020B0604020202020204" pitchFamily="34" charset="0"/>
                <a:cs typeface="Arial" panose="020B0604020202020204" pitchFamily="34" charset="0"/>
              </a:rPr>
              <a:t>OSEP mandates DE &amp; MBSE</a:t>
            </a:r>
          </a:p>
          <a:p>
            <a:r>
              <a:rPr lang="en-US" sz="2000" b="1" dirty="0">
                <a:latin typeface="Arial" panose="020B0604020202020204" pitchFamily="34" charset="0"/>
                <a:cs typeface="Arial" panose="020B0604020202020204" pitchFamily="34" charset="0"/>
              </a:rPr>
              <a:t>Short Term Goal: Improve WNS training system management</a:t>
            </a:r>
          </a:p>
          <a:p>
            <a:r>
              <a:rPr lang="en-US" sz="2000" b="1" dirty="0">
                <a:latin typeface="Arial" panose="020B0604020202020204" pitchFamily="34" charset="0"/>
                <a:cs typeface="Arial" panose="020B0604020202020204" pitchFamily="34" charset="0"/>
              </a:rPr>
              <a:t>Long Term Goal: Improve enterprise management</a:t>
            </a:r>
          </a:p>
        </p:txBody>
      </p:sp>
      <p:pic>
        <p:nvPicPr>
          <p:cNvPr id="8" name="Picture 7">
            <a:extLst>
              <a:ext uri="{FF2B5EF4-FFF2-40B4-BE49-F238E27FC236}">
                <a16:creationId xmlns:a16="http://schemas.microsoft.com/office/drawing/2014/main" id="{52C97B90-83B5-6688-C3FD-8EBBC26704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9026" y="2669275"/>
            <a:ext cx="5843917" cy="4062162"/>
          </a:xfrm>
          <a:prstGeom prst="rect">
            <a:avLst/>
          </a:prstGeom>
        </p:spPr>
      </p:pic>
    </p:spTree>
    <p:extLst>
      <p:ext uri="{BB962C8B-B14F-4D97-AF65-F5344CB8AC3E}">
        <p14:creationId xmlns:p14="http://schemas.microsoft.com/office/powerpoint/2010/main" val="63396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Lessons Learned</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a:xfrm>
            <a:off x="480132" y="1046715"/>
            <a:ext cx="4934349" cy="5075237"/>
          </a:xfrm>
        </p:spPr>
        <p:txBody>
          <a:bodyPr/>
          <a:lstStyle/>
          <a:p>
            <a:r>
              <a:rPr lang="en-US" sz="2400" b="1" dirty="0">
                <a:latin typeface="Arial" panose="020B0604020202020204" pitchFamily="34" charset="0"/>
                <a:cs typeface="Arial" panose="020B0604020202020204" pitchFamily="34" charset="0"/>
              </a:rPr>
              <a:t>Critical Elements to aid OCM</a:t>
            </a:r>
          </a:p>
          <a:p>
            <a:pPr lvl="1"/>
            <a:r>
              <a:rPr lang="en-US" sz="2000" b="1" dirty="0">
                <a:latin typeface="Arial" panose="020B0604020202020204" pitchFamily="34" charset="0"/>
                <a:cs typeface="Arial" panose="020B0604020202020204" pitchFamily="34" charset="0"/>
              </a:rPr>
              <a:t>Leadership Support</a:t>
            </a:r>
          </a:p>
          <a:p>
            <a:pPr lvl="1"/>
            <a:r>
              <a:rPr lang="en-US" sz="2000" b="1" dirty="0">
                <a:latin typeface="Arial" panose="020B0604020202020204" pitchFamily="34" charset="0"/>
                <a:cs typeface="Arial" panose="020B0604020202020204" pitchFamily="34" charset="0"/>
              </a:rPr>
              <a:t>Example Models</a:t>
            </a:r>
          </a:p>
          <a:p>
            <a:pPr lvl="1"/>
            <a:r>
              <a:rPr lang="en-US" sz="2000" b="1" dirty="0">
                <a:latin typeface="Arial" panose="020B0604020202020204" pitchFamily="34" charset="0"/>
                <a:cs typeface="Arial" panose="020B0604020202020204" pitchFamily="34" charset="0"/>
              </a:rPr>
              <a:t>Modeling Guidance</a:t>
            </a:r>
          </a:p>
          <a:p>
            <a:pPr lvl="1"/>
            <a:r>
              <a:rPr lang="en-US" sz="2000" b="1" dirty="0">
                <a:latin typeface="Arial" panose="020B0604020202020204" pitchFamily="34" charset="0"/>
                <a:cs typeface="Arial" panose="020B0604020202020204" pitchFamily="34" charset="0"/>
              </a:rPr>
              <a:t>Frequent Training</a:t>
            </a:r>
          </a:p>
          <a:p>
            <a:r>
              <a:rPr lang="en-US" sz="2400" b="1" dirty="0">
                <a:latin typeface="Arial" panose="020B0604020202020204" pitchFamily="34" charset="0"/>
                <a:cs typeface="Arial" panose="020B0604020202020204" pitchFamily="34" charset="0"/>
              </a:rPr>
              <a:t>Modeling for sustainment</a:t>
            </a:r>
          </a:p>
          <a:p>
            <a:pPr lvl="1"/>
            <a:r>
              <a:rPr lang="en-US" sz="2000" b="1" dirty="0">
                <a:latin typeface="Arial" panose="020B0604020202020204" pitchFamily="34" charset="0"/>
                <a:cs typeface="Arial" panose="020B0604020202020204" pitchFamily="34" charset="0"/>
              </a:rPr>
              <a:t>Juice &gt; Squeeze?</a:t>
            </a:r>
          </a:p>
          <a:p>
            <a:pPr lvl="1"/>
            <a:r>
              <a:rPr lang="en-US" sz="2000" b="1" dirty="0">
                <a:latin typeface="Arial" panose="020B0604020202020204" pitchFamily="34" charset="0"/>
                <a:cs typeface="Arial" panose="020B0604020202020204" pitchFamily="34" charset="0"/>
              </a:rPr>
              <a:t>Implementing mid-contract     is expensive</a:t>
            </a:r>
          </a:p>
          <a:p>
            <a:pPr lvl="1"/>
            <a:r>
              <a:rPr lang="en-US" sz="2000" b="1" dirty="0">
                <a:latin typeface="Arial" panose="020B0604020202020204" pitchFamily="34" charset="0"/>
                <a:cs typeface="Arial" panose="020B0604020202020204" pitchFamily="34" charset="0"/>
              </a:rPr>
              <a:t>Frequent Affiliate contact</a:t>
            </a:r>
          </a:p>
          <a:p>
            <a:pPr lvl="1"/>
            <a:endParaRPr lang="en-US" sz="20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2CCD10F-0E9D-CB4A-9D7D-03886BB867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8309" y="1465212"/>
            <a:ext cx="7148307" cy="4819872"/>
          </a:xfrm>
          <a:prstGeom prst="rect">
            <a:avLst/>
          </a:prstGeom>
        </p:spPr>
      </p:pic>
    </p:spTree>
    <p:extLst>
      <p:ext uri="{BB962C8B-B14F-4D97-AF65-F5344CB8AC3E}">
        <p14:creationId xmlns:p14="http://schemas.microsoft.com/office/powerpoint/2010/main" val="227617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Lessons Learned &amp; Conclusion</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r>
              <a:rPr lang="en-US" sz="2400" b="1" dirty="0">
                <a:latin typeface="Arial" panose="020B0604020202020204" pitchFamily="34" charset="0"/>
                <a:cs typeface="Arial" panose="020B0604020202020204" pitchFamily="34" charset="0"/>
              </a:rPr>
              <a:t>WNR/WNS MBSE transformation is underway</a:t>
            </a:r>
          </a:p>
          <a:p>
            <a:r>
              <a:rPr lang="en-US" sz="2400" b="1" dirty="0">
                <a:latin typeface="Arial" panose="020B0604020202020204" pitchFamily="34" charset="0"/>
                <a:cs typeface="Arial" panose="020B0604020202020204" pitchFamily="34" charset="0"/>
              </a:rPr>
              <a:t>Don’t skip any of Kotter’s steps!</a:t>
            </a:r>
          </a:p>
          <a:p>
            <a:endParaRPr lang="en-US" sz="24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A51E708-AF4C-7A2C-B328-F5277F1AE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2246" y="1648267"/>
            <a:ext cx="5263935" cy="5074779"/>
          </a:xfrm>
          <a:prstGeom prst="rect">
            <a:avLst/>
          </a:prstGeom>
        </p:spPr>
      </p:pic>
      <p:grpSp>
        <p:nvGrpSpPr>
          <p:cNvPr id="36" name="Group 35">
            <a:extLst>
              <a:ext uri="{FF2B5EF4-FFF2-40B4-BE49-F238E27FC236}">
                <a16:creationId xmlns:a16="http://schemas.microsoft.com/office/drawing/2014/main" id="{9283F289-59D9-9833-82CD-1B9FFB32076B}"/>
              </a:ext>
            </a:extLst>
          </p:cNvPr>
          <p:cNvGrpSpPr/>
          <p:nvPr/>
        </p:nvGrpSpPr>
        <p:grpSpPr>
          <a:xfrm>
            <a:off x="5460959" y="1493561"/>
            <a:ext cx="1676826" cy="1676826"/>
            <a:chOff x="8735793" y="1303613"/>
            <a:chExt cx="1544173" cy="1544173"/>
          </a:xfrm>
        </p:grpSpPr>
        <p:sp>
          <p:nvSpPr>
            <p:cNvPr id="28" name="Oval 27">
              <a:extLst>
                <a:ext uri="{FF2B5EF4-FFF2-40B4-BE49-F238E27FC236}">
                  <a16:creationId xmlns:a16="http://schemas.microsoft.com/office/drawing/2014/main" id="{DFB02BA9-A94C-A2A0-683E-8453D49BD189}"/>
                </a:ext>
              </a:extLst>
            </p:cNvPr>
            <p:cNvSpPr/>
            <p:nvPr/>
          </p:nvSpPr>
          <p:spPr bwMode="auto">
            <a:xfrm>
              <a:off x="8909530" y="1526613"/>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7" name="Graphic 6" descr="Sunglasses face outline with solid fill">
              <a:extLst>
                <a:ext uri="{FF2B5EF4-FFF2-40B4-BE49-F238E27FC236}">
                  <a16:creationId xmlns:a16="http://schemas.microsoft.com/office/drawing/2014/main" id="{2BDCDE6E-056C-DD35-10E0-D6A2F3E36D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5793" y="1303613"/>
              <a:ext cx="1544173" cy="1544173"/>
            </a:xfrm>
            <a:prstGeom prst="rect">
              <a:avLst/>
            </a:prstGeom>
          </p:spPr>
        </p:pic>
      </p:grpSp>
      <p:grpSp>
        <p:nvGrpSpPr>
          <p:cNvPr id="37" name="Group 36">
            <a:extLst>
              <a:ext uri="{FF2B5EF4-FFF2-40B4-BE49-F238E27FC236}">
                <a16:creationId xmlns:a16="http://schemas.microsoft.com/office/drawing/2014/main" id="{572EBB38-661B-12D3-0DA4-BC36A76113DF}"/>
              </a:ext>
            </a:extLst>
          </p:cNvPr>
          <p:cNvGrpSpPr/>
          <p:nvPr/>
        </p:nvGrpSpPr>
        <p:grpSpPr>
          <a:xfrm>
            <a:off x="6810778" y="2047840"/>
            <a:ext cx="1676826" cy="1676826"/>
            <a:chOff x="9998781" y="1819987"/>
            <a:chExt cx="1544173" cy="1544173"/>
          </a:xfrm>
        </p:grpSpPr>
        <p:sp>
          <p:nvSpPr>
            <p:cNvPr id="29" name="Oval 28">
              <a:extLst>
                <a:ext uri="{FF2B5EF4-FFF2-40B4-BE49-F238E27FC236}">
                  <a16:creationId xmlns:a16="http://schemas.microsoft.com/office/drawing/2014/main" id="{D7B807A2-ED14-4144-AAAF-51037FA5F834}"/>
                </a:ext>
              </a:extLst>
            </p:cNvPr>
            <p:cNvSpPr/>
            <p:nvPr/>
          </p:nvSpPr>
          <p:spPr bwMode="auto">
            <a:xfrm>
              <a:off x="10163852" y="2031995"/>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19" name="Graphic 18" descr="Sad face outline with solid fill">
              <a:extLst>
                <a:ext uri="{FF2B5EF4-FFF2-40B4-BE49-F238E27FC236}">
                  <a16:creationId xmlns:a16="http://schemas.microsoft.com/office/drawing/2014/main" id="{8D49C8BA-468A-643F-B7EB-B32976392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98781" y="1819987"/>
              <a:ext cx="1544173" cy="1544173"/>
            </a:xfrm>
            <a:prstGeom prst="rect">
              <a:avLst/>
            </a:prstGeom>
          </p:spPr>
        </p:pic>
      </p:grpSp>
      <p:grpSp>
        <p:nvGrpSpPr>
          <p:cNvPr id="38" name="Group 37">
            <a:extLst>
              <a:ext uri="{FF2B5EF4-FFF2-40B4-BE49-F238E27FC236}">
                <a16:creationId xmlns:a16="http://schemas.microsoft.com/office/drawing/2014/main" id="{3334EBAE-FCDB-B3C6-F3AF-A69C938ABDA9}"/>
              </a:ext>
            </a:extLst>
          </p:cNvPr>
          <p:cNvGrpSpPr/>
          <p:nvPr/>
        </p:nvGrpSpPr>
        <p:grpSpPr>
          <a:xfrm>
            <a:off x="7398970" y="3377045"/>
            <a:ext cx="1676826" cy="1676826"/>
            <a:chOff x="10532018" y="3061675"/>
            <a:chExt cx="1544173" cy="1544173"/>
          </a:xfrm>
        </p:grpSpPr>
        <p:sp>
          <p:nvSpPr>
            <p:cNvPr id="30" name="Oval 29">
              <a:extLst>
                <a:ext uri="{FF2B5EF4-FFF2-40B4-BE49-F238E27FC236}">
                  <a16:creationId xmlns:a16="http://schemas.microsoft.com/office/drawing/2014/main" id="{4321B75E-DB5A-E98B-B9BD-ACBDC9C9B48E}"/>
                </a:ext>
              </a:extLst>
            </p:cNvPr>
            <p:cNvSpPr/>
            <p:nvPr/>
          </p:nvSpPr>
          <p:spPr bwMode="auto">
            <a:xfrm>
              <a:off x="10714423" y="3268568"/>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0" name="Graphic 9" descr="Sunglasses face outline with solid fill">
              <a:extLst>
                <a:ext uri="{FF2B5EF4-FFF2-40B4-BE49-F238E27FC236}">
                  <a16:creationId xmlns:a16="http://schemas.microsoft.com/office/drawing/2014/main" id="{5D27C57A-3BA1-5FFC-4F8F-11205F1DE4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2018" y="3061675"/>
              <a:ext cx="1544173" cy="1544173"/>
            </a:xfrm>
            <a:prstGeom prst="rect">
              <a:avLst/>
            </a:prstGeom>
          </p:spPr>
        </p:pic>
      </p:grpSp>
      <p:grpSp>
        <p:nvGrpSpPr>
          <p:cNvPr id="39" name="Group 38">
            <a:extLst>
              <a:ext uri="{FF2B5EF4-FFF2-40B4-BE49-F238E27FC236}">
                <a16:creationId xmlns:a16="http://schemas.microsoft.com/office/drawing/2014/main" id="{04DEBB75-B83B-0850-77E1-D10C86159BF6}"/>
              </a:ext>
            </a:extLst>
          </p:cNvPr>
          <p:cNvGrpSpPr/>
          <p:nvPr/>
        </p:nvGrpSpPr>
        <p:grpSpPr>
          <a:xfrm>
            <a:off x="5498710" y="5262352"/>
            <a:ext cx="1600052" cy="1600052"/>
            <a:chOff x="8778666" y="4782755"/>
            <a:chExt cx="1473472" cy="1473472"/>
          </a:xfrm>
        </p:grpSpPr>
        <p:sp>
          <p:nvSpPr>
            <p:cNvPr id="32" name="Oval 31">
              <a:extLst>
                <a:ext uri="{FF2B5EF4-FFF2-40B4-BE49-F238E27FC236}">
                  <a16:creationId xmlns:a16="http://schemas.microsoft.com/office/drawing/2014/main" id="{D86B4639-170D-0523-AAD9-F6C22A1FFEB8}"/>
                </a:ext>
              </a:extLst>
            </p:cNvPr>
            <p:cNvSpPr/>
            <p:nvPr/>
          </p:nvSpPr>
          <p:spPr bwMode="auto">
            <a:xfrm>
              <a:off x="8915922" y="4947260"/>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7" name="Graphic 16" descr="Grining and sweating face outline outline">
              <a:extLst>
                <a:ext uri="{FF2B5EF4-FFF2-40B4-BE49-F238E27FC236}">
                  <a16:creationId xmlns:a16="http://schemas.microsoft.com/office/drawing/2014/main" id="{6C7C83DC-9A27-B3EA-A549-8A5E4D5039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78666" y="4782755"/>
              <a:ext cx="1473472" cy="1473472"/>
            </a:xfrm>
            <a:prstGeom prst="rect">
              <a:avLst/>
            </a:prstGeom>
          </p:spPr>
        </p:pic>
      </p:grpSp>
      <p:grpSp>
        <p:nvGrpSpPr>
          <p:cNvPr id="40" name="Group 39">
            <a:extLst>
              <a:ext uri="{FF2B5EF4-FFF2-40B4-BE49-F238E27FC236}">
                <a16:creationId xmlns:a16="http://schemas.microsoft.com/office/drawing/2014/main" id="{4787647A-2AFF-6CA0-0CA7-08043F940628}"/>
              </a:ext>
            </a:extLst>
          </p:cNvPr>
          <p:cNvGrpSpPr/>
          <p:nvPr/>
        </p:nvGrpSpPr>
        <p:grpSpPr>
          <a:xfrm>
            <a:off x="4102414" y="4716262"/>
            <a:ext cx="1676826" cy="1676826"/>
            <a:chOff x="7487850" y="4284405"/>
            <a:chExt cx="1544173" cy="1544173"/>
          </a:xfrm>
        </p:grpSpPr>
        <p:sp>
          <p:nvSpPr>
            <p:cNvPr id="33" name="Oval 32">
              <a:extLst>
                <a:ext uri="{FF2B5EF4-FFF2-40B4-BE49-F238E27FC236}">
                  <a16:creationId xmlns:a16="http://schemas.microsoft.com/office/drawing/2014/main" id="{C850CCBB-F353-7ACC-D8A0-245C656B3D58}"/>
                </a:ext>
              </a:extLst>
            </p:cNvPr>
            <p:cNvSpPr/>
            <p:nvPr/>
          </p:nvSpPr>
          <p:spPr bwMode="auto">
            <a:xfrm>
              <a:off x="7659556" y="4504481"/>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3" name="Graphic 12" descr="Sunglasses face outline with solid fill">
              <a:extLst>
                <a:ext uri="{FF2B5EF4-FFF2-40B4-BE49-F238E27FC236}">
                  <a16:creationId xmlns:a16="http://schemas.microsoft.com/office/drawing/2014/main" id="{71BECEEA-DC5B-AEA7-189C-FECCCF8869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7850" y="4284405"/>
              <a:ext cx="1544173" cy="1544173"/>
            </a:xfrm>
            <a:prstGeom prst="rect">
              <a:avLst/>
            </a:prstGeom>
          </p:spPr>
        </p:pic>
      </p:grpSp>
      <p:grpSp>
        <p:nvGrpSpPr>
          <p:cNvPr id="41" name="Group 40">
            <a:extLst>
              <a:ext uri="{FF2B5EF4-FFF2-40B4-BE49-F238E27FC236}">
                <a16:creationId xmlns:a16="http://schemas.microsoft.com/office/drawing/2014/main" id="{3C352025-CFA4-EDED-C02D-4FD671D24188}"/>
              </a:ext>
            </a:extLst>
          </p:cNvPr>
          <p:cNvGrpSpPr/>
          <p:nvPr/>
        </p:nvGrpSpPr>
        <p:grpSpPr>
          <a:xfrm>
            <a:off x="3529960" y="3374100"/>
            <a:ext cx="1676826" cy="1676826"/>
            <a:chOff x="6966418" y="3052862"/>
            <a:chExt cx="1544173" cy="1544173"/>
          </a:xfrm>
        </p:grpSpPr>
        <p:sp>
          <p:nvSpPr>
            <p:cNvPr id="34" name="Oval 33">
              <a:extLst>
                <a:ext uri="{FF2B5EF4-FFF2-40B4-BE49-F238E27FC236}">
                  <a16:creationId xmlns:a16="http://schemas.microsoft.com/office/drawing/2014/main" id="{113273BA-3677-4E09-E99A-93C112D1EA64}"/>
                </a:ext>
              </a:extLst>
            </p:cNvPr>
            <p:cNvSpPr/>
            <p:nvPr/>
          </p:nvSpPr>
          <p:spPr bwMode="auto">
            <a:xfrm>
              <a:off x="7140155" y="3245863"/>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4" name="Graphic 13" descr="Sunglasses face outline with solid fill">
              <a:extLst>
                <a:ext uri="{FF2B5EF4-FFF2-40B4-BE49-F238E27FC236}">
                  <a16:creationId xmlns:a16="http://schemas.microsoft.com/office/drawing/2014/main" id="{A9C43BEB-C205-2EFD-6EDA-1BC3A1816A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6418" y="3052862"/>
              <a:ext cx="1544173" cy="1544173"/>
            </a:xfrm>
            <a:prstGeom prst="rect">
              <a:avLst/>
            </a:prstGeom>
          </p:spPr>
        </p:pic>
      </p:grpSp>
      <p:grpSp>
        <p:nvGrpSpPr>
          <p:cNvPr id="42" name="Group 41">
            <a:extLst>
              <a:ext uri="{FF2B5EF4-FFF2-40B4-BE49-F238E27FC236}">
                <a16:creationId xmlns:a16="http://schemas.microsoft.com/office/drawing/2014/main" id="{1D1F60D2-2596-D7CE-F18E-E9A5113EA486}"/>
              </a:ext>
            </a:extLst>
          </p:cNvPr>
          <p:cNvGrpSpPr/>
          <p:nvPr/>
        </p:nvGrpSpPr>
        <p:grpSpPr>
          <a:xfrm>
            <a:off x="4004683" y="1858783"/>
            <a:ext cx="1873299" cy="1873299"/>
            <a:chOff x="7393941" y="1639057"/>
            <a:chExt cx="1725103" cy="1725103"/>
          </a:xfrm>
        </p:grpSpPr>
        <p:sp>
          <p:nvSpPr>
            <p:cNvPr id="35" name="Oval 34">
              <a:extLst>
                <a:ext uri="{FF2B5EF4-FFF2-40B4-BE49-F238E27FC236}">
                  <a16:creationId xmlns:a16="http://schemas.microsoft.com/office/drawing/2014/main" id="{BDEC5D81-605E-DE28-C2AE-F73C58471FF0}"/>
                </a:ext>
              </a:extLst>
            </p:cNvPr>
            <p:cNvSpPr/>
            <p:nvPr/>
          </p:nvSpPr>
          <p:spPr bwMode="auto">
            <a:xfrm>
              <a:off x="7659115" y="2032206"/>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20" name="Graphic 19" descr="Stopwatch outline">
              <a:extLst>
                <a:ext uri="{FF2B5EF4-FFF2-40B4-BE49-F238E27FC236}">
                  <a16:creationId xmlns:a16="http://schemas.microsoft.com/office/drawing/2014/main" id="{B40082F4-E816-C40E-74C6-CE626CF89E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93941" y="1639057"/>
              <a:ext cx="1725103" cy="1725103"/>
            </a:xfrm>
            <a:prstGeom prst="rect">
              <a:avLst/>
            </a:prstGeom>
          </p:spPr>
        </p:pic>
      </p:grpSp>
      <p:grpSp>
        <p:nvGrpSpPr>
          <p:cNvPr id="43" name="Group 42">
            <a:extLst>
              <a:ext uri="{FF2B5EF4-FFF2-40B4-BE49-F238E27FC236}">
                <a16:creationId xmlns:a16="http://schemas.microsoft.com/office/drawing/2014/main" id="{42FE868A-9D5C-5541-4E7D-E3C42892A88B}"/>
              </a:ext>
            </a:extLst>
          </p:cNvPr>
          <p:cNvGrpSpPr/>
          <p:nvPr/>
        </p:nvGrpSpPr>
        <p:grpSpPr>
          <a:xfrm>
            <a:off x="6831511" y="4705127"/>
            <a:ext cx="1676826" cy="1676826"/>
            <a:chOff x="10532018" y="3061675"/>
            <a:chExt cx="1544173" cy="1544173"/>
          </a:xfrm>
        </p:grpSpPr>
        <p:sp>
          <p:nvSpPr>
            <p:cNvPr id="44" name="Oval 43">
              <a:extLst>
                <a:ext uri="{FF2B5EF4-FFF2-40B4-BE49-F238E27FC236}">
                  <a16:creationId xmlns:a16="http://schemas.microsoft.com/office/drawing/2014/main" id="{0A8CE361-D965-B5A7-ADC6-B2F6E8F71196}"/>
                </a:ext>
              </a:extLst>
            </p:cNvPr>
            <p:cNvSpPr/>
            <p:nvPr/>
          </p:nvSpPr>
          <p:spPr bwMode="auto">
            <a:xfrm>
              <a:off x="10714423" y="3268568"/>
              <a:ext cx="1196697" cy="1124343"/>
            </a:xfrm>
            <a:prstGeom prst="ellipse">
              <a:avLst/>
            </a:prstGeom>
            <a:solidFill>
              <a:schemeClr val="bg1">
                <a:alpha val="83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45" name="Graphic 44" descr="Sunglasses face outline with solid fill">
              <a:extLst>
                <a:ext uri="{FF2B5EF4-FFF2-40B4-BE49-F238E27FC236}">
                  <a16:creationId xmlns:a16="http://schemas.microsoft.com/office/drawing/2014/main" id="{C7DAC6BA-A5B5-B7C6-929B-015972E99B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2018" y="3061675"/>
              <a:ext cx="1544173" cy="1544173"/>
            </a:xfrm>
            <a:prstGeom prst="rect">
              <a:avLst/>
            </a:prstGeom>
          </p:spPr>
        </p:pic>
      </p:grpSp>
    </p:spTree>
    <p:extLst>
      <p:ext uri="{BB962C8B-B14F-4D97-AF65-F5344CB8AC3E}">
        <p14:creationId xmlns:p14="http://schemas.microsoft.com/office/powerpoint/2010/main" val="40225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FD9DBD-773D-DE1E-3291-A982BA7A50FF}"/>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9DF9A165-FC5A-8C0E-6EBC-B180765C792B}"/>
              </a:ext>
            </a:extLst>
          </p:cNvPr>
          <p:cNvSpPr>
            <a:spLocks noGrp="1"/>
          </p:cNvSpPr>
          <p:nvPr>
            <p:ph type="title"/>
          </p:nvPr>
        </p:nvSpPr>
        <p:spPr/>
        <p:txBody>
          <a:bodyPr/>
          <a:lstStyle/>
          <a:p>
            <a:r>
              <a:rPr lang="en-US" dirty="0"/>
              <a:t>Overview</a:t>
            </a:r>
          </a:p>
        </p:txBody>
      </p:sp>
      <p:sp>
        <p:nvSpPr>
          <p:cNvPr id="4" name="Content Placeholder 3">
            <a:extLst>
              <a:ext uri="{FF2B5EF4-FFF2-40B4-BE49-F238E27FC236}">
                <a16:creationId xmlns:a16="http://schemas.microsoft.com/office/drawing/2014/main" id="{F680476C-CFF6-5449-FAC9-9F895F9048D8}"/>
              </a:ext>
            </a:extLst>
          </p:cNvPr>
          <p:cNvSpPr>
            <a:spLocks noGrp="1"/>
          </p:cNvSpPr>
          <p:nvPr>
            <p:ph sz="quarter" idx="11"/>
          </p:nvPr>
        </p:nvSpPr>
        <p:spPr/>
        <p:txBody>
          <a:bodyPr/>
          <a:lstStyle/>
          <a:p>
            <a:r>
              <a:rPr lang="en-US" sz="2400" b="1" dirty="0">
                <a:latin typeface="Arial" panose="020B0604020202020204" pitchFamily="34" charset="0"/>
                <a:cs typeface="Arial" panose="020B0604020202020204" pitchFamily="34" charset="0"/>
              </a:rPr>
              <a:t>Introduction</a:t>
            </a:r>
          </a:p>
          <a:p>
            <a:r>
              <a:rPr lang="en-US" sz="2400" b="1" dirty="0">
                <a:latin typeface="Arial" panose="020B0604020202020204" pitchFamily="34" charset="0"/>
                <a:cs typeface="Arial" panose="020B0604020202020204" pitchFamily="34" charset="0"/>
              </a:rPr>
              <a:t>OCM Challenges</a:t>
            </a:r>
          </a:p>
          <a:p>
            <a:r>
              <a:rPr lang="en-US" sz="2400" b="1" dirty="0">
                <a:latin typeface="Arial" panose="020B0604020202020204" pitchFamily="34" charset="0"/>
                <a:cs typeface="Arial" panose="020B0604020202020204" pitchFamily="34" charset="0"/>
              </a:rPr>
              <a:t>8 steps of Kotter</a:t>
            </a:r>
          </a:p>
          <a:p>
            <a:r>
              <a:rPr lang="en-US" sz="2400" b="1" dirty="0">
                <a:latin typeface="Arial" panose="020B0604020202020204" pitchFamily="34" charset="0"/>
                <a:cs typeface="Arial" panose="020B0604020202020204" pitchFamily="34" charset="0"/>
              </a:rPr>
              <a:t>Lessons Learned </a:t>
            </a:r>
          </a:p>
          <a:p>
            <a:r>
              <a:rPr lang="en-US" sz="2400" b="1" dirty="0">
                <a:latin typeface="Arial" panose="020B0604020202020204" pitchFamily="34" charset="0"/>
                <a:cs typeface="Arial" panose="020B0604020202020204" pitchFamily="34" charset="0"/>
              </a:rPr>
              <a:t>Conclusion</a:t>
            </a:r>
          </a:p>
        </p:txBody>
      </p:sp>
      <p:pic>
        <p:nvPicPr>
          <p:cNvPr id="5" name="Picture 4">
            <a:extLst>
              <a:ext uri="{FF2B5EF4-FFF2-40B4-BE49-F238E27FC236}">
                <a16:creationId xmlns:a16="http://schemas.microsoft.com/office/drawing/2014/main" id="{39DC0854-52D9-287F-BB44-3371339BBB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45337" y="1416682"/>
            <a:ext cx="4852936" cy="4394603"/>
          </a:xfrm>
          <a:prstGeom prst="rect">
            <a:avLst/>
          </a:prstGeom>
        </p:spPr>
      </p:pic>
    </p:spTree>
    <p:extLst>
      <p:ext uri="{BB962C8B-B14F-4D97-AF65-F5344CB8AC3E}">
        <p14:creationId xmlns:p14="http://schemas.microsoft.com/office/powerpoint/2010/main" val="112935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490811-51D8-A030-CB63-BF8D55565BF6}"/>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
        <p:nvSpPr>
          <p:cNvPr id="3" name="Title 2">
            <a:extLst>
              <a:ext uri="{FF2B5EF4-FFF2-40B4-BE49-F238E27FC236}">
                <a16:creationId xmlns:a16="http://schemas.microsoft.com/office/drawing/2014/main" id="{94530BF6-EBB0-7D59-309B-8F3FDCC63B5A}"/>
              </a:ext>
            </a:extLst>
          </p:cNvPr>
          <p:cNvSpPr>
            <a:spLocks noGrp="1"/>
          </p:cNvSpPr>
          <p:nvPr>
            <p:ph type="title"/>
          </p:nvPr>
        </p:nvSpPr>
        <p:spPr/>
        <p:txBody>
          <a:bodyPr/>
          <a:lstStyle/>
          <a:p>
            <a:r>
              <a:rPr lang="en-US" dirty="0"/>
              <a:t>Questions</a:t>
            </a:r>
          </a:p>
        </p:txBody>
      </p:sp>
      <p:pic>
        <p:nvPicPr>
          <p:cNvPr id="22" name="Picture 21">
            <a:extLst>
              <a:ext uri="{FF2B5EF4-FFF2-40B4-BE49-F238E27FC236}">
                <a16:creationId xmlns:a16="http://schemas.microsoft.com/office/drawing/2014/main" id="{C2B9685F-44C6-4BD8-DD84-A9D4569D2F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4822" y="943898"/>
            <a:ext cx="10341234" cy="5347872"/>
          </a:xfrm>
          <a:prstGeom prst="rect">
            <a:avLst/>
          </a:prstGeom>
        </p:spPr>
      </p:pic>
    </p:spTree>
    <p:extLst>
      <p:ext uri="{BB962C8B-B14F-4D97-AF65-F5344CB8AC3E}">
        <p14:creationId xmlns:p14="http://schemas.microsoft.com/office/powerpoint/2010/main" val="154507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E06A0-A3E7-8DD9-0142-36648678191E}"/>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
        <p:nvSpPr>
          <p:cNvPr id="3" name="Title 2">
            <a:extLst>
              <a:ext uri="{FF2B5EF4-FFF2-40B4-BE49-F238E27FC236}">
                <a16:creationId xmlns:a16="http://schemas.microsoft.com/office/drawing/2014/main" id="{3606344F-180A-408D-F9D4-2253288CE41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1849DAFC-A14B-00AC-CA27-0E06CFBB7BDB}"/>
              </a:ext>
            </a:extLst>
          </p:cNvPr>
          <p:cNvSpPr>
            <a:spLocks noGrp="1"/>
          </p:cNvSpPr>
          <p:nvPr>
            <p:ph sz="quarter" idx="11"/>
          </p:nvPr>
        </p:nvSpPr>
        <p:spPr/>
        <p:txBody>
          <a:bodyPr/>
          <a:lstStyle/>
          <a:p>
            <a:pPr marL="0" indent="0">
              <a:buNone/>
            </a:pPr>
            <a:r>
              <a:rPr lang="en-US" sz="2400" dirty="0">
                <a:latin typeface="Arial" panose="020B0604020202020204" pitchFamily="34" charset="0"/>
                <a:cs typeface="Arial" panose="020B0604020202020204" pitchFamily="34" charset="0"/>
              </a:rPr>
              <a:t>Paper References</a:t>
            </a:r>
            <a:endParaRPr 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2000" b="0" i="0" u="none" strike="noStrike" baseline="0" dirty="0">
                <a:solidFill>
                  <a:srgbClr val="000000"/>
                </a:solidFill>
                <a:latin typeface="Arial" panose="020B0604020202020204" pitchFamily="34" charset="0"/>
                <a:cs typeface="Arial" panose="020B0604020202020204" pitchFamily="34" charset="0"/>
              </a:rPr>
              <a:t>Air Force Life Cycle Management Center. (2024). </a:t>
            </a:r>
            <a:r>
              <a:rPr lang="en-US" sz="2000" b="0" i="1" u="none" strike="noStrike" baseline="0" dirty="0">
                <a:solidFill>
                  <a:srgbClr val="000000"/>
                </a:solidFill>
                <a:latin typeface="Arial" panose="020B0604020202020204" pitchFamily="34" charset="0"/>
                <a:cs typeface="Arial" panose="020B0604020202020204" pitchFamily="34" charset="0"/>
              </a:rPr>
              <a:t>AFLCMC/WNS Page</a:t>
            </a:r>
            <a:r>
              <a:rPr lang="en-US" sz="2000" b="0" i="0" u="none" strike="noStrike" baseline="0" dirty="0">
                <a:solidFill>
                  <a:srgbClr val="000000"/>
                </a:solidFill>
                <a:latin typeface="Arial" panose="020B0604020202020204" pitchFamily="34" charset="0"/>
                <a:cs typeface="Arial" panose="020B0604020202020204" pitchFamily="34" charset="0"/>
              </a:rPr>
              <a:t>. Retrieved June 2024, from https://www.aflcmc.af.mil/simulators/ </a:t>
            </a:r>
          </a:p>
          <a:p>
            <a:r>
              <a:rPr lang="en-US" sz="2000" b="0" i="0" u="none" strike="noStrike" baseline="0" dirty="0">
                <a:solidFill>
                  <a:srgbClr val="000000"/>
                </a:solidFill>
                <a:latin typeface="Arial" panose="020B0604020202020204" pitchFamily="34" charset="0"/>
                <a:cs typeface="Arial" panose="020B0604020202020204" pitchFamily="34" charset="0"/>
              </a:rPr>
              <a:t>Air Force Materiel Command. (2023, August 17). </a:t>
            </a:r>
            <a:r>
              <a:rPr lang="en-US" sz="2000" b="0" i="1" u="none" strike="noStrike" baseline="0" dirty="0">
                <a:solidFill>
                  <a:srgbClr val="000000"/>
                </a:solidFill>
                <a:latin typeface="Arial" panose="020B0604020202020204" pitchFamily="34" charset="0"/>
                <a:cs typeface="Arial" panose="020B0604020202020204" pitchFamily="34" charset="0"/>
              </a:rPr>
              <a:t>Digital Materiel Management: An Accelerated Future State. </a:t>
            </a:r>
            <a:endParaRPr lang="en-US" sz="2000" b="0" i="0" u="none" strike="noStrike" baseline="0" dirty="0">
              <a:solidFill>
                <a:srgbClr val="000000"/>
              </a:solidFill>
              <a:latin typeface="Arial" panose="020B0604020202020204" pitchFamily="34" charset="0"/>
              <a:cs typeface="Arial" panose="020B0604020202020204" pitchFamily="34" charset="0"/>
            </a:endParaRPr>
          </a:p>
          <a:p>
            <a:r>
              <a:rPr lang="en-US" sz="2000" b="0" i="0" u="none" strike="noStrike" baseline="0" dirty="0">
                <a:solidFill>
                  <a:srgbClr val="000000"/>
                </a:solidFill>
                <a:latin typeface="Arial" panose="020B0604020202020204" pitchFamily="34" charset="0"/>
                <a:cs typeface="Arial" panose="020B0604020202020204" pitchFamily="34" charset="0"/>
              </a:rPr>
              <a:t>Ayers, G. (2022). Dr. </a:t>
            </a:r>
            <a:r>
              <a:rPr lang="en-US" sz="2000" b="0" i="0" u="none" strike="noStrike" baseline="0" dirty="0" err="1">
                <a:solidFill>
                  <a:srgbClr val="000000"/>
                </a:solidFill>
                <a:latin typeface="Arial" panose="020B0604020202020204" pitchFamily="34" charset="0"/>
                <a:cs typeface="Arial" panose="020B0604020202020204" pitchFamily="34" charset="0"/>
              </a:rPr>
              <a:t>Strangemodel</a:t>
            </a:r>
            <a:r>
              <a:rPr lang="en-US" sz="2000" b="0" i="0" u="none" strike="noStrike" baseline="0" dirty="0">
                <a:solidFill>
                  <a:srgbClr val="000000"/>
                </a:solidFill>
                <a:latin typeface="Arial" panose="020B0604020202020204" pitchFamily="34" charset="0"/>
                <a:cs typeface="Arial" panose="020B0604020202020204" pitchFamily="34" charset="0"/>
              </a:rPr>
              <a:t>: Assessing MBSE in the US Airforce Simulator Common Architecture Requirements and Standards (SCARS) Initiative. </a:t>
            </a:r>
            <a:r>
              <a:rPr lang="en-US" sz="2000" b="0" i="1" u="none" strike="noStrike" baseline="0" dirty="0">
                <a:solidFill>
                  <a:srgbClr val="000000"/>
                </a:solidFill>
                <a:latin typeface="Arial" panose="020B0604020202020204" pitchFamily="34" charset="0"/>
                <a:cs typeface="Arial" panose="020B0604020202020204" pitchFamily="34" charset="0"/>
              </a:rPr>
              <a:t>I/ITSEC. </a:t>
            </a:r>
            <a:r>
              <a:rPr lang="en-US" sz="2000" b="0" i="0" u="none" strike="noStrike" baseline="0" dirty="0">
                <a:solidFill>
                  <a:srgbClr val="000000"/>
                </a:solidFill>
                <a:latin typeface="Arial" panose="020B0604020202020204" pitchFamily="34" charset="0"/>
                <a:cs typeface="Arial" panose="020B0604020202020204" pitchFamily="34" charset="0"/>
              </a:rPr>
              <a:t>Orlando, FL: National Training &amp; Simulation Association. </a:t>
            </a:r>
          </a:p>
          <a:p>
            <a:r>
              <a:rPr lang="en-US" sz="2000" b="0" i="0" u="none" strike="noStrike" baseline="0" dirty="0">
                <a:solidFill>
                  <a:srgbClr val="000000"/>
                </a:solidFill>
                <a:latin typeface="Arial" panose="020B0604020202020204" pitchFamily="34" charset="0"/>
                <a:cs typeface="Arial" panose="020B0604020202020204" pitchFamily="34" charset="0"/>
              </a:rPr>
              <a:t>Ayers, G., Reed, C., Abraham, A., </a:t>
            </a:r>
            <a:r>
              <a:rPr lang="en-US" sz="2000" b="0" i="0" u="none" strike="noStrike" baseline="0" dirty="0" err="1">
                <a:solidFill>
                  <a:srgbClr val="000000"/>
                </a:solidFill>
                <a:latin typeface="Arial" panose="020B0604020202020204" pitchFamily="34" charset="0"/>
                <a:cs typeface="Arial" panose="020B0604020202020204" pitchFamily="34" charset="0"/>
              </a:rPr>
              <a:t>Doak,</a:t>
            </a:r>
            <a:r>
              <a:rPr lang="en-US" sz="2000" b="0" i="0" u="none" strike="noStrike" baseline="0" dirty="0">
                <a:solidFill>
                  <a:srgbClr val="000000"/>
                </a:solidFill>
                <a:latin typeface="Arial" panose="020B0604020202020204" pitchFamily="34" charset="0"/>
                <a:cs typeface="Arial" panose="020B0604020202020204" pitchFamily="34" charset="0"/>
              </a:rPr>
              <a:t> J. A., Evans, M., Jackson, C., &amp; McCusker, B. (2020). "Model Based Systems Engineering for Simulator Sustainment". </a:t>
            </a:r>
            <a:r>
              <a:rPr lang="en-US" sz="2000" b="0" i="1" u="none" strike="noStrike" baseline="0" dirty="0">
                <a:solidFill>
                  <a:srgbClr val="000000"/>
                </a:solidFill>
                <a:latin typeface="Arial" panose="020B0604020202020204" pitchFamily="34" charset="0"/>
                <a:cs typeface="Arial" panose="020B0604020202020204" pitchFamily="34" charset="0"/>
              </a:rPr>
              <a:t>Interservice/Industry Training, Simulation, and Education Conference, Paper 20294. </a:t>
            </a:r>
            <a:r>
              <a:rPr lang="en-US" sz="2000" b="0" i="0" u="none" strike="noStrike" baseline="0" dirty="0">
                <a:solidFill>
                  <a:srgbClr val="000000"/>
                </a:solidFill>
                <a:latin typeface="Arial" panose="020B0604020202020204" pitchFamily="34" charset="0"/>
                <a:cs typeface="Arial" panose="020B0604020202020204" pitchFamily="34" charset="0"/>
              </a:rPr>
              <a:t>Orlando, FL: National Training &amp; Simulation Association. </a:t>
            </a:r>
          </a:p>
          <a:p>
            <a:r>
              <a:rPr lang="en-US" sz="2000" b="0" i="0" u="none" strike="noStrike" baseline="0" dirty="0">
                <a:solidFill>
                  <a:srgbClr val="000000"/>
                </a:solidFill>
                <a:latin typeface="Arial" panose="020B0604020202020204" pitchFamily="34" charset="0"/>
                <a:cs typeface="Arial" panose="020B0604020202020204" pitchFamily="34" charset="0"/>
              </a:rPr>
              <a:t>Baggio, A., </a:t>
            </a:r>
            <a:r>
              <a:rPr lang="en-US" sz="2000" b="0" i="0" u="none" strike="noStrike" baseline="0" dirty="0" err="1">
                <a:solidFill>
                  <a:srgbClr val="000000"/>
                </a:solidFill>
                <a:latin typeface="Arial" panose="020B0604020202020204" pitchFamily="34" charset="0"/>
                <a:cs typeface="Arial" panose="020B0604020202020204" pitchFamily="34" charset="0"/>
              </a:rPr>
              <a:t>Digentiki</a:t>
            </a:r>
            <a:r>
              <a:rPr lang="en-US" sz="2000" b="0" i="0" u="none" strike="noStrike" baseline="0" dirty="0">
                <a:solidFill>
                  <a:srgbClr val="000000"/>
                </a:solidFill>
                <a:latin typeface="Arial" panose="020B0604020202020204" pitchFamily="34" charset="0"/>
                <a:cs typeface="Arial" panose="020B0604020202020204" pitchFamily="34" charset="0"/>
              </a:rPr>
              <a:t>, E., &amp; Varma, R. (2019, </a:t>
            </a:r>
            <a:r>
              <a:rPr lang="en-US" sz="2000" b="0" i="0" u="none" strike="noStrike" baseline="0" dirty="0" err="1">
                <a:solidFill>
                  <a:srgbClr val="000000"/>
                </a:solidFill>
                <a:latin typeface="Arial" panose="020B0604020202020204" pitchFamily="34" charset="0"/>
                <a:cs typeface="Arial" panose="020B0604020202020204" pitchFamily="34" charset="0"/>
              </a:rPr>
              <a:t>october</a:t>
            </a:r>
            <a:r>
              <a:rPr lang="en-US" sz="2000" b="0" i="0" u="none" strike="noStrike" baseline="0" dirty="0">
                <a:solidFill>
                  <a:srgbClr val="000000"/>
                </a:solidFill>
                <a:latin typeface="Arial" panose="020B0604020202020204" pitchFamily="34" charset="0"/>
                <a:cs typeface="Arial" panose="020B0604020202020204" pitchFamily="34" charset="0"/>
              </a:rPr>
              <a:t> 7). </a:t>
            </a:r>
            <a:r>
              <a:rPr lang="en-US" sz="2000" b="0" i="1" u="none" strike="noStrike" baseline="0" dirty="0">
                <a:solidFill>
                  <a:srgbClr val="000000"/>
                </a:solidFill>
                <a:latin typeface="Arial" panose="020B0604020202020204" pitchFamily="34" charset="0"/>
                <a:cs typeface="Arial" panose="020B0604020202020204" pitchFamily="34" charset="0"/>
              </a:rPr>
              <a:t>Organizations Do Not Change, People Change! </a:t>
            </a:r>
            <a:r>
              <a:rPr lang="en-US" sz="2000" b="0" i="0" u="none" strike="noStrike" baseline="0" dirty="0">
                <a:solidFill>
                  <a:srgbClr val="000000"/>
                </a:solidFill>
                <a:latin typeface="Arial" panose="020B0604020202020204" pitchFamily="34" charset="0"/>
                <a:cs typeface="Arial" panose="020B0604020202020204" pitchFamily="34" charset="0"/>
              </a:rPr>
              <a:t>Retrieved from https://www.mckinsey.com/business-functions/organization/our-insights/the-organization-blog/organizaitons-do-not-change-people-change. </a:t>
            </a:r>
          </a:p>
        </p:txBody>
      </p:sp>
    </p:spTree>
    <p:extLst>
      <p:ext uri="{BB962C8B-B14F-4D97-AF65-F5344CB8AC3E}">
        <p14:creationId xmlns:p14="http://schemas.microsoft.com/office/powerpoint/2010/main" val="330697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E06A0-A3E7-8DD9-0142-36648678191E}"/>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
        <p:nvSpPr>
          <p:cNvPr id="3" name="Title 2">
            <a:extLst>
              <a:ext uri="{FF2B5EF4-FFF2-40B4-BE49-F238E27FC236}">
                <a16:creationId xmlns:a16="http://schemas.microsoft.com/office/drawing/2014/main" id="{3606344F-180A-408D-F9D4-2253288CE41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1849DAFC-A14B-00AC-CA27-0E06CFBB7BDB}"/>
              </a:ext>
            </a:extLst>
          </p:cNvPr>
          <p:cNvSpPr>
            <a:spLocks noGrp="1"/>
          </p:cNvSpPr>
          <p:nvPr>
            <p:ph sz="quarter" idx="11"/>
          </p:nvPr>
        </p:nvSpPr>
        <p:spPr/>
        <p:txBody>
          <a:bodyPr/>
          <a:lstStyle/>
          <a:p>
            <a:pPr marL="0" indent="0">
              <a:buNone/>
            </a:pPr>
            <a:r>
              <a:rPr lang="en-US" sz="2400" dirty="0">
                <a:latin typeface="Arial" panose="020B0604020202020204" pitchFamily="34" charset="0"/>
                <a:cs typeface="Arial" panose="020B0604020202020204" pitchFamily="34" charset="0"/>
              </a:rPr>
              <a:t>Paper References (Cont.)</a:t>
            </a:r>
            <a:endParaRPr 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2000" b="0" i="0" u="none" strike="noStrike" baseline="0" dirty="0">
                <a:solidFill>
                  <a:srgbClr val="000000"/>
                </a:solidFill>
                <a:latin typeface="Arial" panose="020B0604020202020204" pitchFamily="34" charset="0"/>
                <a:cs typeface="Arial" panose="020B0604020202020204" pitchFamily="34" charset="0"/>
              </a:rPr>
              <a:t>Crane, J., Sundaram, V., Malek, J., &amp; Brownlow, L. (2017). MBSE for Sustainment: A case study of the Air Force Launch and Test Range System (LTRS). </a:t>
            </a:r>
            <a:r>
              <a:rPr lang="en-US" sz="2000" b="0" i="1" u="none" strike="noStrike" baseline="0" dirty="0">
                <a:solidFill>
                  <a:srgbClr val="000000"/>
                </a:solidFill>
                <a:latin typeface="Arial" panose="020B0604020202020204" pitchFamily="34" charset="0"/>
                <a:cs typeface="Arial" panose="020B0604020202020204" pitchFamily="34" charset="0"/>
              </a:rPr>
              <a:t>AIAA SPACE and Astronautics Forum and Exposition. </a:t>
            </a:r>
            <a:r>
              <a:rPr lang="en-US" sz="2000" b="0" i="0" u="none" strike="noStrike" baseline="0" dirty="0">
                <a:solidFill>
                  <a:srgbClr val="000000"/>
                </a:solidFill>
                <a:latin typeface="Arial" panose="020B0604020202020204" pitchFamily="34" charset="0"/>
                <a:cs typeface="Arial" panose="020B0604020202020204" pitchFamily="34" charset="0"/>
              </a:rPr>
              <a:t>Orlando, FL: American Institute of Aeronautics and Astronautics. Retrieved from https://doi.org/10.2514/6.2017-5302 </a:t>
            </a:r>
          </a:p>
          <a:p>
            <a:r>
              <a:rPr lang="en-US" sz="2000" b="0" i="0" u="none" strike="noStrike" baseline="0" dirty="0">
                <a:solidFill>
                  <a:srgbClr val="000000"/>
                </a:solidFill>
                <a:latin typeface="Arial" panose="020B0604020202020204" pitchFamily="34" charset="0"/>
                <a:cs typeface="Arial" panose="020B0604020202020204" pitchFamily="34" charset="0"/>
              </a:rPr>
              <a:t>Deloitte &amp; </a:t>
            </a:r>
            <a:r>
              <a:rPr lang="en-US" sz="2000" b="0" i="0" u="none" strike="noStrike" baseline="0" dirty="0" err="1">
                <a:solidFill>
                  <a:srgbClr val="000000"/>
                </a:solidFill>
                <a:latin typeface="Arial" panose="020B0604020202020204" pitchFamily="34" charset="0"/>
                <a:cs typeface="Arial" panose="020B0604020202020204" pitchFamily="34" charset="0"/>
              </a:rPr>
              <a:t>Touche</a:t>
            </a:r>
            <a:r>
              <a:rPr lang="en-US" sz="2000" b="0" i="0" u="none" strike="noStrike" baseline="0" dirty="0">
                <a:solidFill>
                  <a:srgbClr val="000000"/>
                </a:solidFill>
                <a:latin typeface="Arial" panose="020B0604020202020204" pitchFamily="34" charset="0"/>
                <a:cs typeface="Arial" panose="020B0604020202020204" pitchFamily="34" charset="0"/>
              </a:rPr>
              <a:t>. (1998). </a:t>
            </a:r>
            <a:r>
              <a:rPr lang="en-US" sz="2000" b="0" i="1" u="none" strike="noStrike" baseline="0" dirty="0">
                <a:solidFill>
                  <a:srgbClr val="000000"/>
                </a:solidFill>
                <a:latin typeface="Arial" panose="020B0604020202020204" pitchFamily="34" charset="0"/>
                <a:cs typeface="Arial" panose="020B0604020202020204" pitchFamily="34" charset="0"/>
              </a:rPr>
              <a:t>Deloitte &amp; </a:t>
            </a:r>
            <a:r>
              <a:rPr lang="en-US" sz="2000" b="0" i="1" u="none" strike="noStrike" baseline="0" dirty="0" err="1">
                <a:solidFill>
                  <a:srgbClr val="000000"/>
                </a:solidFill>
                <a:latin typeface="Arial" panose="020B0604020202020204" pitchFamily="34" charset="0"/>
                <a:cs typeface="Arial" panose="020B0604020202020204" pitchFamily="34" charset="0"/>
              </a:rPr>
              <a:t>Touche</a:t>
            </a:r>
            <a:r>
              <a:rPr lang="en-US" sz="2000" b="0" i="1" u="none" strike="noStrike" baseline="0" dirty="0">
                <a:solidFill>
                  <a:srgbClr val="000000"/>
                </a:solidFill>
                <a:latin typeface="Arial" panose="020B0604020202020204" pitchFamily="34" charset="0"/>
                <a:cs typeface="Arial" panose="020B0604020202020204" pitchFamily="34" charset="0"/>
              </a:rPr>
              <a:t> 1998 CIO Survey Executive Views on the Importance and the Success of Their Change Management Effort. </a:t>
            </a:r>
            <a:r>
              <a:rPr lang="en-US" sz="2000" b="0" i="0" u="none" strike="noStrike" baseline="0" dirty="0">
                <a:solidFill>
                  <a:srgbClr val="000000"/>
                </a:solidFill>
                <a:latin typeface="Arial" panose="020B0604020202020204" pitchFamily="34" charset="0"/>
                <a:cs typeface="Arial" panose="020B0604020202020204" pitchFamily="34" charset="0"/>
              </a:rPr>
              <a:t>New York: Deloitte &amp; </a:t>
            </a:r>
            <a:r>
              <a:rPr lang="en-US" sz="2000" b="0" i="0" u="none" strike="noStrike" baseline="0" dirty="0" err="1">
                <a:solidFill>
                  <a:srgbClr val="000000"/>
                </a:solidFill>
                <a:latin typeface="Arial" panose="020B0604020202020204" pitchFamily="34" charset="0"/>
                <a:cs typeface="Arial" panose="020B0604020202020204" pitchFamily="34" charset="0"/>
              </a:rPr>
              <a:t>Touche</a:t>
            </a:r>
            <a:r>
              <a:rPr lang="en-US" sz="2000" b="0" i="0" u="none" strike="noStrike" baseline="0" dirty="0">
                <a:solidFill>
                  <a:srgbClr val="000000"/>
                </a:solidFill>
                <a:latin typeface="Arial" panose="020B0604020202020204" pitchFamily="34" charset="0"/>
                <a:cs typeface="Arial" panose="020B0604020202020204" pitchFamily="34" charset="0"/>
              </a:rPr>
              <a:t>. </a:t>
            </a:r>
          </a:p>
          <a:p>
            <a:r>
              <a:rPr lang="en-US" sz="2000" b="0" i="0" u="none" strike="noStrike" baseline="0" dirty="0">
                <a:solidFill>
                  <a:srgbClr val="000000"/>
                </a:solidFill>
                <a:latin typeface="Arial" panose="020B0604020202020204" pitchFamily="34" charset="0"/>
                <a:cs typeface="Arial" panose="020B0604020202020204" pitchFamily="34" charset="0"/>
              </a:rPr>
              <a:t>Kotter Inc. (2024). Methodology/8-steps. Retrieved June 2024, from Kotter: https://www.kotterinc.com/methodology/8-steps/ </a:t>
            </a:r>
          </a:p>
          <a:p>
            <a:endParaRPr lang="en-US" sz="2000" b="0" i="0"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98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E06A0-A3E7-8DD9-0142-36648678191E}"/>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dirty="0"/>
          </a:p>
        </p:txBody>
      </p:sp>
      <p:sp>
        <p:nvSpPr>
          <p:cNvPr id="3" name="Title 2">
            <a:extLst>
              <a:ext uri="{FF2B5EF4-FFF2-40B4-BE49-F238E27FC236}">
                <a16:creationId xmlns:a16="http://schemas.microsoft.com/office/drawing/2014/main" id="{3606344F-180A-408D-F9D4-2253288CE41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1849DAFC-A14B-00AC-CA27-0E06CFBB7BDB}"/>
              </a:ext>
            </a:extLst>
          </p:cNvPr>
          <p:cNvSpPr>
            <a:spLocks noGrp="1"/>
          </p:cNvSpPr>
          <p:nvPr>
            <p:ph sz="quarter" idx="11"/>
          </p:nvPr>
        </p:nvSpPr>
        <p:spPr/>
        <p:txBody>
          <a:bodyPr/>
          <a:lstStyle/>
          <a:p>
            <a:pPr marL="0" indent="0">
              <a:buNone/>
            </a:pPr>
            <a:r>
              <a:rPr lang="en-US" sz="2400" dirty="0">
                <a:latin typeface="Arial" panose="020B0604020202020204" pitchFamily="34" charset="0"/>
                <a:cs typeface="Arial" panose="020B0604020202020204" pitchFamily="34" charset="0"/>
              </a:rPr>
              <a:t>Presentation Image References</a:t>
            </a:r>
          </a:p>
          <a:p>
            <a:r>
              <a:rPr lang="en-US" sz="2000" dirty="0">
                <a:solidFill>
                  <a:srgbClr val="000000"/>
                </a:solidFill>
                <a:latin typeface="Arial" panose="020B0604020202020204" pitchFamily="34" charset="0"/>
                <a:cs typeface="Arial" panose="020B0604020202020204" pitchFamily="34" charset="0"/>
              </a:rPr>
              <a:t>Slide 3</a:t>
            </a:r>
          </a:p>
          <a:p>
            <a:pPr lvl="1"/>
            <a:r>
              <a:rPr lang="en-US" sz="1800" dirty="0">
                <a:solidFill>
                  <a:srgbClr val="000000"/>
                </a:solidFill>
                <a:latin typeface="Arial" panose="020B0604020202020204" pitchFamily="34" charset="0"/>
                <a:cs typeface="Arial" panose="020B0604020202020204" pitchFamily="34" charset="0"/>
              </a:rPr>
              <a:t>WPAFB Sign, retrieved September 2024, from https://th.bing.com/th/id/R.eeaefa1c9b505ed8578053d54eef9425?rik=gLNfYpeVla4ruw&amp;pid=ImgRaw&amp;r=0</a:t>
            </a:r>
          </a:p>
          <a:p>
            <a:pPr lvl="1"/>
            <a:r>
              <a:rPr lang="en-US" sz="1800" dirty="0">
                <a:solidFill>
                  <a:srgbClr val="000000"/>
                </a:solidFill>
                <a:latin typeface="Arial" panose="020B0604020202020204" pitchFamily="34" charset="0"/>
                <a:cs typeface="Arial" panose="020B0604020202020204" pitchFamily="34" charset="0"/>
              </a:rPr>
              <a:t>Google map, retrieved September 2024, from www.maps.google.com</a:t>
            </a:r>
          </a:p>
          <a:p>
            <a:pPr lvl="1"/>
            <a:r>
              <a:rPr lang="en-US" sz="1800" dirty="0">
                <a:solidFill>
                  <a:srgbClr val="000000"/>
                </a:solidFill>
                <a:latin typeface="Arial" panose="020B0604020202020204" pitchFamily="34" charset="0"/>
                <a:cs typeface="Arial" panose="020B0604020202020204" pitchFamily="34" charset="0"/>
              </a:rPr>
              <a:t>Blue Box Trainer, retrieved September 2024, from https://essmc.org.au/wp-content/uploads/2020/10/david_hutchinson_wwii_link_trainerblue_box_09_trimall.jpg</a:t>
            </a:r>
          </a:p>
          <a:p>
            <a:pPr lvl="1"/>
            <a:r>
              <a:rPr lang="en-US" sz="1800" dirty="0">
                <a:solidFill>
                  <a:srgbClr val="000000"/>
                </a:solidFill>
                <a:latin typeface="Arial" panose="020B0604020202020204" pitchFamily="34" charset="0"/>
                <a:cs typeface="Arial" panose="020B0604020202020204" pitchFamily="34" charset="0"/>
              </a:rPr>
              <a:t>Advanced Flight Training Device and Simulator, retrieved September 2024, from IITSEC PPT Presentation for Reed, C. (2019). "The Foothold in the War of Cognition: The Operational Training Infrastructure Enterprise System Model". Interservice/Industry Training, Simulation, and Education Conference, Paper 19226. Orlando, FL: National Training &amp; Simulation Association. </a:t>
            </a:r>
          </a:p>
          <a:p>
            <a:r>
              <a:rPr lang="en-US" sz="2000" dirty="0">
                <a:solidFill>
                  <a:srgbClr val="000000"/>
                </a:solidFill>
                <a:latin typeface="Arial" panose="020B0604020202020204" pitchFamily="34" charset="0"/>
                <a:cs typeface="Arial" panose="020B0604020202020204" pitchFamily="34" charset="0"/>
              </a:rPr>
              <a:t>Slide 4</a:t>
            </a:r>
          </a:p>
          <a:p>
            <a:pPr lvl="1"/>
            <a:r>
              <a:rPr lang="en-US" sz="1800" dirty="0">
                <a:solidFill>
                  <a:srgbClr val="000000"/>
                </a:solidFill>
                <a:latin typeface="Arial" panose="020B0604020202020204" pitchFamily="34" charset="0"/>
                <a:cs typeface="Arial" panose="020B0604020202020204" pitchFamily="34" charset="0"/>
              </a:rPr>
              <a:t>Aerocorner.com, Top 12 Oldest Military Planes Still in Service - Aero Corner, retrieved September 2024</a:t>
            </a:r>
            <a:r>
              <a:rPr lang="en-US" sz="1800" dirty="0">
                <a:latin typeface="Arial" panose="020B0604020202020204" pitchFamily="34" charset="0"/>
                <a:cs typeface="Arial" panose="020B0604020202020204" pitchFamily="34" charset="0"/>
              </a:rPr>
              <a:t>, from </a:t>
            </a:r>
            <a:r>
              <a:rPr 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https://aerocorner.com/blog/oldest-military-planes-in-service/#1-de-havilland-canada-u-6a-beaver-1947</a:t>
            </a:r>
            <a:endParaRPr lang="en-US" sz="1800" dirty="0">
              <a:latin typeface="Arial" panose="020B0604020202020204" pitchFamily="34" charset="0"/>
              <a:cs typeface="Arial" panose="020B0604020202020204" pitchFamily="34" charset="0"/>
            </a:endParaRPr>
          </a:p>
          <a:p>
            <a:pPr lvl="1"/>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2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E06A0-A3E7-8DD9-0142-36648678191E}"/>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
        <p:nvSpPr>
          <p:cNvPr id="3" name="Title 2">
            <a:extLst>
              <a:ext uri="{FF2B5EF4-FFF2-40B4-BE49-F238E27FC236}">
                <a16:creationId xmlns:a16="http://schemas.microsoft.com/office/drawing/2014/main" id="{3606344F-180A-408D-F9D4-2253288CE41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1849DAFC-A14B-00AC-CA27-0E06CFBB7BDB}"/>
              </a:ext>
            </a:extLst>
          </p:cNvPr>
          <p:cNvSpPr>
            <a:spLocks noGrp="1"/>
          </p:cNvSpPr>
          <p:nvPr>
            <p:ph sz="quarter" idx="11"/>
          </p:nvPr>
        </p:nvSpPr>
        <p:spPr>
          <a:xfrm>
            <a:off x="441418" y="1046715"/>
            <a:ext cx="11250613" cy="5075237"/>
          </a:xfrm>
        </p:spPr>
        <p:txBody>
          <a:bodyPr/>
          <a:lstStyle/>
          <a:p>
            <a:pPr marL="0" indent="0">
              <a:buNone/>
            </a:pPr>
            <a:r>
              <a:rPr lang="en-US" sz="2400" dirty="0">
                <a:latin typeface="Arial" panose="020B0604020202020204" pitchFamily="34" charset="0"/>
                <a:cs typeface="Arial" panose="020B0604020202020204" pitchFamily="34" charset="0"/>
              </a:rPr>
              <a:t>Presentation Image References (Cont.)</a:t>
            </a:r>
          </a:p>
          <a:p>
            <a:r>
              <a:rPr lang="en-US" sz="2000" dirty="0">
                <a:solidFill>
                  <a:srgbClr val="000000"/>
                </a:solidFill>
                <a:latin typeface="Arial" panose="020B0604020202020204" pitchFamily="34" charset="0"/>
                <a:cs typeface="Arial" panose="020B0604020202020204" pitchFamily="34" charset="0"/>
              </a:rPr>
              <a:t>Slide 5</a:t>
            </a:r>
          </a:p>
          <a:p>
            <a:pPr lvl="1"/>
            <a:r>
              <a:rPr lang="en-US" sz="1800" dirty="0">
                <a:solidFill>
                  <a:srgbClr val="000000"/>
                </a:solidFill>
                <a:latin typeface="Arial" panose="020B0604020202020204" pitchFamily="34" charset="0"/>
                <a:cs typeface="Arial" panose="020B0604020202020204" pitchFamily="34" charset="0"/>
              </a:rPr>
              <a:t>Deloitte and </a:t>
            </a:r>
            <a:r>
              <a:rPr lang="en-US" sz="1800" dirty="0" err="1">
                <a:solidFill>
                  <a:srgbClr val="000000"/>
                </a:solidFill>
                <a:latin typeface="Arial" panose="020B0604020202020204" pitchFamily="34" charset="0"/>
                <a:cs typeface="Arial" panose="020B0604020202020204" pitchFamily="34" charset="0"/>
              </a:rPr>
              <a:t>Touche</a:t>
            </a:r>
            <a:r>
              <a:rPr lang="en-US" sz="1800" dirty="0">
                <a:solidFill>
                  <a:srgbClr val="000000"/>
                </a:solidFill>
                <a:latin typeface="Arial" panose="020B0604020202020204" pitchFamily="34" charset="0"/>
                <a:cs typeface="Arial" panose="020B0604020202020204" pitchFamily="34" charset="0"/>
              </a:rPr>
              <a:t> graph, data is from Deloitte and </a:t>
            </a:r>
            <a:r>
              <a:rPr lang="en-US" sz="1800" dirty="0" err="1">
                <a:solidFill>
                  <a:srgbClr val="000000"/>
                </a:solidFill>
                <a:latin typeface="Arial" panose="020B0604020202020204" pitchFamily="34" charset="0"/>
                <a:cs typeface="Arial" panose="020B0604020202020204" pitchFamily="34" charset="0"/>
              </a:rPr>
              <a:t>Touche</a:t>
            </a:r>
            <a:r>
              <a:rPr lang="en-US" sz="1800" dirty="0">
                <a:solidFill>
                  <a:srgbClr val="000000"/>
                </a:solidFill>
                <a:latin typeface="Arial" panose="020B0604020202020204" pitchFamily="34" charset="0"/>
                <a:cs typeface="Arial" panose="020B0604020202020204" pitchFamily="34" charset="0"/>
              </a:rPr>
              <a:t> report of common barriers for successful transformation (Deloitte &amp; </a:t>
            </a:r>
            <a:r>
              <a:rPr lang="en-US" sz="1800" dirty="0" err="1">
                <a:solidFill>
                  <a:srgbClr val="000000"/>
                </a:solidFill>
                <a:latin typeface="Arial" panose="020B0604020202020204" pitchFamily="34" charset="0"/>
                <a:cs typeface="Arial" panose="020B0604020202020204" pitchFamily="34" charset="0"/>
              </a:rPr>
              <a:t>Touche</a:t>
            </a:r>
            <a:r>
              <a:rPr lang="en-US" sz="1800" dirty="0">
                <a:solidFill>
                  <a:srgbClr val="000000"/>
                </a:solidFill>
                <a:latin typeface="Arial" panose="020B0604020202020204" pitchFamily="34" charset="0"/>
                <a:cs typeface="Arial" panose="020B0604020202020204" pitchFamily="34" charset="0"/>
              </a:rPr>
              <a:t>, 1998)</a:t>
            </a:r>
          </a:p>
          <a:p>
            <a:pPr lvl="1"/>
            <a:r>
              <a:rPr lang="en-US" sz="1800" dirty="0">
                <a:solidFill>
                  <a:srgbClr val="000000"/>
                </a:solidFill>
                <a:latin typeface="Arial" panose="020B0604020202020204" pitchFamily="34" charset="0"/>
                <a:cs typeface="Arial" panose="020B0604020202020204" pitchFamily="34" charset="0"/>
              </a:rPr>
              <a:t>Wheel too busy comic, retrieved September 2024, </a:t>
            </a:r>
            <a:r>
              <a:rPr lang="en-US" sz="1800" dirty="0">
                <a:latin typeface="Arial" panose="020B0604020202020204" pitchFamily="34" charset="0"/>
                <a:cs typeface="Arial" panose="020B0604020202020204" pitchFamily="34" charset="0"/>
              </a:rPr>
              <a:t>from </a:t>
            </a:r>
            <a:r>
              <a:rPr 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https://sopro.io/wp-content/uploads/2020/12/wheel-funny.png</a:t>
            </a:r>
            <a:endParaRPr lang="en-US" sz="1800" dirty="0">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Slide 6</a:t>
            </a:r>
          </a:p>
          <a:p>
            <a:pPr lvl="1"/>
            <a:r>
              <a:rPr lang="en-US" sz="1800" dirty="0">
                <a:solidFill>
                  <a:srgbClr val="000000"/>
                </a:solidFill>
                <a:latin typeface="Arial" panose="020B0604020202020204" pitchFamily="34" charset="0"/>
                <a:cs typeface="Arial" panose="020B0604020202020204" pitchFamily="34" charset="0"/>
              </a:rPr>
              <a:t>Lewin’s Change Theory (Definition + Examples) - Practical Psychology, retrieved September 2024, </a:t>
            </a:r>
            <a:r>
              <a:rPr lang="en-US" sz="1800" dirty="0">
                <a:latin typeface="Arial" panose="020B0604020202020204" pitchFamily="34" charset="0"/>
                <a:cs typeface="Arial" panose="020B0604020202020204" pitchFamily="34" charset="0"/>
              </a:rPr>
              <a:t>from </a:t>
            </a:r>
            <a:r>
              <a:rPr lang="en-US" sz="1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https://shorturl.at/WV9y6</a:t>
            </a:r>
            <a:endParaRPr lang="en-US" sz="1800" dirty="0">
              <a:latin typeface="Arial" panose="020B0604020202020204" pitchFamily="34" charset="0"/>
              <a:cs typeface="Arial" panose="020B0604020202020204" pitchFamily="34" charset="0"/>
            </a:endParaRPr>
          </a:p>
          <a:p>
            <a:pPr lvl="1"/>
            <a:r>
              <a:rPr lang="en-US" sz="1800" dirty="0">
                <a:solidFill>
                  <a:srgbClr val="000000"/>
                </a:solidFill>
                <a:latin typeface="Arial" panose="020B0604020202020204" pitchFamily="34" charset="0"/>
                <a:cs typeface="Arial" panose="020B0604020202020204" pitchFamily="34" charset="0"/>
              </a:rPr>
              <a:t>ADKAR Model, retrieved </a:t>
            </a:r>
            <a:r>
              <a:rPr lang="en-US" sz="1800" dirty="0" err="1">
                <a:solidFill>
                  <a:srgbClr val="000000"/>
                </a:solidFill>
                <a:latin typeface="Arial" panose="020B0604020202020204" pitchFamily="34" charset="0"/>
                <a:cs typeface="Arial" panose="020B0604020202020204" pitchFamily="34" charset="0"/>
              </a:rPr>
              <a:t>Septermber</a:t>
            </a:r>
            <a:r>
              <a:rPr lang="en-US" sz="1800" dirty="0">
                <a:solidFill>
                  <a:srgbClr val="000000"/>
                </a:solidFill>
                <a:latin typeface="Arial" panose="020B0604020202020204" pitchFamily="34" charset="0"/>
                <a:cs typeface="Arial" panose="020B0604020202020204" pitchFamily="34" charset="0"/>
              </a:rPr>
              <a:t> 2024, </a:t>
            </a:r>
            <a:r>
              <a:rPr lang="en-US" sz="1800" dirty="0">
                <a:latin typeface="Arial" panose="020B0604020202020204" pitchFamily="34" charset="0"/>
                <a:cs typeface="Arial" panose="020B0604020202020204" pitchFamily="34" charset="0"/>
              </a:rPr>
              <a:t>from, </a:t>
            </a:r>
            <a:r>
              <a:rPr lang="en-US" sz="1800" dirty="0">
                <a:solidFill>
                  <a:srgbClr val="000000"/>
                </a:solidFill>
                <a:latin typeface="Arial" panose="020B0604020202020204" pitchFamily="34" charset="0"/>
                <a:cs typeface="Arial" panose="020B0604020202020204" pitchFamily="34" charset="0"/>
              </a:rPr>
              <a:t>https://tse1.mm.bing.net/th/id/OIP.QCzlfnzLbW6Aszq3wpHp4AHaE8?rs=1&amp;pid=ImgDetMain</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Kotter Inc. (2024). Methodology/8-steps. Retrieved September 2024, from </a:t>
            </a:r>
            <a:r>
              <a:rPr lang="en-US" sz="1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https://www.kotterinc.com/methodology/8-steps/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21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E06A0-A3E7-8DD9-0142-36648678191E}"/>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
        <p:nvSpPr>
          <p:cNvPr id="3" name="Title 2">
            <a:extLst>
              <a:ext uri="{FF2B5EF4-FFF2-40B4-BE49-F238E27FC236}">
                <a16:creationId xmlns:a16="http://schemas.microsoft.com/office/drawing/2014/main" id="{3606344F-180A-408D-F9D4-2253288CE41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1849DAFC-A14B-00AC-CA27-0E06CFBB7BDB}"/>
              </a:ext>
            </a:extLst>
          </p:cNvPr>
          <p:cNvSpPr>
            <a:spLocks noGrp="1"/>
          </p:cNvSpPr>
          <p:nvPr>
            <p:ph sz="quarter" idx="11"/>
          </p:nvPr>
        </p:nvSpPr>
        <p:spPr/>
        <p:txBody>
          <a:bodyPr/>
          <a:lstStyle/>
          <a:p>
            <a:pPr marL="0" indent="0">
              <a:buNone/>
            </a:pPr>
            <a:r>
              <a:rPr lang="en-US" sz="2400" dirty="0">
                <a:latin typeface="Arial" panose="020B0604020202020204" pitchFamily="34" charset="0"/>
                <a:cs typeface="Arial" panose="020B0604020202020204" pitchFamily="34" charset="0"/>
              </a:rPr>
              <a:t>Presentation Image References (Cont.)</a:t>
            </a:r>
          </a:p>
          <a:p>
            <a:r>
              <a:rPr lang="en-US" sz="2000" dirty="0">
                <a:latin typeface="Arial" panose="020B0604020202020204" pitchFamily="34" charset="0"/>
                <a:cs typeface="Arial" panose="020B0604020202020204" pitchFamily="34" charset="0"/>
              </a:rPr>
              <a:t>Slide 7</a:t>
            </a:r>
          </a:p>
          <a:p>
            <a:pPr lvl="1"/>
            <a:r>
              <a:rPr lang="en-US" sz="1800" dirty="0">
                <a:latin typeface="Arial" panose="020B0604020202020204" pitchFamily="34" charset="0"/>
                <a:cs typeface="Arial" panose="020B0604020202020204" pitchFamily="34" charset="0"/>
              </a:rPr>
              <a:t>John Kotter, </a:t>
            </a:r>
            <a:r>
              <a:rPr lang="en-US" sz="1800" dirty="0">
                <a:solidFill>
                  <a:srgbClr val="000000"/>
                </a:solidFill>
                <a:latin typeface="Arial" panose="020B0604020202020204" pitchFamily="34" charset="0"/>
                <a:cs typeface="Arial" panose="020B0604020202020204" pitchFamily="34" charset="0"/>
              </a:rPr>
              <a:t>retrieved September 2024, </a:t>
            </a:r>
            <a:r>
              <a:rPr lang="en-US" sz="1800" dirty="0">
                <a:latin typeface="Arial" panose="020B0604020202020204" pitchFamily="34" charset="0"/>
                <a:cs typeface="Arial" panose="020B0604020202020204" pitchFamily="34" charset="0"/>
              </a:rPr>
              <a:t>from https://www.gspeakers.com/wp-content/uploads/2018/03/nHWZ0YNZ.jpg</a:t>
            </a:r>
          </a:p>
          <a:p>
            <a:pPr lvl="1"/>
            <a:r>
              <a:rPr lang="en-US" sz="1800" dirty="0">
                <a:latin typeface="Arial" panose="020B0604020202020204" pitchFamily="34" charset="0"/>
                <a:cs typeface="Arial" panose="020B0604020202020204" pitchFamily="34" charset="0"/>
              </a:rPr>
              <a:t>Kotter Inc. (2024). Methodology/8-steps. Retrieved September 2024, from Kotter: </a:t>
            </a:r>
            <a:r>
              <a:rPr 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https://www.kotterinc.com/methodology/8-steps/</a:t>
            </a:r>
            <a:endParaRPr lang="en-US" sz="1800" dirty="0">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Slide 8</a:t>
            </a:r>
            <a:endParaRPr lang="en-US" dirty="0">
              <a:solidFill>
                <a:srgbClr val="000000"/>
              </a:solidFill>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Will Roper, There Is No Spoon: _The New Digital Acquisition Reality, Published 7 Oct 2020, Retrieved September 2024, from https://www.af.mil/Portals/1/documents/2020SAF/There_Is_No_Spoon_(Digital_Acquisition)_7_Oct_2020.pdf?ver=OUZskpiq5aw3IaxqbYcZHQ%3d%3d</a:t>
            </a:r>
          </a:p>
          <a:p>
            <a:pPr lvl="1"/>
            <a:endParaRPr lang="en-US" sz="1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92662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E06A0-A3E7-8DD9-0142-36648678191E}"/>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
        <p:nvSpPr>
          <p:cNvPr id="3" name="Title 2">
            <a:extLst>
              <a:ext uri="{FF2B5EF4-FFF2-40B4-BE49-F238E27FC236}">
                <a16:creationId xmlns:a16="http://schemas.microsoft.com/office/drawing/2014/main" id="{3606344F-180A-408D-F9D4-2253288CE41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1849DAFC-A14B-00AC-CA27-0E06CFBB7BDB}"/>
              </a:ext>
            </a:extLst>
          </p:cNvPr>
          <p:cNvSpPr>
            <a:spLocks noGrp="1"/>
          </p:cNvSpPr>
          <p:nvPr>
            <p:ph sz="quarter" idx="11"/>
          </p:nvPr>
        </p:nvSpPr>
        <p:spPr/>
        <p:txBody>
          <a:bodyPr/>
          <a:lstStyle/>
          <a:p>
            <a:pPr marL="0" indent="0">
              <a:buNone/>
            </a:pPr>
            <a:r>
              <a:rPr lang="en-US" sz="2400" dirty="0">
                <a:latin typeface="Arial" panose="020B0604020202020204" pitchFamily="34" charset="0"/>
                <a:cs typeface="Arial" panose="020B0604020202020204" pitchFamily="34" charset="0"/>
              </a:rPr>
              <a:t>Presentation Image References (Cont.)</a:t>
            </a:r>
          </a:p>
          <a:p>
            <a:r>
              <a:rPr lang="en-US" sz="2000" dirty="0">
                <a:solidFill>
                  <a:srgbClr val="000000"/>
                </a:solidFill>
                <a:latin typeface="Arial" panose="020B0604020202020204" pitchFamily="34" charset="0"/>
                <a:cs typeface="Arial" panose="020B0604020202020204" pitchFamily="34" charset="0"/>
              </a:rPr>
              <a:t>Slide 14</a:t>
            </a:r>
          </a:p>
          <a:p>
            <a:pPr lvl="1"/>
            <a:r>
              <a:rPr lang="en-US" sz="1800" dirty="0">
                <a:solidFill>
                  <a:srgbClr val="000000"/>
                </a:solidFill>
                <a:latin typeface="Arial" panose="020B0604020202020204" pitchFamily="34" charset="0"/>
                <a:cs typeface="Arial" panose="020B0604020202020204" pitchFamily="34" charset="0"/>
              </a:rPr>
              <a:t> Free for use stickers from Microsoft Stock Images</a:t>
            </a:r>
          </a:p>
          <a:p>
            <a:r>
              <a:rPr lang="en-US" sz="2000" dirty="0">
                <a:solidFill>
                  <a:srgbClr val="000000"/>
                </a:solidFill>
                <a:latin typeface="Arial" panose="020B0604020202020204" pitchFamily="34" charset="0"/>
                <a:cs typeface="Arial" panose="020B0604020202020204" pitchFamily="34" charset="0"/>
              </a:rPr>
              <a:t>Slide 19</a:t>
            </a:r>
          </a:p>
          <a:p>
            <a:pPr lvl="1"/>
            <a:r>
              <a:rPr lang="en-US" sz="1800" dirty="0">
                <a:solidFill>
                  <a:srgbClr val="000000"/>
                </a:solidFill>
                <a:latin typeface="Arial" panose="020B0604020202020204" pitchFamily="34" charset="0"/>
                <a:cs typeface="Arial" panose="020B0604020202020204" pitchFamily="34" charset="0"/>
              </a:rPr>
              <a:t>Dos </a:t>
            </a:r>
            <a:r>
              <a:rPr lang="en-US" sz="1800" dirty="0" err="1">
                <a:solidFill>
                  <a:srgbClr val="000000"/>
                </a:solidFill>
                <a:latin typeface="Arial" panose="020B0604020202020204" pitchFamily="34" charset="0"/>
                <a:cs typeface="Arial" panose="020B0604020202020204" pitchFamily="34" charset="0"/>
              </a:rPr>
              <a:t>Equis</a:t>
            </a:r>
            <a:r>
              <a:rPr lang="en-US" sz="1800" dirty="0">
                <a:solidFill>
                  <a:srgbClr val="000000"/>
                </a:solidFill>
                <a:latin typeface="Arial" panose="020B0604020202020204" pitchFamily="34" charset="0"/>
                <a:cs typeface="Arial" panose="020B0604020202020204" pitchFamily="34" charset="0"/>
              </a:rPr>
              <a:t>: The Most Interesting Man in the World, retrieved September 2024, from</a:t>
            </a:r>
            <a:r>
              <a:rPr lang="en-US" sz="1800"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https://shorturl.at/FSLr2</a:t>
            </a:r>
            <a:endParaRPr lang="en-US" sz="1800" dirty="0">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Slide 20</a:t>
            </a:r>
          </a:p>
          <a:p>
            <a:pPr lvl="1"/>
            <a:r>
              <a:rPr lang="en-US" sz="1800" dirty="0">
                <a:effectLst/>
                <a:latin typeface="Arial" panose="020B0604020202020204" pitchFamily="34" charset="0"/>
                <a:ea typeface="Times New Roman" panose="02020603050405020304" pitchFamily="18" charset="0"/>
                <a:cs typeface="Arial" panose="020B0604020202020204" pitchFamily="34" charset="0"/>
              </a:rPr>
              <a:t>The Legend of Zelda,</a:t>
            </a:r>
            <a:r>
              <a:rPr lang="en-US" sz="1800" dirty="0">
                <a:solidFill>
                  <a:srgbClr val="000000"/>
                </a:solidFill>
                <a:latin typeface="Arial" panose="020B0604020202020204" pitchFamily="34" charset="0"/>
                <a:cs typeface="Arial" panose="020B0604020202020204" pitchFamily="34" charset="0"/>
              </a:rPr>
              <a:t> retrieved September 2024, from </a:t>
            </a:r>
            <a:r>
              <a:rPr lang="en-US" sz="1800" dirty="0">
                <a:effectLst/>
                <a:latin typeface="Arial" panose="020B0604020202020204" pitchFamily="34" charset="0"/>
                <a:ea typeface="Times New Roman" panose="02020603050405020304" pitchFamily="18" charset="0"/>
                <a:cs typeface="Arial" panose="020B0604020202020204" pitchFamily="34" charset="0"/>
              </a:rPr>
              <a:t>https://i.etsystatic.com/14159953/r/il/f25886/1168713642/il_fullxfull.1168713642_h6ej.jpg</a:t>
            </a:r>
          </a:p>
          <a:p>
            <a:r>
              <a:rPr lang="en-US" sz="2000" dirty="0">
                <a:solidFill>
                  <a:srgbClr val="000000"/>
                </a:solidFill>
                <a:latin typeface="Arial" panose="020B0604020202020204" pitchFamily="34" charset="0"/>
                <a:cs typeface="Arial" panose="020B0604020202020204" pitchFamily="34" charset="0"/>
              </a:rPr>
              <a:t>Slide 21</a:t>
            </a:r>
          </a:p>
          <a:p>
            <a:pPr lvl="1"/>
            <a:r>
              <a:rPr lang="en-US" sz="1800" dirty="0">
                <a:solidFill>
                  <a:srgbClr val="000000"/>
                </a:solidFill>
                <a:latin typeface="Arial" panose="020B0604020202020204" pitchFamily="34" charset="0"/>
                <a:cs typeface="Arial" panose="020B0604020202020204" pitchFamily="34" charset="0"/>
              </a:rPr>
              <a:t>Kotter Inc. (2024). Methodology/8-steps. Retrieved June 2024, from Kotter: </a:t>
            </a:r>
            <a:r>
              <a:rPr lang="en-US" sz="18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https://www.kotterinc.com/methodology/8-steps/</a:t>
            </a:r>
            <a:endParaRPr lang="en-US" sz="1800" dirty="0">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Slide 22</a:t>
            </a:r>
          </a:p>
          <a:p>
            <a:pPr lvl="1"/>
            <a:r>
              <a:rPr lang="en-US" sz="1800" dirty="0">
                <a:latin typeface="Arial" panose="020B0604020202020204" pitchFamily="34" charset="0"/>
                <a:cs typeface="Arial" panose="020B0604020202020204" pitchFamily="34" charset="0"/>
              </a:rPr>
              <a:t>Shrek meme, </a:t>
            </a:r>
            <a:r>
              <a:rPr lang="en-US" sz="1800" dirty="0">
                <a:solidFill>
                  <a:srgbClr val="000000"/>
                </a:solidFill>
                <a:latin typeface="Arial" panose="020B0604020202020204" pitchFamily="34" charset="0"/>
                <a:cs typeface="Arial" panose="020B0604020202020204" pitchFamily="34" charset="0"/>
              </a:rPr>
              <a:t>Retrieved June 2024, from </a:t>
            </a:r>
            <a:r>
              <a:rPr lang="en-US" sz="1800" dirty="0">
                <a:latin typeface="Arial" panose="020B0604020202020204" pitchFamily="34" charset="0"/>
                <a:cs typeface="Arial" panose="020B0604020202020204" pitchFamily="34" charset="0"/>
              </a:rPr>
              <a:t>https://www.meme-arsenal.com/memes/74a3ee6987ccf70c56fd7fad03f463ea.jpg</a:t>
            </a:r>
          </a:p>
          <a:p>
            <a:pPr lvl="1"/>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44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9FBF9-4B99-7E9B-070C-03B6C7B82DA2}"/>
              </a:ext>
            </a:extLst>
          </p:cNvPr>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
        <p:nvSpPr>
          <p:cNvPr id="3" name="Title 2">
            <a:extLst>
              <a:ext uri="{FF2B5EF4-FFF2-40B4-BE49-F238E27FC236}">
                <a16:creationId xmlns:a16="http://schemas.microsoft.com/office/drawing/2014/main" id="{15F1E4C5-EF12-FA26-8232-426FFE21E6AE}"/>
              </a:ext>
            </a:extLst>
          </p:cNvPr>
          <p:cNvSpPr>
            <a:spLocks noGrp="1"/>
          </p:cNvSpPr>
          <p:nvPr>
            <p:ph type="title"/>
          </p:nvPr>
        </p:nvSpPr>
        <p:spPr/>
        <p:txBody>
          <a:bodyPr/>
          <a:lstStyle/>
          <a:p>
            <a:r>
              <a:rPr lang="en-US" dirty="0"/>
              <a:t>OCM Challenges</a:t>
            </a:r>
          </a:p>
        </p:txBody>
      </p:sp>
      <p:sp>
        <p:nvSpPr>
          <p:cNvPr id="4" name="Content Placeholder 3">
            <a:extLst>
              <a:ext uri="{FF2B5EF4-FFF2-40B4-BE49-F238E27FC236}">
                <a16:creationId xmlns:a16="http://schemas.microsoft.com/office/drawing/2014/main" id="{3C718165-9542-EFD0-9838-96C017DE4615}"/>
              </a:ext>
            </a:extLst>
          </p:cNvPr>
          <p:cNvSpPr>
            <a:spLocks noGrp="1"/>
          </p:cNvSpPr>
          <p:nvPr>
            <p:ph sz="quarter" idx="11"/>
          </p:nvPr>
        </p:nvSpPr>
        <p:spPr/>
        <p:txBody>
          <a:bodyPr/>
          <a:lstStyle/>
          <a:p>
            <a:r>
              <a:rPr lang="en-US" sz="2400" b="1" dirty="0">
                <a:latin typeface="Arial" panose="020B0604020202020204" pitchFamily="34" charset="0"/>
                <a:cs typeface="Arial" panose="020B0604020202020204" pitchFamily="34" charset="0"/>
              </a:rPr>
              <a:t>How to change?</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F93FCAC3-5531-165A-3119-D3088167BACE}"/>
              </a:ext>
            </a:extLst>
          </p:cNvPr>
          <p:cNvGrpSpPr/>
          <p:nvPr/>
        </p:nvGrpSpPr>
        <p:grpSpPr>
          <a:xfrm>
            <a:off x="3443221" y="848129"/>
            <a:ext cx="5847924" cy="3022905"/>
            <a:chOff x="990582" y="1450807"/>
            <a:chExt cx="5072886" cy="2622273"/>
          </a:xfrm>
        </p:grpSpPr>
        <p:grpSp>
          <p:nvGrpSpPr>
            <p:cNvPr id="16" name="Group 15">
              <a:extLst>
                <a:ext uri="{FF2B5EF4-FFF2-40B4-BE49-F238E27FC236}">
                  <a16:creationId xmlns:a16="http://schemas.microsoft.com/office/drawing/2014/main" id="{94ABB78E-5392-D0D6-AE6E-2A64D09E18BA}"/>
                </a:ext>
              </a:extLst>
            </p:cNvPr>
            <p:cNvGrpSpPr/>
            <p:nvPr/>
          </p:nvGrpSpPr>
          <p:grpSpPr>
            <a:xfrm>
              <a:off x="990582" y="1450807"/>
              <a:ext cx="5072886" cy="2622273"/>
              <a:chOff x="990582" y="1450807"/>
              <a:chExt cx="5072886" cy="2622273"/>
            </a:xfrm>
          </p:grpSpPr>
          <p:pic>
            <p:nvPicPr>
              <p:cNvPr id="13" name="Picture 12">
                <a:extLst>
                  <a:ext uri="{FF2B5EF4-FFF2-40B4-BE49-F238E27FC236}">
                    <a16:creationId xmlns:a16="http://schemas.microsoft.com/office/drawing/2014/main" id="{6F23B91C-8968-0F8C-CD95-124D9744D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582" y="1450807"/>
                <a:ext cx="5072886" cy="2622273"/>
              </a:xfrm>
              <a:prstGeom prst="rect">
                <a:avLst/>
              </a:prstGeom>
            </p:spPr>
          </p:pic>
          <p:sp>
            <p:nvSpPr>
              <p:cNvPr id="9" name="TextBox 8">
                <a:extLst>
                  <a:ext uri="{FF2B5EF4-FFF2-40B4-BE49-F238E27FC236}">
                    <a16:creationId xmlns:a16="http://schemas.microsoft.com/office/drawing/2014/main" id="{C8D3A3B3-90CF-A19A-1A22-85B9381A6B8B}"/>
                  </a:ext>
                </a:extLst>
              </p:cNvPr>
              <p:cNvSpPr txBox="1"/>
              <p:nvPr/>
            </p:nvSpPr>
            <p:spPr>
              <a:xfrm>
                <a:off x="1412144" y="3417403"/>
                <a:ext cx="1116602" cy="347083"/>
              </a:xfrm>
              <a:prstGeom prst="rect">
                <a:avLst/>
              </a:prstGeom>
              <a:solidFill>
                <a:schemeClr val="bg1"/>
              </a:solidFill>
            </p:spPr>
            <p:txBody>
              <a:bodyPr wrap="square" rtlCol="0">
                <a:spAutoFit/>
              </a:bodyPr>
              <a:lstStyle/>
              <a:p>
                <a:r>
                  <a:rPr lang="en-US" sz="2000" b="1" dirty="0">
                    <a:solidFill>
                      <a:srgbClr val="3687B2"/>
                    </a:solidFill>
                    <a:latin typeface="Arial" panose="020B0604020202020204" pitchFamily="34" charset="0"/>
                    <a:cs typeface="Arial" panose="020B0604020202020204" pitchFamily="34" charset="0"/>
                  </a:rPr>
                  <a:t>Unfreeze</a:t>
                </a:r>
              </a:p>
            </p:txBody>
          </p:sp>
          <p:sp>
            <p:nvSpPr>
              <p:cNvPr id="10" name="TextBox 9">
                <a:extLst>
                  <a:ext uri="{FF2B5EF4-FFF2-40B4-BE49-F238E27FC236}">
                    <a16:creationId xmlns:a16="http://schemas.microsoft.com/office/drawing/2014/main" id="{6604E0F7-7515-8F30-7FD6-EC30BAD229B9}"/>
                  </a:ext>
                </a:extLst>
              </p:cNvPr>
              <p:cNvSpPr txBox="1"/>
              <p:nvPr/>
            </p:nvSpPr>
            <p:spPr>
              <a:xfrm>
                <a:off x="3059579" y="3418726"/>
                <a:ext cx="970710" cy="347083"/>
              </a:xfrm>
              <a:prstGeom prst="rect">
                <a:avLst/>
              </a:prstGeom>
              <a:solidFill>
                <a:schemeClr val="bg1"/>
              </a:solidFill>
            </p:spPr>
            <p:txBody>
              <a:bodyPr wrap="square" rtlCol="0">
                <a:spAutoFit/>
              </a:bodyPr>
              <a:lstStyle/>
              <a:p>
                <a:r>
                  <a:rPr lang="en-US" sz="2000" b="1" dirty="0">
                    <a:solidFill>
                      <a:srgbClr val="3687B2"/>
                    </a:solidFill>
                    <a:latin typeface="Arial" panose="020B0604020202020204" pitchFamily="34" charset="0"/>
                    <a:cs typeface="Arial" panose="020B0604020202020204" pitchFamily="34" charset="0"/>
                  </a:rPr>
                  <a:t>Change</a:t>
                </a:r>
              </a:p>
            </p:txBody>
          </p:sp>
          <p:sp>
            <p:nvSpPr>
              <p:cNvPr id="11" name="TextBox 10">
                <a:extLst>
                  <a:ext uri="{FF2B5EF4-FFF2-40B4-BE49-F238E27FC236}">
                    <a16:creationId xmlns:a16="http://schemas.microsoft.com/office/drawing/2014/main" id="{B9C5D19F-633E-2D3B-3713-5BA021B4E5B8}"/>
                  </a:ext>
                </a:extLst>
              </p:cNvPr>
              <p:cNvSpPr txBox="1"/>
              <p:nvPr/>
            </p:nvSpPr>
            <p:spPr>
              <a:xfrm>
                <a:off x="4606464" y="3418726"/>
                <a:ext cx="1116602" cy="347083"/>
              </a:xfrm>
              <a:prstGeom prst="rect">
                <a:avLst/>
              </a:prstGeom>
              <a:solidFill>
                <a:schemeClr val="bg1"/>
              </a:solidFill>
            </p:spPr>
            <p:txBody>
              <a:bodyPr wrap="square" rtlCol="0">
                <a:spAutoFit/>
              </a:bodyPr>
              <a:lstStyle/>
              <a:p>
                <a:r>
                  <a:rPr lang="en-US" sz="2000" b="1" dirty="0">
                    <a:solidFill>
                      <a:srgbClr val="3687B2"/>
                    </a:solidFill>
                    <a:latin typeface="Arial" panose="020B0604020202020204" pitchFamily="34" charset="0"/>
                    <a:cs typeface="Arial" panose="020B0604020202020204" pitchFamily="34" charset="0"/>
                  </a:rPr>
                  <a:t>Refreeze</a:t>
                </a:r>
              </a:p>
            </p:txBody>
          </p:sp>
        </p:grpSp>
        <p:sp>
          <p:nvSpPr>
            <p:cNvPr id="19" name="TextBox 18">
              <a:extLst>
                <a:ext uri="{FF2B5EF4-FFF2-40B4-BE49-F238E27FC236}">
                  <a16:creationId xmlns:a16="http://schemas.microsoft.com/office/drawing/2014/main" id="{EA444DE7-95D0-6BC8-0F36-2E0B6DD3A22D}"/>
                </a:ext>
              </a:extLst>
            </p:cNvPr>
            <p:cNvSpPr txBox="1"/>
            <p:nvPr/>
          </p:nvSpPr>
          <p:spPr>
            <a:xfrm>
              <a:off x="1383208" y="1607147"/>
              <a:ext cx="4287633" cy="347083"/>
            </a:xfrm>
            <a:prstGeom prst="rect">
              <a:avLst/>
            </a:prstGeom>
            <a:solidFill>
              <a:schemeClr val="bg1"/>
            </a:solidFill>
          </p:spPr>
          <p:txBody>
            <a:bodyPr wrap="none" rtlCol="0">
              <a:spAutoFit/>
            </a:bodyPr>
            <a:lstStyle/>
            <a:p>
              <a:r>
                <a:rPr lang="en-US" sz="2000" b="1" dirty="0">
                  <a:latin typeface="Arial" panose="020B0604020202020204" pitchFamily="34" charset="0"/>
                  <a:cs typeface="Arial" panose="020B0604020202020204" pitchFamily="34" charset="0"/>
                </a:rPr>
                <a:t>Lewin’s Change Management Template</a:t>
              </a:r>
            </a:p>
          </p:txBody>
        </p:sp>
      </p:grpSp>
      <p:grpSp>
        <p:nvGrpSpPr>
          <p:cNvPr id="24" name="Group 23">
            <a:extLst>
              <a:ext uri="{FF2B5EF4-FFF2-40B4-BE49-F238E27FC236}">
                <a16:creationId xmlns:a16="http://schemas.microsoft.com/office/drawing/2014/main" id="{0D00A9FC-6F4C-53A7-AEF2-802CCE6DCC39}"/>
              </a:ext>
            </a:extLst>
          </p:cNvPr>
          <p:cNvGrpSpPr/>
          <p:nvPr/>
        </p:nvGrpSpPr>
        <p:grpSpPr>
          <a:xfrm>
            <a:off x="1082566" y="3825764"/>
            <a:ext cx="10179314" cy="2596268"/>
            <a:chOff x="776112" y="4073080"/>
            <a:chExt cx="9053314" cy="2366016"/>
          </a:xfrm>
        </p:grpSpPr>
        <p:pic>
          <p:nvPicPr>
            <p:cNvPr id="14" name="Picture 13">
              <a:extLst>
                <a:ext uri="{FF2B5EF4-FFF2-40B4-BE49-F238E27FC236}">
                  <a16:creationId xmlns:a16="http://schemas.microsoft.com/office/drawing/2014/main" id="{0EF18CC8-F72D-ACE9-4232-EC75E96BF8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112" y="4073080"/>
              <a:ext cx="9053314" cy="2366016"/>
            </a:xfrm>
            <a:prstGeom prst="rect">
              <a:avLst/>
            </a:prstGeom>
            <a:ln>
              <a:solidFill>
                <a:schemeClr val="accent3">
                  <a:lumMod val="50000"/>
                </a:schemeClr>
              </a:solidFill>
            </a:ln>
          </p:spPr>
        </p:pic>
        <p:sp>
          <p:nvSpPr>
            <p:cNvPr id="17" name="TextBox 16">
              <a:extLst>
                <a:ext uri="{FF2B5EF4-FFF2-40B4-BE49-F238E27FC236}">
                  <a16:creationId xmlns:a16="http://schemas.microsoft.com/office/drawing/2014/main" id="{362FA1E1-7952-4799-7B62-C72DE4B69F77}"/>
                </a:ext>
              </a:extLst>
            </p:cNvPr>
            <p:cNvSpPr txBox="1"/>
            <p:nvPr/>
          </p:nvSpPr>
          <p:spPr>
            <a:xfrm>
              <a:off x="940628" y="5002894"/>
              <a:ext cx="1607317" cy="364626"/>
            </a:xfrm>
            <a:prstGeom prst="rect">
              <a:avLst/>
            </a:prstGeom>
            <a:solidFill>
              <a:srgbClr val="45BD9D"/>
            </a:solid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  Awareness  </a:t>
              </a:r>
            </a:p>
          </p:txBody>
        </p:sp>
        <p:sp>
          <p:nvSpPr>
            <p:cNvPr id="18" name="TextBox 17">
              <a:extLst>
                <a:ext uri="{FF2B5EF4-FFF2-40B4-BE49-F238E27FC236}">
                  <a16:creationId xmlns:a16="http://schemas.microsoft.com/office/drawing/2014/main" id="{E4423292-ED23-D5D6-38BD-2A8B2797B872}"/>
                </a:ext>
              </a:extLst>
            </p:cNvPr>
            <p:cNvSpPr txBox="1"/>
            <p:nvPr/>
          </p:nvSpPr>
          <p:spPr>
            <a:xfrm>
              <a:off x="3032694" y="5001157"/>
              <a:ext cx="1112319" cy="364626"/>
            </a:xfrm>
            <a:prstGeom prst="rect">
              <a:avLst/>
            </a:prstGeom>
            <a:solidFill>
              <a:srgbClr val="0068A5"/>
            </a:solid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  Desire  </a:t>
              </a:r>
            </a:p>
          </p:txBody>
        </p:sp>
        <p:sp>
          <p:nvSpPr>
            <p:cNvPr id="21" name="TextBox 20">
              <a:extLst>
                <a:ext uri="{FF2B5EF4-FFF2-40B4-BE49-F238E27FC236}">
                  <a16:creationId xmlns:a16="http://schemas.microsoft.com/office/drawing/2014/main" id="{C045258A-E27E-FB39-4CEF-F0876D4391CD}"/>
                </a:ext>
              </a:extLst>
            </p:cNvPr>
            <p:cNvSpPr txBox="1"/>
            <p:nvPr/>
          </p:nvSpPr>
          <p:spPr>
            <a:xfrm>
              <a:off x="4521945" y="5012958"/>
              <a:ext cx="1632694" cy="364626"/>
            </a:xfrm>
            <a:prstGeom prst="rect">
              <a:avLst/>
            </a:prstGeom>
            <a:solidFill>
              <a:srgbClr val="EF5141"/>
            </a:solid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  Knowledge  </a:t>
              </a:r>
            </a:p>
          </p:txBody>
        </p:sp>
        <p:sp>
          <p:nvSpPr>
            <p:cNvPr id="22" name="TextBox 21">
              <a:extLst>
                <a:ext uri="{FF2B5EF4-FFF2-40B4-BE49-F238E27FC236}">
                  <a16:creationId xmlns:a16="http://schemas.microsoft.com/office/drawing/2014/main" id="{783A4446-74AE-5EF2-0B92-A31DAB8603E4}"/>
                </a:ext>
              </a:extLst>
            </p:cNvPr>
            <p:cNvSpPr txBox="1"/>
            <p:nvPr/>
          </p:nvSpPr>
          <p:spPr>
            <a:xfrm>
              <a:off x="6549271" y="5012472"/>
              <a:ext cx="1227913" cy="364626"/>
            </a:xfrm>
            <a:prstGeom prst="rect">
              <a:avLst/>
            </a:prstGeom>
            <a:solidFill>
              <a:srgbClr val="EAC531"/>
            </a:solid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   Ability   </a:t>
              </a:r>
            </a:p>
          </p:txBody>
        </p:sp>
        <p:sp>
          <p:nvSpPr>
            <p:cNvPr id="23" name="TextBox 22">
              <a:extLst>
                <a:ext uri="{FF2B5EF4-FFF2-40B4-BE49-F238E27FC236}">
                  <a16:creationId xmlns:a16="http://schemas.microsoft.com/office/drawing/2014/main" id="{939891A3-E831-0CF1-7541-1A0D759F6782}"/>
                </a:ext>
              </a:extLst>
            </p:cNvPr>
            <p:cNvSpPr txBox="1"/>
            <p:nvPr/>
          </p:nvSpPr>
          <p:spPr>
            <a:xfrm>
              <a:off x="8038783" y="4953390"/>
              <a:ext cx="1790643" cy="364626"/>
            </a:xfrm>
            <a:prstGeom prst="rect">
              <a:avLst/>
            </a:prstGeom>
            <a:solidFill>
              <a:srgbClr val="F14285"/>
            </a:solid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Reinforcement</a:t>
              </a:r>
            </a:p>
          </p:txBody>
        </p:sp>
      </p:grpSp>
    </p:spTree>
    <p:extLst>
      <p:ext uri="{BB962C8B-B14F-4D97-AF65-F5344CB8AC3E}">
        <p14:creationId xmlns:p14="http://schemas.microsoft.com/office/powerpoint/2010/main" val="378757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DB001-E29A-BCA8-FD39-09C55770678F}"/>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C8C8146E-8868-37A9-4819-DF177BB0D32E}"/>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CC0D18CB-53E5-5C82-649D-A9C9A2B23EBB}"/>
              </a:ext>
            </a:extLst>
          </p:cNvPr>
          <p:cNvSpPr>
            <a:spLocks noGrp="1"/>
          </p:cNvSpPr>
          <p:nvPr>
            <p:ph sz="quarter" idx="11"/>
          </p:nvPr>
        </p:nvSpPr>
        <p:spPr>
          <a:xfrm>
            <a:off x="480132" y="1376657"/>
            <a:ext cx="11250613" cy="5344818"/>
          </a:xfr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400" b="1" dirty="0">
                <a:latin typeface="Arial" panose="020B0604020202020204" pitchFamily="34" charset="0"/>
                <a:cs typeface="Arial" panose="020B0604020202020204" pitchFamily="34" charset="0"/>
              </a:rPr>
              <a:t>Who is WNS…and WNR?</a:t>
            </a:r>
          </a:p>
          <a:p>
            <a:r>
              <a:rPr lang="en-US" sz="2400" b="1" dirty="0">
                <a:latin typeface="Arial" panose="020B0604020202020204" pitchFamily="34" charset="0"/>
                <a:cs typeface="Arial" panose="020B0604020202020204" pitchFamily="34" charset="0"/>
              </a:rPr>
              <a:t>What do we do?</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584B9AC-B641-6B8C-1820-CD5B4ABF7438}"/>
              </a:ext>
            </a:extLst>
          </p:cNvPr>
          <p:cNvPicPr>
            <a:picLocks noChangeAspect="1"/>
          </p:cNvPicPr>
          <p:nvPr/>
        </p:nvPicPr>
        <p:blipFill>
          <a:blip r:embed="rId3"/>
          <a:stretch>
            <a:fillRect/>
          </a:stretch>
        </p:blipFill>
        <p:spPr>
          <a:xfrm>
            <a:off x="6739124" y="1265955"/>
            <a:ext cx="4972744" cy="2648320"/>
          </a:xfrm>
          <a:prstGeom prst="rect">
            <a:avLst/>
          </a:prstGeom>
        </p:spPr>
      </p:pic>
      <p:sp>
        <p:nvSpPr>
          <p:cNvPr id="9" name="Star: 5 Points 8">
            <a:extLst>
              <a:ext uri="{FF2B5EF4-FFF2-40B4-BE49-F238E27FC236}">
                <a16:creationId xmlns:a16="http://schemas.microsoft.com/office/drawing/2014/main" id="{68E5B48E-19E1-7962-BFE7-D2ABBFE7746F}"/>
              </a:ext>
            </a:extLst>
          </p:cNvPr>
          <p:cNvSpPr/>
          <p:nvPr/>
        </p:nvSpPr>
        <p:spPr bwMode="auto">
          <a:xfrm>
            <a:off x="10141526" y="2283432"/>
            <a:ext cx="218210" cy="218210"/>
          </a:xfrm>
          <a:prstGeom prst="star5">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5" name="Graphic 14" descr="Marker with solid fill">
            <a:extLst>
              <a:ext uri="{FF2B5EF4-FFF2-40B4-BE49-F238E27FC236}">
                <a16:creationId xmlns:a16="http://schemas.microsoft.com/office/drawing/2014/main" id="{5A02F84D-7EED-56F9-D484-F8A621C891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84703" y="3197832"/>
            <a:ext cx="486759" cy="486759"/>
          </a:xfrm>
          <a:prstGeom prst="rect">
            <a:avLst/>
          </a:prstGeom>
        </p:spPr>
      </p:pic>
      <p:pic>
        <p:nvPicPr>
          <p:cNvPr id="6" name="Picture 5">
            <a:extLst>
              <a:ext uri="{FF2B5EF4-FFF2-40B4-BE49-F238E27FC236}">
                <a16:creationId xmlns:a16="http://schemas.microsoft.com/office/drawing/2014/main" id="{835D20BB-7AA1-44C5-203C-8511F6F4E786}"/>
              </a:ext>
            </a:extLst>
          </p:cNvPr>
          <p:cNvPicPr>
            <a:picLocks noChangeAspect="1"/>
          </p:cNvPicPr>
          <p:nvPr/>
        </p:nvPicPr>
        <p:blipFill>
          <a:blip r:embed="rId6"/>
          <a:stretch>
            <a:fillRect/>
          </a:stretch>
        </p:blipFill>
        <p:spPr>
          <a:xfrm>
            <a:off x="449088" y="2853870"/>
            <a:ext cx="3791479" cy="3143689"/>
          </a:xfrm>
          <a:prstGeom prst="rect">
            <a:avLst/>
          </a:prstGeom>
          <a:noFill/>
          <a:ln>
            <a:solidFill>
              <a:schemeClr val="tx1"/>
            </a:solidFill>
          </a:ln>
        </p:spPr>
      </p:pic>
      <p:pic>
        <p:nvPicPr>
          <p:cNvPr id="2050" name="Picture 2">
            <a:extLst>
              <a:ext uri="{FF2B5EF4-FFF2-40B4-BE49-F238E27FC236}">
                <a16:creationId xmlns:a16="http://schemas.microsoft.com/office/drawing/2014/main" id="{0C309EEB-1995-426E-55D1-4385FAAC0E8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85226" y="4049066"/>
            <a:ext cx="3221548" cy="2201200"/>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Down 9">
            <a:extLst>
              <a:ext uri="{FF2B5EF4-FFF2-40B4-BE49-F238E27FC236}">
                <a16:creationId xmlns:a16="http://schemas.microsoft.com/office/drawing/2014/main" id="{B10F3A7E-92B0-111A-CBDD-364F19916403}"/>
              </a:ext>
            </a:extLst>
          </p:cNvPr>
          <p:cNvSpPr/>
          <p:nvPr/>
        </p:nvSpPr>
        <p:spPr>
          <a:xfrm rot="10800000">
            <a:off x="10162437" y="2497766"/>
            <a:ext cx="176388" cy="356104"/>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F26998-58F2-7FD5-B197-1E28507CCB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27692" y="1701733"/>
            <a:ext cx="4543008" cy="1948168"/>
          </a:xfrm>
          <a:prstGeom prst="rect">
            <a:avLst/>
          </a:prstGeom>
          <a:ln w="28575">
            <a:solidFill>
              <a:schemeClr val="tx1"/>
            </a:solidFill>
          </a:ln>
        </p:spPr>
      </p:pic>
      <p:pic>
        <p:nvPicPr>
          <p:cNvPr id="2052" name="Picture 4">
            <a:extLst>
              <a:ext uri="{FF2B5EF4-FFF2-40B4-BE49-F238E27FC236}">
                <a16:creationId xmlns:a16="http://schemas.microsoft.com/office/drawing/2014/main" id="{AD90217A-425B-56E3-6485-E54C2B620BA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884765" y="4055667"/>
            <a:ext cx="3858147" cy="22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7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9FBF9-4B99-7E9B-070C-03B6C7B82DA2}"/>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15F1E4C5-EF12-FA26-8232-426FFE21E6AE}"/>
              </a:ext>
            </a:extLst>
          </p:cNvPr>
          <p:cNvSpPr>
            <a:spLocks noGrp="1"/>
          </p:cNvSpPr>
          <p:nvPr>
            <p:ph type="title"/>
          </p:nvPr>
        </p:nvSpPr>
        <p:spPr/>
        <p:txBody>
          <a:bodyPr/>
          <a:lstStyle/>
          <a:p>
            <a:r>
              <a:rPr lang="en-US" dirty="0"/>
              <a:t>OCM Challenges</a:t>
            </a:r>
          </a:p>
        </p:txBody>
      </p:sp>
      <p:sp>
        <p:nvSpPr>
          <p:cNvPr id="4" name="Content Placeholder 3">
            <a:extLst>
              <a:ext uri="{FF2B5EF4-FFF2-40B4-BE49-F238E27FC236}">
                <a16:creationId xmlns:a16="http://schemas.microsoft.com/office/drawing/2014/main" id="{3C718165-9542-EFD0-9838-96C017DE4615}"/>
              </a:ext>
            </a:extLst>
          </p:cNvPr>
          <p:cNvSpPr>
            <a:spLocks noGrp="1"/>
          </p:cNvSpPr>
          <p:nvPr>
            <p:ph sz="quarter" idx="11"/>
          </p:nvPr>
        </p:nvSpPr>
        <p:spPr/>
        <p:txBody>
          <a:bodyPr/>
          <a:lstStyle/>
          <a:p>
            <a:r>
              <a:rPr lang="en-US" sz="2400" b="1" dirty="0">
                <a:latin typeface="Arial" panose="020B0604020202020204" pitchFamily="34" charset="0"/>
                <a:cs typeface="Arial" panose="020B0604020202020204" pitchFamily="34" charset="0"/>
              </a:rPr>
              <a:t>MBSE…for Sustainment?!?</a:t>
            </a:r>
          </a:p>
          <a:p>
            <a:pPr lvl="1"/>
            <a:r>
              <a:rPr lang="en-US" sz="2000" b="1" dirty="0">
                <a:latin typeface="Arial" panose="020B0604020202020204" pitchFamily="34" charset="0"/>
                <a:cs typeface="Arial" panose="020B0604020202020204" pitchFamily="34" charset="0"/>
              </a:rPr>
              <a:t>Aircraft have a long lifespan</a:t>
            </a:r>
          </a:p>
          <a:p>
            <a:pPr lvl="1"/>
            <a:r>
              <a:rPr lang="en-US" sz="2000" b="1" dirty="0">
                <a:latin typeface="Arial" panose="020B0604020202020204" pitchFamily="34" charset="0"/>
                <a:cs typeface="Arial" panose="020B0604020202020204" pitchFamily="34" charset="0"/>
              </a:rPr>
              <a:t>Limited ROI</a:t>
            </a:r>
          </a:p>
          <a:p>
            <a:pPr lvl="1"/>
            <a:endParaRPr lang="en-US" sz="20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F4A6F74-0965-4AC7-A13F-55768FC61DF8}"/>
              </a:ext>
            </a:extLst>
          </p:cNvPr>
          <p:cNvGrpSpPr/>
          <p:nvPr/>
        </p:nvGrpSpPr>
        <p:grpSpPr>
          <a:xfrm>
            <a:off x="4262660" y="2295342"/>
            <a:ext cx="3957651" cy="2613134"/>
            <a:chOff x="313238" y="2188397"/>
            <a:chExt cx="3957651" cy="2613134"/>
          </a:xfrm>
        </p:grpSpPr>
        <p:pic>
          <p:nvPicPr>
            <p:cNvPr id="2050" name="Picture 2" descr="De Havilland U 6A Beaver USAF">
              <a:extLst>
                <a:ext uri="{FF2B5EF4-FFF2-40B4-BE49-F238E27FC236}">
                  <a16:creationId xmlns:a16="http://schemas.microsoft.com/office/drawing/2014/main" id="{A6CCD27F-8580-2EE4-6E73-995C15C866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238" y="2188397"/>
              <a:ext cx="3957651" cy="26131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9F59AE-91F2-EDDB-959B-243A82AF5B36}"/>
                </a:ext>
              </a:extLst>
            </p:cNvPr>
            <p:cNvSpPr txBox="1"/>
            <p:nvPr/>
          </p:nvSpPr>
          <p:spPr>
            <a:xfrm>
              <a:off x="315691" y="2219194"/>
              <a:ext cx="2081348"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U-6A Beaver</a:t>
              </a:r>
            </a:p>
          </p:txBody>
        </p:sp>
      </p:grpSp>
      <p:sp>
        <p:nvSpPr>
          <p:cNvPr id="8" name="TextBox 7">
            <a:extLst>
              <a:ext uri="{FF2B5EF4-FFF2-40B4-BE49-F238E27FC236}">
                <a16:creationId xmlns:a16="http://schemas.microsoft.com/office/drawing/2014/main" id="{3F2A1CEE-316B-3B7A-164B-2A2438C72DD1}"/>
              </a:ext>
            </a:extLst>
          </p:cNvPr>
          <p:cNvSpPr txBox="1"/>
          <p:nvPr/>
        </p:nvSpPr>
        <p:spPr>
          <a:xfrm>
            <a:off x="4262660" y="2702044"/>
            <a:ext cx="1197063"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(1947)</a:t>
            </a:r>
          </a:p>
        </p:txBody>
      </p:sp>
      <p:grpSp>
        <p:nvGrpSpPr>
          <p:cNvPr id="15" name="Group 14">
            <a:extLst>
              <a:ext uri="{FF2B5EF4-FFF2-40B4-BE49-F238E27FC236}">
                <a16:creationId xmlns:a16="http://schemas.microsoft.com/office/drawing/2014/main" id="{0E3DC688-74FC-E85C-D920-C0C572F36EF1}"/>
              </a:ext>
            </a:extLst>
          </p:cNvPr>
          <p:cNvGrpSpPr/>
          <p:nvPr/>
        </p:nvGrpSpPr>
        <p:grpSpPr>
          <a:xfrm>
            <a:off x="2918810" y="3853494"/>
            <a:ext cx="3844344" cy="2980683"/>
            <a:chOff x="4625959" y="3683695"/>
            <a:chExt cx="3844344" cy="2980683"/>
          </a:xfrm>
        </p:grpSpPr>
        <p:pic>
          <p:nvPicPr>
            <p:cNvPr id="9" name="Picture 8">
              <a:extLst>
                <a:ext uri="{FF2B5EF4-FFF2-40B4-BE49-F238E27FC236}">
                  <a16:creationId xmlns:a16="http://schemas.microsoft.com/office/drawing/2014/main" id="{9301CA08-31B9-2B33-76A8-72FE19E759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5959" y="3683695"/>
              <a:ext cx="3844344" cy="2980683"/>
            </a:xfrm>
            <a:prstGeom prst="rect">
              <a:avLst/>
            </a:prstGeom>
          </p:spPr>
        </p:pic>
        <p:sp>
          <p:nvSpPr>
            <p:cNvPr id="10" name="TextBox 9">
              <a:extLst>
                <a:ext uri="{FF2B5EF4-FFF2-40B4-BE49-F238E27FC236}">
                  <a16:creationId xmlns:a16="http://schemas.microsoft.com/office/drawing/2014/main" id="{D0C54809-59DC-3140-7ECB-7867AE33D32C}"/>
                </a:ext>
              </a:extLst>
            </p:cNvPr>
            <p:cNvSpPr txBox="1"/>
            <p:nvPr/>
          </p:nvSpPr>
          <p:spPr>
            <a:xfrm>
              <a:off x="4681265" y="3683695"/>
              <a:ext cx="2386184"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C-130 Hercules</a:t>
              </a:r>
            </a:p>
          </p:txBody>
        </p:sp>
      </p:grpSp>
      <p:sp>
        <p:nvSpPr>
          <p:cNvPr id="11" name="TextBox 10">
            <a:extLst>
              <a:ext uri="{FF2B5EF4-FFF2-40B4-BE49-F238E27FC236}">
                <a16:creationId xmlns:a16="http://schemas.microsoft.com/office/drawing/2014/main" id="{CAD193E4-EF9D-E08B-DBA9-D4BD78F6CA10}"/>
              </a:ext>
            </a:extLst>
          </p:cNvPr>
          <p:cNvSpPr txBox="1"/>
          <p:nvPr/>
        </p:nvSpPr>
        <p:spPr>
          <a:xfrm>
            <a:off x="3895567" y="4218602"/>
            <a:ext cx="1197063"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(1954)</a:t>
            </a:r>
          </a:p>
        </p:txBody>
      </p:sp>
      <p:grpSp>
        <p:nvGrpSpPr>
          <p:cNvPr id="27" name="Group 26">
            <a:extLst>
              <a:ext uri="{FF2B5EF4-FFF2-40B4-BE49-F238E27FC236}">
                <a16:creationId xmlns:a16="http://schemas.microsoft.com/office/drawing/2014/main" id="{0910DEB1-BCAA-CA45-E674-BD813812FEAE}"/>
              </a:ext>
            </a:extLst>
          </p:cNvPr>
          <p:cNvGrpSpPr/>
          <p:nvPr/>
        </p:nvGrpSpPr>
        <p:grpSpPr>
          <a:xfrm>
            <a:off x="5392870" y="1097316"/>
            <a:ext cx="4575504" cy="3115103"/>
            <a:chOff x="5392870" y="1097316"/>
            <a:chExt cx="4575504" cy="3115103"/>
          </a:xfrm>
        </p:grpSpPr>
        <p:pic>
          <p:nvPicPr>
            <p:cNvPr id="18" name="Picture 17">
              <a:extLst>
                <a:ext uri="{FF2B5EF4-FFF2-40B4-BE49-F238E27FC236}">
                  <a16:creationId xmlns:a16="http://schemas.microsoft.com/office/drawing/2014/main" id="{97DC06B5-F0F5-5D7F-71D8-92335E890DC8}"/>
                </a:ext>
              </a:extLst>
            </p:cNvPr>
            <p:cNvPicPr>
              <a:picLocks noChangeAspect="1"/>
            </p:cNvPicPr>
            <p:nvPr/>
          </p:nvPicPr>
          <p:blipFill>
            <a:blip r:embed="rId5"/>
            <a:stretch>
              <a:fillRect/>
            </a:stretch>
          </p:blipFill>
          <p:spPr>
            <a:xfrm>
              <a:off x="5392871" y="1097316"/>
              <a:ext cx="4575503" cy="3115103"/>
            </a:xfrm>
            <a:prstGeom prst="rect">
              <a:avLst/>
            </a:prstGeom>
          </p:spPr>
        </p:pic>
        <p:sp>
          <p:nvSpPr>
            <p:cNvPr id="19" name="TextBox 18">
              <a:extLst>
                <a:ext uri="{FF2B5EF4-FFF2-40B4-BE49-F238E27FC236}">
                  <a16:creationId xmlns:a16="http://schemas.microsoft.com/office/drawing/2014/main" id="{7F6029F6-6D98-F66C-D7FE-A0000D950C01}"/>
                </a:ext>
              </a:extLst>
            </p:cNvPr>
            <p:cNvSpPr txBox="1"/>
            <p:nvPr/>
          </p:nvSpPr>
          <p:spPr>
            <a:xfrm>
              <a:off x="5392870" y="1098041"/>
              <a:ext cx="2890935"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B-52 Stratofortress</a:t>
              </a:r>
            </a:p>
          </p:txBody>
        </p:sp>
      </p:grpSp>
      <p:sp>
        <p:nvSpPr>
          <p:cNvPr id="20" name="TextBox 19">
            <a:extLst>
              <a:ext uri="{FF2B5EF4-FFF2-40B4-BE49-F238E27FC236}">
                <a16:creationId xmlns:a16="http://schemas.microsoft.com/office/drawing/2014/main" id="{42A14B8F-1F04-C39B-C980-1523F7D45741}"/>
              </a:ext>
            </a:extLst>
          </p:cNvPr>
          <p:cNvSpPr txBox="1"/>
          <p:nvPr/>
        </p:nvSpPr>
        <p:spPr>
          <a:xfrm>
            <a:off x="5392869" y="1463350"/>
            <a:ext cx="2261378"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(1955)</a:t>
            </a:r>
          </a:p>
        </p:txBody>
      </p:sp>
      <p:grpSp>
        <p:nvGrpSpPr>
          <p:cNvPr id="28" name="Group 27">
            <a:extLst>
              <a:ext uri="{FF2B5EF4-FFF2-40B4-BE49-F238E27FC236}">
                <a16:creationId xmlns:a16="http://schemas.microsoft.com/office/drawing/2014/main" id="{21E6567A-AE1E-2DF7-8081-009B5FBA1675}"/>
              </a:ext>
            </a:extLst>
          </p:cNvPr>
          <p:cNvGrpSpPr/>
          <p:nvPr/>
        </p:nvGrpSpPr>
        <p:grpSpPr>
          <a:xfrm>
            <a:off x="8139233" y="3680685"/>
            <a:ext cx="3958605" cy="2575542"/>
            <a:chOff x="8139233" y="3680685"/>
            <a:chExt cx="3958605" cy="2575542"/>
          </a:xfrm>
        </p:grpSpPr>
        <p:pic>
          <p:nvPicPr>
            <p:cNvPr id="23" name="Picture 22">
              <a:extLst>
                <a:ext uri="{FF2B5EF4-FFF2-40B4-BE49-F238E27FC236}">
                  <a16:creationId xmlns:a16="http://schemas.microsoft.com/office/drawing/2014/main" id="{19F1173F-F1AE-89DF-A8EB-894E1DFAD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39233" y="3680685"/>
              <a:ext cx="3958605" cy="2575542"/>
            </a:xfrm>
            <a:prstGeom prst="rect">
              <a:avLst/>
            </a:prstGeom>
          </p:spPr>
        </p:pic>
        <p:sp>
          <p:nvSpPr>
            <p:cNvPr id="24" name="TextBox 23">
              <a:extLst>
                <a:ext uri="{FF2B5EF4-FFF2-40B4-BE49-F238E27FC236}">
                  <a16:creationId xmlns:a16="http://schemas.microsoft.com/office/drawing/2014/main" id="{A4B89B06-3A6A-D5C7-26A5-F52970B741F8}"/>
                </a:ext>
              </a:extLst>
            </p:cNvPr>
            <p:cNvSpPr txBox="1"/>
            <p:nvPr/>
          </p:nvSpPr>
          <p:spPr>
            <a:xfrm>
              <a:off x="8145704" y="3729790"/>
              <a:ext cx="3155869"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KC-135 Stratotanker</a:t>
              </a:r>
            </a:p>
          </p:txBody>
        </p:sp>
      </p:grpSp>
      <p:sp>
        <p:nvSpPr>
          <p:cNvPr id="25" name="TextBox 24">
            <a:extLst>
              <a:ext uri="{FF2B5EF4-FFF2-40B4-BE49-F238E27FC236}">
                <a16:creationId xmlns:a16="http://schemas.microsoft.com/office/drawing/2014/main" id="{286E129C-1EC1-3133-2750-6DDDC8BF20EB}"/>
              </a:ext>
            </a:extLst>
          </p:cNvPr>
          <p:cNvSpPr txBox="1"/>
          <p:nvPr/>
        </p:nvSpPr>
        <p:spPr>
          <a:xfrm>
            <a:off x="8145703" y="4095099"/>
            <a:ext cx="1197063" cy="461665"/>
          </a:xfrm>
          <a:prstGeom prst="rect">
            <a:avLst/>
          </a:prstGeom>
          <a:noFill/>
        </p:spPr>
        <p:txBody>
          <a:bodyPr wrap="square" rtlCol="0">
            <a:spAutoFit/>
          </a:bodyPr>
          <a:lstStyle/>
          <a:p>
            <a:r>
              <a:rPr lang="en-US" sz="2400" b="1" i="0" dirty="0">
                <a:solidFill>
                  <a:srgbClr val="000000"/>
                </a:solidFill>
                <a:effectLst/>
                <a:highlight>
                  <a:srgbClr val="F3F7FB"/>
                </a:highlight>
                <a:latin typeface="Trebuchet MS" panose="020B0603020202020204" pitchFamily="34" charset="0"/>
              </a:rPr>
              <a:t>(1956)</a:t>
            </a:r>
          </a:p>
        </p:txBody>
      </p:sp>
    </p:spTree>
    <p:extLst>
      <p:ext uri="{BB962C8B-B14F-4D97-AF65-F5344CB8AC3E}">
        <p14:creationId xmlns:p14="http://schemas.microsoft.com/office/powerpoint/2010/main" val="99712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2.08333E-7 -1.48148E-6 L -0.33737 -1.48148E-6 " pathEditMode="relative" rAng="0" ptsTypes="AA">
                                      <p:cBhvr>
                                        <p:cTn id="16" dur="2000" fill="hold"/>
                                        <p:tgtEl>
                                          <p:spTgt spid="12"/>
                                        </p:tgtEl>
                                        <p:attrNameLst>
                                          <p:attrName>ppt_x</p:attrName>
                                          <p:attrName>ppt_y</p:attrName>
                                        </p:attrNameLst>
                                      </p:cBhvr>
                                      <p:rCtr x="-16901" y="0"/>
                                    </p:animMotion>
                                  </p:childTnLst>
                                </p:cTn>
                              </p:par>
                              <p:par>
                                <p:cTn id="17" presetID="35" presetClass="path" presetSubtype="0" accel="50000" decel="50000" fill="hold" grpId="1" nodeType="withEffect">
                                  <p:stCondLst>
                                    <p:cond delay="0"/>
                                  </p:stCondLst>
                                  <p:childTnLst>
                                    <p:animMotion origin="layout" path="M 5E-6 -1.85185E-6 L -0.33581 -0.00139 " pathEditMode="relative" rAng="0" ptsTypes="AA">
                                      <p:cBhvr>
                                        <p:cTn id="18" dur="2000" fill="hold"/>
                                        <p:tgtEl>
                                          <p:spTgt spid="8"/>
                                        </p:tgtEl>
                                        <p:attrNameLst>
                                          <p:attrName>ppt_x</p:attrName>
                                          <p:attrName>ppt_y</p:attrName>
                                        </p:attrNameLst>
                                      </p:cBhvr>
                                      <p:rCtr x="-16706" y="-46"/>
                                    </p:animMotion>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0-#ppt_w/2"/>
                                          </p:val>
                                        </p:tav>
                                        <p:tav tm="100000">
                                          <p:val>
                                            <p:strVal val="#ppt_x"/>
                                          </p:val>
                                        </p:tav>
                                      </p:tavLst>
                                    </p:anim>
                                    <p:anim calcmode="lin" valueType="num">
                                      <p:cBhvr additive="base">
                                        <p:cTn id="23" dur="10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500"/>
                            </p:stCondLst>
                            <p:childTnLst>
                              <p:par>
                                <p:cTn id="29" presetID="2" presetClass="entr" presetSubtype="1" fill="hold" nodeType="after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500"/>
                            </p:stCondLst>
                            <p:childTnLst>
                              <p:par>
                                <p:cTn id="38" presetID="2" presetClass="entr" presetSubtype="2" fill="hold" nodeType="after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1+#ppt_w/2"/>
                                          </p:val>
                                        </p:tav>
                                        <p:tav tm="100000">
                                          <p:val>
                                            <p:strVal val="#ppt_x"/>
                                          </p:val>
                                        </p:tav>
                                      </p:tavLst>
                                    </p:anim>
                                    <p:anim calcmode="lin" valueType="num">
                                      <p:cBhvr additive="base">
                                        <p:cTn id="41" dur="1000" fill="hold"/>
                                        <p:tgtEl>
                                          <p:spTgt spid="28"/>
                                        </p:tgtEl>
                                        <p:attrNameLst>
                                          <p:attrName>ppt_y</p:attrName>
                                        </p:attrNameLst>
                                      </p:cBhvr>
                                      <p:tavLst>
                                        <p:tav tm="0">
                                          <p:val>
                                            <p:strVal val="#ppt_y"/>
                                          </p:val>
                                        </p:tav>
                                        <p:tav tm="100000">
                                          <p:val>
                                            <p:strVal val="#ppt_y"/>
                                          </p:val>
                                        </p:tav>
                                      </p:tavLst>
                                    </p:anim>
                                  </p:childTnLst>
                                </p:cTn>
                              </p:par>
                            </p:childTnLst>
                          </p:cTn>
                        </p:par>
                        <p:par>
                          <p:cTn id="42" fill="hold">
                            <p:stCondLst>
                              <p:cond delay="7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0897DD-F9EE-120C-A78B-8029CA4535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037" y="1532948"/>
            <a:ext cx="7365290" cy="4857554"/>
          </a:xfrm>
          <a:prstGeom prst="rect">
            <a:avLst/>
          </a:prstGeom>
          <a:noFill/>
          <a:ln>
            <a:noFill/>
          </a:ln>
        </p:spPr>
      </p:pic>
      <p:sp>
        <p:nvSpPr>
          <p:cNvPr id="2" name="Slide Number Placeholder 1">
            <a:extLst>
              <a:ext uri="{FF2B5EF4-FFF2-40B4-BE49-F238E27FC236}">
                <a16:creationId xmlns:a16="http://schemas.microsoft.com/office/drawing/2014/main" id="{5D09FBF9-4B99-7E9B-070C-03B6C7B82DA2}"/>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15F1E4C5-EF12-FA26-8232-426FFE21E6AE}"/>
              </a:ext>
            </a:extLst>
          </p:cNvPr>
          <p:cNvSpPr>
            <a:spLocks noGrp="1"/>
          </p:cNvSpPr>
          <p:nvPr>
            <p:ph type="title"/>
          </p:nvPr>
        </p:nvSpPr>
        <p:spPr/>
        <p:txBody>
          <a:bodyPr/>
          <a:lstStyle/>
          <a:p>
            <a:r>
              <a:rPr lang="en-US" dirty="0"/>
              <a:t>OCM Challenges</a:t>
            </a:r>
          </a:p>
        </p:txBody>
      </p:sp>
      <p:sp>
        <p:nvSpPr>
          <p:cNvPr id="4" name="Content Placeholder 3">
            <a:extLst>
              <a:ext uri="{FF2B5EF4-FFF2-40B4-BE49-F238E27FC236}">
                <a16:creationId xmlns:a16="http://schemas.microsoft.com/office/drawing/2014/main" id="{3C718165-9542-EFD0-9838-96C017DE4615}"/>
              </a:ext>
            </a:extLst>
          </p:cNvPr>
          <p:cNvSpPr>
            <a:spLocks noGrp="1"/>
          </p:cNvSpPr>
          <p:nvPr>
            <p:ph sz="quarter" idx="11"/>
          </p:nvPr>
        </p:nvSpPr>
        <p:spPr/>
        <p:txBody>
          <a:bodyPr/>
          <a:lstStyle/>
          <a:p>
            <a:r>
              <a:rPr lang="en-US" sz="2400" b="1" dirty="0">
                <a:latin typeface="Arial" panose="020B0604020202020204" pitchFamily="34" charset="0"/>
                <a:cs typeface="Arial" panose="020B0604020202020204" pitchFamily="34" charset="0"/>
              </a:rPr>
              <a:t>Change is hard - Common Barriers to Successful Transformation</a:t>
            </a:r>
          </a:p>
          <a:p>
            <a:endParaRPr lang="en-US" b="1" dirty="0">
              <a:latin typeface="Arial" panose="020B0604020202020204" pitchFamily="34" charset="0"/>
              <a:cs typeface="Arial" panose="020B0604020202020204" pitchFamily="34" charset="0"/>
            </a:endParaRPr>
          </a:p>
        </p:txBody>
      </p:sp>
      <p:pic>
        <p:nvPicPr>
          <p:cNvPr id="5" name="Content Placeholder 4" descr="When is the right time to innovate your business? - Ten Mile Square  Technologies">
            <a:extLst>
              <a:ext uri="{FF2B5EF4-FFF2-40B4-BE49-F238E27FC236}">
                <a16:creationId xmlns:a16="http://schemas.microsoft.com/office/drawing/2014/main" id="{D298B878-F1A8-9F17-0AAB-18E8BAA423B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51194" y="2859669"/>
            <a:ext cx="5783151" cy="3595099"/>
          </a:xfrm>
          <a:prstGeom prst="rect">
            <a:avLst/>
          </a:prstGeom>
          <a:noFill/>
          <a:ln>
            <a:noFill/>
          </a:ln>
        </p:spPr>
      </p:pic>
      <p:sp>
        <p:nvSpPr>
          <p:cNvPr id="15" name="TextBox 14">
            <a:extLst>
              <a:ext uri="{FF2B5EF4-FFF2-40B4-BE49-F238E27FC236}">
                <a16:creationId xmlns:a16="http://schemas.microsoft.com/office/drawing/2014/main" id="{B302108C-FAFD-E133-2A5F-16B4710263C0}"/>
              </a:ext>
            </a:extLst>
          </p:cNvPr>
          <p:cNvSpPr txBox="1"/>
          <p:nvPr/>
        </p:nvSpPr>
        <p:spPr>
          <a:xfrm>
            <a:off x="7626327" y="1532948"/>
            <a:ext cx="4565673" cy="923330"/>
          </a:xfrm>
          <a:prstGeom prst="rect">
            <a:avLst/>
          </a:prstGeom>
          <a:noFill/>
        </p:spPr>
        <p:txBody>
          <a:bodyPr wrap="square" rtlCol="0">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Deloitte and </a:t>
            </a:r>
            <a:r>
              <a:rPr lang="en-US" sz="1800" b="1" i="0" u="none" strike="noStrike" baseline="0" dirty="0" err="1">
                <a:solidFill>
                  <a:srgbClr val="000000"/>
                </a:solidFill>
                <a:latin typeface="Arial" panose="020B0604020202020204" pitchFamily="34" charset="0"/>
                <a:cs typeface="Arial" panose="020B0604020202020204" pitchFamily="34" charset="0"/>
              </a:rPr>
              <a:t>Touche</a:t>
            </a:r>
            <a:r>
              <a:rPr lang="en-US" sz="1800" b="1" i="0" u="none" strike="noStrike" baseline="0" dirty="0">
                <a:solidFill>
                  <a:srgbClr val="000000"/>
                </a:solidFill>
                <a:latin typeface="Arial" panose="020B0604020202020204" pitchFamily="34" charset="0"/>
                <a:cs typeface="Arial" panose="020B0604020202020204" pitchFamily="34" charset="0"/>
              </a:rPr>
              <a:t> report of common barriers for successful transformation (Deloitte &amp; </a:t>
            </a:r>
            <a:r>
              <a:rPr lang="en-US" sz="1800" b="1" i="0" u="none" strike="noStrike" baseline="0" dirty="0" err="1">
                <a:solidFill>
                  <a:srgbClr val="000000"/>
                </a:solidFill>
                <a:latin typeface="Arial" panose="020B0604020202020204" pitchFamily="34" charset="0"/>
                <a:cs typeface="Arial" panose="020B0604020202020204" pitchFamily="34" charset="0"/>
              </a:rPr>
              <a:t>Touche</a:t>
            </a:r>
            <a:r>
              <a:rPr lang="en-US" sz="1800" b="1" i="0" u="none" strike="noStrike" baseline="0" dirty="0">
                <a:solidFill>
                  <a:srgbClr val="000000"/>
                </a:solidFill>
                <a:latin typeface="Arial" panose="020B0604020202020204" pitchFamily="34" charset="0"/>
                <a:cs typeface="Arial" panose="020B0604020202020204" pitchFamily="34" charset="0"/>
              </a:rPr>
              <a:t>, 1998)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9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8 Steps of the Kotter Model</a:t>
            </a:r>
          </a:p>
        </p:txBody>
      </p:sp>
      <p:pic>
        <p:nvPicPr>
          <p:cNvPr id="7" name="Picture 6">
            <a:extLst>
              <a:ext uri="{FF2B5EF4-FFF2-40B4-BE49-F238E27FC236}">
                <a16:creationId xmlns:a16="http://schemas.microsoft.com/office/drawing/2014/main" id="{EE011A74-9A47-7D36-D8ED-BBBE05DAF4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324" y="1983576"/>
            <a:ext cx="3154097" cy="3201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ontent Placeholder 3">
            <a:extLst>
              <a:ext uri="{FF2B5EF4-FFF2-40B4-BE49-F238E27FC236}">
                <a16:creationId xmlns:a16="http://schemas.microsoft.com/office/drawing/2014/main" id="{80A5EF9E-F7F1-CEE7-F707-EAC2A733E8A7}"/>
              </a:ext>
            </a:extLst>
          </p:cNvPr>
          <p:cNvSpPr>
            <a:spLocks noGrp="1"/>
          </p:cNvSpPr>
          <p:nvPr>
            <p:ph sz="quarter" idx="11"/>
          </p:nvPr>
        </p:nvSpPr>
        <p:spPr>
          <a:xfrm>
            <a:off x="480132" y="1046715"/>
            <a:ext cx="11250613" cy="5075237"/>
          </a:xfrm>
        </p:spPr>
        <p:txBody>
          <a:bodyPr/>
          <a:lstStyle/>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Dr. John Kotter</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58A9E438-A923-E61E-F351-D13A74A6DD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02503" y="1250197"/>
            <a:ext cx="5005433" cy="4829460"/>
          </a:xfrm>
          <a:prstGeom prst="rect">
            <a:avLst/>
          </a:prstGeom>
        </p:spPr>
      </p:pic>
      <p:grpSp>
        <p:nvGrpSpPr>
          <p:cNvPr id="34" name="Group 33">
            <a:extLst>
              <a:ext uri="{FF2B5EF4-FFF2-40B4-BE49-F238E27FC236}">
                <a16:creationId xmlns:a16="http://schemas.microsoft.com/office/drawing/2014/main" id="{06946DF5-985B-34AA-24A0-9650B4FC7F3B}"/>
              </a:ext>
            </a:extLst>
          </p:cNvPr>
          <p:cNvGrpSpPr/>
          <p:nvPr/>
        </p:nvGrpSpPr>
        <p:grpSpPr>
          <a:xfrm>
            <a:off x="4716504" y="821652"/>
            <a:ext cx="6256296" cy="6036348"/>
            <a:chOff x="4716504" y="821652"/>
            <a:chExt cx="6256296" cy="6036348"/>
          </a:xfrm>
        </p:grpSpPr>
        <p:grpSp>
          <p:nvGrpSpPr>
            <p:cNvPr id="13" name="Group 12">
              <a:extLst>
                <a:ext uri="{FF2B5EF4-FFF2-40B4-BE49-F238E27FC236}">
                  <a16:creationId xmlns:a16="http://schemas.microsoft.com/office/drawing/2014/main" id="{7D57511A-899C-5074-F2A4-3454369B4345}"/>
                </a:ext>
              </a:extLst>
            </p:cNvPr>
            <p:cNvGrpSpPr/>
            <p:nvPr/>
          </p:nvGrpSpPr>
          <p:grpSpPr>
            <a:xfrm>
              <a:off x="4716504" y="821652"/>
              <a:ext cx="6256296" cy="6036348"/>
              <a:chOff x="2725794" y="832522"/>
              <a:chExt cx="5937176" cy="5728447"/>
            </a:xfrm>
          </p:grpSpPr>
          <p:pic>
            <p:nvPicPr>
              <p:cNvPr id="5" name="Picture 4">
                <a:extLst>
                  <a:ext uri="{FF2B5EF4-FFF2-40B4-BE49-F238E27FC236}">
                    <a16:creationId xmlns:a16="http://schemas.microsoft.com/office/drawing/2014/main" id="{39EB15F3-7EFD-ED74-F3C0-B38D317A95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5794" y="832522"/>
                <a:ext cx="5937176" cy="5728447"/>
              </a:xfrm>
              <a:prstGeom prst="rect">
                <a:avLst/>
              </a:prstGeom>
            </p:spPr>
          </p:pic>
          <p:sp>
            <p:nvSpPr>
              <p:cNvPr id="12" name="Oval 11">
                <a:extLst>
                  <a:ext uri="{FF2B5EF4-FFF2-40B4-BE49-F238E27FC236}">
                    <a16:creationId xmlns:a16="http://schemas.microsoft.com/office/drawing/2014/main" id="{57805AD2-09BA-3879-BD09-387A60808B76}"/>
                  </a:ext>
                </a:extLst>
              </p:cNvPr>
              <p:cNvSpPr/>
              <p:nvPr/>
            </p:nvSpPr>
            <p:spPr bwMode="auto">
              <a:xfrm>
                <a:off x="4776394" y="2837328"/>
                <a:ext cx="1764256" cy="1627095"/>
              </a:xfrm>
              <a:prstGeom prst="ellips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9" name="Graphic 8" descr="Refresh with solid fill">
                <a:extLst>
                  <a:ext uri="{FF2B5EF4-FFF2-40B4-BE49-F238E27FC236}">
                    <a16:creationId xmlns:a16="http://schemas.microsoft.com/office/drawing/2014/main" id="{8DCD0225-0BBD-87A8-D969-EA755B1C2B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500000">
                <a:off x="4318782" y="2249728"/>
                <a:ext cx="2794233" cy="2794233"/>
              </a:xfrm>
              <a:prstGeom prst="rect">
                <a:avLst/>
              </a:prstGeom>
            </p:spPr>
          </p:pic>
        </p:grpSp>
        <p:sp>
          <p:nvSpPr>
            <p:cNvPr id="14" name="Oval 13">
              <a:extLst>
                <a:ext uri="{FF2B5EF4-FFF2-40B4-BE49-F238E27FC236}">
                  <a16:creationId xmlns:a16="http://schemas.microsoft.com/office/drawing/2014/main" id="{80B29D3F-6B0B-15BF-F7E3-32D7EC8FE4EA}"/>
                </a:ext>
              </a:extLst>
            </p:cNvPr>
            <p:cNvSpPr/>
            <p:nvPr/>
          </p:nvSpPr>
          <p:spPr bwMode="auto">
            <a:xfrm>
              <a:off x="5540971" y="1614195"/>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588A46F4-6491-87DA-0C5E-DBD8A7039CBF}"/>
                </a:ext>
              </a:extLst>
            </p:cNvPr>
            <p:cNvSpPr/>
            <p:nvPr/>
          </p:nvSpPr>
          <p:spPr bwMode="auto">
            <a:xfrm>
              <a:off x="8772430" y="1608870"/>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Oval 19">
              <a:extLst>
                <a:ext uri="{FF2B5EF4-FFF2-40B4-BE49-F238E27FC236}">
                  <a16:creationId xmlns:a16="http://schemas.microsoft.com/office/drawing/2014/main" id="{B1D8960B-28CF-8CC4-9163-3439E01ADB63}"/>
                </a:ext>
              </a:extLst>
            </p:cNvPr>
            <p:cNvSpPr/>
            <p:nvPr/>
          </p:nvSpPr>
          <p:spPr bwMode="auto">
            <a:xfrm>
              <a:off x="9454270" y="3214864"/>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Oval 20">
              <a:extLst>
                <a:ext uri="{FF2B5EF4-FFF2-40B4-BE49-F238E27FC236}">
                  <a16:creationId xmlns:a16="http://schemas.microsoft.com/office/drawing/2014/main" id="{CED6AF67-706F-A564-4896-1D7935D6F8E0}"/>
                </a:ext>
              </a:extLst>
            </p:cNvPr>
            <p:cNvSpPr/>
            <p:nvPr/>
          </p:nvSpPr>
          <p:spPr bwMode="auto">
            <a:xfrm>
              <a:off x="8772430" y="4768982"/>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Oval 21">
              <a:extLst>
                <a:ext uri="{FF2B5EF4-FFF2-40B4-BE49-F238E27FC236}">
                  <a16:creationId xmlns:a16="http://schemas.microsoft.com/office/drawing/2014/main" id="{A0AD7233-9933-EDDE-C8C7-C0CAEB278B5B}"/>
                </a:ext>
              </a:extLst>
            </p:cNvPr>
            <p:cNvSpPr/>
            <p:nvPr/>
          </p:nvSpPr>
          <p:spPr bwMode="auto">
            <a:xfrm>
              <a:off x="7125440" y="5396853"/>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Oval 22">
              <a:extLst>
                <a:ext uri="{FF2B5EF4-FFF2-40B4-BE49-F238E27FC236}">
                  <a16:creationId xmlns:a16="http://schemas.microsoft.com/office/drawing/2014/main" id="{FE0F76A9-42A7-C696-03C8-AD526CED77EC}"/>
                </a:ext>
              </a:extLst>
            </p:cNvPr>
            <p:cNvSpPr/>
            <p:nvPr/>
          </p:nvSpPr>
          <p:spPr bwMode="auto">
            <a:xfrm>
              <a:off x="5540970" y="4768982"/>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Oval 23">
              <a:extLst>
                <a:ext uri="{FF2B5EF4-FFF2-40B4-BE49-F238E27FC236}">
                  <a16:creationId xmlns:a16="http://schemas.microsoft.com/office/drawing/2014/main" id="{A9C253C5-3624-9C76-5FD8-75087DBC6621}"/>
                </a:ext>
              </a:extLst>
            </p:cNvPr>
            <p:cNvSpPr/>
            <p:nvPr/>
          </p:nvSpPr>
          <p:spPr bwMode="auto">
            <a:xfrm>
              <a:off x="4859129" y="3172409"/>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Oval 25">
              <a:extLst>
                <a:ext uri="{FF2B5EF4-FFF2-40B4-BE49-F238E27FC236}">
                  <a16:creationId xmlns:a16="http://schemas.microsoft.com/office/drawing/2014/main" id="{C2F8CEF0-2587-0C01-AF7A-EDA5C9DA3F4C}"/>
                </a:ext>
              </a:extLst>
            </p:cNvPr>
            <p:cNvSpPr/>
            <p:nvPr/>
          </p:nvSpPr>
          <p:spPr bwMode="auto">
            <a:xfrm>
              <a:off x="7138689" y="938787"/>
              <a:ext cx="1363681" cy="1380931"/>
            </a:xfrm>
            <a:prstGeom prst="ellipse">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7C576E94-1C7C-3737-B2D7-8EE0D6928DFB}"/>
                </a:ext>
              </a:extLst>
            </p:cNvPr>
            <p:cNvSpPr txBox="1"/>
            <p:nvPr/>
          </p:nvSpPr>
          <p:spPr>
            <a:xfrm>
              <a:off x="7125440" y="1138536"/>
              <a:ext cx="1438423" cy="923330"/>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CREATE</a:t>
              </a:r>
              <a:endParaRPr lang="en-US" sz="16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A Sense of Urgency</a:t>
              </a:r>
            </a:p>
          </p:txBody>
        </p:sp>
        <p:sp>
          <p:nvSpPr>
            <p:cNvPr id="27" name="TextBox 26">
              <a:extLst>
                <a:ext uri="{FF2B5EF4-FFF2-40B4-BE49-F238E27FC236}">
                  <a16:creationId xmlns:a16="http://schemas.microsoft.com/office/drawing/2014/main" id="{56FA7D10-A86D-25C2-13BE-F2D87AA9925A}"/>
                </a:ext>
              </a:extLst>
            </p:cNvPr>
            <p:cNvSpPr txBox="1"/>
            <p:nvPr/>
          </p:nvSpPr>
          <p:spPr>
            <a:xfrm>
              <a:off x="8756076" y="1848565"/>
              <a:ext cx="1438423" cy="923330"/>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BUILD</a:t>
              </a:r>
              <a:endParaRPr lang="en-US" sz="16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A Guiding Coalition</a:t>
              </a:r>
            </a:p>
          </p:txBody>
        </p:sp>
        <p:sp>
          <p:nvSpPr>
            <p:cNvPr id="28" name="TextBox 27">
              <a:extLst>
                <a:ext uri="{FF2B5EF4-FFF2-40B4-BE49-F238E27FC236}">
                  <a16:creationId xmlns:a16="http://schemas.microsoft.com/office/drawing/2014/main" id="{A228E0A2-EE8A-D701-E5A2-028F70EBAF48}"/>
                </a:ext>
              </a:extLst>
            </p:cNvPr>
            <p:cNvSpPr txBox="1"/>
            <p:nvPr/>
          </p:nvSpPr>
          <p:spPr>
            <a:xfrm>
              <a:off x="9435668" y="3459053"/>
              <a:ext cx="1438423" cy="923330"/>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FORM</a:t>
              </a:r>
              <a:endParaRPr lang="en-US" sz="16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A Strategic Vision</a:t>
              </a:r>
            </a:p>
          </p:txBody>
        </p:sp>
        <p:sp>
          <p:nvSpPr>
            <p:cNvPr id="29" name="TextBox 28">
              <a:extLst>
                <a:ext uri="{FF2B5EF4-FFF2-40B4-BE49-F238E27FC236}">
                  <a16:creationId xmlns:a16="http://schemas.microsoft.com/office/drawing/2014/main" id="{3AEA680C-1D3F-85B2-62A8-253ABECA4F3C}"/>
                </a:ext>
              </a:extLst>
            </p:cNvPr>
            <p:cNvSpPr txBox="1"/>
            <p:nvPr/>
          </p:nvSpPr>
          <p:spPr>
            <a:xfrm>
              <a:off x="8709825" y="5042507"/>
              <a:ext cx="1549974" cy="923330"/>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ENLIST</a:t>
              </a:r>
              <a:endParaRPr lang="en-US" sz="16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A Volunteer Army</a:t>
              </a:r>
            </a:p>
          </p:txBody>
        </p:sp>
        <p:sp>
          <p:nvSpPr>
            <p:cNvPr id="30" name="TextBox 29">
              <a:extLst>
                <a:ext uri="{FF2B5EF4-FFF2-40B4-BE49-F238E27FC236}">
                  <a16:creationId xmlns:a16="http://schemas.microsoft.com/office/drawing/2014/main" id="{A37F7BF9-00FE-7769-D401-FE766A551B5C}"/>
                </a:ext>
              </a:extLst>
            </p:cNvPr>
            <p:cNvSpPr txBox="1"/>
            <p:nvPr/>
          </p:nvSpPr>
          <p:spPr>
            <a:xfrm>
              <a:off x="7120307" y="5493434"/>
              <a:ext cx="1438423" cy="1200329"/>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ENABLE</a:t>
              </a:r>
              <a:endParaRPr lang="en-US" sz="16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Action by Removing Barriers</a:t>
              </a:r>
            </a:p>
          </p:txBody>
        </p:sp>
        <p:sp>
          <p:nvSpPr>
            <p:cNvPr id="31" name="TextBox 30">
              <a:extLst>
                <a:ext uri="{FF2B5EF4-FFF2-40B4-BE49-F238E27FC236}">
                  <a16:creationId xmlns:a16="http://schemas.microsoft.com/office/drawing/2014/main" id="{CA74CF39-BEB5-7F97-077B-B36A48A09260}"/>
                </a:ext>
              </a:extLst>
            </p:cNvPr>
            <p:cNvSpPr txBox="1"/>
            <p:nvPr/>
          </p:nvSpPr>
          <p:spPr>
            <a:xfrm>
              <a:off x="5494681" y="5080209"/>
              <a:ext cx="1438423" cy="923330"/>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GENERATE</a:t>
              </a:r>
              <a:endParaRPr lang="en-US" sz="16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Short-Term Wins</a:t>
              </a:r>
            </a:p>
          </p:txBody>
        </p:sp>
        <p:sp>
          <p:nvSpPr>
            <p:cNvPr id="32" name="TextBox 31">
              <a:extLst>
                <a:ext uri="{FF2B5EF4-FFF2-40B4-BE49-F238E27FC236}">
                  <a16:creationId xmlns:a16="http://schemas.microsoft.com/office/drawing/2014/main" id="{46B65E2F-1865-A7F2-F317-C8FB686E4885}"/>
                </a:ext>
              </a:extLst>
            </p:cNvPr>
            <p:cNvSpPr txBox="1"/>
            <p:nvPr/>
          </p:nvSpPr>
          <p:spPr>
            <a:xfrm>
              <a:off x="4734827" y="3516660"/>
              <a:ext cx="1608096" cy="646331"/>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SUSTAIN</a:t>
              </a:r>
              <a:endParaRPr lang="en-US" sz="16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Acceleration</a:t>
              </a:r>
              <a:endParaRPr lang="en-US" sz="1600" b="1" dirty="0">
                <a:solidFill>
                  <a:srgbClr val="0B4E5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27BA724-7781-522C-02B4-FA287E36A9BC}"/>
                </a:ext>
              </a:extLst>
            </p:cNvPr>
            <p:cNvSpPr txBox="1"/>
            <p:nvPr/>
          </p:nvSpPr>
          <p:spPr>
            <a:xfrm>
              <a:off x="5496557" y="2013669"/>
              <a:ext cx="1465629" cy="646331"/>
            </a:xfrm>
            <a:prstGeom prst="rect">
              <a:avLst/>
            </a:prstGeom>
            <a:noFill/>
          </p:spPr>
          <p:txBody>
            <a:bodyPr wrap="square" rtlCol="0">
              <a:spAutoFit/>
            </a:bodyPr>
            <a:lstStyle/>
            <a:p>
              <a:pPr algn="ctr"/>
              <a:r>
                <a:rPr lang="en-US" sz="1800" b="1" dirty="0">
                  <a:solidFill>
                    <a:srgbClr val="4BA782"/>
                  </a:solidFill>
                  <a:latin typeface="+mj-lt"/>
                  <a:cs typeface="Arial" panose="020B0604020202020204" pitchFamily="34" charset="0"/>
                </a:rPr>
                <a:t>INSTITUTE</a:t>
              </a:r>
              <a:endParaRPr lang="en-US" sz="1400" b="1" dirty="0">
                <a:solidFill>
                  <a:srgbClr val="4BA782"/>
                </a:solidFill>
                <a:latin typeface="+mj-lt"/>
                <a:cs typeface="Arial" panose="020B0604020202020204" pitchFamily="34" charset="0"/>
              </a:endParaRPr>
            </a:p>
            <a:p>
              <a:pPr algn="ctr"/>
              <a:r>
                <a:rPr lang="en-US" sz="1800" b="1" dirty="0">
                  <a:solidFill>
                    <a:srgbClr val="0B4E5A"/>
                  </a:solidFill>
                  <a:latin typeface="Arial" panose="020B0604020202020204" pitchFamily="34" charset="0"/>
                  <a:cs typeface="Arial" panose="020B0604020202020204" pitchFamily="34" charset="0"/>
                </a:rPr>
                <a:t>Change</a:t>
              </a:r>
              <a:endParaRPr lang="en-US" sz="1600" b="1" dirty="0">
                <a:solidFill>
                  <a:srgbClr val="0B4E5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14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Graphical user interface&#10;&#10;Description automatically generated with low confidence">
            <a:extLst>
              <a:ext uri="{FF2B5EF4-FFF2-40B4-BE49-F238E27FC236}">
                <a16:creationId xmlns:a16="http://schemas.microsoft.com/office/drawing/2014/main" id="{3C624F32-E5D2-5343-414F-4EBF574373B4}"/>
              </a:ext>
            </a:extLst>
          </p:cNvPr>
          <p:cNvPicPr>
            <a:picLocks noChangeAspect="1"/>
          </p:cNvPicPr>
          <p:nvPr/>
        </p:nvPicPr>
        <p:blipFill>
          <a:blip r:embed="rId3"/>
          <a:srcRect l="50117"/>
          <a:stretch/>
        </p:blipFill>
        <p:spPr>
          <a:xfrm>
            <a:off x="4580395" y="3600544"/>
            <a:ext cx="4454275" cy="2598852"/>
          </a:xfrm>
          <a:prstGeom prst="rect">
            <a:avLst/>
          </a:prstGeom>
          <a:ln>
            <a:noFill/>
          </a:ln>
        </p:spPr>
      </p:pic>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1/8)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pPr marL="0" indent="0">
              <a:buNone/>
            </a:pPr>
            <a:r>
              <a:rPr lang="en-US" sz="2400" b="1" dirty="0">
                <a:latin typeface="Arial" panose="020B0604020202020204" pitchFamily="34" charset="0"/>
                <a:cs typeface="Arial" panose="020B0604020202020204" pitchFamily="34" charset="0"/>
              </a:rPr>
              <a:t>Step 1: Create a Sense of Urgency</a:t>
            </a:r>
          </a:p>
          <a:p>
            <a:r>
              <a:rPr lang="en-US" sz="2000" b="1" dirty="0">
                <a:latin typeface="Arial" panose="020B0604020202020204" pitchFamily="34" charset="0"/>
                <a:cs typeface="Arial" panose="020B0604020202020204" pitchFamily="34" charset="0"/>
              </a:rPr>
              <a:t>2017 National Defense Authorization Act (NDAA)</a:t>
            </a:r>
          </a:p>
          <a:p>
            <a:r>
              <a:rPr lang="en-US" sz="2000" b="1" dirty="0">
                <a:latin typeface="Arial" panose="020B0604020202020204" pitchFamily="34" charset="0"/>
                <a:cs typeface="Arial" panose="020B0604020202020204" pitchFamily="34" charset="0"/>
              </a:rPr>
              <a:t>DOD’s 2018 Digital Engineering Strategy</a:t>
            </a:r>
          </a:p>
          <a:p>
            <a:r>
              <a:rPr lang="en-US" sz="2000" b="1" dirty="0">
                <a:latin typeface="Arial" panose="020B0604020202020204" pitchFamily="34" charset="0"/>
                <a:cs typeface="Arial" panose="020B0604020202020204" pitchFamily="34" charset="0"/>
              </a:rPr>
              <a:t>There is No Spoon: The New Digital Acquisition Reality</a:t>
            </a:r>
          </a:p>
          <a:p>
            <a:r>
              <a:rPr lang="en-US" sz="2000" b="1" dirty="0">
                <a:latin typeface="Arial" panose="020B0604020202020204" pitchFamily="34" charset="0"/>
                <a:cs typeface="Arial" panose="020B0604020202020204" pitchFamily="34" charset="0"/>
              </a:rPr>
              <a:t>DODI 5000.88</a:t>
            </a:r>
          </a:p>
          <a:p>
            <a:endParaRPr lang="en-US" sz="2000" b="1"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5DA8B00-CB57-A00A-9AD9-10E57BE118D2}"/>
              </a:ext>
            </a:extLst>
          </p:cNvPr>
          <p:cNvSpPr/>
          <p:nvPr/>
        </p:nvSpPr>
        <p:spPr bwMode="auto">
          <a:xfrm>
            <a:off x="-363802" y="4630163"/>
            <a:ext cx="218650" cy="189923"/>
          </a:xfrm>
          <a:prstGeom prst="rect">
            <a:avLst/>
          </a:prstGeom>
          <a:solidFill>
            <a:srgbClr val="FBBD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Rectangle 29">
            <a:extLst>
              <a:ext uri="{FF2B5EF4-FFF2-40B4-BE49-F238E27FC236}">
                <a16:creationId xmlns:a16="http://schemas.microsoft.com/office/drawing/2014/main" id="{069572B4-DDE3-12A3-F110-F0FB149A2473}"/>
              </a:ext>
            </a:extLst>
          </p:cNvPr>
          <p:cNvSpPr/>
          <p:nvPr/>
        </p:nvSpPr>
        <p:spPr bwMode="auto">
          <a:xfrm>
            <a:off x="-363802" y="4903834"/>
            <a:ext cx="218650" cy="189923"/>
          </a:xfrm>
          <a:prstGeom prst="rect">
            <a:avLst/>
          </a:prstGeom>
          <a:solidFill>
            <a:srgbClr val="FBFB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Rectangle 30">
            <a:extLst>
              <a:ext uri="{FF2B5EF4-FFF2-40B4-BE49-F238E27FC236}">
                <a16:creationId xmlns:a16="http://schemas.microsoft.com/office/drawing/2014/main" id="{FE51869D-E9A6-0451-334A-2C98A5FDB95F}"/>
              </a:ext>
            </a:extLst>
          </p:cNvPr>
          <p:cNvSpPr/>
          <p:nvPr/>
        </p:nvSpPr>
        <p:spPr bwMode="auto">
          <a:xfrm>
            <a:off x="-363802" y="5174263"/>
            <a:ext cx="218650" cy="189923"/>
          </a:xfrm>
          <a:prstGeom prst="rect">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66DAC16D-2C39-7BB3-58FB-F88BD20F2DCD}"/>
              </a:ext>
            </a:extLst>
          </p:cNvPr>
          <p:cNvSpPr/>
          <p:nvPr/>
        </p:nvSpPr>
        <p:spPr bwMode="auto">
          <a:xfrm>
            <a:off x="-363802" y="5454036"/>
            <a:ext cx="218650" cy="189923"/>
          </a:xfrm>
          <a:prstGeom prst="rect">
            <a:avLst/>
          </a:prstGeom>
          <a:solidFill>
            <a:srgbClr val="00AD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8" name="Rectangle 37">
            <a:extLst>
              <a:ext uri="{FF2B5EF4-FFF2-40B4-BE49-F238E27FC236}">
                <a16:creationId xmlns:a16="http://schemas.microsoft.com/office/drawing/2014/main" id="{93069897-B118-9F80-1721-03ED3ECE7D08}"/>
              </a:ext>
            </a:extLst>
          </p:cNvPr>
          <p:cNvSpPr/>
          <p:nvPr/>
        </p:nvSpPr>
        <p:spPr bwMode="auto">
          <a:xfrm>
            <a:off x="-363802" y="4359734"/>
            <a:ext cx="218650" cy="189923"/>
          </a:xfrm>
          <a:prstGeom prst="rect">
            <a:avLst/>
          </a:prstGeom>
          <a:solidFill>
            <a:srgbClr val="FB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Rectangle 23">
            <a:extLst>
              <a:ext uri="{FF2B5EF4-FFF2-40B4-BE49-F238E27FC236}">
                <a16:creationId xmlns:a16="http://schemas.microsoft.com/office/drawing/2014/main" id="{A28D6DF3-360B-AE97-A0A1-6EB02220EBE8}"/>
              </a:ext>
            </a:extLst>
          </p:cNvPr>
          <p:cNvSpPr/>
          <p:nvPr/>
        </p:nvSpPr>
        <p:spPr bwMode="auto">
          <a:xfrm>
            <a:off x="7423667" y="4630163"/>
            <a:ext cx="1515263" cy="1126558"/>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Rectangle 25">
            <a:extLst>
              <a:ext uri="{FF2B5EF4-FFF2-40B4-BE49-F238E27FC236}">
                <a16:creationId xmlns:a16="http://schemas.microsoft.com/office/drawing/2014/main" id="{A679B309-515E-D61E-D1BA-60A234F9D208}"/>
              </a:ext>
            </a:extLst>
          </p:cNvPr>
          <p:cNvSpPr/>
          <p:nvPr/>
        </p:nvSpPr>
        <p:spPr bwMode="auto">
          <a:xfrm>
            <a:off x="7385786" y="4903832"/>
            <a:ext cx="218650" cy="189923"/>
          </a:xfrm>
          <a:prstGeom prst="rect">
            <a:avLst/>
          </a:prstGeom>
          <a:solidFill>
            <a:srgbClr val="FBFB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Rectangle 26">
            <a:extLst>
              <a:ext uri="{FF2B5EF4-FFF2-40B4-BE49-F238E27FC236}">
                <a16:creationId xmlns:a16="http://schemas.microsoft.com/office/drawing/2014/main" id="{2279EFDB-AAD1-BC41-D39D-C4F9766092B6}"/>
              </a:ext>
            </a:extLst>
          </p:cNvPr>
          <p:cNvSpPr/>
          <p:nvPr/>
        </p:nvSpPr>
        <p:spPr bwMode="auto">
          <a:xfrm>
            <a:off x="7385786" y="5183592"/>
            <a:ext cx="218650" cy="189923"/>
          </a:xfrm>
          <a:prstGeom prst="rect">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Rectangle 27">
            <a:extLst>
              <a:ext uri="{FF2B5EF4-FFF2-40B4-BE49-F238E27FC236}">
                <a16:creationId xmlns:a16="http://schemas.microsoft.com/office/drawing/2014/main" id="{6D0FC419-C056-9DB6-0533-050892B4236C}"/>
              </a:ext>
            </a:extLst>
          </p:cNvPr>
          <p:cNvSpPr/>
          <p:nvPr/>
        </p:nvSpPr>
        <p:spPr bwMode="auto">
          <a:xfrm>
            <a:off x="7385786" y="5463365"/>
            <a:ext cx="218650" cy="189923"/>
          </a:xfrm>
          <a:prstGeom prst="rect">
            <a:avLst/>
          </a:prstGeom>
          <a:solidFill>
            <a:srgbClr val="00AD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TextBox 11">
            <a:extLst>
              <a:ext uri="{FF2B5EF4-FFF2-40B4-BE49-F238E27FC236}">
                <a16:creationId xmlns:a16="http://schemas.microsoft.com/office/drawing/2014/main" id="{01FCA17C-F5C6-9194-D459-3BFE8D805375}"/>
              </a:ext>
            </a:extLst>
          </p:cNvPr>
          <p:cNvSpPr txBox="1"/>
          <p:nvPr/>
        </p:nvSpPr>
        <p:spPr>
          <a:xfrm>
            <a:off x="7577218" y="4542384"/>
            <a:ext cx="1567542" cy="1200329"/>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Opposed</a:t>
            </a:r>
          </a:p>
          <a:p>
            <a:r>
              <a:rPr lang="en-US" sz="1800" b="1" dirty="0">
                <a:latin typeface="Arial" panose="020B0604020202020204" pitchFamily="34" charset="0"/>
                <a:cs typeface="Arial" panose="020B0604020202020204" pitchFamily="34" charset="0"/>
              </a:rPr>
              <a:t>Neutral</a:t>
            </a:r>
          </a:p>
          <a:p>
            <a:r>
              <a:rPr lang="en-US" sz="1800" b="1" dirty="0">
                <a:latin typeface="Arial" panose="020B0604020202020204" pitchFamily="34" charset="0"/>
                <a:cs typeface="Arial" panose="020B0604020202020204" pitchFamily="34" charset="0"/>
              </a:rPr>
              <a:t>Excited</a:t>
            </a:r>
          </a:p>
          <a:p>
            <a:r>
              <a:rPr lang="en-US" sz="1800" b="1" dirty="0">
                <a:latin typeface="Arial" panose="020B0604020202020204" pitchFamily="34" charset="0"/>
                <a:cs typeface="Arial" panose="020B0604020202020204" pitchFamily="34" charset="0"/>
              </a:rPr>
              <a:t>Very Excited</a:t>
            </a:r>
          </a:p>
        </p:txBody>
      </p:sp>
      <p:sp>
        <p:nvSpPr>
          <p:cNvPr id="37" name="Rectangle 36">
            <a:extLst>
              <a:ext uri="{FF2B5EF4-FFF2-40B4-BE49-F238E27FC236}">
                <a16:creationId xmlns:a16="http://schemas.microsoft.com/office/drawing/2014/main" id="{6C1CF6ED-FB63-35E9-9C1D-2A24B3CAE484}"/>
              </a:ext>
            </a:extLst>
          </p:cNvPr>
          <p:cNvSpPr/>
          <p:nvPr/>
        </p:nvSpPr>
        <p:spPr bwMode="auto">
          <a:xfrm>
            <a:off x="7385786" y="4629475"/>
            <a:ext cx="218650" cy="189923"/>
          </a:xfrm>
          <a:prstGeom prst="rect">
            <a:avLst/>
          </a:prstGeom>
          <a:solidFill>
            <a:srgbClr val="FB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9" name="Rectangle 38">
            <a:extLst>
              <a:ext uri="{FF2B5EF4-FFF2-40B4-BE49-F238E27FC236}">
                <a16:creationId xmlns:a16="http://schemas.microsoft.com/office/drawing/2014/main" id="{6B23F7EC-A2DF-8079-D319-99ADBD8E4BB3}"/>
              </a:ext>
            </a:extLst>
          </p:cNvPr>
          <p:cNvSpPr/>
          <p:nvPr/>
        </p:nvSpPr>
        <p:spPr bwMode="auto">
          <a:xfrm>
            <a:off x="6589051" y="3932278"/>
            <a:ext cx="576300" cy="227791"/>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C293DBA5-98EB-A1D8-FFCA-3053809E25F7}"/>
              </a:ext>
            </a:extLst>
          </p:cNvPr>
          <p:cNvSpPr txBox="1"/>
          <p:nvPr/>
        </p:nvSpPr>
        <p:spPr>
          <a:xfrm>
            <a:off x="4721629" y="3649195"/>
            <a:ext cx="3734843" cy="338554"/>
          </a:xfrm>
          <a:prstGeom prst="rect">
            <a:avLst/>
          </a:prstGeom>
          <a:solidFill>
            <a:srgbClr val="D1D1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dirty="0"/>
              <a:t>Enthusiastic about adopting MBSE</a:t>
            </a:r>
          </a:p>
        </p:txBody>
      </p:sp>
      <p:grpSp>
        <p:nvGrpSpPr>
          <p:cNvPr id="44" name="Group 43">
            <a:extLst>
              <a:ext uri="{FF2B5EF4-FFF2-40B4-BE49-F238E27FC236}">
                <a16:creationId xmlns:a16="http://schemas.microsoft.com/office/drawing/2014/main" id="{AF2DF04E-1766-6119-7D20-1E18DFEE18D4}"/>
              </a:ext>
            </a:extLst>
          </p:cNvPr>
          <p:cNvGrpSpPr/>
          <p:nvPr/>
        </p:nvGrpSpPr>
        <p:grpSpPr>
          <a:xfrm>
            <a:off x="-1635" y="3600545"/>
            <a:ext cx="4454275" cy="2598852"/>
            <a:chOff x="8304" y="3545128"/>
            <a:chExt cx="4610402" cy="2745053"/>
          </a:xfrm>
        </p:grpSpPr>
        <p:pic>
          <p:nvPicPr>
            <p:cNvPr id="5" name="Picture 4" descr="Graphical user interface&#10;&#10;Description automatically generated with low confidence">
              <a:extLst>
                <a:ext uri="{FF2B5EF4-FFF2-40B4-BE49-F238E27FC236}">
                  <a16:creationId xmlns:a16="http://schemas.microsoft.com/office/drawing/2014/main" id="{EDBF714F-8A3D-05D9-CA53-94D20374509D}"/>
                </a:ext>
              </a:extLst>
            </p:cNvPr>
            <p:cNvPicPr>
              <a:picLocks noChangeAspect="1"/>
            </p:cNvPicPr>
            <p:nvPr/>
          </p:nvPicPr>
          <p:blipFill>
            <a:blip r:embed="rId3"/>
            <a:srcRect r="50117"/>
            <a:stretch/>
          </p:blipFill>
          <p:spPr>
            <a:xfrm>
              <a:off x="8304" y="3545128"/>
              <a:ext cx="4610402" cy="2745053"/>
            </a:xfrm>
            <a:prstGeom prst="rect">
              <a:avLst/>
            </a:prstGeom>
          </p:spPr>
        </p:pic>
        <p:sp>
          <p:nvSpPr>
            <p:cNvPr id="13" name="Rectangle 12">
              <a:extLst>
                <a:ext uri="{FF2B5EF4-FFF2-40B4-BE49-F238E27FC236}">
                  <a16:creationId xmlns:a16="http://schemas.microsoft.com/office/drawing/2014/main" id="{0A42BC1D-3B9D-C284-6BA3-5E09BFBB19AD}"/>
                </a:ext>
              </a:extLst>
            </p:cNvPr>
            <p:cNvSpPr/>
            <p:nvPr/>
          </p:nvSpPr>
          <p:spPr bwMode="auto">
            <a:xfrm>
              <a:off x="1998947" y="3915047"/>
              <a:ext cx="576300" cy="227791"/>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FEEE0EFB-458F-4E25-A84D-8B1DF794AAB5}"/>
                </a:ext>
              </a:extLst>
            </p:cNvPr>
            <p:cNvSpPr/>
            <p:nvPr/>
          </p:nvSpPr>
          <p:spPr bwMode="auto">
            <a:xfrm>
              <a:off x="2967134" y="4684459"/>
              <a:ext cx="1567542" cy="1126558"/>
            </a:xfrm>
            <a:prstGeom prst="rect">
              <a:avLst/>
            </a:prstGeom>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TextBox 9">
              <a:extLst>
                <a:ext uri="{FF2B5EF4-FFF2-40B4-BE49-F238E27FC236}">
                  <a16:creationId xmlns:a16="http://schemas.microsoft.com/office/drawing/2014/main" id="{00D32169-BBE7-A76F-2673-AB949D1D5FF0}"/>
                </a:ext>
              </a:extLst>
            </p:cNvPr>
            <p:cNvSpPr txBox="1"/>
            <p:nvPr/>
          </p:nvSpPr>
          <p:spPr>
            <a:xfrm>
              <a:off x="3251616" y="4617549"/>
              <a:ext cx="1338828" cy="1200329"/>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Not Well</a:t>
              </a:r>
            </a:p>
            <a:p>
              <a:r>
                <a:rPr lang="en-US" sz="1800" b="1" dirty="0">
                  <a:latin typeface="Arial" panose="020B0604020202020204" pitchFamily="34" charset="0"/>
                  <a:cs typeface="Arial" panose="020B0604020202020204" pitchFamily="34" charset="0"/>
                </a:rPr>
                <a:t>Somewhat</a:t>
              </a:r>
            </a:p>
            <a:p>
              <a:r>
                <a:rPr lang="en-US" sz="1800" b="1" dirty="0">
                  <a:latin typeface="Arial" panose="020B0604020202020204" pitchFamily="34" charset="0"/>
                  <a:cs typeface="Arial" panose="020B0604020202020204" pitchFamily="34" charset="0"/>
                </a:rPr>
                <a:t>Well</a:t>
              </a:r>
            </a:p>
            <a:p>
              <a:r>
                <a:rPr lang="en-US" sz="1800" b="1" dirty="0">
                  <a:latin typeface="Arial" panose="020B0604020202020204" pitchFamily="34" charset="0"/>
                  <a:cs typeface="Arial" panose="020B0604020202020204" pitchFamily="34" charset="0"/>
                </a:rPr>
                <a:t>Very Well</a:t>
              </a:r>
            </a:p>
          </p:txBody>
        </p:sp>
        <p:sp>
          <p:nvSpPr>
            <p:cNvPr id="33" name="Rectangle 32">
              <a:extLst>
                <a:ext uri="{FF2B5EF4-FFF2-40B4-BE49-F238E27FC236}">
                  <a16:creationId xmlns:a16="http://schemas.microsoft.com/office/drawing/2014/main" id="{C19BA7CB-0571-8F56-2814-D4F70F2209A2}"/>
                </a:ext>
              </a:extLst>
            </p:cNvPr>
            <p:cNvSpPr/>
            <p:nvPr/>
          </p:nvSpPr>
          <p:spPr bwMode="auto">
            <a:xfrm>
              <a:off x="3032966" y="4716280"/>
              <a:ext cx="218650" cy="189923"/>
            </a:xfrm>
            <a:prstGeom prst="rect">
              <a:avLst/>
            </a:prstGeom>
            <a:solidFill>
              <a:srgbClr val="FBBD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4" name="Rectangle 33">
              <a:extLst>
                <a:ext uri="{FF2B5EF4-FFF2-40B4-BE49-F238E27FC236}">
                  <a16:creationId xmlns:a16="http://schemas.microsoft.com/office/drawing/2014/main" id="{442D7B8B-B334-8C33-88BA-D06618DDD198}"/>
                </a:ext>
              </a:extLst>
            </p:cNvPr>
            <p:cNvSpPr/>
            <p:nvPr/>
          </p:nvSpPr>
          <p:spPr bwMode="auto">
            <a:xfrm>
              <a:off x="3032966" y="4989950"/>
              <a:ext cx="218650" cy="189923"/>
            </a:xfrm>
            <a:prstGeom prst="rect">
              <a:avLst/>
            </a:prstGeom>
            <a:solidFill>
              <a:srgbClr val="FBFB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5" name="Rectangle 34">
              <a:extLst>
                <a:ext uri="{FF2B5EF4-FFF2-40B4-BE49-F238E27FC236}">
                  <a16:creationId xmlns:a16="http://schemas.microsoft.com/office/drawing/2014/main" id="{02C6F5C8-8221-D4F5-1FFE-144E54599144}"/>
                </a:ext>
              </a:extLst>
            </p:cNvPr>
            <p:cNvSpPr/>
            <p:nvPr/>
          </p:nvSpPr>
          <p:spPr bwMode="auto">
            <a:xfrm>
              <a:off x="3032966" y="5260379"/>
              <a:ext cx="218650" cy="189923"/>
            </a:xfrm>
            <a:prstGeom prst="rect">
              <a:avLst/>
            </a:prstGeom>
            <a:solidFill>
              <a:srgbClr val="92D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6" name="Rectangle 35">
              <a:extLst>
                <a:ext uri="{FF2B5EF4-FFF2-40B4-BE49-F238E27FC236}">
                  <a16:creationId xmlns:a16="http://schemas.microsoft.com/office/drawing/2014/main" id="{26BF9061-1B64-46DA-6E40-E6588CF3EB67}"/>
                </a:ext>
              </a:extLst>
            </p:cNvPr>
            <p:cNvSpPr/>
            <p:nvPr/>
          </p:nvSpPr>
          <p:spPr bwMode="auto">
            <a:xfrm>
              <a:off x="3032966" y="5540153"/>
              <a:ext cx="218650" cy="189923"/>
            </a:xfrm>
            <a:prstGeom prst="rect">
              <a:avLst/>
            </a:prstGeom>
            <a:solidFill>
              <a:srgbClr val="00AD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9F5EEA15-A32C-63F8-1E9C-8EF724A7DBC6}"/>
                </a:ext>
              </a:extLst>
            </p:cNvPr>
            <p:cNvSpPr txBox="1"/>
            <p:nvPr/>
          </p:nvSpPr>
          <p:spPr>
            <a:xfrm>
              <a:off x="143401" y="3596515"/>
              <a:ext cx="4301015" cy="338554"/>
            </a:xfrm>
            <a:prstGeom prst="rect">
              <a:avLst/>
            </a:prstGeom>
            <a:solidFill>
              <a:srgbClr val="D1D1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dirty="0"/>
                <a:t>Understanding the benefits of MBSE</a:t>
              </a:r>
            </a:p>
          </p:txBody>
        </p:sp>
      </p:grpSp>
      <p:pic>
        <p:nvPicPr>
          <p:cNvPr id="7" name="Picture 6">
            <a:extLst>
              <a:ext uri="{FF2B5EF4-FFF2-40B4-BE49-F238E27FC236}">
                <a16:creationId xmlns:a16="http://schemas.microsoft.com/office/drawing/2014/main" id="{284623BB-C348-F7CA-2ACD-75BC0B0ED6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261" r="19322"/>
          <a:stretch/>
        </p:blipFill>
        <p:spPr>
          <a:xfrm>
            <a:off x="9104777" y="970925"/>
            <a:ext cx="3105729" cy="5280587"/>
          </a:xfrm>
          <a:prstGeom prst="rect">
            <a:avLst/>
          </a:prstGeom>
        </p:spPr>
      </p:pic>
    </p:spTree>
    <p:extLst>
      <p:ext uri="{BB962C8B-B14F-4D97-AF65-F5344CB8AC3E}">
        <p14:creationId xmlns:p14="http://schemas.microsoft.com/office/powerpoint/2010/main" val="22488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2/8)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pPr marL="0" indent="0">
              <a:buNone/>
            </a:pPr>
            <a:r>
              <a:rPr lang="en-US" sz="2400" b="1" dirty="0">
                <a:latin typeface="Arial" panose="020B0604020202020204" pitchFamily="34" charset="0"/>
                <a:cs typeface="Arial" panose="020B0604020202020204" pitchFamily="34" charset="0"/>
              </a:rPr>
              <a:t>Step 2: Building a Guiding Coalition</a:t>
            </a:r>
          </a:p>
          <a:p>
            <a:r>
              <a:rPr lang="en-US" sz="2000" b="1" dirty="0">
                <a:latin typeface="Arial" panose="020B0604020202020204" pitchFamily="34" charset="0"/>
                <a:cs typeface="Arial" panose="020B0604020202020204" pitchFamily="34" charset="0"/>
              </a:rPr>
              <a:t>Leadership drives change</a:t>
            </a:r>
          </a:p>
          <a:p>
            <a:r>
              <a:rPr lang="en-US" sz="2000" b="1" dirty="0">
                <a:latin typeface="Arial" panose="020B0604020202020204" pitchFamily="34" charset="0"/>
                <a:cs typeface="Arial" panose="020B0604020202020204" pitchFamily="34" charset="0"/>
              </a:rPr>
              <a:t>Mixed levels of support lead to:</a:t>
            </a:r>
          </a:p>
          <a:p>
            <a:pPr lvl="1"/>
            <a:r>
              <a:rPr lang="en-US" sz="1800" b="1" dirty="0">
                <a:latin typeface="Arial" panose="020B0604020202020204" pitchFamily="34" charset="0"/>
                <a:cs typeface="Arial" panose="020B0604020202020204" pitchFamily="34" charset="0"/>
              </a:rPr>
              <a:t>Incomplete messaging</a:t>
            </a:r>
          </a:p>
          <a:p>
            <a:pPr lvl="1"/>
            <a:r>
              <a:rPr lang="en-US" sz="1800" b="1" dirty="0">
                <a:latin typeface="Arial" panose="020B0604020202020204" pitchFamily="34" charset="0"/>
                <a:cs typeface="Arial" panose="020B0604020202020204" pitchFamily="34" charset="0"/>
              </a:rPr>
              <a:t>Stinted effects of future steps</a:t>
            </a:r>
          </a:p>
          <a:p>
            <a:pPr lvl="1"/>
            <a:r>
              <a:rPr lang="en-US" sz="1800" b="1" dirty="0">
                <a:latin typeface="Arial" panose="020B0604020202020204" pitchFamily="34" charset="0"/>
                <a:cs typeface="Arial" panose="020B0604020202020204" pitchFamily="34" charset="0"/>
              </a:rPr>
              <a:t>Delays &amp; Missed opportunities</a:t>
            </a:r>
          </a:p>
          <a:p>
            <a:pPr lvl="1"/>
            <a:endParaRPr lang="en-US" sz="1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656CE64-5580-E80C-38D2-CA671E5BCE29}"/>
              </a:ext>
            </a:extLst>
          </p:cNvPr>
          <p:cNvGrpSpPr/>
          <p:nvPr/>
        </p:nvGrpSpPr>
        <p:grpSpPr>
          <a:xfrm>
            <a:off x="5957419" y="962265"/>
            <a:ext cx="4130797" cy="5769172"/>
            <a:chOff x="5957419" y="962265"/>
            <a:chExt cx="4130797" cy="5769172"/>
          </a:xfrm>
        </p:grpSpPr>
        <p:pic>
          <p:nvPicPr>
            <p:cNvPr id="5" name="Picture 4">
              <a:extLst>
                <a:ext uri="{FF2B5EF4-FFF2-40B4-BE49-F238E27FC236}">
                  <a16:creationId xmlns:a16="http://schemas.microsoft.com/office/drawing/2014/main" id="{35460394-CB16-728A-C077-42EC1235F113}"/>
                </a:ext>
              </a:extLst>
            </p:cNvPr>
            <p:cNvPicPr>
              <a:picLocks noChangeAspect="1"/>
            </p:cNvPicPr>
            <p:nvPr/>
          </p:nvPicPr>
          <p:blipFill>
            <a:blip r:embed="rId3"/>
            <a:stretch>
              <a:fillRect/>
            </a:stretch>
          </p:blipFill>
          <p:spPr>
            <a:xfrm>
              <a:off x="5957419" y="962265"/>
              <a:ext cx="4130797" cy="5769172"/>
            </a:xfrm>
            <a:prstGeom prst="rect">
              <a:avLst/>
            </a:prstGeom>
          </p:spPr>
        </p:pic>
        <p:pic>
          <p:nvPicPr>
            <p:cNvPr id="7" name="Picture 6" descr="Eerie silhouette of a suited man staring at a bleak backdrop">
              <a:extLst>
                <a:ext uri="{FF2B5EF4-FFF2-40B4-BE49-F238E27FC236}">
                  <a16:creationId xmlns:a16="http://schemas.microsoft.com/office/drawing/2014/main" id="{7608E1AD-8CEB-DECC-C687-B4D6F324F9C7}"/>
                </a:ext>
              </a:extLst>
            </p:cNvPr>
            <p:cNvPicPr>
              <a:picLocks noChangeAspect="1"/>
            </p:cNvPicPr>
            <p:nvPr/>
          </p:nvPicPr>
          <p:blipFill>
            <a:blip r:embed="rId4">
              <a:extLst>
                <a:ext uri="{28A0092B-C50C-407E-A947-70E740481C1C}">
                  <a14:useLocalDpi xmlns:a14="http://schemas.microsoft.com/office/drawing/2010/main" val="0"/>
                </a:ext>
              </a:extLst>
            </a:blip>
            <a:srcRect l="17123" t="3477" r="65605" b="66957"/>
            <a:stretch/>
          </p:blipFill>
          <p:spPr>
            <a:xfrm>
              <a:off x="6261653" y="2552369"/>
              <a:ext cx="1856862" cy="2067340"/>
            </a:xfrm>
            <a:prstGeom prst="rect">
              <a:avLst/>
            </a:prstGeom>
            <a:ln w="38100">
              <a:solidFill>
                <a:schemeClr val="tx1"/>
              </a:solidFill>
            </a:ln>
          </p:spPr>
        </p:pic>
      </p:grpSp>
    </p:spTree>
    <p:extLst>
      <p:ext uri="{BB962C8B-B14F-4D97-AF65-F5344CB8AC3E}">
        <p14:creationId xmlns:p14="http://schemas.microsoft.com/office/powerpoint/2010/main" val="253611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D408E-1517-33C2-7D43-19FE69DFEE87}"/>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4400044B-1B7E-C207-0CDE-A599C5784FDF}"/>
              </a:ext>
            </a:extLst>
          </p:cNvPr>
          <p:cNvSpPr>
            <a:spLocks noGrp="1"/>
          </p:cNvSpPr>
          <p:nvPr>
            <p:ph type="title"/>
          </p:nvPr>
        </p:nvSpPr>
        <p:spPr/>
        <p:txBody>
          <a:bodyPr/>
          <a:lstStyle/>
          <a:p>
            <a:r>
              <a:rPr lang="en-US" dirty="0"/>
              <a:t>The Kotter Model at WNS (Step 3/8)</a:t>
            </a:r>
          </a:p>
        </p:txBody>
      </p:sp>
      <p:sp>
        <p:nvSpPr>
          <p:cNvPr id="4" name="Content Placeholder 3">
            <a:extLst>
              <a:ext uri="{FF2B5EF4-FFF2-40B4-BE49-F238E27FC236}">
                <a16:creationId xmlns:a16="http://schemas.microsoft.com/office/drawing/2014/main" id="{4DFE85F4-C193-5895-0FF8-EE9FE75C2786}"/>
              </a:ext>
            </a:extLst>
          </p:cNvPr>
          <p:cNvSpPr>
            <a:spLocks noGrp="1"/>
          </p:cNvSpPr>
          <p:nvPr>
            <p:ph sz="quarter" idx="11"/>
          </p:nvPr>
        </p:nvSpPr>
        <p:spPr/>
        <p:txBody>
          <a:bodyPr/>
          <a:lstStyle/>
          <a:p>
            <a:pPr marL="0" indent="0">
              <a:buNone/>
            </a:pPr>
            <a:r>
              <a:rPr lang="en-US" sz="2400" b="1" dirty="0">
                <a:latin typeface="Arial" panose="020B0604020202020204" pitchFamily="34" charset="0"/>
                <a:cs typeface="Arial" panose="020B0604020202020204" pitchFamily="34" charset="0"/>
              </a:rPr>
              <a:t>Step 3: Form Strategic Vision</a:t>
            </a:r>
          </a:p>
          <a:p>
            <a:r>
              <a:rPr lang="en-US" sz="2000" b="1" dirty="0">
                <a:latin typeface="Arial" panose="020B0604020202020204" pitchFamily="34" charset="0"/>
                <a:cs typeface="Arial" panose="020B0604020202020204" pitchFamily="34" charset="0"/>
              </a:rPr>
              <a:t>WNS MBSE Strategy document</a:t>
            </a:r>
          </a:p>
          <a:p>
            <a:r>
              <a:rPr lang="en-US" sz="2000" b="1" dirty="0">
                <a:latin typeface="Arial" panose="020B0604020202020204" pitchFamily="34" charset="0"/>
                <a:cs typeface="Arial" panose="020B0604020202020204" pitchFamily="34" charset="0"/>
              </a:rPr>
              <a:t>Implementing DE Step 1: MBSE</a:t>
            </a:r>
          </a:p>
        </p:txBody>
      </p:sp>
      <p:grpSp>
        <p:nvGrpSpPr>
          <p:cNvPr id="19" name="Group 18">
            <a:extLst>
              <a:ext uri="{FF2B5EF4-FFF2-40B4-BE49-F238E27FC236}">
                <a16:creationId xmlns:a16="http://schemas.microsoft.com/office/drawing/2014/main" id="{A4D31F25-B218-4CA6-BA3F-5D842F4875D7}"/>
              </a:ext>
            </a:extLst>
          </p:cNvPr>
          <p:cNvGrpSpPr/>
          <p:nvPr/>
        </p:nvGrpSpPr>
        <p:grpSpPr>
          <a:xfrm>
            <a:off x="291059" y="2386204"/>
            <a:ext cx="11628758" cy="3735747"/>
            <a:chOff x="315922" y="2552256"/>
            <a:chExt cx="11628758" cy="3425080"/>
          </a:xfrm>
        </p:grpSpPr>
        <p:sp>
          <p:nvSpPr>
            <p:cNvPr id="9" name="TextBox 8">
              <a:extLst>
                <a:ext uri="{FF2B5EF4-FFF2-40B4-BE49-F238E27FC236}">
                  <a16:creationId xmlns:a16="http://schemas.microsoft.com/office/drawing/2014/main" id="{65140423-FA8C-76C8-B535-CFA4CE3867E1}"/>
                </a:ext>
              </a:extLst>
            </p:cNvPr>
            <p:cNvSpPr txBox="1"/>
            <p:nvPr/>
          </p:nvSpPr>
          <p:spPr>
            <a:xfrm rot="5400000">
              <a:off x="684499" y="2741302"/>
              <a:ext cx="3425080" cy="3046988"/>
            </a:xfrm>
            <a:prstGeom prst="rect">
              <a:avLst/>
            </a:prstGeom>
            <a:gradFill flip="none" rotWithShape="1">
              <a:gsLst>
                <a:gs pos="0">
                  <a:srgbClr val="F77B0B"/>
                </a:gs>
                <a:gs pos="41000">
                  <a:srgbClr val="FF9900"/>
                </a:gs>
                <a:gs pos="100000">
                  <a:srgbClr val="FFC000"/>
                </a:gs>
              </a:gsLst>
              <a:lin ang="2700000" scaled="1"/>
              <a:tileRect/>
            </a:gradFill>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endParaRPr lang="en-US" dirty="0">
                <a:solidFill>
                  <a:schemeClr val="accent4"/>
                </a:solidFill>
              </a:endParaRPr>
            </a:p>
            <a:p>
              <a:pPr algn="ctr"/>
              <a:r>
                <a:rPr lang="en-US" b="1" dirty="0">
                  <a:solidFill>
                    <a:schemeClr val="accent4"/>
                  </a:solidFill>
                </a:rPr>
                <a:t>Current DBSE</a:t>
              </a:r>
            </a:p>
            <a:p>
              <a:pPr algn="ctr"/>
              <a:endParaRPr lang="en-US" dirty="0">
                <a:solidFill>
                  <a:schemeClr val="accent4"/>
                </a:solidFill>
              </a:endParaRPr>
            </a:p>
            <a:p>
              <a:pPr algn="ctr"/>
              <a:endParaRPr lang="en-US" dirty="0">
                <a:solidFill>
                  <a:schemeClr val="accent4"/>
                </a:solidFill>
              </a:endParaRPr>
            </a:p>
            <a:p>
              <a:pPr algn="ctr"/>
              <a:endParaRPr lang="en-US" dirty="0">
                <a:solidFill>
                  <a:schemeClr val="accent4"/>
                </a:solidFill>
              </a:endParaRPr>
            </a:p>
            <a:p>
              <a:pPr algn="ctr"/>
              <a:endParaRPr lang="en-US" dirty="0">
                <a:solidFill>
                  <a:schemeClr val="accent4"/>
                </a:solidFill>
              </a:endParaRPr>
            </a:p>
          </p:txBody>
        </p:sp>
        <p:sp>
          <p:nvSpPr>
            <p:cNvPr id="10" name="TextBox 9">
              <a:extLst>
                <a:ext uri="{FF2B5EF4-FFF2-40B4-BE49-F238E27FC236}">
                  <a16:creationId xmlns:a16="http://schemas.microsoft.com/office/drawing/2014/main" id="{EAD98726-6466-35D6-4EBE-4E7F37719DEF}"/>
                </a:ext>
              </a:extLst>
            </p:cNvPr>
            <p:cNvSpPr txBox="1"/>
            <p:nvPr/>
          </p:nvSpPr>
          <p:spPr>
            <a:xfrm rot="5400000">
              <a:off x="8035002" y="2495082"/>
              <a:ext cx="3425079" cy="3539430"/>
            </a:xfrm>
            <a:prstGeom prst="rect">
              <a:avLst/>
            </a:prstGeom>
            <a:gradFill flip="none" rotWithShape="1">
              <a:gsLst>
                <a:gs pos="100000">
                  <a:schemeClr val="accent1">
                    <a:tint val="50000"/>
                    <a:satMod val="300000"/>
                  </a:schemeClr>
                </a:gs>
                <a:gs pos="63000">
                  <a:srgbClr val="67EDBE"/>
                </a:gs>
                <a:gs pos="0">
                  <a:srgbClr val="00B050"/>
                </a:gs>
              </a:gsLst>
              <a:lin ang="13500000" scaled="1"/>
              <a:tileRect/>
            </a:gradFill>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Envisioned MBSE</a:t>
              </a:r>
            </a:p>
            <a:p>
              <a:pPr algn="ctr"/>
              <a:endParaRPr lang="en-US" b="1" dirty="0"/>
            </a:p>
          </p:txBody>
        </p:sp>
        <p:sp>
          <p:nvSpPr>
            <p:cNvPr id="13" name="Arrow: Right 12">
              <a:extLst>
                <a:ext uri="{FF2B5EF4-FFF2-40B4-BE49-F238E27FC236}">
                  <a16:creationId xmlns:a16="http://schemas.microsoft.com/office/drawing/2014/main" id="{AF61D337-690A-0EA6-6B75-95C52BBEDFF5}"/>
                </a:ext>
              </a:extLst>
            </p:cNvPr>
            <p:cNvSpPr/>
            <p:nvPr/>
          </p:nvSpPr>
          <p:spPr bwMode="auto">
            <a:xfrm>
              <a:off x="3568061" y="2663793"/>
              <a:ext cx="4831773" cy="484632"/>
            </a:xfrm>
            <a:prstGeom prst="rightArrow">
              <a:avLst>
                <a:gd name="adj1" fmla="val 100000"/>
                <a:gd name="adj2" fmla="val 58576"/>
              </a:avLst>
            </a:prstGeom>
            <a:gradFill flip="none" rotWithShape="1">
              <a:gsLst>
                <a:gs pos="0">
                  <a:srgbClr val="F77B0B"/>
                </a:gs>
                <a:gs pos="46000">
                  <a:schemeClr val="accent3"/>
                </a:gs>
                <a:gs pos="100000">
                  <a:srgbClr val="00B050"/>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ahoma" charset="0"/>
                </a:rPr>
                <a:t>Tools</a:t>
              </a:r>
            </a:p>
          </p:txBody>
        </p:sp>
        <p:sp>
          <p:nvSpPr>
            <p:cNvPr id="14" name="Arrow: Right 13">
              <a:extLst>
                <a:ext uri="{FF2B5EF4-FFF2-40B4-BE49-F238E27FC236}">
                  <a16:creationId xmlns:a16="http://schemas.microsoft.com/office/drawing/2014/main" id="{037F33B5-0D09-DCD2-C0B3-AE78CCC9BCF8}"/>
                </a:ext>
              </a:extLst>
            </p:cNvPr>
            <p:cNvSpPr/>
            <p:nvPr/>
          </p:nvSpPr>
          <p:spPr bwMode="auto">
            <a:xfrm>
              <a:off x="3587821" y="3358318"/>
              <a:ext cx="4831773" cy="484632"/>
            </a:xfrm>
            <a:prstGeom prst="rightArrow">
              <a:avLst>
                <a:gd name="adj1" fmla="val 100000"/>
                <a:gd name="adj2" fmla="val 58576"/>
              </a:avLst>
            </a:prstGeom>
            <a:gradFill flip="none" rotWithShape="1">
              <a:gsLst>
                <a:gs pos="0">
                  <a:srgbClr val="F77B0B"/>
                </a:gs>
                <a:gs pos="46000">
                  <a:schemeClr val="accent3"/>
                </a:gs>
                <a:gs pos="100000">
                  <a:srgbClr val="00B050"/>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400" b="1" dirty="0"/>
                <a:t>Guidance</a:t>
              </a:r>
            </a:p>
          </p:txBody>
        </p:sp>
        <p:sp>
          <p:nvSpPr>
            <p:cNvPr id="15" name="Arrow: Right 14">
              <a:extLst>
                <a:ext uri="{FF2B5EF4-FFF2-40B4-BE49-F238E27FC236}">
                  <a16:creationId xmlns:a16="http://schemas.microsoft.com/office/drawing/2014/main" id="{A0E2862D-8E56-C499-4E0A-E4DE5B29EC29}"/>
                </a:ext>
              </a:extLst>
            </p:cNvPr>
            <p:cNvSpPr/>
            <p:nvPr/>
          </p:nvSpPr>
          <p:spPr bwMode="auto">
            <a:xfrm>
              <a:off x="3587822" y="4035041"/>
              <a:ext cx="4831773" cy="484632"/>
            </a:xfrm>
            <a:prstGeom prst="rightArrow">
              <a:avLst>
                <a:gd name="adj1" fmla="val 100000"/>
                <a:gd name="adj2" fmla="val 58576"/>
              </a:avLst>
            </a:prstGeom>
            <a:gradFill flip="none" rotWithShape="1">
              <a:gsLst>
                <a:gs pos="0">
                  <a:srgbClr val="F77B0B"/>
                </a:gs>
                <a:gs pos="46000">
                  <a:schemeClr val="accent3"/>
                </a:gs>
                <a:gs pos="100000">
                  <a:srgbClr val="00B050"/>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400" b="1" dirty="0"/>
                <a:t>Training</a:t>
              </a:r>
            </a:p>
          </p:txBody>
        </p:sp>
        <p:sp>
          <p:nvSpPr>
            <p:cNvPr id="16" name="Arrow: Right 15">
              <a:extLst>
                <a:ext uri="{FF2B5EF4-FFF2-40B4-BE49-F238E27FC236}">
                  <a16:creationId xmlns:a16="http://schemas.microsoft.com/office/drawing/2014/main" id="{DDC1D4AF-C00B-8D5A-A4FF-591F4DBF3FA6}"/>
                </a:ext>
              </a:extLst>
            </p:cNvPr>
            <p:cNvSpPr/>
            <p:nvPr/>
          </p:nvSpPr>
          <p:spPr bwMode="auto">
            <a:xfrm>
              <a:off x="3595131" y="4701552"/>
              <a:ext cx="4831773" cy="484632"/>
            </a:xfrm>
            <a:prstGeom prst="rightArrow">
              <a:avLst>
                <a:gd name="adj1" fmla="val 100000"/>
                <a:gd name="adj2" fmla="val 58576"/>
              </a:avLst>
            </a:prstGeom>
            <a:gradFill flip="none" rotWithShape="1">
              <a:gsLst>
                <a:gs pos="0">
                  <a:srgbClr val="F77B0B"/>
                </a:gs>
                <a:gs pos="46000">
                  <a:schemeClr val="accent3"/>
                </a:gs>
                <a:gs pos="100000">
                  <a:srgbClr val="00B050"/>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400" b="1" dirty="0"/>
                <a:t>Model Support</a:t>
              </a:r>
            </a:p>
          </p:txBody>
        </p:sp>
        <p:sp>
          <p:nvSpPr>
            <p:cNvPr id="17" name="Arrow: Right 16">
              <a:extLst>
                <a:ext uri="{FF2B5EF4-FFF2-40B4-BE49-F238E27FC236}">
                  <a16:creationId xmlns:a16="http://schemas.microsoft.com/office/drawing/2014/main" id="{BFAF36BC-F307-8D36-B7C3-F77DD2E397DA}"/>
                </a:ext>
              </a:extLst>
            </p:cNvPr>
            <p:cNvSpPr/>
            <p:nvPr/>
          </p:nvSpPr>
          <p:spPr bwMode="auto">
            <a:xfrm>
              <a:off x="3595132" y="5395406"/>
              <a:ext cx="4831773" cy="484632"/>
            </a:xfrm>
            <a:prstGeom prst="rightArrow">
              <a:avLst>
                <a:gd name="adj1" fmla="val 100000"/>
                <a:gd name="adj2" fmla="val 58576"/>
              </a:avLst>
            </a:prstGeom>
            <a:gradFill flip="none" rotWithShape="1">
              <a:gsLst>
                <a:gs pos="0">
                  <a:srgbClr val="F77B0B"/>
                </a:gs>
                <a:gs pos="46000">
                  <a:schemeClr val="accent3"/>
                </a:gs>
                <a:gs pos="100000">
                  <a:srgbClr val="00B050"/>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400" b="1" dirty="0"/>
                <a:t>Processes and Plans</a:t>
              </a:r>
            </a:p>
          </p:txBody>
        </p:sp>
        <p:pic>
          <p:nvPicPr>
            <p:cNvPr id="3074" name="Picture 2">
              <a:extLst>
                <a:ext uri="{FF2B5EF4-FFF2-40B4-BE49-F238E27FC236}">
                  <a16:creationId xmlns:a16="http://schemas.microsoft.com/office/drawing/2014/main" id="{82D5BFC5-8A40-B3DB-3053-C77FDBE12E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5922" y="3326044"/>
              <a:ext cx="2445346" cy="19941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317FF11-2047-F301-4619-9E23E2D328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25850" y="3526137"/>
              <a:ext cx="2818830" cy="15436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6934332"/>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88FCB0AA3D7F4B8D910D1DEE6E8E12" ma:contentTypeVersion="4" ma:contentTypeDescription="Create a new document." ma:contentTypeScope="" ma:versionID="ddab0ca2a116f7a0e1873ee3b40b43f6">
  <xsd:schema xmlns:xsd="http://www.w3.org/2001/XMLSchema" xmlns:xs="http://www.w3.org/2001/XMLSchema" xmlns:p="http://schemas.microsoft.com/office/2006/metadata/properties" xmlns:ns2="4a9ee004-d358-4942-9a95-1ddbdc726d6a" targetNamespace="http://schemas.microsoft.com/office/2006/metadata/properties" ma:root="true" ma:fieldsID="f5638f591d24632dc1b642291e8ec681" ns2:_="">
    <xsd:import namespace="4a9ee004-d358-4942-9a95-1ddbdc726d6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ee004-d358-4942-9a95-1ddbdc726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www.w3.org/XML/1998/namespace"/>
    <ds:schemaRef ds:uri="4a9ee004-d358-4942-9a95-1ddbdc726d6a"/>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B19C656A-7388-4995-89D1-1AE14E4E6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ee004-d358-4942-9a95-1ddbdc726d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34544</TotalTime>
  <Words>3850</Words>
  <Application>Microsoft Office PowerPoint</Application>
  <PresentationFormat>Widescreen</PresentationFormat>
  <Paragraphs>517</Paragraphs>
  <Slides>27</Slides>
  <Notes>26</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Tahoma</vt:lpstr>
      <vt:lpstr>Times New Roman</vt:lpstr>
      <vt:lpstr>Trebuchet MS</vt:lpstr>
      <vt:lpstr>Wingdings</vt:lpstr>
      <vt:lpstr>Blends</vt:lpstr>
      <vt:lpstr>PowerPoint Presentation</vt:lpstr>
      <vt:lpstr>Overview</vt:lpstr>
      <vt:lpstr>Introduction</vt:lpstr>
      <vt:lpstr>OCM Challenges</vt:lpstr>
      <vt:lpstr>OCM Challenges</vt:lpstr>
      <vt:lpstr>8 Steps of the Kotter Model</vt:lpstr>
      <vt:lpstr>The Kotter Model at WNS (Step 1/8)</vt:lpstr>
      <vt:lpstr>The Kotter Model at WNS (Step 2/8)</vt:lpstr>
      <vt:lpstr>The Kotter Model at WNS (Step 3/8)</vt:lpstr>
      <vt:lpstr>The Kotter Model at WNS (Step 4/8)</vt:lpstr>
      <vt:lpstr>The Kotter Model at WNS (Step 4/8)</vt:lpstr>
      <vt:lpstr>The Kotter Model at WNS (Step 5/8)</vt:lpstr>
      <vt:lpstr>The Kotter Model at WNS (Step 5/8)</vt:lpstr>
      <vt:lpstr>The Kotter Model at WNS (Step 6/8)</vt:lpstr>
      <vt:lpstr>The Kotter Model at WNS (Step 7/8)</vt:lpstr>
      <vt:lpstr>The Kotter Model at WNS (Step 7/8)</vt:lpstr>
      <vt:lpstr>The Kotter Model at WNS (Step 8/8)</vt:lpstr>
      <vt:lpstr>Lessons Learned</vt:lpstr>
      <vt:lpstr>Lessons Learned &amp; Conclusion</vt:lpstr>
      <vt:lpstr>Questions</vt:lpstr>
      <vt:lpstr>References</vt:lpstr>
      <vt:lpstr>References</vt:lpstr>
      <vt:lpstr>References</vt:lpstr>
      <vt:lpstr>References</vt:lpstr>
      <vt:lpstr>References</vt:lpstr>
      <vt:lpstr>References</vt:lpstr>
      <vt:lpstr>OCM Challenges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DOAK, JOSEPH A CTR USAF AFMC AFLCMC/WNR</cp:lastModifiedBy>
  <cp:revision>76</cp:revision>
  <cp:lastPrinted>1601-01-01T00:00:00Z</cp:lastPrinted>
  <dcterms:created xsi:type="dcterms:W3CDTF">2016-03-29T15:29:36Z</dcterms:created>
  <dcterms:modified xsi:type="dcterms:W3CDTF">2024-11-01T20:19:42Z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0x010100EE88FCB0AA3D7F4B8D910D1DEE6E8E12</vt:lpwstr>
  </property>
  <property fmtid="{D5CDD505-2E9C-101B-9397-08002B2CF9AE}" pid="3" name="DocumentDescription">
    <vt:lpwstr>&lt;div class=ExternalClass9DF5FD6F97034AAA9FF0AABB8157F05A&gt; &lt;/div&gt;</vt:lpwstr>
  </property>
</Properties>
</file>