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mp4" ContentType="vide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9" r:id="rId4"/>
  </p:sldMasterIdLst>
  <p:notesMasterIdLst>
    <p:notesMasterId r:id="rId23"/>
  </p:notesMasterIdLst>
  <p:handoutMasterIdLst>
    <p:handoutMasterId r:id="rId24"/>
  </p:handoutMasterIdLst>
  <p:sldIdLst>
    <p:sldId id="289" r:id="rId5"/>
    <p:sldId id="290" r:id="rId6"/>
    <p:sldId id="316" r:id="rId7"/>
    <p:sldId id="318" r:id="rId8"/>
    <p:sldId id="317" r:id="rId9"/>
    <p:sldId id="319" r:id="rId10"/>
    <p:sldId id="320" r:id="rId11"/>
    <p:sldId id="321" r:id="rId12"/>
    <p:sldId id="322" r:id="rId13"/>
    <p:sldId id="323" r:id="rId14"/>
    <p:sldId id="327" r:id="rId15"/>
    <p:sldId id="328" r:id="rId16"/>
    <p:sldId id="329" r:id="rId17"/>
    <p:sldId id="324" r:id="rId18"/>
    <p:sldId id="330" r:id="rId19"/>
    <p:sldId id="325" r:id="rId20"/>
    <p:sldId id="326" r:id="rId21"/>
    <p:sldId id="315" r:id="rId22"/>
  </p:sldIdLst>
  <p:sldSz cx="12192000" cy="6858000"/>
  <p:notesSz cx="6858000" cy="90297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3200" kern="1200">
        <a:solidFill>
          <a:schemeClr val="tx1"/>
        </a:solidFill>
        <a:latin typeface="Tahoma" charset="0"/>
        <a:ea typeface="+mn-ea"/>
        <a:cs typeface="+mn-cs"/>
      </a:defRPr>
    </a:lvl1pPr>
    <a:lvl2pPr marL="609585" algn="l" rtl="0" fontAlgn="base">
      <a:spcBef>
        <a:spcPct val="0"/>
      </a:spcBef>
      <a:spcAft>
        <a:spcPct val="0"/>
      </a:spcAft>
      <a:defRPr sz="3200" kern="1200">
        <a:solidFill>
          <a:schemeClr val="tx1"/>
        </a:solidFill>
        <a:latin typeface="Tahoma" charset="0"/>
        <a:ea typeface="+mn-ea"/>
        <a:cs typeface="+mn-cs"/>
      </a:defRPr>
    </a:lvl2pPr>
    <a:lvl3pPr marL="1219170" algn="l" rtl="0" fontAlgn="base">
      <a:spcBef>
        <a:spcPct val="0"/>
      </a:spcBef>
      <a:spcAft>
        <a:spcPct val="0"/>
      </a:spcAft>
      <a:defRPr sz="3200" kern="1200">
        <a:solidFill>
          <a:schemeClr val="tx1"/>
        </a:solidFill>
        <a:latin typeface="Tahoma" charset="0"/>
        <a:ea typeface="+mn-ea"/>
        <a:cs typeface="+mn-cs"/>
      </a:defRPr>
    </a:lvl3pPr>
    <a:lvl4pPr marL="1828754" algn="l" rtl="0" fontAlgn="base">
      <a:spcBef>
        <a:spcPct val="0"/>
      </a:spcBef>
      <a:spcAft>
        <a:spcPct val="0"/>
      </a:spcAft>
      <a:defRPr sz="3200" kern="1200">
        <a:solidFill>
          <a:schemeClr val="tx1"/>
        </a:solidFill>
        <a:latin typeface="Tahoma" charset="0"/>
        <a:ea typeface="+mn-ea"/>
        <a:cs typeface="+mn-cs"/>
      </a:defRPr>
    </a:lvl4pPr>
    <a:lvl5pPr marL="2438339" algn="l" rtl="0" fontAlgn="base">
      <a:spcBef>
        <a:spcPct val="0"/>
      </a:spcBef>
      <a:spcAft>
        <a:spcPct val="0"/>
      </a:spcAft>
      <a:defRPr sz="3200" kern="1200">
        <a:solidFill>
          <a:schemeClr val="tx1"/>
        </a:solidFill>
        <a:latin typeface="Tahoma" charset="0"/>
        <a:ea typeface="+mn-ea"/>
        <a:cs typeface="+mn-cs"/>
      </a:defRPr>
    </a:lvl5pPr>
    <a:lvl6pPr marL="3047924" algn="l" defTabSz="1219170" rtl="0" eaLnBrk="1" latinLnBrk="0" hangingPunct="1">
      <a:defRPr sz="3200" kern="1200">
        <a:solidFill>
          <a:schemeClr val="tx1"/>
        </a:solidFill>
        <a:latin typeface="Tahoma" charset="0"/>
        <a:ea typeface="+mn-ea"/>
        <a:cs typeface="+mn-cs"/>
      </a:defRPr>
    </a:lvl6pPr>
    <a:lvl7pPr marL="3657509" algn="l" defTabSz="1219170" rtl="0" eaLnBrk="1" latinLnBrk="0" hangingPunct="1">
      <a:defRPr sz="3200" kern="1200">
        <a:solidFill>
          <a:schemeClr val="tx1"/>
        </a:solidFill>
        <a:latin typeface="Tahoma" charset="0"/>
        <a:ea typeface="+mn-ea"/>
        <a:cs typeface="+mn-cs"/>
      </a:defRPr>
    </a:lvl7pPr>
    <a:lvl8pPr marL="4267093" algn="l" defTabSz="1219170" rtl="0" eaLnBrk="1" latinLnBrk="0" hangingPunct="1">
      <a:defRPr sz="3200" kern="1200">
        <a:solidFill>
          <a:schemeClr val="tx1"/>
        </a:solidFill>
        <a:latin typeface="Tahoma" charset="0"/>
        <a:ea typeface="+mn-ea"/>
        <a:cs typeface="+mn-cs"/>
      </a:defRPr>
    </a:lvl8pPr>
    <a:lvl9pPr marL="4876678" algn="l" defTabSz="1219170" rtl="0" eaLnBrk="1" latinLnBrk="0" hangingPunct="1">
      <a:defRPr sz="3200" kern="1200">
        <a:solidFill>
          <a:schemeClr val="tx1"/>
        </a:solidFill>
        <a:latin typeface="Tahoma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44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A4725D8D-0E2E-897E-1F3D-AEAD7523CB42}" name="Robert Stanley" initials="RS" userId="S::rstanley@lone-star.com::2a668879-f603-43d4-9c73-7d558b7aa3fd" providerId="AD"/>
  <p188:author id="{C1FF5397-8852-7C5F-EC61-078422477351}" name="Dave Padula" initials="DP" userId="S::dpadula@lone-star.com::c15a726d-edd7-49b3-aaa6-7913e9e7074e" providerId="AD"/>
  <p188:author id="{375EB5AE-45F1-B71F-ACB0-7A19164FE118}" name="Randy Allen, PhD" initials="RA" userId="S::rallen@lone-star.com::64749c36-ee77-4ffd-9bd9-73b26147841f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2458A"/>
    <a:srgbClr val="CC3300"/>
    <a:srgbClr val="2B56AB"/>
    <a:srgbClr val="0033CC"/>
    <a:srgbClr val="3366CC"/>
    <a:srgbClr val="0066CC"/>
    <a:srgbClr val="F77B0B"/>
    <a:srgbClr val="B2F50B"/>
    <a:srgbClr val="F88C2A"/>
    <a:srgbClr val="FF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34" autoAdjust="0"/>
  </p:normalViewPr>
  <p:slideViewPr>
    <p:cSldViewPr snapToGrid="0">
      <p:cViewPr varScale="1">
        <p:scale>
          <a:sx n="75" d="100"/>
          <a:sy n="75" d="100"/>
        </p:scale>
        <p:origin x="547" y="67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70" d="100"/>
          <a:sy n="70" d="100"/>
        </p:scale>
        <p:origin x="-2814" y="-102"/>
      </p:cViewPr>
      <p:guideLst>
        <p:guide orient="horz" pos="2844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microsoft.com/office/2018/10/relationships/authors" Target="author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2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773" tIns="45387" rIns="90773" bIns="45387" numCol="1" anchor="t" anchorCtr="0" compatLnSpc="1">
            <a:prstTxWarp prst="textNoShape">
              <a:avLst/>
            </a:prstTxWarp>
          </a:bodyPr>
          <a:lstStyle>
            <a:lvl1pPr defTabSz="908050">
              <a:defRPr sz="1200"/>
            </a:lvl1pPr>
          </a:lstStyle>
          <a:p>
            <a:endParaRPr lang="en-US" dirty="0"/>
          </a:p>
        </p:txBody>
      </p:sp>
      <p:sp>
        <p:nvSpPr>
          <p:cNvPr id="10854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2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773" tIns="45387" rIns="90773" bIns="45387" numCol="1" anchor="t" anchorCtr="0" compatLnSpc="1">
            <a:prstTxWarp prst="textNoShape">
              <a:avLst/>
            </a:prstTxWarp>
          </a:bodyPr>
          <a:lstStyle>
            <a:lvl1pPr algn="r" defTabSz="908050">
              <a:defRPr sz="1200"/>
            </a:lvl1pPr>
          </a:lstStyle>
          <a:p>
            <a:endParaRPr lang="en-US" dirty="0"/>
          </a:p>
        </p:txBody>
      </p:sp>
      <p:sp>
        <p:nvSpPr>
          <p:cNvPr id="10854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577263"/>
            <a:ext cx="2971800" cy="452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773" tIns="45387" rIns="90773" bIns="45387" numCol="1" anchor="b" anchorCtr="0" compatLnSpc="1">
            <a:prstTxWarp prst="textNoShape">
              <a:avLst/>
            </a:prstTxWarp>
          </a:bodyPr>
          <a:lstStyle>
            <a:lvl1pPr defTabSz="908050">
              <a:defRPr sz="1200"/>
            </a:lvl1pPr>
          </a:lstStyle>
          <a:p>
            <a:endParaRPr lang="en-US" dirty="0"/>
          </a:p>
        </p:txBody>
      </p:sp>
      <p:sp>
        <p:nvSpPr>
          <p:cNvPr id="10854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577263"/>
            <a:ext cx="2971800" cy="452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773" tIns="45387" rIns="90773" bIns="45387" numCol="1" anchor="b" anchorCtr="0" compatLnSpc="1">
            <a:prstTxWarp prst="textNoShape">
              <a:avLst/>
            </a:prstTxWarp>
          </a:bodyPr>
          <a:lstStyle>
            <a:lvl1pPr algn="r" defTabSz="908050">
              <a:defRPr sz="1200"/>
            </a:lvl1pPr>
          </a:lstStyle>
          <a:p>
            <a:fld id="{4F2942F5-6495-4924-A5BF-A11924438D24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710261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2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773" tIns="45387" rIns="90773" bIns="45387" numCol="1" anchor="t" anchorCtr="0" compatLnSpc="1">
            <a:prstTxWarp prst="textNoShape">
              <a:avLst/>
            </a:prstTxWarp>
          </a:bodyPr>
          <a:lstStyle>
            <a:lvl1pPr defTabSz="908050">
              <a:defRPr sz="1200"/>
            </a:lvl1pPr>
          </a:lstStyle>
          <a:p>
            <a:endParaRPr lang="en-US" dirty="0"/>
          </a:p>
        </p:txBody>
      </p:sp>
      <p:sp>
        <p:nvSpPr>
          <p:cNvPr id="1054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2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773" tIns="45387" rIns="90773" bIns="45387" numCol="1" anchor="t" anchorCtr="0" compatLnSpc="1">
            <a:prstTxWarp prst="textNoShape">
              <a:avLst/>
            </a:prstTxWarp>
          </a:bodyPr>
          <a:lstStyle>
            <a:lvl1pPr algn="r" defTabSz="908050">
              <a:defRPr sz="1200"/>
            </a:lvl1pPr>
          </a:lstStyle>
          <a:p>
            <a:endParaRPr lang="en-US" dirty="0"/>
          </a:p>
        </p:txBody>
      </p:sp>
      <p:sp>
        <p:nvSpPr>
          <p:cNvPr id="10547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419100" y="676275"/>
            <a:ext cx="6019800" cy="338613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1054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289425"/>
            <a:ext cx="5029200" cy="406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773" tIns="45387" rIns="90773" bIns="4538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54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577263"/>
            <a:ext cx="2971800" cy="452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773" tIns="45387" rIns="90773" bIns="45387" numCol="1" anchor="b" anchorCtr="0" compatLnSpc="1">
            <a:prstTxWarp prst="textNoShape">
              <a:avLst/>
            </a:prstTxWarp>
          </a:bodyPr>
          <a:lstStyle>
            <a:lvl1pPr defTabSz="908050">
              <a:defRPr sz="1200"/>
            </a:lvl1pPr>
          </a:lstStyle>
          <a:p>
            <a:endParaRPr lang="en-US" dirty="0"/>
          </a:p>
        </p:txBody>
      </p:sp>
      <p:sp>
        <p:nvSpPr>
          <p:cNvPr id="1054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577263"/>
            <a:ext cx="2971800" cy="452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773" tIns="45387" rIns="90773" bIns="45387" numCol="1" anchor="b" anchorCtr="0" compatLnSpc="1">
            <a:prstTxWarp prst="textNoShape">
              <a:avLst/>
            </a:prstTxWarp>
          </a:bodyPr>
          <a:lstStyle>
            <a:lvl1pPr algn="r" defTabSz="908050">
              <a:defRPr sz="1200"/>
            </a:lvl1pPr>
          </a:lstStyle>
          <a:p>
            <a:fld id="{85D9B890-3B6E-417C-BD92-47816D5AB620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056145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umimoji="1" sz="1600" kern="1200">
        <a:solidFill>
          <a:schemeClr val="tx1"/>
        </a:solidFill>
        <a:latin typeface="Arial" charset="0"/>
        <a:ea typeface="+mn-ea"/>
        <a:cs typeface="+mn-cs"/>
      </a:defRPr>
    </a:lvl1pPr>
    <a:lvl2pPr marL="609585" algn="l" rtl="0" eaLnBrk="0" fontAlgn="base" hangingPunct="0">
      <a:spcBef>
        <a:spcPct val="30000"/>
      </a:spcBef>
      <a:spcAft>
        <a:spcPct val="0"/>
      </a:spcAft>
      <a:defRPr kumimoji="1" sz="1600" kern="1200">
        <a:solidFill>
          <a:schemeClr val="tx1"/>
        </a:solidFill>
        <a:latin typeface="Arial" charset="0"/>
        <a:ea typeface="+mn-ea"/>
        <a:cs typeface="+mn-cs"/>
      </a:defRPr>
    </a:lvl2pPr>
    <a:lvl3pPr marL="1219170" algn="l" rtl="0" eaLnBrk="0" fontAlgn="base" hangingPunct="0">
      <a:spcBef>
        <a:spcPct val="30000"/>
      </a:spcBef>
      <a:spcAft>
        <a:spcPct val="0"/>
      </a:spcAft>
      <a:defRPr kumimoji="1" sz="1600" kern="1200">
        <a:solidFill>
          <a:schemeClr val="tx1"/>
        </a:solidFill>
        <a:latin typeface="Arial" charset="0"/>
        <a:ea typeface="+mn-ea"/>
        <a:cs typeface="+mn-cs"/>
      </a:defRPr>
    </a:lvl3pPr>
    <a:lvl4pPr marL="1828754" algn="l" rtl="0" eaLnBrk="0" fontAlgn="base" hangingPunct="0">
      <a:spcBef>
        <a:spcPct val="30000"/>
      </a:spcBef>
      <a:spcAft>
        <a:spcPct val="0"/>
      </a:spcAft>
      <a:defRPr kumimoji="1" sz="1600" kern="1200">
        <a:solidFill>
          <a:schemeClr val="tx1"/>
        </a:solidFill>
        <a:latin typeface="Arial" charset="0"/>
        <a:ea typeface="+mn-ea"/>
        <a:cs typeface="+mn-cs"/>
      </a:defRPr>
    </a:lvl4pPr>
    <a:lvl5pPr marL="2438339" algn="l" rtl="0" eaLnBrk="0" fontAlgn="base" hangingPunct="0">
      <a:spcBef>
        <a:spcPct val="30000"/>
      </a:spcBef>
      <a:spcAft>
        <a:spcPct val="0"/>
      </a:spcAft>
      <a:defRPr kumimoji="1" sz="1600" kern="1200">
        <a:solidFill>
          <a:schemeClr val="tx1"/>
        </a:solidFill>
        <a:latin typeface="Arial" charset="0"/>
        <a:ea typeface="+mn-ea"/>
        <a:cs typeface="+mn-cs"/>
      </a:defRPr>
    </a:lvl5pPr>
    <a:lvl6pPr marL="3047924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6pPr>
    <a:lvl7pPr marL="3657509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7pPr>
    <a:lvl8pPr marL="4267093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8pPr>
    <a:lvl9pPr marL="4876678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C86FA95-754A-4FEF-9130-0A7EC231E6A0}" type="slidenum">
              <a:rPr lang="en-US"/>
              <a:pPr/>
              <a:t>1</a:t>
            </a:fld>
            <a:endParaRPr lang="en-US" dirty="0"/>
          </a:p>
        </p:txBody>
      </p:sp>
      <p:sp>
        <p:nvSpPr>
          <p:cNvPr id="1320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19100" y="676275"/>
            <a:ext cx="6019800" cy="3386138"/>
          </a:xfrm>
          <a:ln/>
        </p:spPr>
      </p:sp>
      <p:sp>
        <p:nvSpPr>
          <p:cNvPr id="1320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59815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2.png"/><Relationship Id="rId4" Type="http://schemas.openxmlformats.org/officeDocument/2006/relationships/image" Target="../media/image4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816E1BF6-07C4-0FBC-B918-ABD0285632A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22730" y="-5151"/>
            <a:ext cx="12214730" cy="1364996"/>
          </a:xfrm>
          <a:prstGeom prst="rect">
            <a:avLst/>
          </a:prstGeom>
        </p:spPr>
      </p:pic>
      <p:cxnSp>
        <p:nvCxnSpPr>
          <p:cNvPr id="27" name="Straight Connector 26"/>
          <p:cNvCxnSpPr/>
          <p:nvPr/>
        </p:nvCxnSpPr>
        <p:spPr bwMode="auto">
          <a:xfrm>
            <a:off x="0" y="1384124"/>
            <a:ext cx="12192000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39" name="Text Placeholder 38"/>
          <p:cNvSpPr>
            <a:spLocks noGrp="1"/>
          </p:cNvSpPr>
          <p:nvPr>
            <p:ph type="body" sz="quarter" idx="10"/>
          </p:nvPr>
        </p:nvSpPr>
        <p:spPr>
          <a:xfrm>
            <a:off x="871093" y="1858346"/>
            <a:ext cx="10449813" cy="1229411"/>
          </a:xfrm>
        </p:spPr>
        <p:txBody>
          <a:bodyPr/>
          <a:lstStyle>
            <a:lvl1pPr marL="0" indent="0" algn="ctr">
              <a:buNone/>
              <a:defRPr sz="2800" b="1">
                <a:solidFill>
                  <a:srgbClr val="CC3300"/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1" name="Text Placeholder 40"/>
          <p:cNvSpPr>
            <a:spLocks noGrp="1"/>
          </p:cNvSpPr>
          <p:nvPr>
            <p:ph type="body" sz="quarter" idx="11"/>
          </p:nvPr>
        </p:nvSpPr>
        <p:spPr>
          <a:xfrm>
            <a:off x="2070100" y="3565525"/>
            <a:ext cx="8478838" cy="1934127"/>
          </a:xfrm>
        </p:spPr>
        <p:txBody>
          <a:bodyPr/>
          <a:lstStyle>
            <a:lvl1pPr marL="0" indent="0" algn="ctr">
              <a:buNone/>
              <a:defRPr sz="2400" b="1">
                <a:latin typeface="Arial Narrow" charset="0"/>
                <a:ea typeface="Arial Narrow" charset="0"/>
                <a:cs typeface="Arial Narrow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grpSp>
        <p:nvGrpSpPr>
          <p:cNvPr id="20" name="Group 19"/>
          <p:cNvGrpSpPr/>
          <p:nvPr userDrawn="1"/>
        </p:nvGrpSpPr>
        <p:grpSpPr>
          <a:xfrm>
            <a:off x="1305124" y="6512595"/>
            <a:ext cx="1338900" cy="276999"/>
            <a:chOff x="2207996" y="6472185"/>
            <a:chExt cx="1338900" cy="276999"/>
          </a:xfrm>
        </p:grpSpPr>
        <p:pic>
          <p:nvPicPr>
            <p:cNvPr id="21" name="Picture 20" descr="YouTube_icon_block.png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07996" y="6485179"/>
              <a:ext cx="334590" cy="250942"/>
            </a:xfrm>
            <a:prstGeom prst="rect">
              <a:avLst/>
            </a:prstGeom>
          </p:spPr>
        </p:pic>
        <p:sp>
          <p:nvSpPr>
            <p:cNvPr id="22" name="Rectangle 21"/>
            <p:cNvSpPr/>
            <p:nvPr/>
          </p:nvSpPr>
          <p:spPr>
            <a:xfrm>
              <a:off x="2513023" y="6472185"/>
              <a:ext cx="1033873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200" b="1" dirty="0" err="1">
                  <a:latin typeface="Arial"/>
                  <a:cs typeface="Arial"/>
                </a:rPr>
                <a:t>NTSAToday</a:t>
              </a:r>
              <a:endParaRPr lang="en-US" sz="1200" b="1" dirty="0">
                <a:latin typeface="Arial"/>
                <a:cs typeface="Arial"/>
              </a:endParaRPr>
            </a:p>
          </p:txBody>
        </p:sp>
      </p:grpSp>
      <p:sp>
        <p:nvSpPr>
          <p:cNvPr id="25" name="Slide Number Placeholder 2">
            <a:extLst>
              <a:ext uri="{FF2B5EF4-FFF2-40B4-BE49-F238E27FC236}">
                <a16:creationId xmlns:a16="http://schemas.microsoft.com/office/drawing/2014/main" id="{CF395AD9-3B30-E84E-ADFF-A85DEA9A5A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886876" y="6419966"/>
            <a:ext cx="821634" cy="340935"/>
          </a:xfrm>
        </p:spPr>
        <p:txBody>
          <a:bodyPr/>
          <a:lstStyle/>
          <a:p>
            <a:pPr>
              <a:defRPr/>
            </a:pPr>
            <a:fld id="{D68E8870-17DE-45C4-A8DD-7644B2422933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pic>
        <p:nvPicPr>
          <p:cNvPr id="38" name="Picture 37" descr="Text, logo&#10;&#10;Description automatically generated">
            <a:extLst>
              <a:ext uri="{FF2B5EF4-FFF2-40B4-BE49-F238E27FC236}">
                <a16:creationId xmlns:a16="http://schemas.microsoft.com/office/drawing/2014/main" id="{DC8202BA-028E-E242-B824-C4B84406E006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48997" y="6352070"/>
            <a:ext cx="1094689" cy="438303"/>
          </a:xfrm>
          <a:prstGeom prst="rect">
            <a:avLst/>
          </a:prstGeom>
        </p:spPr>
      </p:pic>
      <p:grpSp>
        <p:nvGrpSpPr>
          <p:cNvPr id="2" name="Group 1">
            <a:extLst>
              <a:ext uri="{FF2B5EF4-FFF2-40B4-BE49-F238E27FC236}">
                <a16:creationId xmlns:a16="http://schemas.microsoft.com/office/drawing/2014/main" id="{E68FCE43-A445-C22C-BCD5-7FBE06D7AD6A}"/>
              </a:ext>
            </a:extLst>
          </p:cNvPr>
          <p:cNvGrpSpPr/>
          <p:nvPr userDrawn="1"/>
        </p:nvGrpSpPr>
        <p:grpSpPr>
          <a:xfrm>
            <a:off x="260862" y="6503087"/>
            <a:ext cx="1044262" cy="282877"/>
            <a:chOff x="260862" y="6503087"/>
            <a:chExt cx="1044262" cy="282877"/>
          </a:xfrm>
        </p:grpSpPr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30BFF257-B0D7-4DC3-0743-448F338D0383}"/>
                </a:ext>
              </a:extLst>
            </p:cNvPr>
            <p:cNvSpPr/>
            <p:nvPr/>
          </p:nvSpPr>
          <p:spPr>
            <a:xfrm>
              <a:off x="468035" y="6508965"/>
              <a:ext cx="837089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200" b="1" dirty="0">
                  <a:latin typeface="Arial"/>
                  <a:cs typeface="Arial"/>
                </a:rPr>
                <a:t>@IITSEC</a:t>
              </a:r>
            </a:p>
          </p:txBody>
        </p:sp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1FB050F1-0DBD-216C-2FB3-021CBE46F425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260862" y="6503087"/>
              <a:ext cx="257814" cy="257814"/>
            </a:xfrm>
            <a:prstGeom prst="rect">
              <a:avLst/>
            </a:prstGeom>
          </p:spPr>
        </p:pic>
      </p:grpSp>
      <p:pic>
        <p:nvPicPr>
          <p:cNvPr id="5" name="Picture 4">
            <a:extLst>
              <a:ext uri="{FF2B5EF4-FFF2-40B4-BE49-F238E27FC236}">
                <a16:creationId xmlns:a16="http://schemas.microsoft.com/office/drawing/2014/main" id="{851D3B32-716D-2758-508E-4514DD0BDD4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380" t="14145" r="22571" b="14339"/>
          <a:stretch/>
        </p:blipFill>
        <p:spPr>
          <a:xfrm>
            <a:off x="11720949" y="6333477"/>
            <a:ext cx="473689" cy="4754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68E8870-17DE-45C4-A8DD-7644B2422933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480132" y="1046715"/>
            <a:ext cx="11250613" cy="5075237"/>
          </a:xfrm>
        </p:spPr>
        <p:txBody>
          <a:bodyPr/>
          <a:lstStyle>
            <a:lvl3pPr marL="1523962" indent="-304792">
              <a:buClr>
                <a:schemeClr val="tx1"/>
              </a:buClr>
              <a:buFont typeface="Wingdings" charset="2"/>
              <a:buChar char="v"/>
              <a:defRPr sz="2000">
                <a:latin typeface="Arial Narrow" charset="0"/>
                <a:ea typeface="Arial Narrow" charset="0"/>
                <a:cs typeface="Arial Narrow" charset="0"/>
              </a:defRPr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9810832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ed Text and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68E8870-17DE-45C4-A8DD-7644B2422933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1"/>
          </p:nvPr>
        </p:nvSpPr>
        <p:spPr>
          <a:xfrm>
            <a:off x="6105439" y="989946"/>
            <a:ext cx="5609483" cy="4896678"/>
          </a:xfr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2"/>
          </p:nvPr>
        </p:nvSpPr>
        <p:spPr>
          <a:xfrm>
            <a:off x="410817" y="990774"/>
            <a:ext cx="5446091" cy="4895850"/>
          </a:xfrm>
        </p:spPr>
        <p:txBody>
          <a:bodyPr/>
          <a:lstStyle>
            <a:lvl3pPr marL="1523962" indent="-304792">
              <a:defRPr lang="en-US" sz="2000" dirty="0" smtClean="0">
                <a:solidFill>
                  <a:schemeClr val="tx1"/>
                </a:solidFill>
                <a:latin typeface="Arial Narrow" charset="0"/>
                <a:ea typeface="Arial Narrow" charset="0"/>
                <a:cs typeface="Arial Narrow" charset="0"/>
              </a:defRPr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9332139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image" Target="../media/image1.jpg"/><Relationship Id="rId4" Type="http://schemas.openxmlformats.org/officeDocument/2006/relationships/theme" Target="../theme/theme1.xml"/><Relationship Id="rId9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21DEBD9-CE34-B950-D0A1-9CE5CB7094B2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0" b="100"/>
          <a:stretch/>
        </p:blipFill>
        <p:spPr>
          <a:xfrm>
            <a:off x="0" y="1474"/>
            <a:ext cx="12212320" cy="823509"/>
          </a:xfrm>
          <a:prstGeom prst="rect">
            <a:avLst/>
          </a:prstGeom>
        </p:spPr>
      </p:pic>
      <p:sp>
        <p:nvSpPr>
          <p:cNvPr id="98314" name="Rectangle 10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1963" y="989946"/>
            <a:ext cx="11006952" cy="4896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8324" name="Rectangle 20"/>
          <p:cNvSpPr>
            <a:spLocks noGrp="1" noChangeArrowheads="1"/>
          </p:cNvSpPr>
          <p:nvPr>
            <p:ph type="title"/>
          </p:nvPr>
        </p:nvSpPr>
        <p:spPr bwMode="auto">
          <a:xfrm>
            <a:off x="2397039" y="0"/>
            <a:ext cx="7416800" cy="7951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</a:t>
            </a:r>
          </a:p>
        </p:txBody>
      </p:sp>
      <p:sp>
        <p:nvSpPr>
          <p:cNvPr id="10" name="Rectangle 3"/>
          <p:cNvSpPr>
            <a:spLocks noGrp="1" noChangeArrowheads="1"/>
          </p:cNvSpPr>
          <p:nvPr>
            <p:ph type="sldNum" sz="quarter" idx="4"/>
          </p:nvPr>
        </p:nvSpPr>
        <p:spPr>
          <a:xfrm>
            <a:off x="10893288" y="6390502"/>
            <a:ext cx="821634" cy="340935"/>
          </a:xfrm>
          <a:prstGeom prst="rect">
            <a:avLst/>
          </a:prstGeom>
        </p:spPr>
        <p:txBody>
          <a:bodyPr/>
          <a:lstStyle>
            <a:lvl1pPr algn="r"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D68E8870-17DE-45C4-A8DD-7644B2422933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grpSp>
        <p:nvGrpSpPr>
          <p:cNvPr id="6" name="Group 5"/>
          <p:cNvGrpSpPr/>
          <p:nvPr userDrawn="1"/>
        </p:nvGrpSpPr>
        <p:grpSpPr>
          <a:xfrm>
            <a:off x="260862" y="6503087"/>
            <a:ext cx="1044262" cy="282877"/>
            <a:chOff x="260862" y="6503087"/>
            <a:chExt cx="1044262" cy="282877"/>
          </a:xfrm>
        </p:grpSpPr>
        <p:sp>
          <p:nvSpPr>
            <p:cNvPr id="22" name="Rectangle 21"/>
            <p:cNvSpPr/>
            <p:nvPr/>
          </p:nvSpPr>
          <p:spPr>
            <a:xfrm>
              <a:off x="468035" y="6508965"/>
              <a:ext cx="837089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200" b="1" dirty="0">
                  <a:latin typeface="Arial"/>
                  <a:cs typeface="Arial"/>
                </a:rPr>
                <a:t>@IITSEC</a:t>
              </a:r>
            </a:p>
          </p:txBody>
        </p:sp>
        <p:pic>
          <p:nvPicPr>
            <p:cNvPr id="23" name="Picture 22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260862" y="6503087"/>
              <a:ext cx="257814" cy="257814"/>
            </a:xfrm>
            <a:prstGeom prst="rect">
              <a:avLst/>
            </a:prstGeom>
          </p:spPr>
        </p:pic>
      </p:grpSp>
      <p:grpSp>
        <p:nvGrpSpPr>
          <p:cNvPr id="5" name="Group 4"/>
          <p:cNvGrpSpPr/>
          <p:nvPr userDrawn="1"/>
        </p:nvGrpSpPr>
        <p:grpSpPr>
          <a:xfrm>
            <a:off x="1305124" y="6512595"/>
            <a:ext cx="1338900" cy="276999"/>
            <a:chOff x="2207996" y="6472185"/>
            <a:chExt cx="1338900" cy="276999"/>
          </a:xfrm>
        </p:grpSpPr>
        <p:pic>
          <p:nvPicPr>
            <p:cNvPr id="25" name="Picture 24" descr="YouTube_icon_block.png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07996" y="6485179"/>
              <a:ext cx="334590" cy="250942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513023" y="6472185"/>
              <a:ext cx="1033873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200" b="1" dirty="0" err="1">
                  <a:latin typeface="Arial"/>
                  <a:cs typeface="Arial"/>
                </a:rPr>
                <a:t>NTSAToday</a:t>
              </a:r>
              <a:endParaRPr lang="en-US" sz="1200" b="1" dirty="0">
                <a:latin typeface="Arial"/>
                <a:cs typeface="Arial"/>
              </a:endParaRPr>
            </a:p>
          </p:txBody>
        </p:sp>
      </p:grpSp>
      <p:pic>
        <p:nvPicPr>
          <p:cNvPr id="21" name="Picture 20" descr="Text, logo&#10;&#10;Description automatically generated">
            <a:extLst>
              <a:ext uri="{FF2B5EF4-FFF2-40B4-BE49-F238E27FC236}">
                <a16:creationId xmlns:a16="http://schemas.microsoft.com/office/drawing/2014/main" id="{6863DC4E-89E6-B745-AEC7-DBE8802F6E31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37392" y="6352841"/>
            <a:ext cx="1094689" cy="438303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1A0A8CAE-6BAB-EB7F-70F4-CA252F016C7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380" t="14145" r="22571" b="14339"/>
          <a:stretch/>
        </p:blipFill>
        <p:spPr>
          <a:xfrm>
            <a:off x="11720949" y="6333477"/>
            <a:ext cx="473689" cy="475488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61" r:id="rId2"/>
    <p:sldLayoutId id="2147483662" r:id="rId3"/>
  </p:sldLayoutIdLst>
  <p:hf hd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267" b="1">
          <a:solidFill>
            <a:srgbClr val="F77B0B"/>
          </a:solidFill>
          <a:latin typeface="Tahoma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267" b="1">
          <a:solidFill>
            <a:srgbClr val="F77B0B"/>
          </a:solidFill>
          <a:latin typeface="Tahoma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267" b="1">
          <a:solidFill>
            <a:srgbClr val="F77B0B"/>
          </a:solidFill>
          <a:latin typeface="Tahoma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267" b="1">
          <a:solidFill>
            <a:srgbClr val="F77B0B"/>
          </a:solidFill>
          <a:latin typeface="Tahoma" charset="0"/>
        </a:defRPr>
      </a:lvl5pPr>
      <a:lvl6pPr marL="609585" algn="l" rtl="0" eaLnBrk="1" fontAlgn="base" hangingPunct="1">
        <a:spcBef>
          <a:spcPct val="0"/>
        </a:spcBef>
        <a:spcAft>
          <a:spcPct val="0"/>
        </a:spcAft>
        <a:defRPr sz="4267" b="1">
          <a:solidFill>
            <a:srgbClr val="F77B0B"/>
          </a:solidFill>
          <a:latin typeface="Tahoma" charset="0"/>
        </a:defRPr>
      </a:lvl6pPr>
      <a:lvl7pPr marL="1219170" algn="l" rtl="0" eaLnBrk="1" fontAlgn="base" hangingPunct="1">
        <a:spcBef>
          <a:spcPct val="0"/>
        </a:spcBef>
        <a:spcAft>
          <a:spcPct val="0"/>
        </a:spcAft>
        <a:defRPr sz="4267" b="1">
          <a:solidFill>
            <a:srgbClr val="F77B0B"/>
          </a:solidFill>
          <a:latin typeface="Tahoma" charset="0"/>
        </a:defRPr>
      </a:lvl7pPr>
      <a:lvl8pPr marL="1828754" algn="l" rtl="0" eaLnBrk="1" fontAlgn="base" hangingPunct="1">
        <a:spcBef>
          <a:spcPct val="0"/>
        </a:spcBef>
        <a:spcAft>
          <a:spcPct val="0"/>
        </a:spcAft>
        <a:defRPr sz="4267" b="1">
          <a:solidFill>
            <a:srgbClr val="F77B0B"/>
          </a:solidFill>
          <a:latin typeface="Tahoma" charset="0"/>
        </a:defRPr>
      </a:lvl8pPr>
      <a:lvl9pPr marL="2438339" algn="l" rtl="0" eaLnBrk="1" fontAlgn="base" hangingPunct="1">
        <a:spcBef>
          <a:spcPct val="0"/>
        </a:spcBef>
        <a:spcAft>
          <a:spcPct val="0"/>
        </a:spcAft>
        <a:defRPr sz="4267" b="1">
          <a:solidFill>
            <a:srgbClr val="F77B0B"/>
          </a:solidFill>
          <a:latin typeface="Tahoma" charset="0"/>
        </a:defRPr>
      </a:lvl9pPr>
    </p:titleStyle>
    <p:bodyStyle>
      <a:lvl1pPr marL="457189" indent="-457189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charset="2"/>
        <a:buChar char="Ø"/>
        <a:defRPr sz="2800">
          <a:solidFill>
            <a:schemeClr val="tx1"/>
          </a:solidFill>
          <a:latin typeface="Arial Narrow" charset="0"/>
          <a:ea typeface="Arial Narrow" charset="0"/>
          <a:cs typeface="Arial Narrow" charset="0"/>
        </a:defRPr>
      </a:lvl1pPr>
      <a:lvl2pPr marL="990575" indent="-38099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2" charset="2"/>
        <a:buChar char="n"/>
        <a:defRPr sz="2400">
          <a:solidFill>
            <a:schemeClr val="tx1"/>
          </a:solidFill>
          <a:latin typeface="Arial Narrow" charset="0"/>
          <a:ea typeface="Arial Narrow" charset="0"/>
          <a:cs typeface="Arial Narrow" charset="0"/>
        </a:defRPr>
      </a:lvl2pPr>
      <a:lvl3pPr marL="1523962" indent="-304792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50000"/>
        <a:buFont typeface="Wingdings" pitchFamily="2" charset="2"/>
        <a:buChar char="n"/>
        <a:defRPr sz="3200">
          <a:solidFill>
            <a:schemeClr val="tx1"/>
          </a:solidFill>
          <a:latin typeface="+mn-lt"/>
        </a:defRPr>
      </a:lvl3pPr>
      <a:lvl4pPr marL="2133547" indent="-304792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55000"/>
        <a:buFont typeface="Wingdings" pitchFamily="2" charset="2"/>
        <a:buChar char="n"/>
        <a:defRPr sz="2667">
          <a:solidFill>
            <a:schemeClr val="tx1"/>
          </a:solidFill>
          <a:latin typeface="+mn-lt"/>
        </a:defRPr>
      </a:lvl4pPr>
      <a:lvl5pPr marL="2743131" indent="-304792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667">
          <a:solidFill>
            <a:schemeClr val="tx1"/>
          </a:solidFill>
          <a:latin typeface="+mn-lt"/>
        </a:defRPr>
      </a:lvl5pPr>
      <a:lvl6pPr marL="3352716" indent="-304792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667">
          <a:solidFill>
            <a:schemeClr val="tx1"/>
          </a:solidFill>
          <a:latin typeface="+mn-lt"/>
        </a:defRPr>
      </a:lvl6pPr>
      <a:lvl7pPr marL="3962301" indent="-304792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667">
          <a:solidFill>
            <a:schemeClr val="tx1"/>
          </a:solidFill>
          <a:latin typeface="+mn-lt"/>
        </a:defRPr>
      </a:lvl7pPr>
      <a:lvl8pPr marL="4571886" indent="-304792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667">
          <a:solidFill>
            <a:schemeClr val="tx1"/>
          </a:solidFill>
          <a:latin typeface="+mn-lt"/>
        </a:defRPr>
      </a:lvl8pPr>
      <a:lvl9pPr marL="5181470" indent="-304792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667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Optimization to Minimize Risks Using Continuous Asymmetric Risk Analysis 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1"/>
          </p:nvPr>
        </p:nvSpPr>
        <p:spPr>
          <a:xfrm>
            <a:off x="2673971" y="4581848"/>
            <a:ext cx="7013100" cy="992468"/>
          </a:xfrm>
        </p:spPr>
        <p:txBody>
          <a:bodyPr/>
          <a:lstStyle/>
          <a:p>
            <a:pPr eaLnBrk="1" hangingPunct="1"/>
            <a:r>
              <a:rPr lang="en-US" dirty="0">
                <a:latin typeface="Arial Narrow" pitchFamily="34" charset="0"/>
              </a:rPr>
              <a:t>Dr. Zachry Engel, Lone Star Analysis</a:t>
            </a:r>
          </a:p>
          <a:p>
            <a:pPr eaLnBrk="1" hangingPunct="1"/>
            <a:r>
              <a:rPr lang="en-US" dirty="0">
                <a:latin typeface="Arial Narrow" pitchFamily="34" charset="0"/>
              </a:rPr>
              <a:t>Co-Authors: Nickalus Harrill, Nicolas Velez Camacho, Jacob Ediger, Dr. Randal Allen, Lone Star Analysis</a:t>
            </a:r>
          </a:p>
          <a:p>
            <a:endParaRPr lang="en-US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89D826E2-E600-FF4F-9DB5-F14FB3F1D6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68E8870-17DE-45C4-A8DD-7644B2422933}" type="slidenum">
              <a:rPr lang="en-US" smtClean="0"/>
              <a:pPr>
                <a:defRPr/>
              </a:pPr>
              <a:t>1</a:t>
            </a:fld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486FC90-2F46-CBF7-E3B8-44D625D74BB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22496" y="3143822"/>
            <a:ext cx="4516051" cy="1219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468637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1492B295-5C75-6C90-0AE0-52028F3D52D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68E8870-17DE-45C4-A8DD-7644B2422933}" type="slidenum">
              <a:rPr lang="en-US" smtClean="0"/>
              <a:pPr>
                <a:defRPr/>
              </a:pPr>
              <a:t>10</a:t>
            </a:fld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E801BB16-511E-3129-6BDC-F325FFC2AD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Demonstration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3E351DA-A244-FDAE-319F-CE3A295FCB20}"/>
              </a:ext>
            </a:extLst>
          </p:cNvPr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r>
              <a:rPr lang="en-US" dirty="0"/>
              <a:t>To demonstrate optimization with CARA, an analysis was performed to evaluate the risk of transitioning from a direct workforce to a contracted workforce</a:t>
            </a:r>
          </a:p>
          <a:p>
            <a:endParaRPr lang="en-US" dirty="0"/>
          </a:p>
          <a:p>
            <a:r>
              <a:rPr lang="en-US" dirty="0"/>
              <a:t>Data was collected by Subject Matter Experts (SMEs), who were asked to answer the following questions:</a:t>
            </a:r>
          </a:p>
          <a:p>
            <a:pPr marL="914400" indent="-455613"/>
            <a:r>
              <a:rPr lang="en-US" dirty="0"/>
              <a:t>Probability the event will occur</a:t>
            </a:r>
          </a:p>
          <a:p>
            <a:pPr marL="914400" indent="-455613"/>
            <a:r>
              <a:rPr lang="en-US" dirty="0"/>
              <a:t>Impact of the event should it occur</a:t>
            </a:r>
          </a:p>
          <a:p>
            <a:pPr marL="914400" indent="-455613"/>
            <a:r>
              <a:rPr lang="en-US" dirty="0"/>
              <a:t>Likelihood a prevention or mitigation measure will occur</a:t>
            </a:r>
          </a:p>
          <a:p>
            <a:pPr marL="914400" indent="-455613"/>
            <a:r>
              <a:rPr lang="en-US" dirty="0"/>
              <a:t>Impact of a prevention or mitigation measure should it occur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728755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6DCB66D5-BBC5-0E35-032C-095413F7CC2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68E8870-17DE-45C4-A8DD-7644B2422933}" type="slidenum">
              <a:rPr lang="en-US" smtClean="0"/>
              <a:pPr>
                <a:defRPr/>
              </a:pPr>
              <a:t>11</a:t>
            </a:fld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176699C2-F2BB-6D9C-1641-F1F81DEA90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Demonstration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24A0F88-8B1E-6A37-DC31-0283969AD2E9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480133" y="1046715"/>
            <a:ext cx="4132508" cy="5075237"/>
          </a:xfrm>
        </p:spPr>
        <p:txBody>
          <a:bodyPr/>
          <a:lstStyle/>
          <a:p>
            <a:r>
              <a:rPr lang="en-US" dirty="0"/>
              <a:t>The plot to the right shows the initial risk likelihood, consequence, and asymmetric confidence intervals</a:t>
            </a:r>
          </a:p>
          <a:p>
            <a:endParaRPr lang="en-US" dirty="0"/>
          </a:p>
          <a:p>
            <a:r>
              <a:rPr lang="en-US" dirty="0"/>
              <a:t>We now want to optimally add prevention and/or mitigation measures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079EE23-FC83-200B-6306-621F8405861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87493" y="1229507"/>
            <a:ext cx="6843252" cy="4709652"/>
          </a:xfrm>
          <a:prstGeom prst="rect">
            <a:avLst/>
          </a:prstGeom>
        </p:spPr>
      </p:pic>
      <p:grpSp>
        <p:nvGrpSpPr>
          <p:cNvPr id="5" name="Group 4">
            <a:extLst>
              <a:ext uri="{FF2B5EF4-FFF2-40B4-BE49-F238E27FC236}">
                <a16:creationId xmlns:a16="http://schemas.microsoft.com/office/drawing/2014/main" id="{413EED60-840B-EDB1-4F7B-27606C9B62C3}"/>
              </a:ext>
            </a:extLst>
          </p:cNvPr>
          <p:cNvGrpSpPr/>
          <p:nvPr/>
        </p:nvGrpSpPr>
        <p:grpSpPr>
          <a:xfrm>
            <a:off x="4827465" y="1249827"/>
            <a:ext cx="1066868" cy="4385816"/>
            <a:chOff x="6766492" y="1995968"/>
            <a:chExt cx="1066868" cy="4385816"/>
          </a:xfrm>
        </p:grpSpPr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898EC350-331C-0C16-98D3-AF78E7FB61C6}"/>
                </a:ext>
              </a:extLst>
            </p:cNvPr>
            <p:cNvSpPr txBox="1"/>
            <p:nvPr/>
          </p:nvSpPr>
          <p:spPr>
            <a:xfrm>
              <a:off x="6766492" y="1995968"/>
              <a:ext cx="1066868" cy="4385816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sz="900" b="1" dirty="0"/>
                <a:t>100%</a:t>
              </a:r>
            </a:p>
            <a:p>
              <a:endParaRPr lang="en-US" sz="900" b="1" dirty="0"/>
            </a:p>
            <a:p>
              <a:endParaRPr lang="en-US" sz="900" b="1" dirty="0"/>
            </a:p>
            <a:p>
              <a:r>
                <a:rPr lang="en-US" sz="900" b="1" dirty="0"/>
                <a:t>Highly Likely</a:t>
              </a:r>
            </a:p>
            <a:p>
              <a:endParaRPr lang="en-US" sz="900" b="1" dirty="0"/>
            </a:p>
            <a:p>
              <a:endParaRPr lang="en-US" sz="900" b="1" dirty="0"/>
            </a:p>
            <a:p>
              <a:r>
                <a:rPr lang="en-US" sz="900" b="1" dirty="0"/>
                <a:t>80%</a:t>
              </a:r>
            </a:p>
            <a:p>
              <a:endParaRPr lang="en-US" sz="900" b="1" dirty="0"/>
            </a:p>
            <a:p>
              <a:endParaRPr lang="en-US" sz="900" b="1" dirty="0"/>
            </a:p>
            <a:p>
              <a:r>
                <a:rPr lang="en-US" sz="900" b="1" dirty="0"/>
                <a:t>Likely</a:t>
              </a:r>
            </a:p>
            <a:p>
              <a:endParaRPr lang="en-US" sz="900" b="1" dirty="0"/>
            </a:p>
            <a:p>
              <a:endParaRPr lang="en-US" sz="900" b="1" dirty="0"/>
            </a:p>
            <a:p>
              <a:r>
                <a:rPr lang="en-US" sz="900" b="1" dirty="0"/>
                <a:t>60%</a:t>
              </a:r>
            </a:p>
            <a:p>
              <a:endParaRPr lang="en-US" sz="900" b="1" dirty="0"/>
            </a:p>
            <a:p>
              <a:endParaRPr lang="en-US" sz="900" b="1" dirty="0"/>
            </a:p>
            <a:p>
              <a:r>
                <a:rPr lang="en-US" sz="900" b="1" dirty="0"/>
                <a:t>Possible</a:t>
              </a:r>
            </a:p>
            <a:p>
              <a:endParaRPr lang="en-US" sz="900" b="1" dirty="0"/>
            </a:p>
            <a:p>
              <a:endParaRPr lang="en-US" sz="900" b="1" dirty="0"/>
            </a:p>
            <a:p>
              <a:r>
                <a:rPr lang="en-US" sz="900" b="1" dirty="0"/>
                <a:t>40%</a:t>
              </a:r>
            </a:p>
            <a:p>
              <a:endParaRPr lang="en-US" sz="900" b="1" dirty="0"/>
            </a:p>
            <a:p>
              <a:endParaRPr lang="en-US" sz="900" b="1" dirty="0"/>
            </a:p>
            <a:p>
              <a:r>
                <a:rPr lang="en-US" sz="900" b="1" dirty="0"/>
                <a:t>Unlikely</a:t>
              </a:r>
            </a:p>
            <a:p>
              <a:endParaRPr lang="en-US" sz="900" b="1" dirty="0"/>
            </a:p>
            <a:p>
              <a:endParaRPr lang="en-US" sz="900" b="1" dirty="0"/>
            </a:p>
            <a:p>
              <a:r>
                <a:rPr lang="en-US" sz="900" b="1" dirty="0"/>
                <a:t>20%</a:t>
              </a:r>
            </a:p>
            <a:p>
              <a:endParaRPr lang="en-US" sz="900" b="1" dirty="0"/>
            </a:p>
            <a:p>
              <a:endParaRPr lang="en-US" sz="900" b="1" dirty="0"/>
            </a:p>
            <a:p>
              <a:r>
                <a:rPr lang="en-US" sz="900" b="1" dirty="0"/>
                <a:t>Highly Unlikely</a:t>
              </a:r>
            </a:p>
            <a:p>
              <a:endParaRPr lang="en-US" sz="900" b="1" dirty="0"/>
            </a:p>
            <a:p>
              <a:endParaRPr lang="en-US" sz="900" b="1" dirty="0"/>
            </a:p>
            <a:p>
              <a:r>
                <a:rPr lang="en-US" sz="900" b="1" dirty="0"/>
                <a:t>0%</a:t>
              </a: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068C718D-3F65-A624-A65A-268E0077CBAD}"/>
                </a:ext>
              </a:extLst>
            </p:cNvPr>
            <p:cNvSpPr txBox="1"/>
            <p:nvPr/>
          </p:nvSpPr>
          <p:spPr>
            <a:xfrm rot="16200000">
              <a:off x="7213791" y="4064444"/>
              <a:ext cx="894080" cy="223138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sz="800" b="1" dirty="0"/>
                <a:t>LIKELIHOOD</a:t>
              </a:r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5C42F0A3-B3E4-43BF-26A4-49AB94D4F54C}"/>
              </a:ext>
            </a:extLst>
          </p:cNvPr>
          <p:cNvGrpSpPr/>
          <p:nvPr/>
        </p:nvGrpSpPr>
        <p:grpSpPr>
          <a:xfrm>
            <a:off x="5894332" y="5656019"/>
            <a:ext cx="5817535" cy="404869"/>
            <a:chOff x="7559040" y="4915787"/>
            <a:chExt cx="4419600" cy="404869"/>
          </a:xfrm>
        </p:grpSpPr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1128FA62-4E21-99B2-3B35-DB464043ED8E}"/>
                </a:ext>
              </a:extLst>
            </p:cNvPr>
            <p:cNvSpPr txBox="1"/>
            <p:nvPr/>
          </p:nvSpPr>
          <p:spPr>
            <a:xfrm>
              <a:off x="7559040" y="4915787"/>
              <a:ext cx="4419600" cy="215444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sz="800" b="1" dirty="0"/>
                <a:t>         Very Low                         </a:t>
              </a:r>
              <a:r>
                <a:rPr lang="en-US" sz="800" b="1" dirty="0" err="1"/>
                <a:t>Low</a:t>
              </a:r>
              <a:r>
                <a:rPr lang="en-US" sz="800" b="1" dirty="0"/>
                <a:t>                              Medium                         High                          Very High</a:t>
              </a: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6ADDE82C-E9A7-544F-10B4-F2322A214D7C}"/>
                </a:ext>
              </a:extLst>
            </p:cNvPr>
            <p:cNvSpPr txBox="1"/>
            <p:nvPr/>
          </p:nvSpPr>
          <p:spPr>
            <a:xfrm>
              <a:off x="9203379" y="5097518"/>
              <a:ext cx="1148080" cy="223138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800" b="1" dirty="0"/>
                <a:t>CONSEQUENCES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7436571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6DCB66D5-BBC5-0E35-032C-095413F7CC2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68E8870-17DE-45C4-A8DD-7644B2422933}" type="slidenum">
              <a:rPr lang="en-US" smtClean="0"/>
              <a:pPr>
                <a:defRPr/>
              </a:pPr>
              <a:t>12</a:t>
            </a:fld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176699C2-F2BB-6D9C-1641-F1F81DEA90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Demonstration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24A0F88-8B1E-6A37-DC31-0283969AD2E9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480133" y="1046715"/>
            <a:ext cx="4122348" cy="5075237"/>
          </a:xfrm>
        </p:spPr>
        <p:txBody>
          <a:bodyPr/>
          <a:lstStyle/>
          <a:p>
            <a:r>
              <a:rPr lang="en-US" dirty="0"/>
              <a:t>The plot to the right shows the same initial risk, and risk reduction with a </a:t>
            </a:r>
            <a:r>
              <a:rPr lang="en-US" b="1" dirty="0"/>
              <a:t>prevention</a:t>
            </a:r>
            <a:r>
              <a:rPr lang="en-US" dirty="0"/>
              <a:t> measure added</a:t>
            </a:r>
          </a:p>
          <a:p>
            <a:endParaRPr lang="en-US" dirty="0"/>
          </a:p>
          <a:p>
            <a:r>
              <a:rPr lang="en-US" dirty="0"/>
              <a:t>CARA clearly shows a large reduction in the likelihood and consequence of the event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E2590DE-DD82-6081-CB98-BC44C9A8F54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87493" y="1229037"/>
            <a:ext cx="6843252" cy="4935794"/>
          </a:xfrm>
          <a:prstGeom prst="rect">
            <a:avLst/>
          </a:prstGeom>
        </p:spPr>
      </p:pic>
      <p:grpSp>
        <p:nvGrpSpPr>
          <p:cNvPr id="5" name="Group 4">
            <a:extLst>
              <a:ext uri="{FF2B5EF4-FFF2-40B4-BE49-F238E27FC236}">
                <a16:creationId xmlns:a16="http://schemas.microsoft.com/office/drawing/2014/main" id="{142DD98B-A697-1915-AB60-4F6CFADEBE57}"/>
              </a:ext>
            </a:extLst>
          </p:cNvPr>
          <p:cNvGrpSpPr/>
          <p:nvPr/>
        </p:nvGrpSpPr>
        <p:grpSpPr>
          <a:xfrm>
            <a:off x="4766505" y="1472554"/>
            <a:ext cx="1066868" cy="4385816"/>
            <a:chOff x="6766492" y="2168688"/>
            <a:chExt cx="1066868" cy="4385816"/>
          </a:xfrm>
        </p:grpSpPr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2B913D17-1202-4BF0-2F21-94DE622AE08F}"/>
                </a:ext>
              </a:extLst>
            </p:cNvPr>
            <p:cNvSpPr txBox="1"/>
            <p:nvPr/>
          </p:nvSpPr>
          <p:spPr>
            <a:xfrm>
              <a:off x="6766492" y="2168688"/>
              <a:ext cx="1066868" cy="4385816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sz="900" b="1" dirty="0"/>
                <a:t>100%</a:t>
              </a:r>
            </a:p>
            <a:p>
              <a:endParaRPr lang="en-US" sz="900" b="1" dirty="0"/>
            </a:p>
            <a:p>
              <a:endParaRPr lang="en-US" sz="900" b="1" dirty="0"/>
            </a:p>
            <a:p>
              <a:r>
                <a:rPr lang="en-US" sz="900" b="1" dirty="0"/>
                <a:t>Highly Likely</a:t>
              </a:r>
            </a:p>
            <a:p>
              <a:endParaRPr lang="en-US" sz="900" b="1" dirty="0"/>
            </a:p>
            <a:p>
              <a:endParaRPr lang="en-US" sz="900" b="1" dirty="0"/>
            </a:p>
            <a:p>
              <a:r>
                <a:rPr lang="en-US" sz="900" b="1" dirty="0"/>
                <a:t>80%</a:t>
              </a:r>
            </a:p>
            <a:p>
              <a:endParaRPr lang="en-US" sz="900" b="1" dirty="0"/>
            </a:p>
            <a:p>
              <a:endParaRPr lang="en-US" sz="900" b="1" dirty="0"/>
            </a:p>
            <a:p>
              <a:r>
                <a:rPr lang="en-US" sz="900" b="1" dirty="0"/>
                <a:t>Likely</a:t>
              </a:r>
            </a:p>
            <a:p>
              <a:endParaRPr lang="en-US" sz="900" b="1" dirty="0"/>
            </a:p>
            <a:p>
              <a:endParaRPr lang="en-US" sz="900" b="1" dirty="0"/>
            </a:p>
            <a:p>
              <a:r>
                <a:rPr lang="en-US" sz="900" b="1" dirty="0"/>
                <a:t>60%</a:t>
              </a:r>
            </a:p>
            <a:p>
              <a:endParaRPr lang="en-US" sz="900" b="1" dirty="0"/>
            </a:p>
            <a:p>
              <a:endParaRPr lang="en-US" sz="900" b="1" dirty="0"/>
            </a:p>
            <a:p>
              <a:r>
                <a:rPr lang="en-US" sz="900" b="1" dirty="0"/>
                <a:t>Possible</a:t>
              </a:r>
            </a:p>
            <a:p>
              <a:endParaRPr lang="en-US" sz="900" b="1" dirty="0"/>
            </a:p>
            <a:p>
              <a:endParaRPr lang="en-US" sz="900" b="1" dirty="0"/>
            </a:p>
            <a:p>
              <a:r>
                <a:rPr lang="en-US" sz="900" b="1" dirty="0"/>
                <a:t>40%</a:t>
              </a:r>
            </a:p>
            <a:p>
              <a:endParaRPr lang="en-US" sz="900" b="1" dirty="0"/>
            </a:p>
            <a:p>
              <a:endParaRPr lang="en-US" sz="900" b="1" dirty="0"/>
            </a:p>
            <a:p>
              <a:r>
                <a:rPr lang="en-US" sz="900" b="1" dirty="0"/>
                <a:t>Unlikely</a:t>
              </a:r>
            </a:p>
            <a:p>
              <a:endParaRPr lang="en-US" sz="900" b="1" dirty="0"/>
            </a:p>
            <a:p>
              <a:endParaRPr lang="en-US" sz="900" b="1" dirty="0"/>
            </a:p>
            <a:p>
              <a:r>
                <a:rPr lang="en-US" sz="900" b="1" dirty="0"/>
                <a:t>20%</a:t>
              </a:r>
            </a:p>
            <a:p>
              <a:endParaRPr lang="en-US" sz="900" b="1" dirty="0"/>
            </a:p>
            <a:p>
              <a:endParaRPr lang="en-US" sz="900" b="1" dirty="0"/>
            </a:p>
            <a:p>
              <a:r>
                <a:rPr lang="en-US" sz="900" b="1" dirty="0"/>
                <a:t>Highly Unlikely</a:t>
              </a:r>
            </a:p>
            <a:p>
              <a:endParaRPr lang="en-US" sz="900" b="1" dirty="0"/>
            </a:p>
            <a:p>
              <a:endParaRPr lang="en-US" sz="900" b="1" dirty="0"/>
            </a:p>
            <a:p>
              <a:r>
                <a:rPr lang="en-US" sz="900" b="1" dirty="0"/>
                <a:t>0%</a:t>
              </a: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3E67CAF4-96F6-3FBE-2349-2304B5DC3DFC}"/>
                </a:ext>
              </a:extLst>
            </p:cNvPr>
            <p:cNvSpPr txBox="1"/>
            <p:nvPr/>
          </p:nvSpPr>
          <p:spPr>
            <a:xfrm rot="16200000">
              <a:off x="7213791" y="4257484"/>
              <a:ext cx="894080" cy="223138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sz="800" b="1" dirty="0"/>
                <a:t>LIKELIHOOD</a:t>
              </a:r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BA3C6200-7DB2-D612-A4B6-BA49DFD6BCDB}"/>
              </a:ext>
            </a:extLst>
          </p:cNvPr>
          <p:cNvGrpSpPr/>
          <p:nvPr/>
        </p:nvGrpSpPr>
        <p:grpSpPr>
          <a:xfrm>
            <a:off x="5792732" y="5858557"/>
            <a:ext cx="5817535" cy="404869"/>
            <a:chOff x="7559040" y="4915787"/>
            <a:chExt cx="4419600" cy="404869"/>
          </a:xfrm>
        </p:grpSpPr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6879B5B5-E370-CA62-F529-544CC337A2D8}"/>
                </a:ext>
              </a:extLst>
            </p:cNvPr>
            <p:cNvSpPr txBox="1"/>
            <p:nvPr/>
          </p:nvSpPr>
          <p:spPr>
            <a:xfrm>
              <a:off x="7559040" y="4915787"/>
              <a:ext cx="4419600" cy="215444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sz="800" b="1" dirty="0"/>
                <a:t>         Very Low                         </a:t>
              </a:r>
              <a:r>
                <a:rPr lang="en-US" sz="800" b="1" dirty="0" err="1"/>
                <a:t>Low</a:t>
              </a:r>
              <a:r>
                <a:rPr lang="en-US" sz="800" b="1" dirty="0"/>
                <a:t>                              Medium                         High                          Very High</a:t>
              </a: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3E2C70E4-AF9F-CBD7-2670-5568D78C7D3A}"/>
                </a:ext>
              </a:extLst>
            </p:cNvPr>
            <p:cNvSpPr txBox="1"/>
            <p:nvPr/>
          </p:nvSpPr>
          <p:spPr>
            <a:xfrm>
              <a:off x="9203379" y="5097518"/>
              <a:ext cx="1148080" cy="223138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800" b="1" dirty="0"/>
                <a:t>CONSEQUENCES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02501838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6DCB66D5-BBC5-0E35-032C-095413F7CC2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68E8870-17DE-45C4-A8DD-7644B2422933}" type="slidenum">
              <a:rPr lang="en-US" smtClean="0"/>
              <a:pPr>
                <a:defRPr/>
              </a:pPr>
              <a:t>13</a:t>
            </a:fld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176699C2-F2BB-6D9C-1641-F1F81DEA90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Demonstration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24A0F88-8B1E-6A37-DC31-0283969AD2E9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480132" y="1046715"/>
            <a:ext cx="4581013" cy="5075237"/>
          </a:xfrm>
        </p:spPr>
        <p:txBody>
          <a:bodyPr/>
          <a:lstStyle/>
          <a:p>
            <a:r>
              <a:rPr lang="en-US" dirty="0"/>
              <a:t>The plot to the right shows the same initial risk, then risk reduction with a </a:t>
            </a:r>
            <a:r>
              <a:rPr lang="en-US" b="1" dirty="0"/>
              <a:t>prevention</a:t>
            </a:r>
            <a:r>
              <a:rPr lang="en-US" dirty="0"/>
              <a:t> measure added, and finally further risk reduction with a </a:t>
            </a:r>
            <a:r>
              <a:rPr lang="en-US" b="1" dirty="0"/>
              <a:t>prevention and mitigation </a:t>
            </a:r>
            <a:r>
              <a:rPr lang="en-US" dirty="0"/>
              <a:t>measure added</a:t>
            </a:r>
          </a:p>
          <a:p>
            <a:endParaRPr lang="en-US" dirty="0"/>
          </a:p>
          <a:p>
            <a:r>
              <a:rPr lang="en-US" dirty="0"/>
              <a:t>CARA clearly shows a large reduction in the likelihood and consequence of the event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62CF220-FDE6-5603-06E9-34266D316CB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73831" y="1227767"/>
            <a:ext cx="6911788" cy="4894184"/>
          </a:xfrm>
          <a:prstGeom prst="rect">
            <a:avLst/>
          </a:prstGeom>
        </p:spPr>
      </p:pic>
      <p:grpSp>
        <p:nvGrpSpPr>
          <p:cNvPr id="5" name="Group 4">
            <a:extLst>
              <a:ext uri="{FF2B5EF4-FFF2-40B4-BE49-F238E27FC236}">
                <a16:creationId xmlns:a16="http://schemas.microsoft.com/office/drawing/2014/main" id="{B938CF4E-994A-A00D-8534-40C9E6D43FBC}"/>
              </a:ext>
            </a:extLst>
          </p:cNvPr>
          <p:cNvGrpSpPr/>
          <p:nvPr/>
        </p:nvGrpSpPr>
        <p:grpSpPr>
          <a:xfrm>
            <a:off x="5122105" y="1370954"/>
            <a:ext cx="1066868" cy="4385816"/>
            <a:chOff x="6766492" y="2168688"/>
            <a:chExt cx="1066868" cy="4385816"/>
          </a:xfrm>
        </p:grpSpPr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5C166DD8-8265-8A74-7400-AB8F935D129B}"/>
                </a:ext>
              </a:extLst>
            </p:cNvPr>
            <p:cNvSpPr txBox="1"/>
            <p:nvPr/>
          </p:nvSpPr>
          <p:spPr>
            <a:xfrm>
              <a:off x="6766492" y="2168688"/>
              <a:ext cx="1066868" cy="4385816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sz="900" b="1" dirty="0"/>
                <a:t>100%</a:t>
              </a:r>
            </a:p>
            <a:p>
              <a:endParaRPr lang="en-US" sz="900" b="1" dirty="0"/>
            </a:p>
            <a:p>
              <a:endParaRPr lang="en-US" sz="900" b="1" dirty="0"/>
            </a:p>
            <a:p>
              <a:r>
                <a:rPr lang="en-US" sz="900" b="1" dirty="0"/>
                <a:t>Highly Likely</a:t>
              </a:r>
            </a:p>
            <a:p>
              <a:endParaRPr lang="en-US" sz="900" b="1" dirty="0"/>
            </a:p>
            <a:p>
              <a:endParaRPr lang="en-US" sz="900" b="1" dirty="0"/>
            </a:p>
            <a:p>
              <a:r>
                <a:rPr lang="en-US" sz="900" b="1" dirty="0"/>
                <a:t>80%</a:t>
              </a:r>
            </a:p>
            <a:p>
              <a:endParaRPr lang="en-US" sz="900" b="1" dirty="0"/>
            </a:p>
            <a:p>
              <a:endParaRPr lang="en-US" sz="900" b="1" dirty="0"/>
            </a:p>
            <a:p>
              <a:r>
                <a:rPr lang="en-US" sz="900" b="1" dirty="0"/>
                <a:t>Likely</a:t>
              </a:r>
            </a:p>
            <a:p>
              <a:endParaRPr lang="en-US" sz="900" b="1" dirty="0"/>
            </a:p>
            <a:p>
              <a:endParaRPr lang="en-US" sz="900" b="1" dirty="0"/>
            </a:p>
            <a:p>
              <a:r>
                <a:rPr lang="en-US" sz="900" b="1" dirty="0"/>
                <a:t>60%</a:t>
              </a:r>
            </a:p>
            <a:p>
              <a:endParaRPr lang="en-US" sz="900" b="1" dirty="0"/>
            </a:p>
            <a:p>
              <a:endParaRPr lang="en-US" sz="900" b="1" dirty="0"/>
            </a:p>
            <a:p>
              <a:r>
                <a:rPr lang="en-US" sz="900" b="1" dirty="0"/>
                <a:t>Possible</a:t>
              </a:r>
            </a:p>
            <a:p>
              <a:endParaRPr lang="en-US" sz="900" b="1" dirty="0"/>
            </a:p>
            <a:p>
              <a:endParaRPr lang="en-US" sz="900" b="1" dirty="0"/>
            </a:p>
            <a:p>
              <a:r>
                <a:rPr lang="en-US" sz="900" b="1" dirty="0"/>
                <a:t>40%</a:t>
              </a:r>
            </a:p>
            <a:p>
              <a:endParaRPr lang="en-US" sz="900" b="1" dirty="0"/>
            </a:p>
            <a:p>
              <a:endParaRPr lang="en-US" sz="900" b="1" dirty="0"/>
            </a:p>
            <a:p>
              <a:r>
                <a:rPr lang="en-US" sz="900" b="1" dirty="0"/>
                <a:t>Unlikely</a:t>
              </a:r>
            </a:p>
            <a:p>
              <a:endParaRPr lang="en-US" sz="900" b="1" dirty="0"/>
            </a:p>
            <a:p>
              <a:endParaRPr lang="en-US" sz="900" b="1" dirty="0"/>
            </a:p>
            <a:p>
              <a:r>
                <a:rPr lang="en-US" sz="900" b="1" dirty="0"/>
                <a:t>20%</a:t>
              </a:r>
            </a:p>
            <a:p>
              <a:endParaRPr lang="en-US" sz="900" b="1" dirty="0"/>
            </a:p>
            <a:p>
              <a:endParaRPr lang="en-US" sz="900" b="1" dirty="0"/>
            </a:p>
            <a:p>
              <a:r>
                <a:rPr lang="en-US" sz="900" b="1" dirty="0"/>
                <a:t>Highly Unlikely</a:t>
              </a:r>
            </a:p>
            <a:p>
              <a:endParaRPr lang="en-US" sz="900" b="1" dirty="0"/>
            </a:p>
            <a:p>
              <a:endParaRPr lang="en-US" sz="900" b="1" dirty="0"/>
            </a:p>
            <a:p>
              <a:r>
                <a:rPr lang="en-US" sz="900" b="1" dirty="0"/>
                <a:t>0%</a:t>
              </a: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08C1AD09-4F9B-1EF6-3F5A-A7BECA351BFA}"/>
                </a:ext>
              </a:extLst>
            </p:cNvPr>
            <p:cNvSpPr txBox="1"/>
            <p:nvPr/>
          </p:nvSpPr>
          <p:spPr>
            <a:xfrm rot="16200000">
              <a:off x="7213791" y="4257484"/>
              <a:ext cx="894080" cy="223138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sz="800" b="1" dirty="0"/>
                <a:t>LIKELIHOOD</a:t>
              </a:r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49F3C703-4BF9-DF52-6DA5-B9F4CA34CA73}"/>
              </a:ext>
            </a:extLst>
          </p:cNvPr>
          <p:cNvGrpSpPr/>
          <p:nvPr/>
        </p:nvGrpSpPr>
        <p:grpSpPr>
          <a:xfrm>
            <a:off x="6199132" y="5828077"/>
            <a:ext cx="5817535" cy="404869"/>
            <a:chOff x="7559040" y="4915787"/>
            <a:chExt cx="4419600" cy="404869"/>
          </a:xfrm>
        </p:grpSpPr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2A11E586-CEB6-F3EC-A4A4-E8463F2A359F}"/>
                </a:ext>
              </a:extLst>
            </p:cNvPr>
            <p:cNvSpPr txBox="1"/>
            <p:nvPr/>
          </p:nvSpPr>
          <p:spPr>
            <a:xfrm>
              <a:off x="7559040" y="4915787"/>
              <a:ext cx="4419600" cy="215444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sz="800" b="1" dirty="0"/>
                <a:t>         Very Low                         </a:t>
              </a:r>
              <a:r>
                <a:rPr lang="en-US" sz="800" b="1" dirty="0" err="1"/>
                <a:t>Low</a:t>
              </a:r>
              <a:r>
                <a:rPr lang="en-US" sz="800" b="1" dirty="0"/>
                <a:t>                              Medium                         High                          Very High</a:t>
              </a: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E22F1193-6805-6D37-CF24-4CAF90D75867}"/>
                </a:ext>
              </a:extLst>
            </p:cNvPr>
            <p:cNvSpPr txBox="1"/>
            <p:nvPr/>
          </p:nvSpPr>
          <p:spPr>
            <a:xfrm>
              <a:off x="9203379" y="5097518"/>
              <a:ext cx="1148080" cy="223138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800" b="1" dirty="0"/>
                <a:t>CONSEQUENCES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49089684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2E103508-9A86-8A76-4B1D-557CFE35977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68E8870-17DE-45C4-A8DD-7644B2422933}" type="slidenum">
              <a:rPr lang="en-US" smtClean="0"/>
              <a:pPr>
                <a:defRPr/>
              </a:pPr>
              <a:t>14</a:t>
            </a:fld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609BF56B-0A9C-9231-54BB-0009ACDDF6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Demonstration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BEB3598C-76B4-34B0-297F-DCFC317BA805}"/>
              </a:ext>
            </a:extLst>
          </p:cNvPr>
          <p:cNvPicPr>
            <a:picLocks noGrp="1" noChangeAspect="1"/>
          </p:cNvPicPr>
          <p:nvPr>
            <p:ph sz="quarter" idx="11"/>
          </p:nvPr>
        </p:nvPicPr>
        <p:blipFill>
          <a:blip r:embed="rId2"/>
          <a:stretch>
            <a:fillRect/>
          </a:stretch>
        </p:blipFill>
        <p:spPr>
          <a:xfrm>
            <a:off x="8035696" y="835753"/>
            <a:ext cx="3822530" cy="2757054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A5918BB5-E80B-2490-2085-A68623370C2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24127" y="3694407"/>
            <a:ext cx="3893637" cy="2757055"/>
          </a:xfrm>
          <a:prstGeom prst="rect">
            <a:avLst/>
          </a:prstGeom>
        </p:spPr>
      </p:pic>
      <p:sp>
        <p:nvSpPr>
          <p:cNvPr id="7" name="Content Placeholder 3">
            <a:extLst>
              <a:ext uri="{FF2B5EF4-FFF2-40B4-BE49-F238E27FC236}">
                <a16:creationId xmlns:a16="http://schemas.microsoft.com/office/drawing/2014/main" id="{6B574E1B-4655-D6C8-B60E-3795B6E364F1}"/>
              </a:ext>
            </a:extLst>
          </p:cNvPr>
          <p:cNvSpPr txBox="1">
            <a:spLocks/>
          </p:cNvSpPr>
          <p:nvPr/>
        </p:nvSpPr>
        <p:spPr bwMode="auto">
          <a:xfrm>
            <a:off x="480133" y="1046715"/>
            <a:ext cx="6225468" cy="5075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457189" indent="-4571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charset="2"/>
              <a:buChar char="Ø"/>
              <a:defRPr sz="2800">
                <a:solidFill>
                  <a:schemeClr val="tx1"/>
                </a:solidFill>
                <a:latin typeface="Arial Narrow" charset="0"/>
                <a:ea typeface="Arial Narrow" charset="0"/>
                <a:cs typeface="Arial Narrow" charset="0"/>
              </a:defRPr>
            </a:lvl1pPr>
            <a:lvl2pPr marL="990575" indent="-38099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 Narrow" charset="0"/>
                <a:ea typeface="Arial Narrow" charset="0"/>
                <a:cs typeface="Arial Narrow" charset="0"/>
              </a:defRPr>
            </a:lvl2pPr>
            <a:lvl3pPr marL="1523962" indent="-304792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50000"/>
              <a:buFont typeface="Wingdings" charset="2"/>
              <a:buChar char="v"/>
              <a:defRPr sz="2000">
                <a:solidFill>
                  <a:schemeClr val="tx1"/>
                </a:solidFill>
                <a:latin typeface="Arial Narrow" charset="0"/>
                <a:ea typeface="Arial Narrow" charset="0"/>
                <a:cs typeface="Arial Narrow" charset="0"/>
              </a:defRPr>
            </a:lvl3pPr>
            <a:lvl4pPr marL="2133547" indent="-304792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55000"/>
              <a:buFont typeface="Wingdings" pitchFamily="2" charset="2"/>
              <a:buChar char="n"/>
              <a:defRPr sz="2667">
                <a:solidFill>
                  <a:schemeClr val="tx1"/>
                </a:solidFill>
                <a:latin typeface="+mn-lt"/>
              </a:defRPr>
            </a:lvl4pPr>
            <a:lvl5pPr marL="2743131" indent="-304792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667">
                <a:solidFill>
                  <a:schemeClr val="tx1"/>
                </a:solidFill>
                <a:latin typeface="+mn-lt"/>
              </a:defRPr>
            </a:lvl5pPr>
            <a:lvl6pPr marL="3352716" indent="-304792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667">
                <a:solidFill>
                  <a:schemeClr val="tx1"/>
                </a:solidFill>
                <a:latin typeface="+mn-lt"/>
              </a:defRPr>
            </a:lvl6pPr>
            <a:lvl7pPr marL="3962301" indent="-304792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667">
                <a:solidFill>
                  <a:schemeClr val="tx1"/>
                </a:solidFill>
                <a:latin typeface="+mn-lt"/>
              </a:defRPr>
            </a:lvl7pPr>
            <a:lvl8pPr marL="4571886" indent="-304792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667">
                <a:solidFill>
                  <a:schemeClr val="tx1"/>
                </a:solidFill>
                <a:latin typeface="+mn-lt"/>
              </a:defRPr>
            </a:lvl8pPr>
            <a:lvl9pPr marL="5181470" indent="-304792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667">
                <a:solidFill>
                  <a:schemeClr val="tx1"/>
                </a:solidFill>
                <a:latin typeface="+mn-lt"/>
              </a:defRPr>
            </a:lvl9pPr>
          </a:lstStyle>
          <a:p>
            <a:endParaRPr lang="en-US" kern="0" dirty="0"/>
          </a:p>
          <a:p>
            <a:endParaRPr lang="en-US" kern="0" dirty="0"/>
          </a:p>
          <a:p>
            <a:r>
              <a:rPr lang="en-US" kern="0" dirty="0"/>
              <a:t>The plot on the top shows a greater reduction in the overall risk, but it would take 5 years and $2.5 million to implement</a:t>
            </a:r>
          </a:p>
          <a:p>
            <a:endParaRPr lang="en-US" kern="0" dirty="0"/>
          </a:p>
          <a:p>
            <a:r>
              <a:rPr lang="en-US" kern="0" dirty="0"/>
              <a:t>The plot on the bottom shows a smaller reduction in the overall risk, but it can be implemented in less than 1 year at the cost of $1.32 million</a:t>
            </a:r>
          </a:p>
          <a:p>
            <a:pPr marL="0" indent="0">
              <a:buNone/>
            </a:pPr>
            <a:endParaRPr lang="en-US" kern="0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AAE0E74-E5CC-EBA2-9F9D-16E0F97190C2}"/>
              </a:ext>
            </a:extLst>
          </p:cNvPr>
          <p:cNvSpPr txBox="1"/>
          <p:nvPr/>
        </p:nvSpPr>
        <p:spPr>
          <a:xfrm>
            <a:off x="480132" y="1046715"/>
            <a:ext cx="7243490" cy="442674"/>
          </a:xfrm>
          <a:prstGeom prst="roundRect">
            <a:avLst/>
          </a:prstGeom>
          <a:solidFill>
            <a:srgbClr val="001D6E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sz="2000" b="1" dirty="0">
                <a:solidFill>
                  <a:schemeClr val="bg1"/>
                </a:solidFill>
              </a:rPr>
              <a:t>Which of these actions should I take?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EF81BAD8-9B44-2BD4-8F72-A9F07AE60063}"/>
              </a:ext>
            </a:extLst>
          </p:cNvPr>
          <p:cNvGrpSpPr/>
          <p:nvPr/>
        </p:nvGrpSpPr>
        <p:grpSpPr>
          <a:xfrm>
            <a:off x="7385196" y="825839"/>
            <a:ext cx="1159363" cy="2677656"/>
            <a:chOff x="6695371" y="1955328"/>
            <a:chExt cx="1159363" cy="2677656"/>
          </a:xfrm>
        </p:grpSpPr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69765BFA-7135-38CC-5238-8BAB97A70D7C}"/>
                </a:ext>
              </a:extLst>
            </p:cNvPr>
            <p:cNvSpPr txBox="1"/>
            <p:nvPr/>
          </p:nvSpPr>
          <p:spPr>
            <a:xfrm>
              <a:off x="6695371" y="1955328"/>
              <a:ext cx="1159363" cy="2677656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sz="800" b="1" dirty="0"/>
                <a:t>100%</a:t>
              </a:r>
            </a:p>
            <a:p>
              <a:endParaRPr lang="en-US" sz="800" b="1" dirty="0"/>
            </a:p>
            <a:p>
              <a:r>
                <a:rPr lang="en-US" sz="800" b="1" dirty="0"/>
                <a:t>Highly Likely</a:t>
              </a:r>
            </a:p>
            <a:p>
              <a:endParaRPr lang="en-US" sz="800" b="1" dirty="0"/>
            </a:p>
            <a:p>
              <a:r>
                <a:rPr lang="en-US" sz="800" b="1" dirty="0"/>
                <a:t>80%</a:t>
              </a:r>
            </a:p>
            <a:p>
              <a:endParaRPr lang="en-US" sz="800" b="1" dirty="0"/>
            </a:p>
            <a:p>
              <a:r>
                <a:rPr lang="en-US" sz="800" b="1" dirty="0"/>
                <a:t>Likely</a:t>
              </a:r>
            </a:p>
            <a:p>
              <a:endParaRPr lang="en-US" sz="800" b="1" dirty="0"/>
            </a:p>
            <a:p>
              <a:r>
                <a:rPr lang="en-US" sz="800" b="1" dirty="0"/>
                <a:t>60%</a:t>
              </a:r>
            </a:p>
            <a:p>
              <a:endParaRPr lang="en-US" sz="800" b="1" dirty="0"/>
            </a:p>
            <a:p>
              <a:r>
                <a:rPr lang="en-US" sz="800" b="1" dirty="0"/>
                <a:t>Possible</a:t>
              </a:r>
            </a:p>
            <a:p>
              <a:endParaRPr lang="en-US" sz="800" b="1" dirty="0"/>
            </a:p>
            <a:p>
              <a:r>
                <a:rPr lang="en-US" sz="800" b="1" dirty="0"/>
                <a:t>40%</a:t>
              </a:r>
            </a:p>
            <a:p>
              <a:endParaRPr lang="en-US" sz="800" b="1" dirty="0"/>
            </a:p>
            <a:p>
              <a:r>
                <a:rPr lang="en-US" sz="800" b="1" dirty="0"/>
                <a:t>Unlikely</a:t>
              </a:r>
            </a:p>
            <a:p>
              <a:endParaRPr lang="en-US" sz="800" b="1" dirty="0"/>
            </a:p>
            <a:p>
              <a:r>
                <a:rPr lang="en-US" sz="800" b="1" dirty="0"/>
                <a:t>20%</a:t>
              </a:r>
            </a:p>
            <a:p>
              <a:endParaRPr lang="en-US" sz="800" b="1" dirty="0"/>
            </a:p>
            <a:p>
              <a:r>
                <a:rPr lang="en-US" sz="800" b="1" dirty="0"/>
                <a:t>Highly Unlikely</a:t>
              </a:r>
            </a:p>
            <a:p>
              <a:endParaRPr lang="en-US" sz="800" b="1" dirty="0"/>
            </a:p>
            <a:p>
              <a:r>
                <a:rPr lang="en-US" sz="800" b="1" dirty="0"/>
                <a:t>0%</a:t>
              </a: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F7AB073E-0671-06FD-69AE-DC3DC726C73B}"/>
                </a:ext>
              </a:extLst>
            </p:cNvPr>
            <p:cNvSpPr txBox="1"/>
            <p:nvPr/>
          </p:nvSpPr>
          <p:spPr>
            <a:xfrm rot="16200000">
              <a:off x="7213791" y="3200844"/>
              <a:ext cx="894080" cy="223138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sz="800" b="1" dirty="0"/>
                <a:t>LIKELIHOOD</a:t>
              </a:r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DD7799F5-C3FC-0322-902A-B87E07A66221}"/>
              </a:ext>
            </a:extLst>
          </p:cNvPr>
          <p:cNvGrpSpPr/>
          <p:nvPr/>
        </p:nvGrpSpPr>
        <p:grpSpPr>
          <a:xfrm>
            <a:off x="7357300" y="3693177"/>
            <a:ext cx="1159363" cy="2677656"/>
            <a:chOff x="6695371" y="1955328"/>
            <a:chExt cx="1159363" cy="2677656"/>
          </a:xfrm>
        </p:grpSpPr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35CFCB0B-5E16-6484-91FC-71DF16417ECB}"/>
                </a:ext>
              </a:extLst>
            </p:cNvPr>
            <p:cNvSpPr txBox="1"/>
            <p:nvPr/>
          </p:nvSpPr>
          <p:spPr>
            <a:xfrm>
              <a:off x="6695371" y="1955328"/>
              <a:ext cx="1159363" cy="2677656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sz="800" b="1" dirty="0"/>
                <a:t>100%</a:t>
              </a:r>
            </a:p>
            <a:p>
              <a:endParaRPr lang="en-US" sz="800" b="1" dirty="0"/>
            </a:p>
            <a:p>
              <a:r>
                <a:rPr lang="en-US" sz="800" b="1" dirty="0"/>
                <a:t>Highly Likely</a:t>
              </a:r>
            </a:p>
            <a:p>
              <a:endParaRPr lang="en-US" sz="800" b="1" dirty="0"/>
            </a:p>
            <a:p>
              <a:r>
                <a:rPr lang="en-US" sz="800" b="1" dirty="0"/>
                <a:t>80%</a:t>
              </a:r>
            </a:p>
            <a:p>
              <a:endParaRPr lang="en-US" sz="800" b="1" dirty="0"/>
            </a:p>
            <a:p>
              <a:r>
                <a:rPr lang="en-US" sz="800" b="1" dirty="0"/>
                <a:t>Likely</a:t>
              </a:r>
            </a:p>
            <a:p>
              <a:endParaRPr lang="en-US" sz="800" b="1" dirty="0"/>
            </a:p>
            <a:p>
              <a:r>
                <a:rPr lang="en-US" sz="800" b="1" dirty="0"/>
                <a:t>60%</a:t>
              </a:r>
            </a:p>
            <a:p>
              <a:endParaRPr lang="en-US" sz="800" b="1" dirty="0"/>
            </a:p>
            <a:p>
              <a:r>
                <a:rPr lang="en-US" sz="800" b="1" dirty="0"/>
                <a:t>Possible</a:t>
              </a:r>
            </a:p>
            <a:p>
              <a:endParaRPr lang="en-US" sz="800" b="1" dirty="0"/>
            </a:p>
            <a:p>
              <a:r>
                <a:rPr lang="en-US" sz="800" b="1" dirty="0"/>
                <a:t>40%</a:t>
              </a:r>
            </a:p>
            <a:p>
              <a:endParaRPr lang="en-US" sz="800" b="1" dirty="0"/>
            </a:p>
            <a:p>
              <a:r>
                <a:rPr lang="en-US" sz="800" b="1" dirty="0"/>
                <a:t>Unlikely</a:t>
              </a:r>
            </a:p>
            <a:p>
              <a:endParaRPr lang="en-US" sz="800" b="1" dirty="0"/>
            </a:p>
            <a:p>
              <a:r>
                <a:rPr lang="en-US" sz="800" b="1" dirty="0"/>
                <a:t>20%</a:t>
              </a:r>
            </a:p>
            <a:p>
              <a:endParaRPr lang="en-US" sz="800" b="1" dirty="0"/>
            </a:p>
            <a:p>
              <a:r>
                <a:rPr lang="en-US" sz="800" b="1" dirty="0"/>
                <a:t>Highly Unlikely</a:t>
              </a:r>
            </a:p>
            <a:p>
              <a:endParaRPr lang="en-US" sz="800" b="1" dirty="0"/>
            </a:p>
            <a:p>
              <a:r>
                <a:rPr lang="en-US" sz="800" b="1" dirty="0"/>
                <a:t>0%</a:t>
              </a: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89CE7DB5-6F45-C192-2A8D-66D3084FA3FC}"/>
                </a:ext>
              </a:extLst>
            </p:cNvPr>
            <p:cNvSpPr txBox="1"/>
            <p:nvPr/>
          </p:nvSpPr>
          <p:spPr>
            <a:xfrm rot="16200000">
              <a:off x="7213791" y="3200844"/>
              <a:ext cx="894080" cy="223138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sz="800" b="1" dirty="0"/>
                <a:t>LIKELIHOOD</a:t>
              </a:r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2BFAC67E-16FC-829E-DF47-20C06ABE1247}"/>
              </a:ext>
            </a:extLst>
          </p:cNvPr>
          <p:cNvGrpSpPr/>
          <p:nvPr/>
        </p:nvGrpSpPr>
        <p:grpSpPr>
          <a:xfrm>
            <a:off x="8557113" y="3169231"/>
            <a:ext cx="3189532" cy="449760"/>
            <a:chOff x="7702010" y="4841452"/>
            <a:chExt cx="4419600" cy="449760"/>
          </a:xfrm>
        </p:grpSpPr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FA294C67-AC9E-9A1D-27A1-84AEDE061A2B}"/>
                </a:ext>
              </a:extLst>
            </p:cNvPr>
            <p:cNvSpPr txBox="1"/>
            <p:nvPr/>
          </p:nvSpPr>
          <p:spPr>
            <a:xfrm>
              <a:off x="7702010" y="5075768"/>
              <a:ext cx="4419600" cy="215444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sz="800" b="1" dirty="0"/>
                <a:t>Very Low        </a:t>
              </a:r>
              <a:r>
                <a:rPr lang="en-US" sz="800" b="1" dirty="0" err="1"/>
                <a:t>Low</a:t>
              </a:r>
              <a:r>
                <a:rPr lang="en-US" sz="800" b="1" dirty="0"/>
                <a:t>            Medium           High        Very High</a:t>
              </a: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742A0F03-0686-37DA-CC24-D50EE0C579A6}"/>
                </a:ext>
              </a:extLst>
            </p:cNvPr>
            <p:cNvSpPr txBox="1"/>
            <p:nvPr/>
          </p:nvSpPr>
          <p:spPr>
            <a:xfrm>
              <a:off x="9146314" y="4841452"/>
              <a:ext cx="153099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800" b="1" dirty="0"/>
                <a:t>CONSEQUENCES</a:t>
              </a:r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28051653-4D74-1D1E-F489-280B05D329A8}"/>
              </a:ext>
            </a:extLst>
          </p:cNvPr>
          <p:cNvGrpSpPr/>
          <p:nvPr/>
        </p:nvGrpSpPr>
        <p:grpSpPr>
          <a:xfrm>
            <a:off x="8488835" y="6050920"/>
            <a:ext cx="3308609" cy="430888"/>
            <a:chOff x="7673853" y="4860323"/>
            <a:chExt cx="4584600" cy="430888"/>
          </a:xfrm>
        </p:grpSpPr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C429F313-2A76-43F9-66A4-0711E7C2CC8C}"/>
                </a:ext>
              </a:extLst>
            </p:cNvPr>
            <p:cNvSpPr txBox="1"/>
            <p:nvPr/>
          </p:nvSpPr>
          <p:spPr>
            <a:xfrm>
              <a:off x="7673853" y="5075767"/>
              <a:ext cx="4584600" cy="215444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sz="800" b="1" dirty="0"/>
                <a:t>Very Low        </a:t>
              </a:r>
              <a:r>
                <a:rPr lang="en-US" sz="800" b="1" dirty="0" err="1"/>
                <a:t>Low</a:t>
              </a:r>
              <a:r>
                <a:rPr lang="en-US" sz="800" b="1" dirty="0"/>
                <a:t>            Medium           High        Very High     </a:t>
              </a: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6F1FF3B1-8B39-2EA8-ECEE-59822E9E9434}"/>
                </a:ext>
              </a:extLst>
            </p:cNvPr>
            <p:cNvSpPr txBox="1"/>
            <p:nvPr/>
          </p:nvSpPr>
          <p:spPr>
            <a:xfrm>
              <a:off x="9234016" y="4860323"/>
              <a:ext cx="153099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800" b="1" dirty="0"/>
                <a:t>CONSEQUENCES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25444997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656CD035-8D16-E553-B3EA-F333ED09038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68E8870-17DE-45C4-A8DD-7644B2422933}" type="slidenum">
              <a:rPr lang="en-US" smtClean="0"/>
              <a:pPr>
                <a:defRPr/>
              </a:pPr>
              <a:t>15</a:t>
            </a:fld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6D4905D6-6009-D7F9-8528-72C265FE9A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Summary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AF31568-F6EF-9BCA-D5CF-D95ACF0CD390}"/>
              </a:ext>
            </a:extLst>
          </p:cNvPr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r>
              <a:rPr lang="en-US" dirty="0"/>
              <a:t>CARA allows the user to analyze risk in a continuous, more detailed and objective way than the original (discrete) risk matrix</a:t>
            </a:r>
          </a:p>
          <a:p>
            <a:endParaRPr lang="en-US" dirty="0"/>
          </a:p>
          <a:p>
            <a:r>
              <a:rPr lang="en-US" dirty="0"/>
              <a:t>Although thousands of plots may be generated, by using optimization, CARA will show the </a:t>
            </a:r>
            <a:r>
              <a:rPr lang="en-US" u="sng" dirty="0"/>
              <a:t>optimal</a:t>
            </a:r>
            <a:r>
              <a:rPr lang="en-US" dirty="0"/>
              <a:t> allocation of resources to reduce risk</a:t>
            </a:r>
          </a:p>
          <a:p>
            <a:endParaRPr lang="en-US" dirty="0"/>
          </a:p>
          <a:p>
            <a:r>
              <a:rPr lang="en-US" dirty="0"/>
              <a:t>This optimization is done in an objective manner that greatly reduces the bias of a decision maker when looking at the results of the plots</a:t>
            </a:r>
          </a:p>
        </p:txBody>
      </p:sp>
    </p:spTree>
    <p:extLst>
      <p:ext uri="{BB962C8B-B14F-4D97-AF65-F5344CB8AC3E}">
        <p14:creationId xmlns:p14="http://schemas.microsoft.com/office/powerpoint/2010/main" val="285923204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3522174A-77DA-6CF8-892D-922EF37D689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68E8870-17DE-45C4-A8DD-7644B2422933}" type="slidenum">
              <a:rPr lang="en-US" smtClean="0"/>
              <a:pPr>
                <a:defRPr/>
              </a:pPr>
              <a:t>16</a:t>
            </a:fld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8C8CA04B-4F05-41B6-C48B-97B0632CE9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Future Work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442E7D5-6813-05D9-C2CF-501069F32280}"/>
              </a:ext>
            </a:extLst>
          </p:cNvPr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r>
              <a:rPr lang="en-US" dirty="0"/>
              <a:t>Real-time Implementation of CARA</a:t>
            </a:r>
          </a:p>
          <a:p>
            <a:pPr marL="915987" indent="-457200">
              <a:buFont typeface="Courier New" panose="02070309020205020404" pitchFamily="49" charset="0"/>
              <a:buChar char="o"/>
            </a:pPr>
            <a:r>
              <a:rPr lang="en-US" dirty="0"/>
              <a:t>Allow CARA to accept data in real time and automatically generate the plots and data used in CARA</a:t>
            </a:r>
          </a:p>
          <a:p>
            <a:endParaRPr lang="en-US" dirty="0"/>
          </a:p>
          <a:p>
            <a:r>
              <a:rPr lang="en-US" dirty="0"/>
              <a:t>Use of Other Distributions to Generate the Asymmetric Confidence Intervals </a:t>
            </a:r>
          </a:p>
          <a:p>
            <a:pPr marL="915987" indent="-457200">
              <a:buFont typeface="Courier New" panose="02070309020205020404" pitchFamily="49" charset="0"/>
              <a:buChar char="o"/>
            </a:pPr>
            <a:r>
              <a:rPr lang="en-US" dirty="0"/>
              <a:t>Other distributions, such as the </a:t>
            </a:r>
            <a:r>
              <a:rPr lang="en-US" dirty="0" err="1"/>
              <a:t>Metalog</a:t>
            </a:r>
            <a:r>
              <a:rPr lang="en-US" dirty="0"/>
              <a:t>* distribution, may be used to create new asymmetric confidence intervals to add flexibility</a:t>
            </a:r>
          </a:p>
          <a:p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4096ED7-D4DE-B613-B021-8966C15C7C12}"/>
              </a:ext>
            </a:extLst>
          </p:cNvPr>
          <p:cNvSpPr txBox="1"/>
          <p:nvPr/>
        </p:nvSpPr>
        <p:spPr>
          <a:xfrm>
            <a:off x="480132" y="5840729"/>
            <a:ext cx="646189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*Think of a </a:t>
            </a:r>
            <a:r>
              <a:rPr lang="en-US" sz="1200" dirty="0" err="1"/>
              <a:t>Metalog</a:t>
            </a:r>
            <a:r>
              <a:rPr lang="en-US" sz="1200" dirty="0"/>
              <a:t> as the probability distribution analogous to a Taylor Series from calculus</a:t>
            </a:r>
          </a:p>
        </p:txBody>
      </p:sp>
    </p:spTree>
    <p:extLst>
      <p:ext uri="{BB962C8B-B14F-4D97-AF65-F5344CB8AC3E}">
        <p14:creationId xmlns:p14="http://schemas.microsoft.com/office/powerpoint/2010/main" val="108091467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329A88E6-8AA0-A8FE-DA1E-08ABDEE347D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68E8870-17DE-45C4-A8DD-7644B2422933}" type="slidenum">
              <a:rPr lang="en-US" smtClean="0"/>
              <a:pPr>
                <a:defRPr/>
              </a:pPr>
              <a:t>17</a:t>
            </a:fld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048319ED-4359-462B-A973-385878C787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Acknowledgements	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A2D04EE-B540-8F57-1FCC-2C4422C0DA15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1831312" y="2859281"/>
            <a:ext cx="8548254" cy="1139437"/>
          </a:xfrm>
          <a:ln>
            <a:solidFill>
              <a:schemeClr val="tx1"/>
            </a:solidFill>
          </a:ln>
        </p:spPr>
        <p:txBody>
          <a:bodyPr/>
          <a:lstStyle/>
          <a:p>
            <a:pPr marL="0" indent="0" algn="ctr">
              <a:buNone/>
            </a:pPr>
            <a:r>
              <a:rPr lang="en-US" dirty="0"/>
              <a:t>Thanks to my co-authors: Nickalus Harrill, Nicolas Velez, Jacob Ediger, and Dr. Randy Allen for helping me develop CARA </a:t>
            </a:r>
          </a:p>
          <a:p>
            <a:pPr marL="0" indent="0" algn="ctr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262478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D98F16C-4980-42D4-B4ED-57896F5F44AA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856581" y="3429000"/>
            <a:ext cx="8478838" cy="1417022"/>
          </a:xfrm>
        </p:spPr>
        <p:txBody>
          <a:bodyPr/>
          <a:lstStyle/>
          <a:p>
            <a:r>
              <a:rPr lang="en-US" sz="8800" dirty="0">
                <a:latin typeface="Arial" panose="020B0604020202020204" pitchFamily="34" charset="0"/>
                <a:cs typeface="Arial" panose="020B0604020202020204" pitchFamily="34" charset="0"/>
              </a:rPr>
              <a:t>Questions?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94FEB61-B311-C837-5FF6-FA8B3B349E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68E8870-17DE-45C4-A8DD-7644B2422933}" type="slidenum">
              <a:rPr lang="en-US" smtClean="0"/>
              <a:pPr>
                <a:defRPr/>
              </a:pPr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388935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Agenda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Background</a:t>
            </a:r>
          </a:p>
          <a:p>
            <a:pPr lvl="1"/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Risk Matrix</a:t>
            </a:r>
          </a:p>
          <a:p>
            <a:pPr lvl="1"/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Continuous Asymmetric Risk Analysis (CARA)</a:t>
            </a:r>
          </a:p>
          <a:p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Motivation</a:t>
            </a:r>
          </a:p>
          <a:p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Optimization</a:t>
            </a:r>
          </a:p>
          <a:p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Demonstration</a:t>
            </a:r>
          </a:p>
          <a:p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Summary</a:t>
            </a:r>
          </a:p>
          <a:p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Future Work</a:t>
            </a:r>
          </a:p>
          <a:p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Acknowledgements</a:t>
            </a:r>
          </a:p>
          <a:p>
            <a:endParaRPr lang="en-U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9DC1706-4C3B-2B4B-BD3E-194E88879BC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68E8870-17DE-45C4-A8DD-7644B2422933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866760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CCEB4C83-ADE2-9418-7810-381B2211B50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68E8870-17DE-45C4-A8DD-7644B2422933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FF41438B-7F86-293A-330D-243EE3DA89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Background – Risk Matrix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FB63CC5-E025-6237-9692-F25334CC5693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480133" y="1046715"/>
            <a:ext cx="7007788" cy="5075237"/>
          </a:xfrm>
        </p:spPr>
        <p:txBody>
          <a:bodyPr/>
          <a:lstStyle/>
          <a:p>
            <a:r>
              <a:rPr lang="en-US" dirty="0"/>
              <a:t>The risk matrix is typically a 5×5 grid to determine the overall risk of an event based on its likelihood and consequence</a:t>
            </a:r>
          </a:p>
          <a:p>
            <a:endParaRPr lang="en-US" dirty="0"/>
          </a:p>
          <a:p>
            <a:r>
              <a:rPr lang="en-US" dirty="0"/>
              <a:t>The values of the likelihood and consequence are based on a 5-point Likert scale</a:t>
            </a:r>
          </a:p>
          <a:p>
            <a:endParaRPr lang="en-US" dirty="0"/>
          </a:p>
          <a:p>
            <a:r>
              <a:rPr lang="en-US" dirty="0"/>
              <a:t>This restricts the number of options to quantify the risk to 25 possible/discrete options</a:t>
            </a:r>
          </a:p>
          <a:p>
            <a:endParaRPr lang="en-US" dirty="0"/>
          </a:p>
        </p:txBody>
      </p:sp>
      <p:pic>
        <p:nvPicPr>
          <p:cNvPr id="5" name="Picture 4" descr="Risk matrix | The HSE-gateway | UiB">
            <a:extLst>
              <a:ext uri="{FF2B5EF4-FFF2-40B4-BE49-F238E27FC236}">
                <a16:creationId xmlns:a16="http://schemas.microsoft.com/office/drawing/2014/main" id="{FB3A1E7D-6060-517B-AFDB-AF01CC60034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52130" y="1665586"/>
            <a:ext cx="3923417" cy="383749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83898166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4BA79A12-160D-E3EA-8139-CDEC1D591D1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68E8870-17DE-45C4-A8DD-7644B2422933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CBFE8F16-271D-DDB3-A59B-629FAA30BF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795130"/>
          </a:xfrm>
        </p:spPr>
        <p:txBody>
          <a:bodyPr/>
          <a:lstStyle/>
          <a:p>
            <a:r>
              <a:rPr lang="en-US" dirty="0"/>
              <a:t>Background – Continuous Asymmetric Risk Analysis (CARA) 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A96B3A7-8903-7324-C64E-85CB91F02473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480133" y="1046715"/>
            <a:ext cx="6083227" cy="5075237"/>
          </a:xfrm>
        </p:spPr>
        <p:txBody>
          <a:bodyPr/>
          <a:lstStyle/>
          <a:p>
            <a:r>
              <a:rPr lang="en-US" dirty="0"/>
              <a:t>Continuous Gradient of Options</a:t>
            </a:r>
          </a:p>
          <a:p>
            <a:pPr lvl="1"/>
            <a:r>
              <a:rPr lang="en-US" dirty="0"/>
              <a:t>CARA allows the user to select any value for the likelihood and consequence</a:t>
            </a:r>
          </a:p>
          <a:p>
            <a:r>
              <a:rPr lang="en-US" dirty="0"/>
              <a:t>Asymmetric Confidence Intervals</a:t>
            </a:r>
          </a:p>
          <a:p>
            <a:pPr lvl="1"/>
            <a:r>
              <a:rPr lang="en-US" dirty="0"/>
              <a:t>CARA generates confidence intervals around a nominal risk value to demonstrate the severity and variability of the risk</a:t>
            </a:r>
          </a:p>
          <a:p>
            <a:r>
              <a:rPr lang="en-US" dirty="0"/>
              <a:t>Addition of Prevention and Mitigation Measures</a:t>
            </a:r>
          </a:p>
          <a:p>
            <a:pPr lvl="1"/>
            <a:r>
              <a:rPr lang="en-US" dirty="0"/>
              <a:t>CARA allows the user to evaluate the impact of adding prevention and mitigation measures to reduce the severity of the risk</a:t>
            </a:r>
            <a:endParaRPr lang="en-US" b="1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C1958197-96E2-C1FA-D807-6833C6F4697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52572" y="2042789"/>
            <a:ext cx="5039428" cy="3238952"/>
          </a:xfrm>
          <a:prstGeom prst="rect">
            <a:avLst/>
          </a:prstGeom>
        </p:spPr>
      </p:pic>
      <p:grpSp>
        <p:nvGrpSpPr>
          <p:cNvPr id="11" name="Group 10">
            <a:extLst>
              <a:ext uri="{FF2B5EF4-FFF2-40B4-BE49-F238E27FC236}">
                <a16:creationId xmlns:a16="http://schemas.microsoft.com/office/drawing/2014/main" id="{E87C1E5D-2E15-3E95-D64C-2CC4B266AFC1}"/>
              </a:ext>
            </a:extLst>
          </p:cNvPr>
          <p:cNvGrpSpPr/>
          <p:nvPr/>
        </p:nvGrpSpPr>
        <p:grpSpPr>
          <a:xfrm>
            <a:off x="7772400" y="5075768"/>
            <a:ext cx="4419600" cy="429111"/>
            <a:chOff x="7772400" y="5075768"/>
            <a:chExt cx="4419600" cy="429111"/>
          </a:xfrm>
        </p:grpSpPr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23BC4C75-14B6-830B-461D-966AD632E362}"/>
                </a:ext>
              </a:extLst>
            </p:cNvPr>
            <p:cNvSpPr txBox="1"/>
            <p:nvPr/>
          </p:nvSpPr>
          <p:spPr>
            <a:xfrm>
              <a:off x="7772400" y="5075768"/>
              <a:ext cx="4419600" cy="223138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sz="850" b="1" dirty="0"/>
                <a:t>Very Low	Low	Medium	High	Very High</a:t>
              </a: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673B20E3-E52F-6C70-D8D3-DA85CFCADAE3}"/>
                </a:ext>
              </a:extLst>
            </p:cNvPr>
            <p:cNvSpPr txBox="1"/>
            <p:nvPr/>
          </p:nvSpPr>
          <p:spPr>
            <a:xfrm>
              <a:off x="9408160" y="5281741"/>
              <a:ext cx="1148080" cy="223138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sz="850" b="1" dirty="0"/>
                <a:t>CONSEQUENCES</a:t>
              </a:r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DCE068B2-F1E4-3DD3-00A1-01F3FB8DA8D4}"/>
              </a:ext>
            </a:extLst>
          </p:cNvPr>
          <p:cNvGrpSpPr/>
          <p:nvPr/>
        </p:nvGrpSpPr>
        <p:grpSpPr>
          <a:xfrm>
            <a:off x="6766492" y="1995968"/>
            <a:ext cx="1066868" cy="3308598"/>
            <a:chOff x="6766492" y="1995968"/>
            <a:chExt cx="1066868" cy="3308598"/>
          </a:xfrm>
        </p:grpSpPr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3B361AED-56BC-3D5C-C903-741C606C18D1}"/>
                </a:ext>
              </a:extLst>
            </p:cNvPr>
            <p:cNvSpPr txBox="1"/>
            <p:nvPr/>
          </p:nvSpPr>
          <p:spPr>
            <a:xfrm>
              <a:off x="6766492" y="1995968"/>
              <a:ext cx="1066868" cy="3308598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sz="950" b="1" dirty="0"/>
                <a:t>100%</a:t>
              </a:r>
            </a:p>
            <a:p>
              <a:endParaRPr lang="en-US" sz="950" b="1" dirty="0"/>
            </a:p>
            <a:p>
              <a:r>
                <a:rPr lang="en-US" sz="950" b="1" dirty="0"/>
                <a:t>Highly Likely</a:t>
              </a:r>
            </a:p>
            <a:p>
              <a:endParaRPr lang="en-US" sz="950" b="1" dirty="0"/>
            </a:p>
            <a:p>
              <a:r>
                <a:rPr lang="en-US" sz="950" b="1" dirty="0"/>
                <a:t>80%</a:t>
              </a:r>
            </a:p>
            <a:p>
              <a:endParaRPr lang="en-US" sz="950" b="1" dirty="0"/>
            </a:p>
            <a:p>
              <a:r>
                <a:rPr lang="en-US" sz="950" b="1" dirty="0"/>
                <a:t>Likely</a:t>
              </a:r>
            </a:p>
            <a:p>
              <a:endParaRPr lang="en-US" sz="950" b="1" dirty="0"/>
            </a:p>
            <a:p>
              <a:r>
                <a:rPr lang="en-US" sz="950" b="1" dirty="0"/>
                <a:t>60%</a:t>
              </a:r>
            </a:p>
            <a:p>
              <a:endParaRPr lang="en-US" sz="950" b="1" dirty="0"/>
            </a:p>
            <a:p>
              <a:r>
                <a:rPr lang="en-US" sz="950" b="1" dirty="0"/>
                <a:t>Possible</a:t>
              </a:r>
            </a:p>
            <a:p>
              <a:endParaRPr lang="en-US" sz="950" b="1" dirty="0"/>
            </a:p>
            <a:p>
              <a:r>
                <a:rPr lang="en-US" sz="950" b="1" dirty="0"/>
                <a:t>40%</a:t>
              </a:r>
            </a:p>
            <a:p>
              <a:endParaRPr lang="en-US" sz="950" b="1" dirty="0"/>
            </a:p>
            <a:p>
              <a:r>
                <a:rPr lang="en-US" sz="950" b="1" dirty="0"/>
                <a:t>Unlikely</a:t>
              </a:r>
            </a:p>
            <a:p>
              <a:endParaRPr lang="en-US" sz="950" b="1" dirty="0"/>
            </a:p>
            <a:p>
              <a:r>
                <a:rPr lang="en-US" sz="950" b="1" dirty="0"/>
                <a:t>20%</a:t>
              </a:r>
            </a:p>
            <a:p>
              <a:endParaRPr lang="en-US" sz="950" b="1" dirty="0"/>
            </a:p>
            <a:p>
              <a:r>
                <a:rPr lang="en-US" sz="950" b="1" dirty="0"/>
                <a:t>Highly Unlikely</a:t>
              </a:r>
            </a:p>
            <a:p>
              <a:endParaRPr lang="en-US" sz="950" b="1" dirty="0"/>
            </a:p>
            <a:p>
              <a:r>
                <a:rPr lang="en-US" sz="950" b="1" dirty="0"/>
                <a:t>0%</a:t>
              </a: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5EB0F164-5FE8-4B39-0311-04E8EDC4C54E}"/>
                </a:ext>
              </a:extLst>
            </p:cNvPr>
            <p:cNvSpPr txBox="1"/>
            <p:nvPr/>
          </p:nvSpPr>
          <p:spPr>
            <a:xfrm rot="16200000">
              <a:off x="7213791" y="3505644"/>
              <a:ext cx="894080" cy="223138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sz="850" b="1" dirty="0"/>
                <a:t>LIKELIHOOD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08332629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4BA79A12-160D-E3EA-8139-CDEC1D591D1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68E8870-17DE-45C4-A8DD-7644B2422933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CBFE8F16-271D-DDB3-A59B-629FAA30BF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795130"/>
          </a:xfrm>
        </p:spPr>
        <p:txBody>
          <a:bodyPr/>
          <a:lstStyle/>
          <a:p>
            <a:r>
              <a:rPr lang="en-US" dirty="0"/>
              <a:t>Background – Continuous Asymmetric Risk Analysis (CARA) </a:t>
            </a:r>
          </a:p>
        </p:txBody>
      </p:sp>
      <p:pic>
        <p:nvPicPr>
          <p:cNvPr id="8" name="Content Placeholder 4" descr="A picture containing text, diagram, screenshot, line&#10;&#10;Description automatically generated">
            <a:extLst>
              <a:ext uri="{FF2B5EF4-FFF2-40B4-BE49-F238E27FC236}">
                <a16:creationId xmlns:a16="http://schemas.microsoft.com/office/drawing/2014/main" id="{B68EC3B3-FF27-1763-9D13-9F15D9C02633}"/>
              </a:ext>
            </a:extLst>
          </p:cNvPr>
          <p:cNvPicPr>
            <a:picLocks noGrp="1" noChangeAspect="1"/>
          </p:cNvPicPr>
          <p:nvPr>
            <p:ph sz="quarter" idx="1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7734" y="1199992"/>
            <a:ext cx="6284614" cy="4400503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Text Box 2">
            <a:extLst>
              <a:ext uri="{FF2B5EF4-FFF2-40B4-BE49-F238E27FC236}">
                <a16:creationId xmlns:a16="http://schemas.microsoft.com/office/drawing/2014/main" id="{E9CB568E-DE9C-C17A-2AFC-4DB1113C613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62347" y="1342778"/>
            <a:ext cx="4826923" cy="947632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spAutoFit/>
          </a:bodyPr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700" b="1" dirty="0">
                <a:latin typeface="Arial Narrow" panose="020B0606020202030204" pitchFamily="34" charset="0"/>
              </a:rPr>
              <a:t>Initial</a:t>
            </a:r>
            <a:r>
              <a:rPr lang="en-US" sz="2700" dirty="0">
                <a:latin typeface="Arial Narrow" panose="020B0606020202030204" pitchFamily="34" charset="0"/>
              </a:rPr>
              <a:t> Risk likelihood, consequence, and asymmetric confidence intervals</a:t>
            </a:r>
          </a:p>
        </p:txBody>
      </p:sp>
      <p:sp>
        <p:nvSpPr>
          <p:cNvPr id="10" name="Text Box 2">
            <a:extLst>
              <a:ext uri="{FF2B5EF4-FFF2-40B4-BE49-F238E27FC236}">
                <a16:creationId xmlns:a16="http://schemas.microsoft.com/office/drawing/2014/main" id="{C0645472-CDAC-AE1F-1BA2-47B0555D45E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62348" y="2549238"/>
            <a:ext cx="4826922" cy="1392241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spAutoFit/>
          </a:bodyPr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700" dirty="0">
                <a:latin typeface="Arial Narrow" panose="020B0606020202030204" pitchFamily="34" charset="0"/>
              </a:rPr>
              <a:t>Risk likelihood, consequence, and asymmetric confidence intervals after a </a:t>
            </a:r>
            <a:r>
              <a:rPr lang="en-US" sz="2700" b="1" dirty="0">
                <a:latin typeface="Arial Narrow" panose="020B0606020202030204" pitchFamily="34" charset="0"/>
              </a:rPr>
              <a:t>prevention</a:t>
            </a:r>
            <a:r>
              <a:rPr lang="en-US" sz="2700" dirty="0">
                <a:latin typeface="Arial Narrow" panose="020B0606020202030204" pitchFamily="34" charset="0"/>
              </a:rPr>
              <a:t> measure</a:t>
            </a:r>
          </a:p>
        </p:txBody>
      </p:sp>
      <p:sp>
        <p:nvSpPr>
          <p:cNvPr id="11" name="Text Box 2">
            <a:extLst>
              <a:ext uri="{FF2B5EF4-FFF2-40B4-BE49-F238E27FC236}">
                <a16:creationId xmlns:a16="http://schemas.microsoft.com/office/drawing/2014/main" id="{8C592CBD-0E1B-2A8A-559C-4B8C3867228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62348" y="4148789"/>
            <a:ext cx="4826922" cy="183685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spAutoFit/>
          </a:bodyPr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700" dirty="0">
                <a:latin typeface="Arial Narrow" panose="020B0606020202030204" pitchFamily="34" charset="0"/>
              </a:rPr>
              <a:t>Risk Event likelihood, consequence, and asymmetric confidence intervals after </a:t>
            </a:r>
            <a:r>
              <a:rPr lang="en-US" sz="2700" b="1" dirty="0">
                <a:latin typeface="Arial Narrow" panose="020B0606020202030204" pitchFamily="34" charset="0"/>
              </a:rPr>
              <a:t>prevention and mitigation </a:t>
            </a:r>
            <a:r>
              <a:rPr lang="en-US" sz="2700" dirty="0">
                <a:latin typeface="Arial Narrow" panose="020B0606020202030204" pitchFamily="34" charset="0"/>
              </a:rPr>
              <a:t>measures</a:t>
            </a:r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0506151C-36FB-3AB3-3C9C-F29DC9D848CF}"/>
              </a:ext>
            </a:extLst>
          </p:cNvPr>
          <p:cNvCxnSpPr>
            <a:cxnSpLocks/>
            <a:stCxn id="9" idx="1"/>
          </p:cNvCxnSpPr>
          <p:nvPr/>
        </p:nvCxnSpPr>
        <p:spPr bwMode="auto">
          <a:xfrm flipH="1">
            <a:off x="5776894" y="1816594"/>
            <a:ext cx="1385453" cy="1150032"/>
          </a:xfrm>
          <a:prstGeom prst="straightConnector1">
            <a:avLst/>
          </a:prstGeom>
          <a:ln>
            <a:headEnd type="none" w="med" len="med"/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1D6A4C84-5EB3-D415-120D-9E52D6018B24}"/>
              </a:ext>
            </a:extLst>
          </p:cNvPr>
          <p:cNvCxnSpPr>
            <a:cxnSpLocks/>
            <a:stCxn id="10" idx="1"/>
          </p:cNvCxnSpPr>
          <p:nvPr/>
        </p:nvCxnSpPr>
        <p:spPr bwMode="auto">
          <a:xfrm flipH="1">
            <a:off x="4845077" y="3245359"/>
            <a:ext cx="2317271" cy="1219508"/>
          </a:xfrm>
          <a:prstGeom prst="straightConnector1">
            <a:avLst/>
          </a:prstGeom>
          <a:ln>
            <a:headEnd type="none" w="med" len="med"/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924BEB89-DC9D-49E9-6AA6-BBF4E01CE2B7}"/>
              </a:ext>
            </a:extLst>
          </p:cNvPr>
          <p:cNvCxnSpPr>
            <a:stCxn id="11" idx="1"/>
          </p:cNvCxnSpPr>
          <p:nvPr/>
        </p:nvCxnSpPr>
        <p:spPr bwMode="auto">
          <a:xfrm flipH="1" flipV="1">
            <a:off x="3573625" y="4639038"/>
            <a:ext cx="3588723" cy="428176"/>
          </a:xfrm>
          <a:prstGeom prst="straightConnector1">
            <a:avLst/>
          </a:prstGeom>
          <a:ln>
            <a:headEnd type="none" w="med" len="med"/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grpSp>
        <p:nvGrpSpPr>
          <p:cNvPr id="5" name="Group 4">
            <a:extLst>
              <a:ext uri="{FF2B5EF4-FFF2-40B4-BE49-F238E27FC236}">
                <a16:creationId xmlns:a16="http://schemas.microsoft.com/office/drawing/2014/main" id="{A89F7431-AF76-A248-D98F-D802DE800D9F}"/>
              </a:ext>
            </a:extLst>
          </p:cNvPr>
          <p:cNvGrpSpPr/>
          <p:nvPr/>
        </p:nvGrpSpPr>
        <p:grpSpPr>
          <a:xfrm>
            <a:off x="590611" y="1694674"/>
            <a:ext cx="1066868" cy="3308598"/>
            <a:chOff x="6766492" y="1995968"/>
            <a:chExt cx="1066868" cy="3308598"/>
          </a:xfrm>
        </p:grpSpPr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B29A354C-2FBC-459B-19E4-CC146CFED4E4}"/>
                </a:ext>
              </a:extLst>
            </p:cNvPr>
            <p:cNvSpPr txBox="1"/>
            <p:nvPr/>
          </p:nvSpPr>
          <p:spPr>
            <a:xfrm>
              <a:off x="6766492" y="1995968"/>
              <a:ext cx="1066868" cy="3308598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sz="950" b="1" dirty="0"/>
                <a:t>100%</a:t>
              </a:r>
            </a:p>
            <a:p>
              <a:endParaRPr lang="en-US" sz="950" b="1" dirty="0"/>
            </a:p>
            <a:p>
              <a:r>
                <a:rPr lang="en-US" sz="950" b="1" dirty="0"/>
                <a:t>Highly Likely</a:t>
              </a:r>
            </a:p>
            <a:p>
              <a:endParaRPr lang="en-US" sz="950" b="1" dirty="0"/>
            </a:p>
            <a:p>
              <a:r>
                <a:rPr lang="en-US" sz="950" b="1" dirty="0"/>
                <a:t>80%</a:t>
              </a:r>
            </a:p>
            <a:p>
              <a:endParaRPr lang="en-US" sz="950" b="1" dirty="0"/>
            </a:p>
            <a:p>
              <a:r>
                <a:rPr lang="en-US" sz="950" b="1" dirty="0"/>
                <a:t>Likely</a:t>
              </a:r>
            </a:p>
            <a:p>
              <a:endParaRPr lang="en-US" sz="950" b="1" dirty="0"/>
            </a:p>
            <a:p>
              <a:r>
                <a:rPr lang="en-US" sz="950" b="1" dirty="0"/>
                <a:t>60%</a:t>
              </a:r>
            </a:p>
            <a:p>
              <a:endParaRPr lang="en-US" sz="950" b="1" dirty="0"/>
            </a:p>
            <a:p>
              <a:r>
                <a:rPr lang="en-US" sz="950" b="1" dirty="0"/>
                <a:t>Possible</a:t>
              </a:r>
            </a:p>
            <a:p>
              <a:endParaRPr lang="en-US" sz="950" b="1" dirty="0"/>
            </a:p>
            <a:p>
              <a:r>
                <a:rPr lang="en-US" sz="950" b="1" dirty="0"/>
                <a:t>40%</a:t>
              </a:r>
            </a:p>
            <a:p>
              <a:endParaRPr lang="en-US" sz="950" b="1" dirty="0"/>
            </a:p>
            <a:p>
              <a:r>
                <a:rPr lang="en-US" sz="950" b="1" dirty="0"/>
                <a:t>Unlikely</a:t>
              </a:r>
            </a:p>
            <a:p>
              <a:endParaRPr lang="en-US" sz="950" b="1" dirty="0"/>
            </a:p>
            <a:p>
              <a:r>
                <a:rPr lang="en-US" sz="950" b="1" dirty="0"/>
                <a:t>20%</a:t>
              </a:r>
            </a:p>
            <a:p>
              <a:endParaRPr lang="en-US" sz="950" b="1" dirty="0"/>
            </a:p>
            <a:p>
              <a:r>
                <a:rPr lang="en-US" sz="950" b="1" dirty="0"/>
                <a:t>Highly Unlikely</a:t>
              </a:r>
            </a:p>
            <a:p>
              <a:endParaRPr lang="en-US" sz="950" b="1" dirty="0"/>
            </a:p>
            <a:p>
              <a:r>
                <a:rPr lang="en-US" sz="950" b="1" dirty="0"/>
                <a:t>0%</a:t>
              </a: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39030292-06AD-B030-902B-E96CD2C97C72}"/>
                </a:ext>
              </a:extLst>
            </p:cNvPr>
            <p:cNvSpPr txBox="1"/>
            <p:nvPr/>
          </p:nvSpPr>
          <p:spPr>
            <a:xfrm rot="16200000">
              <a:off x="7213791" y="3505644"/>
              <a:ext cx="894080" cy="223138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sz="850" b="1" dirty="0"/>
                <a:t>LIKELIHOOD</a:t>
              </a:r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DA9B71D0-399F-E163-C5A1-4821E317EB86}"/>
              </a:ext>
            </a:extLst>
          </p:cNvPr>
          <p:cNvGrpSpPr/>
          <p:nvPr/>
        </p:nvGrpSpPr>
        <p:grpSpPr>
          <a:xfrm>
            <a:off x="1861041" y="5125136"/>
            <a:ext cx="4419600" cy="429111"/>
            <a:chOff x="7772400" y="5075768"/>
            <a:chExt cx="4419600" cy="429111"/>
          </a:xfrm>
        </p:grpSpPr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056AD044-D54E-9229-4D72-1563560CDFD0}"/>
                </a:ext>
              </a:extLst>
            </p:cNvPr>
            <p:cNvSpPr txBox="1"/>
            <p:nvPr/>
          </p:nvSpPr>
          <p:spPr>
            <a:xfrm>
              <a:off x="7772400" y="5075768"/>
              <a:ext cx="4419600" cy="223138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sz="850" b="1" dirty="0"/>
                <a:t>Very Low	Low	Medium	High	Very High</a:t>
              </a: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9E165919-273E-A3BF-8E81-18D97600DE0D}"/>
                </a:ext>
              </a:extLst>
            </p:cNvPr>
            <p:cNvSpPr txBox="1"/>
            <p:nvPr/>
          </p:nvSpPr>
          <p:spPr>
            <a:xfrm>
              <a:off x="9408160" y="5281741"/>
              <a:ext cx="1148080" cy="223138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sz="850" b="1" dirty="0"/>
                <a:t>CONSEQUENCES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65497038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1A387ED4-6584-EF67-F509-44FB54A5C63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68E8870-17DE-45C4-A8DD-7644B2422933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  <p:pic>
        <p:nvPicPr>
          <p:cNvPr id="5" name="CARA Demo">
            <a:hlinkClick r:id="" action="ppaction://media"/>
            <a:extLst>
              <a:ext uri="{FF2B5EF4-FFF2-40B4-BE49-F238E27FC236}">
                <a16:creationId xmlns:a16="http://schemas.microsoft.com/office/drawing/2014/main" id="{64AAA10D-55D6-06E3-66C2-0E933E80D4EC}"/>
              </a:ext>
            </a:extLst>
          </p:cNvPr>
          <p:cNvPicPr>
            <a:picLocks noGrp="1" noChangeAspect="1"/>
          </p:cNvPicPr>
          <p:nvPr>
            <p:ph sz="quarter" idx="11"/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579117" y="1046163"/>
            <a:ext cx="9051229" cy="5075237"/>
          </a:xfrm>
          <a:prstGeom prst="rect">
            <a:avLst/>
          </a:prstGeom>
        </p:spPr>
      </p:pic>
      <p:sp>
        <p:nvSpPr>
          <p:cNvPr id="6" name="Title 2">
            <a:extLst>
              <a:ext uri="{FF2B5EF4-FFF2-40B4-BE49-F238E27FC236}">
                <a16:creationId xmlns:a16="http://schemas.microsoft.com/office/drawing/2014/main" id="{1C729A7F-6A20-4213-1D64-76E20C151A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795130"/>
          </a:xfrm>
        </p:spPr>
        <p:txBody>
          <a:bodyPr/>
          <a:lstStyle/>
          <a:p>
            <a:r>
              <a:rPr lang="en-US" dirty="0"/>
              <a:t>Background – Continuous Asymmetric Risk Analysis (CARA) 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737E6389-4F0D-52A6-0500-417546234C36}"/>
              </a:ext>
            </a:extLst>
          </p:cNvPr>
          <p:cNvGrpSpPr/>
          <p:nvPr/>
        </p:nvGrpSpPr>
        <p:grpSpPr>
          <a:xfrm>
            <a:off x="3404931" y="2649714"/>
            <a:ext cx="1066868" cy="3000821"/>
            <a:chOff x="6766492" y="1995968"/>
            <a:chExt cx="1066868" cy="3000821"/>
          </a:xfrm>
        </p:grpSpPr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8B021684-546B-6583-42D9-86AEDCFE0CAF}"/>
                </a:ext>
              </a:extLst>
            </p:cNvPr>
            <p:cNvSpPr txBox="1"/>
            <p:nvPr/>
          </p:nvSpPr>
          <p:spPr>
            <a:xfrm>
              <a:off x="6766492" y="1995968"/>
              <a:ext cx="1066868" cy="3000821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sz="900" b="1" dirty="0"/>
                <a:t>100%</a:t>
              </a:r>
            </a:p>
            <a:p>
              <a:endParaRPr lang="en-US" sz="900" b="1" dirty="0"/>
            </a:p>
            <a:p>
              <a:r>
                <a:rPr lang="en-US" sz="900" b="1" dirty="0"/>
                <a:t>Highly Likely</a:t>
              </a:r>
            </a:p>
            <a:p>
              <a:endParaRPr lang="en-US" sz="900" b="1" dirty="0"/>
            </a:p>
            <a:p>
              <a:r>
                <a:rPr lang="en-US" sz="900" b="1" dirty="0"/>
                <a:t>80%</a:t>
              </a:r>
            </a:p>
            <a:p>
              <a:endParaRPr lang="en-US" sz="900" b="1" dirty="0"/>
            </a:p>
            <a:p>
              <a:r>
                <a:rPr lang="en-US" sz="900" b="1" dirty="0"/>
                <a:t>Likely</a:t>
              </a:r>
            </a:p>
            <a:p>
              <a:endParaRPr lang="en-US" sz="900" b="1" dirty="0"/>
            </a:p>
            <a:p>
              <a:r>
                <a:rPr lang="en-US" sz="900" b="1" dirty="0"/>
                <a:t>60%</a:t>
              </a:r>
            </a:p>
            <a:p>
              <a:endParaRPr lang="en-US" sz="900" b="1" dirty="0"/>
            </a:p>
            <a:p>
              <a:r>
                <a:rPr lang="en-US" sz="900" b="1" dirty="0"/>
                <a:t>Possible</a:t>
              </a:r>
            </a:p>
            <a:p>
              <a:endParaRPr lang="en-US" sz="900" b="1" dirty="0"/>
            </a:p>
            <a:p>
              <a:r>
                <a:rPr lang="en-US" sz="900" b="1" dirty="0"/>
                <a:t>40%</a:t>
              </a:r>
            </a:p>
            <a:p>
              <a:endParaRPr lang="en-US" sz="900" b="1" dirty="0"/>
            </a:p>
            <a:p>
              <a:r>
                <a:rPr lang="en-US" sz="900" b="1" dirty="0"/>
                <a:t>Unlikely</a:t>
              </a:r>
            </a:p>
            <a:p>
              <a:endParaRPr lang="en-US" sz="900" b="1" dirty="0"/>
            </a:p>
            <a:p>
              <a:r>
                <a:rPr lang="en-US" sz="900" b="1" dirty="0"/>
                <a:t>20%</a:t>
              </a:r>
            </a:p>
            <a:p>
              <a:endParaRPr lang="en-US" sz="900" b="1" dirty="0"/>
            </a:p>
            <a:p>
              <a:r>
                <a:rPr lang="en-US" sz="900" b="1" dirty="0"/>
                <a:t>Highly Unlikely</a:t>
              </a:r>
            </a:p>
            <a:p>
              <a:endParaRPr lang="en-US" sz="900" b="1" dirty="0"/>
            </a:p>
            <a:p>
              <a:r>
                <a:rPr lang="en-US" sz="900" b="1" dirty="0"/>
                <a:t>0%</a:t>
              </a: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9A100ACB-0342-A61B-C634-850FFE81970F}"/>
                </a:ext>
              </a:extLst>
            </p:cNvPr>
            <p:cNvSpPr txBox="1"/>
            <p:nvPr/>
          </p:nvSpPr>
          <p:spPr>
            <a:xfrm rot="16200000">
              <a:off x="7213791" y="3505644"/>
              <a:ext cx="894080" cy="223138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sz="800" b="1" dirty="0"/>
                <a:t>LIKELIHOOD</a:t>
              </a:r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6C5701FB-5DDB-63E5-8967-D3E5830A1677}"/>
              </a:ext>
            </a:extLst>
          </p:cNvPr>
          <p:cNvGrpSpPr/>
          <p:nvPr/>
        </p:nvGrpSpPr>
        <p:grpSpPr>
          <a:xfrm>
            <a:off x="4410839" y="5671412"/>
            <a:ext cx="4419600" cy="429111"/>
            <a:chOff x="7772400" y="5075768"/>
            <a:chExt cx="4419600" cy="429111"/>
          </a:xfrm>
        </p:grpSpPr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C6CC298C-6F46-EE33-DE73-1DE30574503F}"/>
                </a:ext>
              </a:extLst>
            </p:cNvPr>
            <p:cNvSpPr txBox="1"/>
            <p:nvPr/>
          </p:nvSpPr>
          <p:spPr>
            <a:xfrm>
              <a:off x="7772400" y="5075768"/>
              <a:ext cx="4419600" cy="223138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sz="800" b="1" dirty="0"/>
                <a:t>Very Low	Low	Medium	High	Very High</a:t>
              </a: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7AB22AE6-EC34-195E-3277-6B73B193E598}"/>
                </a:ext>
              </a:extLst>
            </p:cNvPr>
            <p:cNvSpPr txBox="1"/>
            <p:nvPr/>
          </p:nvSpPr>
          <p:spPr>
            <a:xfrm>
              <a:off x="9408160" y="5281741"/>
              <a:ext cx="1148080" cy="223138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sz="800" b="1" dirty="0"/>
                <a:t>CONSEQUENCES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1332273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8692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video>
              <p:cMediaNode vol="80000">
                <p:cTn id="12" repeatCount="indefinite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63975E9D-006A-9D86-9CFE-5EF6F564CDB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68E8870-17DE-45C4-A8DD-7644B2422933}" type="slidenum">
              <a:rPr lang="en-US" smtClean="0"/>
              <a:pPr>
                <a:defRPr/>
              </a:pPr>
              <a:t>7</a:t>
            </a:fld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7979D126-45DC-29B8-BCF4-FDA3E8DD0F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Motivation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B79720F-ED52-FF77-ABF2-95CE310C7A60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480132" y="1046715"/>
            <a:ext cx="11250613" cy="3795873"/>
          </a:xfrm>
        </p:spPr>
        <p:txBody>
          <a:bodyPr/>
          <a:lstStyle/>
          <a:p>
            <a:r>
              <a:rPr lang="en-US" dirty="0"/>
              <a:t>By allowing the user to evaluate the impact of prevention and mitigation measures, the number of possible decisions grow exponentially</a:t>
            </a:r>
          </a:p>
          <a:p>
            <a:endParaRPr lang="en-US" dirty="0"/>
          </a:p>
          <a:p>
            <a:r>
              <a:rPr lang="en-US" dirty="0"/>
              <a:t>For example, if the user is considering 3 prevention and 3 mitigation measures, the number of possible combinations of decisions is (3+3)! = 6! = 720</a:t>
            </a:r>
          </a:p>
          <a:p>
            <a:endParaRPr lang="en-US" dirty="0"/>
          </a:p>
          <a:p>
            <a:r>
              <a:rPr lang="en-US" dirty="0"/>
              <a:t>If the user adds one more mitigation measure to the evaluation, the number of possible decisions increase to (3+4)! = 7! = 5,040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BB35DB5-7970-B6A8-68D6-51C5C4414D0F}"/>
              </a:ext>
            </a:extLst>
          </p:cNvPr>
          <p:cNvSpPr txBox="1"/>
          <p:nvPr/>
        </p:nvSpPr>
        <p:spPr>
          <a:xfrm>
            <a:off x="515914" y="5421932"/>
            <a:ext cx="11160172" cy="783193"/>
          </a:xfrm>
          <a:prstGeom prst="roundRect">
            <a:avLst/>
          </a:prstGeom>
          <a:solidFill>
            <a:srgbClr val="001D6E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sz="2000" b="1" dirty="0">
                <a:solidFill>
                  <a:schemeClr val="bg1"/>
                </a:solidFill>
              </a:rPr>
              <a:t>What is the </a:t>
            </a:r>
            <a:r>
              <a:rPr lang="en-US" sz="2000" b="1" i="1" u="sng" dirty="0">
                <a:solidFill>
                  <a:schemeClr val="bg1"/>
                </a:solidFill>
              </a:rPr>
              <a:t>best</a:t>
            </a:r>
            <a:r>
              <a:rPr lang="en-US" sz="2000" b="1" dirty="0">
                <a:solidFill>
                  <a:schemeClr val="bg1"/>
                </a:solidFill>
              </a:rPr>
              <a:t> combination of prevention and mitigation measures to reduce the severity of my risk?</a:t>
            </a:r>
          </a:p>
        </p:txBody>
      </p:sp>
    </p:spTree>
    <p:extLst>
      <p:ext uri="{BB962C8B-B14F-4D97-AF65-F5344CB8AC3E}">
        <p14:creationId xmlns:p14="http://schemas.microsoft.com/office/powerpoint/2010/main" val="161444631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9789A90-F4C6-25BE-3575-DE63FAE6ABD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68E8870-17DE-45C4-A8DD-7644B2422933}" type="slidenum">
              <a:rPr lang="en-US" smtClean="0"/>
              <a:pPr>
                <a:defRPr/>
              </a:pPr>
              <a:t>8</a:t>
            </a:fld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99DB6C79-BB94-2F5A-110F-D543382B76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Optimization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7031AC4-E866-D645-B5C4-768C6894B190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480133" y="1046715"/>
            <a:ext cx="11509704" cy="4066461"/>
          </a:xfrm>
        </p:spPr>
        <p:txBody>
          <a:bodyPr/>
          <a:lstStyle/>
          <a:p>
            <a:r>
              <a:rPr lang="en-US" dirty="0"/>
              <a:t>CARA will reduce the risk using an adaptive non-convex stochastic optimization algorithm</a:t>
            </a:r>
          </a:p>
          <a:p>
            <a:endParaRPr lang="en-US" dirty="0"/>
          </a:p>
          <a:p>
            <a:r>
              <a:rPr lang="en-US" dirty="0"/>
              <a:t>By leveraging optimization, the user can easily find the best combination of prevention and mitigation measures to reduce the severity of the risk event</a:t>
            </a:r>
          </a:p>
          <a:p>
            <a:endParaRPr lang="en-US" dirty="0"/>
          </a:p>
          <a:p>
            <a:r>
              <a:rPr lang="en-US" dirty="0"/>
              <a:t>This combination of prevention and mitigation measures is found using a quantitative approach that reduces the bias inherent in a human-based decision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C1CBB9B6-A551-9E00-F0AA-839C00D9593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09337" y="5113176"/>
            <a:ext cx="7173326" cy="7621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614905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D43211A-6783-863E-A157-D74141403E9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68E8870-17DE-45C4-A8DD-7644B2422933}" type="slidenum">
              <a:rPr lang="en-US" smtClean="0"/>
              <a:pPr>
                <a:defRPr/>
              </a:pPr>
              <a:t>9</a:t>
            </a:fld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A9A4EF11-9719-8B96-9690-8087C99087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Optimization - Constraints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EFA83F3-FEC7-983F-2347-BF3F15034F24}"/>
              </a:ext>
            </a:extLst>
          </p:cNvPr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r>
              <a:rPr lang="en-US" dirty="0"/>
              <a:t>With unlimited recourses, the optimal way to reduce the severity of the risk would be to apply all the prevention and mitigation measures</a:t>
            </a:r>
          </a:p>
          <a:p>
            <a:r>
              <a:rPr lang="en-US" dirty="0"/>
              <a:t>To implement the prevention or mitigation measures, we need resources such as time, money, and manpower</a:t>
            </a:r>
          </a:p>
          <a:p>
            <a:r>
              <a:rPr lang="en-US" dirty="0"/>
              <a:t>Not all prevention and mitigation measures are built the same</a:t>
            </a:r>
          </a:p>
          <a:p>
            <a:pPr marL="914400" indent="-455613"/>
            <a:r>
              <a:rPr lang="en-US" dirty="0"/>
              <a:t>One measure may have a huge impact on risk reduction, but may require a large amount of resources</a:t>
            </a:r>
          </a:p>
          <a:p>
            <a:pPr marL="914400" indent="-455613"/>
            <a:r>
              <a:rPr lang="en-US" dirty="0"/>
              <a:t>Another may have a smaller impact, but require fewer resources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64FEB1D-9732-EF40-117B-213A09A9830B}"/>
              </a:ext>
            </a:extLst>
          </p:cNvPr>
          <p:cNvSpPr txBox="1"/>
          <p:nvPr/>
        </p:nvSpPr>
        <p:spPr>
          <a:xfrm>
            <a:off x="515914" y="5282784"/>
            <a:ext cx="11160172" cy="783193"/>
          </a:xfrm>
          <a:prstGeom prst="roundRect">
            <a:avLst/>
          </a:prstGeom>
          <a:solidFill>
            <a:srgbClr val="001D6E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sz="2000" b="1" dirty="0">
                <a:solidFill>
                  <a:schemeClr val="bg1"/>
                </a:solidFill>
              </a:rPr>
              <a:t>What is the </a:t>
            </a:r>
            <a:r>
              <a:rPr lang="en-US" sz="2000" b="1" i="1" u="sng" dirty="0">
                <a:solidFill>
                  <a:schemeClr val="bg1"/>
                </a:solidFill>
              </a:rPr>
              <a:t>best</a:t>
            </a:r>
            <a:r>
              <a:rPr lang="en-US" sz="2000" b="1" dirty="0">
                <a:solidFill>
                  <a:schemeClr val="bg1"/>
                </a:solidFill>
              </a:rPr>
              <a:t> combination of prevention and mitigation measures to reduce the severity of my risk given my available resources?</a:t>
            </a:r>
          </a:p>
        </p:txBody>
      </p:sp>
    </p:spTree>
    <p:extLst>
      <p:ext uri="{BB962C8B-B14F-4D97-AF65-F5344CB8AC3E}">
        <p14:creationId xmlns:p14="http://schemas.microsoft.com/office/powerpoint/2010/main" val="1174211107"/>
      </p:ext>
    </p:extLst>
  </p:cSld>
  <p:clrMapOvr>
    <a:masterClrMapping/>
  </p:clrMapOvr>
</p:sld>
</file>

<file path=ppt/theme/theme1.xml><?xml version="1.0" encoding="utf-8"?>
<a:theme xmlns:a="http://schemas.openxmlformats.org/drawingml/2006/main" name="Blends">
  <a:themeElements>
    <a:clrScheme name="Blends 2">
      <a:dk1>
        <a:srgbClr val="000000"/>
      </a:dk1>
      <a:lt1>
        <a:srgbClr val="FFFFFF"/>
      </a:lt1>
      <a:dk2>
        <a:srgbClr val="333399"/>
      </a:dk2>
      <a:lt2>
        <a:srgbClr val="1C1C1C"/>
      </a:lt2>
      <a:accent1>
        <a:srgbClr val="00E4A8"/>
      </a:accent1>
      <a:accent2>
        <a:srgbClr val="FFCF01"/>
      </a:accent2>
      <a:accent3>
        <a:srgbClr val="FFFFFF"/>
      </a:accent3>
      <a:accent4>
        <a:srgbClr val="000000"/>
      </a:accent4>
      <a:accent5>
        <a:srgbClr val="AAEFD1"/>
      </a:accent5>
      <a:accent6>
        <a:srgbClr val="E7BB01"/>
      </a:accent6>
      <a:hlink>
        <a:srgbClr val="FF0000"/>
      </a:hlink>
      <a:folHlink>
        <a:srgbClr val="3333CC"/>
      </a:folHlink>
    </a:clrScheme>
    <a:fontScheme name="Blends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charset="0"/>
          </a:defRPr>
        </a:defPPr>
      </a:lstStyle>
    </a:lnDef>
  </a:objectDefaults>
  <a:extraClrSchemeLst>
    <a:extraClrScheme>
      <a:clrScheme name="Blends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ends 2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3">
        <a:dk1>
          <a:srgbClr val="000000"/>
        </a:dk1>
        <a:lt1>
          <a:srgbClr val="FFFFFF"/>
        </a:lt1>
        <a:dk2>
          <a:srgbClr val="000000"/>
        </a:dk2>
        <a:lt2>
          <a:srgbClr val="5F5F5F"/>
        </a:lt2>
        <a:accent1>
          <a:srgbClr val="EAEAEA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737373"/>
        </a:accent6>
        <a:hlink>
          <a:srgbClr val="4D4D4D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4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ends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7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2016PresentationTemplate_Tutorials.potx" id="{703545D4-36F8-4318-AC29-1855C3CD0935}" vid="{711C829B-536F-4794-9833-7F96502517E7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67E50F16932FA4DA740AD241DCC42DC" ma:contentTypeVersion="1" ma:contentTypeDescription="Create a new document." ma:contentTypeScope="" ma:versionID="cf3becb063dad1cc8b49e034e445ab8d">
  <xsd:schema xmlns:xsd="http://www.w3.org/2001/XMLSchema" xmlns:p="http://schemas.microsoft.com/office/2006/metadata/properties" xmlns:ns1="http://schemas.microsoft.com/sharepoint/v3" targetNamespace="http://schemas.microsoft.com/office/2006/metadata/properties" ma:root="true" ma:fieldsID="ddb0c952b897a810c8a4e377cff6bff8" ns1:_="">
    <xsd:import namespace="http://schemas.microsoft.com/sharepoint/v3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</xsd:all>
            </xsd:complexType>
          </xsd:element>
        </xsd:sequence>
      </xsd:complexType>
    </xsd:element>
  </xsd:schema>
  <xsd:schema xmlns:xsd="http://www.w3.org/2001/XMLSchema" xmlns:dms="http://schemas.microsoft.com/office/2006/documentManagement/types" targetNamespace="http://schemas.microsoft.com/sharepoint/v3" elementFormDefault="qualified">
    <xsd:import namespace="http://schemas.microsoft.com/office/2006/documentManagement/types"/>
    <xsd:element name="PublishingStartDate" ma:index="8" nillable="true" ma:displayName="Scheduling Start Date" ma:description="" ma:hidden="true" ma:internalName="PublishingStartDate">
      <xsd:simpleType>
        <xsd:restriction base="dms:Unknown"/>
      </xsd:simpleType>
    </xsd:element>
    <xsd:element name="PublishingExpirationDate" ma:index="9" nillable="true" ma:displayName="Scheduling End Date" ma:description="" ma:hidden="true" ma:internalName="PublishingExpirationDat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office/internal/2005/internalDocumentation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 ma:readOnly="tru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lastPrinted" minOccurs="0" maxOccurs="1" type="xsd:dateTime"/>
        <xsd:element name="contentStatus" minOccurs="0" maxOccurs="1" type="xsd:string"/>
      </xsd:all>
    </xsd:complexType>
  </xsd:schema>
</ct:contentTypeSchema>
</file>

<file path=customXml/item3.xml><?xml version="1.0" encoding="utf-8"?>
<p:properties xmlns:p="http://schemas.microsoft.com/office/2006/metadata/properties" xmlns:xsi="http://www.w3.org/2001/XMLSchema-instance">
  <documentManagement>
    <PublishingExpirationDate xmlns="http://schemas.microsoft.com/sharepoint/v3" xsi:nil="true"/>
    <PublishingStartDate xmlns="http://schemas.microsoft.com/sharepoint/v3" xsi:nil="true"/>
  </documentManagement>
</p:properties>
</file>

<file path=customXml/itemProps1.xml><?xml version="1.0" encoding="utf-8"?>
<ds:datastoreItem xmlns:ds="http://schemas.openxmlformats.org/officeDocument/2006/customXml" ds:itemID="{2F04B76F-4E2B-4E86-86C5-9CCB38AF7D96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FC5F1E05-96DA-4377-A6E4-484D5E715A8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http://schemas.microsoft.com/office/2006/documentManagement/types"/>
    <ds:schemaRef ds:uri="http://schemas.openxmlformats.org/package/2006/metadata/core-properties"/>
    <ds:schemaRef ds:uri="http://purl.org/dc/elements/1.1/"/>
    <ds:schemaRef ds:uri="http://purl.org/dc/terms/"/>
    <ds:schemaRef ds:uri="http://schemas.microsoft.com/office/internal/2005/internalDocumentation"/>
  </ds:schemaRefs>
</ds:datastoreItem>
</file>

<file path=customXml/itemProps3.xml><?xml version="1.0" encoding="utf-8"?>
<ds:datastoreItem xmlns:ds="http://schemas.openxmlformats.org/officeDocument/2006/customXml" ds:itemID="{8C709B06-5FA7-40B8-A752-7128AA94FE0C}">
  <ds:schemaRefs>
    <ds:schemaRef ds:uri="http://schemas.microsoft.com/office/2006/documentManagement/types"/>
    <ds:schemaRef ds:uri="http://purl.org/dc/elements/1.1/"/>
    <ds:schemaRef ds:uri="http://purl.org/dc/dcmitype/"/>
    <ds:schemaRef ds:uri="http://www.w3.org/XML/1998/namespace"/>
    <ds:schemaRef ds:uri="http://purl.org/dc/terms/"/>
    <ds:schemaRef ds:uri="http://schemas.microsoft.com/sharepoint/v3"/>
    <ds:schemaRef ds:uri="http://schemas.microsoft.com/office/2006/metadata/properties"/>
    <ds:schemaRef ds:uri="http://schemas.openxmlformats.org/package/2006/metadata/core-propertie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24904</TotalTime>
  <Words>1189</Words>
  <Application>Microsoft Office PowerPoint</Application>
  <PresentationFormat>Widescreen</PresentationFormat>
  <Paragraphs>335</Paragraphs>
  <Slides>18</Slides>
  <Notes>1</Notes>
  <HiddenSlides>1</HiddenSlides>
  <MMClips>1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4" baseType="lpstr">
      <vt:lpstr>Arial</vt:lpstr>
      <vt:lpstr>Arial Narrow</vt:lpstr>
      <vt:lpstr>Courier New</vt:lpstr>
      <vt:lpstr>Tahoma</vt:lpstr>
      <vt:lpstr>Wingdings</vt:lpstr>
      <vt:lpstr>Blends</vt:lpstr>
      <vt:lpstr>PowerPoint Presentation</vt:lpstr>
      <vt:lpstr>Agenda</vt:lpstr>
      <vt:lpstr>Background – Risk Matrix</vt:lpstr>
      <vt:lpstr>Background – Continuous Asymmetric Risk Analysis (CARA) </vt:lpstr>
      <vt:lpstr>Background – Continuous Asymmetric Risk Analysis (CARA) </vt:lpstr>
      <vt:lpstr>Background – Continuous Asymmetric Risk Analysis (CARA) </vt:lpstr>
      <vt:lpstr>Motivation</vt:lpstr>
      <vt:lpstr>Optimization</vt:lpstr>
      <vt:lpstr>Optimization - Constraints</vt:lpstr>
      <vt:lpstr>Demonstration</vt:lpstr>
      <vt:lpstr>Demonstration</vt:lpstr>
      <vt:lpstr>Demonstration</vt:lpstr>
      <vt:lpstr>Demonstration</vt:lpstr>
      <vt:lpstr>Demonstration</vt:lpstr>
      <vt:lpstr>Summary</vt:lpstr>
      <vt:lpstr>Future Work</vt:lpstr>
      <vt:lpstr>Acknowledgements </vt:lpstr>
      <vt:lpstr>PowerPoint Presentation</vt:lpstr>
    </vt:vector>
  </TitlesOfParts>
  <Company>The Boeing Company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Hamilton, Christopher A</dc:creator>
  <cp:lastModifiedBy>Randy Allen, PhD</cp:lastModifiedBy>
  <cp:revision>77</cp:revision>
  <cp:lastPrinted>1601-01-01T00:00:00Z</cp:lastPrinted>
  <dcterms:created xsi:type="dcterms:W3CDTF">2016-03-29T15:29:36Z</dcterms:created>
  <dcterms:modified xsi:type="dcterms:W3CDTF">2024-10-02T17:02:34Z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0x010100767E50F16932FA4DA740AD241DCC42DC</vt:lpwstr>
  </property>
  <property fmtid="{D5CDD505-2E9C-101B-9397-08002B2CF9AE}" pid="3" name="DocumentDescription">
    <vt:lpwstr>&lt;div class=ExternalClass9DF5FD6F97034AAA9FF0AABB8157F05A&gt; &lt;/div&gt;</vt:lpwstr>
  </property>
</Properties>
</file>