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2"/>
  </p:notesMasterIdLst>
  <p:handoutMasterIdLst>
    <p:handoutMasterId r:id="rId23"/>
  </p:handoutMasterIdLst>
  <p:sldIdLst>
    <p:sldId id="289" r:id="rId5"/>
    <p:sldId id="290" r:id="rId6"/>
    <p:sldId id="307" r:id="rId7"/>
    <p:sldId id="294" r:id="rId8"/>
    <p:sldId id="295" r:id="rId9"/>
    <p:sldId id="292" r:id="rId10"/>
    <p:sldId id="311" r:id="rId11"/>
    <p:sldId id="310" r:id="rId12"/>
    <p:sldId id="297" r:id="rId13"/>
    <p:sldId id="312" r:id="rId14"/>
    <p:sldId id="299" r:id="rId15"/>
    <p:sldId id="308" r:id="rId16"/>
    <p:sldId id="309" r:id="rId17"/>
    <p:sldId id="302" r:id="rId18"/>
    <p:sldId id="313" r:id="rId19"/>
    <p:sldId id="304" r:id="rId20"/>
    <p:sldId id="306" r:id="rId21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48"/>
    <a:srgbClr val="FFFFFF"/>
    <a:srgbClr val="CC3300"/>
    <a:srgbClr val="595959"/>
    <a:srgbClr val="2969F2"/>
    <a:srgbClr val="06103D"/>
    <a:srgbClr val="CC0035"/>
    <a:srgbClr val="182350"/>
    <a:srgbClr val="22458A"/>
    <a:srgbClr val="2B5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41A352-AFDE-48A9-B88F-A7D6410ED833}" v="13" dt="2024-09-20T19:09:38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34" autoAdjust="0"/>
    <p:restoredTop sz="94634" autoAdjust="0"/>
  </p:normalViewPr>
  <p:slideViewPr>
    <p:cSldViewPr snapToGrid="0">
      <p:cViewPr varScale="1">
        <p:scale>
          <a:sx n="103" d="100"/>
          <a:sy n="103" d="100"/>
        </p:scale>
        <p:origin x="114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o Scielzo" userId="dff06a17-31d3-4b99-9e86-0a12dc2ba8f3" providerId="ADAL" clId="{E841A352-AFDE-48A9-B88F-A7D6410ED833}"/>
    <pc:docChg chg="custSel modSld">
      <pc:chgData name="Sandro Scielzo" userId="dff06a17-31d3-4b99-9e86-0a12dc2ba8f3" providerId="ADAL" clId="{E841A352-AFDE-48A9-B88F-A7D6410ED833}" dt="2024-09-20T19:09:38.297" v="26" actId="1076"/>
      <pc:docMkLst>
        <pc:docMk/>
      </pc:docMkLst>
      <pc:sldChg chg="addSp delSp modSp mod">
        <pc:chgData name="Sandro Scielzo" userId="dff06a17-31d3-4b99-9e86-0a12dc2ba8f3" providerId="ADAL" clId="{E841A352-AFDE-48A9-B88F-A7D6410ED833}" dt="2024-09-20T19:09:38.297" v="26" actId="1076"/>
        <pc:sldMkLst>
          <pc:docMk/>
          <pc:sldMk cId="3664686379" sldId="289"/>
        </pc:sldMkLst>
        <pc:picChg chg="add mod">
          <ac:chgData name="Sandro Scielzo" userId="dff06a17-31d3-4b99-9e86-0a12dc2ba8f3" providerId="ADAL" clId="{E841A352-AFDE-48A9-B88F-A7D6410ED833}" dt="2024-09-20T14:57:55.936" v="2"/>
          <ac:picMkLst>
            <pc:docMk/>
            <pc:sldMk cId="3664686379" sldId="289"/>
            <ac:picMk id="3" creationId="{92DFC665-468E-FD9A-E3C1-252519D0504B}"/>
          </ac:picMkLst>
        </pc:picChg>
        <pc:picChg chg="add del mod">
          <ac:chgData name="Sandro Scielzo" userId="dff06a17-31d3-4b99-9e86-0a12dc2ba8f3" providerId="ADAL" clId="{E841A352-AFDE-48A9-B88F-A7D6410ED833}" dt="2024-09-20T19:09:01.245" v="21" actId="478"/>
          <ac:picMkLst>
            <pc:docMk/>
            <pc:sldMk cId="3664686379" sldId="289"/>
            <ac:picMk id="4" creationId="{6C891634-A478-6D91-A615-A1CFD212D068}"/>
          </ac:picMkLst>
        </pc:picChg>
        <pc:picChg chg="del">
          <ac:chgData name="Sandro Scielzo" userId="dff06a17-31d3-4b99-9e86-0a12dc2ba8f3" providerId="ADAL" clId="{E841A352-AFDE-48A9-B88F-A7D6410ED833}" dt="2024-09-20T14:57:53.913" v="0" actId="478"/>
          <ac:picMkLst>
            <pc:docMk/>
            <pc:sldMk cId="3664686379" sldId="289"/>
            <ac:picMk id="6" creationId="{BDC54785-F8EA-B9B0-D4A3-6E83C9590636}"/>
          </ac:picMkLst>
        </pc:picChg>
        <pc:picChg chg="add mod">
          <ac:chgData name="Sandro Scielzo" userId="dff06a17-31d3-4b99-9e86-0a12dc2ba8f3" providerId="ADAL" clId="{E841A352-AFDE-48A9-B88F-A7D6410ED833}" dt="2024-09-20T19:09:38.297" v="26" actId="1076"/>
          <ac:picMkLst>
            <pc:docMk/>
            <pc:sldMk cId="3664686379" sldId="289"/>
            <ac:picMk id="1026" creationId="{427B5F3A-B274-5C0C-E6EA-E442C68CE6D5}"/>
          </ac:picMkLst>
        </pc:picChg>
        <pc:picChg chg="del">
          <ac:chgData name="Sandro Scielzo" userId="dff06a17-31d3-4b99-9e86-0a12dc2ba8f3" providerId="ADAL" clId="{E841A352-AFDE-48A9-B88F-A7D6410ED833}" dt="2024-09-20T14:57:55.341" v="1" actId="478"/>
          <ac:picMkLst>
            <pc:docMk/>
            <pc:sldMk cId="3664686379" sldId="289"/>
            <ac:picMk id="1026" creationId="{D77BA143-B695-CCF4-98D2-4B1040FCE3BD}"/>
          </ac:picMkLst>
        </pc:picChg>
      </pc:sldChg>
      <pc:sldChg chg="addSp delSp modSp mod">
        <pc:chgData name="Sandro Scielzo" userId="dff06a17-31d3-4b99-9e86-0a12dc2ba8f3" providerId="ADAL" clId="{E841A352-AFDE-48A9-B88F-A7D6410ED833}" dt="2024-09-20T14:58:20.407" v="4"/>
        <pc:sldMkLst>
          <pc:docMk/>
          <pc:sldMk cId="1008667600" sldId="290"/>
        </pc:sldMkLst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4" creationId="{055E962B-086C-AA14-31D0-2AB273B0D5FF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5" creationId="{E2BC6DE4-0BFE-0A0D-B4F1-F4CBC29F6AAD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6" creationId="{FE3D7469-18BB-4619-D32E-DE6C55A9AD65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7" creationId="{7354399E-E2A0-1C39-EA8F-1374C4006FDC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8" creationId="{C6BA8090-874B-874D-8A29-FB68E2805953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9" creationId="{1B668444-7D8A-1A90-2337-6F808E63B097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10" creationId="{2EF8C9F5-DA1B-A9E3-D834-379917372E12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11" creationId="{97F7733A-80A2-881D-2ADA-AF55FB1386B5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13" creationId="{9BA0956C-3AA8-B4AF-8656-50D200C58E08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14" creationId="{98CE7F5F-39C1-D44F-A20F-46F6A1279AD8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20" creationId="{BA97024C-2762-76F7-6A17-0096C5F7624A}"/>
          </ac:spMkLst>
        </pc:spChg>
        <pc:spChg chg="add mod">
          <ac:chgData name="Sandro Scielzo" userId="dff06a17-31d3-4b99-9e86-0a12dc2ba8f3" providerId="ADAL" clId="{E841A352-AFDE-48A9-B88F-A7D6410ED833}" dt="2024-09-20T14:58:20.407" v="4"/>
          <ac:spMkLst>
            <pc:docMk/>
            <pc:sldMk cId="1008667600" sldId="290"/>
            <ac:spMk id="21" creationId="{E781E9B4-5448-DFE7-8F1B-C4A88B4AD932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25" creationId="{A814B7DA-0F62-C044-096D-AC121221C379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28" creationId="{D095D316-9C38-7EAE-EDFB-9750158455A2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33" creationId="{54FDBEEE-5B4D-6C39-E3F8-590606ED2702}"/>
          </ac:spMkLst>
        </pc:spChg>
        <pc:spChg chg="del">
          <ac:chgData name="Sandro Scielzo" userId="dff06a17-31d3-4b99-9e86-0a12dc2ba8f3" providerId="ADAL" clId="{E841A352-AFDE-48A9-B88F-A7D6410ED833}" dt="2024-09-20T14:58:19.985" v="3" actId="478"/>
          <ac:spMkLst>
            <pc:docMk/>
            <pc:sldMk cId="1008667600" sldId="290"/>
            <ac:spMk id="35" creationId="{BF1E5325-14EE-B467-3F97-5F714C0BBF5A}"/>
          </ac:spMkLst>
        </pc:spChg>
        <pc:picChg chg="add mod">
          <ac:chgData name="Sandro Scielzo" userId="dff06a17-31d3-4b99-9e86-0a12dc2ba8f3" providerId="ADAL" clId="{E841A352-AFDE-48A9-B88F-A7D6410ED833}" dt="2024-09-20T14:58:20.407" v="4"/>
          <ac:picMkLst>
            <pc:docMk/>
            <pc:sldMk cId="1008667600" sldId="290"/>
            <ac:picMk id="12" creationId="{AB090B51-2201-61C7-6DC5-38318650657C}"/>
          </ac:picMkLst>
        </pc:picChg>
        <pc:picChg chg="add mod">
          <ac:chgData name="Sandro Scielzo" userId="dff06a17-31d3-4b99-9e86-0a12dc2ba8f3" providerId="ADAL" clId="{E841A352-AFDE-48A9-B88F-A7D6410ED833}" dt="2024-09-20T14:58:20.407" v="4"/>
          <ac:picMkLst>
            <pc:docMk/>
            <pc:sldMk cId="1008667600" sldId="290"/>
            <ac:picMk id="15" creationId="{D1E87C1A-6C11-592C-CDEA-0E009F40DE5A}"/>
          </ac:picMkLst>
        </pc:picChg>
        <pc:picChg chg="add mod">
          <ac:chgData name="Sandro Scielzo" userId="dff06a17-31d3-4b99-9e86-0a12dc2ba8f3" providerId="ADAL" clId="{E841A352-AFDE-48A9-B88F-A7D6410ED833}" dt="2024-09-20T14:58:20.407" v="4"/>
          <ac:picMkLst>
            <pc:docMk/>
            <pc:sldMk cId="1008667600" sldId="290"/>
            <ac:picMk id="18" creationId="{F309B4F3-0BB7-0352-C16F-B180803B5267}"/>
          </ac:picMkLst>
        </pc:picChg>
        <pc:picChg chg="del">
          <ac:chgData name="Sandro Scielzo" userId="dff06a17-31d3-4b99-9e86-0a12dc2ba8f3" providerId="ADAL" clId="{E841A352-AFDE-48A9-B88F-A7D6410ED833}" dt="2024-09-20T14:58:19.985" v="3" actId="478"/>
          <ac:picMkLst>
            <pc:docMk/>
            <pc:sldMk cId="1008667600" sldId="290"/>
            <ac:picMk id="22" creationId="{D18E8C40-D8E1-6B6B-55C0-8ED909A4FD4A}"/>
          </ac:picMkLst>
        </pc:picChg>
        <pc:picChg chg="del">
          <ac:chgData name="Sandro Scielzo" userId="dff06a17-31d3-4b99-9e86-0a12dc2ba8f3" providerId="ADAL" clId="{E841A352-AFDE-48A9-B88F-A7D6410ED833}" dt="2024-09-20T14:58:19.985" v="3" actId="478"/>
          <ac:picMkLst>
            <pc:docMk/>
            <pc:sldMk cId="1008667600" sldId="290"/>
            <ac:picMk id="26" creationId="{20656017-6ABF-27DF-C9CC-162F07D15797}"/>
          </ac:picMkLst>
        </pc:picChg>
        <pc:picChg chg="del">
          <ac:chgData name="Sandro Scielzo" userId="dff06a17-31d3-4b99-9e86-0a12dc2ba8f3" providerId="ADAL" clId="{E841A352-AFDE-48A9-B88F-A7D6410ED833}" dt="2024-09-20T14:58:19.985" v="3" actId="478"/>
          <ac:picMkLst>
            <pc:docMk/>
            <pc:sldMk cId="1008667600" sldId="290"/>
            <ac:picMk id="27" creationId="{E07B601E-AB20-900D-9900-10846793A91D}"/>
          </ac:picMkLst>
        </pc:picChg>
      </pc:sldChg>
      <pc:sldChg chg="modSp mod">
        <pc:chgData name="Sandro Scielzo" userId="dff06a17-31d3-4b99-9e86-0a12dc2ba8f3" providerId="ADAL" clId="{E841A352-AFDE-48A9-B88F-A7D6410ED833}" dt="2024-09-20T14:59:48.805" v="5" actId="20577"/>
        <pc:sldMkLst>
          <pc:docMk/>
          <pc:sldMk cId="4196753945" sldId="295"/>
        </pc:sldMkLst>
        <pc:spChg chg="mod">
          <ac:chgData name="Sandro Scielzo" userId="dff06a17-31d3-4b99-9e86-0a12dc2ba8f3" providerId="ADAL" clId="{E841A352-AFDE-48A9-B88F-A7D6410ED833}" dt="2024-09-20T14:59:48.805" v="5" actId="20577"/>
          <ac:spMkLst>
            <pc:docMk/>
            <pc:sldMk cId="4196753945" sldId="295"/>
            <ac:spMk id="5" creationId="{D2A0FD4F-1EFA-C87B-69DD-93AA77685644}"/>
          </ac:spMkLst>
        </pc:spChg>
      </pc:sldChg>
      <pc:sldChg chg="addSp modSp">
        <pc:chgData name="Sandro Scielzo" userId="dff06a17-31d3-4b99-9e86-0a12dc2ba8f3" providerId="ADAL" clId="{E841A352-AFDE-48A9-B88F-A7D6410ED833}" dt="2024-09-20T15:03:58.694" v="13"/>
        <pc:sldMkLst>
          <pc:docMk/>
          <pc:sldMk cId="2367464083" sldId="302"/>
        </pc:sldMkLst>
        <pc:spChg chg="add mod">
          <ac:chgData name="Sandro Scielzo" userId="dff06a17-31d3-4b99-9e86-0a12dc2ba8f3" providerId="ADAL" clId="{E841A352-AFDE-48A9-B88F-A7D6410ED833}" dt="2024-09-20T15:03:58.694" v="13"/>
          <ac:spMkLst>
            <pc:docMk/>
            <pc:sldMk cId="2367464083" sldId="302"/>
            <ac:spMk id="4" creationId="{275722D5-F6A9-0973-9210-62A63657B97F}"/>
          </ac:spMkLst>
        </pc:spChg>
      </pc:sldChg>
      <pc:sldChg chg="modSp mod">
        <pc:chgData name="Sandro Scielzo" userId="dff06a17-31d3-4b99-9e86-0a12dc2ba8f3" providerId="ADAL" clId="{E841A352-AFDE-48A9-B88F-A7D6410ED833}" dt="2024-09-20T15:08:19.844" v="17" actId="1076"/>
        <pc:sldMkLst>
          <pc:docMk/>
          <pc:sldMk cId="721101670" sldId="304"/>
        </pc:sldMkLst>
        <pc:spChg chg="mod">
          <ac:chgData name="Sandro Scielzo" userId="dff06a17-31d3-4b99-9e86-0a12dc2ba8f3" providerId="ADAL" clId="{E841A352-AFDE-48A9-B88F-A7D6410ED833}" dt="2024-09-20T15:08:19.844" v="17" actId="1076"/>
          <ac:spMkLst>
            <pc:docMk/>
            <pc:sldMk cId="721101670" sldId="304"/>
            <ac:spMk id="17" creationId="{3278AFFE-2C24-05BA-ADF4-E3887980198D}"/>
          </ac:spMkLst>
        </pc:spChg>
      </pc:sldChg>
      <pc:sldChg chg="modSp mod">
        <pc:chgData name="Sandro Scielzo" userId="dff06a17-31d3-4b99-9e86-0a12dc2ba8f3" providerId="ADAL" clId="{E841A352-AFDE-48A9-B88F-A7D6410ED833}" dt="2024-09-20T15:00:49.340" v="11" actId="20577"/>
        <pc:sldMkLst>
          <pc:docMk/>
          <pc:sldMk cId="3813769436" sldId="310"/>
        </pc:sldMkLst>
        <pc:spChg chg="mod">
          <ac:chgData name="Sandro Scielzo" userId="dff06a17-31d3-4b99-9e86-0a12dc2ba8f3" providerId="ADAL" clId="{E841A352-AFDE-48A9-B88F-A7D6410ED833}" dt="2024-09-20T15:00:49.340" v="11" actId="20577"/>
          <ac:spMkLst>
            <pc:docMk/>
            <pc:sldMk cId="3813769436" sldId="310"/>
            <ac:spMk id="5" creationId="{B60774E2-D684-7A68-A0E7-333738C9D6D7}"/>
          </ac:spMkLst>
        </pc:spChg>
      </pc:sldChg>
      <pc:sldChg chg="modSp mod">
        <pc:chgData name="Sandro Scielzo" userId="dff06a17-31d3-4b99-9e86-0a12dc2ba8f3" providerId="ADAL" clId="{E841A352-AFDE-48A9-B88F-A7D6410ED833}" dt="2024-09-20T15:01:51.016" v="12"/>
        <pc:sldMkLst>
          <pc:docMk/>
          <pc:sldMk cId="3838557020" sldId="312"/>
        </pc:sldMkLst>
        <pc:spChg chg="mod">
          <ac:chgData name="Sandro Scielzo" userId="dff06a17-31d3-4b99-9e86-0a12dc2ba8f3" providerId="ADAL" clId="{E841A352-AFDE-48A9-B88F-A7D6410ED833}" dt="2024-09-20T15:01:51.016" v="12"/>
          <ac:spMkLst>
            <pc:docMk/>
            <pc:sldMk cId="3838557020" sldId="312"/>
            <ac:spMk id="15" creationId="{D52BD21B-FD03-7B67-1703-51060918D629}"/>
          </ac:spMkLst>
        </pc:spChg>
      </pc:sldChg>
      <pc:sldChg chg="modSp mod">
        <pc:chgData name="Sandro Scielzo" userId="dff06a17-31d3-4b99-9e86-0a12dc2ba8f3" providerId="ADAL" clId="{E841A352-AFDE-48A9-B88F-A7D6410ED833}" dt="2024-09-20T15:04:55.532" v="14"/>
        <pc:sldMkLst>
          <pc:docMk/>
          <pc:sldMk cId="2091833920" sldId="313"/>
        </pc:sldMkLst>
        <pc:spChg chg="mod">
          <ac:chgData name="Sandro Scielzo" userId="dff06a17-31d3-4b99-9e86-0a12dc2ba8f3" providerId="ADAL" clId="{E841A352-AFDE-48A9-B88F-A7D6410ED833}" dt="2024-09-20T15:04:55.532" v="14"/>
          <ac:spMkLst>
            <pc:docMk/>
            <pc:sldMk cId="2091833920" sldId="313"/>
            <ac:spMk id="4" creationId="{B12AAF40-A914-BD7B-0476-EE4117BC508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Towards a Real-Time Model of Trust in </a:t>
            </a:r>
          </a:p>
          <a:p>
            <a:r>
              <a:rPr lang="en-US" dirty="0"/>
              <a:t>Human-Machine Team Paradigms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60663" y="4739951"/>
            <a:ext cx="10070672" cy="1680015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Sydney Gibs, Veronica Tanner, &amp; Eric Larson, </a:t>
            </a:r>
            <a:r>
              <a:rPr lang="en-US" dirty="0" err="1">
                <a:latin typeface="Arial Narrow" pitchFamily="34" charset="0"/>
              </a:rPr>
              <a:t>Phd</a:t>
            </a:r>
            <a:r>
              <a:rPr lang="en-US" dirty="0">
                <a:latin typeface="Arial Narrow" pitchFamily="34" charset="0"/>
              </a:rPr>
              <a:t>, Southern Methodist University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Sandro Scielzo, PhD, &amp; Alvin Abraham, CAE USA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2DFC665-468E-FD9A-E3C1-252519D050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2884" y="3244204"/>
            <a:ext cx="2438400" cy="914400"/>
          </a:xfrm>
          <a:prstGeom prst="rect">
            <a:avLst/>
          </a:prstGeom>
        </p:spPr>
      </p:pic>
      <p:pic>
        <p:nvPicPr>
          <p:cNvPr id="1026" name="Picture 2" descr="Overview - Research Skills for Social Sciences and Sciences - Research ...">
            <a:extLst>
              <a:ext uri="{FF2B5EF4-FFF2-40B4-BE49-F238E27FC236}">
                <a16:creationId xmlns:a16="http://schemas.microsoft.com/office/drawing/2014/main" id="{427B5F3A-B274-5C0C-E6EA-E442C68CE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835976"/>
            <a:ext cx="3841003" cy="17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Principal Component Analysis (PCA) Group Construction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465892-80F1-13C6-BE88-20423C45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64" y="3181622"/>
            <a:ext cx="2226549" cy="207536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9E830979-17D7-E28F-B7C2-9B34C6A8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215" y="3318445"/>
            <a:ext cx="2194560" cy="2021305"/>
          </a:xfrm>
          <a:prstGeom prst="rect">
            <a:avLst/>
          </a:prstGeom>
          <a:noFill/>
          <a:ln w="19050">
            <a:solidFill>
              <a:srgbClr val="0A0D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BE85719A-318C-04D7-E16F-E9631F8C2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3958" y="3318445"/>
            <a:ext cx="2194560" cy="2017977"/>
          </a:xfrm>
          <a:prstGeom prst="rect">
            <a:avLst/>
          </a:prstGeom>
          <a:noFill/>
          <a:ln w="19050">
            <a:solidFill>
              <a:srgbClr val="0A0D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6375CA2-688F-37F0-7A24-50ED345CAD09}"/>
              </a:ext>
            </a:extLst>
          </p:cNvPr>
          <p:cNvSpPr txBox="1"/>
          <p:nvPr/>
        </p:nvSpPr>
        <p:spPr>
          <a:xfrm>
            <a:off x="5963861" y="4971655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A0D48"/>
                </a:solidFill>
                <a:latin typeface="Arial"/>
              </a:rPr>
              <a:t>Low Trust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21D3-1564-6D49-7009-A37B6648BA58}"/>
              </a:ext>
            </a:extLst>
          </p:cNvPr>
          <p:cNvSpPr txBox="1"/>
          <p:nvPr/>
        </p:nvSpPr>
        <p:spPr>
          <a:xfrm>
            <a:off x="8236606" y="4975684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A0D48"/>
                </a:solidFill>
                <a:latin typeface="Arial"/>
              </a:rPr>
              <a:t>High Trust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44F931DC-EB04-E8AF-ECC7-F471F90E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81780" r="21443" b="-2162"/>
          <a:stretch/>
        </p:blipFill>
        <p:spPr bwMode="auto">
          <a:xfrm>
            <a:off x="5527457" y="5425782"/>
            <a:ext cx="4492843" cy="5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6834D0-5B01-839B-AEB9-79716BCE3B65}"/>
              </a:ext>
            </a:extLst>
          </p:cNvPr>
          <p:cNvSpPr/>
          <p:nvPr/>
        </p:nvSpPr>
        <p:spPr bwMode="auto">
          <a:xfrm>
            <a:off x="160502" y="1420936"/>
            <a:ext cx="2372518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Gaze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AB060-F58A-D72D-9A59-AF0FEAD51FF2}"/>
              </a:ext>
            </a:extLst>
          </p:cNvPr>
          <p:cNvSpPr/>
          <p:nvPr/>
        </p:nvSpPr>
        <p:spPr bwMode="auto">
          <a:xfrm>
            <a:off x="160502" y="1423035"/>
            <a:ext cx="2372518" cy="3916715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0A03E-8802-3B40-01F1-3B87A6C1D558}"/>
              </a:ext>
            </a:extLst>
          </p:cNvPr>
          <p:cNvSpPr txBox="1"/>
          <p:nvPr/>
        </p:nvSpPr>
        <p:spPr>
          <a:xfrm>
            <a:off x="199034" y="1832014"/>
            <a:ext cx="2398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Data extracted 30 seconds prior to each reported trust input, then aggregate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EA3CF6-1E43-9CDE-3606-14D26F634EEE}"/>
              </a:ext>
            </a:extLst>
          </p:cNvPr>
          <p:cNvSpPr/>
          <p:nvPr/>
        </p:nvSpPr>
        <p:spPr bwMode="auto">
          <a:xfrm>
            <a:off x="2824932" y="1420936"/>
            <a:ext cx="2372518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Smoothing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4AE03-C415-1262-AE24-A282A136B1D7}"/>
              </a:ext>
            </a:extLst>
          </p:cNvPr>
          <p:cNvSpPr/>
          <p:nvPr/>
        </p:nvSpPr>
        <p:spPr bwMode="auto">
          <a:xfrm>
            <a:off x="2824932" y="1423035"/>
            <a:ext cx="2372518" cy="3916715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BD21B-FD03-7B67-1703-51060918D629}"/>
              </a:ext>
            </a:extLst>
          </p:cNvPr>
          <p:cNvSpPr txBox="1"/>
          <p:nvPr/>
        </p:nvSpPr>
        <p:spPr>
          <a:xfrm>
            <a:off x="2863464" y="1832014"/>
            <a:ext cx="2398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Applied </a:t>
            </a:r>
            <a:r>
              <a:rPr lang="en-US" sz="1800" kern="0" dirty="0">
                <a:latin typeface="Arial"/>
              </a:rPr>
              <a:t>k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ernel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800" kern="0" dirty="0">
                <a:latin typeface="Arial"/>
              </a:rPr>
              <a:t>d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ensity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estimation to reduce noise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982F67-87B7-BAEE-577C-2CECC5572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1" t="21349" r="9341"/>
          <a:stretch/>
        </p:blipFill>
        <p:spPr>
          <a:xfrm>
            <a:off x="2867024" y="3287288"/>
            <a:ext cx="2210753" cy="18943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B6C92B-061B-72B8-AF94-E6C4CE3A698E}"/>
              </a:ext>
            </a:extLst>
          </p:cNvPr>
          <p:cNvSpPr/>
          <p:nvPr/>
        </p:nvSpPr>
        <p:spPr bwMode="auto">
          <a:xfrm>
            <a:off x="5511503" y="1418837"/>
            <a:ext cx="2372518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Grouping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18E893-F9CD-FCAA-C944-21C6343B37AF}"/>
              </a:ext>
            </a:extLst>
          </p:cNvPr>
          <p:cNvSpPr/>
          <p:nvPr/>
        </p:nvSpPr>
        <p:spPr bwMode="auto">
          <a:xfrm>
            <a:off x="5511503" y="1420937"/>
            <a:ext cx="2372518" cy="1417513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5AF8A-0C78-8383-B339-07673C36DA4C}"/>
              </a:ext>
            </a:extLst>
          </p:cNvPr>
          <p:cNvSpPr txBox="1"/>
          <p:nvPr/>
        </p:nvSpPr>
        <p:spPr>
          <a:xfrm>
            <a:off x="5550035" y="1829915"/>
            <a:ext cx="2398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Separate participants’ data into LOW and HIGH trust groups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019C4E-A788-E4DE-A2B1-5689C46E75E9}"/>
              </a:ext>
            </a:extLst>
          </p:cNvPr>
          <p:cNvSpPr/>
          <p:nvPr/>
        </p:nvSpPr>
        <p:spPr bwMode="auto">
          <a:xfrm>
            <a:off x="8198074" y="1408827"/>
            <a:ext cx="1765076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PCA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DC1D7C-04F4-9E43-6487-CCFE2DB4344E}"/>
              </a:ext>
            </a:extLst>
          </p:cNvPr>
          <p:cNvSpPr/>
          <p:nvPr/>
        </p:nvSpPr>
        <p:spPr bwMode="auto">
          <a:xfrm>
            <a:off x="8198074" y="1410927"/>
            <a:ext cx="1765076" cy="1417513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3255B4-3B50-92EA-1B30-91113726A5DE}"/>
              </a:ext>
            </a:extLst>
          </p:cNvPr>
          <p:cNvSpPr txBox="1"/>
          <p:nvPr/>
        </p:nvSpPr>
        <p:spPr>
          <a:xfrm>
            <a:off x="8236606" y="1819905"/>
            <a:ext cx="18580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PCA performed on each separate group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21A2658-3D23-4FC8-FE9D-408A2190DE4D}"/>
              </a:ext>
            </a:extLst>
          </p:cNvPr>
          <p:cNvSpPr/>
          <p:nvPr/>
        </p:nvSpPr>
        <p:spPr bwMode="auto">
          <a:xfrm>
            <a:off x="10277203" y="1408827"/>
            <a:ext cx="1765076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Components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318BE0-BCDE-BCEE-BD59-276106FB0A09}"/>
              </a:ext>
            </a:extLst>
          </p:cNvPr>
          <p:cNvSpPr/>
          <p:nvPr/>
        </p:nvSpPr>
        <p:spPr bwMode="auto">
          <a:xfrm>
            <a:off x="10277203" y="1410927"/>
            <a:ext cx="1765076" cy="1417513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256E91-40B8-AB70-0F40-7711B64D6523}"/>
              </a:ext>
            </a:extLst>
          </p:cNvPr>
          <p:cNvSpPr txBox="1"/>
          <p:nvPr/>
        </p:nvSpPr>
        <p:spPr>
          <a:xfrm>
            <a:off x="10315735" y="1819905"/>
            <a:ext cx="1858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Visualize top 4 components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F6A6C06-94F0-1D6C-00C5-9BE285625E4A}"/>
              </a:ext>
            </a:extLst>
          </p:cNvPr>
          <p:cNvSpPr/>
          <p:nvPr/>
        </p:nvSpPr>
        <p:spPr bwMode="auto">
          <a:xfrm>
            <a:off x="10287249" y="3154329"/>
            <a:ext cx="1765076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Analyses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1A2841-87C5-4A50-B150-A3AD9C5B934F}"/>
              </a:ext>
            </a:extLst>
          </p:cNvPr>
          <p:cNvSpPr/>
          <p:nvPr/>
        </p:nvSpPr>
        <p:spPr bwMode="auto">
          <a:xfrm>
            <a:off x="10287249" y="3156429"/>
            <a:ext cx="1765076" cy="2183321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D8C8CE-9DF8-6D60-A319-E4379E724AD9}"/>
              </a:ext>
            </a:extLst>
          </p:cNvPr>
          <p:cNvSpPr txBox="1"/>
          <p:nvPr/>
        </p:nvSpPr>
        <p:spPr>
          <a:xfrm>
            <a:off x="10325781" y="3565407"/>
            <a:ext cx="18580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Determine if LOW and HIGH trust groups are statistically different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C6F8C705-78AB-3CD9-F28F-D440CBA2E530}"/>
              </a:ext>
            </a:extLst>
          </p:cNvPr>
          <p:cNvSpPr/>
          <p:nvPr/>
        </p:nvSpPr>
        <p:spPr bwMode="auto">
          <a:xfrm rot="5400000">
            <a:off x="2503933" y="1461648"/>
            <a:ext cx="353884" cy="268261"/>
          </a:xfrm>
          <a:prstGeom prst="triangle">
            <a:avLst/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42B6C1-5216-A561-6045-5FC4DAF4F177}"/>
              </a:ext>
            </a:extLst>
          </p:cNvPr>
          <p:cNvSpPr/>
          <p:nvPr/>
        </p:nvSpPr>
        <p:spPr bwMode="auto">
          <a:xfrm rot="5400000">
            <a:off x="5173142" y="1462134"/>
            <a:ext cx="353884" cy="268261"/>
          </a:xfrm>
          <a:prstGeom prst="triangle">
            <a:avLst/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8E1A386-815B-4E77-C56C-3EB81A1D7554}"/>
              </a:ext>
            </a:extLst>
          </p:cNvPr>
          <p:cNvSpPr/>
          <p:nvPr/>
        </p:nvSpPr>
        <p:spPr bwMode="auto">
          <a:xfrm rot="5400000">
            <a:off x="7858634" y="1453678"/>
            <a:ext cx="353884" cy="268261"/>
          </a:xfrm>
          <a:prstGeom prst="triangle">
            <a:avLst/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98DE8073-821C-25D3-0E21-4F3CEB21FFCE}"/>
              </a:ext>
            </a:extLst>
          </p:cNvPr>
          <p:cNvSpPr/>
          <p:nvPr/>
        </p:nvSpPr>
        <p:spPr bwMode="auto">
          <a:xfrm rot="5400000">
            <a:off x="9931707" y="1444153"/>
            <a:ext cx="353884" cy="268261"/>
          </a:xfrm>
          <a:prstGeom prst="triangle">
            <a:avLst/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B159055D-0869-BE31-E410-5E6806284E1D}"/>
              </a:ext>
            </a:extLst>
          </p:cNvPr>
          <p:cNvSpPr/>
          <p:nvPr/>
        </p:nvSpPr>
        <p:spPr bwMode="auto">
          <a:xfrm rot="10800000">
            <a:off x="10982799" y="2843721"/>
            <a:ext cx="353884" cy="268261"/>
          </a:xfrm>
          <a:prstGeom prst="triangle">
            <a:avLst/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8C89B25-6E28-48F7-23CE-DD3934BA75E6}"/>
              </a:ext>
            </a:extLst>
          </p:cNvPr>
          <p:cNvCxnSpPr>
            <a:stCxn id="18" idx="2"/>
            <a:endCxn id="35" idx="0"/>
          </p:cNvCxnSpPr>
          <p:nvPr/>
        </p:nvCxnSpPr>
        <p:spPr bwMode="auto">
          <a:xfrm rot="5400000">
            <a:off x="6399632" y="3020314"/>
            <a:ext cx="479995" cy="116267"/>
          </a:xfrm>
          <a:prstGeom prst="bentConnector3">
            <a:avLst>
              <a:gd name="adj1" fmla="val 50001"/>
            </a:avLst>
          </a:prstGeom>
          <a:solidFill>
            <a:schemeClr val="accent1"/>
          </a:solidFill>
          <a:ln w="1905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62A5A9CC-A81E-032B-95FC-3E65F7255A99}"/>
              </a:ext>
            </a:extLst>
          </p:cNvPr>
          <p:cNvCxnSpPr>
            <a:stCxn id="18" idx="2"/>
            <a:endCxn id="36" idx="0"/>
          </p:cNvCxnSpPr>
          <p:nvPr/>
        </p:nvCxnSpPr>
        <p:spPr bwMode="auto">
          <a:xfrm rot="16200000" flipH="1">
            <a:off x="7559503" y="1976709"/>
            <a:ext cx="479995" cy="2203476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3855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Scree Plots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037BE4-A69A-FF6F-DAB1-32DA18E5F03F}"/>
              </a:ext>
            </a:extLst>
          </p:cNvPr>
          <p:cNvSpPr txBox="1">
            <a:spLocks/>
          </p:cNvSpPr>
          <p:nvPr/>
        </p:nvSpPr>
        <p:spPr>
          <a:xfrm>
            <a:off x="190500" y="1000124"/>
            <a:ext cx="11772900" cy="2266951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+mn-lt"/>
              </a:rPr>
              <a:t>PCA performed to understand major gaze elements contributing to variation</a:t>
            </a:r>
          </a:p>
          <a:p>
            <a:r>
              <a:rPr lang="en-US" sz="2400" kern="0" dirty="0">
                <a:latin typeface="+mn-lt"/>
              </a:rPr>
              <a:t>Major Findings (in support of hypotheses one and two)</a:t>
            </a:r>
          </a:p>
          <a:p>
            <a:pPr lvl="1"/>
            <a:r>
              <a:rPr lang="en-US" sz="2000" kern="0" dirty="0">
                <a:latin typeface="+mn-lt"/>
              </a:rPr>
              <a:t>Less components needed to capture variability in the high-trust scenarios                                         --- high-trust scenarios have more consistent gaze patterns</a:t>
            </a:r>
          </a:p>
          <a:p>
            <a:pPr lvl="1"/>
            <a:r>
              <a:rPr lang="en-US" sz="2000" kern="0" dirty="0">
                <a:latin typeface="+mn-lt"/>
              </a:rPr>
              <a:t>More components needed to capture variability in low-trust scenarios                                          --- low-trust scenarios have less consistent gaze patterns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3C4C38-8F83-621B-E489-BA1D14558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190501" y="3384155"/>
            <a:ext cx="11770046" cy="26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19047-8490-709D-D603-98A22C1B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53" y="6342878"/>
            <a:ext cx="2667372" cy="50489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F33F22F-F78A-7AE9-57C6-53891DC98610}"/>
              </a:ext>
            </a:extLst>
          </p:cNvPr>
          <p:cNvSpPr/>
          <p:nvPr/>
        </p:nvSpPr>
        <p:spPr bwMode="auto">
          <a:xfrm>
            <a:off x="1266825" y="2257424"/>
            <a:ext cx="304800" cy="25717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DB0E48-D422-AD74-59B9-29703859C4A2}"/>
              </a:ext>
            </a:extLst>
          </p:cNvPr>
          <p:cNvSpPr/>
          <p:nvPr/>
        </p:nvSpPr>
        <p:spPr bwMode="auto">
          <a:xfrm>
            <a:off x="1266825" y="2920802"/>
            <a:ext cx="304800" cy="25717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1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2800" b="1" dirty="0"/>
              <a:t>Top PCA Components for Low vs High Trust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42E819-6538-CF07-AE9A-8169CB5ACB20}"/>
              </a:ext>
            </a:extLst>
          </p:cNvPr>
          <p:cNvSpPr txBox="1">
            <a:spLocks/>
          </p:cNvSpPr>
          <p:nvPr/>
        </p:nvSpPr>
        <p:spPr>
          <a:xfrm>
            <a:off x="223743" y="1481447"/>
            <a:ext cx="3995832" cy="4554591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400" kern="0" dirty="0">
                <a:latin typeface="+mn-lt"/>
              </a:rPr>
              <a:t>Welch’s t-test used to determine component differences across groups</a:t>
            </a:r>
          </a:p>
          <a:p>
            <a:pPr marL="628650" lvl="1" indent="-379413">
              <a:spcAft>
                <a:spcPts val="600"/>
              </a:spcAft>
            </a:pPr>
            <a:r>
              <a:rPr lang="en-US" sz="1900" kern="0" dirty="0">
                <a:latin typeface="+mn-lt"/>
              </a:rPr>
              <a:t>Low-trust components 1, 2, and 4 are statistically different from the same components in high-trust (</a:t>
            </a:r>
            <a:r>
              <a:rPr lang="en-US" sz="1900" i="1" kern="0" dirty="0">
                <a:latin typeface="+mn-lt"/>
              </a:rPr>
              <a:t>p</a:t>
            </a:r>
            <a:r>
              <a:rPr lang="en-US" sz="1900" kern="0" dirty="0">
                <a:latin typeface="+mn-lt"/>
              </a:rPr>
              <a:t>&lt;0.001)</a:t>
            </a:r>
          </a:p>
          <a:p>
            <a:pPr marL="628650" lvl="1" indent="-379413">
              <a:spcAft>
                <a:spcPts val="600"/>
              </a:spcAft>
            </a:pPr>
            <a:r>
              <a:rPr lang="en-US" sz="1900" kern="0" dirty="0">
                <a:latin typeface="+mn-lt"/>
              </a:rPr>
              <a:t>Component 3 cannot reject the null</a:t>
            </a:r>
            <a:endParaRPr lang="en-US" sz="2400" kern="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CFC9B61-10F9-5624-BF77-5F728172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218243"/>
            <a:ext cx="7863838" cy="49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3CD013-B817-4B4A-CB71-D63D9FD543B4}"/>
              </a:ext>
            </a:extLst>
          </p:cNvPr>
          <p:cNvSpPr/>
          <p:nvPr/>
        </p:nvSpPr>
        <p:spPr bwMode="auto">
          <a:xfrm>
            <a:off x="5955980" y="1152525"/>
            <a:ext cx="4410075" cy="32892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Low Trust Gaze Heatmap PCA Components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AD95C5-86F2-2A0B-D710-9CF7369A81C9}"/>
              </a:ext>
            </a:extLst>
          </p:cNvPr>
          <p:cNvSpPr/>
          <p:nvPr/>
        </p:nvSpPr>
        <p:spPr bwMode="auto">
          <a:xfrm>
            <a:off x="5972269" y="3343444"/>
            <a:ext cx="4410075" cy="32892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High Trust Gaze Heatmap PCA Components</a:t>
            </a:r>
          </a:p>
        </p:txBody>
      </p:sp>
    </p:spTree>
    <p:extLst>
      <p:ext uri="{BB962C8B-B14F-4D97-AF65-F5344CB8AC3E}">
        <p14:creationId xmlns:p14="http://schemas.microsoft.com/office/powerpoint/2010/main" val="58170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2800" b="1" dirty="0"/>
              <a:t>Top PCA Components for Low vs High Trust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42E819-6538-CF07-AE9A-8169CB5ACB20}"/>
              </a:ext>
            </a:extLst>
          </p:cNvPr>
          <p:cNvSpPr txBox="1">
            <a:spLocks/>
          </p:cNvSpPr>
          <p:nvPr/>
        </p:nvSpPr>
        <p:spPr>
          <a:xfrm>
            <a:off x="0" y="1647825"/>
            <a:ext cx="4219575" cy="4388213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kern="0" dirty="0">
                <a:latin typeface="+mn-lt"/>
              </a:rPr>
              <a:t>Components for the low trust responses are more dispersed compared to high trust responses                                     </a:t>
            </a:r>
            <a:r>
              <a:rPr lang="en-US" sz="2000" kern="0" dirty="0">
                <a:latin typeface="+mn-lt"/>
              </a:rPr>
              <a:t>-- validates hypothesis two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kern="0" dirty="0">
                <a:latin typeface="+mn-lt"/>
              </a:rPr>
              <a:t>Components for high trust responses are concentrated in the upper portion of the screen                                                 </a:t>
            </a:r>
            <a:r>
              <a:rPr lang="en-US" sz="2000" kern="0" dirty="0">
                <a:latin typeface="+mn-lt"/>
              </a:rPr>
              <a:t>-- validates hypothesis one</a:t>
            </a:r>
            <a:endParaRPr lang="en-US" sz="2400" kern="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CFC9B61-10F9-5624-BF77-5F728172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218243"/>
            <a:ext cx="7863838" cy="49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3CD013-B817-4B4A-CB71-D63D9FD543B4}"/>
              </a:ext>
            </a:extLst>
          </p:cNvPr>
          <p:cNvSpPr/>
          <p:nvPr/>
        </p:nvSpPr>
        <p:spPr bwMode="auto">
          <a:xfrm>
            <a:off x="5955980" y="1152525"/>
            <a:ext cx="4410075" cy="32892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Low Trust Gaze Heatmap PCA Components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AD95C5-86F2-2A0B-D710-9CF7369A81C9}"/>
              </a:ext>
            </a:extLst>
          </p:cNvPr>
          <p:cNvSpPr/>
          <p:nvPr/>
        </p:nvSpPr>
        <p:spPr bwMode="auto">
          <a:xfrm>
            <a:off x="5972269" y="3343444"/>
            <a:ext cx="4410075" cy="32892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High Trust Gaze Heatmap PCA Components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57B8B3E-5C90-A14D-79E0-BAC4DD7013B6}"/>
              </a:ext>
            </a:extLst>
          </p:cNvPr>
          <p:cNvSpPr/>
          <p:nvPr/>
        </p:nvSpPr>
        <p:spPr bwMode="auto">
          <a:xfrm>
            <a:off x="466725" y="3195806"/>
            <a:ext cx="304800" cy="25717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71395C-B1D7-F8B5-76FC-1AF25EA0EEC0}"/>
              </a:ext>
            </a:extLst>
          </p:cNvPr>
          <p:cNvSpPr/>
          <p:nvPr/>
        </p:nvSpPr>
        <p:spPr bwMode="auto">
          <a:xfrm>
            <a:off x="466725" y="5288325"/>
            <a:ext cx="304800" cy="25717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18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Classification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533DE9-42E0-1A86-98CB-D61D6E6EB879}"/>
              </a:ext>
            </a:extLst>
          </p:cNvPr>
          <p:cNvSpPr/>
          <p:nvPr/>
        </p:nvSpPr>
        <p:spPr>
          <a:xfrm>
            <a:off x="1372630" y="1165471"/>
            <a:ext cx="4141635" cy="89410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 PCA on all gaze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231C0A-CC12-DC64-B3E4-F7BE2373E45C}"/>
              </a:ext>
            </a:extLst>
          </p:cNvPr>
          <p:cNvSpPr/>
          <p:nvPr/>
        </p:nvSpPr>
        <p:spPr>
          <a:xfrm>
            <a:off x="6968712" y="1165472"/>
            <a:ext cx="4141635" cy="89410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tx2"/>
                </a:solidFill>
                <a:latin typeface="Arial"/>
              </a:rPr>
              <a:t>Extract top 20 components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2B5556-878C-B4AE-42A6-45875CB7418F}"/>
              </a:ext>
            </a:extLst>
          </p:cNvPr>
          <p:cNvSpPr/>
          <p:nvPr/>
        </p:nvSpPr>
        <p:spPr>
          <a:xfrm>
            <a:off x="6993104" y="2423798"/>
            <a:ext cx="4140491" cy="130628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tx2"/>
                </a:solidFill>
                <a:latin typeface="Arial"/>
              </a:rPr>
              <a:t>Train models on features using per subject cross validation (PS-CV)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chemeClr val="tx2"/>
                </a:solidFill>
                <a:latin typeface="Arial"/>
              </a:rPr>
              <a:t>(Cross subject approach performed poorly)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9C71C4-266D-F8E2-F451-DB0691061BF6}"/>
              </a:ext>
            </a:extLst>
          </p:cNvPr>
          <p:cNvSpPr/>
          <p:nvPr/>
        </p:nvSpPr>
        <p:spPr>
          <a:xfrm>
            <a:off x="1372630" y="2423798"/>
            <a:ext cx="4140490" cy="130628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tx2"/>
                </a:solidFill>
                <a:latin typeface="Arial"/>
              </a:rPr>
              <a:t>Project each gaze heatmap onto components to be used as features in model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A84C7CB-A652-4590-E7F8-C6D2197B401C}"/>
              </a:ext>
            </a:extLst>
          </p:cNvPr>
          <p:cNvSpPr/>
          <p:nvPr/>
        </p:nvSpPr>
        <p:spPr>
          <a:xfrm>
            <a:off x="5701552" y="1435292"/>
            <a:ext cx="636815" cy="348343"/>
          </a:xfrm>
          <a:prstGeom prst="right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F3A8AA1-6555-0B37-54EA-86BD9B69F0CB}"/>
              </a:ext>
            </a:extLst>
          </p:cNvPr>
          <p:cNvSpPr/>
          <p:nvPr/>
        </p:nvSpPr>
        <p:spPr>
          <a:xfrm>
            <a:off x="5735324" y="2917903"/>
            <a:ext cx="636815" cy="348343"/>
          </a:xfrm>
          <a:prstGeom prst="right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19C6644C-38C2-10D3-6A3D-2322A968B6C2}"/>
              </a:ext>
            </a:extLst>
          </p:cNvPr>
          <p:cNvSpPr/>
          <p:nvPr/>
        </p:nvSpPr>
        <p:spPr>
          <a:xfrm>
            <a:off x="5797011" y="3955041"/>
            <a:ext cx="396590" cy="570619"/>
          </a:xfrm>
          <a:prstGeom prst="down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B29872-CF68-1973-56AC-4404305BD89E}"/>
              </a:ext>
            </a:extLst>
          </p:cNvPr>
          <p:cNvSpPr/>
          <p:nvPr/>
        </p:nvSpPr>
        <p:spPr>
          <a:xfrm>
            <a:off x="6572250" y="4784966"/>
            <a:ext cx="2459831" cy="343125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Logistic Regression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A926AA-D853-C384-B5BD-0B711600F7FA}"/>
              </a:ext>
            </a:extLst>
          </p:cNvPr>
          <p:cNvSpPr/>
          <p:nvPr/>
        </p:nvSpPr>
        <p:spPr>
          <a:xfrm>
            <a:off x="6572250" y="5721101"/>
            <a:ext cx="2459831" cy="343125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bg1"/>
                </a:solidFill>
                <a:latin typeface="Arial"/>
              </a:rPr>
              <a:t>KNN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430FFD-542B-5D78-4D58-6EE20CFD3B19}"/>
              </a:ext>
            </a:extLst>
          </p:cNvPr>
          <p:cNvSpPr/>
          <p:nvPr/>
        </p:nvSpPr>
        <p:spPr>
          <a:xfrm>
            <a:off x="6572250" y="5261000"/>
            <a:ext cx="2459831" cy="343125"/>
          </a:xfrm>
          <a:prstGeom prst="rect">
            <a:avLst/>
          </a:prstGeom>
          <a:solidFill>
            <a:schemeClr val="tx2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chemeClr val="bg1"/>
                </a:solidFill>
                <a:latin typeface="Arial"/>
              </a:rPr>
              <a:t>Random Forest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6CD5F1-7ACA-F339-F58C-DA21797E481A}"/>
              </a:ext>
            </a:extLst>
          </p:cNvPr>
          <p:cNvSpPr/>
          <p:nvPr/>
        </p:nvSpPr>
        <p:spPr>
          <a:xfrm>
            <a:off x="3277902" y="4633262"/>
            <a:ext cx="5902896" cy="1572769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9C1D33-1F8B-4B4D-65C4-32B28C5966F4}"/>
              </a:ext>
            </a:extLst>
          </p:cNvPr>
          <p:cNvSpPr txBox="1"/>
          <p:nvPr/>
        </p:nvSpPr>
        <p:spPr>
          <a:xfrm>
            <a:off x="3342010" y="4846156"/>
            <a:ext cx="30815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/>
              </a:rPr>
              <a:t>Analyze 3 classification models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7E67B7-AD79-7A2C-F21F-575A5030035B}"/>
              </a:ext>
            </a:extLst>
          </p:cNvPr>
          <p:cNvSpPr/>
          <p:nvPr/>
        </p:nvSpPr>
        <p:spPr bwMode="auto">
          <a:xfrm>
            <a:off x="942975" y="1165471"/>
            <a:ext cx="429655" cy="894106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8DCC7A-4119-F9CC-CD36-E5DADE7CE916}"/>
              </a:ext>
            </a:extLst>
          </p:cNvPr>
          <p:cNvSpPr/>
          <p:nvPr/>
        </p:nvSpPr>
        <p:spPr bwMode="auto">
          <a:xfrm>
            <a:off x="6525655" y="1165471"/>
            <a:ext cx="429655" cy="894106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E8E29E-39E1-A483-0092-B259C7456FD4}"/>
              </a:ext>
            </a:extLst>
          </p:cNvPr>
          <p:cNvSpPr/>
          <p:nvPr/>
        </p:nvSpPr>
        <p:spPr bwMode="auto">
          <a:xfrm>
            <a:off x="939422" y="2423798"/>
            <a:ext cx="429655" cy="1306284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E334F3-F12C-79D5-8E3A-C96F77256DBB}"/>
              </a:ext>
            </a:extLst>
          </p:cNvPr>
          <p:cNvSpPr/>
          <p:nvPr/>
        </p:nvSpPr>
        <p:spPr bwMode="auto">
          <a:xfrm>
            <a:off x="6531627" y="2423797"/>
            <a:ext cx="429655" cy="1306284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9775AB-3C66-D5B5-AE22-05430E2ED7EC}"/>
              </a:ext>
            </a:extLst>
          </p:cNvPr>
          <p:cNvSpPr/>
          <p:nvPr/>
        </p:nvSpPr>
        <p:spPr bwMode="auto">
          <a:xfrm>
            <a:off x="2816193" y="4633262"/>
            <a:ext cx="429655" cy="1572768"/>
          </a:xfrm>
          <a:prstGeom prst="rect">
            <a:avLst/>
          </a:prstGeom>
          <a:solidFill>
            <a:schemeClr val="tx2"/>
          </a:solidFill>
          <a:ln w="5715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Arial"/>
              </a:rPr>
              <a:t>5</a:t>
            </a:r>
          </a:p>
        </p:txBody>
      </p:sp>
      <p:sp>
        <p:nvSpPr>
          <p:cNvPr id="4" name="Arrow: Down 21">
            <a:extLst>
              <a:ext uri="{FF2B5EF4-FFF2-40B4-BE49-F238E27FC236}">
                <a16:creationId xmlns:a16="http://schemas.microsoft.com/office/drawing/2014/main" id="{275722D5-F6A9-0973-9210-62A63657B97F}"/>
              </a:ext>
            </a:extLst>
          </p:cNvPr>
          <p:cNvSpPr/>
          <p:nvPr/>
        </p:nvSpPr>
        <p:spPr>
          <a:xfrm rot="3669531">
            <a:off x="5794498" y="1968759"/>
            <a:ext cx="396590" cy="570619"/>
          </a:xfrm>
          <a:prstGeom prst="down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46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Classification Results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2AAF40-A914-BD7B-0476-EE4117BC508A}"/>
              </a:ext>
            </a:extLst>
          </p:cNvPr>
          <p:cNvSpPr txBox="1">
            <a:spLocks/>
          </p:cNvSpPr>
          <p:nvPr/>
        </p:nvSpPr>
        <p:spPr>
          <a:xfrm>
            <a:off x="7515225" y="1419272"/>
            <a:ext cx="3625713" cy="182684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609585" lvl="1" indent="0">
              <a:buNone/>
            </a:pPr>
            <a:r>
              <a:rPr lang="en-US" sz="2000" kern="0" dirty="0">
                <a:latin typeface="+mn-lt"/>
              </a:rPr>
              <a:t>Results use user-specific calibration. </a:t>
            </a:r>
          </a:p>
          <a:p>
            <a:pPr marL="609585" lvl="1" indent="0">
              <a:buNone/>
            </a:pPr>
            <a:r>
              <a:rPr lang="en-US" sz="2000" b="1" kern="0" dirty="0">
                <a:latin typeface="+mn-lt"/>
              </a:rPr>
              <a:t>Opportunity</a:t>
            </a:r>
            <a:r>
              <a:rPr lang="en-US" sz="2000" kern="0" dirty="0">
                <a:latin typeface="+mn-lt"/>
              </a:rPr>
              <a:t>: Future work can investigate a more generalized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522F0-B231-E2C0-9488-907D81C79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60" y="3600449"/>
            <a:ext cx="11109480" cy="26818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E596D7-E33B-FA48-7937-78DE8D519AE3}"/>
              </a:ext>
            </a:extLst>
          </p:cNvPr>
          <p:cNvSpPr/>
          <p:nvPr/>
        </p:nvSpPr>
        <p:spPr bwMode="auto">
          <a:xfrm>
            <a:off x="541260" y="1102418"/>
            <a:ext cx="6183390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Trust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F671E8-5008-5469-EDAE-7C886B32416B}"/>
              </a:ext>
            </a:extLst>
          </p:cNvPr>
          <p:cNvSpPr/>
          <p:nvPr/>
        </p:nvSpPr>
        <p:spPr bwMode="auto">
          <a:xfrm>
            <a:off x="541260" y="1104518"/>
            <a:ext cx="6183390" cy="2153034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E13C5-3E5A-60B9-860B-BD2D5CA5918F}"/>
              </a:ext>
            </a:extLst>
          </p:cNvPr>
          <p:cNvSpPr txBox="1"/>
          <p:nvPr/>
        </p:nvSpPr>
        <p:spPr>
          <a:xfrm>
            <a:off x="579792" y="1551596"/>
            <a:ext cx="61448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Logistic Regression performed best overall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The addition of ICA features either kept the results the same, or slightly bettered them</a:t>
            </a: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AFDCADAE-3FCC-D8B1-F870-779D795CE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990356"/>
              </p:ext>
            </p:extLst>
          </p:nvPr>
        </p:nvGraphicFramePr>
        <p:xfrm>
          <a:off x="560525" y="2880361"/>
          <a:ext cx="6144859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4859">
                  <a:extLst>
                    <a:ext uri="{9D8B030D-6E8A-4147-A177-3AD203B41FA5}">
                      <a16:colId xmlns:a16="http://schemas.microsoft.com/office/drawing/2014/main" val="3408309160"/>
                    </a:ext>
                  </a:extLst>
                </a:gridCol>
              </a:tblGrid>
              <a:tr h="24489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+mn-lt"/>
                        </a:rPr>
                        <a:t>Trust can be predicted from gaze data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478"/>
                  </a:ext>
                </a:extLst>
              </a:tr>
            </a:tbl>
          </a:graphicData>
        </a:graphic>
      </p:graphicFrame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27B47972-EF6C-632A-3253-3F059A671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6650" y="1462916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Next Steps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122648-48DA-214F-33A6-DBC5EE5EBEA6}"/>
              </a:ext>
            </a:extLst>
          </p:cNvPr>
          <p:cNvSpPr/>
          <p:nvPr/>
        </p:nvSpPr>
        <p:spPr bwMode="auto">
          <a:xfrm>
            <a:off x="388860" y="1102418"/>
            <a:ext cx="5486400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Hypothesis 1: Fixation Duration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C16BB-4F00-5236-481F-874F0FF31572}"/>
              </a:ext>
            </a:extLst>
          </p:cNvPr>
          <p:cNvSpPr/>
          <p:nvPr/>
        </p:nvSpPr>
        <p:spPr bwMode="auto">
          <a:xfrm>
            <a:off x="388860" y="1104518"/>
            <a:ext cx="5486400" cy="2153032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85689-E19B-964F-9979-ED30DBA1F042}"/>
              </a:ext>
            </a:extLst>
          </p:cNvPr>
          <p:cNvSpPr txBox="1"/>
          <p:nvPr/>
        </p:nvSpPr>
        <p:spPr>
          <a:xfrm>
            <a:off x="427392" y="1551596"/>
            <a:ext cx="51352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Higher trust required less components and longer gaze fixation durations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Lower trust required more components and gaze fixations had lower durations and were scattered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A710E4-B815-9EA5-1B20-8DC63C0BA8A9}"/>
              </a:ext>
            </a:extLst>
          </p:cNvPr>
          <p:cNvSpPr/>
          <p:nvPr/>
        </p:nvSpPr>
        <p:spPr bwMode="auto">
          <a:xfrm>
            <a:off x="6316742" y="1102418"/>
            <a:ext cx="5486400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Hypothesis 2: Gaze Distribution &amp; Transition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3D54C-0172-0857-80A6-8A3023181D2D}"/>
              </a:ext>
            </a:extLst>
          </p:cNvPr>
          <p:cNvSpPr/>
          <p:nvPr/>
        </p:nvSpPr>
        <p:spPr bwMode="auto">
          <a:xfrm>
            <a:off x="6316742" y="1104518"/>
            <a:ext cx="5486400" cy="2153032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FE10A-F1FA-A078-BED6-008D5F524D07}"/>
              </a:ext>
            </a:extLst>
          </p:cNvPr>
          <p:cNvSpPr txBox="1"/>
          <p:nvPr/>
        </p:nvSpPr>
        <p:spPr>
          <a:xfrm>
            <a:off x="6355274" y="1551596"/>
            <a:ext cx="513520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High trust components were concentrated in the same area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Low trust components were scattered and distributed all over the C2 interface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B4F564-F38C-CF41-9281-8E4162543A98}"/>
              </a:ext>
            </a:extLst>
          </p:cNvPr>
          <p:cNvSpPr/>
          <p:nvPr/>
        </p:nvSpPr>
        <p:spPr bwMode="auto">
          <a:xfrm>
            <a:off x="388860" y="3740843"/>
            <a:ext cx="5486400" cy="363894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Hypothesis 3: Classification &amp; Modeling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D4875-145D-1B2D-EFA2-6D9471B2E150}"/>
              </a:ext>
            </a:extLst>
          </p:cNvPr>
          <p:cNvSpPr/>
          <p:nvPr/>
        </p:nvSpPr>
        <p:spPr bwMode="auto">
          <a:xfrm>
            <a:off x="388860" y="3742943"/>
            <a:ext cx="5486400" cy="2153032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78AFFE-2C24-05BA-ADF4-E3887980198D}"/>
              </a:ext>
            </a:extLst>
          </p:cNvPr>
          <p:cNvSpPr txBox="1"/>
          <p:nvPr/>
        </p:nvSpPr>
        <p:spPr>
          <a:xfrm>
            <a:off x="427392" y="4405749"/>
            <a:ext cx="5135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kern="0" dirty="0"/>
              <a:t>Good initial results: subjective trust could be predicted from gaze data, with user specific calibration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58E51-718E-C8A7-0726-4FCBC1FBB51C}"/>
              </a:ext>
            </a:extLst>
          </p:cNvPr>
          <p:cNvSpPr txBox="1"/>
          <p:nvPr/>
        </p:nvSpPr>
        <p:spPr>
          <a:xfrm>
            <a:off x="6600636" y="3600451"/>
            <a:ext cx="491861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kern="0" dirty="0"/>
              <a:t>Next Steps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kern="0" dirty="0"/>
              <a:t>Classifiers require user-specific calibration: more work needed for generalization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kern="0" dirty="0"/>
              <a:t>Generalized trust model needs to be use-case agnostic (e.g., C2 interface, cockpit)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800" kern="0" dirty="0"/>
              <a:t>Real time trust model to inform adaptive interfaces</a:t>
            </a:r>
          </a:p>
        </p:txBody>
      </p:sp>
    </p:spTree>
    <p:extLst>
      <p:ext uri="{BB962C8B-B14F-4D97-AF65-F5344CB8AC3E}">
        <p14:creationId xmlns:p14="http://schemas.microsoft.com/office/powerpoint/2010/main" val="72110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35761-0CD1-8EFB-EE15-0FA84C629A73}"/>
              </a:ext>
            </a:extLst>
          </p:cNvPr>
          <p:cNvSpPr txBox="1"/>
          <p:nvPr/>
        </p:nvSpPr>
        <p:spPr>
          <a:xfrm>
            <a:off x="3222171" y="3044279"/>
            <a:ext cx="5747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A0D48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972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ABD4709-4322-ABFE-B7BD-4D656948CE56}"/>
              </a:ext>
            </a:extLst>
          </p:cNvPr>
          <p:cNvSpPr/>
          <p:nvPr/>
        </p:nvSpPr>
        <p:spPr bwMode="auto">
          <a:xfrm>
            <a:off x="7378386" y="1885950"/>
            <a:ext cx="3878092" cy="155499"/>
          </a:xfrm>
          <a:prstGeom prst="rect">
            <a:avLst/>
          </a:prstGeom>
          <a:solidFill>
            <a:srgbClr val="06103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Our Team! A Collaboration Between Industry and Academia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A180DD-38E0-F11A-AB02-C1B331E895ED}"/>
              </a:ext>
            </a:extLst>
          </p:cNvPr>
          <p:cNvSpPr/>
          <p:nvPr/>
        </p:nvSpPr>
        <p:spPr>
          <a:xfrm>
            <a:off x="7378386" y="3895725"/>
            <a:ext cx="1828800" cy="1946893"/>
          </a:xfrm>
          <a:prstGeom prst="roundRect">
            <a:avLst>
              <a:gd name="adj" fmla="val 3765"/>
            </a:avLst>
          </a:prstGeom>
          <a:solidFill>
            <a:srgbClr val="061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F28AD282-837F-9AAB-6744-A53A5AF5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386" y="2041449"/>
            <a:ext cx="1828800" cy="19468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CCD503-A1E8-9803-4AFF-4F8AAE79D564}"/>
              </a:ext>
            </a:extLst>
          </p:cNvPr>
          <p:cNvSpPr/>
          <p:nvPr/>
        </p:nvSpPr>
        <p:spPr>
          <a:xfrm>
            <a:off x="9427680" y="3895725"/>
            <a:ext cx="1828800" cy="1946893"/>
          </a:xfrm>
          <a:prstGeom prst="roundRect">
            <a:avLst>
              <a:gd name="adj" fmla="val 3765"/>
            </a:avLst>
          </a:prstGeom>
          <a:solidFill>
            <a:srgbClr val="061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901271-D93B-404F-65EE-1B9F9B2C22AE}"/>
              </a:ext>
            </a:extLst>
          </p:cNvPr>
          <p:cNvSpPr txBox="1"/>
          <p:nvPr/>
        </p:nvSpPr>
        <p:spPr>
          <a:xfrm>
            <a:off x="7378386" y="4269004"/>
            <a:ext cx="182880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Dr. Sandro Scielzo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Human Systems Technical Authority</a:t>
            </a:r>
          </a:p>
        </p:txBody>
      </p:sp>
      <p:pic>
        <p:nvPicPr>
          <p:cNvPr id="30" name="Picture 29" descr="A person in a suit&#10;&#10;Description automatically generated">
            <a:extLst>
              <a:ext uri="{FF2B5EF4-FFF2-40B4-BE49-F238E27FC236}">
                <a16:creationId xmlns:a16="http://schemas.microsoft.com/office/drawing/2014/main" id="{AA333BEE-9AAB-CCD7-7BAF-56EC6C5A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679" y="2033646"/>
            <a:ext cx="1828799" cy="19642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4C1CCF-F0CC-ECBA-CD25-0F9894393983}"/>
              </a:ext>
            </a:extLst>
          </p:cNvPr>
          <p:cNvSpPr txBox="1"/>
          <p:nvPr/>
        </p:nvSpPr>
        <p:spPr>
          <a:xfrm>
            <a:off x="9427678" y="4299146"/>
            <a:ext cx="182880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Alvin Abraham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Modeling &amp; Simulation Engineer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16C98E-0B3C-7D23-ACEE-48B20567FAFD}"/>
              </a:ext>
            </a:extLst>
          </p:cNvPr>
          <p:cNvSpPr/>
          <p:nvPr/>
        </p:nvSpPr>
        <p:spPr bwMode="auto">
          <a:xfrm>
            <a:off x="7378386" y="1238516"/>
            <a:ext cx="3878092" cy="795130"/>
          </a:xfrm>
          <a:prstGeom prst="roundRect">
            <a:avLst/>
          </a:prstGeom>
          <a:solidFill>
            <a:srgbClr val="06103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CAE USA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Technology &amp; Product Development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E962B-086C-AA14-31D0-2AB273B0D5FF}"/>
              </a:ext>
            </a:extLst>
          </p:cNvPr>
          <p:cNvSpPr/>
          <p:nvPr/>
        </p:nvSpPr>
        <p:spPr bwMode="auto">
          <a:xfrm>
            <a:off x="840272" y="1885950"/>
            <a:ext cx="5947960" cy="155499"/>
          </a:xfrm>
          <a:prstGeom prst="rect">
            <a:avLst/>
          </a:prstGeom>
          <a:solidFill>
            <a:srgbClr val="CC003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BC6DE4-0BFE-0A0D-B4F1-F4CBC29F6AAD}"/>
              </a:ext>
            </a:extLst>
          </p:cNvPr>
          <p:cNvSpPr/>
          <p:nvPr/>
        </p:nvSpPr>
        <p:spPr>
          <a:xfrm>
            <a:off x="860846" y="3895725"/>
            <a:ext cx="1828800" cy="1946893"/>
          </a:xfrm>
          <a:prstGeom prst="roundRect">
            <a:avLst>
              <a:gd name="adj" fmla="val 3765"/>
            </a:avLst>
          </a:prstGeom>
          <a:solidFill>
            <a:srgbClr val="CC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D7469-18BB-4619-D32E-DE6C55A9AD65}"/>
              </a:ext>
            </a:extLst>
          </p:cNvPr>
          <p:cNvSpPr txBox="1"/>
          <p:nvPr/>
        </p:nvSpPr>
        <p:spPr>
          <a:xfrm>
            <a:off x="860846" y="4269006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Sydney Gibbs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MS in Computer Science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54399E-E2A0-1C39-EA8F-1374C4006FDC}"/>
              </a:ext>
            </a:extLst>
          </p:cNvPr>
          <p:cNvSpPr/>
          <p:nvPr/>
        </p:nvSpPr>
        <p:spPr>
          <a:xfrm>
            <a:off x="2910140" y="3895725"/>
            <a:ext cx="1828800" cy="1946893"/>
          </a:xfrm>
          <a:prstGeom prst="roundRect">
            <a:avLst>
              <a:gd name="adj" fmla="val 3765"/>
            </a:avLst>
          </a:prstGeom>
          <a:solidFill>
            <a:srgbClr val="CC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F7733A-80A2-881D-2ADA-AF55FB1386B5}"/>
              </a:ext>
            </a:extLst>
          </p:cNvPr>
          <p:cNvSpPr/>
          <p:nvPr/>
        </p:nvSpPr>
        <p:spPr>
          <a:xfrm>
            <a:off x="4959434" y="3895725"/>
            <a:ext cx="1828800" cy="1946893"/>
          </a:xfrm>
          <a:prstGeom prst="roundRect">
            <a:avLst>
              <a:gd name="adj" fmla="val 3765"/>
            </a:avLst>
          </a:prstGeom>
          <a:solidFill>
            <a:srgbClr val="CC00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AB090B51-2201-61C7-6DC5-383186506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846" y="2033646"/>
            <a:ext cx="1828800" cy="196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CE7F5F-39C1-D44F-A20F-46F6A1279AD8}"/>
              </a:ext>
            </a:extLst>
          </p:cNvPr>
          <p:cNvSpPr txBox="1"/>
          <p:nvPr/>
        </p:nvSpPr>
        <p:spPr>
          <a:xfrm>
            <a:off x="2910140" y="426900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Veronica Tanner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BS in Computer Science</a:t>
            </a:r>
          </a:p>
        </p:txBody>
      </p:sp>
      <p:pic>
        <p:nvPicPr>
          <p:cNvPr id="15" name="VeronicaTannerPhoto.jpg" descr="VeronicaTannerPhoto.jpg">
            <a:extLst>
              <a:ext uri="{FF2B5EF4-FFF2-40B4-BE49-F238E27FC236}">
                <a16:creationId xmlns:a16="http://schemas.microsoft.com/office/drawing/2014/main" id="{D1E87C1A-6C11-592C-CDEA-0E009F40DE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141" y="2041450"/>
            <a:ext cx="1828799" cy="19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Eric_STEMC.png" descr="Eric_STEMC.png">
            <a:extLst>
              <a:ext uri="{FF2B5EF4-FFF2-40B4-BE49-F238E27FC236}">
                <a16:creationId xmlns:a16="http://schemas.microsoft.com/office/drawing/2014/main" id="{F309B4F3-0BB7-0352-C16F-B180803B52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9433" y="2034797"/>
            <a:ext cx="1828799" cy="196306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97024C-2762-76F7-6A17-0096C5F7624A}"/>
              </a:ext>
            </a:extLst>
          </p:cNvPr>
          <p:cNvSpPr txBox="1"/>
          <p:nvPr/>
        </p:nvSpPr>
        <p:spPr>
          <a:xfrm>
            <a:off x="4959432" y="4299147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Dr. Eric C. Larson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Associate Professor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81E9B4-5448-DFE7-8F1B-C4A88B4AD932}"/>
              </a:ext>
            </a:extLst>
          </p:cNvPr>
          <p:cNvSpPr/>
          <p:nvPr/>
        </p:nvSpPr>
        <p:spPr bwMode="auto">
          <a:xfrm>
            <a:off x="840272" y="1238516"/>
            <a:ext cx="5947960" cy="795130"/>
          </a:xfrm>
          <a:prstGeom prst="roundRect">
            <a:avLst/>
          </a:prstGeom>
          <a:solidFill>
            <a:srgbClr val="CC003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SMU Lyle School of Engineering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Darwin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Deason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Institute for Cybersecurity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3F7D3-A964-4B83-3391-79E29847CF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001BC-2DC7-133A-B46E-595C6EB0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Recap…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38EE129B-4A7E-AA14-DB1B-1BCD94BDCD9D}"/>
              </a:ext>
            </a:extLst>
          </p:cNvPr>
          <p:cNvSpPr txBox="1">
            <a:spLocks/>
          </p:cNvSpPr>
          <p:nvPr/>
        </p:nvSpPr>
        <p:spPr bwMode="auto">
          <a:xfrm>
            <a:off x="551384" y="5910101"/>
            <a:ext cx="11088000" cy="399219"/>
          </a:xfrm>
          <a:prstGeom prst="rect">
            <a:avLst/>
          </a:prstGeom>
          <a:solidFill>
            <a:srgbClr val="06103D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a14="http://schemas.microsoft.com/office/drawing/2010/main" val="1"/>
            </a:ext>
            <a:ext uri="{909E8E84-426E-40dd-AFC4-6F175D3DCCD1}">
              <a14:hiddenFill xmlns=""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5600" rIns="180000" bIns="75600" numCol="1" anchor="b" anchorCtr="0" compatLnSpc="1">
            <a:prstTxWarp prst="textNoShape">
              <a:avLst/>
            </a:prstTxWarp>
            <a:spAutoFit/>
          </a:bodyPr>
          <a:lstStyle>
            <a:lvl1pPr marL="0" indent="0" algn="ctr" defTabSz="612019" rtl="0" eaLnBrk="1" fontAlgn="base" hangingPunct="1">
              <a:lnSpc>
                <a:spcPct val="89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lang="en-US"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12019" rtl="0" eaLnBrk="1" fontAlgn="base" latinLnBrk="0" hangingPunct="1">
              <a:lnSpc>
                <a:spcPct val="89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Automated Assessment of Warfighters’ Competencies &amp; Psychophysiological States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C422AC-8368-C305-92E4-69F4508196B0}"/>
              </a:ext>
            </a:extLst>
          </p:cNvPr>
          <p:cNvCxnSpPr>
            <a:cxnSpLocks/>
          </p:cNvCxnSpPr>
          <p:nvPr/>
        </p:nvCxnSpPr>
        <p:spPr>
          <a:xfrm>
            <a:off x="1628774" y="1195515"/>
            <a:ext cx="0" cy="54864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62DE1D-5750-6B45-F284-76BCE3C604E7}"/>
              </a:ext>
            </a:extLst>
          </p:cNvPr>
          <p:cNvSpPr txBox="1"/>
          <p:nvPr/>
        </p:nvSpPr>
        <p:spPr>
          <a:xfrm>
            <a:off x="1255408" y="842282"/>
            <a:ext cx="744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1400"/>
              </a:spcBef>
              <a:spcAft>
                <a:spcPts val="0"/>
              </a:spcAft>
            </a:pPr>
            <a:r>
              <a:rPr lang="en-US" sz="2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2020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B2C486-C085-E8D7-D016-E7D5243E1EA7}"/>
              </a:ext>
            </a:extLst>
          </p:cNvPr>
          <p:cNvCxnSpPr>
            <a:cxnSpLocks/>
          </p:cNvCxnSpPr>
          <p:nvPr/>
        </p:nvCxnSpPr>
        <p:spPr>
          <a:xfrm>
            <a:off x="3867149" y="1195515"/>
            <a:ext cx="0" cy="54864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F85FED-2C33-1420-E6A2-6E0A524B5E06}"/>
              </a:ext>
            </a:extLst>
          </p:cNvPr>
          <p:cNvSpPr txBox="1"/>
          <p:nvPr/>
        </p:nvSpPr>
        <p:spPr>
          <a:xfrm>
            <a:off x="3493783" y="842282"/>
            <a:ext cx="744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1400"/>
              </a:spcBef>
              <a:spcAft>
                <a:spcPts val="0"/>
              </a:spcAft>
            </a:pPr>
            <a:r>
              <a:rPr lang="en-US" sz="2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2021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2AA594A-33B7-87AB-DA64-67153B8DB871}"/>
              </a:ext>
            </a:extLst>
          </p:cNvPr>
          <p:cNvCxnSpPr>
            <a:cxnSpLocks/>
          </p:cNvCxnSpPr>
          <p:nvPr/>
        </p:nvCxnSpPr>
        <p:spPr>
          <a:xfrm>
            <a:off x="6115049" y="1195515"/>
            <a:ext cx="0" cy="54864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C065134-C7C2-CCA1-B120-88FD78146909}"/>
              </a:ext>
            </a:extLst>
          </p:cNvPr>
          <p:cNvSpPr txBox="1"/>
          <p:nvPr/>
        </p:nvSpPr>
        <p:spPr>
          <a:xfrm>
            <a:off x="5741683" y="842282"/>
            <a:ext cx="744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1400"/>
              </a:spcBef>
              <a:spcAft>
                <a:spcPts val="0"/>
              </a:spcAft>
            </a:pPr>
            <a:r>
              <a:rPr lang="en-US" sz="2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2022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A8EB152-1BC5-F9D8-001A-CAF452BC74D7}"/>
              </a:ext>
            </a:extLst>
          </p:cNvPr>
          <p:cNvCxnSpPr>
            <a:cxnSpLocks/>
          </p:cNvCxnSpPr>
          <p:nvPr/>
        </p:nvCxnSpPr>
        <p:spPr>
          <a:xfrm>
            <a:off x="8343898" y="1193746"/>
            <a:ext cx="0" cy="54864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C2FEDB8-799F-4119-695F-DBEB0173368A}"/>
              </a:ext>
            </a:extLst>
          </p:cNvPr>
          <p:cNvSpPr txBox="1"/>
          <p:nvPr/>
        </p:nvSpPr>
        <p:spPr>
          <a:xfrm>
            <a:off x="7970532" y="840513"/>
            <a:ext cx="744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1400"/>
              </a:spcBef>
              <a:spcAft>
                <a:spcPts val="0"/>
              </a:spcAft>
            </a:pPr>
            <a:r>
              <a:rPr lang="en-US" sz="2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2023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4EE597-A4F2-5906-3E88-1F8FC45AD66C}"/>
              </a:ext>
            </a:extLst>
          </p:cNvPr>
          <p:cNvCxnSpPr>
            <a:cxnSpLocks/>
          </p:cNvCxnSpPr>
          <p:nvPr/>
        </p:nvCxnSpPr>
        <p:spPr>
          <a:xfrm>
            <a:off x="10515598" y="1193746"/>
            <a:ext cx="0" cy="548640"/>
          </a:xfrm>
          <a:prstGeom prst="line">
            <a:avLst/>
          </a:prstGeom>
          <a:noFill/>
          <a:ln w="1905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FA95C31-36D8-A2FC-8ACC-78BDEB42172D}"/>
              </a:ext>
            </a:extLst>
          </p:cNvPr>
          <p:cNvSpPr txBox="1"/>
          <p:nvPr/>
        </p:nvSpPr>
        <p:spPr>
          <a:xfrm>
            <a:off x="10142232" y="840513"/>
            <a:ext cx="744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1400"/>
              </a:spcBef>
              <a:spcAft>
                <a:spcPts val="0"/>
              </a:spcAft>
            </a:pPr>
            <a:r>
              <a:rPr lang="en-US" sz="2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2024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445A278-24E2-FD0D-3CB2-97678E81D01F}"/>
              </a:ext>
            </a:extLst>
          </p:cNvPr>
          <p:cNvSpPr/>
          <p:nvPr/>
        </p:nvSpPr>
        <p:spPr bwMode="auto">
          <a:xfrm>
            <a:off x="551383" y="1347331"/>
            <a:ext cx="11088001" cy="244588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6103D"/>
          </a:solidFill>
          <a:ln w="38100">
            <a:solidFill>
              <a:srgbClr val="FFFFFF"/>
            </a:solidFill>
          </a:ln>
        </p:spPr>
        <p:txBody>
          <a:bodyPr lIns="144000" tIns="72000" rIns="144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EC80922-C8D0-10EE-6EEA-1A8FD246E9C6}"/>
              </a:ext>
            </a:extLst>
          </p:cNvPr>
          <p:cNvSpPr/>
          <p:nvPr/>
        </p:nvSpPr>
        <p:spPr bwMode="auto">
          <a:xfrm>
            <a:off x="551382" y="1836324"/>
            <a:ext cx="2077517" cy="3931708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lIns="45720" tIns="91440" rIns="45720" bIns="91440" rtlCol="0" anchor="t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Pilot Gaze Classification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F1A171-D9AE-743B-5BE4-BED08397FC0E}"/>
              </a:ext>
            </a:extLst>
          </p:cNvPr>
          <p:cNvSpPr/>
          <p:nvPr/>
        </p:nvSpPr>
        <p:spPr bwMode="auto">
          <a:xfrm>
            <a:off x="2827444" y="1836324"/>
            <a:ext cx="2077517" cy="3931708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lIns="45720" tIns="91440" rIns="45720" bIns="91440" rtlCol="0" anchor="t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Workload  Classification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F4D3681-FBEA-46CD-18E1-3E9EBEC9EA2B}"/>
              </a:ext>
            </a:extLst>
          </p:cNvPr>
          <p:cNvSpPr/>
          <p:nvPr/>
        </p:nvSpPr>
        <p:spPr bwMode="auto">
          <a:xfrm>
            <a:off x="5075344" y="1836324"/>
            <a:ext cx="2077517" cy="3931708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lIns="91440" tIns="91440" rIns="91440" bIns="91440" rtlCol="0" anchor="t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Situation Awareness Model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D80BB0B-BE1A-5099-2602-27C197A28C7F}"/>
              </a:ext>
            </a:extLst>
          </p:cNvPr>
          <p:cNvSpPr/>
          <p:nvPr/>
        </p:nvSpPr>
        <p:spPr bwMode="auto">
          <a:xfrm>
            <a:off x="7304193" y="1834555"/>
            <a:ext cx="2077517" cy="3931708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lIns="91440" tIns="91440" rIns="91440" bIns="91440" rtlCol="0" anchor="t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Updated Cognitive Workload Classifier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kern="0" dirty="0">
                <a:solidFill>
                  <a:srgbClr val="FFFFFF"/>
                </a:solidFill>
                <a:latin typeface="Arial" panose="020B0604020202020204"/>
              </a:rPr>
              <a:t>CONS Trust Measure</a:t>
            </a: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1A4596E6-1A99-D715-CA41-E8FEE982DB14}"/>
              </a:ext>
            </a:extLst>
          </p:cNvPr>
          <p:cNvSpPr/>
          <p:nvPr/>
        </p:nvSpPr>
        <p:spPr bwMode="auto">
          <a:xfrm>
            <a:off x="9533042" y="1834555"/>
            <a:ext cx="2077517" cy="3931708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lIns="91440" tIns="91440" rIns="91440" bIns="91440" rtlCol="0" anchor="t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kern="0" dirty="0">
                <a:solidFill>
                  <a:srgbClr val="FFFFFF"/>
                </a:solidFill>
                <a:latin typeface="Arial" panose="020B0604020202020204"/>
              </a:rPr>
              <a:t>Trust Modeling with Eye Tracking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kern="0" dirty="0">
                <a:solidFill>
                  <a:srgbClr val="FFFFFF"/>
                </a:solidFill>
                <a:latin typeface="Arial" panose="020B0604020202020204"/>
              </a:rPr>
              <a:t>Can gaze patterns predict trust?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068" name="Picture 2067">
            <a:extLst>
              <a:ext uri="{FF2B5EF4-FFF2-40B4-BE49-F238E27FC236}">
                <a16:creationId xmlns:a16="http://schemas.microsoft.com/office/drawing/2014/main" id="{D12FB993-F444-F048-9224-3144A06A7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39" y="4608908"/>
            <a:ext cx="2015744" cy="1133856"/>
          </a:xfrm>
          <a:prstGeom prst="rect">
            <a:avLst/>
          </a:prstGeom>
        </p:spPr>
      </p:pic>
      <p:pic>
        <p:nvPicPr>
          <p:cNvPr id="2080" name="Picture 2079">
            <a:extLst>
              <a:ext uri="{FF2B5EF4-FFF2-40B4-BE49-F238E27FC236}">
                <a16:creationId xmlns:a16="http://schemas.microsoft.com/office/drawing/2014/main" id="{8D4E0487-5139-1BEB-78A6-F1E693B5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62" y="5215684"/>
            <a:ext cx="2021280" cy="528334"/>
          </a:xfrm>
          <a:prstGeom prst="rect">
            <a:avLst/>
          </a:prstGeom>
        </p:spPr>
      </p:pic>
      <p:sp>
        <p:nvSpPr>
          <p:cNvPr id="2086" name="Rectangle: Rounded Corners 2085">
            <a:extLst>
              <a:ext uri="{FF2B5EF4-FFF2-40B4-BE49-F238E27FC236}">
                <a16:creationId xmlns:a16="http://schemas.microsoft.com/office/drawing/2014/main" id="{0596B805-55A3-73E5-D11E-C2F59842AF8E}"/>
              </a:ext>
            </a:extLst>
          </p:cNvPr>
          <p:cNvSpPr/>
          <p:nvPr/>
        </p:nvSpPr>
        <p:spPr bwMode="auto">
          <a:xfrm>
            <a:off x="810481" y="5103853"/>
            <a:ext cx="1538611" cy="228640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noFill/>
          </a:ln>
        </p:spPr>
        <p:txBody>
          <a:bodyPr lIns="144000" tIns="72000" rIns="14400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Best Overall Paper!</a:t>
            </a:r>
          </a:p>
        </p:txBody>
      </p:sp>
      <p:pic>
        <p:nvPicPr>
          <p:cNvPr id="2087" name="Picture 2086">
            <a:extLst>
              <a:ext uri="{FF2B5EF4-FFF2-40B4-BE49-F238E27FC236}">
                <a16:creationId xmlns:a16="http://schemas.microsoft.com/office/drawing/2014/main" id="{4E066973-EDA2-9453-D760-C8CEAAA6AEB2}"/>
              </a:ext>
            </a:extLst>
          </p:cNvPr>
          <p:cNvPicPr/>
          <p:nvPr/>
        </p:nvPicPr>
        <p:blipFill rotWithShape="1">
          <a:blip r:embed="rId4" cstate="screen">
            <a:lum bright="5000" contrast="-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5" b="-576"/>
          <a:stretch/>
        </p:blipFill>
        <p:spPr bwMode="auto">
          <a:xfrm>
            <a:off x="590964" y="3314114"/>
            <a:ext cx="2015744" cy="1248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CF67C6-69FD-5898-4E94-964B09A074DA}"/>
              </a:ext>
            </a:extLst>
          </p:cNvPr>
          <p:cNvGrpSpPr/>
          <p:nvPr/>
        </p:nvGrpSpPr>
        <p:grpSpPr>
          <a:xfrm>
            <a:off x="7332311" y="4593632"/>
            <a:ext cx="2021280" cy="1136970"/>
            <a:chOff x="7332311" y="3434132"/>
            <a:chExt cx="2021280" cy="1136970"/>
          </a:xfrm>
        </p:grpSpPr>
        <p:pic>
          <p:nvPicPr>
            <p:cNvPr id="2078" name="Picture 2077">
              <a:extLst>
                <a:ext uri="{FF2B5EF4-FFF2-40B4-BE49-F238E27FC236}">
                  <a16:creationId xmlns:a16="http://schemas.microsoft.com/office/drawing/2014/main" id="{3D61FF1D-67D4-F99C-20BC-66BA5B727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2311" y="3434132"/>
              <a:ext cx="2021280" cy="1136970"/>
            </a:xfrm>
            <a:prstGeom prst="rect">
              <a:avLst/>
            </a:prstGeom>
          </p:spPr>
        </p:pic>
        <p:sp>
          <p:nvSpPr>
            <p:cNvPr id="2091" name="Rectangle: Rounded Corners 2090">
              <a:extLst>
                <a:ext uri="{FF2B5EF4-FFF2-40B4-BE49-F238E27FC236}">
                  <a16:creationId xmlns:a16="http://schemas.microsoft.com/office/drawing/2014/main" id="{00E29BA7-E6D5-C8A0-3C18-6C44DBF2E197}"/>
                </a:ext>
              </a:extLst>
            </p:cNvPr>
            <p:cNvSpPr/>
            <p:nvPr/>
          </p:nvSpPr>
          <p:spPr bwMode="auto">
            <a:xfrm>
              <a:off x="7386476" y="3922814"/>
              <a:ext cx="1914843" cy="228640"/>
            </a:xfrm>
            <a:prstGeom prst="roundRect">
              <a:avLst>
                <a:gd name="adj" fmla="val 50000"/>
              </a:avLst>
            </a:prstGeom>
            <a:solidFill>
              <a:srgbClr val="CC3300"/>
            </a:solidFill>
            <a:ln>
              <a:noFill/>
            </a:ln>
          </p:spPr>
          <p:txBody>
            <a:bodyPr lIns="0" tIns="72000" rIns="0" bIns="72000" rtlCol="0" anchor="ctr"/>
            <a:lstStyle/>
            <a:p>
              <a:pPr algn="ctr" fontAlgn="auto">
                <a:spcBef>
                  <a:spcPts val="80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Best HPAE Paper!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1C0CBDE-358B-5AE9-A92D-9EAB20DEA3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9266" y="3314114"/>
            <a:ext cx="1993605" cy="125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C3104-DDA3-68A3-E192-E00F8DDDB4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726" y="4601478"/>
            <a:ext cx="2015745" cy="1133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9696E-7BEB-9CCA-9167-C3B5F3C28E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556" y="4402948"/>
            <a:ext cx="2011680" cy="134018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89405C6-52F3-E1D5-CCFC-83B6F0B9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14" y="4204473"/>
            <a:ext cx="2021280" cy="10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4 wristband | Real-time physiological signals | Wearable PPG, EDA,  Temperature, Motion sensors">
            <a:extLst>
              <a:ext uri="{FF2B5EF4-FFF2-40B4-BE49-F238E27FC236}">
                <a16:creationId xmlns:a16="http://schemas.microsoft.com/office/drawing/2014/main" id="{9ABD3FEF-D2ED-B1AC-46B2-D6A5083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891" y="3314114"/>
            <a:ext cx="847956" cy="9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6CEF5E-C6E0-9DD1-B8F4-A66982E9120C}"/>
              </a:ext>
            </a:extLst>
          </p:cNvPr>
          <p:cNvSpPr/>
          <p:nvPr/>
        </p:nvSpPr>
        <p:spPr bwMode="auto">
          <a:xfrm>
            <a:off x="3701847" y="3314114"/>
            <a:ext cx="1172247" cy="8903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A6F7B1-E743-ABAE-01E9-994CE6FBFAD2}"/>
              </a:ext>
            </a:extLst>
          </p:cNvPr>
          <p:cNvSpPr/>
          <p:nvPr/>
        </p:nvSpPr>
        <p:spPr bwMode="auto">
          <a:xfrm>
            <a:off x="3790763" y="3557128"/>
            <a:ext cx="994414" cy="429264"/>
          </a:xfrm>
          <a:prstGeom prst="roundRect">
            <a:avLst>
              <a:gd name="adj" fmla="val 18935"/>
            </a:avLst>
          </a:prstGeom>
          <a:solidFill>
            <a:srgbClr val="002060"/>
          </a:solidFill>
          <a:ln>
            <a:noFill/>
          </a:ln>
        </p:spPr>
        <p:txBody>
          <a:bodyPr lIns="91440" tIns="72000" rIns="9144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Unobtrusive Wearables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C0FC54-7300-6897-2E61-E6CBC2D5DF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556" y="3314113"/>
            <a:ext cx="2011681" cy="106470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02D94C-55F4-BD73-D607-6094188118AD}"/>
              </a:ext>
            </a:extLst>
          </p:cNvPr>
          <p:cNvSpPr/>
          <p:nvPr/>
        </p:nvSpPr>
        <p:spPr bwMode="auto">
          <a:xfrm>
            <a:off x="9614378" y="5082314"/>
            <a:ext cx="1914843" cy="22864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Super cool paper!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B60903E4-B12B-71FF-8AF6-7F72CBEF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3926" y="3314112"/>
            <a:ext cx="2015745" cy="12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FB2A0F-6B04-5879-BEAE-B24FE0BD51C2}"/>
              </a:ext>
            </a:extLst>
          </p:cNvPr>
          <p:cNvSpPr/>
          <p:nvPr/>
        </p:nvSpPr>
        <p:spPr bwMode="auto">
          <a:xfrm>
            <a:off x="5492559" y="4137551"/>
            <a:ext cx="1243085" cy="394484"/>
          </a:xfrm>
          <a:prstGeom prst="roundRect">
            <a:avLst>
              <a:gd name="adj" fmla="val 28269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 Narrow" panose="020B0606020202030204" pitchFamily="34" charset="0"/>
              </a:rPr>
              <a:t>MODSIM Proceedings</a:t>
            </a:r>
          </a:p>
        </p:txBody>
      </p:sp>
    </p:spTree>
    <p:extLst>
      <p:ext uri="{BB962C8B-B14F-4D97-AF65-F5344CB8AC3E}">
        <p14:creationId xmlns:p14="http://schemas.microsoft.com/office/powerpoint/2010/main" val="12680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84AB2F-8A92-5E72-8726-682C76024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EE438F-247F-B66F-6843-8BFDC7C7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&amp; Current Focus</a:t>
            </a:r>
          </a:p>
        </p:txBody>
      </p:sp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58D147ED-839E-319A-57C2-476DE590D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62224"/>
              </p:ext>
            </p:extLst>
          </p:nvPr>
        </p:nvGraphicFramePr>
        <p:xfrm>
          <a:off x="176927" y="5660136"/>
          <a:ext cx="1183611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112">
                  <a:extLst>
                    <a:ext uri="{9D8B030D-6E8A-4147-A177-3AD203B41FA5}">
                      <a16:colId xmlns:a16="http://schemas.microsoft.com/office/drawing/2014/main" val="3408309160"/>
                    </a:ext>
                  </a:extLst>
                </a:gridCol>
              </a:tblGrid>
              <a:tr h="28668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+mn-lt"/>
                        </a:rPr>
                        <a:t>Gaze patterns can provide a window into a warfighter’s trust in machines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478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953DAE-B30E-A76A-AEDC-3A980D460AFB}"/>
              </a:ext>
            </a:extLst>
          </p:cNvPr>
          <p:cNvSpPr/>
          <p:nvPr/>
        </p:nvSpPr>
        <p:spPr bwMode="auto">
          <a:xfrm>
            <a:off x="604200" y="1715483"/>
            <a:ext cx="5029200" cy="274320"/>
          </a:xfrm>
          <a:prstGeom prst="roundRect">
            <a:avLst>
              <a:gd name="adj" fmla="val 39761"/>
            </a:avLst>
          </a:prstGeom>
          <a:solidFill>
            <a:srgbClr val="7133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312274-FE19-808D-173E-9B63960B199A}"/>
              </a:ext>
            </a:extLst>
          </p:cNvPr>
          <p:cNvSpPr/>
          <p:nvPr/>
        </p:nvSpPr>
        <p:spPr bwMode="auto">
          <a:xfrm>
            <a:off x="599511" y="3427109"/>
            <a:ext cx="5029200" cy="274320"/>
          </a:xfrm>
          <a:prstGeom prst="roundRect">
            <a:avLst>
              <a:gd name="adj" fmla="val 39761"/>
            </a:avLst>
          </a:prstGeom>
          <a:solidFill>
            <a:srgbClr val="2969F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CDDF3F-53A8-DD81-B533-2A2C25486350}"/>
              </a:ext>
            </a:extLst>
          </p:cNvPr>
          <p:cNvSpPr/>
          <p:nvPr/>
        </p:nvSpPr>
        <p:spPr bwMode="auto">
          <a:xfrm>
            <a:off x="457197" y="1218273"/>
            <a:ext cx="5486402" cy="400393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chemeClr val="bg1"/>
                </a:solidFill>
              </a:rPr>
              <a:t>From Tools to Teammates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74296B-214A-DEF1-CCDB-C41A467FA5D5}"/>
              </a:ext>
            </a:extLst>
          </p:cNvPr>
          <p:cNvSpPr/>
          <p:nvPr/>
        </p:nvSpPr>
        <p:spPr bwMode="auto">
          <a:xfrm>
            <a:off x="457197" y="1218272"/>
            <a:ext cx="5486401" cy="4107737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15EFA3A-E563-7279-9743-A390D7683CC6}"/>
              </a:ext>
            </a:extLst>
          </p:cNvPr>
          <p:cNvSpPr/>
          <p:nvPr/>
        </p:nvSpPr>
        <p:spPr bwMode="auto">
          <a:xfrm>
            <a:off x="527548" y="1850989"/>
            <a:ext cx="5349241" cy="1484534"/>
          </a:xfrm>
          <a:prstGeom prst="roundRect">
            <a:avLst>
              <a:gd name="adj" fmla="val 11011"/>
            </a:avLst>
          </a:prstGeom>
          <a:noFill/>
          <a:ln w="38100" cap="flat" cmpd="sng" algn="ctr">
            <a:solidFill>
              <a:srgbClr val="71337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AF896-AA7D-D517-7B99-CB1345AF901E}"/>
              </a:ext>
            </a:extLst>
          </p:cNvPr>
          <p:cNvSpPr txBox="1"/>
          <p:nvPr/>
        </p:nvSpPr>
        <p:spPr>
          <a:xfrm>
            <a:off x="614853" y="2130902"/>
            <a:ext cx="5251255" cy="984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Accelerated paradigm shift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HMTs supporting complex mission goals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Synthetic teammates and trust as a key construct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4761B3-DB5C-66FD-2ADE-8ACCBBDC1816}"/>
              </a:ext>
            </a:extLst>
          </p:cNvPr>
          <p:cNvSpPr txBox="1"/>
          <p:nvPr/>
        </p:nvSpPr>
        <p:spPr>
          <a:xfrm>
            <a:off x="379647" y="1712192"/>
            <a:ext cx="54864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Human-Machine Teaming (HMT)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396159-0452-374E-2785-44A5821B4032}"/>
              </a:ext>
            </a:extLst>
          </p:cNvPr>
          <p:cNvSpPr/>
          <p:nvPr/>
        </p:nvSpPr>
        <p:spPr bwMode="auto">
          <a:xfrm>
            <a:off x="525235" y="3566571"/>
            <a:ext cx="5349241" cy="1622601"/>
          </a:xfrm>
          <a:prstGeom prst="roundRect">
            <a:avLst>
              <a:gd name="adj" fmla="val 11011"/>
            </a:avLst>
          </a:prstGeom>
          <a:noFill/>
          <a:ln w="38100" cap="flat" cmpd="sng" algn="ctr">
            <a:solidFill>
              <a:srgbClr val="2969F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EC4B8-DEBF-FD52-60F5-6D4D6C07F32A}"/>
              </a:ext>
            </a:extLst>
          </p:cNvPr>
          <p:cNvSpPr txBox="1"/>
          <p:nvPr/>
        </p:nvSpPr>
        <p:spPr>
          <a:xfrm>
            <a:off x="576811" y="3847965"/>
            <a:ext cx="511098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Trust mediates HMT interactions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Need to measure trust in real time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Real time trust to drive future adaptive Human Machine Interfaces (HMI)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A7B40-A67F-DB05-A54A-7FECB9A98FF0}"/>
              </a:ext>
            </a:extLst>
          </p:cNvPr>
          <p:cNvSpPr txBox="1"/>
          <p:nvPr/>
        </p:nvSpPr>
        <p:spPr>
          <a:xfrm>
            <a:off x="659416" y="3433417"/>
            <a:ext cx="52066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Promoting the “Right” Level of Trust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CCD37F-93ED-3598-1943-CB6DD68405B5}"/>
              </a:ext>
            </a:extLst>
          </p:cNvPr>
          <p:cNvSpPr/>
          <p:nvPr/>
        </p:nvSpPr>
        <p:spPr bwMode="auto">
          <a:xfrm>
            <a:off x="6325951" y="1218273"/>
            <a:ext cx="5486402" cy="400393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</a:rPr>
              <a:t>Measuring Trust Objectively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3807F4-F2FF-D293-BDEA-FBAD17643195}"/>
              </a:ext>
            </a:extLst>
          </p:cNvPr>
          <p:cNvSpPr/>
          <p:nvPr/>
        </p:nvSpPr>
        <p:spPr bwMode="auto">
          <a:xfrm>
            <a:off x="6325951" y="1218272"/>
            <a:ext cx="5486401" cy="4107737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4D7F18-F4B7-500D-EAB6-83653F93ADBF}"/>
              </a:ext>
            </a:extLst>
          </p:cNvPr>
          <p:cNvSpPr txBox="1"/>
          <p:nvPr/>
        </p:nvSpPr>
        <p:spPr>
          <a:xfrm>
            <a:off x="6483548" y="1818759"/>
            <a:ext cx="5251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The Problem</a:t>
            </a:r>
            <a:r>
              <a:rPr lang="en-US" sz="2000" kern="0" dirty="0"/>
              <a:t>: Current trust measures are not scalable, costly to execute, and require lengthy post-hoc analyses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A1F78-3B09-E132-868F-1243071B9198}"/>
              </a:ext>
            </a:extLst>
          </p:cNvPr>
          <p:cNvSpPr txBox="1"/>
          <p:nvPr/>
        </p:nvSpPr>
        <p:spPr>
          <a:xfrm>
            <a:off x="6483548" y="2907913"/>
            <a:ext cx="52512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/>
              <a:t>Our Plan</a:t>
            </a:r>
            <a:r>
              <a:rPr lang="en-US" sz="2000" kern="0" dirty="0"/>
              <a:t>: </a:t>
            </a:r>
          </a:p>
          <a:p>
            <a:pPr marL="722298" lvl="1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/>
              <a:t>Use Continuous Online Numerical Score (CONS) data a trust labels</a:t>
            </a:r>
          </a:p>
          <a:p>
            <a:pPr marL="722298" lvl="1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/>
              <a:t>Use eye tracking gaze patterns to model trust</a:t>
            </a:r>
          </a:p>
        </p:txBody>
      </p:sp>
    </p:spTree>
    <p:extLst>
      <p:ext uri="{BB962C8B-B14F-4D97-AF65-F5344CB8AC3E}">
        <p14:creationId xmlns:p14="http://schemas.microsoft.com/office/powerpoint/2010/main" val="367567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8859F-7920-6644-9F46-685779976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CFB71-4BA4-4342-6505-CB8D3684C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Gaze-based Hypotheses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A0FD4F-1EFA-C87B-69DD-93AA77685644}"/>
              </a:ext>
            </a:extLst>
          </p:cNvPr>
          <p:cNvSpPr txBox="1">
            <a:spLocks/>
          </p:cNvSpPr>
          <p:nvPr/>
        </p:nvSpPr>
        <p:spPr>
          <a:xfrm>
            <a:off x="176927" y="1466850"/>
            <a:ext cx="11836112" cy="40005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b="1" kern="0" dirty="0">
                <a:latin typeface="+mn-lt"/>
              </a:rPr>
              <a:t>Hypothesis One, Fixation Duration</a:t>
            </a:r>
            <a:r>
              <a:rPr lang="en-US" kern="0" dirty="0">
                <a:latin typeface="+mn-lt"/>
              </a:rPr>
              <a:t>: </a:t>
            </a:r>
            <a:r>
              <a:rPr lang="en-US" sz="2600" kern="0" dirty="0">
                <a:latin typeface="+mn-lt"/>
              </a:rPr>
              <a:t>higher trust will exhibit longer gaze fixations on critical interface elements.</a:t>
            </a:r>
            <a:r>
              <a:rPr lang="en-US" kern="0" dirty="0">
                <a:latin typeface="+mn-lt"/>
              </a:rPr>
              <a:t> 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b="1" kern="0" dirty="0">
                <a:latin typeface="+mn-lt"/>
              </a:rPr>
              <a:t>Hypothesis Two, Gaze Distribution and Gaze Transition</a:t>
            </a:r>
            <a:r>
              <a:rPr lang="en-US" kern="0" dirty="0">
                <a:latin typeface="+mn-lt"/>
              </a:rPr>
              <a:t>: </a:t>
            </a:r>
            <a:r>
              <a:rPr lang="en-US" sz="2600" kern="0" dirty="0">
                <a:latin typeface="+mn-lt"/>
              </a:rPr>
              <a:t>higher trust will express into a more focused and centralized distribution of gaze.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b="1" kern="0" dirty="0">
                <a:latin typeface="+mn-lt"/>
              </a:rPr>
              <a:t>Hypothesis Three, Classification and Modeling</a:t>
            </a:r>
            <a:r>
              <a:rPr lang="en-US" kern="0" dirty="0">
                <a:latin typeface="+mn-lt"/>
              </a:rPr>
              <a:t>: </a:t>
            </a:r>
            <a:r>
              <a:rPr lang="en-US" sz="2600" kern="0" dirty="0">
                <a:latin typeface="+mn-lt"/>
              </a:rPr>
              <a:t>trust levels can be reliably classified by machine learning models, using the gaze distributions.</a:t>
            </a:r>
            <a:endParaRPr lang="en-US" kern="0" dirty="0">
              <a:latin typeface="+mn-lt"/>
            </a:endParaRPr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03D90717-D53B-6120-E8A6-1429053A5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862026"/>
              </p:ext>
            </p:extLst>
          </p:nvPr>
        </p:nvGraphicFramePr>
        <p:xfrm>
          <a:off x="176927" y="5660136"/>
          <a:ext cx="1183611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112">
                  <a:extLst>
                    <a:ext uri="{9D8B030D-6E8A-4147-A177-3AD203B41FA5}">
                      <a16:colId xmlns:a16="http://schemas.microsoft.com/office/drawing/2014/main" val="3408309160"/>
                    </a:ext>
                  </a:extLst>
                </a:gridCol>
              </a:tblGrid>
              <a:tr h="28668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+mn-lt"/>
                        </a:rPr>
                        <a:t>Expanding DARPA’s concept of crosscheck ratio 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75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146B7-3012-2CC9-2407-AF9FB5F848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4520F-7B8E-9799-02B1-2093FA13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HMT Search and Rescue (SAR) Mission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FDB243-4B8E-64A9-DF49-99A5658C59C0}"/>
              </a:ext>
            </a:extLst>
          </p:cNvPr>
          <p:cNvGrpSpPr/>
          <p:nvPr/>
        </p:nvGrpSpPr>
        <p:grpSpPr>
          <a:xfrm>
            <a:off x="3657600" y="1051560"/>
            <a:ext cx="8321040" cy="4447173"/>
            <a:chOff x="3376618" y="1027803"/>
            <a:chExt cx="8229600" cy="44845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569342-4640-24CC-3BC3-A3260ED512E7}"/>
                </a:ext>
              </a:extLst>
            </p:cNvPr>
            <p:cNvGrpSpPr/>
            <p:nvPr/>
          </p:nvGrpSpPr>
          <p:grpSpPr>
            <a:xfrm>
              <a:off x="3376618" y="1027803"/>
              <a:ext cx="8229600" cy="4464386"/>
              <a:chOff x="3376618" y="1027803"/>
              <a:chExt cx="8624078" cy="446438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4239896-1750-5B45-2638-6B00BB3EDBB9}"/>
                  </a:ext>
                </a:extLst>
              </p:cNvPr>
              <p:cNvSpPr/>
              <p:nvPr/>
            </p:nvSpPr>
            <p:spPr bwMode="auto">
              <a:xfrm>
                <a:off x="3376618" y="1027803"/>
                <a:ext cx="8624078" cy="363894"/>
              </a:xfrm>
              <a:prstGeom prst="roundRect">
                <a:avLst>
                  <a:gd name="adj" fmla="val 0"/>
                </a:avLst>
              </a:prstGeom>
              <a:solidFill>
                <a:srgbClr val="0A0D48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SAR Mission: </a:t>
                </a:r>
                <a:r>
                  <a:rPr kumimoji="0" lang="en-US" sz="200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Locate F-4 tornado survivors and deliver supplies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878F562-045A-F829-7DD5-2809BB5DC43E}"/>
                  </a:ext>
                </a:extLst>
              </p:cNvPr>
              <p:cNvGrpSpPr/>
              <p:nvPr/>
            </p:nvGrpSpPr>
            <p:grpSpPr>
              <a:xfrm>
                <a:off x="3396063" y="1375898"/>
                <a:ext cx="8586672" cy="4116291"/>
                <a:chOff x="3398574" y="1381124"/>
                <a:chExt cx="8586672" cy="411629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37DB281-1EF5-7040-5D38-4695F580F0C6}"/>
                    </a:ext>
                  </a:extLst>
                </p:cNvPr>
                <p:cNvGrpSpPr/>
                <p:nvPr/>
              </p:nvGrpSpPr>
              <p:grpSpPr>
                <a:xfrm>
                  <a:off x="3398574" y="1381124"/>
                  <a:ext cx="8586672" cy="4116291"/>
                  <a:chOff x="3398574" y="1381124"/>
                  <a:chExt cx="8586672" cy="4116291"/>
                </a:xfrm>
              </p:grpSpPr>
              <p:pic>
                <p:nvPicPr>
                  <p:cNvPr id="19" name="Picture 18" descr="Map&#10;&#10;Description automatically generated">
                    <a:extLst>
                      <a:ext uri="{FF2B5EF4-FFF2-40B4-BE49-F238E27FC236}">
                        <a16:creationId xmlns:a16="http://schemas.microsoft.com/office/drawing/2014/main" id="{9E5F98C5-906C-434C-A2DF-4F193B7E5C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398574" y="1381124"/>
                    <a:ext cx="8503920" cy="41148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 descr="A person sitting at a desk with a computer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B3DC7B19-1091-1FBF-36BD-E3107FFA4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1156" b="98044" l="1470" r="78936">
                                <a14:foregroundMark x1="65850" y1="60444" x2="58013" y2="73689"/>
                                <a14:foregroundMark x1="58013" y1="73689" x2="46676" y2="74400"/>
                                <a14:foregroundMark x1="46676" y1="74400" x2="27992" y2="55822"/>
                                <a14:foregroundMark x1="27992" y1="55822" x2="18055" y2="24622"/>
                                <a14:foregroundMark x1="18055" y1="24622" x2="17495" y2="14578"/>
                                <a14:foregroundMark x1="23163" y1="9867" x2="31281" y2="46311"/>
                                <a14:foregroundMark x1="31281" y1="46311" x2="31631" y2="52267"/>
                                <a14:foregroundMark x1="31351" y1="12178" x2="35129" y2="38667"/>
                                <a14:foregroundMark x1="31980" y1="7111" x2="36249" y2="52533"/>
                                <a14:foregroundMark x1="27642" y1="71111" x2="40588" y2="59822"/>
                                <a14:foregroundMark x1="38069" y1="78578" x2="23093" y2="66756"/>
                                <a14:foregroundMark x1="23093" y1="66756" x2="22463" y2="65156"/>
                                <a14:foregroundMark x1="18334" y1="66756" x2="8537" y2="7111"/>
                                <a14:foregroundMark x1="13156" y1="3644" x2="30371" y2="5689"/>
                                <a14:foregroundMark x1="11617" y1="5689" x2="11617" y2="1156"/>
                                <a14:foregroundMark x1="13646" y1="1333" x2="36459" y2="4622"/>
                                <a14:foregroundMark x1="24143" y1="2133" x2="37229" y2="4267"/>
                                <a14:foregroundMark x1="8188" y1="28444" x2="6508" y2="13067"/>
                                <a14:foregroundMark x1="6508" y1="13067" x2="6018" y2="11733"/>
                                <a14:foregroundMark x1="6648" y1="13778" x2="5038" y2="3556"/>
                                <a14:foregroundMark x1="4199" y1="6489" x2="1470" y2="3022"/>
                                <a14:foregroundMark x1="40798" y1="68622" x2="46116" y2="58044"/>
                                <a14:foregroundMark x1="36459" y1="59200" x2="40448" y2="56178"/>
                                <a14:foregroundMark x1="42827" y1="71467" x2="49965" y2="61511"/>
                                <a14:foregroundMark x1="49965" y1="61511" x2="49965" y2="61511"/>
                                <a14:foregroundMark x1="66620" y1="57600" x2="64521" y2="75111"/>
                                <a14:foregroundMark x1="64381" y1="52711" x2="64031" y2="45333"/>
                                <a14:foregroundMark x1="65990" y1="52978" x2="62421" y2="51556"/>
                                <a14:foregroundMark x1="65290" y1="52356" x2="64521" y2="45156"/>
                                <a14:foregroundMark x1="67600" y1="50667" x2="66130" y2="44800"/>
                                <a14:foregroundMark x1="69139" y1="50933" x2="70609" y2="44978"/>
                                <a14:foregroundMark x1="60532" y1="58400" x2="49125" y2="61244"/>
                                <a14:foregroundMark x1="49125" y1="61244" x2="45766" y2="59911"/>
                                <a14:foregroundMark x1="66620" y1="63111" x2="68509" y2="81422"/>
                                <a14:foregroundMark x1="70119" y1="57600" x2="70819" y2="62933"/>
                                <a14:foregroundMark x1="65990" y1="79467" x2="48845" y2="80889"/>
                                <a14:foregroundMark x1="68579" y1="80622" x2="70469" y2="67022"/>
                                <a14:foregroundMark x1="49475" y1="84356" x2="63611" y2="88356"/>
                                <a14:foregroundMark x1="63611" y1="88356" x2="66410" y2="90578"/>
                                <a14:foregroundMark x1="68509" y1="84978" x2="72078" y2="72978"/>
                                <a14:foregroundMark x1="72078" y1="72978" x2="71449" y2="82489"/>
                                <a14:foregroundMark x1="72708" y1="79200" x2="74178" y2="69867"/>
                                <a14:foregroundMark x1="73688" y1="71911" x2="76207" y2="60089"/>
                                <a14:foregroundMark x1="64661" y1="92089" x2="45136" y2="81689"/>
                                <a14:foregroundMark x1="64031" y1="91911" x2="52204" y2="88000"/>
                                <a14:foregroundMark x1="64171" y1="92444" x2="53324" y2="86311"/>
                                <a14:foregroundMark x1="62001" y1="93689" x2="51015" y2="85156"/>
                                <a14:foregroundMark x1="63051" y1="93333" x2="62141" y2="98133"/>
                                <a14:foregroundMark x1="22813" y1="1600" x2="22813" y2="1600"/>
                                <a14:foregroundMark x1="22323" y1="1511" x2="24283" y2="1956"/>
                                <a14:foregroundMark x1="23303" y1="1778" x2="24563" y2="1956"/>
                                <a14:foregroundMark x1="24563" y1="2133" x2="25822" y2="2222"/>
                                <a14:foregroundMark x1="24703" y1="1956" x2="26172" y2="2133"/>
                                <a14:foregroundMark x1="26382" y1="2222" x2="27432" y2="2400"/>
                                <a14:foregroundMark x1="31281" y1="3022" x2="32470" y2="3378"/>
                                <a14:foregroundMark x1="32400" y1="3556" x2="33380" y2="3556"/>
                                <a14:foregroundMark x1="32400" y1="3200" x2="33450" y2="3378"/>
                                <a14:foregroundMark x1="29671" y1="2756" x2="30511" y2="2933"/>
                                <a14:foregroundMark x1="78936" y1="65956" x2="78586" y2="68444"/>
                                <a14:foregroundMark x1="13786" y1="78933" x2="11966" y2="70578"/>
                                <a14:backgroundMark x1="72988" y1="56000" x2="73688" y2="52267"/>
                                <a14:backgroundMark x1="73968" y1="59467" x2="72568" y2="59467"/>
                                <a14:backgroundMark x1="72988" y1="61511" x2="72848" y2="62133"/>
                                <a14:backgroundMark x1="55983" y1="52533" x2="57943" y2="36800"/>
                                <a14:backgroundMark x1="56193" y1="38667" x2="56963" y2="16089"/>
                                <a14:backgroundMark x1="40168" y1="51289" x2="40168" y2="47200"/>
                                <a14:backgroundMark x1="23347" y1="358" x2="24703" y2="89"/>
                                <a14:backgroundMark x1="22463" y1="533" x2="22928" y2="441"/>
                                <a14:backgroundMark x1="58922" y1="46844" x2="58922" y2="46844"/>
                                <a14:backgroundMark x1="59202" y1="46844" x2="59202" y2="46844"/>
                                <a14:backgroundMark x1="58922" y1="47822" x2="59062" y2="47200"/>
                                <a14:backgroundMark x1="58293" y1="56978" x2="58782" y2="56622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0421" r="19599"/>
                  <a:stretch/>
                </p:blipFill>
                <p:spPr>
                  <a:xfrm flipH="1">
                    <a:off x="8357787" y="1415856"/>
                    <a:ext cx="3627459" cy="40815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C00D1CF-102A-A9C2-02D7-15D1F7899F34}"/>
                    </a:ext>
                  </a:extLst>
                </p:cNvPr>
                <p:cNvGrpSpPr/>
                <p:nvPr/>
              </p:nvGrpSpPr>
              <p:grpSpPr>
                <a:xfrm>
                  <a:off x="3519424" y="1482669"/>
                  <a:ext cx="2660967" cy="3814389"/>
                  <a:chOff x="3519424" y="1482669"/>
                  <a:chExt cx="2660967" cy="3814389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2EDD9BE-70A0-3512-2CB6-74F74BD28D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3519424" y="1482669"/>
                    <a:ext cx="2651760" cy="1828799"/>
                    <a:chOff x="7428316" y="1791456"/>
                    <a:chExt cx="2743200" cy="1920240"/>
                  </a:xfrm>
                </p:grpSpPr>
                <p:pic>
                  <p:nvPicPr>
                    <p:cNvPr id="17" name="Picture 16" descr="Map&#10;&#10;Description automatically generated">
                      <a:extLst>
                        <a:ext uri="{FF2B5EF4-FFF2-40B4-BE49-F238E27FC236}">
                          <a16:creationId xmlns:a16="http://schemas.microsoft.com/office/drawing/2014/main" id="{BF3315E3-1FF1-97EA-B15A-4781246819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428316" y="1791456"/>
                      <a:ext cx="2743200" cy="1920240"/>
                    </a:xfrm>
                    <a:prstGeom prst="rect">
                      <a:avLst/>
                    </a:prstGeom>
                    <a:ln w="25400">
                      <a:solidFill>
                        <a:srgbClr val="0A0D48"/>
                      </a:solidFill>
                    </a:ln>
                  </p:spPr>
                </p:pic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BC42D6F3-09F9-399C-A145-665B8EDB1E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17502" y="1791456"/>
                      <a:ext cx="2364828" cy="387799"/>
                    </a:xfrm>
                    <a:prstGeom prst="rect">
                      <a:avLst/>
                    </a:prstGeom>
                    <a:solidFill>
                      <a:schemeClr val="bg1">
                        <a:alpha val="47000"/>
                      </a:schemeClr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/>
                        <a:t>Low Workload</a:t>
                      </a:r>
                    </a:p>
                  </p:txBody>
                </p:sp>
              </p:grp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BCACE4FA-3447-3B99-C751-896D80EDD360}"/>
                      </a:ext>
                    </a:extLst>
                  </p:cNvPr>
                  <p:cNvGrpSpPr/>
                  <p:nvPr/>
                </p:nvGrpSpPr>
                <p:grpSpPr>
                  <a:xfrm>
                    <a:off x="3528631" y="3468258"/>
                    <a:ext cx="2651760" cy="1828800"/>
                    <a:chOff x="6510950" y="1811791"/>
                    <a:chExt cx="2651760" cy="1828800"/>
                  </a:xfrm>
                </p:grpSpPr>
                <p:pic>
                  <p:nvPicPr>
                    <p:cNvPr id="15" name="Picture 14" descr="Diagram, map&#10;&#10;Description automatically generated">
                      <a:extLst>
                        <a:ext uri="{FF2B5EF4-FFF2-40B4-BE49-F238E27FC236}">
                          <a16:creationId xmlns:a16="http://schemas.microsoft.com/office/drawing/2014/main" id="{AC65E0C1-D07F-5D07-C3EB-11E8A10A0F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6510950" y="1811791"/>
                      <a:ext cx="2651760" cy="1828800"/>
                    </a:xfrm>
                    <a:prstGeom prst="rect">
                      <a:avLst/>
                    </a:prstGeom>
                    <a:ln w="25400">
                      <a:solidFill>
                        <a:srgbClr val="0A0D48"/>
                      </a:solidFill>
                    </a:ln>
                  </p:spPr>
                </p:pic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084C48B5-0659-F436-D554-0D674DB42B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3830" y="1811791"/>
                      <a:ext cx="2286000" cy="274320"/>
                    </a:xfrm>
                    <a:prstGeom prst="rect">
                      <a:avLst/>
                    </a:prstGeom>
                    <a:solidFill>
                      <a:schemeClr val="bg1">
                        <a:alpha val="47000"/>
                      </a:schemeClr>
                    </a:solidFill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en-US" sz="1800"/>
                        <a:t>High Workload</a:t>
                      </a:r>
                    </a:p>
                  </p:txBody>
                </p:sp>
              </p:grp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B74184-CBEC-F2B8-23DB-984FF4806B5A}"/>
                </a:ext>
              </a:extLst>
            </p:cNvPr>
            <p:cNvSpPr/>
            <p:nvPr/>
          </p:nvSpPr>
          <p:spPr bwMode="auto">
            <a:xfrm>
              <a:off x="3376618" y="1049461"/>
              <a:ext cx="8229600" cy="4462894"/>
            </a:xfrm>
            <a:prstGeom prst="rect">
              <a:avLst/>
            </a:prstGeom>
            <a:noFill/>
            <a:ln w="38100" cap="flat" cmpd="sng" algn="ctr">
              <a:solidFill>
                <a:srgbClr val="0A0D4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84E173-B45C-17EE-6913-1E3B5F016D96}"/>
              </a:ext>
            </a:extLst>
          </p:cNvPr>
          <p:cNvGrpSpPr/>
          <p:nvPr/>
        </p:nvGrpSpPr>
        <p:grpSpPr>
          <a:xfrm>
            <a:off x="187837" y="1049461"/>
            <a:ext cx="3337561" cy="4427415"/>
            <a:chOff x="187837" y="1049461"/>
            <a:chExt cx="3337561" cy="4427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9D460AD-8A0C-BFE1-948B-3BCA914C788C}"/>
                </a:ext>
              </a:extLst>
            </p:cNvPr>
            <p:cNvSpPr/>
            <p:nvPr/>
          </p:nvSpPr>
          <p:spPr bwMode="auto">
            <a:xfrm>
              <a:off x="187837" y="1049461"/>
              <a:ext cx="3337560" cy="363894"/>
            </a:xfrm>
            <a:prstGeom prst="roundRect">
              <a:avLst>
                <a:gd name="adj" fmla="val 0"/>
              </a:avLst>
            </a:prstGeom>
            <a:solidFill>
              <a:srgbClr val="0A0D4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HMT Testbed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D9BA68-ADD3-0307-A006-3A515FCEB080}"/>
                </a:ext>
              </a:extLst>
            </p:cNvPr>
            <p:cNvSpPr/>
            <p:nvPr/>
          </p:nvSpPr>
          <p:spPr bwMode="auto">
            <a:xfrm>
              <a:off x="187838" y="1051560"/>
              <a:ext cx="3337560" cy="4425316"/>
            </a:xfrm>
            <a:prstGeom prst="rect">
              <a:avLst/>
            </a:prstGeom>
            <a:noFill/>
            <a:ln w="38100" cap="flat" cmpd="sng" algn="ctr">
              <a:solidFill>
                <a:srgbClr val="0A0D4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318E6DE-8AA1-A88E-2D9B-8EEAF5063EE8}"/>
                </a:ext>
              </a:extLst>
            </p:cNvPr>
            <p:cNvGrpSpPr/>
            <p:nvPr/>
          </p:nvGrpSpPr>
          <p:grpSpPr>
            <a:xfrm>
              <a:off x="316217" y="1442683"/>
              <a:ext cx="3052282" cy="3944744"/>
              <a:chOff x="316217" y="1442683"/>
              <a:chExt cx="3052282" cy="394474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29CC85-7714-314F-3301-0896C3D084D1}"/>
                  </a:ext>
                </a:extLst>
              </p:cNvPr>
              <p:cNvSpPr txBox="1"/>
              <p:nvPr/>
            </p:nvSpPr>
            <p:spPr>
              <a:xfrm>
                <a:off x="316217" y="1442683"/>
                <a:ext cx="2985004" cy="1308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C2 Interface</a:t>
                </a:r>
                <a:r>
                  <a:rPr lang="en-US" sz="1600"/>
                  <a:t>: Point &amp; click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Participants</a:t>
                </a:r>
                <a:r>
                  <a:rPr lang="en-US" sz="1600"/>
                  <a:t>: 31 adults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Design</a:t>
                </a:r>
                <a:r>
                  <a:rPr lang="en-US" sz="1600"/>
                  <a:t>: 2x2 within-subjects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Missions:</a:t>
                </a:r>
                <a:r>
                  <a:rPr lang="en-US" sz="1600"/>
                  <a:t> 4 (1 x condition)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3B3090-4370-BB80-68B4-FAEE7BBC7EC4}"/>
                  </a:ext>
                </a:extLst>
              </p:cNvPr>
              <p:cNvGrpSpPr/>
              <p:nvPr/>
            </p:nvGrpSpPr>
            <p:grpSpPr>
              <a:xfrm>
                <a:off x="350976" y="2744783"/>
                <a:ext cx="3017523" cy="2642644"/>
                <a:chOff x="361945" y="2765942"/>
                <a:chExt cx="2524658" cy="264264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25BC7FD1-65E3-52CD-5742-CDDFC9DB2DDF}"/>
                    </a:ext>
                  </a:extLst>
                </p:cNvPr>
                <p:cNvGrpSpPr/>
                <p:nvPr/>
              </p:nvGrpSpPr>
              <p:grpSpPr>
                <a:xfrm>
                  <a:off x="361945" y="2765942"/>
                  <a:ext cx="2524655" cy="1280160"/>
                  <a:chOff x="361945" y="2823092"/>
                  <a:chExt cx="2524655" cy="1280160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C0922611-967C-AAC8-E80B-8EDD2ABAD0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2823093"/>
                    <a:ext cx="2524655" cy="27189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2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rPr>
                      <a:t>Workload</a:t>
                    </a: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EBDB8DBF-569C-0415-7F34-2CEE1E954C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2823092"/>
                    <a:ext cx="2524654" cy="128016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1B4CC93-F254-A6FF-D794-C90601F8B35C}"/>
                    </a:ext>
                  </a:extLst>
                </p:cNvPr>
                <p:cNvGrpSpPr/>
                <p:nvPr/>
              </p:nvGrpSpPr>
              <p:grpSpPr>
                <a:xfrm>
                  <a:off x="361945" y="4128426"/>
                  <a:ext cx="2524658" cy="1280160"/>
                  <a:chOff x="361945" y="4147476"/>
                  <a:chExt cx="2524658" cy="1280160"/>
                </a:xfrm>
              </p:grpSpPr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65A4454E-9D17-7AA9-FCC8-1791F49DC3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4147476"/>
                    <a:ext cx="2524655" cy="27189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2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rPr>
                      <a:t>Initial Recommendations</a:t>
                    </a: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0FBA31CA-769D-DEB2-A2D5-AB103768DF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8" y="4147476"/>
                    <a:ext cx="2524655" cy="128016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</p:grpSp>
        </p:grpSp>
      </p:grpSp>
      <p:graphicFrame>
        <p:nvGraphicFramePr>
          <p:cNvPr id="33" name="Table 6">
            <a:extLst>
              <a:ext uri="{FF2B5EF4-FFF2-40B4-BE49-F238E27FC236}">
                <a16:creationId xmlns:a16="http://schemas.microsoft.com/office/drawing/2014/main" id="{AFC791FB-5418-FEE6-4751-1678B4EDE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342555"/>
              </p:ext>
            </p:extLst>
          </p:nvPr>
        </p:nvGraphicFramePr>
        <p:xfrm>
          <a:off x="383490" y="3017715"/>
          <a:ext cx="2952488" cy="98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244">
                  <a:extLst>
                    <a:ext uri="{9D8B030D-6E8A-4147-A177-3AD203B41FA5}">
                      <a16:colId xmlns:a16="http://schemas.microsoft.com/office/drawing/2014/main" val="3610622026"/>
                    </a:ext>
                  </a:extLst>
                </a:gridCol>
                <a:gridCol w="1476244">
                  <a:extLst>
                    <a:ext uri="{9D8B030D-6E8A-4147-A177-3AD203B41FA5}">
                      <a16:colId xmlns:a16="http://schemas.microsoft.com/office/drawing/2014/main" val="3596339124"/>
                    </a:ext>
                  </a:extLst>
                </a:gridCol>
              </a:tblGrid>
              <a:tr h="24555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Low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C00000"/>
                          </a:solidFill>
                        </a:rPr>
                        <a:t>High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41353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4 drones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8 drones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82966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Small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Large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29995"/>
                  </a:ext>
                </a:extLst>
              </a:tr>
              <a:tr h="2455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“AO” = </a:t>
                      </a:r>
                      <a:r>
                        <a:rPr lang="en-US" sz="1600" i="1"/>
                        <a:t>Area of Operation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3342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6510C43-FCC2-4B95-C40D-837133C42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43573"/>
              </p:ext>
            </p:extLst>
          </p:nvPr>
        </p:nvGraphicFramePr>
        <p:xfrm>
          <a:off x="387277" y="4405321"/>
          <a:ext cx="2952726" cy="98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363">
                  <a:extLst>
                    <a:ext uri="{9D8B030D-6E8A-4147-A177-3AD203B41FA5}">
                      <a16:colId xmlns:a16="http://schemas.microsoft.com/office/drawing/2014/main" val="3610622026"/>
                    </a:ext>
                  </a:extLst>
                </a:gridCol>
                <a:gridCol w="1476363">
                  <a:extLst>
                    <a:ext uri="{9D8B030D-6E8A-4147-A177-3AD203B41FA5}">
                      <a16:colId xmlns:a16="http://schemas.microsoft.com/office/drawing/2014/main" val="3596339124"/>
                    </a:ext>
                  </a:extLst>
                </a:gridCol>
              </a:tblGrid>
              <a:tr h="24555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Good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C00000"/>
                          </a:solidFill>
                        </a:rPr>
                        <a:t>Bad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41353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Within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Beyond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82966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Avoid NFZs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Possible NFZs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29995"/>
                  </a:ext>
                </a:extLst>
              </a:tr>
              <a:tr h="2455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“NFZ” = </a:t>
                      </a:r>
                      <a:r>
                        <a:rPr lang="en-US" sz="1600" i="1"/>
                        <a:t>No Fly Zone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33422"/>
                  </a:ext>
                </a:extLst>
              </a:tr>
            </a:tbl>
          </a:graphicData>
        </a:graphic>
      </p:graphicFrame>
      <p:graphicFrame>
        <p:nvGraphicFramePr>
          <p:cNvPr id="52" name="Table 13">
            <a:extLst>
              <a:ext uri="{FF2B5EF4-FFF2-40B4-BE49-F238E27FC236}">
                <a16:creationId xmlns:a16="http://schemas.microsoft.com/office/drawing/2014/main" id="{F8D892EE-D292-A034-8B44-164B17491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88077"/>
              </p:ext>
            </p:extLst>
          </p:nvPr>
        </p:nvGraphicFramePr>
        <p:xfrm>
          <a:off x="176927" y="5660136"/>
          <a:ext cx="1183611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112">
                  <a:extLst>
                    <a:ext uri="{9D8B030D-6E8A-4147-A177-3AD203B41FA5}">
                      <a16:colId xmlns:a16="http://schemas.microsoft.com/office/drawing/2014/main" val="3408309160"/>
                    </a:ext>
                  </a:extLst>
                </a:gridCol>
              </a:tblGrid>
              <a:tr h="28668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+mn-lt"/>
                        </a:rPr>
                        <a:t>4 scenarios per participant counterbalancing workload and recommendation accuracy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0D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16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MT C2">
            <a:hlinkClick r:id="" action="ppaction://media"/>
            <a:extLst>
              <a:ext uri="{FF2B5EF4-FFF2-40B4-BE49-F238E27FC236}">
                <a16:creationId xmlns:a16="http://schemas.microsoft.com/office/drawing/2014/main" id="{4B19F7E6-3410-4D6B-E488-6B02D6E129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20" t="16773" r="5292" b="5661"/>
          <a:stretch/>
        </p:blipFill>
        <p:spPr>
          <a:xfrm>
            <a:off x="3682198" y="1412421"/>
            <a:ext cx="8283247" cy="40431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146B7-3012-2CC9-2407-AF9FB5F848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4520F-7B8E-9799-02B1-2093FA13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dirty="0"/>
              <a:t>HMT Search and Rescue (SAR) Mission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FDB243-4B8E-64A9-DF49-99A5658C59C0}"/>
              </a:ext>
            </a:extLst>
          </p:cNvPr>
          <p:cNvGrpSpPr/>
          <p:nvPr/>
        </p:nvGrpSpPr>
        <p:grpSpPr>
          <a:xfrm>
            <a:off x="3657600" y="1051560"/>
            <a:ext cx="8321040" cy="4447173"/>
            <a:chOff x="3376618" y="1027803"/>
            <a:chExt cx="8229600" cy="44845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239896-1750-5B45-2638-6B00BB3EDBB9}"/>
                </a:ext>
              </a:extLst>
            </p:cNvPr>
            <p:cNvSpPr/>
            <p:nvPr/>
          </p:nvSpPr>
          <p:spPr bwMode="auto">
            <a:xfrm>
              <a:off x="3376618" y="1027803"/>
              <a:ext cx="8229600" cy="363894"/>
            </a:xfrm>
            <a:prstGeom prst="roundRect">
              <a:avLst>
                <a:gd name="adj" fmla="val 0"/>
              </a:avLst>
            </a:prstGeom>
            <a:solidFill>
              <a:srgbClr val="0A0D4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SAR Mission: </a:t>
              </a:r>
              <a:r>
                <a:rPr kumimoji="0" lang="en-US" sz="200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Locate F-4 tornado survivors and deliver supplies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B74184-CBEC-F2B8-23DB-984FF4806B5A}"/>
                </a:ext>
              </a:extLst>
            </p:cNvPr>
            <p:cNvSpPr/>
            <p:nvPr/>
          </p:nvSpPr>
          <p:spPr bwMode="auto">
            <a:xfrm>
              <a:off x="3376618" y="1049461"/>
              <a:ext cx="8229600" cy="4462894"/>
            </a:xfrm>
            <a:prstGeom prst="rect">
              <a:avLst/>
            </a:prstGeom>
            <a:noFill/>
            <a:ln w="38100" cap="flat" cmpd="sng" algn="ctr">
              <a:solidFill>
                <a:srgbClr val="0A0D4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84E173-B45C-17EE-6913-1E3B5F016D96}"/>
              </a:ext>
            </a:extLst>
          </p:cNvPr>
          <p:cNvGrpSpPr/>
          <p:nvPr/>
        </p:nvGrpSpPr>
        <p:grpSpPr>
          <a:xfrm>
            <a:off x="187837" y="1049461"/>
            <a:ext cx="3337561" cy="4427415"/>
            <a:chOff x="187837" y="1049461"/>
            <a:chExt cx="3337561" cy="4427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9D460AD-8A0C-BFE1-948B-3BCA914C788C}"/>
                </a:ext>
              </a:extLst>
            </p:cNvPr>
            <p:cNvSpPr/>
            <p:nvPr/>
          </p:nvSpPr>
          <p:spPr bwMode="auto">
            <a:xfrm>
              <a:off x="187837" y="1049461"/>
              <a:ext cx="3337560" cy="363894"/>
            </a:xfrm>
            <a:prstGeom prst="roundRect">
              <a:avLst>
                <a:gd name="adj" fmla="val 0"/>
              </a:avLst>
            </a:prstGeom>
            <a:solidFill>
              <a:srgbClr val="0A0D4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HMT Testbed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D9BA68-ADD3-0307-A006-3A515FCEB080}"/>
                </a:ext>
              </a:extLst>
            </p:cNvPr>
            <p:cNvSpPr/>
            <p:nvPr/>
          </p:nvSpPr>
          <p:spPr bwMode="auto">
            <a:xfrm>
              <a:off x="187838" y="1051560"/>
              <a:ext cx="3337560" cy="4425316"/>
            </a:xfrm>
            <a:prstGeom prst="rect">
              <a:avLst/>
            </a:prstGeom>
            <a:noFill/>
            <a:ln w="38100" cap="flat" cmpd="sng" algn="ctr">
              <a:solidFill>
                <a:srgbClr val="0A0D4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318E6DE-8AA1-A88E-2D9B-8EEAF5063EE8}"/>
                </a:ext>
              </a:extLst>
            </p:cNvPr>
            <p:cNvGrpSpPr/>
            <p:nvPr/>
          </p:nvGrpSpPr>
          <p:grpSpPr>
            <a:xfrm>
              <a:off x="316217" y="1442683"/>
              <a:ext cx="3052282" cy="3944744"/>
              <a:chOff x="316217" y="1442683"/>
              <a:chExt cx="3052282" cy="394474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29CC85-7714-314F-3301-0896C3D084D1}"/>
                  </a:ext>
                </a:extLst>
              </p:cNvPr>
              <p:cNvSpPr txBox="1"/>
              <p:nvPr/>
            </p:nvSpPr>
            <p:spPr>
              <a:xfrm>
                <a:off x="316217" y="1442683"/>
                <a:ext cx="2985004" cy="1308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C2 Interface</a:t>
                </a:r>
                <a:r>
                  <a:rPr lang="en-US" sz="1600"/>
                  <a:t>: Point &amp; click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Participants</a:t>
                </a:r>
                <a:r>
                  <a:rPr lang="en-US" sz="1600"/>
                  <a:t>: 31 adults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Design</a:t>
                </a:r>
                <a:r>
                  <a:rPr lang="en-US" sz="1600"/>
                  <a:t>: 2x2 within-subjects</a:t>
                </a:r>
              </a:p>
              <a:p>
                <a:pPr marL="136525" indent="-1365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b="1"/>
                  <a:t>Missions:</a:t>
                </a:r>
                <a:r>
                  <a:rPr lang="en-US" sz="1600"/>
                  <a:t> 4 (1 x condition)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3B3090-4370-BB80-68B4-FAEE7BBC7EC4}"/>
                  </a:ext>
                </a:extLst>
              </p:cNvPr>
              <p:cNvGrpSpPr/>
              <p:nvPr/>
            </p:nvGrpSpPr>
            <p:grpSpPr>
              <a:xfrm>
                <a:off x="350976" y="2744783"/>
                <a:ext cx="3017523" cy="2642644"/>
                <a:chOff x="361945" y="2765942"/>
                <a:chExt cx="2524658" cy="264264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25BC7FD1-65E3-52CD-5742-CDDFC9DB2DDF}"/>
                    </a:ext>
                  </a:extLst>
                </p:cNvPr>
                <p:cNvGrpSpPr/>
                <p:nvPr/>
              </p:nvGrpSpPr>
              <p:grpSpPr>
                <a:xfrm>
                  <a:off x="361945" y="2765942"/>
                  <a:ext cx="2524655" cy="1280160"/>
                  <a:chOff x="361945" y="2823092"/>
                  <a:chExt cx="2524655" cy="1280160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C0922611-967C-AAC8-E80B-8EDD2ABAD0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2823093"/>
                    <a:ext cx="2524655" cy="27189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2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rPr>
                      <a:t>Workload</a:t>
                    </a: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EBDB8DBF-569C-0415-7F34-2CEE1E954C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2823092"/>
                    <a:ext cx="2524654" cy="128016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1B4CC93-F254-A6FF-D794-C90601F8B35C}"/>
                    </a:ext>
                  </a:extLst>
                </p:cNvPr>
                <p:cNvGrpSpPr/>
                <p:nvPr/>
              </p:nvGrpSpPr>
              <p:grpSpPr>
                <a:xfrm>
                  <a:off x="361945" y="4128426"/>
                  <a:ext cx="2524658" cy="1280160"/>
                  <a:chOff x="361945" y="4147476"/>
                  <a:chExt cx="2524658" cy="1280160"/>
                </a:xfrm>
              </p:grpSpPr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65A4454E-9D17-7AA9-FCC8-1791F49DC3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5" y="4147476"/>
                    <a:ext cx="2524655" cy="27189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2"/>
                  </a:soli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rPr>
                      <a:t>Initial Recommendations</a:t>
                    </a: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0FBA31CA-769D-DEB2-A2D5-AB103768DF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1948" y="4147476"/>
                    <a:ext cx="2524655" cy="128016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chemeClr val="tx2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</p:grpSp>
        </p:grpSp>
      </p:grpSp>
      <p:graphicFrame>
        <p:nvGraphicFramePr>
          <p:cNvPr id="33" name="Table 6">
            <a:extLst>
              <a:ext uri="{FF2B5EF4-FFF2-40B4-BE49-F238E27FC236}">
                <a16:creationId xmlns:a16="http://schemas.microsoft.com/office/drawing/2014/main" id="{AFC791FB-5418-FEE6-4751-1678B4EDE209}"/>
              </a:ext>
            </a:extLst>
          </p:cNvPr>
          <p:cNvGraphicFramePr>
            <a:graphicFrameLocks noGrp="1"/>
          </p:cNvGraphicFramePr>
          <p:nvPr/>
        </p:nvGraphicFramePr>
        <p:xfrm>
          <a:off x="383490" y="3017715"/>
          <a:ext cx="2952488" cy="98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244">
                  <a:extLst>
                    <a:ext uri="{9D8B030D-6E8A-4147-A177-3AD203B41FA5}">
                      <a16:colId xmlns:a16="http://schemas.microsoft.com/office/drawing/2014/main" val="3610622026"/>
                    </a:ext>
                  </a:extLst>
                </a:gridCol>
                <a:gridCol w="1476244">
                  <a:extLst>
                    <a:ext uri="{9D8B030D-6E8A-4147-A177-3AD203B41FA5}">
                      <a16:colId xmlns:a16="http://schemas.microsoft.com/office/drawing/2014/main" val="3596339124"/>
                    </a:ext>
                  </a:extLst>
                </a:gridCol>
              </a:tblGrid>
              <a:tr h="24555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Low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C00000"/>
                          </a:solidFill>
                        </a:rPr>
                        <a:t>High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41353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4 drones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8 drones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82966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Small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Large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29995"/>
                  </a:ext>
                </a:extLst>
              </a:tr>
              <a:tr h="2455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“AO” = </a:t>
                      </a:r>
                      <a:r>
                        <a:rPr lang="en-US" sz="1600" i="1"/>
                        <a:t>Area of Operation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3342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6510C43-FCC2-4B95-C40D-837133C42662}"/>
              </a:ext>
            </a:extLst>
          </p:cNvPr>
          <p:cNvGraphicFramePr>
            <a:graphicFrameLocks noGrp="1"/>
          </p:cNvGraphicFramePr>
          <p:nvPr/>
        </p:nvGraphicFramePr>
        <p:xfrm>
          <a:off x="387277" y="4405321"/>
          <a:ext cx="2952726" cy="98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363">
                  <a:extLst>
                    <a:ext uri="{9D8B030D-6E8A-4147-A177-3AD203B41FA5}">
                      <a16:colId xmlns:a16="http://schemas.microsoft.com/office/drawing/2014/main" val="3610622026"/>
                    </a:ext>
                  </a:extLst>
                </a:gridCol>
                <a:gridCol w="1476363">
                  <a:extLst>
                    <a:ext uri="{9D8B030D-6E8A-4147-A177-3AD203B41FA5}">
                      <a16:colId xmlns:a16="http://schemas.microsoft.com/office/drawing/2014/main" val="3596339124"/>
                    </a:ext>
                  </a:extLst>
                </a:gridCol>
              </a:tblGrid>
              <a:tr h="24555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Good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C00000"/>
                          </a:solidFill>
                        </a:rPr>
                        <a:t>Bad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41353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Within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Beyond AO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82966"/>
                  </a:ext>
                </a:extLst>
              </a:tr>
              <a:tr h="245556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Avoid NFZs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Possible NFZs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29995"/>
                  </a:ext>
                </a:extLst>
              </a:tr>
              <a:tr h="2455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“NFZ” = </a:t>
                      </a:r>
                      <a:r>
                        <a:rPr lang="en-US" sz="1600" i="1"/>
                        <a:t>No Fly Zone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33422"/>
                  </a:ext>
                </a:extLst>
              </a:tr>
            </a:tbl>
          </a:graphicData>
        </a:graphic>
      </p:graphicFrame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4EDE211-B2FB-78D4-CF28-1C4E126AAC8A}"/>
              </a:ext>
            </a:extLst>
          </p:cNvPr>
          <p:cNvSpPr/>
          <p:nvPr/>
        </p:nvSpPr>
        <p:spPr bwMode="auto">
          <a:xfrm>
            <a:off x="3653776" y="1053457"/>
            <a:ext cx="8321040" cy="361949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SAR Mission: </a:t>
            </a:r>
            <a:r>
              <a:rPr kumimoji="0" lang="en-US" sz="200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Locate F-4 tornado survivors and deliver supplies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0BCC4-F573-4822-3FF1-1B7D118EED3F}"/>
              </a:ext>
            </a:extLst>
          </p:cNvPr>
          <p:cNvSpPr/>
          <p:nvPr/>
        </p:nvSpPr>
        <p:spPr bwMode="auto">
          <a:xfrm>
            <a:off x="3663302" y="1075397"/>
            <a:ext cx="8321040" cy="4403756"/>
          </a:xfrm>
          <a:prstGeom prst="rect">
            <a:avLst/>
          </a:prstGeom>
          <a:noFill/>
          <a:ln w="3810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3926580A-8101-E4B6-E023-4E63C974A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74952"/>
              </p:ext>
            </p:extLst>
          </p:nvPr>
        </p:nvGraphicFramePr>
        <p:xfrm>
          <a:off x="176927" y="5660136"/>
          <a:ext cx="1183611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112">
                  <a:extLst>
                    <a:ext uri="{9D8B030D-6E8A-4147-A177-3AD203B41FA5}">
                      <a16:colId xmlns:a16="http://schemas.microsoft.com/office/drawing/2014/main" val="3408309160"/>
                    </a:ext>
                  </a:extLst>
                </a:gridCol>
              </a:tblGrid>
              <a:tr h="28668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+mn-lt"/>
                        </a:rPr>
                        <a:t>4 scenarios per participant counterbalancing workload and recommendation accuracy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0D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0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1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&amp; Collected Data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74E83D-D8F4-118F-1F75-99D431BFA1EF}"/>
              </a:ext>
            </a:extLst>
          </p:cNvPr>
          <p:cNvSpPr txBox="1">
            <a:spLocks/>
          </p:cNvSpPr>
          <p:nvPr/>
        </p:nvSpPr>
        <p:spPr>
          <a:xfrm>
            <a:off x="215104" y="951323"/>
            <a:ext cx="3868400" cy="523888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latin typeface="+mn-lt"/>
              </a:rPr>
              <a:t>Trust Measure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0774E2-D684-7A68-A0E7-333738C9D6D7}"/>
              </a:ext>
            </a:extLst>
          </p:cNvPr>
          <p:cNvSpPr txBox="1">
            <a:spLocks/>
          </p:cNvSpPr>
          <p:nvPr/>
        </p:nvSpPr>
        <p:spPr>
          <a:xfrm>
            <a:off x="215101" y="1443950"/>
            <a:ext cx="4914085" cy="260934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+mn-lt"/>
              </a:rPr>
              <a:t>Continuous Online Numerical Score (CONS)</a:t>
            </a:r>
          </a:p>
          <a:p>
            <a:r>
              <a:rPr lang="en-US" sz="2000" kern="0" dirty="0">
                <a:latin typeface="+mn-lt"/>
              </a:rPr>
              <a:t>Participants reported their trust throughout a mission on a 5-point scale</a:t>
            </a:r>
          </a:p>
          <a:p>
            <a:pPr lvl="1"/>
            <a:r>
              <a:rPr lang="en-US" sz="1600" kern="0" dirty="0">
                <a:latin typeface="+mn-lt"/>
              </a:rPr>
              <a:t>1 = lowest trust</a:t>
            </a:r>
          </a:p>
          <a:p>
            <a:pPr lvl="1"/>
            <a:r>
              <a:rPr lang="en-US" sz="1600" kern="0" dirty="0">
                <a:latin typeface="+mn-lt"/>
              </a:rPr>
              <a:t>5 = highest trust</a:t>
            </a:r>
          </a:p>
          <a:p>
            <a:r>
              <a:rPr lang="en-US" sz="2000" kern="0" dirty="0">
                <a:latin typeface="+mn-lt"/>
              </a:rPr>
              <a:t>Participants with near constant trust removed from analysis to mitigate bias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353969-169C-3C37-719E-757CBDA39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1" y="4185148"/>
            <a:ext cx="11887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CD0BAF-5FFA-6658-EB90-6A44BF5A230A}"/>
              </a:ext>
            </a:extLst>
          </p:cNvPr>
          <p:cNvSpPr/>
          <p:nvPr/>
        </p:nvSpPr>
        <p:spPr bwMode="auto">
          <a:xfrm>
            <a:off x="5263951" y="1026337"/>
            <a:ext cx="2494026" cy="271892"/>
          </a:xfrm>
          <a:prstGeom prst="roundRect">
            <a:avLst>
              <a:gd name="adj" fmla="val 0"/>
            </a:avLst>
          </a:prstGeom>
          <a:solidFill>
            <a:srgbClr val="0A0D48"/>
          </a:solidFill>
          <a:ln w="9525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Trust via CONS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4F40F-EFC4-50C8-32D2-8EB52ADF56B8}"/>
              </a:ext>
            </a:extLst>
          </p:cNvPr>
          <p:cNvSpPr/>
          <p:nvPr/>
        </p:nvSpPr>
        <p:spPr bwMode="auto">
          <a:xfrm>
            <a:off x="5263951" y="1024758"/>
            <a:ext cx="2494027" cy="2930762"/>
          </a:xfrm>
          <a:prstGeom prst="rect">
            <a:avLst/>
          </a:prstGeom>
          <a:noFill/>
          <a:ln w="19050" cap="flat" cmpd="sng" algn="ctr">
            <a:solidFill>
              <a:srgbClr val="0A0D4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88CA0-3196-89A6-5F48-611659A69BAE}"/>
              </a:ext>
            </a:extLst>
          </p:cNvPr>
          <p:cNvSpPr txBox="1"/>
          <p:nvPr/>
        </p:nvSpPr>
        <p:spPr>
          <a:xfrm>
            <a:off x="5231292" y="1346736"/>
            <a:ext cx="249402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Prompt every 45 sec.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Keyboard entry: T, G, B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6B2A1239-5767-5808-D3F2-FF1C98EFEC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0628" y="2229115"/>
            <a:ext cx="2360909" cy="149502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6" name="Picture 15" descr="Diagram, map&#10;&#10;Description automatically generated">
            <a:extLst>
              <a:ext uri="{FF2B5EF4-FFF2-40B4-BE49-F238E27FC236}">
                <a16:creationId xmlns:a16="http://schemas.microsoft.com/office/drawing/2014/main" id="{CF127725-8868-6422-967A-F417052C0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860" y="1024758"/>
            <a:ext cx="3772962" cy="29307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115F54-334C-D9D5-024B-2228E1CE3DB3}"/>
              </a:ext>
            </a:extLst>
          </p:cNvPr>
          <p:cNvCxnSpPr>
            <a:cxnSpLocks/>
            <a:stCxn id="27" idx="3"/>
            <a:endCxn id="31" idx="1"/>
          </p:cNvCxnSpPr>
          <p:nvPr/>
        </p:nvCxnSpPr>
        <p:spPr bwMode="auto">
          <a:xfrm>
            <a:off x="7543801" y="2940260"/>
            <a:ext cx="668069" cy="6811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0CAF0F-1B21-AFD9-EE93-A0E54E2E48AE}"/>
              </a:ext>
            </a:extLst>
          </p:cNvPr>
          <p:cNvSpPr/>
          <p:nvPr/>
        </p:nvSpPr>
        <p:spPr bwMode="auto">
          <a:xfrm>
            <a:off x="5446645" y="2365513"/>
            <a:ext cx="2097156" cy="114949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B2E8D9-08A4-25DF-2585-4814376C1AB0}"/>
              </a:ext>
            </a:extLst>
          </p:cNvPr>
          <p:cNvSpPr/>
          <p:nvPr/>
        </p:nvSpPr>
        <p:spPr bwMode="auto">
          <a:xfrm>
            <a:off x="8211870" y="3426179"/>
            <a:ext cx="763165" cy="39044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6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C2794-7226-B94D-22A2-5D9227234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28D2E-7A58-3738-A333-5690F1C9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&amp; Collected Data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76CFA8-D971-6B11-5075-6E92FA9EF0FA}"/>
              </a:ext>
            </a:extLst>
          </p:cNvPr>
          <p:cNvSpPr txBox="1">
            <a:spLocks/>
          </p:cNvSpPr>
          <p:nvPr/>
        </p:nvSpPr>
        <p:spPr>
          <a:xfrm>
            <a:off x="334341" y="1634583"/>
            <a:ext cx="4031142" cy="151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-"/>
              <a:defRPr sz="2400" kern="1200">
                <a:solidFill>
                  <a:srgbClr val="1B1A9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charset="2"/>
              <a:buChar char="§"/>
              <a:defRPr sz="2000" kern="1200">
                <a:solidFill>
                  <a:srgbClr val="1B1A9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ourier New"/>
              <a:buChar char="o"/>
              <a:defRPr sz="1800" kern="1200">
                <a:solidFill>
                  <a:srgbClr val="1B1A9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Lucida Grande"/>
              <a:buChar char="-"/>
              <a:defRPr sz="1800" kern="1200">
                <a:solidFill>
                  <a:srgbClr val="1B1A9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FX3 Eye Tracker</a:t>
            </a:r>
          </a:p>
          <a:p>
            <a:pPr marL="1485900" lvl="1"/>
            <a:r>
              <a:rPr lang="en-US" sz="1800" dirty="0">
                <a:solidFill>
                  <a:schemeClr val="tx1"/>
                </a:solidFill>
              </a:rPr>
              <a:t>Gaze convergence</a:t>
            </a:r>
          </a:p>
          <a:p>
            <a:pPr marL="1485900" lvl="1"/>
            <a:r>
              <a:rPr lang="en-US" sz="1800" dirty="0">
                <a:solidFill>
                  <a:schemeClr val="tx1"/>
                </a:solidFill>
              </a:rPr>
              <a:t>Real time Index of Cognitive Activity (ICA)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9D7E3F3-0725-328B-710B-52028152B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 r="19630" b="8848"/>
          <a:stretch/>
        </p:blipFill>
        <p:spPr bwMode="auto">
          <a:xfrm>
            <a:off x="4699999" y="1634584"/>
            <a:ext cx="7246140" cy="46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86E850-942E-AEEE-4AC1-C49F7F84194A}"/>
              </a:ext>
            </a:extLst>
          </p:cNvPr>
          <p:cNvSpPr/>
          <p:nvPr/>
        </p:nvSpPr>
        <p:spPr bwMode="auto">
          <a:xfrm>
            <a:off x="4699999" y="1085850"/>
            <a:ext cx="7246140" cy="32892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lIns="0" tIns="72000" rIns="0" bIns="72000" rtlCol="0"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Gaze distribution overlay for one participant with defined interface regions</a:t>
            </a:r>
          </a:p>
        </p:txBody>
      </p:sp>
      <p:pic>
        <p:nvPicPr>
          <p:cNvPr id="13" name="Picture 4" descr="See the source image">
            <a:extLst>
              <a:ext uri="{FF2B5EF4-FFF2-40B4-BE49-F238E27FC236}">
                <a16:creationId xmlns:a16="http://schemas.microsoft.com/office/drawing/2014/main" id="{788D32B1-8A34-6E9A-0C9F-46A75C33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37" y="2125872"/>
            <a:ext cx="1358250" cy="9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sitting at a desk with a computer and a monitor&#10;&#10;Description automatically generated with low confidence">
            <a:extLst>
              <a:ext uri="{FF2B5EF4-FFF2-40B4-BE49-F238E27FC236}">
                <a16:creationId xmlns:a16="http://schemas.microsoft.com/office/drawing/2014/main" id="{25FAAE5E-801E-9FD1-F91A-BE816804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89" y="3152090"/>
            <a:ext cx="3187478" cy="3146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DCDB40-9E7B-EDE2-9BB4-AFDE571AFD72}"/>
              </a:ext>
            </a:extLst>
          </p:cNvPr>
          <p:cNvSpPr/>
          <p:nvPr/>
        </p:nvSpPr>
        <p:spPr bwMode="auto">
          <a:xfrm>
            <a:off x="390525" y="2060934"/>
            <a:ext cx="1242162" cy="809652"/>
          </a:xfrm>
          <a:prstGeom prst="rect">
            <a:avLst/>
          </a:prstGeom>
          <a:noFill/>
          <a:ln w="19050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DEEEA6-79D8-F439-B00F-05F99E1D96C2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>
            <a:off x="1011606" y="2870586"/>
            <a:ext cx="621081" cy="1329939"/>
          </a:xfrm>
          <a:prstGeom prst="straightConnector1">
            <a:avLst/>
          </a:prstGeom>
          <a:noFill/>
          <a:ln w="19050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3E1E4CF-244A-5A20-2AED-3CE64993DC6E}"/>
              </a:ext>
            </a:extLst>
          </p:cNvPr>
          <p:cNvSpPr txBox="1">
            <a:spLocks/>
          </p:cNvSpPr>
          <p:nvPr/>
        </p:nvSpPr>
        <p:spPr>
          <a:xfrm>
            <a:off x="215103" y="951323"/>
            <a:ext cx="4366421" cy="523888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>
                <a:latin typeface="+mn-lt"/>
              </a:rPr>
              <a:t>Eye Tracking Measures</a:t>
            </a:r>
          </a:p>
        </p:txBody>
      </p:sp>
    </p:spTree>
    <p:extLst>
      <p:ext uri="{BB962C8B-B14F-4D97-AF65-F5344CB8AC3E}">
        <p14:creationId xmlns:p14="http://schemas.microsoft.com/office/powerpoint/2010/main" val="491803209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21064</TotalTime>
  <Words>1115</Words>
  <Application>Microsoft Office PowerPoint</Application>
  <PresentationFormat>Widescreen</PresentationFormat>
  <Paragraphs>217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Lucida Grande</vt:lpstr>
      <vt:lpstr>Tahoma</vt:lpstr>
      <vt:lpstr>Wingdings</vt:lpstr>
      <vt:lpstr>Blends</vt:lpstr>
      <vt:lpstr>PowerPoint Presentation</vt:lpstr>
      <vt:lpstr>Our Team! A Collaboration Between Industry and Academia </vt:lpstr>
      <vt:lpstr>A Quick Recap…</vt:lpstr>
      <vt:lpstr>Introduction &amp; Current Focus</vt:lpstr>
      <vt:lpstr>Gaze-based Hypotheses</vt:lpstr>
      <vt:lpstr>HMT Search and Rescue (SAR) Mission </vt:lpstr>
      <vt:lpstr>HMT Search and Rescue (SAR) Mission </vt:lpstr>
      <vt:lpstr>Measures &amp; Collected Data</vt:lpstr>
      <vt:lpstr>Measures &amp; Collected Data</vt:lpstr>
      <vt:lpstr>Principal Component Analysis (PCA) Group Construction</vt:lpstr>
      <vt:lpstr>PCA Scree Plots</vt:lpstr>
      <vt:lpstr>Top PCA Components for Low vs High Trust</vt:lpstr>
      <vt:lpstr>Top PCA Components for Low vs High Trust</vt:lpstr>
      <vt:lpstr>Trust Classification</vt:lpstr>
      <vt:lpstr>Trust Classification Results</vt:lpstr>
      <vt:lpstr>Conclusion &amp; Next Steps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Sandro Scielzo</cp:lastModifiedBy>
  <cp:revision>43</cp:revision>
  <cp:lastPrinted>1601-01-01T00:00:00Z</cp:lastPrinted>
  <dcterms:created xsi:type="dcterms:W3CDTF">2016-03-29T15:29:36Z</dcterms:created>
  <dcterms:modified xsi:type="dcterms:W3CDTF">2024-09-20T19:09:47Z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