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307"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56"/>
    <a:srgbClr val="008F3E"/>
    <a:srgbClr val="00F669"/>
    <a:srgbClr val="1C92D1"/>
    <a:srgbClr val="0067C5"/>
    <a:srgbClr val="7BC4ED"/>
    <a:srgbClr val="F3F9FF"/>
    <a:srgbClr val="B7DDFF"/>
    <a:srgbClr val="9EA2A4"/>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F5ABC-780F-49C4-AA0A-C399D82F7C59}" v="15" dt="2024-11-06T17:21:24.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81655" autoAdjust="0"/>
  </p:normalViewPr>
  <p:slideViewPr>
    <p:cSldViewPr snapToGrid="0">
      <p:cViewPr varScale="1">
        <p:scale>
          <a:sx n="91" d="100"/>
          <a:sy n="91" d="100"/>
        </p:scale>
        <p:origin x="165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dirty="0">
                <a:latin typeface="Arial"/>
                <a:cs typeface="Arial"/>
              </a:rPr>
              <a:t>Transition: </a:t>
            </a:r>
            <a:r>
              <a:rPr lang="en-US" sz="1600" dirty="0">
                <a:latin typeface="Arial"/>
                <a:cs typeface="Arial"/>
              </a:rPr>
              <a:t>Some of you may be curious as to what an unmanned aerial system, or UAS, actually is.</a:t>
            </a:r>
          </a:p>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To implement cognitive workload into the course we altered the targets inside of the buckets to be either yellow rings with license plates or green rings with random objects.</a:t>
            </a:r>
          </a:p>
          <a:p>
            <a:endParaRPr lang="en-US" dirty="0"/>
          </a:p>
          <a:p>
            <a:r>
              <a:rPr lang="en-US" dirty="0">
                <a:latin typeface="Arial"/>
                <a:cs typeface="Arial"/>
              </a:rPr>
              <a:t>Pilot’s would approach the top bucket of each stand, they would observe the plate and commit it to their working memory– </a:t>
            </a:r>
            <a:r>
              <a:rPr lang="en-US" b="1" dirty="0">
                <a:latin typeface="Arial"/>
                <a:cs typeface="Arial"/>
              </a:rPr>
              <a:t>A short term version of memory that allows you to take in and manipulate information to use in immediate problem solving</a:t>
            </a:r>
            <a:r>
              <a:rPr lang="en-US" b="0" dirty="0">
                <a:latin typeface="Arial"/>
                <a:cs typeface="Arial"/>
              </a:rPr>
              <a:t>.</a:t>
            </a:r>
          </a:p>
          <a:p>
            <a:endParaRPr lang="en-US" b="0" dirty="0"/>
          </a:p>
          <a:p>
            <a:r>
              <a:rPr lang="en-US" b="0" dirty="0">
                <a:latin typeface="Arial"/>
                <a:cs typeface="Arial"/>
              </a:rPr>
              <a:t>They would then capture </a:t>
            </a:r>
            <a:r>
              <a:rPr lang="en-US" dirty="0">
                <a:latin typeface="Arial"/>
                <a:cs typeface="Arial"/>
              </a:rPr>
              <a:t>an</a:t>
            </a:r>
            <a:r>
              <a:rPr lang="en-US" b="0" dirty="0">
                <a:latin typeface="Arial"/>
                <a:cs typeface="Arial"/>
              </a:rPr>
              <a:t> </a:t>
            </a:r>
            <a:r>
              <a:rPr lang="en-US" dirty="0">
                <a:latin typeface="Arial"/>
                <a:cs typeface="Arial"/>
              </a:rPr>
              <a:t>aligned </a:t>
            </a:r>
            <a:r>
              <a:rPr lang="en-US" b="0" dirty="0">
                <a:latin typeface="Arial"/>
                <a:cs typeface="Arial"/>
              </a:rPr>
              <a:t>picture using the camera attached to the aircraft and move on to the next bucket</a:t>
            </a:r>
            <a:r>
              <a:rPr lang="en-US" dirty="0">
                <a:latin typeface="Arial"/>
                <a:cs typeface="Arial"/>
              </a:rPr>
              <a:t> in the stand</a:t>
            </a:r>
            <a:r>
              <a:rPr lang="en-US" b="0" dirty="0">
                <a:latin typeface="Arial"/>
                <a:cs typeface="Arial"/>
              </a:rPr>
              <a:t>, </a:t>
            </a:r>
            <a:r>
              <a:rPr lang="en-US" dirty="0">
                <a:latin typeface="Arial"/>
                <a:cs typeface="Arial"/>
              </a:rPr>
              <a:t>In this case, </a:t>
            </a:r>
            <a:r>
              <a:rPr lang="en-US" b="0" dirty="0">
                <a:latin typeface="Arial"/>
                <a:cs typeface="Arial"/>
              </a:rPr>
              <a:t>Bucket A.</a:t>
            </a:r>
          </a:p>
          <a:p>
            <a:r>
              <a:rPr lang="en-US" b="0" dirty="0">
                <a:latin typeface="Arial"/>
                <a:cs typeface="Arial"/>
              </a:rPr>
              <a:t>Inside again they would find a plate, and capture </a:t>
            </a:r>
            <a:r>
              <a:rPr lang="en-US" dirty="0">
                <a:latin typeface="Arial"/>
                <a:cs typeface="Arial"/>
              </a:rPr>
              <a:t>an</a:t>
            </a:r>
            <a:r>
              <a:rPr lang="en-US" b="0" dirty="0">
                <a:latin typeface="Arial"/>
                <a:cs typeface="Arial"/>
              </a:rPr>
              <a:t> </a:t>
            </a:r>
            <a:r>
              <a:rPr lang="en-US" dirty="0">
                <a:latin typeface="Arial"/>
                <a:cs typeface="Arial"/>
              </a:rPr>
              <a:t>aligned </a:t>
            </a:r>
            <a:r>
              <a:rPr lang="en-US" b="0" dirty="0">
                <a:latin typeface="Arial"/>
                <a:cs typeface="Arial"/>
              </a:rPr>
              <a:t>picture</a:t>
            </a:r>
            <a:r>
              <a:rPr lang="en-US" dirty="0">
                <a:latin typeface="Arial"/>
                <a:cs typeface="Arial"/>
              </a:rPr>
              <a:t>,</a:t>
            </a:r>
            <a:r>
              <a:rPr lang="en-US" b="0" dirty="0">
                <a:latin typeface="Arial"/>
                <a:cs typeface="Arial"/>
              </a:rPr>
              <a:t> just like before, then </a:t>
            </a:r>
            <a:r>
              <a:rPr lang="en-US" dirty="0">
                <a:latin typeface="Arial"/>
                <a:cs typeface="Arial"/>
              </a:rPr>
              <a:t>using their working memory they would compare the</a:t>
            </a:r>
            <a:r>
              <a:rPr lang="en-US" b="0" dirty="0">
                <a:latin typeface="Arial"/>
                <a:cs typeface="Arial"/>
              </a:rPr>
              <a:t> plate </a:t>
            </a:r>
            <a:r>
              <a:rPr lang="en-US" dirty="0">
                <a:latin typeface="Arial"/>
                <a:cs typeface="Arial"/>
              </a:rPr>
              <a:t>in Bucket A to the top</a:t>
            </a:r>
            <a:r>
              <a:rPr lang="en-US" b="0" dirty="0">
                <a:latin typeface="Arial"/>
                <a:cs typeface="Arial"/>
              </a:rPr>
              <a:t> bucket, </a:t>
            </a:r>
            <a:r>
              <a:rPr lang="en-US" dirty="0">
                <a:latin typeface="Arial"/>
                <a:cs typeface="Arial"/>
              </a:rPr>
              <a:t>and tell the researcher if string was the same or</a:t>
            </a:r>
            <a:r>
              <a:rPr lang="en-US" b="0" dirty="0">
                <a:latin typeface="Arial"/>
                <a:cs typeface="Arial"/>
              </a:rPr>
              <a:t> if it had changed.</a:t>
            </a:r>
          </a:p>
          <a:p>
            <a:endParaRPr lang="en-US" b="0" dirty="0"/>
          </a:p>
          <a:p>
            <a:r>
              <a:rPr lang="en-US" b="1" dirty="0"/>
              <a:t>If </a:t>
            </a:r>
            <a:r>
              <a:rPr lang="en-US" b="0" dirty="0"/>
              <a:t>something on the plate had </a:t>
            </a:r>
            <a:r>
              <a:rPr lang="en-US" b="1" dirty="0"/>
              <a:t>changed</a:t>
            </a:r>
            <a:r>
              <a:rPr lang="en-US" b="0" dirty="0"/>
              <a:t>, participants would need to tell the researcher what had changed.</a:t>
            </a:r>
          </a:p>
          <a:p>
            <a:endParaRPr lang="en-US" b="0" dirty="0"/>
          </a:p>
          <a:p>
            <a:r>
              <a:rPr lang="en-US" b="0" dirty="0"/>
              <a:t>They would then continue this process through the rest of the stand, comparing the top bucket to the rest of buckets A-D in their working memory.</a:t>
            </a:r>
          </a:p>
          <a:p>
            <a:endParaRPr lang="en-US" b="1" i="1" dirty="0"/>
          </a:p>
          <a:p>
            <a:r>
              <a:rPr lang="en-US" b="1" i="1" dirty="0"/>
              <a:t>Panel B</a:t>
            </a:r>
          </a:p>
          <a:p>
            <a:r>
              <a:rPr lang="en-US" b="0" dirty="0"/>
              <a:t>Green ringed buckets, were designed to test </a:t>
            </a:r>
            <a:r>
              <a:rPr lang="en-US" b="1" dirty="0"/>
              <a:t>episodic memory– which is the ability to retrieve longer term information form memory</a:t>
            </a:r>
            <a:r>
              <a:rPr lang="en-US" b="0" dirty="0"/>
              <a:t>. </a:t>
            </a:r>
          </a:p>
          <a:p>
            <a:r>
              <a:rPr lang="en-US" b="0" dirty="0"/>
              <a:t>For these stands, participants would capture aligned photos and try to remember which specific objects were found in each stand. </a:t>
            </a:r>
          </a:p>
          <a:p>
            <a:r>
              <a:rPr lang="en-US" b="0" dirty="0"/>
              <a:t>After the flight had concluded participants would be tested over the locations of objects.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07180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recruited 2 undergraduates with no previous flight experience to fly three, one hour sessions separated by about 3 weeks.</a:t>
            </a:r>
          </a:p>
          <a:p>
            <a:r>
              <a:rPr lang="en-US" dirty="0"/>
              <a:t>We measured flight efficiency, how fast participants could complete the course while capturing aligned pictures.</a:t>
            </a:r>
          </a:p>
          <a:p>
            <a:r>
              <a:rPr lang="en-US" dirty="0"/>
              <a:t>Working memory, which was participants accuracy of the yellow ringed tasks</a:t>
            </a:r>
          </a:p>
          <a:p>
            <a:r>
              <a:rPr lang="en-US" dirty="0"/>
              <a:t>And Episodic memory, which was the accuracy on the green ringed tasks.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77969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results from our first study showed that flight efficiency for novice pilots increased with training, even just 3 spaced out sessions was enough to see some improvement.</a:t>
            </a:r>
          </a:p>
          <a:p>
            <a:endParaRPr lang="en-US" dirty="0"/>
          </a:p>
          <a:p>
            <a:r>
              <a:rPr lang="en-US" dirty="0"/>
              <a:t>For our </a:t>
            </a:r>
            <a:r>
              <a:rPr lang="en-US" b="1" dirty="0"/>
              <a:t>working memory task</a:t>
            </a:r>
            <a:r>
              <a:rPr lang="en-US" dirty="0"/>
              <a:t>, we saw some improvement from one participant but hit a ceiling of 90% for both participants after the second session.</a:t>
            </a:r>
          </a:p>
          <a:p>
            <a:endParaRPr lang="en-US" dirty="0"/>
          </a:p>
          <a:p>
            <a:r>
              <a:rPr lang="en-US" dirty="0"/>
              <a:t>For our </a:t>
            </a:r>
            <a:r>
              <a:rPr lang="en-US" b="1" dirty="0"/>
              <a:t>Episodic memory task</a:t>
            </a:r>
            <a:r>
              <a:rPr lang="en-US" dirty="0"/>
              <a:t>, we saw one participant improve, while the other made no change from session 1 to session 3.</a:t>
            </a:r>
          </a:p>
          <a:p>
            <a:r>
              <a:rPr lang="en-US" dirty="0"/>
              <a:t>This could be due to the fact that participants were completing cognitive training tasks leading up to their flights.</a:t>
            </a:r>
          </a:p>
          <a:p>
            <a:r>
              <a:rPr lang="en-US" dirty="0"/>
              <a:t>Participant 1 was consistent in their completion of these tasks, while participant 2 would often fail to do them in a timely manner and complete them right before their flight session.</a:t>
            </a:r>
          </a:p>
          <a:p>
            <a:endParaRPr lang="en-US" dirty="0"/>
          </a:p>
          <a:p>
            <a:r>
              <a:rPr lang="en-US" dirty="0"/>
              <a:t>Strong conclusions cannot be draw as of now, since we only have 2 participants.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However, these results did point us in the direction that </a:t>
            </a:r>
            <a:r>
              <a:rPr lang="en-US" sz="1600" b="1" dirty="0"/>
              <a:t>Training appears to improve both flight and memory workload performance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51372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decided to reexamine our approach to some of our measurements.</a:t>
            </a:r>
          </a:p>
          <a:p>
            <a:r>
              <a:rPr lang="en-US" dirty="0"/>
              <a:t>First we opted to change the episodic memory task to something a little more familiar with our pilots, a flight path.</a:t>
            </a:r>
          </a:p>
          <a:p>
            <a:r>
              <a:rPr lang="en-US" dirty="0"/>
              <a:t>At the start of each course before flying, pilots would be told what direction there were to fly at each stand, they would only be told this before flying and had to remember it throughout the course.</a:t>
            </a:r>
          </a:p>
          <a:p>
            <a:endParaRPr lang="en-US" dirty="0"/>
          </a:p>
          <a:p>
            <a:r>
              <a:rPr lang="en-US" b="1" dirty="0"/>
              <a:t>WM</a:t>
            </a:r>
            <a:endParaRPr lang="en-US" b="0" dirty="0"/>
          </a:p>
          <a:p>
            <a:r>
              <a:rPr lang="en-US" b="0" dirty="0"/>
              <a:t>Since we removed episodic memory from our bucket stands, we added working memory to the rest of the course and altered how the stimuli looked to increase difficulty.</a:t>
            </a:r>
          </a:p>
          <a:p>
            <a:endParaRPr lang="en-US" b="0" dirty="0"/>
          </a:p>
          <a:p>
            <a:r>
              <a:rPr lang="en-US" b="0" dirty="0"/>
              <a:t>Session structure also changed, now participants would fly 2 courses, one Baseline with no cognitive workload added, and one with cognitive workload.</a:t>
            </a:r>
          </a:p>
          <a:p>
            <a:r>
              <a:rPr lang="en-US" b="0" dirty="0"/>
              <a:t>Finally we were also able to increase our participant pool to 7 </a:t>
            </a:r>
            <a:endParaRPr lang="en-US" b="1"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89259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quickly want to illustrate what the flight paths look like.</a:t>
            </a:r>
          </a:p>
          <a:p>
            <a:endParaRPr lang="en-US" dirty="0"/>
          </a:p>
          <a:p>
            <a:r>
              <a:rPr lang="en-US" dirty="0"/>
              <a:t>For our clockwise pathing, participants would fly from the top bucket to A, then to B C and D</a:t>
            </a:r>
          </a:p>
          <a:p>
            <a:r>
              <a:rPr lang="en-US" dirty="0"/>
              <a:t>For counterclockwise pathing participants would fly from the top bucket to A again, but then fly to D, C, B.</a:t>
            </a:r>
          </a:p>
          <a:p>
            <a:endParaRPr lang="en-US" dirty="0"/>
          </a:p>
          <a:p>
            <a:r>
              <a:rPr lang="en-US" dirty="0"/>
              <a:t>This is in line with how the NIST does counterclockwise pathing.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60632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we altered the working memory stimuli.</a:t>
            </a:r>
          </a:p>
          <a:p>
            <a:endParaRPr lang="en-US" dirty="0"/>
          </a:p>
          <a:p>
            <a:r>
              <a:rPr lang="en-US" dirty="0"/>
              <a:t>We added 3 icons which would be randomly placed in one of three positions.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t>Icon positions would be randomized between bottom-center, top-left, top-right</a:t>
            </a:r>
          </a:p>
          <a:p>
            <a:endParaRPr lang="en-US" dirty="0"/>
          </a:p>
          <a:p>
            <a:r>
              <a:rPr lang="en-US" dirty="0"/>
              <a:t>We also randomized the elements of the string, so that letters and numbers were combined, making it more realistic.</a:t>
            </a:r>
          </a:p>
          <a:p>
            <a:endParaRPr lang="en-US" dirty="0"/>
          </a:p>
          <a:p>
            <a:pPr marL="609585" lvl="1" indent="0">
              <a:buFont typeface="Arial" panose="020B0604020202020204" pitchFamily="34" charset="0"/>
              <a:buNone/>
            </a:pPr>
            <a:endParaRPr lang="en-US" kern="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02589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with these changes participants would now have 3 possible responses at each bucket stand.</a:t>
            </a:r>
          </a:p>
          <a:p>
            <a:pPr marL="895335" lvl="1" indent="-285750">
              <a:buFont typeface="Arial" panose="020B0604020202020204" pitchFamily="34" charset="0"/>
              <a:buChar char="•"/>
            </a:pPr>
            <a:r>
              <a:rPr lang="en-US" kern="0" dirty="0"/>
              <a:t>String is the same, Icon positions differ</a:t>
            </a:r>
          </a:p>
          <a:p>
            <a:pPr marL="895335" lvl="1" indent="-285750">
              <a:buFont typeface="Arial" panose="020B0604020202020204" pitchFamily="34" charset="0"/>
              <a:buChar char="•"/>
            </a:pPr>
            <a:r>
              <a:rPr lang="en-US" kern="0" dirty="0"/>
              <a:t>String differs, Icon positions are the same</a:t>
            </a:r>
          </a:p>
          <a:p>
            <a:pPr marL="895335" lvl="1" indent="-285750">
              <a:buFont typeface="Arial" panose="020B0604020202020204" pitchFamily="34" charset="0"/>
              <a:buChar char="•"/>
            </a:pPr>
            <a:r>
              <a:rPr lang="en-US" kern="0" dirty="0"/>
              <a:t>Both Icon positions and String are different</a:t>
            </a:r>
          </a:p>
          <a:p>
            <a:pPr marL="0" lvl="0" indent="0">
              <a:buFont typeface="Arial" panose="020B0604020202020204" pitchFamily="34" charset="0"/>
              <a:buNone/>
            </a:pPr>
            <a:r>
              <a:rPr lang="en-US" kern="0" dirty="0"/>
              <a:t>We removed the both similar condition as this response was typically a go-to if participants did not know.</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2206151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results from our second study showed that flight efficiency for was higher in courses without cognitive workload.</a:t>
            </a:r>
          </a:p>
          <a:p>
            <a:endParaRPr lang="en-US" dirty="0"/>
          </a:p>
          <a:p>
            <a:r>
              <a:rPr lang="en-US" dirty="0"/>
              <a:t>For our </a:t>
            </a:r>
            <a:r>
              <a:rPr lang="en-US" b="1" dirty="0"/>
              <a:t>working memory task</a:t>
            </a:r>
            <a:r>
              <a:rPr lang="en-US" dirty="0"/>
              <a:t>, we still saw a ceiling effect were no improvement was found between sessions.</a:t>
            </a:r>
          </a:p>
          <a:p>
            <a:endParaRPr lang="en-US" dirty="0"/>
          </a:p>
          <a:p>
            <a:r>
              <a:rPr lang="en-US" dirty="0"/>
              <a:t>Something interesting that happened was, even though pilots did not get any better or worse at the working memory task, if we look at the cognitive workload data from the flight efficiency graph, they did get faster in between session 1 and 2.</a:t>
            </a:r>
          </a:p>
          <a:p>
            <a:r>
              <a:rPr lang="en-US" dirty="0"/>
              <a:t>So, our pilots were able to develop strategies to move through the course faster even by their second session.</a:t>
            </a:r>
          </a:p>
          <a:p>
            <a:endParaRPr lang="en-US" dirty="0"/>
          </a:p>
          <a:p>
            <a:endParaRPr lang="en-US" dirty="0"/>
          </a:p>
          <a:p>
            <a:r>
              <a:rPr lang="en-US" dirty="0"/>
              <a:t>For our </a:t>
            </a:r>
            <a:r>
              <a:rPr lang="en-US" b="1" dirty="0"/>
              <a:t>Episodic memory task</a:t>
            </a:r>
            <a:r>
              <a:rPr lang="en-US" dirty="0"/>
              <a:t>, no change between session one and two.</a:t>
            </a:r>
          </a:p>
          <a:p>
            <a:r>
              <a:rPr lang="en-US" dirty="0"/>
              <a:t>And it appears we may have created another ceiling effect with this task.</a:t>
            </a:r>
          </a:p>
          <a:p>
            <a:endParaRPr lang="en-US" dirty="0"/>
          </a:p>
          <a:p>
            <a:r>
              <a:rPr lang="en-US" dirty="0"/>
              <a:t>Once again strong conclusions cannot be draw with such a small sample.</a:t>
            </a:r>
          </a:p>
          <a:p>
            <a:r>
              <a:rPr lang="en-US" dirty="0"/>
              <a:t>However, these results did point us in the direction that </a:t>
            </a:r>
            <a:r>
              <a:rPr lang="en-US" sz="1600" b="1" dirty="0"/>
              <a:t>Cognitive workload appears to lower flight efficiency, but with training we seem to be able to reduce this effect.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84387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would like to do in the future is increase our sample size so we can perform statistical analysis of our data.</a:t>
            </a:r>
          </a:p>
          <a:p>
            <a:endParaRPr lang="en-US" dirty="0"/>
          </a:p>
          <a:p>
            <a:r>
              <a:rPr lang="en-US" dirty="0"/>
              <a:t>We would also like to add alterations to other NIST courses and apply them to the real and virtual world</a:t>
            </a:r>
          </a:p>
          <a:p>
            <a:r>
              <a:rPr lang="en-US" dirty="0"/>
              <a:t>In addition, we would like to investigate the effects of cognitive practice outside of flights, to see if we can further reduce the strain of cognitive workload </a:t>
            </a:r>
          </a:p>
          <a:p>
            <a:endParaRPr lang="en-US" dirty="0"/>
          </a:p>
          <a:p>
            <a:r>
              <a:rPr lang="en-US" dirty="0"/>
              <a:t>As mentioned previously, this study was limited in its sample size, so strong conclusions cannot be drawn from this preliminary data.</a:t>
            </a:r>
          </a:p>
          <a:p>
            <a:r>
              <a:rPr lang="en-US" dirty="0"/>
              <a:t>Pilots had mixed feelings about the simulator’s accuracy. Some expressed that it was very similar, while others had a more challenging time adapting to the SIM and cited that when they normally fly their controls feel different.</a:t>
            </a:r>
          </a:p>
          <a:p>
            <a:r>
              <a:rPr lang="en-US" dirty="0"/>
              <a:t>Finally we were limited by the fact that VR/MR simulators tend to cause motion sickness, making it difficult to get consistent participation.</a:t>
            </a:r>
          </a:p>
          <a:p>
            <a:endParaRPr lang="en-US" dirty="0"/>
          </a:p>
          <a:p>
            <a:endParaRPr lang="en-US" dirty="0"/>
          </a:p>
          <a:p>
            <a:r>
              <a:rPr lang="en-US" b="1" dirty="0"/>
              <a:t>Thank you all for attending this presentation over integrating skills and cognitive training in a simulated UAS pilot training course.</a:t>
            </a:r>
          </a:p>
          <a:p>
            <a:r>
              <a:rPr lang="en-US" b="1" dirty="0"/>
              <a:t>If you have any questions, I’d be happy to answer them now.</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427092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Unmanned Aerial Systems, or UAS, are made up of four key elements. </a:t>
            </a:r>
          </a:p>
          <a:p>
            <a:pPr marL="285750" indent="-285750">
              <a:buFont typeface="Arial" panose="020B0604020202020204" pitchFamily="34" charset="0"/>
              <a:buChar char="•"/>
            </a:pPr>
            <a:r>
              <a:rPr lang="en-US" dirty="0"/>
              <a:t>First, the </a:t>
            </a:r>
            <a:r>
              <a:rPr lang="en-US" b="1" dirty="0"/>
              <a:t>Unmanned Aircraft Vehicle (UAV)</a:t>
            </a:r>
            <a:r>
              <a:rPr lang="en-US" dirty="0"/>
              <a:t>, which refers to the drone itself and includes various types like fixed-wing Vertical take off and landing, and multi-rotor designs. </a:t>
            </a:r>
          </a:p>
          <a:p>
            <a:pPr marL="285750" indent="-285750">
              <a:buFont typeface="Arial" panose="020B0604020202020204" pitchFamily="34" charset="0"/>
              <a:buChar char="•"/>
            </a:pPr>
            <a:r>
              <a:rPr lang="en-US" dirty="0"/>
              <a:t>Next, we have the </a:t>
            </a:r>
            <a:r>
              <a:rPr lang="en-US" b="1" dirty="0"/>
              <a:t>Payload</a:t>
            </a:r>
            <a:r>
              <a:rPr lang="en-US" dirty="0"/>
              <a:t>—these are the tools or equipment carried by the UAV, like cameras or sensors, tailored to the mission’s needs.</a:t>
            </a:r>
          </a:p>
          <a:p>
            <a:pPr marL="285750" indent="-285750">
              <a:buFont typeface="Arial" panose="020B0604020202020204" pitchFamily="34" charset="0"/>
              <a:buChar char="•"/>
            </a:pPr>
            <a:r>
              <a:rPr lang="en-US" b="1" dirty="0"/>
              <a:t>Communication</a:t>
            </a:r>
            <a:r>
              <a:rPr lang="en-US" dirty="0"/>
              <a:t> is another critical component, ensuring that commands, GPS data, and other essential information are sent between the UAV and the control station.</a:t>
            </a:r>
          </a:p>
          <a:p>
            <a:pPr marL="285750" indent="-285750">
              <a:buFont typeface="Arial" panose="020B0604020202020204" pitchFamily="34" charset="0"/>
              <a:buChar char="•"/>
            </a:pPr>
            <a:r>
              <a:rPr lang="en-US" dirty="0"/>
              <a:t>Finally, the </a:t>
            </a:r>
            <a:r>
              <a:rPr lang="en-US" b="1" dirty="0"/>
              <a:t>Crew</a:t>
            </a:r>
            <a:r>
              <a:rPr lang="en-US" dirty="0"/>
              <a:t> includes pilots and observers who oversee the UAS operation and ensure it’s conducted safely.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Together, these elements work together to complete tasks autonomously or with human supervision.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362554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UAS research important?</a:t>
            </a:r>
          </a:p>
          <a:p>
            <a:pPr marL="285750" indent="-285750">
              <a:buFont typeface="Arial" panose="020B0604020202020204" pitchFamily="34" charset="0"/>
              <a:buChar char="•"/>
            </a:pPr>
            <a:r>
              <a:rPr lang="en-US" dirty="0"/>
              <a:t>As of 2024 the FAA reports that there are over 780k drones registered in the US.</a:t>
            </a:r>
          </a:p>
          <a:p>
            <a:pPr marL="285750" indent="-285750">
              <a:buFont typeface="Arial" panose="020B0604020202020204" pitchFamily="34" charset="0"/>
              <a:buChar char="•"/>
            </a:pPr>
            <a:r>
              <a:rPr lang="en-US" dirty="0"/>
              <a:t>These drones serve in a variety of roles from recreational and commercial to military operations and disaster relief.</a:t>
            </a:r>
          </a:p>
          <a:p>
            <a:pPr marL="285750" indent="-285750">
              <a:buFont typeface="Arial" panose="020B0604020202020204" pitchFamily="34" charset="0"/>
              <a:buChar char="•"/>
            </a:pPr>
            <a:r>
              <a:rPr lang="en-US" dirty="0"/>
              <a:t>In corpus UAS Pilots work with local park services to map and monitor the coastline, and aid in the rescue of cold stunned turtles.</a:t>
            </a:r>
          </a:p>
          <a:p>
            <a:pPr marL="285750" indent="-285750">
              <a:buFont typeface="Arial" panose="020B0604020202020204" pitchFamily="34" charset="0"/>
              <a:buChar char="•"/>
            </a:pPr>
            <a:r>
              <a:rPr lang="en-US" dirty="0"/>
              <a:t>UAS is so prevalent that 1/3 of all military aircraft are classified as UAS.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Because UAS is still an emerging field it’s important that we identify the challenges pilots may face.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65555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Visual challenges </a:t>
            </a:r>
          </a:p>
          <a:p>
            <a:r>
              <a:rPr lang="en-US" b="0" dirty="0">
                <a:latin typeface="Arial"/>
                <a:cs typeface="Arial"/>
              </a:rPr>
              <a:t>Pilots must</a:t>
            </a:r>
          </a:p>
          <a:p>
            <a:pPr marL="285750" indent="-285750">
              <a:buFont typeface="Arial" panose="020B0604020202020204" pitchFamily="34" charset="0"/>
              <a:buChar char="•"/>
            </a:pPr>
            <a:r>
              <a:rPr lang="en-US" b="1" dirty="0">
                <a:latin typeface="Arial"/>
                <a:cs typeface="Arial"/>
              </a:rPr>
              <a:t>Operate a small camera-</a:t>
            </a:r>
            <a:r>
              <a:rPr lang="en-US" b="0" dirty="0"/>
              <a:t>This creates windows where pilots are slower at detecting and responding to stimuli in their environment.</a:t>
            </a:r>
          </a:p>
          <a:p>
            <a:pPr marL="0" indent="0">
              <a:buFont typeface="Arial" panose="020B0604020202020204" pitchFamily="34" charset="0"/>
              <a:buNone/>
            </a:pPr>
            <a:r>
              <a:rPr lang="en-US" b="0" dirty="0"/>
              <a:t>In addition to this pilots </a:t>
            </a:r>
            <a:r>
              <a:rPr lang="en-US" b="0"/>
              <a:t>must maintain</a:t>
            </a:r>
            <a:endParaRPr lang="en-US" b="0" dirty="0"/>
          </a:p>
          <a:p>
            <a:pPr marL="285750" indent="-285750">
              <a:buFont typeface="Arial" panose="020B0604020202020204" pitchFamily="34" charset="0"/>
              <a:buChar char="•"/>
            </a:pPr>
            <a:r>
              <a:rPr lang="en-US" b="1" dirty="0"/>
              <a:t>Visual Line of Sight </a:t>
            </a:r>
            <a:r>
              <a:rPr lang="en-US" b="0" dirty="0"/>
              <a:t>of their aircraft at all time per FAA regulation, so that they can properly monitor any incoming objects in their airspace.</a:t>
            </a:r>
          </a:p>
          <a:p>
            <a:endParaRPr lang="en-US" b="0" dirty="0"/>
          </a:p>
          <a:p>
            <a:r>
              <a:rPr lang="en-US" b="1" i="1" dirty="0">
                <a:latin typeface="Arial"/>
                <a:cs typeface="Arial"/>
              </a:rPr>
              <a:t>[Communication]</a:t>
            </a:r>
            <a:endParaRPr lang="en-US" b="1" i="1" dirty="0">
              <a:cs typeface="Arial"/>
            </a:endParaRPr>
          </a:p>
          <a:p>
            <a:pPr marL="285750" indent="-285750">
              <a:buFont typeface="Arial" panose="020B0604020202020204" pitchFamily="34" charset="0"/>
              <a:buChar char="•"/>
            </a:pPr>
            <a:r>
              <a:rPr lang="en-US" b="0" dirty="0"/>
              <a:t>The job can be passed to visual observers, who keep eyes on the aircraft and report back to the pilot.</a:t>
            </a:r>
          </a:p>
          <a:p>
            <a:pPr marL="285750" indent="-285750">
              <a:buFont typeface="Arial" panose="020B0604020202020204" pitchFamily="34" charset="0"/>
              <a:buChar char="•"/>
            </a:pPr>
            <a:r>
              <a:rPr lang="en-US" b="1" dirty="0">
                <a:latin typeface="Arial"/>
                <a:cs typeface="Arial"/>
              </a:rPr>
              <a:t>In addition </a:t>
            </a:r>
            <a:r>
              <a:rPr lang="en-US" b="0" dirty="0">
                <a:latin typeface="Arial"/>
                <a:cs typeface="Arial"/>
              </a:rPr>
              <a:t>to their own team’s communications, pilots must monitor air traffic control, so that they are not occupying airspace of incoming aircrafts.</a:t>
            </a:r>
          </a:p>
          <a:p>
            <a:endParaRPr lang="en-US" b="0" dirty="0"/>
          </a:p>
          <a:p>
            <a:r>
              <a:rPr lang="en-US" b="1" dirty="0"/>
              <a:t>Sensory- </a:t>
            </a:r>
            <a:r>
              <a:rPr lang="en-US" b="0" dirty="0"/>
              <a:t>Finally, UAS pilots don’t have the luxury of physical feedback from their aircraft. </a:t>
            </a:r>
          </a:p>
          <a:p>
            <a:endParaRPr lang="en-US" b="0" dirty="0"/>
          </a:p>
          <a:p>
            <a:pPr marL="285750" indent="-285750">
              <a:buFont typeface="Arial" panose="020B0604020202020204" pitchFamily="34" charset="0"/>
              <a:buChar char="•"/>
            </a:pPr>
            <a:r>
              <a:rPr lang="en-US" b="0" dirty="0"/>
              <a:t>Whereas a manned pilot can feel the turbulence of the aircraft while flying, and unmanned pilots cannot and must closely monitor the weather and their aircraft for signs of danger.</a:t>
            </a:r>
          </a:p>
          <a:p>
            <a:endParaRPr lang="en-US" b="0" dirty="0"/>
          </a:p>
          <a:p>
            <a:r>
              <a:rPr lang="en-US" b="1" dirty="0"/>
              <a:t>Transition</a:t>
            </a:r>
          </a:p>
          <a:p>
            <a:pPr marL="285750" indent="-285750">
              <a:buFont typeface="Arial" panose="020B0604020202020204" pitchFamily="34" charset="0"/>
              <a:buChar char="•"/>
            </a:pPr>
            <a:r>
              <a:rPr lang="en-US" b="0" dirty="0">
                <a:latin typeface="Arial"/>
                <a:cs typeface="Arial"/>
              </a:rPr>
              <a:t>The challenges that I’ve addressed so far are not an exhaustive list and each take a mental toll on a pilot while flying.</a:t>
            </a:r>
          </a:p>
          <a:p>
            <a:pPr marL="285750" indent="-285750">
              <a:buFont typeface="Arial" panose="020B0604020202020204" pitchFamily="34" charset="0"/>
              <a:buChar char="•"/>
            </a:pPr>
            <a:r>
              <a:rPr lang="en-US" dirty="0">
                <a:latin typeface="Arial"/>
                <a:cs typeface="Arial"/>
              </a:rPr>
              <a:t>At</a:t>
            </a:r>
            <a:r>
              <a:rPr lang="en-US" b="0" dirty="0">
                <a:latin typeface="Arial"/>
                <a:cs typeface="Arial"/>
              </a:rPr>
              <a:t> any time one or multiple of these challenges may be affecting the pilot</a:t>
            </a:r>
            <a:r>
              <a:rPr lang="en-US" dirty="0">
                <a:latin typeface="Arial"/>
                <a:cs typeface="Arial"/>
              </a:rPr>
              <a:t> so It’s</a:t>
            </a:r>
            <a:r>
              <a:rPr lang="en-US" b="0" dirty="0">
                <a:latin typeface="Arial"/>
                <a:cs typeface="Arial"/>
              </a:rPr>
              <a:t> important that UAS pilot training addresses these concerns.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83333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Government offices such as the government accountability office and senate armed service committee have both voiced concerns over the lack of standardization in UAS pilot training.</a:t>
            </a:r>
          </a:p>
          <a:p>
            <a:endParaRPr lang="en-US" dirty="0"/>
          </a:p>
          <a:p>
            <a:r>
              <a:rPr lang="en-US" dirty="0"/>
              <a:t>This standardization is so lack luster that every branch of the military trains their pilots differently.</a:t>
            </a:r>
          </a:p>
          <a:p>
            <a:endParaRPr lang="en-US" dirty="0"/>
          </a:p>
          <a:p>
            <a:r>
              <a:rPr lang="en-US" dirty="0">
                <a:latin typeface="Arial"/>
                <a:cs typeface="Arial"/>
              </a:rPr>
              <a:t>Because of this operations involving organizations and individuals tend to be less effective, as the flight skills and ability to work with a crew are drastically different between pilots, this was witnessed during hurricanes Harvey and Irma.</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4268588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Institute of Standards and Technology have designed their own UAS pilot training courses.</a:t>
            </a:r>
          </a:p>
          <a:p>
            <a:endParaRPr lang="en-US" dirty="0"/>
          </a:p>
          <a:p>
            <a:r>
              <a:rPr lang="en-US" dirty="0"/>
              <a:t>For the purposes of this study, we will only go in depth to unobstructed course #4, the spiral.</a:t>
            </a:r>
          </a:p>
          <a:p>
            <a:r>
              <a:rPr lang="en-US" dirty="0">
                <a:latin typeface="Arial"/>
                <a:cs typeface="Arial"/>
              </a:rPr>
              <a:t>Which is considered one of the more advanced, unobstructed courses.</a:t>
            </a:r>
          </a:p>
          <a:p>
            <a:endParaRPr lang="en-US" dirty="0"/>
          </a:p>
          <a:p>
            <a:r>
              <a:rPr lang="en-US" dirty="0">
                <a:latin typeface="Arial"/>
                <a:cs typeface="Arial"/>
              </a:rPr>
              <a:t>In this course pilots fly their aircraft around these omnidirectional bucket stands, using the drone's camera to capture </a:t>
            </a:r>
            <a:r>
              <a:rPr lang="en-US" b="1" dirty="0">
                <a:latin typeface="Arial"/>
                <a:cs typeface="Arial"/>
              </a:rPr>
              <a:t>pictures of </a:t>
            </a:r>
            <a:r>
              <a:rPr lang="en-US" dirty="0">
                <a:latin typeface="Arial"/>
                <a:cs typeface="Arial"/>
              </a:rPr>
              <a:t>aligned rings inside of each bucket, as fast as possible.</a:t>
            </a:r>
          </a:p>
          <a:p>
            <a:endParaRPr lang="en-US" dirty="0"/>
          </a:p>
          <a:p>
            <a:r>
              <a:rPr lang="en-US" dirty="0"/>
              <a:t>A picture is considered aligned when the colored ring is fully unbroken as pictured here, while an unaligned photo has a broken ring at any part. </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6611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The Advantages </a:t>
            </a:r>
            <a:r>
              <a:rPr lang="en-US" dirty="0">
                <a:latin typeface="Arial"/>
                <a:cs typeface="Arial"/>
              </a:rPr>
              <a:t>of NIST include its low cost and easy set up, with most of the materials able to be bought at local hardware stores and course material being downloadable from the NIST website.</a:t>
            </a:r>
          </a:p>
          <a:p>
            <a:endParaRPr lang="en-US" dirty="0"/>
          </a:p>
          <a:p>
            <a:r>
              <a:rPr lang="en-US" dirty="0">
                <a:latin typeface="Arial"/>
                <a:cs typeface="Arial"/>
              </a:rPr>
              <a:t>It’s also a tiered training system requiring more technical skill from pilots as they progress through the courses.</a:t>
            </a:r>
          </a:p>
          <a:p>
            <a:endParaRPr lang="en-US" dirty="0"/>
          </a:p>
          <a:p>
            <a:r>
              <a:rPr lang="en-US" dirty="0">
                <a:latin typeface="Arial"/>
                <a:cs typeface="Arial"/>
              </a:rPr>
              <a:t>These courses also have a variety of measures that test things like flight time and efficiency, consistency across trials, and battery management, which are all important for UAS missions.</a:t>
            </a:r>
          </a:p>
          <a:p>
            <a:endParaRPr lang="en-US" dirty="0"/>
          </a:p>
          <a:p>
            <a:r>
              <a:rPr lang="en-US" b="1" dirty="0">
                <a:latin typeface="Arial"/>
                <a:cs typeface="Arial"/>
              </a:rPr>
              <a:t>The disadvantage of the NIST </a:t>
            </a:r>
            <a:r>
              <a:rPr lang="en-US" b="0" dirty="0">
                <a:latin typeface="Arial"/>
                <a:cs typeface="Arial"/>
              </a:rPr>
              <a:t>are that it does not go far enough to address mission logistics such as communicating with crew and air traffic control, which provide serious mental workload on pilots in the field.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281869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In order to address this gap, we adapted the NIST course 4 Spiral, into our mixed reality simulator.</a:t>
            </a:r>
          </a:p>
          <a:p>
            <a:endParaRPr lang="en-US" dirty="0"/>
          </a:p>
          <a:p>
            <a:r>
              <a:rPr lang="en-US" dirty="0"/>
              <a:t>We increased the number of bucket stands in this course from 4 to 8 to increase the amount of observations we could make per flight.</a:t>
            </a:r>
          </a:p>
          <a:p>
            <a:endParaRPr lang="en-US" dirty="0"/>
          </a:p>
          <a:p>
            <a:r>
              <a:rPr lang="en-US" dirty="0"/>
              <a:t>We also included cognitive components into the course so we could test the effects of mental workload while flying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9284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glimpse inside our Mixed reality simulator.</a:t>
            </a:r>
          </a:p>
          <a:p>
            <a:endParaRPr lang="en-US" dirty="0"/>
          </a:p>
          <a:p>
            <a:r>
              <a:rPr lang="en-US" b="1" dirty="0"/>
              <a:t>In Panel A </a:t>
            </a:r>
            <a:r>
              <a:rPr lang="en-US" dirty="0"/>
              <a:t>you’ll see that our Pilot is inside the headset, standing on the runway. </a:t>
            </a:r>
          </a:p>
          <a:p>
            <a:r>
              <a:rPr lang="en-US" dirty="0">
                <a:latin typeface="Arial"/>
                <a:cs typeface="Arial"/>
              </a:rPr>
              <a:t>When they look forward, they can see their aircraft out in the distance</a:t>
            </a:r>
          </a:p>
          <a:p>
            <a:endParaRPr lang="en-US" dirty="0"/>
          </a:p>
          <a:p>
            <a:r>
              <a:rPr lang="en-US" dirty="0">
                <a:latin typeface="Arial"/>
                <a:cs typeface="Arial"/>
              </a:rPr>
              <a:t>Directly in front of them is a small window, which shows the Drone’s camera, that displays a live feed of the course while they run through it.</a:t>
            </a:r>
          </a:p>
          <a:p>
            <a:endParaRPr lang="en-US" dirty="0">
              <a:latin typeface="Arial"/>
              <a:cs typeface="Arial"/>
            </a:endParaRPr>
          </a:p>
          <a:p>
            <a:r>
              <a:rPr lang="en-US" dirty="0">
                <a:latin typeface="Arial"/>
                <a:cs typeface="Arial"/>
              </a:rPr>
              <a:t>Giving them the ability to capture fully aligned images while navigating the course.</a:t>
            </a:r>
            <a:endParaRPr lang="en-US" dirty="0">
              <a:cs typeface="Arial"/>
            </a:endParaRPr>
          </a:p>
          <a:p>
            <a:endParaRPr lang="en-US" dirty="0"/>
          </a:p>
          <a:p>
            <a:r>
              <a:rPr lang="en-US" dirty="0">
                <a:latin typeface="Arial"/>
                <a:cs typeface="Arial"/>
              </a:rPr>
              <a:t>In </a:t>
            </a:r>
            <a:r>
              <a:rPr lang="en-US" b="1" dirty="0">
                <a:latin typeface="Arial"/>
                <a:cs typeface="Arial"/>
              </a:rPr>
              <a:t>Panel B </a:t>
            </a:r>
            <a:r>
              <a:rPr lang="en-US" dirty="0">
                <a:latin typeface="Arial"/>
                <a:cs typeface="Arial"/>
              </a:rPr>
              <a:t>you’ll see what happens when our pilots look down in the headset.</a:t>
            </a:r>
          </a:p>
          <a:p>
            <a:r>
              <a:rPr lang="en-US" dirty="0"/>
              <a:t>A small window is created which shows the pilot’s their hands and controller which we believe increases the transferability of MR training to real piloting.</a:t>
            </a:r>
          </a:p>
          <a:p>
            <a:endParaRPr lang="en-US" dirty="0">
              <a:latin typeface="Arial"/>
              <a:cs typeface="Arial"/>
            </a:endParaRPr>
          </a:p>
          <a:p>
            <a:r>
              <a:rPr lang="en-US" dirty="0">
                <a:latin typeface="Arial"/>
                <a:cs typeface="Arial"/>
              </a:rPr>
              <a:t>Compared to Virtual Reality training which construct an artificial controller and hands, MR training allows pilots to train with their own hands and their own controller that they'd use in the field.</a:t>
            </a:r>
            <a:endParaRPr lang="en-US" dirty="0">
              <a:cs typeface="Arial"/>
            </a:endParaRPr>
          </a:p>
          <a:p>
            <a:endParaRPr lang="en-US" dirty="0">
              <a:cs typeface="Arial"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500864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828295"/>
            <a:ext cx="10449813" cy="1229411"/>
          </a:xfrm>
        </p:spPr>
        <p:txBody>
          <a:bodyPr/>
          <a:lstStyle/>
          <a:p>
            <a:r>
              <a:rPr lang="en-US" dirty="0"/>
              <a:t>Integrating Cognitive and Skills Training in a Simulated Unmanned Aerial Systems (UAS) Pilot Training Course </a:t>
            </a:r>
          </a:p>
        </p:txBody>
      </p:sp>
      <p:sp>
        <p:nvSpPr>
          <p:cNvPr id="10" name="Text Placeholder 9"/>
          <p:cNvSpPr>
            <a:spLocks noGrp="1"/>
          </p:cNvSpPr>
          <p:nvPr>
            <p:ph type="body" sz="quarter" idx="11"/>
          </p:nvPr>
        </p:nvSpPr>
        <p:spPr>
          <a:xfrm>
            <a:off x="1623862" y="3231615"/>
            <a:ext cx="8478838" cy="1934127"/>
          </a:xfrm>
        </p:spPr>
        <p:txBody>
          <a:bodyPr/>
          <a:lstStyle/>
          <a:p>
            <a:pPr eaLnBrk="1" hangingPunct="1"/>
            <a:r>
              <a:rPr lang="en-US" dirty="0">
                <a:latin typeface="Arial Narrow" pitchFamily="34" charset="0"/>
              </a:rPr>
              <a:t>Bailey Miller B.A., Autonomy Research Institute</a:t>
            </a:r>
          </a:p>
          <a:p>
            <a:r>
              <a:rPr lang="en-US" dirty="0">
                <a:latin typeface="Arial Narrow" pitchFamily="34" charset="0"/>
              </a:rPr>
              <a:t>Madison Clausen M.A., Autonomy Research Institute</a:t>
            </a:r>
          </a:p>
          <a:p>
            <a:r>
              <a:rPr lang="en-US" dirty="0">
                <a:latin typeface="Arial Narrow" pitchFamily="34" charset="0"/>
              </a:rPr>
              <a:t>Eric Bird M.S., Autonomy Research Institute</a:t>
            </a:r>
          </a:p>
          <a:p>
            <a:r>
              <a:rPr lang="en-US" dirty="0">
                <a:latin typeface="Arial Narrow" pitchFamily="34" charset="0"/>
              </a:rPr>
              <a:t>Tye Payne M.A., Autonomy Research Institute</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1026" name="Picture 2" descr="Blue text on a black background&#10;&#10;Description automatically generated">
            <a:extLst>
              <a:ext uri="{FF2B5EF4-FFF2-40B4-BE49-F238E27FC236}">
                <a16:creationId xmlns:a16="http://schemas.microsoft.com/office/drawing/2014/main" id="{74D342C1-7766-FA37-18A9-CD339B90A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184" y="5539436"/>
            <a:ext cx="5026986" cy="12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1BB8A-93EF-6CFA-FD93-AD10D88D3448}"/>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2D2170B3-E285-0D0C-DF40-F97CD1352144}"/>
              </a:ext>
            </a:extLst>
          </p:cNvPr>
          <p:cNvSpPr>
            <a:spLocks noGrp="1"/>
          </p:cNvSpPr>
          <p:nvPr>
            <p:ph type="title"/>
          </p:nvPr>
        </p:nvSpPr>
        <p:spPr/>
        <p:txBody>
          <a:bodyPr/>
          <a:lstStyle/>
          <a:p>
            <a:r>
              <a:rPr lang="en-US" dirty="0"/>
              <a:t>Cognitive Integrations to the NIST</a:t>
            </a:r>
          </a:p>
        </p:txBody>
      </p:sp>
      <p:pic>
        <p:nvPicPr>
          <p:cNvPr id="7170" name="Picture 2" descr="A collage of images of a cylinder">
            <a:extLst>
              <a:ext uri="{FF2B5EF4-FFF2-40B4-BE49-F238E27FC236}">
                <a16:creationId xmlns:a16="http://schemas.microsoft.com/office/drawing/2014/main" id="{1C141923-7F32-A1E6-452E-630236B2A428}"/>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0" y="795129"/>
            <a:ext cx="12192000" cy="49983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D97D7BB-334F-D9DB-3BBC-D318000BDDCF}"/>
              </a:ext>
            </a:extLst>
          </p:cNvPr>
          <p:cNvSpPr/>
          <p:nvPr/>
        </p:nvSpPr>
        <p:spPr bwMode="auto">
          <a:xfrm>
            <a:off x="6096000" y="795129"/>
            <a:ext cx="6096000" cy="4998357"/>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Oval 5">
            <a:extLst>
              <a:ext uri="{FF2B5EF4-FFF2-40B4-BE49-F238E27FC236}">
                <a16:creationId xmlns:a16="http://schemas.microsoft.com/office/drawing/2014/main" id="{9B3A1877-DC77-3095-A694-4D8C3672E1B2}"/>
              </a:ext>
            </a:extLst>
          </p:cNvPr>
          <p:cNvSpPr/>
          <p:nvPr/>
        </p:nvSpPr>
        <p:spPr bwMode="auto">
          <a:xfrm>
            <a:off x="1047750" y="5257800"/>
            <a:ext cx="371475" cy="504825"/>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838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17CF8-F21C-9622-DD26-6454A34F202E}"/>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CA38EC11-22CE-114A-EC50-ABE38B7AE396}"/>
              </a:ext>
            </a:extLst>
          </p:cNvPr>
          <p:cNvSpPr>
            <a:spLocks noGrp="1"/>
          </p:cNvSpPr>
          <p:nvPr>
            <p:ph type="title"/>
          </p:nvPr>
        </p:nvSpPr>
        <p:spPr/>
        <p:txBody>
          <a:bodyPr/>
          <a:lstStyle/>
          <a:p>
            <a:r>
              <a:rPr lang="en-US" dirty="0"/>
              <a:t>Study 1</a:t>
            </a:r>
          </a:p>
        </p:txBody>
      </p:sp>
      <p:sp>
        <p:nvSpPr>
          <p:cNvPr id="4" name="Content Placeholder 3">
            <a:extLst>
              <a:ext uri="{FF2B5EF4-FFF2-40B4-BE49-F238E27FC236}">
                <a16:creationId xmlns:a16="http://schemas.microsoft.com/office/drawing/2014/main" id="{A78D715B-F505-A6BE-1A91-926D1EFDE386}"/>
              </a:ext>
            </a:extLst>
          </p:cNvPr>
          <p:cNvSpPr>
            <a:spLocks noGrp="1"/>
          </p:cNvSpPr>
          <p:nvPr>
            <p:ph sz="quarter" idx="11"/>
          </p:nvPr>
        </p:nvSpPr>
        <p:spPr/>
        <p:txBody>
          <a:bodyPr/>
          <a:lstStyle/>
          <a:p>
            <a:r>
              <a:rPr lang="en-US" dirty="0"/>
              <a:t>Participants </a:t>
            </a:r>
          </a:p>
          <a:p>
            <a:pPr lvl="1"/>
            <a:r>
              <a:rPr lang="en-US" dirty="0"/>
              <a:t>2 undergraduate students</a:t>
            </a:r>
          </a:p>
          <a:p>
            <a:pPr lvl="1"/>
            <a:r>
              <a:rPr lang="en-US" dirty="0"/>
              <a:t>No previous flight experience </a:t>
            </a:r>
          </a:p>
          <a:p>
            <a:r>
              <a:rPr lang="en-US" dirty="0"/>
              <a:t>1-hour session (x3)</a:t>
            </a:r>
          </a:p>
          <a:p>
            <a:r>
              <a:rPr lang="en-US" dirty="0"/>
              <a:t>Measures</a:t>
            </a:r>
          </a:p>
          <a:p>
            <a:pPr lvl="1"/>
            <a:r>
              <a:rPr lang="en-US" dirty="0"/>
              <a:t>Flight Efficiency </a:t>
            </a:r>
          </a:p>
          <a:p>
            <a:pPr lvl="2"/>
            <a:r>
              <a:rPr lang="en-US" dirty="0"/>
              <a:t>How fast participants flew through the course capturing properly aligned photos</a:t>
            </a:r>
          </a:p>
          <a:p>
            <a:pPr lvl="1"/>
            <a:r>
              <a:rPr lang="en-US" dirty="0"/>
              <a:t>Working Memory</a:t>
            </a:r>
          </a:p>
          <a:p>
            <a:pPr lvl="2"/>
            <a:r>
              <a:rPr lang="en-US" dirty="0"/>
              <a:t>Accuracy on the yellow ringed tasks</a:t>
            </a:r>
          </a:p>
          <a:p>
            <a:pPr lvl="1"/>
            <a:r>
              <a:rPr lang="en-US" dirty="0"/>
              <a:t>Episodic Memory</a:t>
            </a:r>
          </a:p>
          <a:p>
            <a:pPr lvl="2"/>
            <a:r>
              <a:rPr lang="en-US" dirty="0"/>
              <a:t>Accuracy on the green ringed tasks</a:t>
            </a:r>
          </a:p>
        </p:txBody>
      </p:sp>
    </p:spTree>
    <p:extLst>
      <p:ext uri="{BB962C8B-B14F-4D97-AF65-F5344CB8AC3E}">
        <p14:creationId xmlns:p14="http://schemas.microsoft.com/office/powerpoint/2010/main" val="17521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31B53-7B05-7399-EDA3-46E50CA6D83F}"/>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B2513477-6D35-E638-8887-4A85F6517EC9}"/>
              </a:ext>
            </a:extLst>
          </p:cNvPr>
          <p:cNvSpPr>
            <a:spLocks noGrp="1"/>
          </p:cNvSpPr>
          <p:nvPr>
            <p:ph type="title"/>
          </p:nvPr>
        </p:nvSpPr>
        <p:spPr/>
        <p:txBody>
          <a:bodyPr/>
          <a:lstStyle/>
          <a:p>
            <a:r>
              <a:rPr lang="en-US" dirty="0"/>
              <a:t>Study 1 Preliminary Results</a:t>
            </a:r>
          </a:p>
        </p:txBody>
      </p:sp>
      <p:pic>
        <p:nvPicPr>
          <p:cNvPr id="8194" name="Picture 2">
            <a:extLst>
              <a:ext uri="{FF2B5EF4-FFF2-40B4-BE49-F238E27FC236}">
                <a16:creationId xmlns:a16="http://schemas.microsoft.com/office/drawing/2014/main" id="{CFA7B0C4-5E93-4C64-522F-E53774B48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31" y="1626290"/>
            <a:ext cx="3727757" cy="294571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 graph of a memory&#10;&#10;Description automatically generated">
            <a:extLst>
              <a:ext uri="{FF2B5EF4-FFF2-40B4-BE49-F238E27FC236}">
                <a16:creationId xmlns:a16="http://schemas.microsoft.com/office/drawing/2014/main" id="{88D3F0AF-3644-39B9-4EC7-7BED8798B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632" y="1654865"/>
            <a:ext cx="3727757" cy="294571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 graph with green and blue squares&#10;&#10;Description automatically generated">
            <a:extLst>
              <a:ext uri="{FF2B5EF4-FFF2-40B4-BE49-F238E27FC236}">
                <a16:creationId xmlns:a16="http://schemas.microsoft.com/office/drawing/2014/main" id="{2976145E-8744-AE4B-A6DC-CE499BD00F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8933" y="1626290"/>
            <a:ext cx="3727757" cy="2945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3AF5AD-02FE-19E4-CBD4-D8F09E35A1B4}"/>
              </a:ext>
            </a:extLst>
          </p:cNvPr>
          <p:cNvSpPr txBox="1"/>
          <p:nvPr/>
        </p:nvSpPr>
        <p:spPr>
          <a:xfrm>
            <a:off x="340332" y="4772025"/>
            <a:ext cx="3727756" cy="1384995"/>
          </a:xfrm>
          <a:prstGeom prst="rect">
            <a:avLst/>
          </a:prstGeom>
          <a:noFill/>
        </p:spPr>
        <p:txBody>
          <a:bodyPr wrap="square" rtlCol="0">
            <a:spAutoFit/>
          </a:bodyPr>
          <a:lstStyle/>
          <a:p>
            <a:r>
              <a:rPr lang="en-US" sz="2800" dirty="0"/>
              <a:t>Training increased efficiency for novice pilots</a:t>
            </a:r>
          </a:p>
        </p:txBody>
      </p:sp>
      <p:sp>
        <p:nvSpPr>
          <p:cNvPr id="6" name="TextBox 5">
            <a:extLst>
              <a:ext uri="{FF2B5EF4-FFF2-40B4-BE49-F238E27FC236}">
                <a16:creationId xmlns:a16="http://schemas.microsoft.com/office/drawing/2014/main" id="{6DF7C177-A954-EA80-6F9E-E8FBAE63277B}"/>
              </a:ext>
            </a:extLst>
          </p:cNvPr>
          <p:cNvSpPr txBox="1"/>
          <p:nvPr/>
        </p:nvSpPr>
        <p:spPr>
          <a:xfrm>
            <a:off x="4264632" y="4772024"/>
            <a:ext cx="3727756" cy="1384995"/>
          </a:xfrm>
          <a:prstGeom prst="rect">
            <a:avLst/>
          </a:prstGeom>
          <a:noFill/>
        </p:spPr>
        <p:txBody>
          <a:bodyPr wrap="square" rtlCol="0">
            <a:spAutoFit/>
          </a:bodyPr>
          <a:lstStyle/>
          <a:p>
            <a:r>
              <a:rPr lang="en-US" sz="2800" dirty="0"/>
              <a:t>Training appears to increase working memory accuracy</a:t>
            </a:r>
          </a:p>
        </p:txBody>
      </p:sp>
      <p:sp>
        <p:nvSpPr>
          <p:cNvPr id="7" name="TextBox 6">
            <a:extLst>
              <a:ext uri="{FF2B5EF4-FFF2-40B4-BE49-F238E27FC236}">
                <a16:creationId xmlns:a16="http://schemas.microsoft.com/office/drawing/2014/main" id="{C38BDCDD-9C77-84D4-4EE7-364D2F1672BC}"/>
              </a:ext>
            </a:extLst>
          </p:cNvPr>
          <p:cNvSpPr txBox="1"/>
          <p:nvPr/>
        </p:nvSpPr>
        <p:spPr>
          <a:xfrm>
            <a:off x="8188934" y="4772024"/>
            <a:ext cx="3727756" cy="1384995"/>
          </a:xfrm>
          <a:prstGeom prst="rect">
            <a:avLst/>
          </a:prstGeom>
          <a:noFill/>
        </p:spPr>
        <p:txBody>
          <a:bodyPr wrap="square" rtlCol="0">
            <a:spAutoFit/>
          </a:bodyPr>
          <a:lstStyle/>
          <a:p>
            <a:r>
              <a:rPr lang="en-US" sz="2800" dirty="0"/>
              <a:t>Training didn’t appear to increase episodic memory accuracy</a:t>
            </a:r>
          </a:p>
        </p:txBody>
      </p:sp>
      <p:sp>
        <p:nvSpPr>
          <p:cNvPr id="8" name="TextBox 7">
            <a:extLst>
              <a:ext uri="{FF2B5EF4-FFF2-40B4-BE49-F238E27FC236}">
                <a16:creationId xmlns:a16="http://schemas.microsoft.com/office/drawing/2014/main" id="{E4537DDC-6506-1B3B-E2F9-F50B4C965896}"/>
              </a:ext>
            </a:extLst>
          </p:cNvPr>
          <p:cNvSpPr txBox="1"/>
          <p:nvPr/>
        </p:nvSpPr>
        <p:spPr>
          <a:xfrm>
            <a:off x="942147" y="1010655"/>
            <a:ext cx="10372725" cy="400110"/>
          </a:xfrm>
          <a:prstGeom prst="rect">
            <a:avLst/>
          </a:prstGeom>
          <a:noFill/>
        </p:spPr>
        <p:txBody>
          <a:bodyPr wrap="square" rtlCol="0">
            <a:spAutoFit/>
          </a:bodyPr>
          <a:lstStyle/>
          <a:p>
            <a:pPr algn="ctr"/>
            <a:r>
              <a:rPr lang="en-US" sz="2000" b="1" dirty="0"/>
              <a:t>Training appears to improve both flight and memory workload performance</a:t>
            </a:r>
          </a:p>
        </p:txBody>
      </p:sp>
    </p:spTree>
    <p:extLst>
      <p:ext uri="{BB962C8B-B14F-4D97-AF65-F5344CB8AC3E}">
        <p14:creationId xmlns:p14="http://schemas.microsoft.com/office/powerpoint/2010/main" val="16835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A856A2-E30F-AC33-3C09-A134D33B5417}"/>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D7994033-205C-7FDE-C2E5-3B19E345182A}"/>
              </a:ext>
            </a:extLst>
          </p:cNvPr>
          <p:cNvSpPr>
            <a:spLocks noGrp="1"/>
          </p:cNvSpPr>
          <p:nvPr>
            <p:ph type="title"/>
          </p:nvPr>
        </p:nvSpPr>
        <p:spPr/>
        <p:txBody>
          <a:bodyPr/>
          <a:lstStyle/>
          <a:p>
            <a:r>
              <a:rPr lang="en-US" dirty="0"/>
              <a:t>Alterations Between Studies</a:t>
            </a:r>
          </a:p>
        </p:txBody>
      </p:sp>
      <p:sp>
        <p:nvSpPr>
          <p:cNvPr id="4" name="Content Placeholder 3">
            <a:extLst>
              <a:ext uri="{FF2B5EF4-FFF2-40B4-BE49-F238E27FC236}">
                <a16:creationId xmlns:a16="http://schemas.microsoft.com/office/drawing/2014/main" id="{41702F2A-25D6-EEE8-8A95-B25869F3C2F4}"/>
              </a:ext>
            </a:extLst>
          </p:cNvPr>
          <p:cNvSpPr>
            <a:spLocks noGrp="1"/>
          </p:cNvSpPr>
          <p:nvPr>
            <p:ph sz="quarter" idx="11"/>
          </p:nvPr>
        </p:nvSpPr>
        <p:spPr>
          <a:xfrm>
            <a:off x="480132" y="1046715"/>
            <a:ext cx="6711243" cy="5075237"/>
          </a:xfrm>
        </p:spPr>
        <p:txBody>
          <a:bodyPr/>
          <a:lstStyle/>
          <a:p>
            <a:r>
              <a:rPr lang="en-US" dirty="0"/>
              <a:t>Episodic Memory Task</a:t>
            </a:r>
          </a:p>
          <a:p>
            <a:pPr lvl="1"/>
            <a:r>
              <a:rPr lang="en-US" dirty="0"/>
              <a:t>Removed from buckets</a:t>
            </a:r>
          </a:p>
          <a:p>
            <a:pPr lvl="1"/>
            <a:r>
              <a:rPr lang="en-US" dirty="0"/>
              <a:t>Implemented as a flight path</a:t>
            </a:r>
          </a:p>
          <a:p>
            <a:r>
              <a:rPr lang="en-US" dirty="0"/>
              <a:t>Working Memory Task</a:t>
            </a:r>
          </a:p>
          <a:p>
            <a:pPr lvl="1"/>
            <a:r>
              <a:rPr lang="en-US" dirty="0"/>
              <a:t>Added to all 8 bucket stands</a:t>
            </a:r>
          </a:p>
          <a:p>
            <a:pPr lvl="1"/>
            <a:r>
              <a:rPr lang="en-US" dirty="0"/>
              <a:t>Stimuli was altered to make the task more difficult</a:t>
            </a:r>
          </a:p>
          <a:p>
            <a:r>
              <a:rPr lang="en-US" dirty="0"/>
              <a:t>Session Structure</a:t>
            </a:r>
          </a:p>
          <a:p>
            <a:pPr lvl="1"/>
            <a:r>
              <a:rPr lang="en-US" dirty="0"/>
              <a:t>Each session now included two courses</a:t>
            </a:r>
          </a:p>
          <a:p>
            <a:pPr lvl="2"/>
            <a:r>
              <a:rPr lang="en-US" dirty="0"/>
              <a:t>1 Base line course without cognitive workload</a:t>
            </a:r>
          </a:p>
          <a:p>
            <a:pPr lvl="2"/>
            <a:r>
              <a:rPr lang="en-US" dirty="0"/>
              <a:t>1 Course with cognitive workload</a:t>
            </a:r>
          </a:p>
          <a:p>
            <a:r>
              <a:rPr lang="en-US" dirty="0"/>
              <a:t>Participants increased to 7</a:t>
            </a:r>
          </a:p>
        </p:txBody>
      </p:sp>
      <p:graphicFrame>
        <p:nvGraphicFramePr>
          <p:cNvPr id="9" name="Table 8">
            <a:extLst>
              <a:ext uri="{FF2B5EF4-FFF2-40B4-BE49-F238E27FC236}">
                <a16:creationId xmlns:a16="http://schemas.microsoft.com/office/drawing/2014/main" id="{5CC601CE-AB6E-79BC-5FB6-2A7DC6250818}"/>
              </a:ext>
            </a:extLst>
          </p:cNvPr>
          <p:cNvGraphicFramePr>
            <a:graphicFrameLocks noGrp="1"/>
          </p:cNvGraphicFramePr>
          <p:nvPr>
            <p:extLst>
              <p:ext uri="{D42A27DB-BD31-4B8C-83A1-F6EECF244321}">
                <p14:modId xmlns:p14="http://schemas.microsoft.com/office/powerpoint/2010/main" val="1547162744"/>
              </p:ext>
            </p:extLst>
          </p:nvPr>
        </p:nvGraphicFramePr>
        <p:xfrm>
          <a:off x="7504027" y="2005140"/>
          <a:ext cx="4433417" cy="3158385"/>
        </p:xfrm>
        <a:graphic>
          <a:graphicData uri="http://schemas.openxmlformats.org/drawingml/2006/table">
            <a:tbl>
              <a:tblPr firstRow="1" bandRow="1">
                <a:tableStyleId>{5C22544A-7EE6-4342-B048-85BDC9FD1C3A}</a:tableStyleId>
              </a:tblPr>
              <a:tblGrid>
                <a:gridCol w="817888">
                  <a:extLst>
                    <a:ext uri="{9D8B030D-6E8A-4147-A177-3AD203B41FA5}">
                      <a16:colId xmlns:a16="http://schemas.microsoft.com/office/drawing/2014/main" val="4014941719"/>
                    </a:ext>
                  </a:extLst>
                </a:gridCol>
                <a:gridCol w="1696292">
                  <a:extLst>
                    <a:ext uri="{9D8B030D-6E8A-4147-A177-3AD203B41FA5}">
                      <a16:colId xmlns:a16="http://schemas.microsoft.com/office/drawing/2014/main" val="2133035318"/>
                    </a:ext>
                  </a:extLst>
                </a:gridCol>
                <a:gridCol w="1919237">
                  <a:extLst>
                    <a:ext uri="{9D8B030D-6E8A-4147-A177-3AD203B41FA5}">
                      <a16:colId xmlns:a16="http://schemas.microsoft.com/office/drawing/2014/main" val="4017637343"/>
                    </a:ext>
                  </a:extLst>
                </a:gridCol>
              </a:tblGrid>
              <a:tr h="491534">
                <a:tc>
                  <a:txBody>
                    <a:bodyPr/>
                    <a:lstStyle/>
                    <a:p>
                      <a:r>
                        <a:rPr lang="en-US" sz="1500" dirty="0"/>
                        <a:t>Stand #</a:t>
                      </a:r>
                    </a:p>
                  </a:txBody>
                  <a:tcPr marL="77027" marR="77027" marT="38513" marB="38513">
                    <a:solidFill>
                      <a:srgbClr val="0067C5"/>
                    </a:solidFill>
                  </a:tcPr>
                </a:tc>
                <a:tc>
                  <a:txBody>
                    <a:bodyPr/>
                    <a:lstStyle/>
                    <a:p>
                      <a:r>
                        <a:rPr lang="en-US" sz="1500" dirty="0"/>
                        <a:t>Flight Path</a:t>
                      </a:r>
                    </a:p>
                    <a:p>
                      <a:r>
                        <a:rPr lang="en-US" sz="1500" dirty="0"/>
                        <a:t>(Baseline) </a:t>
                      </a:r>
                    </a:p>
                  </a:txBody>
                  <a:tcPr marL="77027" marR="77027" marT="38513" marB="38513">
                    <a:solidFill>
                      <a:srgbClr val="0067C5"/>
                    </a:solidFill>
                  </a:tcPr>
                </a:tc>
                <a:tc>
                  <a:txBody>
                    <a:bodyPr/>
                    <a:lstStyle/>
                    <a:p>
                      <a:r>
                        <a:rPr lang="en-US" sz="1500" dirty="0"/>
                        <a:t>Flight Path</a:t>
                      </a:r>
                    </a:p>
                    <a:p>
                      <a:r>
                        <a:rPr lang="en-US" sz="1500" dirty="0"/>
                        <a:t>(Workload)</a:t>
                      </a:r>
                    </a:p>
                  </a:txBody>
                  <a:tcPr marL="77027" marR="77027" marT="38513" marB="38513">
                    <a:solidFill>
                      <a:srgbClr val="0067C5"/>
                    </a:solidFill>
                  </a:tcPr>
                </a:tc>
                <a:extLst>
                  <a:ext uri="{0D108BD9-81ED-4DB2-BD59-A6C34878D82A}">
                    <a16:rowId xmlns:a16="http://schemas.microsoft.com/office/drawing/2014/main" val="2174087118"/>
                  </a:ext>
                </a:extLst>
              </a:tr>
              <a:tr h="331219">
                <a:tc>
                  <a:txBody>
                    <a:bodyPr/>
                    <a:lstStyle/>
                    <a:p>
                      <a:pPr algn="ctr"/>
                      <a:r>
                        <a:rPr lang="en-US" sz="1500" dirty="0"/>
                        <a:t>1</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tc>
                  <a:txBody>
                    <a:bodyPr/>
                    <a:lstStyle/>
                    <a:p>
                      <a:r>
                        <a:rPr lang="en-US" sz="1500" b="1" dirty="0"/>
                        <a:t>Counter</a:t>
                      </a:r>
                    </a:p>
                  </a:txBody>
                  <a:tcPr marL="77027" marR="77027" marT="38513" marB="38513">
                    <a:solidFill>
                      <a:srgbClr val="B7DDFF"/>
                    </a:solidFill>
                  </a:tcPr>
                </a:tc>
                <a:extLst>
                  <a:ext uri="{0D108BD9-81ED-4DB2-BD59-A6C34878D82A}">
                    <a16:rowId xmlns:a16="http://schemas.microsoft.com/office/drawing/2014/main" val="163477895"/>
                  </a:ext>
                </a:extLst>
              </a:tr>
              <a:tr h="331219">
                <a:tc>
                  <a:txBody>
                    <a:bodyPr/>
                    <a:lstStyle/>
                    <a:p>
                      <a:pPr algn="ctr"/>
                      <a:r>
                        <a:rPr lang="en-US" sz="1500" dirty="0"/>
                        <a:t>2</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extLst>
                  <a:ext uri="{0D108BD9-81ED-4DB2-BD59-A6C34878D82A}">
                    <a16:rowId xmlns:a16="http://schemas.microsoft.com/office/drawing/2014/main" val="1433089650"/>
                  </a:ext>
                </a:extLst>
              </a:tr>
              <a:tr h="331219">
                <a:tc>
                  <a:txBody>
                    <a:bodyPr/>
                    <a:lstStyle/>
                    <a:p>
                      <a:pPr algn="ctr"/>
                      <a:r>
                        <a:rPr lang="en-US" sz="1500" dirty="0"/>
                        <a:t>3</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tc>
                  <a:txBody>
                    <a:bodyPr/>
                    <a:lstStyle/>
                    <a:p>
                      <a:r>
                        <a:rPr lang="en-US" sz="1500" b="1" dirty="0"/>
                        <a:t>Counter</a:t>
                      </a:r>
                    </a:p>
                  </a:txBody>
                  <a:tcPr marL="77027" marR="77027" marT="38513" marB="38513">
                    <a:solidFill>
                      <a:srgbClr val="B7DDFF"/>
                    </a:solidFill>
                  </a:tcPr>
                </a:tc>
                <a:extLst>
                  <a:ext uri="{0D108BD9-81ED-4DB2-BD59-A6C34878D82A}">
                    <a16:rowId xmlns:a16="http://schemas.microsoft.com/office/drawing/2014/main" val="2595503842"/>
                  </a:ext>
                </a:extLst>
              </a:tr>
              <a:tr h="331219">
                <a:tc>
                  <a:txBody>
                    <a:bodyPr/>
                    <a:lstStyle/>
                    <a:p>
                      <a:pPr algn="ctr"/>
                      <a:r>
                        <a:rPr lang="en-US" sz="1500" dirty="0"/>
                        <a:t>4</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tc>
                  <a:txBody>
                    <a:bodyPr/>
                    <a:lstStyle/>
                    <a:p>
                      <a:r>
                        <a:rPr lang="en-US" sz="1500" dirty="0"/>
                        <a:t>Clockwise</a:t>
                      </a:r>
                    </a:p>
                  </a:txBody>
                  <a:tcPr marL="77027" marR="77027" marT="38513" marB="38513">
                    <a:solidFill>
                      <a:srgbClr val="F3F9FF"/>
                    </a:solidFill>
                  </a:tcPr>
                </a:tc>
                <a:extLst>
                  <a:ext uri="{0D108BD9-81ED-4DB2-BD59-A6C34878D82A}">
                    <a16:rowId xmlns:a16="http://schemas.microsoft.com/office/drawing/2014/main" val="1154093348"/>
                  </a:ext>
                </a:extLst>
              </a:tr>
              <a:tr h="331219">
                <a:tc>
                  <a:txBody>
                    <a:bodyPr/>
                    <a:lstStyle/>
                    <a:p>
                      <a:pPr algn="ctr"/>
                      <a:r>
                        <a:rPr lang="en-US" sz="1500" dirty="0"/>
                        <a:t>5</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extLst>
                  <a:ext uri="{0D108BD9-81ED-4DB2-BD59-A6C34878D82A}">
                    <a16:rowId xmlns:a16="http://schemas.microsoft.com/office/drawing/2014/main" val="1729391054"/>
                  </a:ext>
                </a:extLst>
              </a:tr>
              <a:tr h="331219">
                <a:tc>
                  <a:txBody>
                    <a:bodyPr/>
                    <a:lstStyle/>
                    <a:p>
                      <a:pPr algn="ctr"/>
                      <a:r>
                        <a:rPr lang="en-US" sz="1500" dirty="0"/>
                        <a:t>6</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extLst>
                  <a:ext uri="{0D108BD9-81ED-4DB2-BD59-A6C34878D82A}">
                    <a16:rowId xmlns:a16="http://schemas.microsoft.com/office/drawing/2014/main" val="2853485423"/>
                  </a:ext>
                </a:extLst>
              </a:tr>
              <a:tr h="0">
                <a:tc>
                  <a:txBody>
                    <a:bodyPr/>
                    <a:lstStyle/>
                    <a:p>
                      <a:pPr algn="ctr"/>
                      <a:r>
                        <a:rPr lang="en-US" sz="1500" dirty="0"/>
                        <a:t>7</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tc>
                  <a:txBody>
                    <a:bodyPr/>
                    <a:lstStyle/>
                    <a:p>
                      <a:r>
                        <a:rPr lang="en-US" sz="1500" dirty="0"/>
                        <a:t>Clockwise</a:t>
                      </a:r>
                    </a:p>
                  </a:txBody>
                  <a:tcPr marL="77027" marR="77027" marT="38513" marB="38513">
                    <a:solidFill>
                      <a:srgbClr val="B7DDFF"/>
                    </a:solidFill>
                  </a:tcPr>
                </a:tc>
                <a:extLst>
                  <a:ext uri="{0D108BD9-81ED-4DB2-BD59-A6C34878D82A}">
                    <a16:rowId xmlns:a16="http://schemas.microsoft.com/office/drawing/2014/main" val="251410529"/>
                  </a:ext>
                </a:extLst>
              </a:tr>
              <a:tr h="331219">
                <a:tc>
                  <a:txBody>
                    <a:bodyPr/>
                    <a:lstStyle/>
                    <a:p>
                      <a:pPr algn="ctr"/>
                      <a:r>
                        <a:rPr lang="en-US" sz="1500" dirty="0"/>
                        <a:t>8</a:t>
                      </a:r>
                    </a:p>
                  </a:txBody>
                  <a:tcPr marL="77027" marR="77027" marT="38513" marB="38513">
                    <a:solidFill>
                      <a:srgbClr val="F3F9FF"/>
                    </a:solidFill>
                  </a:tcPr>
                </a:tc>
                <a:tc>
                  <a:txBody>
                    <a:bodyPr/>
                    <a:lstStyle/>
                    <a:p>
                      <a:r>
                        <a:rPr lang="en-US" sz="1500" b="1" dirty="0"/>
                        <a:t>Counter</a:t>
                      </a:r>
                    </a:p>
                  </a:txBody>
                  <a:tcPr marL="77027" marR="77027" marT="38513" marB="38513">
                    <a:solidFill>
                      <a:srgbClr val="F3F9FF"/>
                    </a:solidFill>
                  </a:tcPr>
                </a:tc>
                <a:tc>
                  <a:txBody>
                    <a:bodyPr/>
                    <a:lstStyle/>
                    <a:p>
                      <a:r>
                        <a:rPr lang="en-US" sz="1500" dirty="0"/>
                        <a:t>Clockwise</a:t>
                      </a:r>
                    </a:p>
                  </a:txBody>
                  <a:tcPr marL="77027" marR="77027" marT="38513" marB="38513">
                    <a:solidFill>
                      <a:srgbClr val="F3F9FF"/>
                    </a:solidFill>
                  </a:tcPr>
                </a:tc>
                <a:extLst>
                  <a:ext uri="{0D108BD9-81ED-4DB2-BD59-A6C34878D82A}">
                    <a16:rowId xmlns:a16="http://schemas.microsoft.com/office/drawing/2014/main" val="3788415361"/>
                  </a:ext>
                </a:extLst>
              </a:tr>
            </a:tbl>
          </a:graphicData>
        </a:graphic>
      </p:graphicFrame>
    </p:spTree>
    <p:extLst>
      <p:ext uri="{BB962C8B-B14F-4D97-AF65-F5344CB8AC3E}">
        <p14:creationId xmlns:p14="http://schemas.microsoft.com/office/powerpoint/2010/main" val="12472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C709A5-630B-29AD-E7C3-2AC0BD18826D}"/>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170B71A9-1467-366C-F073-50AA87BDFAFA}"/>
              </a:ext>
            </a:extLst>
          </p:cNvPr>
          <p:cNvSpPr>
            <a:spLocks noGrp="1"/>
          </p:cNvSpPr>
          <p:nvPr>
            <p:ph type="title"/>
          </p:nvPr>
        </p:nvSpPr>
        <p:spPr/>
        <p:txBody>
          <a:bodyPr/>
          <a:lstStyle/>
          <a:p>
            <a:r>
              <a:rPr lang="en-US" dirty="0"/>
              <a:t>Flight Path Explained</a:t>
            </a:r>
          </a:p>
        </p:txBody>
      </p:sp>
      <p:pic>
        <p:nvPicPr>
          <p:cNvPr id="10242" name="Picture 2" descr="A collage of a white cup&#10;&#10;Description automatically generated">
            <a:extLst>
              <a:ext uri="{FF2B5EF4-FFF2-40B4-BE49-F238E27FC236}">
                <a16:creationId xmlns:a16="http://schemas.microsoft.com/office/drawing/2014/main" id="{36CEAFC5-CB41-29F5-FC77-C3AD22524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3039"/>
            <a:ext cx="12192000" cy="5097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4A7A2-FA68-910A-3AC3-CEE86E5B687E}"/>
              </a:ext>
            </a:extLst>
          </p:cNvPr>
          <p:cNvSpPr txBox="1"/>
          <p:nvPr/>
        </p:nvSpPr>
        <p:spPr>
          <a:xfrm>
            <a:off x="3076575" y="760826"/>
            <a:ext cx="7620000" cy="584775"/>
          </a:xfrm>
          <a:prstGeom prst="rect">
            <a:avLst/>
          </a:prstGeom>
          <a:noFill/>
        </p:spPr>
        <p:txBody>
          <a:bodyPr wrap="square" rtlCol="0">
            <a:spAutoFit/>
          </a:bodyPr>
          <a:lstStyle/>
          <a:p>
            <a:r>
              <a:rPr lang="en-US" dirty="0"/>
              <a:t>Clockwise Path: Top – A – B – C – D </a:t>
            </a:r>
          </a:p>
        </p:txBody>
      </p:sp>
      <p:sp>
        <p:nvSpPr>
          <p:cNvPr id="6" name="TextBox 5">
            <a:extLst>
              <a:ext uri="{FF2B5EF4-FFF2-40B4-BE49-F238E27FC236}">
                <a16:creationId xmlns:a16="http://schemas.microsoft.com/office/drawing/2014/main" id="{DEB25716-0EC4-16E2-0D52-0049C9FB43CE}"/>
              </a:ext>
            </a:extLst>
          </p:cNvPr>
          <p:cNvSpPr txBox="1"/>
          <p:nvPr/>
        </p:nvSpPr>
        <p:spPr>
          <a:xfrm>
            <a:off x="1730238" y="763120"/>
            <a:ext cx="9201150" cy="584775"/>
          </a:xfrm>
          <a:prstGeom prst="rect">
            <a:avLst/>
          </a:prstGeom>
          <a:noFill/>
        </p:spPr>
        <p:txBody>
          <a:bodyPr wrap="square" rtlCol="0">
            <a:spAutoFit/>
          </a:bodyPr>
          <a:lstStyle/>
          <a:p>
            <a:r>
              <a:rPr lang="en-US" dirty="0"/>
              <a:t>Counterclockwise Path: Top – A – D – C – B </a:t>
            </a:r>
          </a:p>
        </p:txBody>
      </p:sp>
      <p:sp>
        <p:nvSpPr>
          <p:cNvPr id="7" name="Arrow: Right 6">
            <a:extLst>
              <a:ext uri="{FF2B5EF4-FFF2-40B4-BE49-F238E27FC236}">
                <a16:creationId xmlns:a16="http://schemas.microsoft.com/office/drawing/2014/main" id="{14292BAE-E776-C8DC-7C9B-1B099E5525EE}"/>
              </a:ext>
            </a:extLst>
          </p:cNvPr>
          <p:cNvSpPr/>
          <p:nvPr/>
        </p:nvSpPr>
        <p:spPr bwMode="auto">
          <a:xfrm rot="8249477">
            <a:off x="2086145" y="3695856"/>
            <a:ext cx="2438400" cy="403807"/>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Arrow: Right 7">
            <a:extLst>
              <a:ext uri="{FF2B5EF4-FFF2-40B4-BE49-F238E27FC236}">
                <a16:creationId xmlns:a16="http://schemas.microsoft.com/office/drawing/2014/main" id="{D42ACC11-4FE3-3617-CE4D-4B92B1C62CE8}"/>
              </a:ext>
            </a:extLst>
          </p:cNvPr>
          <p:cNvSpPr/>
          <p:nvPr/>
        </p:nvSpPr>
        <p:spPr bwMode="auto">
          <a:xfrm>
            <a:off x="2270155" y="2082093"/>
            <a:ext cx="2438400" cy="403807"/>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Arrow: Right 8">
            <a:extLst>
              <a:ext uri="{FF2B5EF4-FFF2-40B4-BE49-F238E27FC236}">
                <a16:creationId xmlns:a16="http://schemas.microsoft.com/office/drawing/2014/main" id="{15D2A4AD-2E2C-33CB-19B9-416AD7DEA431}"/>
              </a:ext>
            </a:extLst>
          </p:cNvPr>
          <p:cNvSpPr/>
          <p:nvPr/>
        </p:nvSpPr>
        <p:spPr bwMode="auto">
          <a:xfrm>
            <a:off x="2270155" y="5309619"/>
            <a:ext cx="2438400" cy="403807"/>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Arrow: Right 9">
            <a:extLst>
              <a:ext uri="{FF2B5EF4-FFF2-40B4-BE49-F238E27FC236}">
                <a16:creationId xmlns:a16="http://schemas.microsoft.com/office/drawing/2014/main" id="{E8B0C3F1-7462-2724-CF71-8C519990411E}"/>
              </a:ext>
            </a:extLst>
          </p:cNvPr>
          <p:cNvSpPr/>
          <p:nvPr/>
        </p:nvSpPr>
        <p:spPr bwMode="auto">
          <a:xfrm rot="2445825">
            <a:off x="2346018" y="3515070"/>
            <a:ext cx="2222586" cy="378859"/>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Arrow: Right 10">
            <a:extLst>
              <a:ext uri="{FF2B5EF4-FFF2-40B4-BE49-F238E27FC236}">
                <a16:creationId xmlns:a16="http://schemas.microsoft.com/office/drawing/2014/main" id="{9566E833-376B-DD61-C9BA-DE9C167ADC3C}"/>
              </a:ext>
            </a:extLst>
          </p:cNvPr>
          <p:cNvSpPr/>
          <p:nvPr/>
        </p:nvSpPr>
        <p:spPr bwMode="auto">
          <a:xfrm rot="10800000">
            <a:off x="2270155" y="4537795"/>
            <a:ext cx="2152545" cy="403807"/>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Arrow: Right 11">
            <a:extLst>
              <a:ext uri="{FF2B5EF4-FFF2-40B4-BE49-F238E27FC236}">
                <a16:creationId xmlns:a16="http://schemas.microsoft.com/office/drawing/2014/main" id="{73F3BFF2-19D4-BC69-E318-9F6F0741BED2}"/>
              </a:ext>
            </a:extLst>
          </p:cNvPr>
          <p:cNvSpPr/>
          <p:nvPr/>
        </p:nvSpPr>
        <p:spPr bwMode="auto">
          <a:xfrm rot="19076416">
            <a:off x="2332605" y="3576409"/>
            <a:ext cx="2222586" cy="378859"/>
          </a:xfrm>
          <a:prstGeom prst="rightArrow">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8024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8" grpId="1" animBg="1"/>
      <p:bldP spid="9" grpId="0" animBg="1"/>
      <p:bldP spid="9" grpId="1"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3546B6-1391-3D09-67CC-5D85AB87E807}"/>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A8A9D9D5-5632-C4E8-46D5-306D404EF7B1}"/>
              </a:ext>
            </a:extLst>
          </p:cNvPr>
          <p:cNvSpPr>
            <a:spLocks noGrp="1"/>
          </p:cNvSpPr>
          <p:nvPr>
            <p:ph type="title"/>
          </p:nvPr>
        </p:nvSpPr>
        <p:spPr/>
        <p:txBody>
          <a:bodyPr/>
          <a:lstStyle/>
          <a:p>
            <a:r>
              <a:rPr lang="en-US" dirty="0"/>
              <a:t>Altered Working Memory Stimuli</a:t>
            </a:r>
          </a:p>
        </p:txBody>
      </p:sp>
      <p:pic>
        <p:nvPicPr>
          <p:cNvPr id="11266" name="Picture 2" descr="A license plate with a green circle around it&#10;&#10;Description automatically generated">
            <a:extLst>
              <a:ext uri="{FF2B5EF4-FFF2-40B4-BE49-F238E27FC236}">
                <a16:creationId xmlns:a16="http://schemas.microsoft.com/office/drawing/2014/main" id="{19DD1E1B-745C-E6E8-E648-D161A3BCBF5D}"/>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6105439" y="397565"/>
            <a:ext cx="5506192" cy="551348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C3D67FB-4BA0-1594-3B4F-EF29515443F3}"/>
              </a:ext>
            </a:extLst>
          </p:cNvPr>
          <p:cNvSpPr/>
          <p:nvPr/>
        </p:nvSpPr>
        <p:spPr bwMode="auto">
          <a:xfrm>
            <a:off x="10288707" y="4882416"/>
            <a:ext cx="962025" cy="832643"/>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86DA1B71-9B18-237D-CA5F-72A7C2FB6059}"/>
              </a:ext>
            </a:extLst>
          </p:cNvPr>
          <p:cNvSpPr txBox="1"/>
          <p:nvPr/>
        </p:nvSpPr>
        <p:spPr>
          <a:xfrm>
            <a:off x="10191420" y="5618663"/>
            <a:ext cx="1460637" cy="584775"/>
          </a:xfrm>
          <a:prstGeom prst="rect">
            <a:avLst/>
          </a:prstGeom>
          <a:noFill/>
        </p:spPr>
        <p:txBody>
          <a:bodyPr wrap="square" rtlCol="0">
            <a:spAutoFit/>
          </a:bodyPr>
          <a:lstStyle/>
          <a:p>
            <a:r>
              <a:rPr lang="en-US" dirty="0"/>
              <a:t>Icons</a:t>
            </a:r>
          </a:p>
        </p:txBody>
      </p:sp>
      <p:sp>
        <p:nvSpPr>
          <p:cNvPr id="7" name="Content Placeholder 3">
            <a:extLst>
              <a:ext uri="{FF2B5EF4-FFF2-40B4-BE49-F238E27FC236}">
                <a16:creationId xmlns:a16="http://schemas.microsoft.com/office/drawing/2014/main" id="{8EBD8E21-0A6A-4887-360A-BB6731BF4AE3}"/>
              </a:ext>
            </a:extLst>
          </p:cNvPr>
          <p:cNvSpPr txBox="1">
            <a:spLocks/>
          </p:cNvSpPr>
          <p:nvPr/>
        </p:nvSpPr>
        <p:spPr bwMode="auto">
          <a:xfrm>
            <a:off x="580369" y="1657030"/>
            <a:ext cx="5187277" cy="4254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Three icons added</a:t>
            </a:r>
          </a:p>
          <a:p>
            <a:pPr lvl="1"/>
            <a:r>
              <a:rPr lang="en-US" kern="0" dirty="0"/>
              <a:t>Icon positions randomized between bottom-center, top-left, top-right</a:t>
            </a:r>
          </a:p>
          <a:p>
            <a:pPr lvl="1"/>
            <a:endParaRPr lang="en-US" kern="0" dirty="0"/>
          </a:p>
          <a:p>
            <a:r>
              <a:rPr lang="en-US" kern="0" dirty="0"/>
              <a:t>String now combined letters and numbers</a:t>
            </a:r>
          </a:p>
          <a:p>
            <a:endParaRPr lang="en-US" kern="0" dirty="0"/>
          </a:p>
        </p:txBody>
      </p:sp>
    </p:spTree>
    <p:extLst>
      <p:ext uri="{BB962C8B-B14F-4D97-AF65-F5344CB8AC3E}">
        <p14:creationId xmlns:p14="http://schemas.microsoft.com/office/powerpoint/2010/main" val="192196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EAFAD-CB62-BB51-1D8B-FD15029E482F}"/>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585D7FBC-8829-B46D-251F-7751E3FE6BCB}"/>
              </a:ext>
            </a:extLst>
          </p:cNvPr>
          <p:cNvSpPr>
            <a:spLocks noGrp="1"/>
          </p:cNvSpPr>
          <p:nvPr>
            <p:ph type="title"/>
          </p:nvPr>
        </p:nvSpPr>
        <p:spPr/>
        <p:txBody>
          <a:bodyPr/>
          <a:lstStyle/>
          <a:p>
            <a:r>
              <a:rPr lang="en-US" dirty="0"/>
              <a:t>Responses Illustrated</a:t>
            </a:r>
          </a:p>
        </p:txBody>
      </p:sp>
      <p:pic>
        <p:nvPicPr>
          <p:cNvPr id="12290" name="Picture 2" descr="A collage of a white cup&#10;&#10;Description automatically generated">
            <a:extLst>
              <a:ext uri="{FF2B5EF4-FFF2-40B4-BE49-F238E27FC236}">
                <a16:creationId xmlns:a16="http://schemas.microsoft.com/office/drawing/2014/main" id="{79E5A23C-57E7-0C29-C687-93914F2C7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833230"/>
            <a:ext cx="12201525" cy="509746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EFFBC9E-8E56-4D58-49AF-E2FDA0F1BBCE}"/>
              </a:ext>
            </a:extLst>
          </p:cNvPr>
          <p:cNvSpPr/>
          <p:nvPr/>
        </p:nvSpPr>
        <p:spPr bwMode="auto">
          <a:xfrm>
            <a:off x="8905875" y="4429125"/>
            <a:ext cx="1562100" cy="571500"/>
          </a:xfrm>
          <a:prstGeom prst="ellipse">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Oval 5">
            <a:extLst>
              <a:ext uri="{FF2B5EF4-FFF2-40B4-BE49-F238E27FC236}">
                <a16:creationId xmlns:a16="http://schemas.microsoft.com/office/drawing/2014/main" id="{FEF48344-6C8C-6FC0-2977-5EDC60896240}"/>
              </a:ext>
            </a:extLst>
          </p:cNvPr>
          <p:cNvSpPr/>
          <p:nvPr/>
        </p:nvSpPr>
        <p:spPr bwMode="auto">
          <a:xfrm>
            <a:off x="5448300" y="5453270"/>
            <a:ext cx="1562100" cy="571500"/>
          </a:xfrm>
          <a:prstGeom prst="ellipse">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132DF32D-E208-8943-1687-D5C42E0BE3FF}"/>
              </a:ext>
            </a:extLst>
          </p:cNvPr>
          <p:cNvSpPr txBox="1"/>
          <p:nvPr/>
        </p:nvSpPr>
        <p:spPr>
          <a:xfrm>
            <a:off x="2771775" y="6146662"/>
            <a:ext cx="6819900" cy="584775"/>
          </a:xfrm>
          <a:prstGeom prst="rect">
            <a:avLst/>
          </a:prstGeom>
          <a:noFill/>
        </p:spPr>
        <p:txBody>
          <a:bodyPr wrap="square" rtlCol="0">
            <a:spAutoFit/>
          </a:bodyPr>
          <a:lstStyle/>
          <a:p>
            <a:pPr algn="ctr"/>
            <a:r>
              <a:rPr lang="en-US" dirty="0"/>
              <a:t>String same, Icon’s Differ</a:t>
            </a:r>
          </a:p>
        </p:txBody>
      </p:sp>
      <p:pic>
        <p:nvPicPr>
          <p:cNvPr id="9" name="Picture 8" descr="A black background with a star and a flag&#10;&#10;Description automatically generated">
            <a:extLst>
              <a:ext uri="{FF2B5EF4-FFF2-40B4-BE49-F238E27FC236}">
                <a16:creationId xmlns:a16="http://schemas.microsoft.com/office/drawing/2014/main" id="{94E2FA79-60CD-9F82-950B-F257444238B6}"/>
              </a:ext>
            </a:extLst>
          </p:cNvPr>
          <p:cNvPicPr>
            <a:picLocks noChangeAspect="1"/>
          </p:cNvPicPr>
          <p:nvPr/>
        </p:nvPicPr>
        <p:blipFill>
          <a:blip r:embed="rId4">
            <a:extLst>
              <a:ext uri="{28A0092B-C50C-407E-A947-70E740481C1C}">
                <a14:useLocalDpi xmlns:a14="http://schemas.microsoft.com/office/drawing/2010/main" val="0"/>
              </a:ext>
            </a:extLst>
          </a:blip>
          <a:srcRect r="66099" b="69093"/>
          <a:stretch/>
        </p:blipFill>
        <p:spPr>
          <a:xfrm>
            <a:off x="3528717" y="3267891"/>
            <a:ext cx="957558" cy="872982"/>
          </a:xfrm>
          <a:prstGeom prst="rect">
            <a:avLst/>
          </a:prstGeom>
        </p:spPr>
      </p:pic>
      <p:pic>
        <p:nvPicPr>
          <p:cNvPr id="11" name="Picture 10" descr="A black background with a white star and a red and blue flag&#10;&#10;Description automatically generated">
            <a:extLst>
              <a:ext uri="{FF2B5EF4-FFF2-40B4-BE49-F238E27FC236}">
                <a16:creationId xmlns:a16="http://schemas.microsoft.com/office/drawing/2014/main" id="{9277400B-684B-ABBA-F450-FFD18420BE61}"/>
              </a:ext>
            </a:extLst>
          </p:cNvPr>
          <p:cNvPicPr>
            <a:picLocks noChangeAspect="1"/>
          </p:cNvPicPr>
          <p:nvPr/>
        </p:nvPicPr>
        <p:blipFill>
          <a:blip r:embed="rId5">
            <a:extLst>
              <a:ext uri="{28A0092B-C50C-407E-A947-70E740481C1C}">
                <a14:useLocalDpi xmlns:a14="http://schemas.microsoft.com/office/drawing/2010/main" val="0"/>
              </a:ext>
            </a:extLst>
          </a:blip>
          <a:srcRect r="63614" b="69093"/>
          <a:stretch/>
        </p:blipFill>
        <p:spPr>
          <a:xfrm>
            <a:off x="3528717" y="836153"/>
            <a:ext cx="957558" cy="813369"/>
          </a:xfrm>
          <a:prstGeom prst="rect">
            <a:avLst/>
          </a:prstGeom>
        </p:spPr>
      </p:pic>
      <p:pic>
        <p:nvPicPr>
          <p:cNvPr id="13" name="Picture 12" descr="A black background with a star and a flag&#10;&#10;Description automatically generated">
            <a:extLst>
              <a:ext uri="{FF2B5EF4-FFF2-40B4-BE49-F238E27FC236}">
                <a16:creationId xmlns:a16="http://schemas.microsoft.com/office/drawing/2014/main" id="{AC8E0689-CDE6-D31A-97B9-EF2F7DEFEFCD}"/>
              </a:ext>
            </a:extLst>
          </p:cNvPr>
          <p:cNvPicPr>
            <a:picLocks noChangeAspect="1"/>
          </p:cNvPicPr>
          <p:nvPr/>
        </p:nvPicPr>
        <p:blipFill>
          <a:blip r:embed="rId6">
            <a:extLst>
              <a:ext uri="{28A0092B-C50C-407E-A947-70E740481C1C}">
                <a14:useLocalDpi xmlns:a14="http://schemas.microsoft.com/office/drawing/2010/main" val="0"/>
              </a:ext>
            </a:extLst>
          </a:blip>
          <a:srcRect t="-1555" r="63614" b="70912"/>
          <a:stretch/>
        </p:blipFill>
        <p:spPr>
          <a:xfrm>
            <a:off x="10325398" y="833230"/>
            <a:ext cx="1732658" cy="1459189"/>
          </a:xfrm>
          <a:prstGeom prst="rect">
            <a:avLst/>
          </a:prstGeom>
        </p:spPr>
      </p:pic>
      <p:pic>
        <p:nvPicPr>
          <p:cNvPr id="14" name="Picture 13" descr="A black background with a star and a flag&#10;&#10;Description automatically generated">
            <a:extLst>
              <a:ext uri="{FF2B5EF4-FFF2-40B4-BE49-F238E27FC236}">
                <a16:creationId xmlns:a16="http://schemas.microsoft.com/office/drawing/2014/main" id="{292B9806-57A6-FF89-FEB1-037D3457947D}"/>
              </a:ext>
            </a:extLst>
          </p:cNvPr>
          <p:cNvPicPr>
            <a:picLocks noChangeAspect="1"/>
          </p:cNvPicPr>
          <p:nvPr/>
        </p:nvPicPr>
        <p:blipFill>
          <a:blip r:embed="rId4">
            <a:extLst>
              <a:ext uri="{28A0092B-C50C-407E-A947-70E740481C1C}">
                <a14:useLocalDpi xmlns:a14="http://schemas.microsoft.com/office/drawing/2010/main" val="0"/>
              </a:ext>
            </a:extLst>
          </a:blip>
          <a:srcRect r="66099" b="69093"/>
          <a:stretch/>
        </p:blipFill>
        <p:spPr>
          <a:xfrm>
            <a:off x="0" y="3267891"/>
            <a:ext cx="957558" cy="872982"/>
          </a:xfrm>
          <a:prstGeom prst="rect">
            <a:avLst/>
          </a:prstGeom>
        </p:spPr>
      </p:pic>
      <p:pic>
        <p:nvPicPr>
          <p:cNvPr id="15" name="Picture 14" descr="A black background with a star and a flag&#10;&#10;Description automatically generated">
            <a:extLst>
              <a:ext uri="{FF2B5EF4-FFF2-40B4-BE49-F238E27FC236}">
                <a16:creationId xmlns:a16="http://schemas.microsoft.com/office/drawing/2014/main" id="{71DC92B4-814C-9B47-B59F-7584A0752DEB}"/>
              </a:ext>
            </a:extLst>
          </p:cNvPr>
          <p:cNvPicPr>
            <a:picLocks noChangeAspect="1"/>
          </p:cNvPicPr>
          <p:nvPr/>
        </p:nvPicPr>
        <p:blipFill>
          <a:blip r:embed="rId6">
            <a:extLst>
              <a:ext uri="{28A0092B-C50C-407E-A947-70E740481C1C}">
                <a14:useLocalDpi xmlns:a14="http://schemas.microsoft.com/office/drawing/2010/main" val="0"/>
              </a:ext>
            </a:extLst>
          </a:blip>
          <a:srcRect t="-1555" r="63614" b="70912"/>
          <a:stretch/>
        </p:blipFill>
        <p:spPr>
          <a:xfrm>
            <a:off x="0" y="833230"/>
            <a:ext cx="1036590" cy="872983"/>
          </a:xfrm>
          <a:prstGeom prst="rect">
            <a:avLst/>
          </a:prstGeom>
        </p:spPr>
      </p:pic>
      <p:sp>
        <p:nvSpPr>
          <p:cNvPr id="16" name="Oval 15">
            <a:extLst>
              <a:ext uri="{FF2B5EF4-FFF2-40B4-BE49-F238E27FC236}">
                <a16:creationId xmlns:a16="http://schemas.microsoft.com/office/drawing/2014/main" id="{CA8F3D33-D6A4-F3C4-239C-504A0772AB98}"/>
              </a:ext>
            </a:extLst>
          </p:cNvPr>
          <p:cNvSpPr/>
          <p:nvPr/>
        </p:nvSpPr>
        <p:spPr bwMode="auto">
          <a:xfrm>
            <a:off x="3381375" y="3195901"/>
            <a:ext cx="1228725" cy="1061774"/>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Oval 16">
            <a:extLst>
              <a:ext uri="{FF2B5EF4-FFF2-40B4-BE49-F238E27FC236}">
                <a16:creationId xmlns:a16="http://schemas.microsoft.com/office/drawing/2014/main" id="{82098334-6928-CA84-55DC-EFBD66862953}"/>
              </a:ext>
            </a:extLst>
          </p:cNvPr>
          <p:cNvSpPr/>
          <p:nvPr/>
        </p:nvSpPr>
        <p:spPr bwMode="auto">
          <a:xfrm>
            <a:off x="10325398" y="795129"/>
            <a:ext cx="1866601" cy="1459189"/>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TextBox 17">
            <a:extLst>
              <a:ext uri="{FF2B5EF4-FFF2-40B4-BE49-F238E27FC236}">
                <a16:creationId xmlns:a16="http://schemas.microsoft.com/office/drawing/2014/main" id="{DC628D37-780E-0AB3-9803-AC8B7081E561}"/>
              </a:ext>
            </a:extLst>
          </p:cNvPr>
          <p:cNvSpPr txBox="1"/>
          <p:nvPr/>
        </p:nvSpPr>
        <p:spPr>
          <a:xfrm>
            <a:off x="3819525" y="6146662"/>
            <a:ext cx="5448300" cy="584775"/>
          </a:xfrm>
          <a:prstGeom prst="rect">
            <a:avLst/>
          </a:prstGeom>
          <a:noFill/>
        </p:spPr>
        <p:txBody>
          <a:bodyPr wrap="square" rtlCol="0">
            <a:spAutoFit/>
          </a:bodyPr>
          <a:lstStyle/>
          <a:p>
            <a:r>
              <a:rPr lang="en-US" dirty="0"/>
              <a:t>String Differ, Icon’s Same</a:t>
            </a:r>
          </a:p>
        </p:txBody>
      </p:sp>
      <p:sp>
        <p:nvSpPr>
          <p:cNvPr id="20" name="Oval 19">
            <a:extLst>
              <a:ext uri="{FF2B5EF4-FFF2-40B4-BE49-F238E27FC236}">
                <a16:creationId xmlns:a16="http://schemas.microsoft.com/office/drawing/2014/main" id="{1B3F7BFA-0762-C66D-D611-1D0EFE722E5C}"/>
              </a:ext>
            </a:extLst>
          </p:cNvPr>
          <p:cNvSpPr/>
          <p:nvPr/>
        </p:nvSpPr>
        <p:spPr bwMode="auto">
          <a:xfrm>
            <a:off x="2019406" y="719351"/>
            <a:ext cx="1524592" cy="635501"/>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Oval 21">
            <a:extLst>
              <a:ext uri="{FF2B5EF4-FFF2-40B4-BE49-F238E27FC236}">
                <a16:creationId xmlns:a16="http://schemas.microsoft.com/office/drawing/2014/main" id="{EAAA97AD-0EAE-F547-DE49-FB5A0648EBB4}"/>
              </a:ext>
            </a:extLst>
          </p:cNvPr>
          <p:cNvSpPr/>
          <p:nvPr/>
        </p:nvSpPr>
        <p:spPr bwMode="auto">
          <a:xfrm>
            <a:off x="8896349" y="4429125"/>
            <a:ext cx="1571626" cy="603365"/>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Oval 23">
            <a:extLst>
              <a:ext uri="{FF2B5EF4-FFF2-40B4-BE49-F238E27FC236}">
                <a16:creationId xmlns:a16="http://schemas.microsoft.com/office/drawing/2014/main" id="{D8ADB6A7-B9F5-10BE-759A-B6AEFF260771}"/>
              </a:ext>
            </a:extLst>
          </p:cNvPr>
          <p:cNvSpPr/>
          <p:nvPr/>
        </p:nvSpPr>
        <p:spPr bwMode="auto">
          <a:xfrm>
            <a:off x="0" y="749455"/>
            <a:ext cx="1146630" cy="956758"/>
          </a:xfrm>
          <a:prstGeom prst="ellipse">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Oval 24">
            <a:extLst>
              <a:ext uri="{FF2B5EF4-FFF2-40B4-BE49-F238E27FC236}">
                <a16:creationId xmlns:a16="http://schemas.microsoft.com/office/drawing/2014/main" id="{9E6BE2BD-44F1-3BC0-102C-CD4EF832B36A}"/>
              </a:ext>
            </a:extLst>
          </p:cNvPr>
          <p:cNvSpPr/>
          <p:nvPr/>
        </p:nvSpPr>
        <p:spPr bwMode="auto">
          <a:xfrm>
            <a:off x="10325397" y="833230"/>
            <a:ext cx="1876128" cy="1421088"/>
          </a:xfrm>
          <a:prstGeom prst="ellipse">
            <a:avLst/>
          </a:prstGeom>
          <a:noFill/>
          <a:ln w="28575" cap="flat" cmpd="sng" algn="ctr">
            <a:solidFill>
              <a:srgbClr val="92D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Oval 25">
            <a:extLst>
              <a:ext uri="{FF2B5EF4-FFF2-40B4-BE49-F238E27FC236}">
                <a16:creationId xmlns:a16="http://schemas.microsoft.com/office/drawing/2014/main" id="{BABF2023-92D2-C55F-A896-1EA207FF37BA}"/>
              </a:ext>
            </a:extLst>
          </p:cNvPr>
          <p:cNvSpPr/>
          <p:nvPr/>
        </p:nvSpPr>
        <p:spPr bwMode="auto">
          <a:xfrm>
            <a:off x="5544047" y="776234"/>
            <a:ext cx="1390650" cy="571500"/>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Oval 26">
            <a:extLst>
              <a:ext uri="{FF2B5EF4-FFF2-40B4-BE49-F238E27FC236}">
                <a16:creationId xmlns:a16="http://schemas.microsoft.com/office/drawing/2014/main" id="{D610BAF9-3A6F-EDED-861E-11B042DCB0A7}"/>
              </a:ext>
            </a:extLst>
          </p:cNvPr>
          <p:cNvSpPr/>
          <p:nvPr/>
        </p:nvSpPr>
        <p:spPr bwMode="auto">
          <a:xfrm>
            <a:off x="8886823" y="4429125"/>
            <a:ext cx="1581152" cy="603365"/>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Oval 27">
            <a:extLst>
              <a:ext uri="{FF2B5EF4-FFF2-40B4-BE49-F238E27FC236}">
                <a16:creationId xmlns:a16="http://schemas.microsoft.com/office/drawing/2014/main" id="{F438404E-F471-E16D-649B-3138D3BCAA08}"/>
              </a:ext>
            </a:extLst>
          </p:cNvPr>
          <p:cNvSpPr/>
          <p:nvPr/>
        </p:nvSpPr>
        <p:spPr bwMode="auto">
          <a:xfrm>
            <a:off x="10325395" y="833230"/>
            <a:ext cx="1866603" cy="1421088"/>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Oval 28">
            <a:extLst>
              <a:ext uri="{FF2B5EF4-FFF2-40B4-BE49-F238E27FC236}">
                <a16:creationId xmlns:a16="http://schemas.microsoft.com/office/drawing/2014/main" id="{AEA0A0FA-B5B6-D6B2-23E6-0FC6138CECCE}"/>
              </a:ext>
            </a:extLst>
          </p:cNvPr>
          <p:cNvSpPr/>
          <p:nvPr/>
        </p:nvSpPr>
        <p:spPr bwMode="auto">
          <a:xfrm>
            <a:off x="2076450" y="5307088"/>
            <a:ext cx="1390650" cy="813369"/>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Oval 29">
            <a:extLst>
              <a:ext uri="{FF2B5EF4-FFF2-40B4-BE49-F238E27FC236}">
                <a16:creationId xmlns:a16="http://schemas.microsoft.com/office/drawing/2014/main" id="{D1F3B651-5D39-E34E-8644-9D874A5C9DA3}"/>
              </a:ext>
            </a:extLst>
          </p:cNvPr>
          <p:cNvSpPr/>
          <p:nvPr/>
        </p:nvSpPr>
        <p:spPr bwMode="auto">
          <a:xfrm>
            <a:off x="3458071" y="811810"/>
            <a:ext cx="1143699" cy="894403"/>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Oval 30">
            <a:extLst>
              <a:ext uri="{FF2B5EF4-FFF2-40B4-BE49-F238E27FC236}">
                <a16:creationId xmlns:a16="http://schemas.microsoft.com/office/drawing/2014/main" id="{2AD9750C-55B5-1E00-D996-0BB482EC0710}"/>
              </a:ext>
            </a:extLst>
          </p:cNvPr>
          <p:cNvSpPr/>
          <p:nvPr/>
        </p:nvSpPr>
        <p:spPr bwMode="auto">
          <a:xfrm>
            <a:off x="-64546" y="3205228"/>
            <a:ext cx="1165682" cy="954461"/>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288" name="TextBox 12287">
            <a:extLst>
              <a:ext uri="{FF2B5EF4-FFF2-40B4-BE49-F238E27FC236}">
                <a16:creationId xmlns:a16="http://schemas.microsoft.com/office/drawing/2014/main" id="{7082D13B-95E5-FCF9-861F-42EA936F4C11}"/>
              </a:ext>
            </a:extLst>
          </p:cNvPr>
          <p:cNvSpPr txBox="1"/>
          <p:nvPr/>
        </p:nvSpPr>
        <p:spPr>
          <a:xfrm>
            <a:off x="3819525" y="6140094"/>
            <a:ext cx="5448300" cy="584775"/>
          </a:xfrm>
          <a:prstGeom prst="rect">
            <a:avLst/>
          </a:prstGeom>
          <a:noFill/>
        </p:spPr>
        <p:txBody>
          <a:bodyPr wrap="square" rtlCol="0">
            <a:spAutoFit/>
          </a:bodyPr>
          <a:lstStyle/>
          <a:p>
            <a:r>
              <a:rPr lang="en-US" dirty="0"/>
              <a:t>String Differ, Icon’s Differ</a:t>
            </a:r>
          </a:p>
        </p:txBody>
      </p:sp>
    </p:spTree>
    <p:extLst>
      <p:ext uri="{BB962C8B-B14F-4D97-AF65-F5344CB8AC3E}">
        <p14:creationId xmlns:p14="http://schemas.microsoft.com/office/powerpoint/2010/main" val="29440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22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7" grpId="1"/>
      <p:bldP spid="16" grpId="0" animBg="1"/>
      <p:bldP spid="16" grpId="1" animBg="1"/>
      <p:bldP spid="17" grpId="0" animBg="1"/>
      <p:bldP spid="17" grpId="1" animBg="1"/>
      <p:bldP spid="18" grpId="0"/>
      <p:bldP spid="18" grpId="1"/>
      <p:bldP spid="20" grpId="0" animBg="1"/>
      <p:bldP spid="20" grpId="1" animBg="1"/>
      <p:bldP spid="22" grpId="0" animBg="1"/>
      <p:bldP spid="22" grpId="1"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122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D3A10-9BF2-D5FE-0A92-79923B2579B5}"/>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5459E841-7B36-99E2-7D25-D05E67306240}"/>
              </a:ext>
            </a:extLst>
          </p:cNvPr>
          <p:cNvSpPr>
            <a:spLocks noGrp="1"/>
          </p:cNvSpPr>
          <p:nvPr>
            <p:ph type="title"/>
          </p:nvPr>
        </p:nvSpPr>
        <p:spPr/>
        <p:txBody>
          <a:bodyPr/>
          <a:lstStyle/>
          <a:p>
            <a:r>
              <a:rPr lang="en-US" dirty="0"/>
              <a:t>Study 2 Preliminary Results</a:t>
            </a:r>
          </a:p>
        </p:txBody>
      </p:sp>
      <p:pic>
        <p:nvPicPr>
          <p:cNvPr id="13314" name="Picture 2" descr="A graph of a graph showing different types of workload&#10;&#10;Description automatically generated">
            <a:extLst>
              <a:ext uri="{FF2B5EF4-FFF2-40B4-BE49-F238E27FC236}">
                <a16:creationId xmlns:a16="http://schemas.microsoft.com/office/drawing/2014/main" id="{B3B5B09B-2701-C86C-A4BA-AED598A22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4" y="2208170"/>
            <a:ext cx="4087584" cy="241514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 graph of a number of different colored bars&#10;&#10;Description automatically generated">
            <a:extLst>
              <a:ext uri="{FF2B5EF4-FFF2-40B4-BE49-F238E27FC236}">
                <a16:creationId xmlns:a16="http://schemas.microsoft.com/office/drawing/2014/main" id="{EF2B04F8-C5E2-A9D8-ED18-90F41B57F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953" y="2208170"/>
            <a:ext cx="3954683" cy="241514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 graph of a memory score&#10;&#10;Description automatically generated">
            <a:extLst>
              <a:ext uri="{FF2B5EF4-FFF2-40B4-BE49-F238E27FC236}">
                <a16:creationId xmlns:a16="http://schemas.microsoft.com/office/drawing/2014/main" id="{EBC40B30-81A8-2030-356B-1C66DA347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505" y="2208170"/>
            <a:ext cx="4023464" cy="2415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9DA542-6E1B-6407-F7DB-D386D15AE509}"/>
              </a:ext>
            </a:extLst>
          </p:cNvPr>
          <p:cNvSpPr txBox="1"/>
          <p:nvPr/>
        </p:nvSpPr>
        <p:spPr>
          <a:xfrm>
            <a:off x="19605" y="4818526"/>
            <a:ext cx="3987646" cy="1200329"/>
          </a:xfrm>
          <a:prstGeom prst="rect">
            <a:avLst/>
          </a:prstGeom>
          <a:noFill/>
        </p:spPr>
        <p:txBody>
          <a:bodyPr wrap="square" rtlCol="0">
            <a:spAutoFit/>
          </a:bodyPr>
          <a:lstStyle/>
          <a:p>
            <a:r>
              <a:rPr lang="en-US" sz="2400" dirty="0"/>
              <a:t>Participants were more efficient in courses without cognitive workload</a:t>
            </a:r>
          </a:p>
        </p:txBody>
      </p:sp>
      <p:sp>
        <p:nvSpPr>
          <p:cNvPr id="6" name="TextBox 5">
            <a:extLst>
              <a:ext uri="{FF2B5EF4-FFF2-40B4-BE49-F238E27FC236}">
                <a16:creationId xmlns:a16="http://schemas.microsoft.com/office/drawing/2014/main" id="{2FE68810-46A8-3F7A-2DE2-23E37A13D96F}"/>
              </a:ext>
            </a:extLst>
          </p:cNvPr>
          <p:cNvSpPr txBox="1"/>
          <p:nvPr/>
        </p:nvSpPr>
        <p:spPr>
          <a:xfrm>
            <a:off x="4111616" y="4818526"/>
            <a:ext cx="3987646" cy="1200329"/>
          </a:xfrm>
          <a:prstGeom prst="rect">
            <a:avLst/>
          </a:prstGeom>
          <a:noFill/>
        </p:spPr>
        <p:txBody>
          <a:bodyPr wrap="square" rtlCol="0">
            <a:spAutoFit/>
          </a:bodyPr>
          <a:lstStyle/>
          <a:p>
            <a:r>
              <a:rPr lang="en-US" sz="2400" dirty="0"/>
              <a:t>Participants showed no working memory improvement with practice</a:t>
            </a:r>
          </a:p>
        </p:txBody>
      </p:sp>
      <p:sp>
        <p:nvSpPr>
          <p:cNvPr id="7" name="TextBox 6">
            <a:extLst>
              <a:ext uri="{FF2B5EF4-FFF2-40B4-BE49-F238E27FC236}">
                <a16:creationId xmlns:a16="http://schemas.microsoft.com/office/drawing/2014/main" id="{2BBCEB2B-3AB4-8E53-651B-C48AB39BB7CD}"/>
              </a:ext>
            </a:extLst>
          </p:cNvPr>
          <p:cNvSpPr txBox="1"/>
          <p:nvPr/>
        </p:nvSpPr>
        <p:spPr>
          <a:xfrm>
            <a:off x="8060636" y="4818525"/>
            <a:ext cx="3987646" cy="1200329"/>
          </a:xfrm>
          <a:prstGeom prst="rect">
            <a:avLst/>
          </a:prstGeom>
          <a:noFill/>
        </p:spPr>
        <p:txBody>
          <a:bodyPr wrap="square" rtlCol="0">
            <a:spAutoFit/>
          </a:bodyPr>
          <a:lstStyle/>
          <a:p>
            <a:r>
              <a:rPr lang="en-US" sz="2400" dirty="0"/>
              <a:t>Participants showed no episodic memory improvement with practice</a:t>
            </a:r>
          </a:p>
        </p:txBody>
      </p:sp>
      <p:sp>
        <p:nvSpPr>
          <p:cNvPr id="8" name="TextBox 7">
            <a:extLst>
              <a:ext uri="{FF2B5EF4-FFF2-40B4-BE49-F238E27FC236}">
                <a16:creationId xmlns:a16="http://schemas.microsoft.com/office/drawing/2014/main" id="{E25098E7-9044-38E9-EF00-A1BC35884DB8}"/>
              </a:ext>
            </a:extLst>
          </p:cNvPr>
          <p:cNvSpPr txBox="1"/>
          <p:nvPr/>
        </p:nvSpPr>
        <p:spPr>
          <a:xfrm>
            <a:off x="267128" y="1024596"/>
            <a:ext cx="11781154" cy="830997"/>
          </a:xfrm>
          <a:prstGeom prst="rect">
            <a:avLst/>
          </a:prstGeom>
          <a:noFill/>
        </p:spPr>
        <p:txBody>
          <a:bodyPr wrap="square" rtlCol="0">
            <a:spAutoFit/>
          </a:bodyPr>
          <a:lstStyle/>
          <a:p>
            <a:pPr algn="ctr"/>
            <a:r>
              <a:rPr lang="en-US" sz="2400" b="1" dirty="0"/>
              <a:t>Cognitive workload appears to lower flight efficiency, </a:t>
            </a:r>
          </a:p>
          <a:p>
            <a:pPr algn="ctr"/>
            <a:r>
              <a:rPr lang="en-US" sz="2400" b="1" dirty="0"/>
              <a:t>but training seems to be able to reduce the effect of it.</a:t>
            </a:r>
          </a:p>
        </p:txBody>
      </p:sp>
    </p:spTree>
    <p:extLst>
      <p:ext uri="{BB962C8B-B14F-4D97-AF65-F5344CB8AC3E}">
        <p14:creationId xmlns:p14="http://schemas.microsoft.com/office/powerpoint/2010/main" val="13127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F7C86C-F35D-3410-D458-989A758979F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0B477343-FE7F-6128-4BBC-79D030B41B6A}"/>
              </a:ext>
            </a:extLst>
          </p:cNvPr>
          <p:cNvSpPr>
            <a:spLocks noGrp="1"/>
          </p:cNvSpPr>
          <p:nvPr>
            <p:ph type="title"/>
          </p:nvPr>
        </p:nvSpPr>
        <p:spPr/>
        <p:txBody>
          <a:bodyPr/>
          <a:lstStyle/>
          <a:p>
            <a:r>
              <a:rPr lang="en-US" dirty="0"/>
              <a:t>Future Directions &amp; Limitations</a:t>
            </a:r>
          </a:p>
        </p:txBody>
      </p:sp>
      <p:sp>
        <p:nvSpPr>
          <p:cNvPr id="4" name="Content Placeholder 3">
            <a:extLst>
              <a:ext uri="{FF2B5EF4-FFF2-40B4-BE49-F238E27FC236}">
                <a16:creationId xmlns:a16="http://schemas.microsoft.com/office/drawing/2014/main" id="{864DA13E-F447-E60A-07B7-BEE63411DD25}"/>
              </a:ext>
            </a:extLst>
          </p:cNvPr>
          <p:cNvSpPr>
            <a:spLocks noGrp="1"/>
          </p:cNvSpPr>
          <p:nvPr>
            <p:ph sz="quarter" idx="11"/>
          </p:nvPr>
        </p:nvSpPr>
        <p:spPr/>
        <p:txBody>
          <a:bodyPr/>
          <a:lstStyle/>
          <a:p>
            <a:r>
              <a:rPr lang="en-US" b="1" dirty="0"/>
              <a:t>Next Steps</a:t>
            </a:r>
          </a:p>
          <a:p>
            <a:pPr lvl="1"/>
            <a:r>
              <a:rPr lang="en-US" dirty="0"/>
              <a:t>Increase sample size</a:t>
            </a:r>
          </a:p>
          <a:p>
            <a:pPr lvl="1"/>
            <a:r>
              <a:rPr lang="en-US" dirty="0"/>
              <a:t>Add alterations to other NIST UAS courses both virtually and real-world</a:t>
            </a:r>
          </a:p>
          <a:p>
            <a:pPr lvl="1"/>
            <a:r>
              <a:rPr lang="en-US" dirty="0"/>
              <a:t>Add cognitive practice outside of flights</a:t>
            </a:r>
          </a:p>
          <a:p>
            <a:pPr marL="609585" lvl="1" indent="0">
              <a:buNone/>
            </a:pPr>
            <a:endParaRPr lang="en-US" dirty="0"/>
          </a:p>
          <a:p>
            <a:r>
              <a:rPr lang="en-US" b="1" dirty="0"/>
              <a:t>Limitations</a:t>
            </a:r>
          </a:p>
          <a:p>
            <a:pPr lvl="1"/>
            <a:r>
              <a:rPr lang="en-US" dirty="0"/>
              <a:t>Small sample size of pilots and nonpilots</a:t>
            </a:r>
          </a:p>
          <a:p>
            <a:pPr lvl="1"/>
            <a:r>
              <a:rPr lang="en-US" dirty="0"/>
              <a:t>Pilots expressed mixed feelings about the MR simulator’s accuracy at replicating piloting</a:t>
            </a:r>
          </a:p>
          <a:p>
            <a:pPr lvl="1"/>
            <a:r>
              <a:rPr lang="en-US" dirty="0"/>
              <a:t>VR/MR simulators tend to cause motion sickness, making recruitment efforts challenging</a:t>
            </a:r>
          </a:p>
        </p:txBody>
      </p:sp>
    </p:spTree>
    <p:extLst>
      <p:ext uri="{BB962C8B-B14F-4D97-AF65-F5344CB8AC3E}">
        <p14:creationId xmlns:p14="http://schemas.microsoft.com/office/powerpoint/2010/main" val="42059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B1C1BC-7104-D148-B344-1C6E0F6CAE45}"/>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94A5F659-6AF3-FDE6-144E-39B806707212}"/>
              </a:ext>
            </a:extLst>
          </p:cNvPr>
          <p:cNvSpPr>
            <a:spLocks noGrp="1"/>
          </p:cNvSpPr>
          <p:nvPr>
            <p:ph type="title"/>
          </p:nvPr>
        </p:nvSpPr>
        <p:spPr/>
        <p:txBody>
          <a:bodyPr/>
          <a:lstStyle/>
          <a:p>
            <a:r>
              <a:rPr lang="en-US" dirty="0"/>
              <a:t>What Is UAS?</a:t>
            </a:r>
          </a:p>
        </p:txBody>
      </p:sp>
      <p:sp>
        <p:nvSpPr>
          <p:cNvPr id="10" name="Rectangle: Rounded Corners 9">
            <a:extLst>
              <a:ext uri="{FF2B5EF4-FFF2-40B4-BE49-F238E27FC236}">
                <a16:creationId xmlns:a16="http://schemas.microsoft.com/office/drawing/2014/main" id="{D078E5EC-F9BB-E3F7-2A1F-1B2F7BC2D355}"/>
              </a:ext>
            </a:extLst>
          </p:cNvPr>
          <p:cNvSpPr/>
          <p:nvPr/>
        </p:nvSpPr>
        <p:spPr bwMode="auto">
          <a:xfrm>
            <a:off x="4412901" y="904350"/>
            <a:ext cx="3366197" cy="994787"/>
          </a:xfrm>
          <a:prstGeom prst="roundRect">
            <a:avLst/>
          </a:prstGeom>
          <a:solidFill>
            <a:srgbClr val="0067C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ahoma" charset="0"/>
              </a:rPr>
              <a:t>Unmanned Aerial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ahoma" charset="0"/>
              </a:rPr>
              <a:t>System (UAS)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1" name="Rectangle: Rounded Corners 20">
            <a:extLst>
              <a:ext uri="{FF2B5EF4-FFF2-40B4-BE49-F238E27FC236}">
                <a16:creationId xmlns:a16="http://schemas.microsoft.com/office/drawing/2014/main" id="{95F01C8B-EC80-2FD5-7BBD-6C70B5027C3A}"/>
              </a:ext>
            </a:extLst>
          </p:cNvPr>
          <p:cNvSpPr/>
          <p:nvPr/>
        </p:nvSpPr>
        <p:spPr bwMode="auto">
          <a:xfrm>
            <a:off x="371789" y="2240782"/>
            <a:ext cx="2682910" cy="1316333"/>
          </a:xfrm>
          <a:prstGeom prst="roundRect">
            <a:avLst/>
          </a:prstGeom>
          <a:solidFill>
            <a:srgbClr val="1C92D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rPr>
              <a:t>Unmanned Aircraft</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a:t>Vehicle (UAV)</a:t>
            </a:r>
            <a:endParaRPr kumimoji="0" lang="en-US" sz="2400" b="0" i="0" u="none" strike="noStrike" cap="none" normalizeH="0" baseline="0" dirty="0">
              <a:ln>
                <a:noFill/>
              </a:ln>
              <a:solidFill>
                <a:schemeClr val="tx1"/>
              </a:solidFill>
              <a:effectLst/>
            </a:endParaRPr>
          </a:p>
        </p:txBody>
      </p:sp>
      <p:sp>
        <p:nvSpPr>
          <p:cNvPr id="22" name="Rectangle: Rounded Corners 21">
            <a:extLst>
              <a:ext uri="{FF2B5EF4-FFF2-40B4-BE49-F238E27FC236}">
                <a16:creationId xmlns:a16="http://schemas.microsoft.com/office/drawing/2014/main" id="{829A56C2-547C-4CB5-0462-4B326464CB68}"/>
              </a:ext>
            </a:extLst>
          </p:cNvPr>
          <p:cNvSpPr/>
          <p:nvPr/>
        </p:nvSpPr>
        <p:spPr bwMode="auto">
          <a:xfrm>
            <a:off x="3287486" y="2240782"/>
            <a:ext cx="2682910" cy="1316333"/>
          </a:xfrm>
          <a:prstGeom prst="roundRect">
            <a:avLst/>
          </a:prstGeom>
          <a:solidFill>
            <a:srgbClr val="1C92D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200" dirty="0"/>
          </a:p>
          <a:p>
            <a:pPr marL="0" marR="0" indent="0" algn="ctr" defTabSz="914400" rtl="0" eaLnBrk="1" fontAlgn="base" latinLnBrk="0" hangingPunct="1">
              <a:lnSpc>
                <a:spcPct val="100000"/>
              </a:lnSpc>
              <a:spcBef>
                <a:spcPct val="0"/>
              </a:spcBef>
              <a:spcAft>
                <a:spcPct val="0"/>
              </a:spcAft>
              <a:buClrTx/>
              <a:buSzTx/>
              <a:buFontTx/>
              <a:buNone/>
              <a:tabLst/>
            </a:pPr>
            <a:r>
              <a:rPr lang="en-US" sz="2400" dirty="0"/>
              <a:t>Payload</a:t>
            </a:r>
          </a:p>
        </p:txBody>
      </p:sp>
      <p:sp>
        <p:nvSpPr>
          <p:cNvPr id="23" name="Rectangle: Rounded Corners 22">
            <a:extLst>
              <a:ext uri="{FF2B5EF4-FFF2-40B4-BE49-F238E27FC236}">
                <a16:creationId xmlns:a16="http://schemas.microsoft.com/office/drawing/2014/main" id="{F762671A-36C1-AB9D-3F3C-73D4291B5697}"/>
              </a:ext>
            </a:extLst>
          </p:cNvPr>
          <p:cNvSpPr/>
          <p:nvPr/>
        </p:nvSpPr>
        <p:spPr bwMode="auto">
          <a:xfrm>
            <a:off x="6295824" y="2240781"/>
            <a:ext cx="2682910" cy="1316334"/>
          </a:xfrm>
          <a:prstGeom prst="roundRect">
            <a:avLst/>
          </a:prstGeom>
          <a:solidFill>
            <a:srgbClr val="1C92D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200" dirty="0"/>
          </a:p>
          <a:p>
            <a:pPr marL="0" marR="0" indent="0" algn="ctr" defTabSz="914400" rtl="0" eaLnBrk="1" fontAlgn="base" latinLnBrk="0" hangingPunct="1">
              <a:lnSpc>
                <a:spcPct val="100000"/>
              </a:lnSpc>
              <a:spcBef>
                <a:spcPct val="0"/>
              </a:spcBef>
              <a:spcAft>
                <a:spcPct val="0"/>
              </a:spcAft>
              <a:buClrTx/>
              <a:buSzTx/>
              <a:buFontTx/>
              <a:buNone/>
              <a:tabLst/>
            </a:pPr>
            <a:r>
              <a:rPr lang="en-US" sz="2400" dirty="0"/>
              <a:t>Communication</a:t>
            </a:r>
          </a:p>
        </p:txBody>
      </p:sp>
      <p:sp>
        <p:nvSpPr>
          <p:cNvPr id="24" name="Rectangle: Rounded Corners 23">
            <a:extLst>
              <a:ext uri="{FF2B5EF4-FFF2-40B4-BE49-F238E27FC236}">
                <a16:creationId xmlns:a16="http://schemas.microsoft.com/office/drawing/2014/main" id="{C548E20F-4234-AFC4-5C11-4F7E89AFE1DD}"/>
              </a:ext>
            </a:extLst>
          </p:cNvPr>
          <p:cNvSpPr/>
          <p:nvPr/>
        </p:nvSpPr>
        <p:spPr bwMode="auto">
          <a:xfrm>
            <a:off x="9304162" y="2240781"/>
            <a:ext cx="2682910" cy="1316334"/>
          </a:xfrm>
          <a:prstGeom prst="roundRect">
            <a:avLst/>
          </a:prstGeom>
          <a:solidFill>
            <a:srgbClr val="1C92D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200" dirty="0"/>
          </a:p>
          <a:p>
            <a:pPr marL="0" marR="0" indent="0" algn="ctr" defTabSz="914400" rtl="0" eaLnBrk="1" fontAlgn="base" latinLnBrk="0" hangingPunct="1">
              <a:lnSpc>
                <a:spcPct val="100000"/>
              </a:lnSpc>
              <a:spcBef>
                <a:spcPct val="0"/>
              </a:spcBef>
              <a:spcAft>
                <a:spcPct val="0"/>
              </a:spcAft>
              <a:buClrTx/>
              <a:buSzTx/>
              <a:buFontTx/>
              <a:buNone/>
              <a:tabLst/>
            </a:pPr>
            <a:r>
              <a:rPr lang="en-US" sz="2400" dirty="0"/>
              <a:t>Crew</a:t>
            </a:r>
          </a:p>
        </p:txBody>
      </p:sp>
      <p:cxnSp>
        <p:nvCxnSpPr>
          <p:cNvPr id="26" name="Connector: Elbow 25">
            <a:extLst>
              <a:ext uri="{FF2B5EF4-FFF2-40B4-BE49-F238E27FC236}">
                <a16:creationId xmlns:a16="http://schemas.microsoft.com/office/drawing/2014/main" id="{9D7A7576-E188-186F-62CA-04A838B5DAEA}"/>
              </a:ext>
            </a:extLst>
          </p:cNvPr>
          <p:cNvCxnSpPr>
            <a:cxnSpLocks/>
            <a:stCxn id="10" idx="2"/>
            <a:endCxn id="22" idx="0"/>
          </p:cNvCxnSpPr>
          <p:nvPr/>
        </p:nvCxnSpPr>
        <p:spPr bwMode="auto">
          <a:xfrm rot="5400000">
            <a:off x="5191649" y="1336430"/>
            <a:ext cx="341645" cy="1467059"/>
          </a:xfrm>
          <a:prstGeom prst="bentConnector3">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27" name="Connector: Elbow 26">
            <a:extLst>
              <a:ext uri="{FF2B5EF4-FFF2-40B4-BE49-F238E27FC236}">
                <a16:creationId xmlns:a16="http://schemas.microsoft.com/office/drawing/2014/main" id="{63A00DA7-62B5-D033-90C4-4ADE84EE6659}"/>
              </a:ext>
            </a:extLst>
          </p:cNvPr>
          <p:cNvCxnSpPr>
            <a:cxnSpLocks/>
            <a:stCxn id="10" idx="2"/>
            <a:endCxn id="21" idx="0"/>
          </p:cNvCxnSpPr>
          <p:nvPr/>
        </p:nvCxnSpPr>
        <p:spPr bwMode="auto">
          <a:xfrm rot="5400000">
            <a:off x="3733800" y="-121419"/>
            <a:ext cx="341645" cy="4382756"/>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0" name="Connector: Elbow 29">
            <a:extLst>
              <a:ext uri="{FF2B5EF4-FFF2-40B4-BE49-F238E27FC236}">
                <a16:creationId xmlns:a16="http://schemas.microsoft.com/office/drawing/2014/main" id="{82650CA0-4158-D76B-EAD9-FB265329252D}"/>
              </a:ext>
            </a:extLst>
          </p:cNvPr>
          <p:cNvCxnSpPr>
            <a:cxnSpLocks/>
            <a:stCxn id="10" idx="2"/>
            <a:endCxn id="23" idx="0"/>
          </p:cNvCxnSpPr>
          <p:nvPr/>
        </p:nvCxnSpPr>
        <p:spPr bwMode="auto">
          <a:xfrm rot="16200000" flipH="1">
            <a:off x="6695817" y="1299319"/>
            <a:ext cx="341644" cy="1541279"/>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33" name="Connector: Elbow 32">
            <a:extLst>
              <a:ext uri="{FF2B5EF4-FFF2-40B4-BE49-F238E27FC236}">
                <a16:creationId xmlns:a16="http://schemas.microsoft.com/office/drawing/2014/main" id="{C30837C3-B6F5-3F40-3A75-76EAA6D3FC47}"/>
              </a:ext>
            </a:extLst>
          </p:cNvPr>
          <p:cNvCxnSpPr>
            <a:cxnSpLocks/>
            <a:stCxn id="10" idx="2"/>
            <a:endCxn id="24" idx="0"/>
          </p:cNvCxnSpPr>
          <p:nvPr/>
        </p:nvCxnSpPr>
        <p:spPr bwMode="auto">
          <a:xfrm rot="16200000" flipH="1">
            <a:off x="8199986" y="-204850"/>
            <a:ext cx="341644" cy="4549617"/>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none" w="med" len="med"/>
          </a:ln>
          <a:effectLst/>
        </p:spPr>
      </p:cxnSp>
      <p:pic>
        <p:nvPicPr>
          <p:cNvPr id="42" name="Graphic 41" descr="Quadcopter with solid fill">
            <a:extLst>
              <a:ext uri="{FF2B5EF4-FFF2-40B4-BE49-F238E27FC236}">
                <a16:creationId xmlns:a16="http://schemas.microsoft.com/office/drawing/2014/main" id="{0C17B739-F461-40EA-DAA6-CD5A63946F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1267" y="2940529"/>
            <a:ext cx="743953" cy="794085"/>
          </a:xfrm>
          <a:prstGeom prst="rect">
            <a:avLst/>
          </a:prstGeom>
        </p:spPr>
      </p:pic>
      <p:pic>
        <p:nvPicPr>
          <p:cNvPr id="43" name="Graphic 42" descr="Cell Tower with solid fill">
            <a:extLst>
              <a:ext uri="{FF2B5EF4-FFF2-40B4-BE49-F238E27FC236}">
                <a16:creationId xmlns:a16="http://schemas.microsoft.com/office/drawing/2014/main" id="{FE2323D0-4E28-EA7E-43C1-173CE0342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3811" y="2913707"/>
            <a:ext cx="672132" cy="643408"/>
          </a:xfrm>
          <a:prstGeom prst="rect">
            <a:avLst/>
          </a:prstGeom>
        </p:spPr>
      </p:pic>
      <p:pic>
        <p:nvPicPr>
          <p:cNvPr id="44" name="Graphic 43" descr="Users with solid fill">
            <a:extLst>
              <a:ext uri="{FF2B5EF4-FFF2-40B4-BE49-F238E27FC236}">
                <a16:creationId xmlns:a16="http://schemas.microsoft.com/office/drawing/2014/main" id="{62C2A987-47E7-1014-149A-8274334B80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9170" y="2818251"/>
            <a:ext cx="890405" cy="857509"/>
          </a:xfrm>
          <a:prstGeom prst="rect">
            <a:avLst/>
          </a:prstGeom>
        </p:spPr>
      </p:pic>
      <p:pic>
        <p:nvPicPr>
          <p:cNvPr id="52" name="Graphic 51" descr="Camera with solid fill">
            <a:extLst>
              <a:ext uri="{FF2B5EF4-FFF2-40B4-BE49-F238E27FC236}">
                <a16:creationId xmlns:a16="http://schemas.microsoft.com/office/drawing/2014/main" id="{EBB82D0E-54C2-A4EB-C152-BAB8561126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2875" y="2916387"/>
            <a:ext cx="672132" cy="672132"/>
          </a:xfrm>
          <a:prstGeom prst="rect">
            <a:avLst/>
          </a:prstGeom>
        </p:spPr>
      </p:pic>
      <p:sp>
        <p:nvSpPr>
          <p:cNvPr id="56" name="Rectangle: Rounded Corners 55">
            <a:extLst>
              <a:ext uri="{FF2B5EF4-FFF2-40B4-BE49-F238E27FC236}">
                <a16:creationId xmlns:a16="http://schemas.microsoft.com/office/drawing/2014/main" id="{FA05D896-2E6C-5141-3568-5E42D0079D8C}"/>
              </a:ext>
            </a:extLst>
          </p:cNvPr>
          <p:cNvSpPr/>
          <p:nvPr/>
        </p:nvSpPr>
        <p:spPr bwMode="auto">
          <a:xfrm>
            <a:off x="3405270" y="3882286"/>
            <a:ext cx="105005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Packages</a:t>
            </a:r>
            <a:endParaRPr kumimoji="0" lang="en-US" sz="1800" b="0" i="0" u="none" strike="noStrike" cap="none" normalizeH="0" baseline="0" dirty="0">
              <a:ln>
                <a:noFill/>
              </a:ln>
              <a:solidFill>
                <a:schemeClr val="tx1"/>
              </a:solidFill>
              <a:effectLst/>
            </a:endParaRPr>
          </a:p>
        </p:txBody>
      </p:sp>
      <p:sp>
        <p:nvSpPr>
          <p:cNvPr id="57" name="Rectangle: Rounded Corners 56">
            <a:extLst>
              <a:ext uri="{FF2B5EF4-FFF2-40B4-BE49-F238E27FC236}">
                <a16:creationId xmlns:a16="http://schemas.microsoft.com/office/drawing/2014/main" id="{58999E56-06BD-C442-F8FF-84DC5CE1600D}"/>
              </a:ext>
            </a:extLst>
          </p:cNvPr>
          <p:cNvSpPr/>
          <p:nvPr/>
        </p:nvSpPr>
        <p:spPr bwMode="auto">
          <a:xfrm>
            <a:off x="4846655" y="3882286"/>
            <a:ext cx="966666"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Camera</a:t>
            </a:r>
            <a:endParaRPr kumimoji="0" lang="en-US" sz="1800" b="0" i="0" u="none" strike="noStrike" cap="none" normalizeH="0" baseline="0" dirty="0">
              <a:ln>
                <a:noFill/>
              </a:ln>
              <a:solidFill>
                <a:schemeClr val="tx1"/>
              </a:solidFill>
              <a:effectLst/>
            </a:endParaRPr>
          </a:p>
        </p:txBody>
      </p:sp>
      <p:sp>
        <p:nvSpPr>
          <p:cNvPr id="58" name="Rectangle: Rounded Corners 57">
            <a:extLst>
              <a:ext uri="{FF2B5EF4-FFF2-40B4-BE49-F238E27FC236}">
                <a16:creationId xmlns:a16="http://schemas.microsoft.com/office/drawing/2014/main" id="{6E64E963-683D-FD06-60B1-C5EEA5D3D122}"/>
              </a:ext>
            </a:extLst>
          </p:cNvPr>
          <p:cNvSpPr/>
          <p:nvPr/>
        </p:nvSpPr>
        <p:spPr bwMode="auto">
          <a:xfrm>
            <a:off x="4103914" y="4399213"/>
            <a:ext cx="105005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Sensors</a:t>
            </a:r>
          </a:p>
        </p:txBody>
      </p:sp>
      <p:cxnSp>
        <p:nvCxnSpPr>
          <p:cNvPr id="60" name="Connector: Elbow 59">
            <a:extLst>
              <a:ext uri="{FF2B5EF4-FFF2-40B4-BE49-F238E27FC236}">
                <a16:creationId xmlns:a16="http://schemas.microsoft.com/office/drawing/2014/main" id="{C044F7DE-7A06-6708-6237-606FBB5D34A4}"/>
              </a:ext>
            </a:extLst>
          </p:cNvPr>
          <p:cNvCxnSpPr>
            <a:cxnSpLocks/>
            <a:stCxn id="22" idx="2"/>
            <a:endCxn id="56" idx="0"/>
          </p:cNvCxnSpPr>
          <p:nvPr/>
        </p:nvCxnSpPr>
        <p:spPr bwMode="auto">
          <a:xfrm rot="5400000">
            <a:off x="4117034" y="3370378"/>
            <a:ext cx="325171" cy="698644"/>
          </a:xfrm>
          <a:prstGeom prst="bentConnector3">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62" name="Connector: Elbow 61">
            <a:extLst>
              <a:ext uri="{FF2B5EF4-FFF2-40B4-BE49-F238E27FC236}">
                <a16:creationId xmlns:a16="http://schemas.microsoft.com/office/drawing/2014/main" id="{C0CA917D-29B9-F4AB-97AA-E945E17989A4}"/>
              </a:ext>
            </a:extLst>
          </p:cNvPr>
          <p:cNvCxnSpPr>
            <a:cxnSpLocks/>
            <a:stCxn id="22" idx="2"/>
            <a:endCxn id="57" idx="0"/>
          </p:cNvCxnSpPr>
          <p:nvPr/>
        </p:nvCxnSpPr>
        <p:spPr bwMode="auto">
          <a:xfrm rot="16200000" flipH="1">
            <a:off x="4816879" y="3369176"/>
            <a:ext cx="325171" cy="701047"/>
          </a:xfrm>
          <a:prstGeom prst="bentConnector3">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8B52DB24-D0B4-90E7-9C05-C2025B949DC2}"/>
              </a:ext>
            </a:extLst>
          </p:cNvPr>
          <p:cNvCxnSpPr>
            <a:cxnSpLocks/>
            <a:stCxn id="22" idx="2"/>
            <a:endCxn id="58" idx="0"/>
          </p:cNvCxnSpPr>
          <p:nvPr/>
        </p:nvCxnSpPr>
        <p:spPr bwMode="auto">
          <a:xfrm>
            <a:off x="4628941" y="3557115"/>
            <a:ext cx="0" cy="842098"/>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65" name="Rectangle: Rounded Corners 64">
            <a:extLst>
              <a:ext uri="{FF2B5EF4-FFF2-40B4-BE49-F238E27FC236}">
                <a16:creationId xmlns:a16="http://schemas.microsoft.com/office/drawing/2014/main" id="{11D2AAD9-2C8C-E307-FA62-EE35A7B9CA97}"/>
              </a:ext>
            </a:extLst>
          </p:cNvPr>
          <p:cNvSpPr/>
          <p:nvPr/>
        </p:nvSpPr>
        <p:spPr bwMode="auto">
          <a:xfrm>
            <a:off x="6277871" y="3888711"/>
            <a:ext cx="894856"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GPS</a:t>
            </a:r>
            <a:endParaRPr kumimoji="0" lang="en-US" sz="1800" b="0" i="0" u="none" strike="noStrike" cap="none" normalizeH="0" baseline="0" dirty="0">
              <a:ln>
                <a:noFill/>
              </a:ln>
              <a:solidFill>
                <a:schemeClr val="tx1"/>
              </a:solidFill>
              <a:effectLst/>
            </a:endParaRPr>
          </a:p>
        </p:txBody>
      </p:sp>
      <p:sp>
        <p:nvSpPr>
          <p:cNvPr id="66" name="Rectangle: Rounded Corners 65">
            <a:extLst>
              <a:ext uri="{FF2B5EF4-FFF2-40B4-BE49-F238E27FC236}">
                <a16:creationId xmlns:a16="http://schemas.microsoft.com/office/drawing/2014/main" id="{D9B7B5B5-F796-D8F5-4C06-2EBB2CF4BBE3}"/>
              </a:ext>
            </a:extLst>
          </p:cNvPr>
          <p:cNvSpPr/>
          <p:nvPr/>
        </p:nvSpPr>
        <p:spPr bwMode="auto">
          <a:xfrm>
            <a:off x="7977179" y="3888711"/>
            <a:ext cx="101603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Software</a:t>
            </a:r>
            <a:endParaRPr kumimoji="0" lang="en-US" sz="1800" b="0" i="0" u="none" strike="noStrike" cap="none" normalizeH="0" baseline="0" dirty="0">
              <a:ln>
                <a:noFill/>
              </a:ln>
              <a:solidFill>
                <a:schemeClr val="tx1"/>
              </a:solidFill>
              <a:effectLst/>
            </a:endParaRPr>
          </a:p>
        </p:txBody>
      </p:sp>
      <p:sp>
        <p:nvSpPr>
          <p:cNvPr id="67" name="Rectangle: Rounded Corners 66">
            <a:extLst>
              <a:ext uri="{FF2B5EF4-FFF2-40B4-BE49-F238E27FC236}">
                <a16:creationId xmlns:a16="http://schemas.microsoft.com/office/drawing/2014/main" id="{EA7CDCA2-418A-D148-3D4C-010D4F375456}"/>
              </a:ext>
            </a:extLst>
          </p:cNvPr>
          <p:cNvSpPr/>
          <p:nvPr/>
        </p:nvSpPr>
        <p:spPr bwMode="auto">
          <a:xfrm>
            <a:off x="7012607" y="4399213"/>
            <a:ext cx="1249345" cy="643408"/>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Air-Traffic</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t>Control</a:t>
            </a:r>
            <a:endParaRPr kumimoji="0" lang="en-US" sz="1600" b="0" i="0" u="none" strike="noStrike" cap="none" normalizeH="0" baseline="0" dirty="0">
              <a:ln>
                <a:noFill/>
              </a:ln>
              <a:solidFill>
                <a:schemeClr val="tx1"/>
              </a:solidFill>
              <a:effectLst/>
            </a:endParaRPr>
          </a:p>
        </p:txBody>
      </p:sp>
      <p:sp>
        <p:nvSpPr>
          <p:cNvPr id="68" name="Rectangle: Rounded Corners 67">
            <a:extLst>
              <a:ext uri="{FF2B5EF4-FFF2-40B4-BE49-F238E27FC236}">
                <a16:creationId xmlns:a16="http://schemas.microsoft.com/office/drawing/2014/main" id="{CE602AEA-075B-50A6-B589-9F8BE00A69AD}"/>
              </a:ext>
            </a:extLst>
          </p:cNvPr>
          <p:cNvSpPr/>
          <p:nvPr/>
        </p:nvSpPr>
        <p:spPr bwMode="auto">
          <a:xfrm>
            <a:off x="9304162" y="3888711"/>
            <a:ext cx="82938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Pilots</a:t>
            </a:r>
            <a:endParaRPr kumimoji="0" lang="en-US" sz="1800" b="0" i="0" u="none" strike="noStrike" cap="none" normalizeH="0" baseline="0" dirty="0">
              <a:ln>
                <a:noFill/>
              </a:ln>
              <a:solidFill>
                <a:schemeClr val="tx1"/>
              </a:solidFill>
              <a:effectLst/>
            </a:endParaRPr>
          </a:p>
        </p:txBody>
      </p:sp>
      <p:sp>
        <p:nvSpPr>
          <p:cNvPr id="69" name="Rectangle: Rounded Corners 68">
            <a:extLst>
              <a:ext uri="{FF2B5EF4-FFF2-40B4-BE49-F238E27FC236}">
                <a16:creationId xmlns:a16="http://schemas.microsoft.com/office/drawing/2014/main" id="{BCB480A8-C631-03AE-BB76-3E1E1474A03C}"/>
              </a:ext>
            </a:extLst>
          </p:cNvPr>
          <p:cNvSpPr/>
          <p:nvPr/>
        </p:nvSpPr>
        <p:spPr bwMode="auto">
          <a:xfrm>
            <a:off x="11090392" y="3887049"/>
            <a:ext cx="896680"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Safety</a:t>
            </a:r>
            <a:endParaRPr kumimoji="0" lang="en-US" sz="1800" b="0" i="0" u="none" strike="noStrike" cap="none" normalizeH="0" baseline="0" dirty="0">
              <a:ln>
                <a:noFill/>
              </a:ln>
              <a:solidFill>
                <a:schemeClr val="tx1"/>
              </a:solidFill>
              <a:effectLst/>
            </a:endParaRPr>
          </a:p>
        </p:txBody>
      </p:sp>
      <p:sp>
        <p:nvSpPr>
          <p:cNvPr id="70" name="Rectangle: Rounded Corners 69">
            <a:extLst>
              <a:ext uri="{FF2B5EF4-FFF2-40B4-BE49-F238E27FC236}">
                <a16:creationId xmlns:a16="http://schemas.microsoft.com/office/drawing/2014/main" id="{022C1C8F-AF82-166A-E8F4-8E83D55FF989}"/>
              </a:ext>
            </a:extLst>
          </p:cNvPr>
          <p:cNvSpPr/>
          <p:nvPr/>
        </p:nvSpPr>
        <p:spPr bwMode="auto">
          <a:xfrm>
            <a:off x="9848997" y="4396430"/>
            <a:ext cx="1612288"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Visual Observers</a:t>
            </a:r>
          </a:p>
        </p:txBody>
      </p:sp>
      <p:cxnSp>
        <p:nvCxnSpPr>
          <p:cNvPr id="76" name="Connector: Elbow 75">
            <a:extLst>
              <a:ext uri="{FF2B5EF4-FFF2-40B4-BE49-F238E27FC236}">
                <a16:creationId xmlns:a16="http://schemas.microsoft.com/office/drawing/2014/main" id="{5729DCFC-BF3F-B9BA-454E-3C356D6FE114}"/>
              </a:ext>
            </a:extLst>
          </p:cNvPr>
          <p:cNvCxnSpPr>
            <a:stCxn id="23" idx="2"/>
            <a:endCxn id="65" idx="0"/>
          </p:cNvCxnSpPr>
          <p:nvPr/>
        </p:nvCxnSpPr>
        <p:spPr bwMode="auto">
          <a:xfrm rot="5400000">
            <a:off x="7015491" y="3266923"/>
            <a:ext cx="331596" cy="911980"/>
          </a:xfrm>
          <a:prstGeom prst="bentConnector3">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79" name="Connector: Elbow 78">
            <a:extLst>
              <a:ext uri="{FF2B5EF4-FFF2-40B4-BE49-F238E27FC236}">
                <a16:creationId xmlns:a16="http://schemas.microsoft.com/office/drawing/2014/main" id="{86B853D6-7F43-9680-6253-DB845FEF83D6}"/>
              </a:ext>
            </a:extLst>
          </p:cNvPr>
          <p:cNvCxnSpPr>
            <a:cxnSpLocks/>
            <a:stCxn id="23" idx="2"/>
            <a:endCxn id="66" idx="0"/>
          </p:cNvCxnSpPr>
          <p:nvPr/>
        </p:nvCxnSpPr>
        <p:spPr bwMode="auto">
          <a:xfrm rot="16200000" flipH="1">
            <a:off x="7895439" y="3298954"/>
            <a:ext cx="331596" cy="847917"/>
          </a:xfrm>
          <a:prstGeom prst="bentConnector3">
            <a:avLst>
              <a:gd name="adj1" fmla="val 50000"/>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82" name="Connector: Elbow 81">
            <a:extLst>
              <a:ext uri="{FF2B5EF4-FFF2-40B4-BE49-F238E27FC236}">
                <a16:creationId xmlns:a16="http://schemas.microsoft.com/office/drawing/2014/main" id="{A744FA36-ACED-44CC-AC8A-07C114ECFDB6}"/>
              </a:ext>
            </a:extLst>
          </p:cNvPr>
          <p:cNvCxnSpPr>
            <a:cxnSpLocks/>
            <a:stCxn id="24" idx="2"/>
            <a:endCxn id="68" idx="0"/>
          </p:cNvCxnSpPr>
          <p:nvPr/>
        </p:nvCxnSpPr>
        <p:spPr bwMode="auto">
          <a:xfrm rot="5400000">
            <a:off x="10016438" y="3259532"/>
            <a:ext cx="331596" cy="926763"/>
          </a:xfrm>
          <a:prstGeom prst="bentConnector3">
            <a:avLst>
              <a:gd name="adj1" fmla="val 50000"/>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85" name="Connector: Elbow 84">
            <a:extLst>
              <a:ext uri="{FF2B5EF4-FFF2-40B4-BE49-F238E27FC236}">
                <a16:creationId xmlns:a16="http://schemas.microsoft.com/office/drawing/2014/main" id="{35FBAC62-1862-DF6C-A99C-B00F626C777C}"/>
              </a:ext>
            </a:extLst>
          </p:cNvPr>
          <p:cNvCxnSpPr>
            <a:cxnSpLocks/>
            <a:stCxn id="24" idx="2"/>
            <a:endCxn id="69" idx="0"/>
          </p:cNvCxnSpPr>
          <p:nvPr/>
        </p:nvCxnSpPr>
        <p:spPr bwMode="auto">
          <a:xfrm rot="16200000" flipH="1">
            <a:off x="10927207" y="3275524"/>
            <a:ext cx="329934" cy="893115"/>
          </a:xfrm>
          <a:prstGeom prst="bentConnector3">
            <a:avLst>
              <a:gd name="adj1" fmla="val 50000"/>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98" name="Straight Connector 97">
            <a:extLst>
              <a:ext uri="{FF2B5EF4-FFF2-40B4-BE49-F238E27FC236}">
                <a16:creationId xmlns:a16="http://schemas.microsoft.com/office/drawing/2014/main" id="{C5340B8C-FC3D-9931-310C-87A743BB36F2}"/>
              </a:ext>
            </a:extLst>
          </p:cNvPr>
          <p:cNvCxnSpPr>
            <a:stCxn id="24" idx="2"/>
            <a:endCxn id="70" idx="0"/>
          </p:cNvCxnSpPr>
          <p:nvPr/>
        </p:nvCxnSpPr>
        <p:spPr bwMode="auto">
          <a:xfrm>
            <a:off x="10645617" y="3557115"/>
            <a:ext cx="9524" cy="839315"/>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100" name="Straight Connector 99">
            <a:extLst>
              <a:ext uri="{FF2B5EF4-FFF2-40B4-BE49-F238E27FC236}">
                <a16:creationId xmlns:a16="http://schemas.microsoft.com/office/drawing/2014/main" id="{71C52B6B-0491-B5B3-DF1E-BDBB996935A9}"/>
              </a:ext>
            </a:extLst>
          </p:cNvPr>
          <p:cNvCxnSpPr>
            <a:cxnSpLocks/>
            <a:stCxn id="23" idx="2"/>
            <a:endCxn id="67" idx="0"/>
          </p:cNvCxnSpPr>
          <p:nvPr/>
        </p:nvCxnSpPr>
        <p:spPr bwMode="auto">
          <a:xfrm>
            <a:off x="7637279" y="3557115"/>
            <a:ext cx="1" cy="842098"/>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
        <p:nvSpPr>
          <p:cNvPr id="102" name="Rectangle: Rounded Corners 101">
            <a:extLst>
              <a:ext uri="{FF2B5EF4-FFF2-40B4-BE49-F238E27FC236}">
                <a16:creationId xmlns:a16="http://schemas.microsoft.com/office/drawing/2014/main" id="{22BE25C5-3D4F-33A8-ABB3-C1167ED98CBE}"/>
              </a:ext>
            </a:extLst>
          </p:cNvPr>
          <p:cNvSpPr/>
          <p:nvPr/>
        </p:nvSpPr>
        <p:spPr bwMode="auto">
          <a:xfrm>
            <a:off x="2021659" y="3897680"/>
            <a:ext cx="105005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VTOL</a:t>
            </a:r>
          </a:p>
        </p:txBody>
      </p:sp>
      <p:sp>
        <p:nvSpPr>
          <p:cNvPr id="103" name="Rectangle: Rounded Corners 102">
            <a:extLst>
              <a:ext uri="{FF2B5EF4-FFF2-40B4-BE49-F238E27FC236}">
                <a16:creationId xmlns:a16="http://schemas.microsoft.com/office/drawing/2014/main" id="{AEB4D3AF-0108-6D62-87BA-4818A5EB5261}"/>
              </a:ext>
            </a:extLst>
          </p:cNvPr>
          <p:cNvSpPr/>
          <p:nvPr/>
        </p:nvSpPr>
        <p:spPr bwMode="auto">
          <a:xfrm>
            <a:off x="201385" y="3898761"/>
            <a:ext cx="1013768"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Multi-Rotor</a:t>
            </a:r>
          </a:p>
        </p:txBody>
      </p:sp>
      <p:sp>
        <p:nvSpPr>
          <p:cNvPr id="104" name="Rectangle: Rounded Corners 103">
            <a:extLst>
              <a:ext uri="{FF2B5EF4-FFF2-40B4-BE49-F238E27FC236}">
                <a16:creationId xmlns:a16="http://schemas.microsoft.com/office/drawing/2014/main" id="{2D288F4F-F643-5C88-A06E-36C23D157A6A}"/>
              </a:ext>
            </a:extLst>
          </p:cNvPr>
          <p:cNvSpPr/>
          <p:nvPr/>
        </p:nvSpPr>
        <p:spPr bwMode="auto">
          <a:xfrm>
            <a:off x="1196677" y="4396430"/>
            <a:ext cx="1050053" cy="405574"/>
          </a:xfrm>
          <a:prstGeom prst="roundRect">
            <a:avLst/>
          </a:prstGeom>
          <a:solidFill>
            <a:srgbClr val="00C85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rPr>
              <a:t>Fixed Wing</a:t>
            </a:r>
          </a:p>
        </p:txBody>
      </p:sp>
      <p:cxnSp>
        <p:nvCxnSpPr>
          <p:cNvPr id="106" name="Connector: Elbow 105">
            <a:extLst>
              <a:ext uri="{FF2B5EF4-FFF2-40B4-BE49-F238E27FC236}">
                <a16:creationId xmlns:a16="http://schemas.microsoft.com/office/drawing/2014/main" id="{A4CD7589-EE1F-C028-8E7A-9C3626279DE0}"/>
              </a:ext>
            </a:extLst>
          </p:cNvPr>
          <p:cNvCxnSpPr>
            <a:cxnSpLocks/>
            <a:stCxn id="21" idx="2"/>
            <a:endCxn id="102" idx="0"/>
          </p:cNvCxnSpPr>
          <p:nvPr/>
        </p:nvCxnSpPr>
        <p:spPr bwMode="auto">
          <a:xfrm rot="16200000" flipH="1">
            <a:off x="1959683" y="3310676"/>
            <a:ext cx="340565" cy="833442"/>
          </a:xfrm>
          <a:prstGeom prst="bentConnector3">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107" name="Connector: Elbow 106">
            <a:extLst>
              <a:ext uri="{FF2B5EF4-FFF2-40B4-BE49-F238E27FC236}">
                <a16:creationId xmlns:a16="http://schemas.microsoft.com/office/drawing/2014/main" id="{9FE53ED3-AB06-3E22-59DB-F433F4B0FEEF}"/>
              </a:ext>
            </a:extLst>
          </p:cNvPr>
          <p:cNvCxnSpPr>
            <a:cxnSpLocks/>
            <a:stCxn id="21" idx="2"/>
            <a:endCxn id="103" idx="0"/>
          </p:cNvCxnSpPr>
          <p:nvPr/>
        </p:nvCxnSpPr>
        <p:spPr bwMode="auto">
          <a:xfrm rot="5400000">
            <a:off x="1039934" y="3225451"/>
            <a:ext cx="341646" cy="1004975"/>
          </a:xfrm>
          <a:prstGeom prst="bentConnector3">
            <a:avLst>
              <a:gd name="adj1" fmla="val 50000"/>
            </a:avLst>
          </a:prstGeom>
          <a:solidFill>
            <a:schemeClr val="accent1"/>
          </a:solidFill>
          <a:ln w="19050" cap="flat" cmpd="sng" algn="ctr">
            <a:solidFill>
              <a:schemeClr val="tx1"/>
            </a:solidFill>
            <a:prstDash val="solid"/>
            <a:miter lim="800000"/>
            <a:headEnd type="none" w="med" len="med"/>
            <a:tailEnd type="none" w="med" len="med"/>
          </a:ln>
          <a:effectLst/>
        </p:spPr>
      </p:cxnSp>
      <p:cxnSp>
        <p:nvCxnSpPr>
          <p:cNvPr id="111" name="Straight Connector 110">
            <a:extLst>
              <a:ext uri="{FF2B5EF4-FFF2-40B4-BE49-F238E27FC236}">
                <a16:creationId xmlns:a16="http://schemas.microsoft.com/office/drawing/2014/main" id="{2DBC8CB3-0649-684C-BB7B-5DD324CED70C}"/>
              </a:ext>
            </a:extLst>
          </p:cNvPr>
          <p:cNvCxnSpPr>
            <a:cxnSpLocks/>
            <a:stCxn id="104" idx="0"/>
            <a:endCxn id="21" idx="2"/>
          </p:cNvCxnSpPr>
          <p:nvPr/>
        </p:nvCxnSpPr>
        <p:spPr bwMode="auto">
          <a:xfrm flipH="1" flipV="1">
            <a:off x="1713244" y="3557115"/>
            <a:ext cx="8460" cy="839315"/>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pic>
        <p:nvPicPr>
          <p:cNvPr id="133" name="Picture 132" descr="A collage of a drone">
            <a:extLst>
              <a:ext uri="{FF2B5EF4-FFF2-40B4-BE49-F238E27FC236}">
                <a16:creationId xmlns:a16="http://schemas.microsoft.com/office/drawing/2014/main" id="{0649E4B4-5B38-03AD-C457-DA605633C6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627" y="4907089"/>
            <a:ext cx="2999070" cy="1499535"/>
          </a:xfrm>
          <a:prstGeom prst="rect">
            <a:avLst/>
          </a:prstGeom>
        </p:spPr>
      </p:pic>
      <p:cxnSp>
        <p:nvCxnSpPr>
          <p:cNvPr id="135" name="Straight Arrow Connector 134">
            <a:extLst>
              <a:ext uri="{FF2B5EF4-FFF2-40B4-BE49-F238E27FC236}">
                <a16:creationId xmlns:a16="http://schemas.microsoft.com/office/drawing/2014/main" id="{C15A0E3F-A315-7C4A-C40A-B9665AD277BA}"/>
              </a:ext>
            </a:extLst>
          </p:cNvPr>
          <p:cNvCxnSpPr>
            <a:cxnSpLocks/>
            <a:stCxn id="103" idx="2"/>
          </p:cNvCxnSpPr>
          <p:nvPr/>
        </p:nvCxnSpPr>
        <p:spPr bwMode="auto">
          <a:xfrm>
            <a:off x="708269" y="4304335"/>
            <a:ext cx="18142" cy="569113"/>
          </a:xfrm>
          <a:prstGeom prst="straightConnector1">
            <a:avLst/>
          </a:prstGeom>
          <a:solidFill>
            <a:schemeClr val="accent1"/>
          </a:solidFill>
          <a:ln w="9525" cap="flat" cmpd="sng" algn="ctr">
            <a:solidFill>
              <a:schemeClr val="tx1"/>
            </a:solidFill>
            <a:prstDash val="dash"/>
            <a:miter lim="800000"/>
            <a:headEnd type="none" w="med" len="med"/>
            <a:tailEnd type="triangle"/>
          </a:ln>
          <a:effectLst/>
        </p:spPr>
      </p:cxnSp>
      <p:cxnSp>
        <p:nvCxnSpPr>
          <p:cNvPr id="137" name="Straight Arrow Connector 136">
            <a:extLst>
              <a:ext uri="{FF2B5EF4-FFF2-40B4-BE49-F238E27FC236}">
                <a16:creationId xmlns:a16="http://schemas.microsoft.com/office/drawing/2014/main" id="{8AEA66EE-AF48-C751-3202-27F76B84AAB9}"/>
              </a:ext>
            </a:extLst>
          </p:cNvPr>
          <p:cNvCxnSpPr>
            <a:stCxn id="102" idx="2"/>
          </p:cNvCxnSpPr>
          <p:nvPr/>
        </p:nvCxnSpPr>
        <p:spPr bwMode="auto">
          <a:xfrm>
            <a:off x="2546686" y="4303254"/>
            <a:ext cx="8458" cy="570194"/>
          </a:xfrm>
          <a:prstGeom prst="straightConnector1">
            <a:avLst/>
          </a:prstGeom>
          <a:solidFill>
            <a:schemeClr val="accent1"/>
          </a:solidFill>
          <a:ln w="9525" cap="flat" cmpd="sng" algn="ctr">
            <a:solidFill>
              <a:schemeClr val="tx1"/>
            </a:solidFill>
            <a:prstDash val="dash"/>
            <a:miter lim="800000"/>
            <a:headEnd type="none" w="med" len="med"/>
            <a:tailEnd type="triangle"/>
          </a:ln>
          <a:effectLst/>
        </p:spPr>
      </p:cxnSp>
      <p:cxnSp>
        <p:nvCxnSpPr>
          <p:cNvPr id="140" name="Connector: Elbow 139">
            <a:extLst>
              <a:ext uri="{FF2B5EF4-FFF2-40B4-BE49-F238E27FC236}">
                <a16:creationId xmlns:a16="http://schemas.microsoft.com/office/drawing/2014/main" id="{07EAB627-86A8-6BDE-F651-37FFFBA83D19}"/>
              </a:ext>
            </a:extLst>
          </p:cNvPr>
          <p:cNvCxnSpPr>
            <a:cxnSpLocks/>
            <a:stCxn id="104" idx="3"/>
            <a:endCxn id="146" idx="3"/>
          </p:cNvCxnSpPr>
          <p:nvPr/>
        </p:nvCxnSpPr>
        <p:spPr bwMode="auto">
          <a:xfrm>
            <a:off x="2246730" y="4599217"/>
            <a:ext cx="464719" cy="1469409"/>
          </a:xfrm>
          <a:prstGeom prst="bentConnector3">
            <a:avLst>
              <a:gd name="adj1" fmla="val 227760"/>
            </a:avLst>
          </a:prstGeom>
          <a:solidFill>
            <a:schemeClr val="accent1"/>
          </a:solidFill>
          <a:ln w="9525" cap="flat" cmpd="sng" algn="ctr">
            <a:solidFill>
              <a:schemeClr val="tx1"/>
            </a:solidFill>
            <a:prstDash val="dash"/>
            <a:miter lim="800000"/>
            <a:headEnd type="none" w="med" len="med"/>
            <a:tailEnd type="triangle"/>
          </a:ln>
          <a:effectLst/>
        </p:spPr>
      </p:cxnSp>
      <p:sp>
        <p:nvSpPr>
          <p:cNvPr id="146" name="Rectangle 145">
            <a:extLst>
              <a:ext uri="{FF2B5EF4-FFF2-40B4-BE49-F238E27FC236}">
                <a16:creationId xmlns:a16="http://schemas.microsoft.com/office/drawing/2014/main" id="{D7D32626-1CFD-1B07-514B-B1D6611528C7}"/>
              </a:ext>
            </a:extLst>
          </p:cNvPr>
          <p:cNvSpPr/>
          <p:nvPr/>
        </p:nvSpPr>
        <p:spPr bwMode="auto">
          <a:xfrm>
            <a:off x="688974" y="5746750"/>
            <a:ext cx="2022475" cy="643752"/>
          </a:xfrm>
          <a:prstGeom prst="rect">
            <a:avLst/>
          </a:prstGeom>
          <a:noFill/>
          <a:ln w="31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355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300"/>
                                        <p:tgtEl>
                                          <p:spTgt spid="27"/>
                                        </p:tgtEl>
                                      </p:cBhvr>
                                    </p:animEffect>
                                  </p:childTnLst>
                                </p:cTn>
                              </p:par>
                            </p:childTnLst>
                          </p:cTn>
                        </p:par>
                        <p:par>
                          <p:cTn id="8" fill="hold">
                            <p:stCondLst>
                              <p:cond delay="3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300"/>
                                        <p:tgtEl>
                                          <p:spTgt spid="21"/>
                                        </p:tgtEl>
                                      </p:cBhvr>
                                    </p:animEffect>
                                  </p:childTnLst>
                                </p:cTn>
                              </p:par>
                              <p:par>
                                <p:cTn id="12" presetID="22" presetClass="entr" presetSubtype="1"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300"/>
                                        <p:tgtEl>
                                          <p:spTgt spid="42"/>
                                        </p:tgtEl>
                                      </p:cBhvr>
                                    </p:animEffect>
                                  </p:childTnLst>
                                </p:cTn>
                              </p:par>
                            </p:childTnLst>
                          </p:cTn>
                        </p:par>
                        <p:par>
                          <p:cTn id="15" fill="hold">
                            <p:stCondLst>
                              <p:cond delay="600"/>
                            </p:stCondLst>
                            <p:childTnLst>
                              <p:par>
                                <p:cTn id="16" presetID="22" presetClass="entr" presetSubtype="1" fill="hold"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wipe(up)">
                                      <p:cBhvr>
                                        <p:cTn id="18" dur="300"/>
                                        <p:tgtEl>
                                          <p:spTgt spid="107"/>
                                        </p:tgtEl>
                                      </p:cBhvr>
                                    </p:animEffect>
                                  </p:childTnLst>
                                </p:cTn>
                              </p:par>
                              <p:par>
                                <p:cTn id="19" presetID="22" presetClass="entr" presetSubtype="1"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up)">
                                      <p:cBhvr>
                                        <p:cTn id="21" dur="300"/>
                                        <p:tgtEl>
                                          <p:spTgt spid="111"/>
                                        </p:tgtEl>
                                      </p:cBhvr>
                                    </p:animEffect>
                                  </p:childTnLst>
                                </p:cTn>
                              </p:par>
                              <p:par>
                                <p:cTn id="22" presetID="22" presetClass="entr" presetSubtype="1"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wipe(up)">
                                      <p:cBhvr>
                                        <p:cTn id="24" dur="300"/>
                                        <p:tgtEl>
                                          <p:spTgt spid="10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wipe(up)">
                                      <p:cBhvr>
                                        <p:cTn id="27" dur="300"/>
                                        <p:tgtEl>
                                          <p:spTgt spid="10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up)">
                                      <p:cBhvr>
                                        <p:cTn id="30" dur="300"/>
                                        <p:tgtEl>
                                          <p:spTgt spid="102"/>
                                        </p:tgtEl>
                                      </p:cBhvr>
                                    </p:animEffect>
                                  </p:childTnLst>
                                </p:cTn>
                              </p:par>
                            </p:childTnLst>
                          </p:cTn>
                        </p:par>
                        <p:par>
                          <p:cTn id="31" fill="hold">
                            <p:stCondLst>
                              <p:cond delay="900"/>
                            </p:stCondLst>
                            <p:childTnLst>
                              <p:par>
                                <p:cTn id="32" presetID="22" presetClass="entr" presetSubtype="1" fill="hold" grpId="0" nodeType="after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up)">
                                      <p:cBhvr>
                                        <p:cTn id="34" dur="300"/>
                                        <p:tgtEl>
                                          <p:spTgt spid="104"/>
                                        </p:tgtEl>
                                      </p:cBhvr>
                                    </p:animEffect>
                                  </p:childTnLst>
                                </p:cTn>
                              </p:par>
                            </p:childTnLst>
                          </p:cTn>
                        </p:par>
                        <p:par>
                          <p:cTn id="35" fill="hold">
                            <p:stCondLst>
                              <p:cond delay="1200"/>
                            </p:stCondLst>
                            <p:childTnLst>
                              <p:par>
                                <p:cTn id="36" presetID="22" presetClass="entr" presetSubtype="1" fill="hold" nodeType="after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wipe(up)">
                                      <p:cBhvr>
                                        <p:cTn id="38" dur="500"/>
                                        <p:tgtEl>
                                          <p:spTgt spid="135"/>
                                        </p:tgtEl>
                                      </p:cBhvr>
                                    </p:animEffect>
                                  </p:childTnLst>
                                </p:cTn>
                              </p:par>
                              <p:par>
                                <p:cTn id="39" presetID="22" presetClass="entr" presetSubtype="1"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wipe(up)">
                                      <p:cBhvr>
                                        <p:cTn id="41" dur="500"/>
                                        <p:tgtEl>
                                          <p:spTgt spid="137"/>
                                        </p:tgtEl>
                                      </p:cBhvr>
                                    </p:animEffect>
                                  </p:childTnLst>
                                </p:cTn>
                              </p:par>
                            </p:childTnLst>
                          </p:cTn>
                        </p:par>
                        <p:par>
                          <p:cTn id="42" fill="hold">
                            <p:stCondLst>
                              <p:cond delay="1700"/>
                            </p:stCondLst>
                            <p:childTnLst>
                              <p:par>
                                <p:cTn id="43" presetID="22" presetClass="entr" presetSubtype="1" fill="hold" nodeType="after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wipe(up)">
                                      <p:cBhvr>
                                        <p:cTn id="45" dur="500"/>
                                        <p:tgtEl>
                                          <p:spTgt spid="140"/>
                                        </p:tgtEl>
                                      </p:cBhvr>
                                    </p:animEffect>
                                  </p:childTnLst>
                                </p:cTn>
                              </p:par>
                            </p:childTnLst>
                          </p:cTn>
                        </p:par>
                        <p:par>
                          <p:cTn id="46" fill="hold">
                            <p:stCondLst>
                              <p:cond delay="2200"/>
                            </p:stCondLst>
                            <p:childTnLst>
                              <p:par>
                                <p:cTn id="47" presetID="22" presetClass="entr" presetSubtype="1" fill="hold"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wipe(up)">
                                      <p:cBhvr>
                                        <p:cTn id="49" dur="500"/>
                                        <p:tgtEl>
                                          <p:spTgt spid="133"/>
                                        </p:tgtEl>
                                      </p:cBhvr>
                                    </p:animEffect>
                                  </p:childTnLst>
                                </p:cTn>
                              </p:par>
                            </p:childTnLst>
                          </p:cTn>
                        </p:par>
                        <p:par>
                          <p:cTn id="50" fill="hold">
                            <p:stCondLst>
                              <p:cond delay="2700"/>
                            </p:stCondLst>
                            <p:childTnLst>
                              <p:par>
                                <p:cTn id="51" presetID="1" presetClass="entr" presetSubtype="0" fill="hold" grpId="0" nodeType="afterEffect">
                                  <p:stCondLst>
                                    <p:cond delay="0"/>
                                  </p:stCondLst>
                                  <p:childTnLst>
                                    <p:set>
                                      <p:cBhvr>
                                        <p:cTn id="52" dur="1" fill="hold">
                                          <p:stCondLst>
                                            <p:cond delay="0"/>
                                          </p:stCondLst>
                                        </p:cTn>
                                        <p:tgtEl>
                                          <p:spTgt spid="1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300"/>
                                        <p:tgtEl>
                                          <p:spTgt spid="26"/>
                                        </p:tgtEl>
                                      </p:cBhvr>
                                    </p:animEffect>
                                  </p:childTnLst>
                                </p:cTn>
                              </p:par>
                            </p:childTnLst>
                          </p:cTn>
                        </p:par>
                        <p:par>
                          <p:cTn id="58" fill="hold">
                            <p:stCondLst>
                              <p:cond delay="300"/>
                            </p:stCondLst>
                            <p:childTnLst>
                              <p:par>
                                <p:cTn id="59" presetID="22" presetClass="entr" presetSubtype="1"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300"/>
                                        <p:tgtEl>
                                          <p:spTgt spid="22"/>
                                        </p:tgtEl>
                                      </p:cBhvr>
                                    </p:animEffect>
                                  </p:childTnLst>
                                </p:cTn>
                              </p:par>
                            </p:childTnLst>
                          </p:cTn>
                        </p:par>
                        <p:par>
                          <p:cTn id="62" fill="hold">
                            <p:stCondLst>
                              <p:cond delay="600"/>
                            </p:stCondLst>
                            <p:childTnLst>
                              <p:par>
                                <p:cTn id="63" presetID="22" presetClass="entr" presetSubtype="1"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up)">
                                      <p:cBhvr>
                                        <p:cTn id="65" dur="300"/>
                                        <p:tgtEl>
                                          <p:spTgt spid="52"/>
                                        </p:tgtEl>
                                      </p:cBhvr>
                                    </p:animEffect>
                                  </p:childTnLst>
                                </p:cTn>
                              </p:par>
                            </p:childTnLst>
                          </p:cTn>
                        </p:par>
                        <p:par>
                          <p:cTn id="66" fill="hold">
                            <p:stCondLst>
                              <p:cond delay="900"/>
                            </p:stCondLst>
                            <p:childTnLst>
                              <p:par>
                                <p:cTn id="67" presetID="22" presetClass="entr" presetSubtype="1"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up)">
                                      <p:cBhvr>
                                        <p:cTn id="69" dur="300"/>
                                        <p:tgtEl>
                                          <p:spTgt spid="64"/>
                                        </p:tgtEl>
                                      </p:cBhvr>
                                    </p:animEffect>
                                  </p:childTnLst>
                                </p:cTn>
                              </p:par>
                              <p:par>
                                <p:cTn id="70" presetID="22" presetClass="entr" presetSubtype="1"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up)">
                                      <p:cBhvr>
                                        <p:cTn id="72" dur="300"/>
                                        <p:tgtEl>
                                          <p:spTgt spid="60"/>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300"/>
                                        <p:tgtEl>
                                          <p:spTgt spid="62"/>
                                        </p:tgtEl>
                                      </p:cBhvr>
                                    </p:animEffect>
                                  </p:childTnLst>
                                </p:cTn>
                              </p:par>
                            </p:childTnLst>
                          </p:cTn>
                        </p:par>
                        <p:par>
                          <p:cTn id="76" fill="hold">
                            <p:stCondLst>
                              <p:cond delay="1200"/>
                            </p:stCondLst>
                            <p:childTnLst>
                              <p:par>
                                <p:cTn id="77" presetID="22" presetClass="entr" presetSubtype="1"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up)">
                                      <p:cBhvr>
                                        <p:cTn id="79" dur="300"/>
                                        <p:tgtEl>
                                          <p:spTgt spid="56"/>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up)">
                                      <p:cBhvr>
                                        <p:cTn id="82" dur="300"/>
                                        <p:tgtEl>
                                          <p:spTgt spid="57"/>
                                        </p:tgtEl>
                                      </p:cBhvr>
                                    </p:animEffect>
                                  </p:childTnLst>
                                </p:cTn>
                              </p:par>
                            </p:childTnLst>
                          </p:cTn>
                        </p:par>
                        <p:par>
                          <p:cTn id="83" fill="hold">
                            <p:stCondLst>
                              <p:cond delay="1500"/>
                            </p:stCondLst>
                            <p:childTnLst>
                              <p:par>
                                <p:cTn id="84" presetID="22" presetClass="entr" presetSubtype="1"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up)">
                                      <p:cBhvr>
                                        <p:cTn id="86" dur="3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300"/>
                                        <p:tgtEl>
                                          <p:spTgt spid="30"/>
                                        </p:tgtEl>
                                      </p:cBhvr>
                                    </p:animEffect>
                                  </p:childTnLst>
                                </p:cTn>
                              </p:par>
                            </p:childTnLst>
                          </p:cTn>
                        </p:par>
                        <p:par>
                          <p:cTn id="92" fill="hold">
                            <p:stCondLst>
                              <p:cond delay="3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300"/>
                                        <p:tgtEl>
                                          <p:spTgt spid="23"/>
                                        </p:tgtEl>
                                      </p:cBhvr>
                                    </p:animEffect>
                                  </p:childTnLst>
                                </p:cTn>
                              </p:par>
                            </p:childTnLst>
                          </p:cTn>
                        </p:par>
                        <p:par>
                          <p:cTn id="96" fill="hold">
                            <p:stCondLst>
                              <p:cond delay="600"/>
                            </p:stCondLst>
                            <p:childTnLst>
                              <p:par>
                                <p:cTn id="97" presetID="22" presetClass="entr" presetSubtype="1" fill="hold"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up)">
                                      <p:cBhvr>
                                        <p:cTn id="99" dur="300"/>
                                        <p:tgtEl>
                                          <p:spTgt spid="43"/>
                                        </p:tgtEl>
                                      </p:cBhvr>
                                    </p:animEffect>
                                  </p:childTnLst>
                                </p:cTn>
                              </p:par>
                            </p:childTnLst>
                          </p:cTn>
                        </p:par>
                        <p:par>
                          <p:cTn id="100" fill="hold">
                            <p:stCondLst>
                              <p:cond delay="900"/>
                            </p:stCondLst>
                            <p:childTnLst>
                              <p:par>
                                <p:cTn id="101" presetID="22" presetClass="entr" presetSubtype="1"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up)">
                                      <p:cBhvr>
                                        <p:cTn id="103" dur="300"/>
                                        <p:tgtEl>
                                          <p:spTgt spid="76"/>
                                        </p:tgtEl>
                                      </p:cBhvr>
                                    </p:animEffect>
                                  </p:childTnLst>
                                </p:cTn>
                              </p:par>
                              <p:par>
                                <p:cTn id="104" presetID="22" presetClass="entr" presetSubtype="1" fill="hold" nodeType="with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ipe(up)">
                                      <p:cBhvr>
                                        <p:cTn id="106" dur="300"/>
                                        <p:tgtEl>
                                          <p:spTgt spid="100"/>
                                        </p:tgtEl>
                                      </p:cBhvr>
                                    </p:animEffect>
                                  </p:childTnLst>
                                </p:cTn>
                              </p:par>
                              <p:par>
                                <p:cTn id="107" presetID="22" presetClass="entr" presetSubtype="1" fill="hold"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wipe(up)">
                                      <p:cBhvr>
                                        <p:cTn id="109" dur="300"/>
                                        <p:tgtEl>
                                          <p:spTgt spid="79"/>
                                        </p:tgtEl>
                                      </p:cBhvr>
                                    </p:animEffect>
                                  </p:childTnLst>
                                </p:cTn>
                              </p:par>
                            </p:childTnLst>
                          </p:cTn>
                        </p:par>
                        <p:par>
                          <p:cTn id="110" fill="hold">
                            <p:stCondLst>
                              <p:cond delay="1200"/>
                            </p:stCondLst>
                            <p:childTnLst>
                              <p:par>
                                <p:cTn id="111" presetID="22" presetClass="entr" presetSubtype="1" fill="hold" grpId="0" nodeType="after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wipe(up)">
                                      <p:cBhvr>
                                        <p:cTn id="113" dur="300"/>
                                        <p:tgtEl>
                                          <p:spTgt spid="65"/>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up)">
                                      <p:cBhvr>
                                        <p:cTn id="116" dur="300"/>
                                        <p:tgtEl>
                                          <p:spTgt spid="66"/>
                                        </p:tgtEl>
                                      </p:cBhvr>
                                    </p:animEffect>
                                  </p:childTnLst>
                                </p:cTn>
                              </p:par>
                            </p:childTnLst>
                          </p:cTn>
                        </p:par>
                        <p:par>
                          <p:cTn id="117" fill="hold">
                            <p:stCondLst>
                              <p:cond delay="1500"/>
                            </p:stCondLst>
                            <p:childTnLst>
                              <p:par>
                                <p:cTn id="118" presetID="22" presetClass="entr" presetSubtype="1"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wipe(up)">
                                      <p:cBhvr>
                                        <p:cTn id="120" dur="300"/>
                                        <p:tgtEl>
                                          <p:spTgt spid="6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left)">
                                      <p:cBhvr>
                                        <p:cTn id="125" dur="300"/>
                                        <p:tgtEl>
                                          <p:spTgt spid="33"/>
                                        </p:tgtEl>
                                      </p:cBhvr>
                                    </p:animEffect>
                                  </p:childTnLst>
                                </p:cTn>
                              </p:par>
                            </p:childTnLst>
                          </p:cTn>
                        </p:par>
                        <p:par>
                          <p:cTn id="126" fill="hold">
                            <p:stCondLst>
                              <p:cond delay="300"/>
                            </p:stCondLst>
                            <p:childTnLst>
                              <p:par>
                                <p:cTn id="127" presetID="22" presetClass="entr" presetSubtype="1"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up)">
                                      <p:cBhvr>
                                        <p:cTn id="129" dur="300"/>
                                        <p:tgtEl>
                                          <p:spTgt spid="24"/>
                                        </p:tgtEl>
                                      </p:cBhvr>
                                    </p:animEffect>
                                  </p:childTnLst>
                                </p:cTn>
                              </p:par>
                            </p:childTnLst>
                          </p:cTn>
                        </p:par>
                        <p:par>
                          <p:cTn id="130" fill="hold">
                            <p:stCondLst>
                              <p:cond delay="600"/>
                            </p:stCondLst>
                            <p:childTnLst>
                              <p:par>
                                <p:cTn id="131" presetID="22" presetClass="entr" presetSubtype="1" fill="hold"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wipe(up)">
                                      <p:cBhvr>
                                        <p:cTn id="133" dur="300"/>
                                        <p:tgtEl>
                                          <p:spTgt spid="44"/>
                                        </p:tgtEl>
                                      </p:cBhvr>
                                    </p:animEffect>
                                  </p:childTnLst>
                                </p:cTn>
                              </p:par>
                            </p:childTnLst>
                          </p:cTn>
                        </p:par>
                        <p:par>
                          <p:cTn id="134" fill="hold">
                            <p:stCondLst>
                              <p:cond delay="900"/>
                            </p:stCondLst>
                            <p:childTnLst>
                              <p:par>
                                <p:cTn id="135" presetID="22" presetClass="entr" presetSubtype="1" fill="hold" nodeType="after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wipe(up)">
                                      <p:cBhvr>
                                        <p:cTn id="137" dur="300"/>
                                        <p:tgtEl>
                                          <p:spTgt spid="82"/>
                                        </p:tgtEl>
                                      </p:cBhvr>
                                    </p:animEffect>
                                  </p:childTnLst>
                                </p:cTn>
                              </p:par>
                              <p:par>
                                <p:cTn id="138" presetID="22" presetClass="entr" presetSubtype="1" fill="hold" nodeType="withEffect">
                                  <p:stCondLst>
                                    <p:cond delay="0"/>
                                  </p:stCondLst>
                                  <p:childTnLst>
                                    <p:set>
                                      <p:cBhvr>
                                        <p:cTn id="139" dur="1" fill="hold">
                                          <p:stCondLst>
                                            <p:cond delay="0"/>
                                          </p:stCondLst>
                                        </p:cTn>
                                        <p:tgtEl>
                                          <p:spTgt spid="98"/>
                                        </p:tgtEl>
                                        <p:attrNameLst>
                                          <p:attrName>style.visibility</p:attrName>
                                        </p:attrNameLst>
                                      </p:cBhvr>
                                      <p:to>
                                        <p:strVal val="visible"/>
                                      </p:to>
                                    </p:set>
                                    <p:animEffect transition="in" filter="wipe(up)">
                                      <p:cBhvr>
                                        <p:cTn id="140" dur="300"/>
                                        <p:tgtEl>
                                          <p:spTgt spid="98"/>
                                        </p:tgtEl>
                                      </p:cBhvr>
                                    </p:animEffect>
                                  </p:childTnLst>
                                </p:cTn>
                              </p:par>
                              <p:par>
                                <p:cTn id="141" presetID="22" presetClass="entr" presetSubtype="1"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wipe(up)">
                                      <p:cBhvr>
                                        <p:cTn id="143" dur="300"/>
                                        <p:tgtEl>
                                          <p:spTgt spid="85"/>
                                        </p:tgtEl>
                                      </p:cBhvr>
                                    </p:animEffect>
                                  </p:childTnLst>
                                </p:cTn>
                              </p:par>
                            </p:childTnLst>
                          </p:cTn>
                        </p:par>
                        <p:par>
                          <p:cTn id="144" fill="hold">
                            <p:stCondLst>
                              <p:cond delay="1200"/>
                            </p:stCondLst>
                            <p:childTnLst>
                              <p:par>
                                <p:cTn id="145" presetID="22" presetClass="entr" presetSubtype="1" fill="hold" grpId="0" nodeType="afterEffect">
                                  <p:stCondLst>
                                    <p:cond delay="0"/>
                                  </p:stCondLst>
                                  <p:childTnLst>
                                    <p:set>
                                      <p:cBhvr>
                                        <p:cTn id="146" dur="1" fill="hold">
                                          <p:stCondLst>
                                            <p:cond delay="0"/>
                                          </p:stCondLst>
                                        </p:cTn>
                                        <p:tgtEl>
                                          <p:spTgt spid="68"/>
                                        </p:tgtEl>
                                        <p:attrNameLst>
                                          <p:attrName>style.visibility</p:attrName>
                                        </p:attrNameLst>
                                      </p:cBhvr>
                                      <p:to>
                                        <p:strVal val="visible"/>
                                      </p:to>
                                    </p:set>
                                    <p:animEffect transition="in" filter="wipe(up)">
                                      <p:cBhvr>
                                        <p:cTn id="147" dur="300"/>
                                        <p:tgtEl>
                                          <p:spTgt spid="68"/>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wipe(up)">
                                      <p:cBhvr>
                                        <p:cTn id="150" dur="300"/>
                                        <p:tgtEl>
                                          <p:spTgt spid="69"/>
                                        </p:tgtEl>
                                      </p:cBhvr>
                                    </p:animEffect>
                                  </p:childTnLst>
                                </p:cTn>
                              </p:par>
                            </p:childTnLst>
                          </p:cTn>
                        </p:par>
                        <p:par>
                          <p:cTn id="151" fill="hold">
                            <p:stCondLst>
                              <p:cond delay="1500"/>
                            </p:stCondLst>
                            <p:childTnLst>
                              <p:par>
                                <p:cTn id="152" presetID="22" presetClass="entr" presetSubtype="1" fill="hold" grpId="0" nodeType="afterEffect">
                                  <p:stCondLst>
                                    <p:cond delay="0"/>
                                  </p:stCondLst>
                                  <p:childTnLst>
                                    <p:set>
                                      <p:cBhvr>
                                        <p:cTn id="153" dur="1" fill="hold">
                                          <p:stCondLst>
                                            <p:cond delay="0"/>
                                          </p:stCondLst>
                                        </p:cTn>
                                        <p:tgtEl>
                                          <p:spTgt spid="70"/>
                                        </p:tgtEl>
                                        <p:attrNameLst>
                                          <p:attrName>style.visibility</p:attrName>
                                        </p:attrNameLst>
                                      </p:cBhvr>
                                      <p:to>
                                        <p:strVal val="visible"/>
                                      </p:to>
                                    </p:set>
                                    <p:animEffect transition="in" filter="wipe(up)">
                                      <p:cBhvr>
                                        <p:cTn id="154" dur="3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56" grpId="0" animBg="1"/>
      <p:bldP spid="57" grpId="0" animBg="1"/>
      <p:bldP spid="58" grpId="0" animBg="1"/>
      <p:bldP spid="65" grpId="0" animBg="1"/>
      <p:bldP spid="66" grpId="0" animBg="1"/>
      <p:bldP spid="67" grpId="0" animBg="1"/>
      <p:bldP spid="68" grpId="0" animBg="1"/>
      <p:bldP spid="69" grpId="0" animBg="1"/>
      <p:bldP spid="70" grpId="0" animBg="1"/>
      <p:bldP spid="102" grpId="0" animBg="1"/>
      <p:bldP spid="103" grpId="0" animBg="1"/>
      <p:bldP spid="104" grpId="0" animBg="1"/>
      <p:bldP spid="1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935F6-CBC3-6687-2B55-73C83534C437}"/>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FE7CA0AB-C6D8-EC72-D448-CF6A0253F7F4}"/>
              </a:ext>
            </a:extLst>
          </p:cNvPr>
          <p:cNvSpPr>
            <a:spLocks noGrp="1"/>
          </p:cNvSpPr>
          <p:nvPr>
            <p:ph type="title"/>
          </p:nvPr>
        </p:nvSpPr>
        <p:spPr/>
        <p:txBody>
          <a:bodyPr/>
          <a:lstStyle/>
          <a:p>
            <a:r>
              <a:rPr lang="en-US" dirty="0"/>
              <a:t>Importance of UAS</a:t>
            </a:r>
          </a:p>
        </p:txBody>
      </p:sp>
      <p:pic>
        <p:nvPicPr>
          <p:cNvPr id="3076" name="Picture 4" descr="A person wearing a hard hat and vest looking at a monitor&#10;&#10;Description automatically generated">
            <a:extLst>
              <a:ext uri="{FF2B5EF4-FFF2-40B4-BE49-F238E27FC236}">
                <a16:creationId xmlns:a16="http://schemas.microsoft.com/office/drawing/2014/main" id="{E9D6EF27-1763-7EBE-D633-3586A5187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3" t="1681" r="26995"/>
          <a:stretch/>
        </p:blipFill>
        <p:spPr bwMode="auto">
          <a:xfrm>
            <a:off x="7265209" y="1060075"/>
            <a:ext cx="4926791" cy="514288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A drone flying over a beach&#10;&#10;Description automatically generated">
            <a:extLst>
              <a:ext uri="{FF2B5EF4-FFF2-40B4-BE49-F238E27FC236}">
                <a16:creationId xmlns:a16="http://schemas.microsoft.com/office/drawing/2014/main" id="{7F1F0F41-C032-DBDE-4807-ED779CE8A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78" t="22437" r="12803" b="-1"/>
          <a:stretch/>
        </p:blipFill>
        <p:spPr bwMode="auto">
          <a:xfrm>
            <a:off x="3779059" y="3478948"/>
            <a:ext cx="3486150" cy="272482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Men in safety vests standing next to a table with a computer and a computer&#10;&#10;Description automatically generated">
            <a:extLst>
              <a:ext uri="{FF2B5EF4-FFF2-40B4-BE49-F238E27FC236}">
                <a16:creationId xmlns:a16="http://schemas.microsoft.com/office/drawing/2014/main" id="{03997D96-5EF7-D714-C44F-8F2758FD50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28" t="7434" r="4666"/>
          <a:stretch/>
        </p:blipFill>
        <p:spPr bwMode="auto">
          <a:xfrm>
            <a:off x="3779059" y="1060075"/>
            <a:ext cx="3486150" cy="24244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27D37310-DE34-38BE-A3C0-0E1B34C4BF1F}"/>
              </a:ext>
            </a:extLst>
          </p:cNvPr>
          <p:cNvSpPr>
            <a:spLocks noGrp="1"/>
          </p:cNvSpPr>
          <p:nvPr>
            <p:ph sz="quarter" idx="11"/>
          </p:nvPr>
        </p:nvSpPr>
        <p:spPr>
          <a:xfrm>
            <a:off x="153583" y="1060075"/>
            <a:ext cx="3579034" cy="4751210"/>
          </a:xfrm>
        </p:spPr>
        <p:txBody>
          <a:bodyPr/>
          <a:lstStyle/>
          <a:p>
            <a:r>
              <a:rPr lang="en-US" dirty="0"/>
              <a:t>781,000 Registered Drones in the USA (FAA, 2024)</a:t>
            </a:r>
          </a:p>
          <a:p>
            <a:endParaRPr lang="en-US" sz="800" dirty="0"/>
          </a:p>
          <a:p>
            <a:r>
              <a:rPr lang="en-US" dirty="0"/>
              <a:t>Used in Commercial, Recreation, and Military Operations</a:t>
            </a:r>
          </a:p>
          <a:p>
            <a:endParaRPr lang="en-US" sz="800" dirty="0"/>
          </a:p>
          <a:p>
            <a:r>
              <a:rPr lang="en-US" dirty="0"/>
              <a:t>Provide Disaster Relief Aid</a:t>
            </a:r>
          </a:p>
          <a:p>
            <a:endParaRPr lang="en-US" sz="800" dirty="0"/>
          </a:p>
          <a:p>
            <a:r>
              <a:rPr lang="en-US" dirty="0"/>
              <a:t>1/3 of All Military Aircraft</a:t>
            </a:r>
          </a:p>
          <a:p>
            <a:endParaRPr lang="en-US" dirty="0"/>
          </a:p>
        </p:txBody>
      </p:sp>
    </p:spTree>
    <p:extLst>
      <p:ext uri="{BB962C8B-B14F-4D97-AF65-F5344CB8AC3E}">
        <p14:creationId xmlns:p14="http://schemas.microsoft.com/office/powerpoint/2010/main" val="35642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EECF15-BFD8-A722-456C-ACC3AC80F355}"/>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2B77BD20-4B1C-6E87-DF53-CC2F6D147489}"/>
              </a:ext>
            </a:extLst>
          </p:cNvPr>
          <p:cNvSpPr>
            <a:spLocks noGrp="1"/>
          </p:cNvSpPr>
          <p:nvPr>
            <p:ph type="title"/>
          </p:nvPr>
        </p:nvSpPr>
        <p:spPr/>
        <p:txBody>
          <a:bodyPr/>
          <a:lstStyle/>
          <a:p>
            <a:r>
              <a:rPr lang="en-US" dirty="0"/>
              <a:t>Challenges UAS Pilots Face</a:t>
            </a:r>
          </a:p>
        </p:txBody>
      </p:sp>
      <p:sp>
        <p:nvSpPr>
          <p:cNvPr id="4" name="Content Placeholder 3">
            <a:extLst>
              <a:ext uri="{FF2B5EF4-FFF2-40B4-BE49-F238E27FC236}">
                <a16:creationId xmlns:a16="http://schemas.microsoft.com/office/drawing/2014/main" id="{5B3EF830-6D88-178C-20B3-355E4C882DCD}"/>
              </a:ext>
            </a:extLst>
          </p:cNvPr>
          <p:cNvSpPr>
            <a:spLocks noGrp="1"/>
          </p:cNvSpPr>
          <p:nvPr>
            <p:ph sz="quarter" idx="11"/>
          </p:nvPr>
        </p:nvSpPr>
        <p:spPr/>
        <p:txBody>
          <a:bodyPr/>
          <a:lstStyle/>
          <a:p>
            <a:r>
              <a:rPr lang="en-US" sz="3200" dirty="0"/>
              <a:t>Visual</a:t>
            </a:r>
          </a:p>
          <a:p>
            <a:pPr lvl="1"/>
            <a:r>
              <a:rPr lang="en-US" sz="2800" dirty="0"/>
              <a:t>Operating from a manned camera</a:t>
            </a:r>
          </a:p>
          <a:p>
            <a:pPr lvl="1"/>
            <a:r>
              <a:rPr lang="en-US" sz="2800" dirty="0"/>
              <a:t>Visual line of sight (LOS) on the aircraft</a:t>
            </a:r>
          </a:p>
          <a:p>
            <a:pPr marL="609585" lvl="1" indent="0">
              <a:buNone/>
            </a:pPr>
            <a:endParaRPr lang="en-US" sz="2800" dirty="0"/>
          </a:p>
          <a:p>
            <a:r>
              <a:rPr lang="en-US" sz="3200" dirty="0"/>
              <a:t>Communication</a:t>
            </a:r>
          </a:p>
          <a:p>
            <a:pPr lvl="1"/>
            <a:r>
              <a:rPr lang="en-US" sz="2800" dirty="0"/>
              <a:t>Visual Observers to Pilot</a:t>
            </a:r>
          </a:p>
          <a:p>
            <a:pPr lvl="1"/>
            <a:r>
              <a:rPr lang="en-US" sz="2800" dirty="0"/>
              <a:t>Crew Communications</a:t>
            </a:r>
          </a:p>
          <a:p>
            <a:pPr lvl="1"/>
            <a:r>
              <a:rPr lang="en-US" sz="2800" dirty="0"/>
              <a:t>Pilot and Air Traffic Control communications</a:t>
            </a:r>
          </a:p>
          <a:p>
            <a:pPr marL="609585" lvl="1" indent="0">
              <a:buNone/>
            </a:pPr>
            <a:endParaRPr lang="en-US" dirty="0"/>
          </a:p>
          <a:p>
            <a:pPr lvl="1"/>
            <a:endParaRPr lang="en-US" dirty="0"/>
          </a:p>
        </p:txBody>
      </p:sp>
      <p:pic>
        <p:nvPicPr>
          <p:cNvPr id="7" name="Picture 6" descr="A blue sky with clouds&#10;&#10;Description automatically generated">
            <a:extLst>
              <a:ext uri="{FF2B5EF4-FFF2-40B4-BE49-F238E27FC236}">
                <a16:creationId xmlns:a16="http://schemas.microsoft.com/office/drawing/2014/main" id="{F577E625-EB30-A343-8C97-2635C9D15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77454" y="1810567"/>
            <a:ext cx="5321297" cy="3547532"/>
          </a:xfrm>
          <a:prstGeom prst="rect">
            <a:avLst/>
          </a:prstGeom>
        </p:spPr>
      </p:pic>
      <p:sp>
        <p:nvSpPr>
          <p:cNvPr id="8" name="Oval 7">
            <a:extLst>
              <a:ext uri="{FF2B5EF4-FFF2-40B4-BE49-F238E27FC236}">
                <a16:creationId xmlns:a16="http://schemas.microsoft.com/office/drawing/2014/main" id="{649EA093-F6CB-6DD2-E49B-577148E2B1D9}"/>
              </a:ext>
            </a:extLst>
          </p:cNvPr>
          <p:cNvSpPr/>
          <p:nvPr/>
        </p:nvSpPr>
        <p:spPr bwMode="auto">
          <a:xfrm>
            <a:off x="9813839" y="1333500"/>
            <a:ext cx="422361" cy="342900"/>
          </a:xfrm>
          <a:prstGeom prst="ellipse">
            <a:avLst/>
          </a:prstGeom>
          <a:noFill/>
          <a:ln w="127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9897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BA677-2CA9-40E6-93CC-3E83A883204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A66E2488-C865-5C5E-EBF8-7FB90677B353}"/>
              </a:ext>
            </a:extLst>
          </p:cNvPr>
          <p:cNvSpPr>
            <a:spLocks noGrp="1"/>
          </p:cNvSpPr>
          <p:nvPr>
            <p:ph type="title"/>
          </p:nvPr>
        </p:nvSpPr>
        <p:spPr/>
        <p:txBody>
          <a:bodyPr/>
          <a:lstStyle/>
          <a:p>
            <a:r>
              <a:rPr lang="en-US" dirty="0"/>
              <a:t>Training Standardization</a:t>
            </a:r>
          </a:p>
        </p:txBody>
      </p:sp>
      <p:sp>
        <p:nvSpPr>
          <p:cNvPr id="4" name="Content Placeholder 3">
            <a:extLst>
              <a:ext uri="{FF2B5EF4-FFF2-40B4-BE49-F238E27FC236}">
                <a16:creationId xmlns:a16="http://schemas.microsoft.com/office/drawing/2014/main" id="{67ACCF29-5A9A-6532-D1E5-BCD30D2838C0}"/>
              </a:ext>
            </a:extLst>
          </p:cNvPr>
          <p:cNvSpPr>
            <a:spLocks noGrp="1"/>
          </p:cNvSpPr>
          <p:nvPr>
            <p:ph sz="quarter" idx="11"/>
          </p:nvPr>
        </p:nvSpPr>
        <p:spPr/>
        <p:txBody>
          <a:bodyPr/>
          <a:lstStyle/>
          <a:p>
            <a:r>
              <a:rPr lang="en-US" sz="3600" dirty="0"/>
              <a:t>Government offices have raised concerns over the lack of UAS training standardization</a:t>
            </a:r>
          </a:p>
          <a:p>
            <a:endParaRPr lang="en-US" sz="3600" dirty="0"/>
          </a:p>
          <a:p>
            <a:r>
              <a:rPr lang="en-US" sz="3600" dirty="0"/>
              <a:t>Every branch of the military trains UAS pilots differently</a:t>
            </a:r>
          </a:p>
          <a:p>
            <a:endParaRPr lang="en-US" sz="3600" dirty="0"/>
          </a:p>
          <a:p>
            <a:r>
              <a:rPr lang="en-US" sz="3600" dirty="0"/>
              <a:t>UAS rescue operations during hurricanes Harvey and Irma were less effective due to a lack of standardized training (Greenwood et al., 2020)</a:t>
            </a:r>
          </a:p>
        </p:txBody>
      </p:sp>
    </p:spTree>
    <p:extLst>
      <p:ext uri="{BB962C8B-B14F-4D97-AF65-F5344CB8AC3E}">
        <p14:creationId xmlns:p14="http://schemas.microsoft.com/office/powerpoint/2010/main" val="1034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2ECD5D-86E8-3B2A-5B6D-464EB95C3067}"/>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C8557942-F989-FF2E-5584-0EFEB3508A74}"/>
              </a:ext>
            </a:extLst>
          </p:cNvPr>
          <p:cNvSpPr>
            <a:spLocks noGrp="1"/>
          </p:cNvSpPr>
          <p:nvPr>
            <p:ph type="title"/>
          </p:nvPr>
        </p:nvSpPr>
        <p:spPr>
          <a:xfrm>
            <a:off x="1740877" y="0"/>
            <a:ext cx="8660423" cy="795130"/>
          </a:xfrm>
        </p:spPr>
        <p:txBody>
          <a:bodyPr/>
          <a:lstStyle/>
          <a:p>
            <a:r>
              <a:rPr lang="en-US" sz="2400" dirty="0"/>
              <a:t>National Institute of Standards and Technology (NIST) Course for UAS Pilot Training</a:t>
            </a:r>
          </a:p>
        </p:txBody>
      </p:sp>
      <p:pic>
        <p:nvPicPr>
          <p:cNvPr id="4098" name="Picture 2" descr="A diagram of a bucket&#10;&#10;Description automatically generated">
            <a:extLst>
              <a:ext uri="{FF2B5EF4-FFF2-40B4-BE49-F238E27FC236}">
                <a16:creationId xmlns:a16="http://schemas.microsoft.com/office/drawing/2014/main" id="{336CE421-4D39-00D3-9ACD-5FF746ABA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05" y="2283205"/>
            <a:ext cx="4060708" cy="29145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light Path&#10;&#10;Description automatically generated">
            <a:extLst>
              <a:ext uri="{FF2B5EF4-FFF2-40B4-BE49-F238E27FC236}">
                <a16:creationId xmlns:a16="http://schemas.microsoft.com/office/drawing/2014/main" id="{9CE41409-5CFB-1B2A-F368-E0A2F65EE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23" b="9464"/>
          <a:stretch/>
        </p:blipFill>
        <p:spPr bwMode="auto">
          <a:xfrm>
            <a:off x="5831062" y="1852555"/>
            <a:ext cx="5883860" cy="34751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 close-up of a bucket">
            <a:extLst>
              <a:ext uri="{FF2B5EF4-FFF2-40B4-BE49-F238E27FC236}">
                <a16:creationId xmlns:a16="http://schemas.microsoft.com/office/drawing/2014/main" id="{84B72E4C-F86D-543F-AFC8-35942AF05E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77" t="708" r="3458" b="15646"/>
          <a:stretch/>
        </p:blipFill>
        <p:spPr bwMode="auto">
          <a:xfrm>
            <a:off x="5194644" y="1972203"/>
            <a:ext cx="6807922" cy="347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1E6A7-33A3-5B52-D7D4-3EE2830D7672}"/>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F6F41384-3EDE-05C5-1F15-E6DEC49D9CAE}"/>
              </a:ext>
            </a:extLst>
          </p:cNvPr>
          <p:cNvSpPr>
            <a:spLocks noGrp="1"/>
          </p:cNvSpPr>
          <p:nvPr>
            <p:ph type="title"/>
          </p:nvPr>
        </p:nvSpPr>
        <p:spPr/>
        <p:txBody>
          <a:bodyPr/>
          <a:lstStyle/>
          <a:p>
            <a:r>
              <a:rPr lang="en-US" sz="2400" dirty="0"/>
              <a:t>NIST Course Advantages and Disadvantages</a:t>
            </a:r>
          </a:p>
        </p:txBody>
      </p:sp>
      <p:sp>
        <p:nvSpPr>
          <p:cNvPr id="4" name="Content Placeholder 3">
            <a:extLst>
              <a:ext uri="{FF2B5EF4-FFF2-40B4-BE49-F238E27FC236}">
                <a16:creationId xmlns:a16="http://schemas.microsoft.com/office/drawing/2014/main" id="{776EF08E-B5AB-ABBA-AC4F-31544317499C}"/>
              </a:ext>
            </a:extLst>
          </p:cNvPr>
          <p:cNvSpPr>
            <a:spLocks noGrp="1"/>
          </p:cNvSpPr>
          <p:nvPr>
            <p:ph sz="quarter" idx="11"/>
          </p:nvPr>
        </p:nvSpPr>
        <p:spPr/>
        <p:txBody>
          <a:bodyPr/>
          <a:lstStyle/>
          <a:p>
            <a:r>
              <a:rPr lang="en-US" dirty="0">
                <a:solidFill>
                  <a:srgbClr val="00B050"/>
                </a:solidFill>
              </a:rPr>
              <a:t>Advantages </a:t>
            </a:r>
            <a:r>
              <a:rPr lang="en-US" dirty="0"/>
              <a:t>of the NIST Course</a:t>
            </a:r>
          </a:p>
          <a:p>
            <a:pPr lvl="1"/>
            <a:r>
              <a:rPr lang="en-US" dirty="0"/>
              <a:t>Low cost, easy to replicate</a:t>
            </a:r>
          </a:p>
          <a:p>
            <a:pPr lvl="1"/>
            <a:r>
              <a:rPr lang="en-US" dirty="0"/>
              <a:t>Tiered training system</a:t>
            </a:r>
          </a:p>
          <a:p>
            <a:pPr lvl="1"/>
            <a:r>
              <a:rPr lang="en-US" dirty="0"/>
              <a:t>Variety of performance measurements </a:t>
            </a:r>
          </a:p>
          <a:p>
            <a:pPr lvl="2"/>
            <a:r>
              <a:rPr lang="en-US" dirty="0"/>
              <a:t>Flight Time</a:t>
            </a:r>
          </a:p>
          <a:p>
            <a:pPr lvl="2"/>
            <a:r>
              <a:rPr lang="en-US" dirty="0"/>
              <a:t>Battery management</a:t>
            </a:r>
          </a:p>
          <a:p>
            <a:pPr lvl="2"/>
            <a:r>
              <a:rPr lang="en-US" dirty="0"/>
              <a:t>Consistency across trials</a:t>
            </a:r>
          </a:p>
          <a:p>
            <a:pPr lvl="2"/>
            <a:endParaRPr lang="en-US" dirty="0"/>
          </a:p>
          <a:p>
            <a:r>
              <a:rPr lang="en-US" dirty="0">
                <a:solidFill>
                  <a:srgbClr val="C00000"/>
                </a:solidFill>
              </a:rPr>
              <a:t>Disadvantages</a:t>
            </a:r>
            <a:r>
              <a:rPr lang="en-US" dirty="0"/>
              <a:t> of the NIST Course </a:t>
            </a:r>
          </a:p>
          <a:p>
            <a:pPr lvl="1"/>
            <a:r>
              <a:rPr lang="en-US" dirty="0"/>
              <a:t>Mission logistics not addressed</a:t>
            </a:r>
          </a:p>
          <a:p>
            <a:pPr lvl="1"/>
            <a:r>
              <a:rPr lang="en-US" dirty="0"/>
              <a:t>Managing mental workload not addressed</a:t>
            </a:r>
          </a:p>
        </p:txBody>
      </p:sp>
    </p:spTree>
    <p:extLst>
      <p:ext uri="{BB962C8B-B14F-4D97-AF65-F5344CB8AC3E}">
        <p14:creationId xmlns:p14="http://schemas.microsoft.com/office/powerpoint/2010/main" val="3780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91265-7522-6BBC-31C8-BFCD8FEF28DC}"/>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6916A147-3F1D-DD82-0B33-E0A052646738}"/>
              </a:ext>
            </a:extLst>
          </p:cNvPr>
          <p:cNvSpPr>
            <a:spLocks noGrp="1"/>
          </p:cNvSpPr>
          <p:nvPr>
            <p:ph type="title"/>
          </p:nvPr>
        </p:nvSpPr>
        <p:spPr/>
        <p:txBody>
          <a:bodyPr/>
          <a:lstStyle/>
          <a:p>
            <a:r>
              <a:rPr lang="en-US" dirty="0"/>
              <a:t>Adapted Simulated NIST UAS Course</a:t>
            </a:r>
          </a:p>
        </p:txBody>
      </p:sp>
      <p:sp>
        <p:nvSpPr>
          <p:cNvPr id="4" name="Content Placeholder 3">
            <a:extLst>
              <a:ext uri="{FF2B5EF4-FFF2-40B4-BE49-F238E27FC236}">
                <a16:creationId xmlns:a16="http://schemas.microsoft.com/office/drawing/2014/main" id="{60490E8A-0482-AC67-0A06-9321CDB69AF7}"/>
              </a:ext>
            </a:extLst>
          </p:cNvPr>
          <p:cNvSpPr>
            <a:spLocks noGrp="1"/>
          </p:cNvSpPr>
          <p:nvPr>
            <p:ph sz="quarter" idx="11"/>
          </p:nvPr>
        </p:nvSpPr>
        <p:spPr>
          <a:xfrm>
            <a:off x="480132" y="1046715"/>
            <a:ext cx="5892093" cy="5075237"/>
          </a:xfrm>
        </p:spPr>
        <p:txBody>
          <a:bodyPr/>
          <a:lstStyle/>
          <a:p>
            <a:r>
              <a:rPr lang="en-US" dirty="0"/>
              <a:t>Unobstructed NIST Course 4 was added into a mixed reality simulator</a:t>
            </a:r>
          </a:p>
          <a:p>
            <a:endParaRPr lang="en-US" dirty="0"/>
          </a:p>
          <a:p>
            <a:r>
              <a:rPr lang="en-US" dirty="0"/>
              <a:t>Bucket stands were increased from 4 to 8</a:t>
            </a:r>
          </a:p>
          <a:p>
            <a:endParaRPr lang="en-US" dirty="0"/>
          </a:p>
          <a:p>
            <a:r>
              <a:rPr lang="en-US" dirty="0"/>
              <a:t>Cognitive components added to test the effects of mental workload on flight performance </a:t>
            </a:r>
          </a:p>
        </p:txBody>
      </p:sp>
      <p:pic>
        <p:nvPicPr>
          <p:cNvPr id="5122" name="Picture 2">
            <a:extLst>
              <a:ext uri="{FF2B5EF4-FFF2-40B4-BE49-F238E27FC236}">
                <a16:creationId xmlns:a16="http://schemas.microsoft.com/office/drawing/2014/main" id="{CA229192-A140-00CC-615E-DFE25175A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00827"/>
            <a:ext cx="5543995" cy="276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4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45169-9C29-1D74-CAC3-56FEF5F0141E}"/>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830A7013-701A-80DE-ACFC-0FB0ABDBABED}"/>
              </a:ext>
            </a:extLst>
          </p:cNvPr>
          <p:cNvSpPr>
            <a:spLocks noGrp="1"/>
          </p:cNvSpPr>
          <p:nvPr>
            <p:ph type="title"/>
          </p:nvPr>
        </p:nvSpPr>
        <p:spPr/>
        <p:txBody>
          <a:bodyPr/>
          <a:lstStyle/>
          <a:p>
            <a:r>
              <a:rPr lang="en-US" dirty="0"/>
              <a:t>Inside the MR Simulator</a:t>
            </a:r>
          </a:p>
        </p:txBody>
      </p:sp>
      <p:pic>
        <p:nvPicPr>
          <p:cNvPr id="6146" name="Picture 2" descr="A screenshot of a video game&#10;&#10;Description automatically generated">
            <a:extLst>
              <a:ext uri="{FF2B5EF4-FFF2-40B4-BE49-F238E27FC236}">
                <a16:creationId xmlns:a16="http://schemas.microsoft.com/office/drawing/2014/main" id="{D0BF51C4-D379-458E-5B83-0415DBF6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5130"/>
            <a:ext cx="12268200" cy="4479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4262425-7552-C92D-A365-6DAEBEB2472B}"/>
              </a:ext>
            </a:extLst>
          </p:cNvPr>
          <p:cNvSpPr/>
          <p:nvPr/>
        </p:nvSpPr>
        <p:spPr bwMode="auto">
          <a:xfrm>
            <a:off x="781049" y="3019425"/>
            <a:ext cx="4581525" cy="233183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71ABC8B0-EAA4-558C-E8E0-76386BDAB26E}"/>
              </a:ext>
            </a:extLst>
          </p:cNvPr>
          <p:cNvSpPr txBox="1"/>
          <p:nvPr/>
        </p:nvSpPr>
        <p:spPr>
          <a:xfrm>
            <a:off x="1142998" y="5478095"/>
            <a:ext cx="4143375" cy="523220"/>
          </a:xfrm>
          <a:prstGeom prst="rect">
            <a:avLst/>
          </a:prstGeom>
          <a:noFill/>
        </p:spPr>
        <p:txBody>
          <a:bodyPr wrap="square" rtlCol="0">
            <a:spAutoFit/>
          </a:bodyPr>
          <a:lstStyle/>
          <a:p>
            <a:r>
              <a:rPr lang="en-US" sz="2800" dirty="0"/>
              <a:t>Drone Camera View</a:t>
            </a:r>
          </a:p>
        </p:txBody>
      </p:sp>
      <p:sp>
        <p:nvSpPr>
          <p:cNvPr id="7" name="Oval 6">
            <a:extLst>
              <a:ext uri="{FF2B5EF4-FFF2-40B4-BE49-F238E27FC236}">
                <a16:creationId xmlns:a16="http://schemas.microsoft.com/office/drawing/2014/main" id="{4EEFF55A-0BD7-7970-68DA-211A0EAB51F3}"/>
              </a:ext>
            </a:extLst>
          </p:cNvPr>
          <p:cNvSpPr/>
          <p:nvPr/>
        </p:nvSpPr>
        <p:spPr bwMode="auto">
          <a:xfrm>
            <a:off x="5143498" y="1819274"/>
            <a:ext cx="381000" cy="361950"/>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C39AC30F-8F29-9F0A-E371-6F056F669F80}"/>
              </a:ext>
            </a:extLst>
          </p:cNvPr>
          <p:cNvSpPr txBox="1"/>
          <p:nvPr/>
        </p:nvSpPr>
        <p:spPr>
          <a:xfrm>
            <a:off x="4738686" y="816116"/>
            <a:ext cx="1438275" cy="523220"/>
          </a:xfrm>
          <a:prstGeom prst="rect">
            <a:avLst/>
          </a:prstGeom>
          <a:noFill/>
        </p:spPr>
        <p:txBody>
          <a:bodyPr wrap="square" rtlCol="0">
            <a:spAutoFit/>
          </a:bodyPr>
          <a:lstStyle/>
          <a:p>
            <a:r>
              <a:rPr lang="en-US" sz="2800" dirty="0"/>
              <a:t>Drone</a:t>
            </a:r>
          </a:p>
        </p:txBody>
      </p:sp>
      <p:sp>
        <p:nvSpPr>
          <p:cNvPr id="9" name="Arrow: Down 8">
            <a:extLst>
              <a:ext uri="{FF2B5EF4-FFF2-40B4-BE49-F238E27FC236}">
                <a16:creationId xmlns:a16="http://schemas.microsoft.com/office/drawing/2014/main" id="{F7086120-B8E1-3529-8FB4-9032691A0AA4}"/>
              </a:ext>
            </a:extLst>
          </p:cNvPr>
          <p:cNvSpPr/>
          <p:nvPr/>
        </p:nvSpPr>
        <p:spPr bwMode="auto">
          <a:xfrm>
            <a:off x="5210172" y="1360322"/>
            <a:ext cx="247652" cy="368462"/>
          </a:xfrm>
          <a:prstGeom prst="downArrow">
            <a:avLst/>
          </a:prstGeom>
          <a:solidFill>
            <a:srgbClr val="008F3E"/>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Rounded Corners 9">
            <a:extLst>
              <a:ext uri="{FF2B5EF4-FFF2-40B4-BE49-F238E27FC236}">
                <a16:creationId xmlns:a16="http://schemas.microsoft.com/office/drawing/2014/main" id="{082F7EA2-DE01-F076-C289-44451DD682CE}"/>
              </a:ext>
            </a:extLst>
          </p:cNvPr>
          <p:cNvSpPr/>
          <p:nvPr/>
        </p:nvSpPr>
        <p:spPr bwMode="auto">
          <a:xfrm>
            <a:off x="8829674" y="3145140"/>
            <a:ext cx="3362325" cy="233183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TextBox 10">
            <a:extLst>
              <a:ext uri="{FF2B5EF4-FFF2-40B4-BE49-F238E27FC236}">
                <a16:creationId xmlns:a16="http://schemas.microsoft.com/office/drawing/2014/main" id="{BB085292-8BE7-2FB9-7B96-5B6EC9F7FDC6}"/>
              </a:ext>
            </a:extLst>
          </p:cNvPr>
          <p:cNvSpPr txBox="1"/>
          <p:nvPr/>
        </p:nvSpPr>
        <p:spPr>
          <a:xfrm>
            <a:off x="9048754" y="5478095"/>
            <a:ext cx="5122771" cy="954107"/>
          </a:xfrm>
          <a:prstGeom prst="rect">
            <a:avLst/>
          </a:prstGeom>
          <a:noFill/>
        </p:spPr>
        <p:txBody>
          <a:bodyPr wrap="square" rtlCol="0">
            <a:spAutoFit/>
          </a:bodyPr>
          <a:lstStyle/>
          <a:p>
            <a:r>
              <a:rPr lang="en-US" sz="2800" dirty="0"/>
              <a:t>Pilot’s Hands &amp; </a:t>
            </a:r>
          </a:p>
          <a:p>
            <a:r>
              <a:rPr lang="en-US" sz="2800" dirty="0"/>
              <a:t>Controller</a:t>
            </a:r>
          </a:p>
        </p:txBody>
      </p:sp>
    </p:spTree>
    <p:extLst>
      <p:ext uri="{BB962C8B-B14F-4D97-AF65-F5344CB8AC3E}">
        <p14:creationId xmlns:p14="http://schemas.microsoft.com/office/powerpoint/2010/main" val="7842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1" grpId="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18474</TotalTime>
  <Words>2931</Words>
  <Application>Microsoft Office PowerPoint</Application>
  <PresentationFormat>Widescreen</PresentationFormat>
  <Paragraphs>350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Narrow</vt:lpstr>
      <vt:lpstr>Tahoma</vt:lpstr>
      <vt:lpstr>Wingdings</vt:lpstr>
      <vt:lpstr>Blends</vt:lpstr>
      <vt:lpstr>PowerPoint Presentation</vt:lpstr>
      <vt:lpstr>What Is UAS?</vt:lpstr>
      <vt:lpstr>Importance of UAS</vt:lpstr>
      <vt:lpstr>Challenges UAS Pilots Face</vt:lpstr>
      <vt:lpstr>Training Standardization</vt:lpstr>
      <vt:lpstr>National Institute of Standards and Technology (NIST) Course for UAS Pilot Training</vt:lpstr>
      <vt:lpstr>NIST Course Advantages and Disadvantages</vt:lpstr>
      <vt:lpstr>Adapted Simulated NIST UAS Course</vt:lpstr>
      <vt:lpstr>Inside the MR Simulator</vt:lpstr>
      <vt:lpstr>Cognitive Integrations to the NIST</vt:lpstr>
      <vt:lpstr>Study 1</vt:lpstr>
      <vt:lpstr>Study 1 Preliminary Results</vt:lpstr>
      <vt:lpstr>Alterations Between Studies</vt:lpstr>
      <vt:lpstr>Flight Path Explained</vt:lpstr>
      <vt:lpstr>Altered Working Memory Stimuli</vt:lpstr>
      <vt:lpstr>Responses Illustrated</vt:lpstr>
      <vt:lpstr>Study 2 Preliminary Results</vt:lpstr>
      <vt:lpstr>Future Directions &amp; Limitations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Miller, Bailey</cp:lastModifiedBy>
  <cp:revision>197</cp:revision>
  <cp:lastPrinted>1601-01-01T00:00:00Z</cp:lastPrinted>
  <dcterms:created xsi:type="dcterms:W3CDTF">2016-03-29T15:29:36Z</dcterms:created>
  <dcterms:modified xsi:type="dcterms:W3CDTF">2024-11-06T17:21:42Z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