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3"/>
  </p:notesMasterIdLst>
  <p:handoutMasterIdLst>
    <p:handoutMasterId r:id="rId14"/>
  </p:handoutMasterIdLst>
  <p:sldIdLst>
    <p:sldId id="289" r:id="rId5"/>
    <p:sldId id="290" r:id="rId6"/>
    <p:sldId id="291" r:id="rId7"/>
    <p:sldId id="292" r:id="rId8"/>
    <p:sldId id="302" r:id="rId9"/>
    <p:sldId id="303" r:id="rId10"/>
    <p:sldId id="300" r:id="rId11"/>
    <p:sldId id="301" r:id="rId12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F8919-AA52-4920-888E-BCF052EB9ACC}" v="29" dt="2024-10-04T16:17:48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34" autoAdjust="0"/>
    <p:restoredTop sz="95756" autoAdjust="0"/>
  </p:normalViewPr>
  <p:slideViewPr>
    <p:cSldViewPr snapToGrid="0">
      <p:cViewPr>
        <p:scale>
          <a:sx n="66" d="100"/>
          <a:sy n="66" d="100"/>
        </p:scale>
        <p:origin x="1518" y="8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Emerson" userId="e7f18dfb-46d8-4d1a-b0de-0e88432a9135" providerId="ADAL" clId="{AEAF8919-AA52-4920-888E-BCF052EB9ACC}"/>
    <pc:docChg chg="undo redo custSel addSld delSld modSld">
      <pc:chgData name="Samantha Emerson" userId="e7f18dfb-46d8-4d1a-b0de-0e88432a9135" providerId="ADAL" clId="{AEAF8919-AA52-4920-888E-BCF052EB9ACC}" dt="2024-10-04T16:36:18.330" v="487" actId="20577"/>
      <pc:docMkLst>
        <pc:docMk/>
      </pc:docMkLst>
      <pc:sldChg chg="modSp mod">
        <pc:chgData name="Samantha Emerson" userId="e7f18dfb-46d8-4d1a-b0de-0e88432a9135" providerId="ADAL" clId="{AEAF8919-AA52-4920-888E-BCF052EB9ACC}" dt="2024-10-04T16:01:34.960" v="2" actId="20577"/>
        <pc:sldMkLst>
          <pc:docMk/>
          <pc:sldMk cId="3664686379" sldId="289"/>
        </pc:sldMkLst>
        <pc:spChg chg="mod">
          <ac:chgData name="Samantha Emerson" userId="e7f18dfb-46d8-4d1a-b0de-0e88432a9135" providerId="ADAL" clId="{AEAF8919-AA52-4920-888E-BCF052EB9ACC}" dt="2024-10-04T16:01:34.960" v="2" actId="20577"/>
          <ac:spMkLst>
            <pc:docMk/>
            <pc:sldMk cId="3664686379" sldId="289"/>
            <ac:spMk id="10" creationId="{00000000-0000-0000-0000-000000000000}"/>
          </ac:spMkLst>
        </pc:spChg>
      </pc:sldChg>
      <pc:sldChg chg="modSp">
        <pc:chgData name="Samantha Emerson" userId="e7f18dfb-46d8-4d1a-b0de-0e88432a9135" providerId="ADAL" clId="{AEAF8919-AA52-4920-888E-BCF052EB9ACC}" dt="2024-10-04T16:03:36.337" v="28" actId="20577"/>
        <pc:sldMkLst>
          <pc:docMk/>
          <pc:sldMk cId="1008667600" sldId="290"/>
        </pc:sldMkLst>
        <pc:spChg chg="mod">
          <ac:chgData name="Samantha Emerson" userId="e7f18dfb-46d8-4d1a-b0de-0e88432a9135" providerId="ADAL" clId="{AEAF8919-AA52-4920-888E-BCF052EB9ACC}" dt="2024-10-04T16:03:36.337" v="28" actId="20577"/>
          <ac:spMkLst>
            <pc:docMk/>
            <pc:sldMk cId="1008667600" sldId="290"/>
            <ac:spMk id="15" creationId="{CA38CDDC-D2C7-592F-DC7E-710A30EA1584}"/>
          </ac:spMkLst>
        </pc:spChg>
      </pc:sldChg>
      <pc:sldChg chg="modSp mod">
        <pc:chgData name="Samantha Emerson" userId="e7f18dfb-46d8-4d1a-b0de-0e88432a9135" providerId="ADAL" clId="{AEAF8919-AA52-4920-888E-BCF052EB9ACC}" dt="2024-10-04T16:18:03.010" v="227" actId="6549"/>
        <pc:sldMkLst>
          <pc:docMk/>
          <pc:sldMk cId="667086852" sldId="291"/>
        </pc:sldMkLst>
        <pc:spChg chg="mod">
          <ac:chgData name="Samantha Emerson" userId="e7f18dfb-46d8-4d1a-b0de-0e88432a9135" providerId="ADAL" clId="{AEAF8919-AA52-4920-888E-BCF052EB9ACC}" dt="2024-10-04T16:04:49.569" v="29"/>
          <ac:spMkLst>
            <pc:docMk/>
            <pc:sldMk cId="667086852" sldId="291"/>
            <ac:spMk id="2" creationId="{2BB64F4A-14BE-FB43-2A3D-692F39252CED}"/>
          </ac:spMkLst>
        </pc:spChg>
        <pc:spChg chg="mod">
          <ac:chgData name="Samantha Emerson" userId="e7f18dfb-46d8-4d1a-b0de-0e88432a9135" providerId="ADAL" clId="{AEAF8919-AA52-4920-888E-BCF052EB9ACC}" dt="2024-10-04T16:05:24.563" v="39" actId="20577"/>
          <ac:spMkLst>
            <pc:docMk/>
            <pc:sldMk cId="667086852" sldId="291"/>
            <ac:spMk id="4" creationId="{E52A5BE2-65DC-973D-0A80-36A53DA8BA9C}"/>
          </ac:spMkLst>
        </pc:spChg>
        <pc:spChg chg="mod">
          <ac:chgData name="Samantha Emerson" userId="e7f18dfb-46d8-4d1a-b0de-0e88432a9135" providerId="ADAL" clId="{AEAF8919-AA52-4920-888E-BCF052EB9ACC}" dt="2024-10-04T16:14:41.968" v="178" actId="20577"/>
          <ac:spMkLst>
            <pc:docMk/>
            <pc:sldMk cId="667086852" sldId="291"/>
            <ac:spMk id="8" creationId="{C8704A5C-C810-D786-3A95-EA76A604E67C}"/>
          </ac:spMkLst>
        </pc:spChg>
        <pc:spChg chg="mod">
          <ac:chgData name="Samantha Emerson" userId="e7f18dfb-46d8-4d1a-b0de-0e88432a9135" providerId="ADAL" clId="{AEAF8919-AA52-4920-888E-BCF052EB9ACC}" dt="2024-10-04T16:14:39.487" v="176" actId="20577"/>
          <ac:spMkLst>
            <pc:docMk/>
            <pc:sldMk cId="667086852" sldId="291"/>
            <ac:spMk id="9" creationId="{DFB6075E-E491-6A83-F3C5-4ECBCCB9167E}"/>
          </ac:spMkLst>
        </pc:spChg>
        <pc:spChg chg="mod">
          <ac:chgData name="Samantha Emerson" userId="e7f18dfb-46d8-4d1a-b0de-0e88432a9135" providerId="ADAL" clId="{AEAF8919-AA52-4920-888E-BCF052EB9ACC}" dt="2024-10-04T16:10:57.274" v="101" actId="404"/>
          <ac:spMkLst>
            <pc:docMk/>
            <pc:sldMk cId="667086852" sldId="291"/>
            <ac:spMk id="10" creationId="{0C277920-CC23-266F-0F49-7760D3B75809}"/>
          </ac:spMkLst>
        </pc:spChg>
        <pc:spChg chg="mod">
          <ac:chgData name="Samantha Emerson" userId="e7f18dfb-46d8-4d1a-b0de-0e88432a9135" providerId="ADAL" clId="{AEAF8919-AA52-4920-888E-BCF052EB9ACC}" dt="2024-10-04T16:18:03.010" v="227" actId="6549"/>
          <ac:spMkLst>
            <pc:docMk/>
            <pc:sldMk cId="667086852" sldId="291"/>
            <ac:spMk id="11" creationId="{A4F7304D-E914-D25D-A44F-9340E749C8F2}"/>
          </ac:spMkLst>
        </pc:spChg>
        <pc:spChg chg="mod">
          <ac:chgData name="Samantha Emerson" userId="e7f18dfb-46d8-4d1a-b0de-0e88432a9135" providerId="ADAL" clId="{AEAF8919-AA52-4920-888E-BCF052EB9ACC}" dt="2024-10-04T16:10:41.241" v="98" actId="404"/>
          <ac:spMkLst>
            <pc:docMk/>
            <pc:sldMk cId="667086852" sldId="291"/>
            <ac:spMk id="5123" creationId="{00000000-0000-0000-0000-000000000000}"/>
          </ac:spMkLst>
        </pc:spChg>
      </pc:sldChg>
      <pc:sldChg chg="modSp del mod">
        <pc:chgData name="Samantha Emerson" userId="e7f18dfb-46d8-4d1a-b0de-0e88432a9135" providerId="ADAL" clId="{AEAF8919-AA52-4920-888E-BCF052EB9ACC}" dt="2024-10-04T16:35:02.896" v="483" actId="47"/>
        <pc:sldMkLst>
          <pc:docMk/>
          <pc:sldMk cId="2216331183" sldId="293"/>
        </pc:sldMkLst>
        <pc:spChg chg="mod">
          <ac:chgData name="Samantha Emerson" userId="e7f18dfb-46d8-4d1a-b0de-0e88432a9135" providerId="ADAL" clId="{AEAF8919-AA52-4920-888E-BCF052EB9ACC}" dt="2024-10-04T16:24:01.139" v="284" actId="20577"/>
          <ac:spMkLst>
            <pc:docMk/>
            <pc:sldMk cId="2216331183" sldId="293"/>
            <ac:spMk id="2" creationId="{EFFABED3-B1FE-E629-F5CA-F80B0EAAF347}"/>
          </ac:spMkLst>
        </pc:spChg>
      </pc:sldChg>
      <pc:sldChg chg="modSp mod">
        <pc:chgData name="Samantha Emerson" userId="e7f18dfb-46d8-4d1a-b0de-0e88432a9135" providerId="ADAL" clId="{AEAF8919-AA52-4920-888E-BCF052EB9ACC}" dt="2024-10-04T16:36:18.330" v="487" actId="20577"/>
        <pc:sldMkLst>
          <pc:docMk/>
          <pc:sldMk cId="794591785" sldId="300"/>
        </pc:sldMkLst>
        <pc:spChg chg="mod">
          <ac:chgData name="Samantha Emerson" userId="e7f18dfb-46d8-4d1a-b0de-0e88432a9135" providerId="ADAL" clId="{AEAF8919-AA52-4920-888E-BCF052EB9ACC}" dt="2024-10-04T16:36:18.330" v="487" actId="20577"/>
          <ac:spMkLst>
            <pc:docMk/>
            <pc:sldMk cId="794591785" sldId="300"/>
            <ac:spMk id="2" creationId="{F442DE4C-6C9E-7CCC-CC37-7440271119AF}"/>
          </ac:spMkLst>
        </pc:spChg>
      </pc:sldChg>
      <pc:sldChg chg="modSp mod">
        <pc:chgData name="Samantha Emerson" userId="e7f18dfb-46d8-4d1a-b0de-0e88432a9135" providerId="ADAL" clId="{AEAF8919-AA52-4920-888E-BCF052EB9ACC}" dt="2024-10-04T16:22:51.612" v="283" actId="948"/>
        <pc:sldMkLst>
          <pc:docMk/>
          <pc:sldMk cId="3183634680" sldId="302"/>
        </pc:sldMkLst>
        <pc:spChg chg="mod">
          <ac:chgData name="Samantha Emerson" userId="e7f18dfb-46d8-4d1a-b0de-0e88432a9135" providerId="ADAL" clId="{AEAF8919-AA52-4920-888E-BCF052EB9ACC}" dt="2024-10-04T16:22:51.612" v="283" actId="948"/>
          <ac:spMkLst>
            <pc:docMk/>
            <pc:sldMk cId="3183634680" sldId="302"/>
            <ac:spMk id="11" creationId="{41D5F8EE-6AC0-A0B5-0F33-D16E0F453B2F}"/>
          </ac:spMkLst>
        </pc:spChg>
      </pc:sldChg>
      <pc:sldChg chg="modSp add mod">
        <pc:chgData name="Samantha Emerson" userId="e7f18dfb-46d8-4d1a-b0de-0e88432a9135" providerId="ADAL" clId="{AEAF8919-AA52-4920-888E-BCF052EB9ACC}" dt="2024-10-04T16:32:29.928" v="482" actId="404"/>
        <pc:sldMkLst>
          <pc:docMk/>
          <pc:sldMk cId="3925435236" sldId="303"/>
        </pc:sldMkLst>
        <pc:spChg chg="mod">
          <ac:chgData name="Samantha Emerson" userId="e7f18dfb-46d8-4d1a-b0de-0e88432a9135" providerId="ADAL" clId="{AEAF8919-AA52-4920-888E-BCF052EB9ACC}" dt="2024-10-04T16:32:29.928" v="482" actId="404"/>
          <ac:spMkLst>
            <pc:docMk/>
            <pc:sldMk cId="3925435236" sldId="303"/>
            <ac:spMk id="2" creationId="{EFFABED3-B1FE-E629-F5CA-F80B0EAAF3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92AFB-6AC0-475F-AF59-BAF8DB7E228C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9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5F247B-93CE-4DCA-9E97-991616D9DCBB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24D3D4-56CC-BD4B-8ED0-2707EAED0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.malek.1@us.af.mil" TargetMode="External"/><Relationship Id="rId3" Type="http://schemas.openxmlformats.org/officeDocument/2006/relationships/hyperlink" Target="mailto:ehaney@lone-star.com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mailto:semerson@aptim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Enhancing Air Force Training: </a:t>
            </a:r>
            <a:br>
              <a:rPr lang="en-US" dirty="0"/>
            </a:br>
            <a:r>
              <a:rPr lang="en-US" dirty="0"/>
              <a:t>A Data Integration Framework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76706" y="3588335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Eric Haney PhD, Lone Star Analysis</a:t>
            </a:r>
          </a:p>
          <a:p>
            <a:pPr eaLnBrk="1" hangingPunct="1"/>
            <a:endParaRPr lang="en-US" dirty="0">
              <a:latin typeface="Arial Narrow" pitchFamily="34" charset="0"/>
            </a:endParaRPr>
          </a:p>
          <a:p>
            <a:pPr eaLnBrk="1" hangingPunct="1"/>
            <a:endParaRPr lang="en-US" dirty="0">
              <a:latin typeface="Arial Narrow" pitchFamily="34" charset="0"/>
            </a:endParaRPr>
          </a:p>
          <a:p>
            <a:pPr eaLnBrk="1" hangingPunct="1"/>
            <a:r>
              <a:rPr lang="en-US" dirty="0">
                <a:latin typeface="Arial Narrow" pitchFamily="34" charset="0"/>
              </a:rPr>
              <a:t>Samantha N. Emerson PhD, Aptima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Mark Schroeder-Strong PhD, Aptima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608B419-4DAC-4E12-37BD-0173C820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61" y="3551726"/>
            <a:ext cx="2376264" cy="542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8D968-19E0-58A7-F381-A480843D5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811" y="4861689"/>
            <a:ext cx="2287806" cy="10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 of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0C420-D5A3-3EC0-9E0B-B643ABCBC2ED}"/>
              </a:ext>
            </a:extLst>
          </p:cNvPr>
          <p:cNvSpPr txBox="1"/>
          <p:nvPr/>
        </p:nvSpPr>
        <p:spPr>
          <a:xfrm>
            <a:off x="6425430" y="1695707"/>
            <a:ext cx="5665962" cy="1569660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Future State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Adaptive, responsive &amp; holistic training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Multi-modal, multi-fidelity environments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Real-time integrated training progression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E9421-DE35-7EE0-DA33-AD82194DBA2A}"/>
              </a:ext>
            </a:extLst>
          </p:cNvPr>
          <p:cNvSpPr txBox="1"/>
          <p:nvPr/>
        </p:nvSpPr>
        <p:spPr>
          <a:xfrm>
            <a:off x="100608" y="1695707"/>
            <a:ext cx="5882467" cy="1569660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Current State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Siloed and non-connected datasets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Slow, subjective instruction feedback loops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Conservate training paradigms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6FB6C92-4E5E-D2FC-EAF7-94417BE5B1B3}"/>
              </a:ext>
            </a:extLst>
          </p:cNvPr>
          <p:cNvSpPr/>
          <p:nvPr/>
        </p:nvSpPr>
        <p:spPr>
          <a:xfrm rot="5400000">
            <a:off x="5859054" y="608423"/>
            <a:ext cx="578665" cy="6219825"/>
          </a:xfrm>
          <a:prstGeom prst="righ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8CDDC-D2C7-592F-DC7E-710A30EA1584}"/>
              </a:ext>
            </a:extLst>
          </p:cNvPr>
          <p:cNvSpPr txBox="1"/>
          <p:nvPr/>
        </p:nvSpPr>
        <p:spPr>
          <a:xfrm>
            <a:off x="2001340" y="4145942"/>
            <a:ext cx="8323760" cy="1938992"/>
          </a:xfrm>
          <a:prstGeom prst="rect">
            <a:avLst/>
          </a:prstGeom>
          <a:solidFill>
            <a:srgbClr val="003E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Gaps to Improve Today &amp; Inform Tomorrow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 charset="0"/>
              </a:rPr>
              <a:t>Analysis methods that work on small, noisy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 charset="0"/>
              </a:rPr>
              <a:t>Framework that improves incrementally – without waiting for ideal future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 charset="0"/>
              </a:rPr>
              <a:t>Reflects urgency to improve readiness outcomes today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A80956B-AF11-BA61-8DF3-3866D8B511DC}"/>
              </a:ext>
            </a:extLst>
          </p:cNvPr>
          <p:cNvSpPr/>
          <p:nvPr/>
        </p:nvSpPr>
        <p:spPr bwMode="auto">
          <a:xfrm>
            <a:off x="5859107" y="2299562"/>
            <a:ext cx="608225" cy="3619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573632" y="0"/>
            <a:ext cx="8961018" cy="841248"/>
          </a:xfrm>
        </p:spPr>
        <p:txBody>
          <a:bodyPr/>
          <a:lstStyle/>
          <a:p>
            <a:r>
              <a:rPr lang="en-US" sz="2800" dirty="0"/>
              <a:t>Requirements for Improving Training Data</a:t>
            </a:r>
          </a:p>
        </p:txBody>
      </p:sp>
      <p:sp>
        <p:nvSpPr>
          <p:cNvPr id="5437" name="Slide Number Placeholder 775"/>
          <p:cNvSpPr>
            <a:spLocks noGrp="1"/>
          </p:cNvSpPr>
          <p:nvPr>
            <p:ph type="sldNum" sz="quarter" idx="4"/>
          </p:nvPr>
        </p:nvSpPr>
        <p:spPr bwMode="auto">
          <a:xfrm>
            <a:off x="10970133" y="6405626"/>
            <a:ext cx="764667" cy="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0626-601B-4F02-A9C8-F30D2C1F6B4A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6196844" y="1373495"/>
            <a:ext cx="5899906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Data-to-Skill Mapping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</a:rPr>
              <a:t>Identify which data can be used to measure which skills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8704A5C-C810-D786-3A95-EA76A604E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46" y="2411046"/>
            <a:ext cx="5995154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Data Segmentation and Extraction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</a:rPr>
              <a:t>Isolate events from others in continuous data streams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B6075E-E491-6A83-F3C5-4ECBCCB9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46" y="3429000"/>
            <a:ext cx="6001504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Data Integration and Weighting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</a:rPr>
              <a:t>Integrate multiple signals into a holistic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277920-CC23-266F-0F49-7760D3B75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45" y="4451447"/>
            <a:ext cx="5273828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Predictive Validation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</a:rPr>
              <a:t>Identify data discrepancies early in 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7304D-E914-D25D-A44F-9340E749C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43" y="5394851"/>
            <a:ext cx="599515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Updated Training Data Infrastructure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</a:rPr>
              <a:t>Modernize Air Force data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64F4A-14BE-FB43-2A3D-692F39252CED}"/>
              </a:ext>
            </a:extLst>
          </p:cNvPr>
          <p:cNvSpPr txBox="1"/>
          <p:nvPr/>
        </p:nvSpPr>
        <p:spPr>
          <a:xfrm>
            <a:off x="228600" y="1138242"/>
            <a:ext cx="5700302" cy="1508105"/>
          </a:xfrm>
          <a:prstGeom prst="rect">
            <a:avLst/>
          </a:prstGeom>
          <a:solidFill>
            <a:srgbClr val="003E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  <a:cs typeface="Arial" charset="0"/>
              </a:rPr>
              <a:t>Gaps to Improve Today &amp; Inform Tomorrow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Arial" charset="0"/>
              </a:rPr>
              <a:t>Analysis methods that work on small, noisy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Arial" charset="0"/>
              </a:rPr>
              <a:t>Framework that improves incrementally – without waiting for ideal future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Arial" charset="0"/>
              </a:rPr>
              <a:t>Reflects urgency to improve readiness outcomes today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B100CC67-D81E-C5EE-E493-E01F3BDE395A}"/>
              </a:ext>
            </a:extLst>
          </p:cNvPr>
          <p:cNvSpPr/>
          <p:nvPr/>
        </p:nvSpPr>
        <p:spPr bwMode="auto">
          <a:xfrm>
            <a:off x="2895871" y="2752289"/>
            <a:ext cx="365760" cy="365760"/>
          </a:xfrm>
          <a:prstGeom prst="plus">
            <a:avLst>
              <a:gd name="adj" fmla="val 415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A5BE2-65DC-973D-0A80-36A53DA8BA9C}"/>
              </a:ext>
            </a:extLst>
          </p:cNvPr>
          <p:cNvSpPr txBox="1"/>
          <p:nvPr/>
        </p:nvSpPr>
        <p:spPr>
          <a:xfrm>
            <a:off x="228600" y="3314700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Available data in Air Force and broader pilot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Grade sheet / event reports (G/TIMS, ARMS, </a:t>
            </a:r>
            <a:r>
              <a:rPr lang="en-US" sz="1800" dirty="0" err="1"/>
              <a:t>xAPI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Detailed simulator event data (DIS)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D4B10-5B44-1635-78DF-D8B747EA048C}"/>
              </a:ext>
            </a:extLst>
          </p:cNvPr>
          <p:cNvSpPr txBox="1"/>
          <p:nvPr/>
        </p:nvSpPr>
        <p:spPr>
          <a:xfrm>
            <a:off x="228600" y="4796428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Knowledge of Air Force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Continuity of training skills through pilot 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Context to future mission sets</a:t>
            </a: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00A65100-FC8D-22C0-A582-8A80B4C401F6}"/>
              </a:ext>
            </a:extLst>
          </p:cNvPr>
          <p:cNvSpPr/>
          <p:nvPr/>
        </p:nvSpPr>
        <p:spPr bwMode="auto">
          <a:xfrm>
            <a:off x="2895871" y="4327801"/>
            <a:ext cx="365760" cy="365760"/>
          </a:xfrm>
          <a:prstGeom prst="plus">
            <a:avLst>
              <a:gd name="adj" fmla="val 415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Framework Vision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F57281-B3C5-115D-2777-903CAEFD0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67" y="898398"/>
            <a:ext cx="9102984" cy="5400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8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C6BA5C71-94D3-1D50-5116-0878D98AF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7" y="1036674"/>
            <a:ext cx="3343543" cy="24992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8DE40D1-E529-6B9D-061D-0B49C6F5590F}"/>
              </a:ext>
            </a:extLst>
          </p:cNvPr>
          <p:cNvGrpSpPr/>
          <p:nvPr/>
        </p:nvGrpSpPr>
        <p:grpSpPr>
          <a:xfrm>
            <a:off x="2183722" y="2994307"/>
            <a:ext cx="2861259" cy="869386"/>
            <a:chOff x="4004691" y="6090772"/>
            <a:chExt cx="3295650" cy="10013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1827A2-5BDE-05CB-AFB1-27715E6D15DD}"/>
                </a:ext>
              </a:extLst>
            </p:cNvPr>
            <p:cNvSpPr/>
            <p:nvPr/>
          </p:nvSpPr>
          <p:spPr bwMode="auto">
            <a:xfrm>
              <a:off x="4004691" y="6090772"/>
              <a:ext cx="3295650" cy="10013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7348DA-8623-8619-D725-53497131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691" y="6090772"/>
              <a:ext cx="3265170" cy="940393"/>
            </a:xfrm>
            <a:prstGeom prst="rect">
              <a:avLst/>
            </a:prstGeom>
            <a:noFill/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11AE4-9831-9871-3872-9182AE313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A6A515-D062-C069-0C24-3FDAC712C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432" y="0"/>
            <a:ext cx="8351418" cy="841248"/>
          </a:xfrm>
        </p:spPr>
        <p:txBody>
          <a:bodyPr/>
          <a:lstStyle/>
          <a:p>
            <a:pPr eaLnBrk="1" hangingPunct="1"/>
            <a:r>
              <a:rPr lang="en-US" sz="2800" dirty="0"/>
              <a:t>Extracting Skill Maneuvers from Event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5F8EE-6AC0-A0B5-0F33-D16E0F453B2F}"/>
              </a:ext>
            </a:extLst>
          </p:cNvPr>
          <p:cNvSpPr txBox="1"/>
          <p:nvPr/>
        </p:nvSpPr>
        <p:spPr>
          <a:xfrm>
            <a:off x="5202936" y="1065967"/>
            <a:ext cx="65119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Datapalooza</a:t>
            </a:r>
            <a:r>
              <a:rPr lang="en-US" sz="2000" dirty="0"/>
              <a:t> Dataset 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Simulator data generated by Air Force instructor pilot as synthetic student data – stand-in for enterprise training data that remains stovepiped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Multiple instances of same event with different noise / threat / simulated proficiency values for exercise algorithm robustness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Two artifacts provided from each event: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Grade Sheet that follows existing AF standards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Time Space Position Information (TSPI) detailed simulator data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Algorithmic methods investigated to 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Decompose TSPI data into mission elements from grade sheet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Grade mission element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Picture 13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55C1B84-2FF1-A08C-46F8-2346A8A46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01951" y="3728234"/>
            <a:ext cx="3112849" cy="2703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63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21081" y="6415216"/>
            <a:ext cx="541638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C3173-0012-11E3-E67B-395B94B26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2" y="1094105"/>
            <a:ext cx="7313814" cy="5321111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5D6CA93-1A7C-9B69-A209-90675205B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pPr eaLnBrk="1" hangingPunct="1"/>
            <a:r>
              <a:rPr lang="en-US" sz="2800" dirty="0"/>
              <a:t>Analyzing Future Event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FABED3-B1FE-E629-F5CA-F80B0EAAF347}"/>
              </a:ext>
            </a:extLst>
          </p:cNvPr>
          <p:cNvSpPr txBox="1"/>
          <p:nvPr/>
        </p:nvSpPr>
        <p:spPr>
          <a:xfrm>
            <a:off x="7513866" y="1065967"/>
            <a:ext cx="4390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/>
              <a:t>Analysis of G/TIMS data to predict future performance based on previous events / mission elements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/>
              <a:t>Lack of variability in grading values and limited time window of outcomes from G/TIMS limited the predictive value of existing Air Force data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/>
              <a:t>Isolated clustering analysis was able to identify four key skills that lead overall performance </a:t>
            </a:r>
          </a:p>
          <a:p>
            <a:pPr marL="841360" lvl="1" indent="-231775">
              <a:buFont typeface="Arial" panose="020B0604020202020204" pitchFamily="34" charset="0"/>
              <a:buChar char="•"/>
            </a:pPr>
            <a:r>
              <a:rPr lang="en-US" sz="1800" dirty="0"/>
              <a:t>Flight Coordination</a:t>
            </a:r>
          </a:p>
          <a:p>
            <a:pPr marL="841360" lvl="1" indent="-231775">
              <a:buFont typeface="Arial" panose="020B0604020202020204" pitchFamily="34" charset="0"/>
              <a:buChar char="•"/>
            </a:pPr>
            <a:r>
              <a:rPr lang="en-US" sz="1800" dirty="0"/>
              <a:t>Decision-Making</a:t>
            </a:r>
          </a:p>
          <a:p>
            <a:pPr marL="841360" lvl="1" indent="-231775">
              <a:buFont typeface="Arial" panose="020B0604020202020204" pitchFamily="34" charset="0"/>
              <a:buChar char="•"/>
            </a:pPr>
            <a:r>
              <a:rPr lang="en-US" sz="1800" dirty="0"/>
              <a:t>Task Management</a:t>
            </a:r>
          </a:p>
          <a:p>
            <a:pPr marL="841360" lvl="1" indent="-231775">
              <a:buFont typeface="Arial" panose="020B0604020202020204" pitchFamily="34" charset="0"/>
              <a:buChar char="•"/>
            </a:pPr>
            <a:r>
              <a:rPr lang="en-US" sz="1800" dirty="0"/>
              <a:t>Situational Awareness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543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8153400" cy="838200"/>
          </a:xfrm>
        </p:spPr>
        <p:txBody>
          <a:bodyPr/>
          <a:lstStyle/>
          <a:p>
            <a:pPr eaLnBrk="1" hangingPunct="1"/>
            <a:r>
              <a:rPr lang="en-US" dirty="0"/>
              <a:t>Lessons Learned for Improving Readiness</a:t>
            </a:r>
            <a:endParaRPr lang="en-US" sz="2800" dirty="0"/>
          </a:p>
        </p:txBody>
      </p:sp>
      <p:sp>
        <p:nvSpPr>
          <p:cNvPr id="11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0663880" y="6415218"/>
            <a:ext cx="918519" cy="4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2DE4C-6C9E-7CCC-CC37-7440271119AF}"/>
              </a:ext>
            </a:extLst>
          </p:cNvPr>
          <p:cNvSpPr txBox="1"/>
          <p:nvPr/>
        </p:nvSpPr>
        <p:spPr>
          <a:xfrm>
            <a:off x="707136" y="1218184"/>
            <a:ext cx="105323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Digital Transformation initiatives are making impact, but silos still remain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Data security / classification of event records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Incomplete migration to shared storage systems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Even so, barriers are surmountable to improve Readiness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Multi-modal data informs a more holistic picture of learner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Analytics can </a:t>
            </a:r>
            <a:r>
              <a:rPr lang="en-US" sz="2000"/>
              <a:t>reduce instructors</a:t>
            </a:r>
            <a:r>
              <a:rPr lang="en-US" sz="2000" dirty="0"/>
              <a:t>’ workload by automating mundane, repeatable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Framework is in place to improve Readiness outcomes today AND inform Digital Transformation initiatives of tomorrow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Centralized Storage, Standardized Formats, Flexible Security, Designed to Evolve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459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Contacts</a:t>
            </a:r>
          </a:p>
        </p:txBody>
      </p:sp>
      <p:sp>
        <p:nvSpPr>
          <p:cNvPr id="32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0942043" y="6404898"/>
            <a:ext cx="677863" cy="3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4C3D75-83E0-A32B-0E7E-3A1AFE6349A8}"/>
              </a:ext>
            </a:extLst>
          </p:cNvPr>
          <p:cNvSpPr txBox="1">
            <a:spLocks/>
          </p:cNvSpPr>
          <p:nvPr/>
        </p:nvSpPr>
        <p:spPr>
          <a:xfrm>
            <a:off x="1076772" y="2971800"/>
            <a:ext cx="3960440" cy="166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Eric Haney PhD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Chief Technology Officer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Lone Star Analysis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ehaney@lone-star.com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40165-E2EE-C5FF-1916-BE0C173845F6}"/>
              </a:ext>
            </a:extLst>
          </p:cNvPr>
          <p:cNvSpPr txBox="1">
            <a:spLocks/>
          </p:cNvSpPr>
          <p:nvPr/>
        </p:nvSpPr>
        <p:spPr>
          <a:xfrm>
            <a:off x="4641170" y="2971800"/>
            <a:ext cx="3492386" cy="166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Samantha N. Emerson PhD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Scientist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Aptima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semerson@aptima.com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8E8BED-D1AC-8F63-3EC5-32AE30D7E4C5}"/>
              </a:ext>
            </a:extLst>
          </p:cNvPr>
          <p:cNvSpPr txBox="1">
            <a:spLocks/>
          </p:cNvSpPr>
          <p:nvPr/>
        </p:nvSpPr>
        <p:spPr>
          <a:xfrm>
            <a:off x="8349580" y="2971800"/>
            <a:ext cx="3492386" cy="166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 Schroeder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PhD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Scientist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Aptima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mschroeder@aptima.com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54F45-B300-8329-B13E-911B7F5CE1EF}"/>
              </a:ext>
            </a:extLst>
          </p:cNvPr>
          <p:cNvSpPr txBox="1"/>
          <p:nvPr/>
        </p:nvSpPr>
        <p:spPr>
          <a:xfrm>
            <a:off x="1076772" y="4331104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n-lt"/>
              </a:rPr>
              <a:t>This work was funded by Air Force Research Laboratory under SBIR AF222-D018 Direct-to-Phase 2</a:t>
            </a:r>
          </a:p>
        </p:txBody>
      </p:sp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0256D7BF-3C9C-8C06-BEEC-F20C2E8FF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4" y="1068326"/>
            <a:ext cx="2023597" cy="182661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5C254E0D-3F52-E9D1-5989-A4B2BB313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13" y="1056123"/>
            <a:ext cx="1826610" cy="1826610"/>
          </a:xfrm>
          <a:prstGeom prst="rect">
            <a:avLst/>
          </a:prstGeom>
        </p:spPr>
      </p:pic>
      <p:pic>
        <p:nvPicPr>
          <p:cNvPr id="10" name="Picture 2" descr="Profile photo of Mark Schroeder">
            <a:extLst>
              <a:ext uri="{FF2B5EF4-FFF2-40B4-BE49-F238E27FC236}">
                <a16:creationId xmlns:a16="http://schemas.microsoft.com/office/drawing/2014/main" id="{5915B051-09F9-B53A-C25C-AFBE83EC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36" y="1127365"/>
            <a:ext cx="1826610" cy="18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8D3E82-5F6A-BF3D-5B43-36D51F6F1398}"/>
              </a:ext>
            </a:extLst>
          </p:cNvPr>
          <p:cNvSpPr txBox="1">
            <a:spLocks/>
          </p:cNvSpPr>
          <p:nvPr/>
        </p:nvSpPr>
        <p:spPr>
          <a:xfrm>
            <a:off x="1097240" y="5204140"/>
            <a:ext cx="3960440" cy="120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David Malek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Point of Contact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AFRL Human Performance Wing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8"/>
              </a:rPr>
              <a:t>david.malek.1@us.af.mil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15926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0b8bdd8-d286-4b74-bc5c-a60cf60f6939}" enabled="1" method="Standard" siteId="{f84861f0-b682-4e29-8d67-014158fc40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26577</TotalTime>
  <Words>577</Words>
  <Application>Microsoft Office PowerPoint</Application>
  <PresentationFormat>Widescreen</PresentationFormat>
  <Paragraphs>96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Tahoma</vt:lpstr>
      <vt:lpstr>Wingdings</vt:lpstr>
      <vt:lpstr>Blends</vt:lpstr>
      <vt:lpstr>PowerPoint Presentation</vt:lpstr>
      <vt:lpstr>Future Direction of Training</vt:lpstr>
      <vt:lpstr>Requirements for Improving Training Data</vt:lpstr>
      <vt:lpstr>Framework Vision</vt:lpstr>
      <vt:lpstr>Extracting Skill Maneuvers from Event Data</vt:lpstr>
      <vt:lpstr>Analyzing Future Event Performance</vt:lpstr>
      <vt:lpstr>Lessons Learned for Improving Readiness</vt:lpstr>
      <vt:lpstr>Contacts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Eric Haney,  PhD</cp:lastModifiedBy>
  <cp:revision>49</cp:revision>
  <cp:lastPrinted>1601-01-01T00:00:00Z</cp:lastPrinted>
  <dcterms:created xsi:type="dcterms:W3CDTF">2016-03-29T15:29:36Z</dcterms:created>
  <dcterms:modified xsi:type="dcterms:W3CDTF">2024-10-07T13:34:42Z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