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24"/>
  </p:notesMasterIdLst>
  <p:handoutMasterIdLst>
    <p:handoutMasterId r:id="rId25"/>
  </p:handoutMasterIdLst>
  <p:sldIdLst>
    <p:sldId id="289" r:id="rId5"/>
    <p:sldId id="302" r:id="rId6"/>
    <p:sldId id="303" r:id="rId7"/>
    <p:sldId id="318" r:id="rId8"/>
    <p:sldId id="319" r:id="rId9"/>
    <p:sldId id="304" r:id="rId10"/>
    <p:sldId id="305" r:id="rId11"/>
    <p:sldId id="413" r:id="rId12"/>
    <p:sldId id="308" r:id="rId13"/>
    <p:sldId id="309" r:id="rId14"/>
    <p:sldId id="310" r:id="rId15"/>
    <p:sldId id="312" r:id="rId16"/>
    <p:sldId id="314" r:id="rId17"/>
    <p:sldId id="407" r:id="rId18"/>
    <p:sldId id="408" r:id="rId19"/>
    <p:sldId id="414" r:id="rId20"/>
    <p:sldId id="315" r:id="rId21"/>
    <p:sldId id="316" r:id="rId22"/>
    <p:sldId id="317" r:id="rId23"/>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F85ABA-01A1-CEA7-AD50-4DC839711874}" name="Paulien Roos" initials="PR" userId="S::Paulien.Roos@cfd-research.com::9febeea2-1b36-4ee8-99cf-f81cbfd13e5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8C2A"/>
    <a:srgbClr val="F77B0B"/>
    <a:srgbClr val="CC3300"/>
    <a:srgbClr val="22458A"/>
    <a:srgbClr val="2B56AB"/>
    <a:srgbClr val="0033CC"/>
    <a:srgbClr val="3366CC"/>
    <a:srgbClr val="0066CC"/>
    <a:srgbClr val="B2F50B"/>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4582" autoAdjust="0"/>
  </p:normalViewPr>
  <p:slideViewPr>
    <p:cSldViewPr snapToGrid="0">
      <p:cViewPr varScale="1">
        <p:scale>
          <a:sx n="108" d="100"/>
          <a:sy n="108" d="100"/>
        </p:scale>
        <p:origin x="714" y="9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0" d="100"/>
          <a:sy n="70" d="100"/>
        </p:scale>
        <p:origin x="-2814" y="-102"/>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explosion val="4"/>
          <c:dPt>
            <c:idx val="0"/>
            <c:bubble3D val="0"/>
            <c:spPr>
              <a:noFill/>
              <a:ln w="19050">
                <a:solidFill>
                  <a:srgbClr val="FF0000"/>
                </a:solidFill>
              </a:ln>
              <a:effectLst/>
            </c:spPr>
            <c:extLst>
              <c:ext xmlns:c16="http://schemas.microsoft.com/office/drawing/2014/chart" uri="{C3380CC4-5D6E-409C-BE32-E72D297353CC}">
                <c16:uniqueId val="{00000002-BA68-4C6E-8660-59DA4E7EE73B}"/>
              </c:ext>
            </c:extLst>
          </c:dPt>
          <c:dPt>
            <c:idx val="1"/>
            <c:bubble3D val="0"/>
            <c:spPr>
              <a:noFill/>
              <a:ln w="19050">
                <a:solidFill>
                  <a:schemeClr val="accent5">
                    <a:lumMod val="60000"/>
                    <a:lumOff val="40000"/>
                  </a:schemeClr>
                </a:solidFill>
              </a:ln>
              <a:effectLst/>
            </c:spPr>
            <c:extLst>
              <c:ext xmlns:c16="http://schemas.microsoft.com/office/drawing/2014/chart" uri="{C3380CC4-5D6E-409C-BE32-E72D297353CC}">
                <c16:uniqueId val="{00000003-BA68-4C6E-8660-59DA4E7EE73B}"/>
              </c:ext>
            </c:extLst>
          </c:dPt>
          <c:dPt>
            <c:idx val="2"/>
            <c:bubble3D val="0"/>
            <c:spPr>
              <a:noFill/>
              <a:ln w="19050">
                <a:solidFill>
                  <a:schemeClr val="accent1">
                    <a:lumMod val="60000"/>
                    <a:lumOff val="40000"/>
                  </a:schemeClr>
                </a:solidFill>
              </a:ln>
              <a:effectLst/>
            </c:spPr>
            <c:extLst>
              <c:ext xmlns:c16="http://schemas.microsoft.com/office/drawing/2014/chart" uri="{C3380CC4-5D6E-409C-BE32-E72D297353CC}">
                <c16:uniqueId val="{00000001-BA68-4C6E-8660-59DA4E7EE73B}"/>
              </c:ext>
            </c:extLst>
          </c:dPt>
          <c:dPt>
            <c:idx val="3"/>
            <c:bubble3D val="0"/>
            <c:spPr>
              <a:noFill/>
              <a:ln w="19050">
                <a:solidFill>
                  <a:schemeClr val="accent4">
                    <a:lumMod val="75000"/>
                  </a:schemeClr>
                </a:solidFill>
              </a:ln>
              <a:effectLst/>
            </c:spPr>
            <c:extLst>
              <c:ext xmlns:c16="http://schemas.microsoft.com/office/drawing/2014/chart" uri="{C3380CC4-5D6E-409C-BE32-E72D297353CC}">
                <c16:uniqueId val="{00000004-BA68-4C6E-8660-59DA4E7EE73B}"/>
              </c:ext>
            </c:extLst>
          </c:dPt>
          <c:cat>
            <c:strRef>
              <c:f>Sheet1!$A$2:$A$5</c:f>
              <c:strCache>
                <c:ptCount val="4"/>
                <c:pt idx="0">
                  <c:v>1st Qtr</c:v>
                </c:pt>
                <c:pt idx="1">
                  <c:v>2nd Qtr</c:v>
                </c:pt>
                <c:pt idx="2">
                  <c:v>3rd Qtr</c:v>
                </c:pt>
                <c:pt idx="3">
                  <c:v>lasdfk</c:v>
                </c:pt>
              </c:strCache>
            </c:strRef>
          </c:cat>
          <c:val>
            <c:numRef>
              <c:f>Sheet1!$B$2:$B$5</c:f>
              <c:numCache>
                <c:formatCode>General</c:formatCode>
                <c:ptCount val="4"/>
                <c:pt idx="0">
                  <c:v>10</c:v>
                </c:pt>
                <c:pt idx="1">
                  <c:v>10</c:v>
                </c:pt>
                <c:pt idx="2">
                  <c:v>10</c:v>
                </c:pt>
                <c:pt idx="3">
                  <c:v>10</c:v>
                </c:pt>
              </c:numCache>
            </c:numRef>
          </c:val>
          <c:extLst>
            <c:ext xmlns:c16="http://schemas.microsoft.com/office/drawing/2014/chart" uri="{C3380CC4-5D6E-409C-BE32-E72D297353CC}">
              <c16:uniqueId val="{00000000-BA68-4C6E-8660-59DA4E7EE73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8D2A72-7E0B-47A2-9C9C-1F989D737306}" type="doc">
      <dgm:prSet loTypeId="urn:microsoft.com/office/officeart/2005/8/layout/hList1" loCatId="list" qsTypeId="urn:microsoft.com/office/officeart/2005/8/quickstyle/3d1" qsCatId="3D" csTypeId="urn:microsoft.com/office/officeart/2005/8/colors/accent0_3" csCatId="mainScheme" phldr="1"/>
      <dgm:spPr/>
      <dgm:t>
        <a:bodyPr/>
        <a:lstStyle/>
        <a:p>
          <a:endParaRPr lang="en-US"/>
        </a:p>
      </dgm:t>
    </dgm:pt>
    <dgm:pt modelId="{7E642DE9-A6A0-4710-9B83-C2E755BB798A}">
      <dgm:prSet phldrT="[Text]"/>
      <dgm:spPr/>
      <dgm:t>
        <a:bodyPr/>
        <a:lstStyle/>
        <a:p>
          <a:r>
            <a:rPr lang="en-US" dirty="0"/>
            <a:t>Design</a:t>
          </a:r>
        </a:p>
      </dgm:t>
    </dgm:pt>
    <dgm:pt modelId="{5CD09FF4-63AB-4DDF-A481-0207FD488722}" type="parTrans" cxnId="{FF046627-90A8-41A0-9A3E-7CD0055E1476}">
      <dgm:prSet/>
      <dgm:spPr/>
      <dgm:t>
        <a:bodyPr/>
        <a:lstStyle/>
        <a:p>
          <a:endParaRPr lang="en-US"/>
        </a:p>
      </dgm:t>
    </dgm:pt>
    <dgm:pt modelId="{2906605D-CD48-4C25-9F8F-87E2670823D9}" type="sibTrans" cxnId="{FF046627-90A8-41A0-9A3E-7CD0055E1476}">
      <dgm:prSet/>
      <dgm:spPr/>
      <dgm:t>
        <a:bodyPr/>
        <a:lstStyle/>
        <a:p>
          <a:endParaRPr lang="en-US"/>
        </a:p>
      </dgm:t>
    </dgm:pt>
    <dgm:pt modelId="{61A0D6D3-F057-431E-931C-2E1278DA65CC}">
      <dgm:prSet phldrT="[Text]"/>
      <dgm:spPr/>
      <dgm:t>
        <a:bodyPr/>
        <a:lstStyle/>
        <a:p>
          <a:r>
            <a:rPr lang="en-US" dirty="0"/>
            <a:t>User informed</a:t>
          </a:r>
        </a:p>
      </dgm:t>
    </dgm:pt>
    <dgm:pt modelId="{A0638EB0-F324-4CFE-AE2B-3EDA4EB06E8E}" type="parTrans" cxnId="{1D8A8FB2-E8BC-40FD-8B73-9A41A6782842}">
      <dgm:prSet/>
      <dgm:spPr/>
      <dgm:t>
        <a:bodyPr/>
        <a:lstStyle/>
        <a:p>
          <a:endParaRPr lang="en-US"/>
        </a:p>
      </dgm:t>
    </dgm:pt>
    <dgm:pt modelId="{99FD4377-28B6-411F-AC29-52E90F5897C6}" type="sibTrans" cxnId="{1D8A8FB2-E8BC-40FD-8B73-9A41A6782842}">
      <dgm:prSet/>
      <dgm:spPr/>
      <dgm:t>
        <a:bodyPr/>
        <a:lstStyle/>
        <a:p>
          <a:endParaRPr lang="en-US"/>
        </a:p>
      </dgm:t>
    </dgm:pt>
    <dgm:pt modelId="{67263F9E-4543-455A-88EB-122F39A68960}">
      <dgm:prSet phldrT="[Text]"/>
      <dgm:spPr/>
      <dgm:t>
        <a:bodyPr/>
        <a:lstStyle/>
        <a:p>
          <a:r>
            <a:rPr lang="en-US" dirty="0"/>
            <a:t>Platform</a:t>
          </a:r>
        </a:p>
      </dgm:t>
    </dgm:pt>
    <dgm:pt modelId="{5A359BF7-1580-42A1-9080-AF7BB3B18A3D}" type="parTrans" cxnId="{3A5D7FA0-EC17-48F2-962A-330CE37F6F80}">
      <dgm:prSet/>
      <dgm:spPr/>
      <dgm:t>
        <a:bodyPr/>
        <a:lstStyle/>
        <a:p>
          <a:endParaRPr lang="en-US"/>
        </a:p>
      </dgm:t>
    </dgm:pt>
    <dgm:pt modelId="{9E608D43-EDDB-4EBF-AD99-6D120E4DFFBD}" type="sibTrans" cxnId="{3A5D7FA0-EC17-48F2-962A-330CE37F6F80}">
      <dgm:prSet/>
      <dgm:spPr/>
      <dgm:t>
        <a:bodyPr/>
        <a:lstStyle/>
        <a:p>
          <a:endParaRPr lang="en-US"/>
        </a:p>
      </dgm:t>
    </dgm:pt>
    <dgm:pt modelId="{1095CB2F-CA06-49E2-9915-72FBE3DDD717}">
      <dgm:prSet phldrT="[Text]"/>
      <dgm:spPr/>
      <dgm:t>
        <a:bodyPr/>
        <a:lstStyle/>
        <a:p>
          <a:r>
            <a:rPr lang="en-US" dirty="0"/>
            <a:t>Android</a:t>
          </a:r>
        </a:p>
      </dgm:t>
    </dgm:pt>
    <dgm:pt modelId="{5E7890CE-7A39-43F1-B722-3F5243197CEE}" type="parTrans" cxnId="{FCDDF788-0F34-4D4D-ADDD-CCD95627227C}">
      <dgm:prSet/>
      <dgm:spPr/>
      <dgm:t>
        <a:bodyPr/>
        <a:lstStyle/>
        <a:p>
          <a:endParaRPr lang="en-US"/>
        </a:p>
      </dgm:t>
    </dgm:pt>
    <dgm:pt modelId="{D8F602C6-E0EC-4462-9FE6-440CC7BF589E}" type="sibTrans" cxnId="{FCDDF788-0F34-4D4D-ADDD-CCD95627227C}">
      <dgm:prSet/>
      <dgm:spPr/>
      <dgm:t>
        <a:bodyPr/>
        <a:lstStyle/>
        <a:p>
          <a:endParaRPr lang="en-US"/>
        </a:p>
      </dgm:t>
    </dgm:pt>
    <dgm:pt modelId="{241FEE5C-B07A-4A4E-8D87-5884112460CF}">
      <dgm:prSet phldrT="[Text]"/>
      <dgm:spPr/>
      <dgm:t>
        <a:bodyPr/>
        <a:lstStyle/>
        <a:p>
          <a:r>
            <a:rPr lang="en-US" dirty="0"/>
            <a:t>ATAK integration</a:t>
          </a:r>
        </a:p>
      </dgm:t>
    </dgm:pt>
    <dgm:pt modelId="{0F8A3CAE-444C-4974-ADF4-E911D63C03C5}" type="parTrans" cxnId="{C8D010EF-76D2-40A0-A32E-97EA402C4EDB}">
      <dgm:prSet/>
      <dgm:spPr/>
      <dgm:t>
        <a:bodyPr/>
        <a:lstStyle/>
        <a:p>
          <a:endParaRPr lang="en-US"/>
        </a:p>
      </dgm:t>
    </dgm:pt>
    <dgm:pt modelId="{874DB8B9-4B84-4D7E-A9FD-561A58E90662}" type="sibTrans" cxnId="{C8D010EF-76D2-40A0-A32E-97EA402C4EDB}">
      <dgm:prSet/>
      <dgm:spPr/>
      <dgm:t>
        <a:bodyPr/>
        <a:lstStyle/>
        <a:p>
          <a:endParaRPr lang="en-US"/>
        </a:p>
      </dgm:t>
    </dgm:pt>
    <dgm:pt modelId="{39F3428B-B7AC-40D6-B9E1-5BA3C14A0426}">
      <dgm:prSet phldrT="[Text]"/>
      <dgm:spPr/>
      <dgm:t>
        <a:bodyPr/>
        <a:lstStyle/>
        <a:p>
          <a:r>
            <a:rPr lang="en-US" dirty="0"/>
            <a:t>Software</a:t>
          </a:r>
        </a:p>
      </dgm:t>
    </dgm:pt>
    <dgm:pt modelId="{2474B405-236F-4959-A975-E28B0A0CD438}" type="parTrans" cxnId="{367962C1-46FA-4D8D-A198-8FE782864653}">
      <dgm:prSet/>
      <dgm:spPr/>
      <dgm:t>
        <a:bodyPr/>
        <a:lstStyle/>
        <a:p>
          <a:endParaRPr lang="en-US"/>
        </a:p>
      </dgm:t>
    </dgm:pt>
    <dgm:pt modelId="{8837DC95-FF3B-4248-9E92-83BB4721943E}" type="sibTrans" cxnId="{367962C1-46FA-4D8D-A198-8FE782864653}">
      <dgm:prSet/>
      <dgm:spPr/>
      <dgm:t>
        <a:bodyPr/>
        <a:lstStyle/>
        <a:p>
          <a:endParaRPr lang="en-US"/>
        </a:p>
      </dgm:t>
    </dgm:pt>
    <dgm:pt modelId="{528AA313-9D3A-4ACE-AD43-073D7FF7C12B}">
      <dgm:prSet phldrT="[Text]"/>
      <dgm:spPr/>
      <dgm:t>
        <a:bodyPr/>
        <a:lstStyle/>
        <a:p>
          <a:r>
            <a:rPr lang="en-US" dirty="0"/>
            <a:t>Extensible</a:t>
          </a:r>
        </a:p>
      </dgm:t>
    </dgm:pt>
    <dgm:pt modelId="{8E91E255-2073-4C00-89FF-226FBFB97833}" type="parTrans" cxnId="{44148482-BA43-4CAC-B75C-64DDA4C161E9}">
      <dgm:prSet/>
      <dgm:spPr/>
      <dgm:t>
        <a:bodyPr/>
        <a:lstStyle/>
        <a:p>
          <a:endParaRPr lang="en-US"/>
        </a:p>
      </dgm:t>
    </dgm:pt>
    <dgm:pt modelId="{041DE5E9-9A3A-4A38-B96E-BC5CFFB4B652}" type="sibTrans" cxnId="{44148482-BA43-4CAC-B75C-64DDA4C161E9}">
      <dgm:prSet/>
      <dgm:spPr/>
      <dgm:t>
        <a:bodyPr/>
        <a:lstStyle/>
        <a:p>
          <a:endParaRPr lang="en-US"/>
        </a:p>
      </dgm:t>
    </dgm:pt>
    <dgm:pt modelId="{2D24A224-3AC7-47F5-A427-007D74CA1F5D}">
      <dgm:prSet phldrT="[Text]"/>
      <dgm:spPr/>
      <dgm:t>
        <a:bodyPr/>
        <a:lstStyle/>
        <a:p>
          <a:r>
            <a:rPr lang="en-US" dirty="0"/>
            <a:t>Modular</a:t>
          </a:r>
        </a:p>
      </dgm:t>
    </dgm:pt>
    <dgm:pt modelId="{96FA80C3-E5E1-4A06-B1AF-FD276D53E122}" type="parTrans" cxnId="{6D79794C-F9BB-4C64-B800-D2A40BD62743}">
      <dgm:prSet/>
      <dgm:spPr/>
      <dgm:t>
        <a:bodyPr/>
        <a:lstStyle/>
        <a:p>
          <a:endParaRPr lang="en-US"/>
        </a:p>
      </dgm:t>
    </dgm:pt>
    <dgm:pt modelId="{73BCBCFA-B799-47E0-B765-AB66FDD80876}" type="sibTrans" cxnId="{6D79794C-F9BB-4C64-B800-D2A40BD62743}">
      <dgm:prSet/>
      <dgm:spPr/>
      <dgm:t>
        <a:bodyPr/>
        <a:lstStyle/>
        <a:p>
          <a:endParaRPr lang="en-US"/>
        </a:p>
      </dgm:t>
    </dgm:pt>
    <dgm:pt modelId="{E3DB8928-C12A-48FA-A561-163ABAA39EB1}">
      <dgm:prSet phldrT="[Text]"/>
      <dgm:spPr/>
      <dgm:t>
        <a:bodyPr/>
        <a:lstStyle/>
        <a:p>
          <a:r>
            <a:rPr lang="en-US" dirty="0"/>
            <a:t>Visualization</a:t>
          </a:r>
        </a:p>
      </dgm:t>
    </dgm:pt>
    <dgm:pt modelId="{004C6635-1880-4428-9FBD-247DE9A4F7B6}" type="parTrans" cxnId="{C09B9490-C8A6-4BA6-97F6-670EC2BD766E}">
      <dgm:prSet/>
      <dgm:spPr/>
      <dgm:t>
        <a:bodyPr/>
        <a:lstStyle/>
        <a:p>
          <a:endParaRPr lang="en-US"/>
        </a:p>
      </dgm:t>
    </dgm:pt>
    <dgm:pt modelId="{E03EAF5D-0C93-4191-8BC2-25DDE386D7FF}" type="sibTrans" cxnId="{C09B9490-C8A6-4BA6-97F6-670EC2BD766E}">
      <dgm:prSet/>
      <dgm:spPr/>
      <dgm:t>
        <a:bodyPr/>
        <a:lstStyle/>
        <a:p>
          <a:endParaRPr lang="en-US"/>
        </a:p>
      </dgm:t>
    </dgm:pt>
    <dgm:pt modelId="{67DCDC67-3497-4F2B-B18D-D8F8DD3A081A}">
      <dgm:prSet phldrT="[Text]"/>
      <dgm:spPr/>
      <dgm:t>
        <a:bodyPr/>
        <a:lstStyle/>
        <a:p>
          <a:r>
            <a:rPr lang="en-US" dirty="0"/>
            <a:t>At-a-glance insights</a:t>
          </a:r>
        </a:p>
      </dgm:t>
    </dgm:pt>
    <dgm:pt modelId="{D86158A5-1E83-48B2-8B4C-D8EEB032926A}" type="parTrans" cxnId="{8E5326E2-78A8-4D5D-82C6-4F04A122263E}">
      <dgm:prSet/>
      <dgm:spPr/>
      <dgm:t>
        <a:bodyPr/>
        <a:lstStyle/>
        <a:p>
          <a:endParaRPr lang="en-US"/>
        </a:p>
      </dgm:t>
    </dgm:pt>
    <dgm:pt modelId="{9695AF23-A47B-4014-8727-74BA2873C416}" type="sibTrans" cxnId="{8E5326E2-78A8-4D5D-82C6-4F04A122263E}">
      <dgm:prSet/>
      <dgm:spPr/>
      <dgm:t>
        <a:bodyPr/>
        <a:lstStyle/>
        <a:p>
          <a:endParaRPr lang="en-US"/>
        </a:p>
      </dgm:t>
    </dgm:pt>
    <dgm:pt modelId="{BD20F979-0E7B-4A8D-ADEB-DC1EDB105E3A}">
      <dgm:prSet phldrT="[Text]"/>
      <dgm:spPr/>
      <dgm:t>
        <a:bodyPr/>
        <a:lstStyle/>
        <a:p>
          <a:r>
            <a:rPr lang="en-US" dirty="0"/>
            <a:t>Rank-based</a:t>
          </a:r>
        </a:p>
      </dgm:t>
    </dgm:pt>
    <dgm:pt modelId="{185DB26A-7A1F-4AA1-90A6-B6D844795584}" type="parTrans" cxnId="{CC4968CC-EC61-4983-A8DD-1E25745BEA3A}">
      <dgm:prSet/>
      <dgm:spPr/>
      <dgm:t>
        <a:bodyPr/>
        <a:lstStyle/>
        <a:p>
          <a:endParaRPr lang="en-US"/>
        </a:p>
      </dgm:t>
    </dgm:pt>
    <dgm:pt modelId="{D341AA16-7F8A-4830-8362-7B8532001E4E}" type="sibTrans" cxnId="{CC4968CC-EC61-4983-A8DD-1E25745BEA3A}">
      <dgm:prSet/>
      <dgm:spPr/>
      <dgm:t>
        <a:bodyPr/>
        <a:lstStyle/>
        <a:p>
          <a:endParaRPr lang="en-US"/>
        </a:p>
      </dgm:t>
    </dgm:pt>
    <dgm:pt modelId="{C42416AA-9CB6-411F-B1DD-1C79E6A7DFE6}">
      <dgm:prSet phldrT="[Text]"/>
      <dgm:spPr/>
      <dgm:t>
        <a:bodyPr/>
        <a:lstStyle/>
        <a:p>
          <a:r>
            <a:rPr lang="en-US" dirty="0"/>
            <a:t>Sensors</a:t>
          </a:r>
        </a:p>
      </dgm:t>
    </dgm:pt>
    <dgm:pt modelId="{1DCB0850-83AF-4A3B-9B6C-082E0A50775C}" type="parTrans" cxnId="{6459252E-52AF-4F79-A3A1-589BD739A276}">
      <dgm:prSet/>
      <dgm:spPr/>
      <dgm:t>
        <a:bodyPr/>
        <a:lstStyle/>
        <a:p>
          <a:endParaRPr lang="en-US"/>
        </a:p>
      </dgm:t>
    </dgm:pt>
    <dgm:pt modelId="{ECCA5481-1675-4607-B9EB-E0C287D43930}" type="sibTrans" cxnId="{6459252E-52AF-4F79-A3A1-589BD739A276}">
      <dgm:prSet/>
      <dgm:spPr/>
      <dgm:t>
        <a:bodyPr/>
        <a:lstStyle/>
        <a:p>
          <a:endParaRPr lang="en-US"/>
        </a:p>
      </dgm:t>
    </dgm:pt>
    <dgm:pt modelId="{9286FA00-B108-495D-BE6F-D75FDCDD4516}">
      <dgm:prSet phldrT="[Text]"/>
      <dgm:spPr/>
      <dgm:t>
        <a:bodyPr/>
        <a:lstStyle/>
        <a:p>
          <a:r>
            <a:rPr lang="en-US" dirty="0"/>
            <a:t>Sensor agnostic</a:t>
          </a:r>
        </a:p>
      </dgm:t>
    </dgm:pt>
    <dgm:pt modelId="{4F1A43DD-D864-4AA5-B701-8F4C6A97516A}" type="parTrans" cxnId="{52A5A37A-199F-474A-B703-9660F9B2F064}">
      <dgm:prSet/>
      <dgm:spPr/>
      <dgm:t>
        <a:bodyPr/>
        <a:lstStyle/>
        <a:p>
          <a:endParaRPr lang="en-US"/>
        </a:p>
      </dgm:t>
    </dgm:pt>
    <dgm:pt modelId="{86012492-9B22-46B1-9D71-C4D5565BE8C6}" type="sibTrans" cxnId="{52A5A37A-199F-474A-B703-9660F9B2F064}">
      <dgm:prSet/>
      <dgm:spPr/>
      <dgm:t>
        <a:bodyPr/>
        <a:lstStyle/>
        <a:p>
          <a:endParaRPr lang="en-US"/>
        </a:p>
      </dgm:t>
    </dgm:pt>
    <dgm:pt modelId="{DF50779A-1C4C-41E7-A607-B4F34F4A9C2B}">
      <dgm:prSet phldrT="[Text]"/>
      <dgm:spPr/>
      <dgm:t>
        <a:bodyPr/>
        <a:lstStyle/>
        <a:p>
          <a:r>
            <a:rPr lang="en-US" dirty="0"/>
            <a:t>Direct connect to device</a:t>
          </a:r>
        </a:p>
      </dgm:t>
    </dgm:pt>
    <dgm:pt modelId="{F458801E-8F10-4282-9889-C8D8E50D59D6}" type="parTrans" cxnId="{79837CF5-7B8B-4BB3-B32C-0C85F94059CB}">
      <dgm:prSet/>
      <dgm:spPr/>
      <dgm:t>
        <a:bodyPr/>
        <a:lstStyle/>
        <a:p>
          <a:endParaRPr lang="en-US"/>
        </a:p>
      </dgm:t>
    </dgm:pt>
    <dgm:pt modelId="{05E0B49B-8463-46F2-8843-8DA5B94D6097}" type="sibTrans" cxnId="{79837CF5-7B8B-4BB3-B32C-0C85F94059CB}">
      <dgm:prSet/>
      <dgm:spPr/>
      <dgm:t>
        <a:bodyPr/>
        <a:lstStyle/>
        <a:p>
          <a:endParaRPr lang="en-US"/>
        </a:p>
      </dgm:t>
    </dgm:pt>
    <dgm:pt modelId="{4BD8FB64-5512-4A26-B4C6-004A39357647}" type="pres">
      <dgm:prSet presAssocID="{D78D2A72-7E0B-47A2-9C9C-1F989D737306}" presName="Name0" presStyleCnt="0">
        <dgm:presLayoutVars>
          <dgm:dir/>
          <dgm:animLvl val="lvl"/>
          <dgm:resizeHandles val="exact"/>
        </dgm:presLayoutVars>
      </dgm:prSet>
      <dgm:spPr/>
    </dgm:pt>
    <dgm:pt modelId="{1AD32D49-F293-44C2-8E1D-D7CF194990FD}" type="pres">
      <dgm:prSet presAssocID="{7E642DE9-A6A0-4710-9B83-C2E755BB798A}" presName="composite" presStyleCnt="0"/>
      <dgm:spPr/>
    </dgm:pt>
    <dgm:pt modelId="{109FE687-EC2C-44BF-94CD-154A32A7FA73}" type="pres">
      <dgm:prSet presAssocID="{7E642DE9-A6A0-4710-9B83-C2E755BB798A}" presName="parTx" presStyleLbl="alignNode1" presStyleIdx="0" presStyleCnt="5">
        <dgm:presLayoutVars>
          <dgm:chMax val="0"/>
          <dgm:chPref val="0"/>
          <dgm:bulletEnabled val="1"/>
        </dgm:presLayoutVars>
      </dgm:prSet>
      <dgm:spPr/>
    </dgm:pt>
    <dgm:pt modelId="{47B664B4-8B37-4198-81B2-0812655331A8}" type="pres">
      <dgm:prSet presAssocID="{7E642DE9-A6A0-4710-9B83-C2E755BB798A}" presName="desTx" presStyleLbl="alignAccFollowNode1" presStyleIdx="0" presStyleCnt="5">
        <dgm:presLayoutVars>
          <dgm:bulletEnabled val="1"/>
        </dgm:presLayoutVars>
      </dgm:prSet>
      <dgm:spPr/>
    </dgm:pt>
    <dgm:pt modelId="{6385DE46-7B28-4334-A40A-9AA036C3C57E}" type="pres">
      <dgm:prSet presAssocID="{2906605D-CD48-4C25-9F8F-87E2670823D9}" presName="space" presStyleCnt="0"/>
      <dgm:spPr/>
    </dgm:pt>
    <dgm:pt modelId="{0628E616-3524-41F7-9CCE-87753ED455BB}" type="pres">
      <dgm:prSet presAssocID="{67263F9E-4543-455A-88EB-122F39A68960}" presName="composite" presStyleCnt="0"/>
      <dgm:spPr/>
    </dgm:pt>
    <dgm:pt modelId="{78F59F11-D429-4372-9264-64DF10D0BE17}" type="pres">
      <dgm:prSet presAssocID="{67263F9E-4543-455A-88EB-122F39A68960}" presName="parTx" presStyleLbl="alignNode1" presStyleIdx="1" presStyleCnt="5">
        <dgm:presLayoutVars>
          <dgm:chMax val="0"/>
          <dgm:chPref val="0"/>
          <dgm:bulletEnabled val="1"/>
        </dgm:presLayoutVars>
      </dgm:prSet>
      <dgm:spPr/>
    </dgm:pt>
    <dgm:pt modelId="{BCF5B153-A469-44DE-AC4D-58C9ACA35AF3}" type="pres">
      <dgm:prSet presAssocID="{67263F9E-4543-455A-88EB-122F39A68960}" presName="desTx" presStyleLbl="alignAccFollowNode1" presStyleIdx="1" presStyleCnt="5">
        <dgm:presLayoutVars>
          <dgm:bulletEnabled val="1"/>
        </dgm:presLayoutVars>
      </dgm:prSet>
      <dgm:spPr/>
    </dgm:pt>
    <dgm:pt modelId="{514D0FBA-8BF6-4DC9-B736-FDA3E088257B}" type="pres">
      <dgm:prSet presAssocID="{9E608D43-EDDB-4EBF-AD99-6D120E4DFFBD}" presName="space" presStyleCnt="0"/>
      <dgm:spPr/>
    </dgm:pt>
    <dgm:pt modelId="{C342E1B4-82DC-4DA8-A6ED-F82B4A5B417C}" type="pres">
      <dgm:prSet presAssocID="{39F3428B-B7AC-40D6-B9E1-5BA3C14A0426}" presName="composite" presStyleCnt="0"/>
      <dgm:spPr/>
    </dgm:pt>
    <dgm:pt modelId="{AC9E192B-A222-4AAA-B34B-45802EF08E23}" type="pres">
      <dgm:prSet presAssocID="{39F3428B-B7AC-40D6-B9E1-5BA3C14A0426}" presName="parTx" presStyleLbl="alignNode1" presStyleIdx="2" presStyleCnt="5">
        <dgm:presLayoutVars>
          <dgm:chMax val="0"/>
          <dgm:chPref val="0"/>
          <dgm:bulletEnabled val="1"/>
        </dgm:presLayoutVars>
      </dgm:prSet>
      <dgm:spPr/>
    </dgm:pt>
    <dgm:pt modelId="{3E9F5CEC-CEB3-4D3A-9F6B-37DE81EE0894}" type="pres">
      <dgm:prSet presAssocID="{39F3428B-B7AC-40D6-B9E1-5BA3C14A0426}" presName="desTx" presStyleLbl="alignAccFollowNode1" presStyleIdx="2" presStyleCnt="5">
        <dgm:presLayoutVars>
          <dgm:bulletEnabled val="1"/>
        </dgm:presLayoutVars>
      </dgm:prSet>
      <dgm:spPr/>
    </dgm:pt>
    <dgm:pt modelId="{58B3E0D5-272D-4314-B492-A91B0C9DF456}" type="pres">
      <dgm:prSet presAssocID="{8837DC95-FF3B-4248-9E92-83BB4721943E}" presName="space" presStyleCnt="0"/>
      <dgm:spPr/>
    </dgm:pt>
    <dgm:pt modelId="{6FB1E2A1-045B-4303-BD64-24DE1A852BAB}" type="pres">
      <dgm:prSet presAssocID="{C42416AA-9CB6-411F-B1DD-1C79E6A7DFE6}" presName="composite" presStyleCnt="0"/>
      <dgm:spPr/>
    </dgm:pt>
    <dgm:pt modelId="{1D330717-B25B-4B5A-88FA-30C4EED0D895}" type="pres">
      <dgm:prSet presAssocID="{C42416AA-9CB6-411F-B1DD-1C79E6A7DFE6}" presName="parTx" presStyleLbl="alignNode1" presStyleIdx="3" presStyleCnt="5">
        <dgm:presLayoutVars>
          <dgm:chMax val="0"/>
          <dgm:chPref val="0"/>
          <dgm:bulletEnabled val="1"/>
        </dgm:presLayoutVars>
      </dgm:prSet>
      <dgm:spPr/>
    </dgm:pt>
    <dgm:pt modelId="{2C6E96D0-B106-40C0-9F7A-CBAC37F0A6A5}" type="pres">
      <dgm:prSet presAssocID="{C42416AA-9CB6-411F-B1DD-1C79E6A7DFE6}" presName="desTx" presStyleLbl="alignAccFollowNode1" presStyleIdx="3" presStyleCnt="5">
        <dgm:presLayoutVars>
          <dgm:bulletEnabled val="1"/>
        </dgm:presLayoutVars>
      </dgm:prSet>
      <dgm:spPr/>
    </dgm:pt>
    <dgm:pt modelId="{E60A2481-D5AD-439B-ADB0-5A6225863F05}" type="pres">
      <dgm:prSet presAssocID="{ECCA5481-1675-4607-B9EB-E0C287D43930}" presName="space" presStyleCnt="0"/>
      <dgm:spPr/>
    </dgm:pt>
    <dgm:pt modelId="{1545421F-BF8F-4C68-B5C0-522107B7814B}" type="pres">
      <dgm:prSet presAssocID="{E3DB8928-C12A-48FA-A561-163ABAA39EB1}" presName="composite" presStyleCnt="0"/>
      <dgm:spPr/>
    </dgm:pt>
    <dgm:pt modelId="{DDF5BA7B-260A-4264-8BDE-5528944DE457}" type="pres">
      <dgm:prSet presAssocID="{E3DB8928-C12A-48FA-A561-163ABAA39EB1}" presName="parTx" presStyleLbl="alignNode1" presStyleIdx="4" presStyleCnt="5">
        <dgm:presLayoutVars>
          <dgm:chMax val="0"/>
          <dgm:chPref val="0"/>
          <dgm:bulletEnabled val="1"/>
        </dgm:presLayoutVars>
      </dgm:prSet>
      <dgm:spPr/>
    </dgm:pt>
    <dgm:pt modelId="{62F66C8C-18A8-4CD8-9CFD-F68BE09AA639}" type="pres">
      <dgm:prSet presAssocID="{E3DB8928-C12A-48FA-A561-163ABAA39EB1}" presName="desTx" presStyleLbl="alignAccFollowNode1" presStyleIdx="4" presStyleCnt="5">
        <dgm:presLayoutVars>
          <dgm:bulletEnabled val="1"/>
        </dgm:presLayoutVars>
      </dgm:prSet>
      <dgm:spPr/>
    </dgm:pt>
  </dgm:ptLst>
  <dgm:cxnLst>
    <dgm:cxn modelId="{FF046627-90A8-41A0-9A3E-7CD0055E1476}" srcId="{D78D2A72-7E0B-47A2-9C9C-1F989D737306}" destId="{7E642DE9-A6A0-4710-9B83-C2E755BB798A}" srcOrd="0" destOrd="0" parTransId="{5CD09FF4-63AB-4DDF-A481-0207FD488722}" sibTransId="{2906605D-CD48-4C25-9F8F-87E2670823D9}"/>
    <dgm:cxn modelId="{1E9FEA27-2429-4B0A-9DFE-F333334471DF}" type="presOf" srcId="{7E642DE9-A6A0-4710-9B83-C2E755BB798A}" destId="{109FE687-EC2C-44BF-94CD-154A32A7FA73}" srcOrd="0" destOrd="0" presId="urn:microsoft.com/office/officeart/2005/8/layout/hList1"/>
    <dgm:cxn modelId="{79B9942A-8316-4A98-84A4-E7ACFAC5D855}" type="presOf" srcId="{39F3428B-B7AC-40D6-B9E1-5BA3C14A0426}" destId="{AC9E192B-A222-4AAA-B34B-45802EF08E23}" srcOrd="0" destOrd="0" presId="urn:microsoft.com/office/officeart/2005/8/layout/hList1"/>
    <dgm:cxn modelId="{6459252E-52AF-4F79-A3A1-589BD739A276}" srcId="{D78D2A72-7E0B-47A2-9C9C-1F989D737306}" destId="{C42416AA-9CB6-411F-B1DD-1C79E6A7DFE6}" srcOrd="3" destOrd="0" parTransId="{1DCB0850-83AF-4A3B-9B6C-082E0A50775C}" sibTransId="{ECCA5481-1675-4607-B9EB-E0C287D43930}"/>
    <dgm:cxn modelId="{03BA033A-C200-4380-979D-8FF561411B3B}" type="presOf" srcId="{1095CB2F-CA06-49E2-9915-72FBE3DDD717}" destId="{BCF5B153-A469-44DE-AC4D-58C9ACA35AF3}" srcOrd="0" destOrd="0" presId="urn:microsoft.com/office/officeart/2005/8/layout/hList1"/>
    <dgm:cxn modelId="{8C3CB33A-C5C1-47BD-B97B-22F84CE8E607}" type="presOf" srcId="{2D24A224-3AC7-47F5-A427-007D74CA1F5D}" destId="{3E9F5CEC-CEB3-4D3A-9F6B-37DE81EE0894}" srcOrd="0" destOrd="1" presId="urn:microsoft.com/office/officeart/2005/8/layout/hList1"/>
    <dgm:cxn modelId="{72A8815C-9489-4B3E-8C79-775691B7102D}" type="presOf" srcId="{DF50779A-1C4C-41E7-A607-B4F34F4A9C2B}" destId="{2C6E96D0-B106-40C0-9F7A-CBAC37F0A6A5}" srcOrd="0" destOrd="1" presId="urn:microsoft.com/office/officeart/2005/8/layout/hList1"/>
    <dgm:cxn modelId="{6D79794C-F9BB-4C64-B800-D2A40BD62743}" srcId="{39F3428B-B7AC-40D6-B9E1-5BA3C14A0426}" destId="{2D24A224-3AC7-47F5-A427-007D74CA1F5D}" srcOrd="1" destOrd="0" parTransId="{96FA80C3-E5E1-4A06-B1AF-FD276D53E122}" sibTransId="{73BCBCFA-B799-47E0-B765-AB66FDD80876}"/>
    <dgm:cxn modelId="{C628554D-A0B5-443D-87FC-5DE855F792AF}" type="presOf" srcId="{61A0D6D3-F057-431E-931C-2E1278DA65CC}" destId="{47B664B4-8B37-4198-81B2-0812655331A8}" srcOrd="0" destOrd="0" presId="urn:microsoft.com/office/officeart/2005/8/layout/hList1"/>
    <dgm:cxn modelId="{2042A770-2C66-48E6-A3F9-2BB9A612B6D5}" type="presOf" srcId="{D78D2A72-7E0B-47A2-9C9C-1F989D737306}" destId="{4BD8FB64-5512-4A26-B4C6-004A39357647}" srcOrd="0" destOrd="0" presId="urn:microsoft.com/office/officeart/2005/8/layout/hList1"/>
    <dgm:cxn modelId="{3E9AF551-9369-4352-B0AA-8E8C4FFEA384}" type="presOf" srcId="{C42416AA-9CB6-411F-B1DD-1C79E6A7DFE6}" destId="{1D330717-B25B-4B5A-88FA-30C4EED0D895}" srcOrd="0" destOrd="0" presId="urn:microsoft.com/office/officeart/2005/8/layout/hList1"/>
    <dgm:cxn modelId="{52A5A37A-199F-474A-B703-9660F9B2F064}" srcId="{C42416AA-9CB6-411F-B1DD-1C79E6A7DFE6}" destId="{9286FA00-B108-495D-BE6F-D75FDCDD4516}" srcOrd="0" destOrd="0" parTransId="{4F1A43DD-D864-4AA5-B701-8F4C6A97516A}" sibTransId="{86012492-9B22-46B1-9D71-C4D5565BE8C6}"/>
    <dgm:cxn modelId="{9F66E57E-B0A2-4CFA-8B94-CBD1755FB16C}" type="presOf" srcId="{241FEE5C-B07A-4A4E-8D87-5884112460CF}" destId="{BCF5B153-A469-44DE-AC4D-58C9ACA35AF3}" srcOrd="0" destOrd="1" presId="urn:microsoft.com/office/officeart/2005/8/layout/hList1"/>
    <dgm:cxn modelId="{44148482-BA43-4CAC-B75C-64DDA4C161E9}" srcId="{39F3428B-B7AC-40D6-B9E1-5BA3C14A0426}" destId="{528AA313-9D3A-4ACE-AD43-073D7FF7C12B}" srcOrd="0" destOrd="0" parTransId="{8E91E255-2073-4C00-89FF-226FBFB97833}" sibTransId="{041DE5E9-9A3A-4A38-B96E-BC5CFFB4B652}"/>
    <dgm:cxn modelId="{E7C01984-F1F2-4148-B6DD-D1EBE17688F3}" type="presOf" srcId="{528AA313-9D3A-4ACE-AD43-073D7FF7C12B}" destId="{3E9F5CEC-CEB3-4D3A-9F6B-37DE81EE0894}" srcOrd="0" destOrd="0" presId="urn:microsoft.com/office/officeart/2005/8/layout/hList1"/>
    <dgm:cxn modelId="{50007A86-2A2E-4DF7-A119-E9D670FD4E5B}" type="presOf" srcId="{9286FA00-B108-495D-BE6F-D75FDCDD4516}" destId="{2C6E96D0-B106-40C0-9F7A-CBAC37F0A6A5}" srcOrd="0" destOrd="0" presId="urn:microsoft.com/office/officeart/2005/8/layout/hList1"/>
    <dgm:cxn modelId="{FCDDF788-0F34-4D4D-ADDD-CCD95627227C}" srcId="{67263F9E-4543-455A-88EB-122F39A68960}" destId="{1095CB2F-CA06-49E2-9915-72FBE3DDD717}" srcOrd="0" destOrd="0" parTransId="{5E7890CE-7A39-43F1-B722-3F5243197CEE}" sibTransId="{D8F602C6-E0EC-4462-9FE6-440CC7BF589E}"/>
    <dgm:cxn modelId="{C09B9490-C8A6-4BA6-97F6-670EC2BD766E}" srcId="{D78D2A72-7E0B-47A2-9C9C-1F989D737306}" destId="{E3DB8928-C12A-48FA-A561-163ABAA39EB1}" srcOrd="4" destOrd="0" parTransId="{004C6635-1880-4428-9FBD-247DE9A4F7B6}" sibTransId="{E03EAF5D-0C93-4191-8BC2-25DDE386D7FF}"/>
    <dgm:cxn modelId="{E9420491-17F0-4102-9129-F9768B2F23F6}" type="presOf" srcId="{67263F9E-4543-455A-88EB-122F39A68960}" destId="{78F59F11-D429-4372-9264-64DF10D0BE17}" srcOrd="0" destOrd="0" presId="urn:microsoft.com/office/officeart/2005/8/layout/hList1"/>
    <dgm:cxn modelId="{097D1FA0-B41F-4DBF-8F09-BC5DEEF6E63E}" type="presOf" srcId="{BD20F979-0E7B-4A8D-ADEB-DC1EDB105E3A}" destId="{62F66C8C-18A8-4CD8-9CFD-F68BE09AA639}" srcOrd="0" destOrd="1" presId="urn:microsoft.com/office/officeart/2005/8/layout/hList1"/>
    <dgm:cxn modelId="{3A5D7FA0-EC17-48F2-962A-330CE37F6F80}" srcId="{D78D2A72-7E0B-47A2-9C9C-1F989D737306}" destId="{67263F9E-4543-455A-88EB-122F39A68960}" srcOrd="1" destOrd="0" parTransId="{5A359BF7-1580-42A1-9080-AF7BB3B18A3D}" sibTransId="{9E608D43-EDDB-4EBF-AD99-6D120E4DFFBD}"/>
    <dgm:cxn modelId="{1D8A8FB2-E8BC-40FD-8B73-9A41A6782842}" srcId="{7E642DE9-A6A0-4710-9B83-C2E755BB798A}" destId="{61A0D6D3-F057-431E-931C-2E1278DA65CC}" srcOrd="0" destOrd="0" parTransId="{A0638EB0-F324-4CFE-AE2B-3EDA4EB06E8E}" sibTransId="{99FD4377-28B6-411F-AC29-52E90F5897C6}"/>
    <dgm:cxn modelId="{367962C1-46FA-4D8D-A198-8FE782864653}" srcId="{D78D2A72-7E0B-47A2-9C9C-1F989D737306}" destId="{39F3428B-B7AC-40D6-B9E1-5BA3C14A0426}" srcOrd="2" destOrd="0" parTransId="{2474B405-236F-4959-A975-E28B0A0CD438}" sibTransId="{8837DC95-FF3B-4248-9E92-83BB4721943E}"/>
    <dgm:cxn modelId="{17C60DC3-1D05-4D25-B5A0-6F7C1C7EF34F}" type="presOf" srcId="{67DCDC67-3497-4F2B-B18D-D8F8DD3A081A}" destId="{62F66C8C-18A8-4CD8-9CFD-F68BE09AA639}" srcOrd="0" destOrd="0" presId="urn:microsoft.com/office/officeart/2005/8/layout/hList1"/>
    <dgm:cxn modelId="{CC4968CC-EC61-4983-A8DD-1E25745BEA3A}" srcId="{E3DB8928-C12A-48FA-A561-163ABAA39EB1}" destId="{BD20F979-0E7B-4A8D-ADEB-DC1EDB105E3A}" srcOrd="1" destOrd="0" parTransId="{185DB26A-7A1F-4AA1-90A6-B6D844795584}" sibTransId="{D341AA16-7F8A-4830-8362-7B8532001E4E}"/>
    <dgm:cxn modelId="{8E5326E2-78A8-4D5D-82C6-4F04A122263E}" srcId="{E3DB8928-C12A-48FA-A561-163ABAA39EB1}" destId="{67DCDC67-3497-4F2B-B18D-D8F8DD3A081A}" srcOrd="0" destOrd="0" parTransId="{D86158A5-1E83-48B2-8B4C-D8EEB032926A}" sibTransId="{9695AF23-A47B-4014-8727-74BA2873C416}"/>
    <dgm:cxn modelId="{CC55A0E7-7900-4B12-BC14-8FA7FC614374}" type="presOf" srcId="{E3DB8928-C12A-48FA-A561-163ABAA39EB1}" destId="{DDF5BA7B-260A-4264-8BDE-5528944DE457}" srcOrd="0" destOrd="0" presId="urn:microsoft.com/office/officeart/2005/8/layout/hList1"/>
    <dgm:cxn modelId="{C8D010EF-76D2-40A0-A32E-97EA402C4EDB}" srcId="{67263F9E-4543-455A-88EB-122F39A68960}" destId="{241FEE5C-B07A-4A4E-8D87-5884112460CF}" srcOrd="1" destOrd="0" parTransId="{0F8A3CAE-444C-4974-ADF4-E911D63C03C5}" sibTransId="{874DB8B9-4B84-4D7E-A9FD-561A58E90662}"/>
    <dgm:cxn modelId="{79837CF5-7B8B-4BB3-B32C-0C85F94059CB}" srcId="{C42416AA-9CB6-411F-B1DD-1C79E6A7DFE6}" destId="{DF50779A-1C4C-41E7-A607-B4F34F4A9C2B}" srcOrd="1" destOrd="0" parTransId="{F458801E-8F10-4282-9889-C8D8E50D59D6}" sibTransId="{05E0B49B-8463-46F2-8843-8DA5B94D6097}"/>
    <dgm:cxn modelId="{21CFBEB1-81AD-4AD9-BE78-96C9D2B3F6DB}" type="presParOf" srcId="{4BD8FB64-5512-4A26-B4C6-004A39357647}" destId="{1AD32D49-F293-44C2-8E1D-D7CF194990FD}" srcOrd="0" destOrd="0" presId="urn:microsoft.com/office/officeart/2005/8/layout/hList1"/>
    <dgm:cxn modelId="{6419E13B-B5CC-4CC2-B9AB-A0291724C6DF}" type="presParOf" srcId="{1AD32D49-F293-44C2-8E1D-D7CF194990FD}" destId="{109FE687-EC2C-44BF-94CD-154A32A7FA73}" srcOrd="0" destOrd="0" presId="urn:microsoft.com/office/officeart/2005/8/layout/hList1"/>
    <dgm:cxn modelId="{768A8441-735C-48FA-9DC0-479F36BFF123}" type="presParOf" srcId="{1AD32D49-F293-44C2-8E1D-D7CF194990FD}" destId="{47B664B4-8B37-4198-81B2-0812655331A8}" srcOrd="1" destOrd="0" presId="urn:microsoft.com/office/officeart/2005/8/layout/hList1"/>
    <dgm:cxn modelId="{7D03FD49-2704-4825-8196-96A8B7756FD5}" type="presParOf" srcId="{4BD8FB64-5512-4A26-B4C6-004A39357647}" destId="{6385DE46-7B28-4334-A40A-9AA036C3C57E}" srcOrd="1" destOrd="0" presId="urn:microsoft.com/office/officeart/2005/8/layout/hList1"/>
    <dgm:cxn modelId="{6A024E9C-89C4-4EFF-B0AE-E901859A1BF9}" type="presParOf" srcId="{4BD8FB64-5512-4A26-B4C6-004A39357647}" destId="{0628E616-3524-41F7-9CCE-87753ED455BB}" srcOrd="2" destOrd="0" presId="urn:microsoft.com/office/officeart/2005/8/layout/hList1"/>
    <dgm:cxn modelId="{4366F64F-174F-4D25-93FB-4BAB1724075A}" type="presParOf" srcId="{0628E616-3524-41F7-9CCE-87753ED455BB}" destId="{78F59F11-D429-4372-9264-64DF10D0BE17}" srcOrd="0" destOrd="0" presId="urn:microsoft.com/office/officeart/2005/8/layout/hList1"/>
    <dgm:cxn modelId="{D6BFDEAF-5DEB-497D-9147-2FB24B7CB683}" type="presParOf" srcId="{0628E616-3524-41F7-9CCE-87753ED455BB}" destId="{BCF5B153-A469-44DE-AC4D-58C9ACA35AF3}" srcOrd="1" destOrd="0" presId="urn:microsoft.com/office/officeart/2005/8/layout/hList1"/>
    <dgm:cxn modelId="{B089FD00-A389-40E8-9A67-E73E20CF8CBC}" type="presParOf" srcId="{4BD8FB64-5512-4A26-B4C6-004A39357647}" destId="{514D0FBA-8BF6-4DC9-B736-FDA3E088257B}" srcOrd="3" destOrd="0" presId="urn:microsoft.com/office/officeart/2005/8/layout/hList1"/>
    <dgm:cxn modelId="{475ABB30-542A-40A2-B38B-C5CA87352B0B}" type="presParOf" srcId="{4BD8FB64-5512-4A26-B4C6-004A39357647}" destId="{C342E1B4-82DC-4DA8-A6ED-F82B4A5B417C}" srcOrd="4" destOrd="0" presId="urn:microsoft.com/office/officeart/2005/8/layout/hList1"/>
    <dgm:cxn modelId="{19A34680-063E-4C81-B88C-E829AB81F0F8}" type="presParOf" srcId="{C342E1B4-82DC-4DA8-A6ED-F82B4A5B417C}" destId="{AC9E192B-A222-4AAA-B34B-45802EF08E23}" srcOrd="0" destOrd="0" presId="urn:microsoft.com/office/officeart/2005/8/layout/hList1"/>
    <dgm:cxn modelId="{E0B62A37-3BA5-442C-9A3B-28EA45883709}" type="presParOf" srcId="{C342E1B4-82DC-4DA8-A6ED-F82B4A5B417C}" destId="{3E9F5CEC-CEB3-4D3A-9F6B-37DE81EE0894}" srcOrd="1" destOrd="0" presId="urn:microsoft.com/office/officeart/2005/8/layout/hList1"/>
    <dgm:cxn modelId="{9B82F4BB-0673-439F-9922-2DBEB4FF03B6}" type="presParOf" srcId="{4BD8FB64-5512-4A26-B4C6-004A39357647}" destId="{58B3E0D5-272D-4314-B492-A91B0C9DF456}" srcOrd="5" destOrd="0" presId="urn:microsoft.com/office/officeart/2005/8/layout/hList1"/>
    <dgm:cxn modelId="{8EBAB266-17CB-4AA5-8625-F39605694EA6}" type="presParOf" srcId="{4BD8FB64-5512-4A26-B4C6-004A39357647}" destId="{6FB1E2A1-045B-4303-BD64-24DE1A852BAB}" srcOrd="6" destOrd="0" presId="urn:microsoft.com/office/officeart/2005/8/layout/hList1"/>
    <dgm:cxn modelId="{F5BC2DA2-ECEA-4A63-8A2F-4471171940F8}" type="presParOf" srcId="{6FB1E2A1-045B-4303-BD64-24DE1A852BAB}" destId="{1D330717-B25B-4B5A-88FA-30C4EED0D895}" srcOrd="0" destOrd="0" presId="urn:microsoft.com/office/officeart/2005/8/layout/hList1"/>
    <dgm:cxn modelId="{A55F140E-5D4F-46F8-A3A2-6AC89E94D585}" type="presParOf" srcId="{6FB1E2A1-045B-4303-BD64-24DE1A852BAB}" destId="{2C6E96D0-B106-40C0-9F7A-CBAC37F0A6A5}" srcOrd="1" destOrd="0" presId="urn:microsoft.com/office/officeart/2005/8/layout/hList1"/>
    <dgm:cxn modelId="{1FFF2FEB-07B4-4B08-81D7-1BD26355467E}" type="presParOf" srcId="{4BD8FB64-5512-4A26-B4C6-004A39357647}" destId="{E60A2481-D5AD-439B-ADB0-5A6225863F05}" srcOrd="7" destOrd="0" presId="urn:microsoft.com/office/officeart/2005/8/layout/hList1"/>
    <dgm:cxn modelId="{7E75FAA2-A1DB-4EAF-96F0-6BB1E5F47181}" type="presParOf" srcId="{4BD8FB64-5512-4A26-B4C6-004A39357647}" destId="{1545421F-BF8F-4C68-B5C0-522107B7814B}" srcOrd="8" destOrd="0" presId="urn:microsoft.com/office/officeart/2005/8/layout/hList1"/>
    <dgm:cxn modelId="{315DFE22-CB37-4C9D-9554-121B7F05001F}" type="presParOf" srcId="{1545421F-BF8F-4C68-B5C0-522107B7814B}" destId="{DDF5BA7B-260A-4264-8BDE-5528944DE457}" srcOrd="0" destOrd="0" presId="urn:microsoft.com/office/officeart/2005/8/layout/hList1"/>
    <dgm:cxn modelId="{B777AE1E-E07F-4E30-90F0-AFCF6A1B8B12}" type="presParOf" srcId="{1545421F-BF8F-4C68-B5C0-522107B7814B}" destId="{62F66C8C-18A8-4CD8-9CFD-F68BE09AA63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9FE687-EC2C-44BF-94CD-154A32A7FA73}">
      <dsp:nvSpPr>
        <dsp:cNvPr id="0" name=""/>
        <dsp:cNvSpPr/>
      </dsp:nvSpPr>
      <dsp:spPr>
        <a:xfrm>
          <a:off x="5267" y="1354263"/>
          <a:ext cx="2019299" cy="691200"/>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Design</a:t>
          </a:r>
        </a:p>
      </dsp:txBody>
      <dsp:txXfrm>
        <a:off x="5267" y="1354263"/>
        <a:ext cx="2019299" cy="691200"/>
      </dsp:txXfrm>
    </dsp:sp>
    <dsp:sp modelId="{47B664B4-8B37-4198-81B2-0812655331A8}">
      <dsp:nvSpPr>
        <dsp:cNvPr id="0" name=""/>
        <dsp:cNvSpPr/>
      </dsp:nvSpPr>
      <dsp:spPr>
        <a:xfrm>
          <a:off x="5267" y="2045463"/>
          <a:ext cx="2019299" cy="2031986"/>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User informed</a:t>
          </a:r>
        </a:p>
      </dsp:txBody>
      <dsp:txXfrm>
        <a:off x="5267" y="2045463"/>
        <a:ext cx="2019299" cy="2031986"/>
      </dsp:txXfrm>
    </dsp:sp>
    <dsp:sp modelId="{78F59F11-D429-4372-9264-64DF10D0BE17}">
      <dsp:nvSpPr>
        <dsp:cNvPr id="0" name=""/>
        <dsp:cNvSpPr/>
      </dsp:nvSpPr>
      <dsp:spPr>
        <a:xfrm>
          <a:off x="2307269" y="1354263"/>
          <a:ext cx="2019299" cy="691200"/>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Platform</a:t>
          </a:r>
        </a:p>
      </dsp:txBody>
      <dsp:txXfrm>
        <a:off x="2307269" y="1354263"/>
        <a:ext cx="2019299" cy="691200"/>
      </dsp:txXfrm>
    </dsp:sp>
    <dsp:sp modelId="{BCF5B153-A469-44DE-AC4D-58C9ACA35AF3}">
      <dsp:nvSpPr>
        <dsp:cNvPr id="0" name=""/>
        <dsp:cNvSpPr/>
      </dsp:nvSpPr>
      <dsp:spPr>
        <a:xfrm>
          <a:off x="2307269" y="2045463"/>
          <a:ext cx="2019299" cy="2031986"/>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Android</a:t>
          </a:r>
        </a:p>
        <a:p>
          <a:pPr marL="228600" lvl="1" indent="-228600" algn="l" defTabSz="1066800">
            <a:lnSpc>
              <a:spcPct val="90000"/>
            </a:lnSpc>
            <a:spcBef>
              <a:spcPct val="0"/>
            </a:spcBef>
            <a:spcAft>
              <a:spcPct val="15000"/>
            </a:spcAft>
            <a:buChar char="•"/>
          </a:pPr>
          <a:r>
            <a:rPr lang="en-US" sz="2400" kern="1200" dirty="0"/>
            <a:t>ATAK integration</a:t>
          </a:r>
        </a:p>
      </dsp:txBody>
      <dsp:txXfrm>
        <a:off x="2307269" y="2045463"/>
        <a:ext cx="2019299" cy="2031986"/>
      </dsp:txXfrm>
    </dsp:sp>
    <dsp:sp modelId="{AC9E192B-A222-4AAA-B34B-45802EF08E23}">
      <dsp:nvSpPr>
        <dsp:cNvPr id="0" name=""/>
        <dsp:cNvSpPr/>
      </dsp:nvSpPr>
      <dsp:spPr>
        <a:xfrm>
          <a:off x="4609271" y="1354263"/>
          <a:ext cx="2019299" cy="691200"/>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Software</a:t>
          </a:r>
        </a:p>
      </dsp:txBody>
      <dsp:txXfrm>
        <a:off x="4609271" y="1354263"/>
        <a:ext cx="2019299" cy="691200"/>
      </dsp:txXfrm>
    </dsp:sp>
    <dsp:sp modelId="{3E9F5CEC-CEB3-4D3A-9F6B-37DE81EE0894}">
      <dsp:nvSpPr>
        <dsp:cNvPr id="0" name=""/>
        <dsp:cNvSpPr/>
      </dsp:nvSpPr>
      <dsp:spPr>
        <a:xfrm>
          <a:off x="4609271" y="2045463"/>
          <a:ext cx="2019299" cy="2031986"/>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Extensible</a:t>
          </a:r>
        </a:p>
        <a:p>
          <a:pPr marL="228600" lvl="1" indent="-228600" algn="l" defTabSz="1066800">
            <a:lnSpc>
              <a:spcPct val="90000"/>
            </a:lnSpc>
            <a:spcBef>
              <a:spcPct val="0"/>
            </a:spcBef>
            <a:spcAft>
              <a:spcPct val="15000"/>
            </a:spcAft>
            <a:buChar char="•"/>
          </a:pPr>
          <a:r>
            <a:rPr lang="en-US" sz="2400" kern="1200" dirty="0"/>
            <a:t>Modular</a:t>
          </a:r>
        </a:p>
      </dsp:txBody>
      <dsp:txXfrm>
        <a:off x="4609271" y="2045463"/>
        <a:ext cx="2019299" cy="2031986"/>
      </dsp:txXfrm>
    </dsp:sp>
    <dsp:sp modelId="{1D330717-B25B-4B5A-88FA-30C4EED0D895}">
      <dsp:nvSpPr>
        <dsp:cNvPr id="0" name=""/>
        <dsp:cNvSpPr/>
      </dsp:nvSpPr>
      <dsp:spPr>
        <a:xfrm>
          <a:off x="6911273" y="1354263"/>
          <a:ext cx="2019299" cy="691200"/>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Sensors</a:t>
          </a:r>
        </a:p>
      </dsp:txBody>
      <dsp:txXfrm>
        <a:off x="6911273" y="1354263"/>
        <a:ext cx="2019299" cy="691200"/>
      </dsp:txXfrm>
    </dsp:sp>
    <dsp:sp modelId="{2C6E96D0-B106-40C0-9F7A-CBAC37F0A6A5}">
      <dsp:nvSpPr>
        <dsp:cNvPr id="0" name=""/>
        <dsp:cNvSpPr/>
      </dsp:nvSpPr>
      <dsp:spPr>
        <a:xfrm>
          <a:off x="6911273" y="2045463"/>
          <a:ext cx="2019299" cy="2031986"/>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Sensor agnostic</a:t>
          </a:r>
        </a:p>
        <a:p>
          <a:pPr marL="228600" lvl="1" indent="-228600" algn="l" defTabSz="1066800">
            <a:lnSpc>
              <a:spcPct val="90000"/>
            </a:lnSpc>
            <a:spcBef>
              <a:spcPct val="0"/>
            </a:spcBef>
            <a:spcAft>
              <a:spcPct val="15000"/>
            </a:spcAft>
            <a:buChar char="•"/>
          </a:pPr>
          <a:r>
            <a:rPr lang="en-US" sz="2400" kern="1200" dirty="0"/>
            <a:t>Direct connect to device</a:t>
          </a:r>
        </a:p>
      </dsp:txBody>
      <dsp:txXfrm>
        <a:off x="6911273" y="2045463"/>
        <a:ext cx="2019299" cy="2031986"/>
      </dsp:txXfrm>
    </dsp:sp>
    <dsp:sp modelId="{DDF5BA7B-260A-4264-8BDE-5528944DE457}">
      <dsp:nvSpPr>
        <dsp:cNvPr id="0" name=""/>
        <dsp:cNvSpPr/>
      </dsp:nvSpPr>
      <dsp:spPr>
        <a:xfrm>
          <a:off x="9213275" y="1354263"/>
          <a:ext cx="2019299" cy="691200"/>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Visualization</a:t>
          </a:r>
        </a:p>
      </dsp:txBody>
      <dsp:txXfrm>
        <a:off x="9213275" y="1354263"/>
        <a:ext cx="2019299" cy="691200"/>
      </dsp:txXfrm>
    </dsp:sp>
    <dsp:sp modelId="{62F66C8C-18A8-4CD8-9CFD-F68BE09AA639}">
      <dsp:nvSpPr>
        <dsp:cNvPr id="0" name=""/>
        <dsp:cNvSpPr/>
      </dsp:nvSpPr>
      <dsp:spPr>
        <a:xfrm>
          <a:off x="9213275" y="2045463"/>
          <a:ext cx="2019299" cy="2031986"/>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At-a-glance insights</a:t>
          </a:r>
        </a:p>
        <a:p>
          <a:pPr marL="228600" lvl="1" indent="-228600" algn="l" defTabSz="1066800">
            <a:lnSpc>
              <a:spcPct val="90000"/>
            </a:lnSpc>
            <a:spcBef>
              <a:spcPct val="0"/>
            </a:spcBef>
            <a:spcAft>
              <a:spcPct val="15000"/>
            </a:spcAft>
            <a:buChar char="•"/>
          </a:pPr>
          <a:r>
            <a:rPr lang="en-US" sz="2400" kern="1200" dirty="0"/>
            <a:t>Rank-based</a:t>
          </a:r>
        </a:p>
      </dsp:txBody>
      <dsp:txXfrm>
        <a:off x="9213275" y="2045463"/>
        <a:ext cx="2019299" cy="2031986"/>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dirty="0"/>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85981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Extensive suite of sensors available that can monitor physiological status. </a:t>
            </a:r>
          </a:p>
          <a:p>
            <a:r>
              <a:rPr lang="en-US" dirty="0"/>
              <a:t>Challenges in interpretation and presentation of data in a meaningful way to facilitate informed decision making</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a:t>
            </a:fld>
            <a:endParaRPr lang="en-US" dirty="0"/>
          </a:p>
        </p:txBody>
      </p:sp>
    </p:spTree>
    <p:extLst>
      <p:ext uri="{BB962C8B-B14F-4D97-AF65-F5344CB8AC3E}">
        <p14:creationId xmlns:p14="http://schemas.microsoft.com/office/powerpoint/2010/main" val="4166677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n-US" dirty="0"/>
              <a:t>Successfully completed simulation of 12-hour ruck march</a:t>
            </a:r>
          </a:p>
          <a:p>
            <a:pPr>
              <a:buFont typeface="Wingdings" panose="05000000000000000000" pitchFamily="2" charset="2"/>
              <a:buChar char="Ø"/>
            </a:pPr>
            <a:r>
              <a:rPr lang="en-US" dirty="0"/>
              <a:t>Reasonable physiological responses to exertion, temperature, oxygen</a:t>
            </a:r>
          </a:p>
          <a:p>
            <a:pPr>
              <a:buFont typeface="Wingdings" panose="05000000000000000000" pitchFamily="2" charset="2"/>
              <a:buChar char="Ø"/>
            </a:pPr>
            <a:r>
              <a:rPr lang="en-US" dirty="0"/>
              <a:t>Demonstrates proof-of-concept for simulating long-duration missions</a:t>
            </a:r>
          </a:p>
          <a:p>
            <a:pPr>
              <a:buFont typeface="Wingdings" panose="05000000000000000000" pitchFamily="2" charset="2"/>
              <a:buChar char="Ø"/>
            </a:pPr>
            <a:r>
              <a:rPr lang="en-US" dirty="0"/>
              <a:t>More validation is needed</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15</a:t>
            </a:fld>
            <a:endParaRPr lang="en-US" dirty="0"/>
          </a:p>
        </p:txBody>
      </p:sp>
    </p:spTree>
    <p:extLst>
      <p:ext uri="{BB962C8B-B14F-4D97-AF65-F5344CB8AC3E}">
        <p14:creationId xmlns:p14="http://schemas.microsoft.com/office/powerpoint/2010/main" val="1109520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n-US" dirty="0"/>
              <a:t>Successfully completed simulation of 12-hour ruck march</a:t>
            </a:r>
          </a:p>
          <a:p>
            <a:pPr>
              <a:buFont typeface="Wingdings" panose="05000000000000000000" pitchFamily="2" charset="2"/>
              <a:buChar char="Ø"/>
            </a:pPr>
            <a:r>
              <a:rPr lang="en-US" dirty="0"/>
              <a:t>Reasonable physiological responses to exertion, temperature, oxygen</a:t>
            </a:r>
          </a:p>
          <a:p>
            <a:pPr>
              <a:buFont typeface="Wingdings" panose="05000000000000000000" pitchFamily="2" charset="2"/>
              <a:buChar char="Ø"/>
            </a:pPr>
            <a:r>
              <a:rPr lang="en-US" dirty="0"/>
              <a:t>Demonstrates proof-of-concept for simulating long-duration missions</a:t>
            </a:r>
          </a:p>
          <a:p>
            <a:pPr>
              <a:buFont typeface="Wingdings" panose="05000000000000000000" pitchFamily="2" charset="2"/>
              <a:buChar char="Ø"/>
            </a:pPr>
            <a:r>
              <a:rPr lang="en-US" dirty="0"/>
              <a:t>More validation is needed</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16</a:t>
            </a:fld>
            <a:endParaRPr lang="en-US" dirty="0"/>
          </a:p>
        </p:txBody>
      </p:sp>
    </p:spTree>
    <p:extLst>
      <p:ext uri="{BB962C8B-B14F-4D97-AF65-F5344CB8AC3E}">
        <p14:creationId xmlns:p14="http://schemas.microsoft.com/office/powerpoint/2010/main" val="41321190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6E1BF6-07C4-0FBC-B918-ABD0285632A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2730" y="-5151"/>
            <a:ext cx="12214730" cy="1364996"/>
          </a:xfrm>
          <a:prstGeom prst="rect">
            <a:avLst/>
          </a:prstGeom>
        </p:spPr>
      </p:pic>
      <p:cxnSp>
        <p:nvCxnSpPr>
          <p:cNvPr id="27" name="Straight Connector 26"/>
          <p:cNvCxnSpPr/>
          <p:nvPr/>
        </p:nvCxnSpPr>
        <p:spPr bwMode="auto">
          <a:xfrm>
            <a:off x="0" y="1384124"/>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sp>
        <p:nvSpPr>
          <p:cNvPr id="25" name="Slide Number Placeholder 2">
            <a:extLst>
              <a:ext uri="{FF2B5EF4-FFF2-40B4-BE49-F238E27FC236}">
                <a16:creationId xmlns:a16="http://schemas.microsoft.com/office/drawing/2014/main" id="{CF395AD9-3B30-E84E-ADFF-A85DEA9A5AEF}"/>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dirty="0"/>
          </a:p>
        </p:txBody>
      </p:sp>
      <p:pic>
        <p:nvPicPr>
          <p:cNvPr id="38" name="Picture 37" descr="Text, logo&#10;&#10;Description automatically generated">
            <a:extLst>
              <a:ext uri="{FF2B5EF4-FFF2-40B4-BE49-F238E27FC236}">
                <a16:creationId xmlns:a16="http://schemas.microsoft.com/office/drawing/2014/main" id="{DC8202BA-028E-E242-B824-C4B84406E00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48997" y="6352070"/>
            <a:ext cx="1094689" cy="438303"/>
          </a:xfrm>
          <a:prstGeom prst="rect">
            <a:avLst/>
          </a:prstGeom>
        </p:spPr>
      </p:pic>
      <p:grpSp>
        <p:nvGrpSpPr>
          <p:cNvPr id="2" name="Group 1">
            <a:extLst>
              <a:ext uri="{FF2B5EF4-FFF2-40B4-BE49-F238E27FC236}">
                <a16:creationId xmlns:a16="http://schemas.microsoft.com/office/drawing/2014/main" id="{E68FCE43-A445-C22C-BCD5-7FBE06D7AD6A}"/>
              </a:ext>
            </a:extLst>
          </p:cNvPr>
          <p:cNvGrpSpPr/>
          <p:nvPr userDrawn="1"/>
        </p:nvGrpSpPr>
        <p:grpSpPr>
          <a:xfrm>
            <a:off x="260862" y="6503087"/>
            <a:ext cx="1044262" cy="282877"/>
            <a:chOff x="260862" y="6503087"/>
            <a:chExt cx="1044262" cy="282877"/>
          </a:xfrm>
        </p:grpSpPr>
        <p:sp>
          <p:nvSpPr>
            <p:cNvPr id="3" name="Rectangle 2">
              <a:extLst>
                <a:ext uri="{FF2B5EF4-FFF2-40B4-BE49-F238E27FC236}">
                  <a16:creationId xmlns:a16="http://schemas.microsoft.com/office/drawing/2014/main" id="{30BFF257-B0D7-4DC3-0743-448F338D0383}"/>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4" name="Picture 3">
              <a:extLst>
                <a:ext uri="{FF2B5EF4-FFF2-40B4-BE49-F238E27FC236}">
                  <a16:creationId xmlns:a16="http://schemas.microsoft.com/office/drawing/2014/main" id="{1FB050F1-0DBD-216C-2FB3-021CBE46F42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5" name="Picture 4">
            <a:extLst>
              <a:ext uri="{FF2B5EF4-FFF2-40B4-BE49-F238E27FC236}">
                <a16:creationId xmlns:a16="http://schemas.microsoft.com/office/drawing/2014/main" id="{851D3B32-716D-2758-508E-4514DD0BDD4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E41331-EE09-49F5-B60F-8ECD08774A9F}" type="datetime1">
              <a:rPr lang="en-US" smtClean="0"/>
              <a:t>10/28/2024</a:t>
            </a:fld>
            <a:endParaRPr lang="en-US"/>
          </a:p>
        </p:txBody>
      </p:sp>
      <p:sp>
        <p:nvSpPr>
          <p:cNvPr id="6" name="Slide Number Placeholder 5"/>
          <p:cNvSpPr>
            <a:spLocks noGrp="1"/>
          </p:cNvSpPr>
          <p:nvPr>
            <p:ph type="sldNum" sz="quarter" idx="12"/>
          </p:nvPr>
        </p:nvSpPr>
        <p:spPr/>
        <p:txBody>
          <a:bodyPr/>
          <a:lstStyle/>
          <a:p>
            <a:fld id="{03EC1244-D1FD-4335-A69C-0CC6486E05D3}" type="slidenum">
              <a:rPr lang="en-US" smtClean="0"/>
              <a:t>‹#›</a:t>
            </a:fld>
            <a:endParaRPr lang="en-US"/>
          </a:p>
        </p:txBody>
      </p:sp>
    </p:spTree>
    <p:extLst>
      <p:ext uri="{BB962C8B-B14F-4D97-AF65-F5344CB8AC3E}">
        <p14:creationId xmlns:p14="http://schemas.microsoft.com/office/powerpoint/2010/main" val="894088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1DEBD9-CE34-B950-D0A1-9CE5CB7094B2}"/>
              </a:ext>
            </a:extLst>
          </p:cNvPr>
          <p:cNvPicPr>
            <a:picLocks noChangeAspect="1"/>
          </p:cNvPicPr>
          <p:nvPr userDrawn="1"/>
        </p:nvPicPr>
        <p:blipFill>
          <a:blip r:embed="rId6">
            <a:extLst>
              <a:ext uri="{28A0092B-C50C-407E-A947-70E740481C1C}">
                <a14:useLocalDpi xmlns:a14="http://schemas.microsoft.com/office/drawing/2010/main" val="0"/>
              </a:ext>
            </a:extLst>
          </a:blip>
          <a:srcRect t="100" b="100"/>
          <a:stretch/>
        </p:blipFill>
        <p:spPr>
          <a:xfrm>
            <a:off x="0" y="1474"/>
            <a:ext cx="12212320" cy="823509"/>
          </a:xfrm>
          <a:prstGeom prst="rect">
            <a:avLst/>
          </a:prstGeom>
        </p:spPr>
      </p:pic>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390502"/>
            <a:ext cx="821634" cy="340935"/>
          </a:xfrm>
          <a:prstGeom prst="rect">
            <a:avLst/>
          </a:prstGeom>
        </p:spPr>
        <p:txBody>
          <a:bodyPr/>
          <a:lstStyle>
            <a:lvl1pPr algn="r">
              <a:defRPr sz="1800">
                <a:latin typeface="Arial" panose="020B0604020202020204" pitchFamily="34" charset="0"/>
                <a:cs typeface="Arial" panose="020B0604020202020204" pitchFamily="34" charset="0"/>
              </a:defRPr>
            </a:lvl1pPr>
          </a:lstStyle>
          <a:p>
            <a:pPr>
              <a:defRPr/>
            </a:pPr>
            <a:fld id="{D68E8870-17DE-45C4-A8DD-7644B2422933}" type="slidenum">
              <a:rPr lang="en-US" smtClean="0"/>
              <a:pPr>
                <a:defRPr/>
              </a:pPr>
              <a:t>‹#›</a:t>
            </a:fld>
            <a:endParaRPr lang="en-US" dirty="0"/>
          </a:p>
        </p:txBody>
      </p:sp>
      <p:grpSp>
        <p:nvGrpSpPr>
          <p:cNvPr id="6" name="Group 5"/>
          <p:cNvGrpSpPr/>
          <p:nvPr userDrawn="1"/>
        </p:nvGrpSpPr>
        <p:grpSpPr>
          <a:xfrm>
            <a:off x="260862" y="6503087"/>
            <a:ext cx="1044262" cy="282877"/>
            <a:chOff x="260862" y="6503087"/>
            <a:chExt cx="1044262" cy="282877"/>
          </a:xfrm>
        </p:grpSpPr>
        <p:sp>
          <p:nvSpPr>
            <p:cNvPr id="22" name="Rectangle 21"/>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21" name="Picture 20" descr="Text, logo&#10;&#10;Description automatically generated">
            <a:extLst>
              <a:ext uri="{FF2B5EF4-FFF2-40B4-BE49-F238E27FC236}">
                <a16:creationId xmlns:a16="http://schemas.microsoft.com/office/drawing/2014/main" id="{6863DC4E-89E6-B745-AEC7-DBE8802F6E3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12" name="Picture 11">
            <a:extLst>
              <a:ext uri="{FF2B5EF4-FFF2-40B4-BE49-F238E27FC236}">
                <a16:creationId xmlns:a16="http://schemas.microsoft.com/office/drawing/2014/main" id="{1A0A8CAE-6BAB-EB7F-70F4-CA252F016C74}"/>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84" r:id="rId4"/>
  </p:sldLayoutIdLst>
  <p:hf hdr="0" dt="0"/>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normAutofit/>
          </a:bodyPr>
          <a:lstStyle/>
          <a:p>
            <a:endParaRPr lang="en-US" sz="2000" dirty="0">
              <a:solidFill>
                <a:srgbClr val="00B050"/>
              </a:solidFill>
            </a:endParaRPr>
          </a:p>
          <a:p>
            <a:endParaRPr lang="en-US" dirty="0"/>
          </a:p>
          <a:p>
            <a:endParaRPr lang="en-US" dirty="0"/>
          </a:p>
        </p:txBody>
      </p:sp>
      <p:sp>
        <p:nvSpPr>
          <p:cNvPr id="2" name="Slide Number Placeholder 1">
            <a:extLst>
              <a:ext uri="{FF2B5EF4-FFF2-40B4-BE49-F238E27FC236}">
                <a16:creationId xmlns:a16="http://schemas.microsoft.com/office/drawing/2014/main" id="{89D826E2-E600-FF4F-9DB5-F14FB3F1D687}"/>
              </a:ext>
            </a:extLst>
          </p:cNvPr>
          <p:cNvSpPr>
            <a:spLocks noGrp="1"/>
          </p:cNvSpPr>
          <p:nvPr>
            <p:ph type="sldNum" sz="quarter" idx="12"/>
          </p:nvPr>
        </p:nvSpPr>
        <p:spPr>
          <a:prstGeom prst="rect">
            <a:avLst/>
          </a:prstGeom>
        </p:spPr>
        <p:txBody>
          <a:bodyPr/>
          <a:lstStyle/>
          <a:p>
            <a:pPr>
              <a:defRPr/>
            </a:pPr>
            <a:fld id="{D68E8870-17DE-45C4-A8DD-7644B2422933}" type="slidenum">
              <a:rPr lang="en-US" smtClean="0"/>
              <a:pPr>
                <a:defRPr/>
              </a:pPr>
              <a:t>1</a:t>
            </a:fld>
            <a:endParaRPr lang="en-US" dirty="0"/>
          </a:p>
        </p:txBody>
      </p:sp>
      <p:sp>
        <p:nvSpPr>
          <p:cNvPr id="4" name="Title 3">
            <a:extLst>
              <a:ext uri="{FF2B5EF4-FFF2-40B4-BE49-F238E27FC236}">
                <a16:creationId xmlns:a16="http://schemas.microsoft.com/office/drawing/2014/main" id="{45DF92FC-525F-F98A-DD8B-E45EA48F1609}"/>
              </a:ext>
            </a:extLst>
          </p:cNvPr>
          <p:cNvSpPr>
            <a:spLocks noGrp="1"/>
          </p:cNvSpPr>
          <p:nvPr>
            <p:ph type="title" idx="4294967295"/>
          </p:nvPr>
        </p:nvSpPr>
        <p:spPr>
          <a:xfrm>
            <a:off x="1093432" y="1573559"/>
            <a:ext cx="10005133" cy="1608138"/>
          </a:xfrm>
        </p:spPr>
        <p:txBody>
          <a:bodyPr/>
          <a:lstStyle/>
          <a:p>
            <a:pPr>
              <a:spcBef>
                <a:spcPct val="20000"/>
              </a:spcBef>
              <a:buClr>
                <a:schemeClr val="tx1"/>
              </a:buClr>
              <a:buSzPct val="75000"/>
            </a:pPr>
            <a:r>
              <a:rPr lang="en-US" dirty="0">
                <a:solidFill>
                  <a:srgbClr val="CC3300"/>
                </a:solidFill>
              </a:rPr>
              <a:t>A biosensor solution for real-time and prognostic health monitoring</a:t>
            </a:r>
          </a:p>
        </p:txBody>
      </p:sp>
      <p:pic>
        <p:nvPicPr>
          <p:cNvPr id="1026" name="Picture 2" descr="Interlocking AU Primary Mark">
            <a:extLst>
              <a:ext uri="{FF2B5EF4-FFF2-40B4-BE49-F238E27FC236}">
                <a16:creationId xmlns:a16="http://schemas.microsoft.com/office/drawing/2014/main" id="{EB06B1D4-357B-1A85-C0C0-BD4FAD6D81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77434" y="4043732"/>
            <a:ext cx="1420259" cy="14202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CAAE0EF-EF31-A9D0-8885-16D7223036DD}"/>
              </a:ext>
            </a:extLst>
          </p:cNvPr>
          <p:cNvSpPr txBox="1"/>
          <p:nvPr/>
        </p:nvSpPr>
        <p:spPr>
          <a:xfrm>
            <a:off x="2814222" y="3512874"/>
            <a:ext cx="6332738" cy="2923877"/>
          </a:xfrm>
          <a:prstGeom prst="rect">
            <a:avLst/>
          </a:prstGeom>
          <a:noFill/>
        </p:spPr>
        <p:txBody>
          <a:bodyPr wrap="square">
            <a:spAutoFit/>
          </a:bodyPr>
          <a:lstStyle/>
          <a:p>
            <a:pPr algn="ctr">
              <a:spcBef>
                <a:spcPct val="20000"/>
              </a:spcBef>
              <a:buClr>
                <a:schemeClr val="tx1"/>
              </a:buClr>
              <a:buSzPct val="75000"/>
            </a:pPr>
            <a:r>
              <a:rPr lang="en-US" sz="2000" dirty="0">
                <a:latin typeface="Arial Narrow" charset="0"/>
                <a:cs typeface="Times New Roman" panose="02020603050405020304" pitchFamily="18" charset="0"/>
              </a:rPr>
              <a:t>Paulien Roos, PhD, Nathan Pickle, PhD, Joshua Hogue, PhD, Philip Whitley, PhD</a:t>
            </a:r>
          </a:p>
          <a:p>
            <a:pPr algn="ctr">
              <a:spcBef>
                <a:spcPct val="20000"/>
              </a:spcBef>
              <a:buClr>
                <a:schemeClr val="tx1"/>
              </a:buClr>
              <a:buSzPct val="75000"/>
            </a:pPr>
            <a:r>
              <a:rPr lang="en-US" sz="2000" dirty="0">
                <a:latin typeface="Arial Narrow" charset="0"/>
                <a:cs typeface="Times New Roman" panose="02020603050405020304" pitchFamily="18" charset="0"/>
              </a:rPr>
              <a:t>CFD Research Corporation, Huntsville, AL</a:t>
            </a:r>
          </a:p>
          <a:p>
            <a:pPr algn="ctr">
              <a:spcBef>
                <a:spcPct val="20000"/>
              </a:spcBef>
              <a:buClr>
                <a:schemeClr val="tx1"/>
              </a:buClr>
              <a:buSzPct val="75000"/>
            </a:pPr>
            <a:endParaRPr lang="en-US" sz="2000" dirty="0">
              <a:latin typeface="Arial Narrow" charset="0"/>
              <a:cs typeface="Times New Roman" panose="02020603050405020304" pitchFamily="18" charset="0"/>
            </a:endParaRPr>
          </a:p>
          <a:p>
            <a:pPr algn="ctr">
              <a:spcBef>
                <a:spcPct val="20000"/>
              </a:spcBef>
              <a:buClr>
                <a:schemeClr val="tx1"/>
              </a:buClr>
              <a:buSzPct val="75000"/>
            </a:pPr>
            <a:r>
              <a:rPr lang="en-US" sz="2000" dirty="0">
                <a:latin typeface="Arial Narrow" charset="0"/>
                <a:cs typeface="Times New Roman" panose="02020603050405020304" pitchFamily="18" charset="0"/>
              </a:rPr>
              <a:t>JoEllen Sefton, PhD</a:t>
            </a:r>
          </a:p>
          <a:p>
            <a:pPr algn="ctr">
              <a:spcBef>
                <a:spcPct val="20000"/>
              </a:spcBef>
              <a:buClr>
                <a:schemeClr val="tx1"/>
              </a:buClr>
              <a:buSzPct val="75000"/>
            </a:pPr>
            <a:r>
              <a:rPr lang="en-US" sz="2000" dirty="0">
                <a:latin typeface="Arial Narrow" charset="0"/>
                <a:cs typeface="Times New Roman" panose="02020603050405020304" pitchFamily="18" charset="0"/>
              </a:rPr>
              <a:t> Auburn University, AL</a:t>
            </a:r>
          </a:p>
          <a:p>
            <a:pPr algn="ctr">
              <a:spcBef>
                <a:spcPct val="20000"/>
              </a:spcBef>
              <a:buClr>
                <a:schemeClr val="tx1"/>
              </a:buClr>
              <a:buSzPct val="75000"/>
            </a:pPr>
            <a:endParaRPr lang="en-US" sz="2000" dirty="0">
              <a:latin typeface="Arial Narrow" charset="0"/>
              <a:cs typeface="Times New Roman" panose="02020603050405020304" pitchFamily="18" charset="0"/>
            </a:endParaRPr>
          </a:p>
          <a:p>
            <a:pPr algn="ctr">
              <a:spcBef>
                <a:spcPct val="20000"/>
              </a:spcBef>
              <a:buClr>
                <a:schemeClr val="tx1"/>
              </a:buClr>
              <a:buSzPct val="75000"/>
            </a:pPr>
            <a:r>
              <a:rPr lang="en-US" sz="2000" dirty="0">
                <a:latin typeface="Arial Narrow" charset="0"/>
                <a:cs typeface="Times New Roman" panose="02020603050405020304" pitchFamily="18" charset="0"/>
              </a:rPr>
              <a:t>Contact: paulien.roos@cfd-research.com </a:t>
            </a:r>
          </a:p>
        </p:txBody>
      </p:sp>
      <p:pic>
        <p:nvPicPr>
          <p:cNvPr id="12" name="Picture 11" descr="Logo&#10;&#10;Description automatically generated">
            <a:extLst>
              <a:ext uri="{FF2B5EF4-FFF2-40B4-BE49-F238E27FC236}">
                <a16:creationId xmlns:a16="http://schemas.microsoft.com/office/drawing/2014/main" id="{A89735B6-10C8-A30C-C299-B3F72943A1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826" y="4306614"/>
            <a:ext cx="2227337" cy="1608137"/>
          </a:xfrm>
          <a:prstGeom prst="rect">
            <a:avLst/>
          </a:prstGeom>
        </p:spPr>
      </p:pic>
    </p:spTree>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6F220D-B463-568D-8480-1FBC328767D3}"/>
              </a:ext>
            </a:extLst>
          </p:cNvPr>
          <p:cNvSpPr>
            <a:spLocks noGrp="1"/>
          </p:cNvSpPr>
          <p:nvPr>
            <p:ph type="sldNum" sz="quarter" idx="10"/>
          </p:nvPr>
        </p:nvSpPr>
        <p:spPr>
          <a:prstGeom prst="rect">
            <a:avLst/>
          </a:prstGeom>
        </p:spPr>
        <p:txBody>
          <a:bodyPr/>
          <a:lstStyle/>
          <a:p>
            <a:pPr>
              <a:defRPr/>
            </a:pPr>
            <a:fld id="{D68E8870-17DE-45C4-A8DD-7644B2422933}" type="slidenum">
              <a:rPr lang="en-US" smtClean="0"/>
              <a:pPr>
                <a:defRPr/>
              </a:pPr>
              <a:t>10</a:t>
            </a:fld>
            <a:endParaRPr lang="en-US" dirty="0"/>
          </a:p>
        </p:txBody>
      </p:sp>
      <p:sp>
        <p:nvSpPr>
          <p:cNvPr id="3" name="Title 2">
            <a:extLst>
              <a:ext uri="{FF2B5EF4-FFF2-40B4-BE49-F238E27FC236}">
                <a16:creationId xmlns:a16="http://schemas.microsoft.com/office/drawing/2014/main" id="{CB55C8B7-DC9B-D7E4-5676-4E3C84EAB90E}"/>
              </a:ext>
            </a:extLst>
          </p:cNvPr>
          <p:cNvSpPr>
            <a:spLocks noGrp="1"/>
          </p:cNvSpPr>
          <p:nvPr>
            <p:ph type="title"/>
          </p:nvPr>
        </p:nvSpPr>
        <p:spPr>
          <a:xfrm>
            <a:off x="2096429" y="0"/>
            <a:ext cx="7717410" cy="795130"/>
          </a:xfrm>
        </p:spPr>
        <p:txBody>
          <a:bodyPr/>
          <a:lstStyle/>
          <a:p>
            <a:r>
              <a:rPr lang="en-US" dirty="0"/>
              <a:t>Prognostics – </a:t>
            </a:r>
            <a:r>
              <a:rPr lang="en-US" dirty="0" err="1"/>
              <a:t>BioGears</a:t>
            </a:r>
            <a:r>
              <a:rPr lang="en-US" dirty="0"/>
              <a:t> Physiology Engine</a:t>
            </a:r>
          </a:p>
        </p:txBody>
      </p:sp>
      <p:sp>
        <p:nvSpPr>
          <p:cNvPr id="5" name="Content Placeholder 2">
            <a:extLst>
              <a:ext uri="{FF2B5EF4-FFF2-40B4-BE49-F238E27FC236}">
                <a16:creationId xmlns:a16="http://schemas.microsoft.com/office/drawing/2014/main" id="{AA689DE0-C52D-8FE2-8D24-4517CBE603C1}"/>
              </a:ext>
            </a:extLst>
          </p:cNvPr>
          <p:cNvSpPr txBox="1">
            <a:spLocks/>
          </p:cNvSpPr>
          <p:nvPr/>
        </p:nvSpPr>
        <p:spPr>
          <a:xfrm>
            <a:off x="575006" y="874162"/>
            <a:ext cx="5384800" cy="4983167"/>
          </a:xfrm>
          <a:prstGeom prst="rect">
            <a:avLst/>
          </a:prstGeom>
        </p:spPr>
        <p:txBody>
          <a:bodyPr>
            <a:normAutofit/>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a:buFont typeface="Wingdings" panose="05000000000000000000" pitchFamily="2" charset="2"/>
              <a:buChar char="Ø"/>
            </a:pPr>
            <a:r>
              <a:rPr lang="en-US" sz="2400" kern="0" dirty="0"/>
              <a:t>Improved physiology predictions</a:t>
            </a:r>
          </a:p>
          <a:p>
            <a:pPr marL="742950" lvl="1" indent="-285750">
              <a:spcBef>
                <a:spcPts val="0"/>
              </a:spcBef>
              <a:buFont typeface="Wingdings" pitchFamily="2" charset="2"/>
              <a:buChar char="§"/>
              <a:defRPr/>
            </a:pPr>
            <a:r>
              <a:rPr lang="en-US" sz="2000" kern="0" dirty="0">
                <a:solidFill>
                  <a:prstClr val="black"/>
                </a:solidFill>
              </a:rPr>
              <a:t>Integrated body systems</a:t>
            </a:r>
          </a:p>
          <a:p>
            <a:pPr marL="742950" lvl="1" indent="-285750">
              <a:spcBef>
                <a:spcPts val="0"/>
              </a:spcBef>
              <a:buFont typeface="Wingdings" pitchFamily="2" charset="2"/>
              <a:buChar char="§"/>
              <a:defRPr/>
            </a:pPr>
            <a:r>
              <a:rPr lang="en-US" sz="2000" kern="0" dirty="0">
                <a:solidFill>
                  <a:prstClr val="black"/>
                </a:solidFill>
              </a:rPr>
              <a:t>Improved accuracy</a:t>
            </a:r>
          </a:p>
          <a:p>
            <a:pPr marL="742950" lvl="1" indent="-285750">
              <a:spcBef>
                <a:spcPts val="0"/>
              </a:spcBef>
              <a:buFont typeface="Wingdings" pitchFamily="2" charset="2"/>
              <a:buChar char="§"/>
              <a:defRPr/>
            </a:pPr>
            <a:r>
              <a:rPr lang="en-US" sz="2000" kern="0" dirty="0">
                <a:solidFill>
                  <a:prstClr val="black"/>
                </a:solidFill>
              </a:rPr>
              <a:t>Expanded prediction scenarios</a:t>
            </a:r>
          </a:p>
          <a:p>
            <a:pPr>
              <a:buFont typeface="Wingdings" panose="05000000000000000000" pitchFamily="2" charset="2"/>
              <a:buChar char="Ø"/>
            </a:pPr>
            <a:r>
              <a:rPr lang="en-US" sz="2400" kern="0" dirty="0"/>
              <a:t>Cross-compiled for Android</a:t>
            </a:r>
          </a:p>
          <a:p>
            <a:pPr>
              <a:buFont typeface="Wingdings" panose="05000000000000000000" pitchFamily="2" charset="2"/>
              <a:buChar char="Ø"/>
            </a:pPr>
            <a:r>
              <a:rPr lang="en-US" sz="2400" b="1" kern="0" dirty="0"/>
              <a:t>~3x real-time speed on Android </a:t>
            </a:r>
            <a:r>
              <a:rPr lang="en-US" sz="2400" kern="0" dirty="0"/>
              <a:t>(with ATAK app also running)</a:t>
            </a:r>
          </a:p>
          <a:p>
            <a:endParaRPr lang="en-US" sz="2400" kern="0" dirty="0"/>
          </a:p>
          <a:p>
            <a:endParaRPr lang="en-US" sz="2000" kern="0" dirty="0"/>
          </a:p>
          <a:p>
            <a:endParaRPr lang="en-US" sz="2000" kern="0" dirty="0"/>
          </a:p>
        </p:txBody>
      </p:sp>
      <p:sp>
        <p:nvSpPr>
          <p:cNvPr id="6" name="Content Placeholder 79">
            <a:extLst>
              <a:ext uri="{FF2B5EF4-FFF2-40B4-BE49-F238E27FC236}">
                <a16:creationId xmlns:a16="http://schemas.microsoft.com/office/drawing/2014/main" id="{E6DACD87-7384-DEDC-E947-7E7E20FB8AEF}"/>
              </a:ext>
            </a:extLst>
          </p:cNvPr>
          <p:cNvSpPr txBox="1">
            <a:spLocks/>
          </p:cNvSpPr>
          <p:nvPr/>
        </p:nvSpPr>
        <p:spPr>
          <a:xfrm>
            <a:off x="6161178" y="937416"/>
            <a:ext cx="5384800" cy="4983167"/>
          </a:xfrm>
          <a:prstGeom prst="rect">
            <a:avLst/>
          </a:prstGeom>
        </p:spPr>
        <p:txBody>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a:buFont typeface="Wingdings" panose="05000000000000000000" pitchFamily="2" charset="2"/>
              <a:buChar char="Ø"/>
            </a:pPr>
            <a:r>
              <a:rPr lang="en-US" sz="2400" kern="0" dirty="0" err="1"/>
              <a:t>BioGears</a:t>
            </a:r>
            <a:r>
              <a:rPr lang="en-US" sz="2400" kern="0" dirty="0"/>
              <a:t> simulations regularly updated</a:t>
            </a:r>
          </a:p>
          <a:p>
            <a:pPr lvl="1"/>
            <a:r>
              <a:rPr lang="en-US" sz="1800" kern="0" dirty="0"/>
              <a:t>Environmental conditions and metabolic cost</a:t>
            </a:r>
          </a:p>
          <a:p>
            <a:pPr>
              <a:buFont typeface="Wingdings" panose="05000000000000000000" pitchFamily="2" charset="2"/>
              <a:buChar char="Ø"/>
            </a:pPr>
            <a:r>
              <a:rPr lang="en-US" sz="2400" kern="0" dirty="0"/>
              <a:t>Metabolic cost – Load Carriage Decision Aid (velocity and slope from ATAK)</a:t>
            </a:r>
          </a:p>
          <a:p>
            <a:pPr>
              <a:buFont typeface="Wingdings" panose="05000000000000000000" pitchFamily="2" charset="2"/>
              <a:buChar char="Ø"/>
            </a:pPr>
            <a:r>
              <a:rPr lang="en-US" sz="2400" kern="0" dirty="0"/>
              <a:t>Algorithms turn outputs </a:t>
            </a:r>
            <a:r>
              <a:rPr lang="en-US" sz="2400" kern="0" dirty="0" err="1"/>
              <a:t>BioGears</a:t>
            </a:r>
            <a:r>
              <a:rPr lang="en-US" sz="2400" kern="0" dirty="0"/>
              <a:t> into actionable insights</a:t>
            </a:r>
          </a:p>
          <a:p>
            <a:endParaRPr lang="en-US" sz="2400" kern="0" dirty="0"/>
          </a:p>
          <a:p>
            <a:pPr marL="0" indent="0">
              <a:buFont typeface="Wingdings" charset="2"/>
              <a:buNone/>
            </a:pPr>
            <a:endParaRPr lang="en-US" sz="3200" kern="0" dirty="0"/>
          </a:p>
        </p:txBody>
      </p:sp>
      <p:sp>
        <p:nvSpPr>
          <p:cNvPr id="26" name="Rectangle 25">
            <a:extLst>
              <a:ext uri="{FF2B5EF4-FFF2-40B4-BE49-F238E27FC236}">
                <a16:creationId xmlns:a16="http://schemas.microsoft.com/office/drawing/2014/main" id="{4A68890A-AD5A-1B96-22CF-339DD8986426}"/>
              </a:ext>
            </a:extLst>
          </p:cNvPr>
          <p:cNvSpPr/>
          <p:nvPr/>
        </p:nvSpPr>
        <p:spPr>
          <a:xfrm>
            <a:off x="11048999" y="3825536"/>
            <a:ext cx="993959" cy="382700"/>
          </a:xfrm>
          <a:prstGeom prst="rect">
            <a:avLst/>
          </a:prstGeom>
          <a:solidFill>
            <a:srgbClr val="B19241">
              <a:lumMod val="60000"/>
              <a:lumOff val="40000"/>
            </a:srgbClr>
          </a:solidFill>
          <a:ln w="9525" cap="flat" cmpd="sng" algn="ctr">
            <a:solidFill>
              <a:srgbClr val="B19241">
                <a:lumMod val="50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ea typeface="+mn-ea"/>
                <a:cs typeface="+mn-cs"/>
              </a:rPr>
              <a:t>Cold stress</a:t>
            </a:r>
          </a:p>
        </p:txBody>
      </p:sp>
      <p:sp>
        <p:nvSpPr>
          <p:cNvPr id="27" name="Rectangle 26">
            <a:extLst>
              <a:ext uri="{FF2B5EF4-FFF2-40B4-BE49-F238E27FC236}">
                <a16:creationId xmlns:a16="http://schemas.microsoft.com/office/drawing/2014/main" id="{F82B94BC-5B12-B6BF-79F4-F4B42EB87742}"/>
              </a:ext>
            </a:extLst>
          </p:cNvPr>
          <p:cNvSpPr/>
          <p:nvPr/>
        </p:nvSpPr>
        <p:spPr>
          <a:xfrm>
            <a:off x="11048999" y="4345629"/>
            <a:ext cx="993960" cy="382700"/>
          </a:xfrm>
          <a:prstGeom prst="rect">
            <a:avLst/>
          </a:prstGeom>
          <a:solidFill>
            <a:srgbClr val="B19241">
              <a:lumMod val="60000"/>
              <a:lumOff val="40000"/>
            </a:srgbClr>
          </a:solidFill>
          <a:ln w="9525" cap="flat" cmpd="sng" algn="ctr">
            <a:solidFill>
              <a:srgbClr val="B19241">
                <a:lumMod val="50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ea typeface="+mn-ea"/>
                <a:cs typeface="+mn-cs"/>
              </a:rPr>
              <a:t>Heat stress</a:t>
            </a:r>
          </a:p>
        </p:txBody>
      </p:sp>
      <p:cxnSp>
        <p:nvCxnSpPr>
          <p:cNvPr id="28" name="Straight Arrow Connector 27">
            <a:extLst>
              <a:ext uri="{FF2B5EF4-FFF2-40B4-BE49-F238E27FC236}">
                <a16:creationId xmlns:a16="http://schemas.microsoft.com/office/drawing/2014/main" id="{9E983CA9-75B1-B32F-C78C-9E6FA6317208}"/>
              </a:ext>
            </a:extLst>
          </p:cNvPr>
          <p:cNvCxnSpPr>
            <a:cxnSpLocks/>
            <a:stCxn id="41" idx="3"/>
            <a:endCxn id="27" idx="1"/>
          </p:cNvCxnSpPr>
          <p:nvPr/>
        </p:nvCxnSpPr>
        <p:spPr>
          <a:xfrm>
            <a:off x="10670878" y="4536979"/>
            <a:ext cx="378121" cy="0"/>
          </a:xfrm>
          <a:prstGeom prst="straightConnector1">
            <a:avLst/>
          </a:prstGeom>
          <a:noFill/>
          <a:ln w="9525" cap="flat" cmpd="sng" algn="ctr">
            <a:solidFill>
              <a:sysClr val="windowText" lastClr="000000">
                <a:shade val="95000"/>
                <a:satMod val="105000"/>
              </a:sysClr>
            </a:solidFill>
            <a:prstDash val="solid"/>
            <a:tailEnd type="triangle"/>
          </a:ln>
          <a:effectLst/>
        </p:spPr>
      </p:cxnSp>
      <p:cxnSp>
        <p:nvCxnSpPr>
          <p:cNvPr id="29" name="Straight Arrow Connector 28">
            <a:extLst>
              <a:ext uri="{FF2B5EF4-FFF2-40B4-BE49-F238E27FC236}">
                <a16:creationId xmlns:a16="http://schemas.microsoft.com/office/drawing/2014/main" id="{A2B1AC36-1A85-CD95-B7C5-5957A2C6F332}"/>
              </a:ext>
            </a:extLst>
          </p:cNvPr>
          <p:cNvCxnSpPr>
            <a:cxnSpLocks/>
            <a:stCxn id="41" idx="3"/>
            <a:endCxn id="26" idx="1"/>
          </p:cNvCxnSpPr>
          <p:nvPr/>
        </p:nvCxnSpPr>
        <p:spPr>
          <a:xfrm flipV="1">
            <a:off x="10670878" y="4016886"/>
            <a:ext cx="378121" cy="520093"/>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30" name="Group 29">
            <a:extLst>
              <a:ext uri="{FF2B5EF4-FFF2-40B4-BE49-F238E27FC236}">
                <a16:creationId xmlns:a16="http://schemas.microsoft.com/office/drawing/2014/main" id="{6DDA1F3F-C772-53C2-FACA-EBF45D84622A}"/>
              </a:ext>
            </a:extLst>
          </p:cNvPr>
          <p:cNvGrpSpPr/>
          <p:nvPr/>
        </p:nvGrpSpPr>
        <p:grpSpPr>
          <a:xfrm>
            <a:off x="5663234" y="4013036"/>
            <a:ext cx="2133242" cy="1047884"/>
            <a:chOff x="4170281" y="3215053"/>
            <a:chExt cx="2133242" cy="1047884"/>
          </a:xfrm>
        </p:grpSpPr>
        <p:sp>
          <p:nvSpPr>
            <p:cNvPr id="31" name="Rectangle 30">
              <a:extLst>
                <a:ext uri="{FF2B5EF4-FFF2-40B4-BE49-F238E27FC236}">
                  <a16:creationId xmlns:a16="http://schemas.microsoft.com/office/drawing/2014/main" id="{B197FC33-4AEE-FB72-BDF4-55BF4D8AA37F}"/>
                </a:ext>
              </a:extLst>
            </p:cNvPr>
            <p:cNvSpPr/>
            <p:nvPr/>
          </p:nvSpPr>
          <p:spPr>
            <a:xfrm>
              <a:off x="4170281" y="3215053"/>
              <a:ext cx="2133242" cy="1047884"/>
            </a:xfrm>
            <a:prstGeom prst="rect">
              <a:avLst/>
            </a:prstGeom>
            <a:solidFill>
              <a:sysClr val="window" lastClr="FFFFFF">
                <a:lumMod val="95000"/>
              </a:sysClr>
            </a:solidFill>
            <a:ln w="9525" cap="flat" cmpd="sng" algn="ctr">
              <a:solidFill>
                <a:sysClr val="windowText" lastClr="000000">
                  <a:lumMod val="50000"/>
                  <a:lumOff val="50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ea typeface="+mn-ea"/>
                  <a:cs typeface="+mn-cs"/>
                </a:rPr>
                <a:t>BIOGEARS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Calibri"/>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Calibri"/>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Calibri"/>
                <a:ea typeface="+mn-ea"/>
                <a:cs typeface="+mn-cs"/>
              </a:endParaRPr>
            </a:p>
          </p:txBody>
        </p:sp>
        <p:pic>
          <p:nvPicPr>
            <p:cNvPr id="32" name="Picture 2" descr="Applied Research Associates, Inc. Announces BioGears® Open Source Human  Physiology Engine Available for Download">
              <a:extLst>
                <a:ext uri="{FF2B5EF4-FFF2-40B4-BE49-F238E27FC236}">
                  <a16:creationId xmlns:a16="http://schemas.microsoft.com/office/drawing/2014/main" id="{C999CFD2-1364-EBFD-0456-81ECE0CB5E8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13575" y="3575900"/>
              <a:ext cx="1927624" cy="506111"/>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Rectangle 32">
            <a:extLst>
              <a:ext uri="{FF2B5EF4-FFF2-40B4-BE49-F238E27FC236}">
                <a16:creationId xmlns:a16="http://schemas.microsoft.com/office/drawing/2014/main" id="{3E6132A1-223E-4B50-85F2-ADAC4304437D}"/>
              </a:ext>
            </a:extLst>
          </p:cNvPr>
          <p:cNvSpPr/>
          <p:nvPr/>
        </p:nvSpPr>
        <p:spPr>
          <a:xfrm>
            <a:off x="11048999" y="4865722"/>
            <a:ext cx="1013251" cy="374987"/>
          </a:xfrm>
          <a:prstGeom prst="rect">
            <a:avLst/>
          </a:prstGeom>
          <a:solidFill>
            <a:srgbClr val="B19241">
              <a:lumMod val="60000"/>
              <a:lumOff val="40000"/>
            </a:srgbClr>
          </a:solidFill>
          <a:ln w="9525" cap="flat" cmpd="sng" algn="ctr">
            <a:solidFill>
              <a:srgbClr val="B19241">
                <a:lumMod val="50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ea typeface="+mn-ea"/>
                <a:cs typeface="+mn-cs"/>
              </a:rPr>
              <a:t>Fatigue</a:t>
            </a:r>
          </a:p>
        </p:txBody>
      </p:sp>
      <p:cxnSp>
        <p:nvCxnSpPr>
          <p:cNvPr id="34" name="Straight Arrow Connector 33">
            <a:extLst>
              <a:ext uri="{FF2B5EF4-FFF2-40B4-BE49-F238E27FC236}">
                <a16:creationId xmlns:a16="http://schemas.microsoft.com/office/drawing/2014/main" id="{E32A1F6F-7430-825E-27F3-2F0D04ADF790}"/>
              </a:ext>
            </a:extLst>
          </p:cNvPr>
          <p:cNvCxnSpPr>
            <a:cxnSpLocks/>
            <a:stCxn id="41" idx="3"/>
            <a:endCxn id="33" idx="1"/>
          </p:cNvCxnSpPr>
          <p:nvPr/>
        </p:nvCxnSpPr>
        <p:spPr>
          <a:xfrm>
            <a:off x="10670878" y="4536979"/>
            <a:ext cx="378121" cy="516237"/>
          </a:xfrm>
          <a:prstGeom prst="straightConnector1">
            <a:avLst/>
          </a:prstGeom>
          <a:noFill/>
          <a:ln w="9525" cap="flat" cmpd="sng" algn="ctr">
            <a:solidFill>
              <a:sysClr val="windowText" lastClr="000000">
                <a:shade val="95000"/>
                <a:satMod val="105000"/>
              </a:sysClr>
            </a:solidFill>
            <a:prstDash val="solid"/>
            <a:tailEnd type="triangle"/>
          </a:ln>
          <a:effectLst/>
        </p:spPr>
      </p:cxnSp>
      <p:sp>
        <p:nvSpPr>
          <p:cNvPr id="35" name="Rectangle 34">
            <a:extLst>
              <a:ext uri="{FF2B5EF4-FFF2-40B4-BE49-F238E27FC236}">
                <a16:creationId xmlns:a16="http://schemas.microsoft.com/office/drawing/2014/main" id="{FBDB7D51-B552-B107-777C-00D716B817A3}"/>
              </a:ext>
            </a:extLst>
          </p:cNvPr>
          <p:cNvSpPr/>
          <p:nvPr/>
        </p:nvSpPr>
        <p:spPr>
          <a:xfrm>
            <a:off x="2916908" y="3812147"/>
            <a:ext cx="1763151" cy="504823"/>
          </a:xfrm>
          <a:prstGeom prst="rect">
            <a:avLst/>
          </a:prstGeom>
          <a:solidFill>
            <a:srgbClr val="E0E8F5">
              <a:lumMod val="25000"/>
            </a:srgbClr>
          </a:solidFill>
          <a:ln w="9525" cap="flat" cmpd="sng" algn="ctr">
            <a:solidFill>
              <a:sysClr val="windowText" lastClr="000000">
                <a:lumMod val="50000"/>
                <a:lumOff val="50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a:ea typeface="+mn-ea"/>
                <a:cs typeface="+mn-cs"/>
              </a:rPr>
              <a:t>Metabolic Cost (W) - </a:t>
            </a:r>
            <a:r>
              <a:rPr kumimoji="0" lang="en-US" sz="1400" b="1" i="0" u="none" strike="noStrike" kern="0" cap="none" spc="0" normalizeH="0" baseline="0" noProof="0" dirty="0">
                <a:ln>
                  <a:noFill/>
                </a:ln>
                <a:solidFill>
                  <a:prstClr val="white"/>
                </a:solidFill>
                <a:effectLst/>
                <a:uLnTx/>
                <a:uFillTx/>
                <a:latin typeface="Calibri"/>
                <a:ea typeface="+mn-ea"/>
                <a:cs typeface="+mn-cs"/>
              </a:rPr>
              <a:t>LCDA</a:t>
            </a:r>
          </a:p>
        </p:txBody>
      </p:sp>
      <p:cxnSp>
        <p:nvCxnSpPr>
          <p:cNvPr id="36" name="Straight Arrow Connector 35">
            <a:extLst>
              <a:ext uri="{FF2B5EF4-FFF2-40B4-BE49-F238E27FC236}">
                <a16:creationId xmlns:a16="http://schemas.microsoft.com/office/drawing/2014/main" id="{E185C95C-1829-00EF-F4E1-7E63BC225FF5}"/>
              </a:ext>
            </a:extLst>
          </p:cNvPr>
          <p:cNvCxnSpPr>
            <a:cxnSpLocks/>
            <a:stCxn id="35" idx="3"/>
            <a:endCxn id="31" idx="1"/>
          </p:cNvCxnSpPr>
          <p:nvPr/>
        </p:nvCxnSpPr>
        <p:spPr>
          <a:xfrm>
            <a:off x="4680059" y="4064559"/>
            <a:ext cx="983175" cy="472419"/>
          </a:xfrm>
          <a:prstGeom prst="straightConnector1">
            <a:avLst/>
          </a:prstGeom>
          <a:noFill/>
          <a:ln w="9525" cap="flat" cmpd="sng" algn="ctr">
            <a:solidFill>
              <a:sysClr val="windowText" lastClr="000000">
                <a:shade val="95000"/>
                <a:satMod val="105000"/>
              </a:sysClr>
            </a:solidFill>
            <a:prstDash val="solid"/>
            <a:tailEnd type="triangle"/>
          </a:ln>
          <a:effectLst/>
        </p:spPr>
      </p:cxnSp>
      <p:sp>
        <p:nvSpPr>
          <p:cNvPr id="37" name="Rectangle 36">
            <a:extLst>
              <a:ext uri="{FF2B5EF4-FFF2-40B4-BE49-F238E27FC236}">
                <a16:creationId xmlns:a16="http://schemas.microsoft.com/office/drawing/2014/main" id="{218A3774-65D5-E3AD-0B91-ADE300B5828B}"/>
              </a:ext>
            </a:extLst>
          </p:cNvPr>
          <p:cNvSpPr/>
          <p:nvPr/>
        </p:nvSpPr>
        <p:spPr>
          <a:xfrm>
            <a:off x="2687980" y="4870147"/>
            <a:ext cx="1908828" cy="1585988"/>
          </a:xfrm>
          <a:prstGeom prst="rect">
            <a:avLst/>
          </a:prstGeom>
          <a:solidFill>
            <a:srgbClr val="E0E8F5">
              <a:lumMod val="25000"/>
            </a:srgbClr>
          </a:solidFill>
          <a:ln w="9525" cap="flat" cmpd="sng" algn="ctr">
            <a:solidFill>
              <a:sysClr val="windowText" lastClr="000000">
                <a:lumMod val="50000"/>
                <a:lumOff val="50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a:ea typeface="+mn-ea"/>
                <a:cs typeface="+mn-cs"/>
              </a:rPr>
              <a:t>Environmental conditions – </a:t>
            </a:r>
            <a:r>
              <a:rPr kumimoji="0" lang="en-US" sz="1400" b="1" i="0" u="none" strike="noStrike" kern="0" cap="none" spc="0" normalizeH="0" baseline="0" noProof="0" dirty="0">
                <a:ln>
                  <a:noFill/>
                </a:ln>
                <a:solidFill>
                  <a:prstClr val="white"/>
                </a:solidFill>
                <a:effectLst/>
                <a:uLnTx/>
                <a:uFillTx/>
                <a:latin typeface="Calibri"/>
                <a:ea typeface="+mn-ea"/>
                <a:cs typeface="+mn-cs"/>
              </a:rPr>
              <a:t>ATAK</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white"/>
                </a:solidFill>
                <a:effectLst/>
                <a:uLnTx/>
                <a:uFillTx/>
                <a:latin typeface="Calibri"/>
                <a:ea typeface="+mn-ea"/>
                <a:cs typeface="+mn-cs"/>
              </a:rPr>
              <a:t>Humidity</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white"/>
                </a:solidFill>
                <a:effectLst/>
                <a:uLnTx/>
                <a:uFillTx/>
                <a:latin typeface="Calibri"/>
                <a:ea typeface="+mn-ea"/>
                <a:cs typeface="+mn-cs"/>
              </a:rPr>
              <a:t>Temperature</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white"/>
                </a:solidFill>
                <a:effectLst/>
                <a:uLnTx/>
                <a:uFillTx/>
                <a:latin typeface="Calibri"/>
                <a:ea typeface="+mn-ea"/>
                <a:cs typeface="+mn-cs"/>
              </a:rPr>
              <a:t>Visibility (not needed?)</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white"/>
                </a:solidFill>
                <a:effectLst/>
                <a:uLnTx/>
                <a:uFillTx/>
                <a:latin typeface="Calibri"/>
                <a:ea typeface="+mn-ea"/>
                <a:cs typeface="+mn-cs"/>
              </a:rPr>
              <a:t>Wind speed (not needed)</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white"/>
                </a:solidFill>
                <a:effectLst/>
                <a:uLnTx/>
                <a:uFillTx/>
                <a:latin typeface="Calibri"/>
                <a:ea typeface="+mn-ea"/>
                <a:cs typeface="+mn-cs"/>
              </a:rPr>
              <a:t>Atmospheric pressure</a:t>
            </a:r>
            <a:endParaRPr kumimoji="0" lang="en-US" sz="1200" b="1" i="0" u="none" strike="noStrike" kern="0" cap="none" spc="0" normalizeH="0" baseline="0" noProof="0" dirty="0">
              <a:ln>
                <a:noFill/>
              </a:ln>
              <a:solidFill>
                <a:prstClr val="white"/>
              </a:solidFill>
              <a:effectLst/>
              <a:uLnTx/>
              <a:uFillTx/>
              <a:latin typeface="Calibri"/>
              <a:ea typeface="+mn-ea"/>
              <a:cs typeface="+mn-cs"/>
            </a:endParaRPr>
          </a:p>
        </p:txBody>
      </p:sp>
      <p:sp>
        <p:nvSpPr>
          <p:cNvPr id="38" name="Rectangle 37">
            <a:extLst>
              <a:ext uri="{FF2B5EF4-FFF2-40B4-BE49-F238E27FC236}">
                <a16:creationId xmlns:a16="http://schemas.microsoft.com/office/drawing/2014/main" id="{D4512D6F-48CA-F5D2-BA61-6C7EC2AD7340}"/>
              </a:ext>
            </a:extLst>
          </p:cNvPr>
          <p:cNvSpPr/>
          <p:nvPr/>
        </p:nvSpPr>
        <p:spPr>
          <a:xfrm>
            <a:off x="327428" y="3767813"/>
            <a:ext cx="2054777" cy="1921032"/>
          </a:xfrm>
          <a:prstGeom prst="rect">
            <a:avLst/>
          </a:prstGeom>
          <a:solidFill>
            <a:srgbClr val="E0E8F5">
              <a:lumMod val="25000"/>
            </a:srgbClr>
          </a:solidFill>
          <a:ln w="9525" cap="flat" cmpd="sng" algn="ctr">
            <a:solidFill>
              <a:sysClr val="windowText" lastClr="000000">
                <a:lumMod val="50000"/>
                <a:lumOff val="50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a:ea typeface="+mn-ea"/>
                <a:cs typeface="+mn-cs"/>
              </a:rPr>
              <a:t>User specifications:</a:t>
            </a:r>
          </a:p>
          <a:p>
            <a:pPr marL="284163" marR="0" lvl="1"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white"/>
                </a:solidFill>
                <a:effectLst/>
                <a:uLnTx/>
                <a:uFillTx/>
                <a:latin typeface="Calibri"/>
                <a:ea typeface="+mn-ea"/>
                <a:cs typeface="+mn-cs"/>
              </a:rPr>
              <a:t>Sex </a:t>
            </a:r>
          </a:p>
          <a:p>
            <a:pPr marL="284163" marR="0" lvl="1"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white"/>
                </a:solidFill>
                <a:effectLst/>
                <a:uLnTx/>
                <a:uFillTx/>
                <a:latin typeface="Calibri"/>
                <a:ea typeface="+mn-ea"/>
                <a:cs typeface="+mn-cs"/>
              </a:rPr>
              <a:t>Height</a:t>
            </a:r>
          </a:p>
          <a:p>
            <a:pPr marL="284163" marR="0" lvl="1"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white"/>
                </a:solidFill>
                <a:effectLst/>
                <a:uLnTx/>
                <a:uFillTx/>
                <a:latin typeface="Calibri"/>
                <a:ea typeface="+mn-ea"/>
                <a:cs typeface="+mn-cs"/>
              </a:rPr>
              <a:t>Weight</a:t>
            </a:r>
          </a:p>
          <a:p>
            <a:pPr marL="284163" marR="0" lvl="1"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white"/>
                </a:solidFill>
                <a:effectLst/>
                <a:uLnTx/>
                <a:uFillTx/>
                <a:latin typeface="Calibri"/>
                <a:ea typeface="+mn-ea"/>
                <a:cs typeface="+mn-cs"/>
              </a:rPr>
              <a:t>Age</a:t>
            </a:r>
          </a:p>
          <a:p>
            <a:pPr marL="284163" marR="0" lvl="1"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white"/>
                </a:solidFill>
                <a:effectLst/>
                <a:uLnTx/>
                <a:uFillTx/>
                <a:latin typeface="Calibri"/>
                <a:ea typeface="+mn-ea"/>
                <a:cs typeface="+mn-cs"/>
              </a:rPr>
              <a:t>VO2max</a:t>
            </a:r>
          </a:p>
          <a:p>
            <a:pPr marL="284163" marR="0" lvl="1"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white"/>
                </a:solidFill>
                <a:effectLst/>
                <a:uLnTx/>
                <a:uFillTx/>
                <a:latin typeface="Calibri"/>
                <a:ea typeface="+mn-ea"/>
                <a:cs typeface="+mn-cs"/>
              </a:rPr>
              <a:t>Resting heart rate</a:t>
            </a:r>
          </a:p>
          <a:p>
            <a:pPr marL="284163" marR="0" lvl="1"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white"/>
                </a:solidFill>
                <a:effectLst/>
                <a:uLnTx/>
                <a:uFillTx/>
                <a:latin typeface="Calibri"/>
                <a:ea typeface="+mn-ea"/>
                <a:cs typeface="+mn-cs"/>
              </a:rPr>
              <a:t>Resting skin temperature</a:t>
            </a:r>
          </a:p>
          <a:p>
            <a:pPr marL="284163" marR="0" lvl="1"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white"/>
                </a:solidFill>
                <a:effectLst/>
                <a:uLnTx/>
                <a:uFillTx/>
                <a:latin typeface="Calibri"/>
                <a:ea typeface="+mn-ea"/>
                <a:cs typeface="+mn-cs"/>
              </a:rPr>
              <a:t>Load carried</a:t>
            </a:r>
          </a:p>
          <a:p>
            <a:pPr marL="284163" marR="0" lvl="1"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white"/>
                </a:solidFill>
                <a:effectLst/>
                <a:uLnTx/>
                <a:uFillTx/>
                <a:latin typeface="Calibri"/>
                <a:ea typeface="+mn-ea"/>
                <a:cs typeface="+mn-cs"/>
              </a:rPr>
              <a:t>Clothing</a:t>
            </a:r>
            <a:endParaRPr kumimoji="0" lang="en-US" sz="1400" b="0" i="0" u="none" strike="noStrike" kern="0" cap="none" spc="0" normalizeH="0" baseline="0" noProof="0" dirty="0">
              <a:ln>
                <a:noFill/>
              </a:ln>
              <a:solidFill>
                <a:prstClr val="white"/>
              </a:solidFill>
              <a:effectLst/>
              <a:uLnTx/>
              <a:uFillTx/>
              <a:latin typeface="Calibri"/>
              <a:ea typeface="+mn-ea"/>
              <a:cs typeface="+mn-cs"/>
            </a:endParaRPr>
          </a:p>
        </p:txBody>
      </p:sp>
      <p:cxnSp>
        <p:nvCxnSpPr>
          <p:cNvPr id="39" name="Straight Arrow Connector 38">
            <a:extLst>
              <a:ext uri="{FF2B5EF4-FFF2-40B4-BE49-F238E27FC236}">
                <a16:creationId xmlns:a16="http://schemas.microsoft.com/office/drawing/2014/main" id="{7B76D77C-9FF7-4BCB-FF5D-0BFB41F71FCB}"/>
              </a:ext>
            </a:extLst>
          </p:cNvPr>
          <p:cNvCxnSpPr>
            <a:cxnSpLocks/>
            <a:stCxn id="37" idx="3"/>
            <a:endCxn id="31" idx="1"/>
          </p:cNvCxnSpPr>
          <p:nvPr/>
        </p:nvCxnSpPr>
        <p:spPr>
          <a:xfrm flipV="1">
            <a:off x="4596808" y="4536978"/>
            <a:ext cx="1066426" cy="1126163"/>
          </a:xfrm>
          <a:prstGeom prst="straightConnector1">
            <a:avLst/>
          </a:prstGeom>
          <a:noFill/>
          <a:ln w="9525" cap="flat" cmpd="sng" algn="ctr">
            <a:solidFill>
              <a:sysClr val="windowText" lastClr="000000">
                <a:shade val="95000"/>
                <a:satMod val="105000"/>
              </a:sysClr>
            </a:solidFill>
            <a:prstDash val="solid"/>
            <a:tailEnd type="triangle"/>
          </a:ln>
          <a:effectLst/>
        </p:spPr>
      </p:cxnSp>
      <p:cxnSp>
        <p:nvCxnSpPr>
          <p:cNvPr id="40" name="Straight Arrow Connector 39">
            <a:extLst>
              <a:ext uri="{FF2B5EF4-FFF2-40B4-BE49-F238E27FC236}">
                <a16:creationId xmlns:a16="http://schemas.microsoft.com/office/drawing/2014/main" id="{EC5AA18C-899E-F676-D352-679E33C5BE92}"/>
              </a:ext>
            </a:extLst>
          </p:cNvPr>
          <p:cNvCxnSpPr>
            <a:cxnSpLocks/>
            <a:stCxn id="38" idx="3"/>
            <a:endCxn id="31" idx="1"/>
          </p:cNvCxnSpPr>
          <p:nvPr/>
        </p:nvCxnSpPr>
        <p:spPr>
          <a:xfrm flipV="1">
            <a:off x="2382205" y="4536978"/>
            <a:ext cx="3281029" cy="191351"/>
          </a:xfrm>
          <a:prstGeom prst="straightConnector1">
            <a:avLst/>
          </a:prstGeom>
          <a:noFill/>
          <a:ln w="9525" cap="flat" cmpd="sng" algn="ctr">
            <a:solidFill>
              <a:sysClr val="windowText" lastClr="000000">
                <a:shade val="95000"/>
                <a:satMod val="105000"/>
              </a:sysClr>
            </a:solidFill>
            <a:prstDash val="solid"/>
            <a:tailEnd type="triangle"/>
          </a:ln>
          <a:effectLst/>
        </p:spPr>
      </p:cxnSp>
      <p:sp>
        <p:nvSpPr>
          <p:cNvPr id="41" name="Rectangle 40">
            <a:extLst>
              <a:ext uri="{FF2B5EF4-FFF2-40B4-BE49-F238E27FC236}">
                <a16:creationId xmlns:a16="http://schemas.microsoft.com/office/drawing/2014/main" id="{052BC8F3-8075-2EE5-3DF2-D0B02AD69114}"/>
              </a:ext>
            </a:extLst>
          </p:cNvPr>
          <p:cNvSpPr/>
          <p:nvPr/>
        </p:nvSpPr>
        <p:spPr>
          <a:xfrm>
            <a:off x="9430362" y="4259288"/>
            <a:ext cx="1240516" cy="555381"/>
          </a:xfrm>
          <a:prstGeom prst="rect">
            <a:avLst/>
          </a:prstGeom>
          <a:solidFill>
            <a:sysClr val="window" lastClr="FFFFFF">
              <a:lumMod val="95000"/>
            </a:sysClr>
          </a:solidFill>
          <a:ln w="9525" cap="flat" cmpd="sng" algn="ctr">
            <a:solidFill>
              <a:sysClr val="windowText" lastClr="000000">
                <a:lumMod val="50000"/>
                <a:lumOff val="50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ea typeface="+mn-ea"/>
                <a:cs typeface="+mn-cs"/>
              </a:rPr>
              <a:t>ALGORITHMS</a:t>
            </a:r>
          </a:p>
        </p:txBody>
      </p:sp>
      <p:cxnSp>
        <p:nvCxnSpPr>
          <p:cNvPr id="42" name="Straight Arrow Connector 41">
            <a:extLst>
              <a:ext uri="{FF2B5EF4-FFF2-40B4-BE49-F238E27FC236}">
                <a16:creationId xmlns:a16="http://schemas.microsoft.com/office/drawing/2014/main" id="{579693CA-7D29-74B7-F913-6D0ADA93CE68}"/>
              </a:ext>
            </a:extLst>
          </p:cNvPr>
          <p:cNvCxnSpPr>
            <a:cxnSpLocks/>
            <a:stCxn id="31" idx="3"/>
            <a:endCxn id="41" idx="1"/>
          </p:cNvCxnSpPr>
          <p:nvPr/>
        </p:nvCxnSpPr>
        <p:spPr>
          <a:xfrm>
            <a:off x="7796476" y="4536978"/>
            <a:ext cx="1633886" cy="1"/>
          </a:xfrm>
          <a:prstGeom prst="straightConnector1">
            <a:avLst/>
          </a:prstGeom>
          <a:noFill/>
          <a:ln w="9525" cap="flat" cmpd="sng" algn="ctr">
            <a:solidFill>
              <a:sysClr val="windowText" lastClr="000000">
                <a:shade val="95000"/>
                <a:satMod val="105000"/>
              </a:sysClr>
            </a:solidFill>
            <a:prstDash val="solid"/>
            <a:tailEnd type="triangle"/>
          </a:ln>
          <a:effectLst/>
        </p:spPr>
      </p:cxnSp>
      <p:sp>
        <p:nvSpPr>
          <p:cNvPr id="43" name="TextBox 42">
            <a:extLst>
              <a:ext uri="{FF2B5EF4-FFF2-40B4-BE49-F238E27FC236}">
                <a16:creationId xmlns:a16="http://schemas.microsoft.com/office/drawing/2014/main" id="{440BFB71-CA7C-2B24-5DDF-89DA3947CAA3}"/>
              </a:ext>
            </a:extLst>
          </p:cNvPr>
          <p:cNvSpPr txBox="1"/>
          <p:nvPr/>
        </p:nvSpPr>
        <p:spPr>
          <a:xfrm>
            <a:off x="7928469" y="4517434"/>
            <a:ext cx="1584639" cy="1569660"/>
          </a:xfrm>
          <a:prstGeom prst="rect">
            <a:avLst/>
          </a:prstGeom>
          <a:noFill/>
        </p:spPr>
        <p:txBody>
          <a:bodyPr wrap="square" rtlCol="0">
            <a:spAutoFit/>
          </a:bodyPr>
          <a:lstStyle/>
          <a:p>
            <a:pPr fontAlgn="auto">
              <a:spcBef>
                <a:spcPts val="0"/>
              </a:spcBef>
              <a:spcAft>
                <a:spcPts val="0"/>
              </a:spcAft>
            </a:pPr>
            <a:r>
              <a:rPr lang="en-US" sz="1200" dirty="0" err="1">
                <a:solidFill>
                  <a:prstClr val="black"/>
                </a:solidFill>
                <a:latin typeface="Calibri"/>
              </a:rPr>
              <a:t>BioGears</a:t>
            </a:r>
            <a:r>
              <a:rPr lang="en-US" sz="1200" dirty="0">
                <a:solidFill>
                  <a:prstClr val="black"/>
                </a:solidFill>
                <a:latin typeface="Calibri"/>
              </a:rPr>
              <a:t> output:</a:t>
            </a:r>
          </a:p>
          <a:p>
            <a:pPr marL="285750" indent="-285750" fontAlgn="auto">
              <a:spcBef>
                <a:spcPts val="0"/>
              </a:spcBef>
              <a:spcAft>
                <a:spcPts val="0"/>
              </a:spcAft>
              <a:buFont typeface="Arial" panose="020B0604020202020204" pitchFamily="34" charset="0"/>
              <a:buChar char="•"/>
            </a:pPr>
            <a:r>
              <a:rPr lang="en-US" sz="1200" dirty="0">
                <a:solidFill>
                  <a:prstClr val="black"/>
                </a:solidFill>
                <a:latin typeface="Calibri"/>
              </a:rPr>
              <a:t>Time</a:t>
            </a:r>
          </a:p>
          <a:p>
            <a:pPr marL="285750" indent="-285750" fontAlgn="auto">
              <a:spcBef>
                <a:spcPts val="0"/>
              </a:spcBef>
              <a:spcAft>
                <a:spcPts val="0"/>
              </a:spcAft>
              <a:buFont typeface="Arial" panose="020B0604020202020204" pitchFamily="34" charset="0"/>
              <a:buChar char="•"/>
            </a:pPr>
            <a:r>
              <a:rPr lang="en-US" sz="1200" dirty="0">
                <a:solidFill>
                  <a:prstClr val="black"/>
                </a:solidFill>
                <a:latin typeface="Calibri"/>
              </a:rPr>
              <a:t>SpO2</a:t>
            </a:r>
          </a:p>
          <a:p>
            <a:pPr marL="285750" indent="-285750" fontAlgn="auto">
              <a:spcBef>
                <a:spcPts val="0"/>
              </a:spcBef>
              <a:spcAft>
                <a:spcPts val="0"/>
              </a:spcAft>
              <a:buFont typeface="Arial" panose="020B0604020202020204" pitchFamily="34" charset="0"/>
              <a:buChar char="•"/>
            </a:pPr>
            <a:r>
              <a:rPr lang="en-US" sz="1200" dirty="0">
                <a:solidFill>
                  <a:prstClr val="black"/>
                </a:solidFill>
                <a:latin typeface="Calibri"/>
              </a:rPr>
              <a:t>Heart rate</a:t>
            </a:r>
          </a:p>
          <a:p>
            <a:pPr marL="285750" indent="-285750" fontAlgn="auto">
              <a:spcBef>
                <a:spcPts val="0"/>
              </a:spcBef>
              <a:spcAft>
                <a:spcPts val="0"/>
              </a:spcAft>
              <a:buFont typeface="Arial" panose="020B0604020202020204" pitchFamily="34" charset="0"/>
              <a:buChar char="•"/>
            </a:pPr>
            <a:r>
              <a:rPr lang="en-US" sz="1200" dirty="0">
                <a:solidFill>
                  <a:prstClr val="black"/>
                </a:solidFill>
                <a:latin typeface="Calibri"/>
              </a:rPr>
              <a:t>Skin temperature</a:t>
            </a:r>
          </a:p>
          <a:p>
            <a:pPr marL="285750" indent="-285750" fontAlgn="auto">
              <a:spcBef>
                <a:spcPts val="0"/>
              </a:spcBef>
              <a:spcAft>
                <a:spcPts val="0"/>
              </a:spcAft>
              <a:buFont typeface="Arial" panose="020B0604020202020204" pitchFamily="34" charset="0"/>
              <a:buChar char="•"/>
            </a:pPr>
            <a:r>
              <a:rPr lang="en-US" sz="1200" dirty="0">
                <a:solidFill>
                  <a:prstClr val="black"/>
                </a:solidFill>
                <a:latin typeface="Calibri"/>
              </a:rPr>
              <a:t>Core temperature</a:t>
            </a:r>
          </a:p>
          <a:p>
            <a:pPr marL="285750" indent="-285750" fontAlgn="auto">
              <a:spcBef>
                <a:spcPts val="0"/>
              </a:spcBef>
              <a:spcAft>
                <a:spcPts val="0"/>
              </a:spcAft>
              <a:buFont typeface="Arial" panose="020B0604020202020204" pitchFamily="34" charset="0"/>
              <a:buChar char="•"/>
            </a:pPr>
            <a:r>
              <a:rPr lang="en-US" sz="1200" dirty="0">
                <a:solidFill>
                  <a:prstClr val="black"/>
                </a:solidFill>
                <a:latin typeface="Calibri"/>
              </a:rPr>
              <a:t>Breathing rate</a:t>
            </a:r>
          </a:p>
          <a:p>
            <a:pPr marL="285750" indent="-285750" fontAlgn="auto">
              <a:spcBef>
                <a:spcPts val="0"/>
              </a:spcBef>
              <a:spcAft>
                <a:spcPts val="0"/>
              </a:spcAft>
              <a:buFont typeface="Arial" panose="020B0604020202020204" pitchFamily="34" charset="0"/>
              <a:buChar char="•"/>
            </a:pPr>
            <a:r>
              <a:rPr lang="en-US" sz="1200" dirty="0">
                <a:solidFill>
                  <a:prstClr val="black"/>
                </a:solidFill>
                <a:latin typeface="Calibri"/>
              </a:rPr>
              <a:t>Sweat rate</a:t>
            </a:r>
          </a:p>
        </p:txBody>
      </p:sp>
      <p:sp>
        <p:nvSpPr>
          <p:cNvPr id="44" name="TextBox 43">
            <a:extLst>
              <a:ext uri="{FF2B5EF4-FFF2-40B4-BE49-F238E27FC236}">
                <a16:creationId xmlns:a16="http://schemas.microsoft.com/office/drawing/2014/main" id="{5B48EE83-9B06-A3EF-73C3-6D996083C8EA}"/>
              </a:ext>
            </a:extLst>
          </p:cNvPr>
          <p:cNvSpPr txBox="1"/>
          <p:nvPr/>
        </p:nvSpPr>
        <p:spPr>
          <a:xfrm>
            <a:off x="10741982" y="3530360"/>
            <a:ext cx="1494500" cy="276999"/>
          </a:xfrm>
          <a:prstGeom prst="rect">
            <a:avLst/>
          </a:prstGeom>
          <a:noFill/>
        </p:spPr>
        <p:txBody>
          <a:bodyPr wrap="square" rtlCol="0">
            <a:spAutoFit/>
          </a:bodyPr>
          <a:lstStyle/>
          <a:p>
            <a:pPr fontAlgn="auto">
              <a:spcBef>
                <a:spcPts val="0"/>
              </a:spcBef>
              <a:spcAft>
                <a:spcPts val="0"/>
              </a:spcAft>
            </a:pPr>
            <a:r>
              <a:rPr lang="en-US" sz="1200" b="1" dirty="0">
                <a:solidFill>
                  <a:prstClr val="black"/>
                </a:solidFill>
                <a:latin typeface="Calibri"/>
              </a:rPr>
              <a:t>Actionable insights</a:t>
            </a:r>
          </a:p>
        </p:txBody>
      </p:sp>
    </p:spTree>
    <p:extLst>
      <p:ext uri="{BB962C8B-B14F-4D97-AF65-F5344CB8AC3E}">
        <p14:creationId xmlns:p14="http://schemas.microsoft.com/office/powerpoint/2010/main" val="3780836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3D223A-E1DF-7AB4-036E-F96D8C51E633}"/>
              </a:ext>
            </a:extLst>
          </p:cNvPr>
          <p:cNvSpPr>
            <a:spLocks noGrp="1"/>
          </p:cNvSpPr>
          <p:nvPr>
            <p:ph type="sldNum" sz="quarter" idx="10"/>
          </p:nvPr>
        </p:nvSpPr>
        <p:spPr>
          <a:prstGeom prst="rect">
            <a:avLst/>
          </a:prstGeom>
        </p:spPr>
        <p:txBody>
          <a:bodyPr/>
          <a:lstStyle/>
          <a:p>
            <a:pPr>
              <a:defRPr/>
            </a:pPr>
            <a:fld id="{D68E8870-17DE-45C4-A8DD-7644B2422933}" type="slidenum">
              <a:rPr lang="en-US" smtClean="0"/>
              <a:pPr>
                <a:defRPr/>
              </a:pPr>
              <a:t>11</a:t>
            </a:fld>
            <a:endParaRPr lang="en-US" dirty="0"/>
          </a:p>
        </p:txBody>
      </p:sp>
      <p:sp>
        <p:nvSpPr>
          <p:cNvPr id="3" name="Title 2">
            <a:extLst>
              <a:ext uri="{FF2B5EF4-FFF2-40B4-BE49-F238E27FC236}">
                <a16:creationId xmlns:a16="http://schemas.microsoft.com/office/drawing/2014/main" id="{B926ACA8-F928-2463-02EF-ED7CAAD00028}"/>
              </a:ext>
            </a:extLst>
          </p:cNvPr>
          <p:cNvSpPr>
            <a:spLocks noGrp="1"/>
          </p:cNvSpPr>
          <p:nvPr>
            <p:ph type="title"/>
          </p:nvPr>
        </p:nvSpPr>
        <p:spPr/>
        <p:txBody>
          <a:bodyPr/>
          <a:lstStyle/>
          <a:p>
            <a:r>
              <a:rPr lang="en-US" dirty="0"/>
              <a:t>Actionable Insights</a:t>
            </a:r>
          </a:p>
        </p:txBody>
      </p:sp>
      <p:sp>
        <p:nvSpPr>
          <p:cNvPr id="4" name="Content Placeholder 3">
            <a:extLst>
              <a:ext uri="{FF2B5EF4-FFF2-40B4-BE49-F238E27FC236}">
                <a16:creationId xmlns:a16="http://schemas.microsoft.com/office/drawing/2014/main" id="{03792CC9-BCC6-2FDE-5676-3363EE5D27B9}"/>
              </a:ext>
            </a:extLst>
          </p:cNvPr>
          <p:cNvSpPr>
            <a:spLocks noGrp="1"/>
          </p:cNvSpPr>
          <p:nvPr>
            <p:ph sz="quarter" idx="11"/>
          </p:nvPr>
        </p:nvSpPr>
        <p:spPr>
          <a:xfrm>
            <a:off x="373597" y="1046715"/>
            <a:ext cx="3869926" cy="5075237"/>
          </a:xfrm>
        </p:spPr>
        <p:txBody>
          <a:bodyPr>
            <a:normAutofit fontScale="92500" lnSpcReduction="20000"/>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Musculoskeletal injury risk</a:t>
            </a:r>
          </a:p>
          <a:p>
            <a:pPr marL="742950" lvl="1" indent="-285750">
              <a:buFont typeface="Wingdings" panose="05000000000000000000" pitchFamily="2" charset="2"/>
              <a:buChar char="§"/>
              <a:defRPr/>
            </a:pPr>
            <a:r>
              <a:rPr lang="en-US" sz="2000" dirty="0">
                <a:solidFill>
                  <a:prstClr val="black"/>
                </a:solidFill>
                <a:latin typeface="Calibri"/>
              </a:rPr>
              <a:t>Tibial acceleration (overuse injury)</a:t>
            </a:r>
          </a:p>
          <a:p>
            <a:pPr marL="742950" lvl="1" indent="-285750">
              <a:buFont typeface="Wingdings" panose="05000000000000000000" pitchFamily="2" charset="2"/>
              <a:buChar char="§"/>
              <a:defRPr/>
            </a:pPr>
            <a:r>
              <a:rPr kumimoji="0" lang="en-US" sz="2000" i="0" u="none" strike="noStrike" kern="1200" cap="none" spc="0" normalizeH="0" baseline="0" noProof="0" dirty="0">
                <a:ln>
                  <a:noFill/>
                </a:ln>
                <a:solidFill>
                  <a:prstClr val="black"/>
                </a:solidFill>
                <a:effectLst/>
                <a:uLnTx/>
                <a:uFillTx/>
                <a:latin typeface="Calibri"/>
                <a:ea typeface="+mn-ea"/>
                <a:cs typeface="+mn-cs"/>
              </a:rPr>
              <a:t>Gait changes (acute injury)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2000" b="1" dirty="0">
                <a:solidFill>
                  <a:prstClr val="black"/>
                </a:solidFill>
                <a:latin typeface="Calibri"/>
              </a:rPr>
              <a:t>Fatigue</a:t>
            </a:r>
          </a:p>
          <a:p>
            <a:pPr marL="742950" lvl="1" indent="-285750">
              <a:buFont typeface="Wingdings" panose="05000000000000000000" pitchFamily="2" charset="2"/>
              <a:buChar char="§"/>
              <a:defRPr/>
            </a:pPr>
            <a:r>
              <a:rPr lang="en-US" sz="2000" dirty="0">
                <a:solidFill>
                  <a:prstClr val="black"/>
                </a:solidFill>
                <a:latin typeface="Calibri"/>
              </a:rPr>
              <a:t>Fractional Heart Rate Ratio</a:t>
            </a:r>
          </a:p>
          <a:p>
            <a:pPr marL="742950" lvl="1" indent="-285750">
              <a:buFont typeface="Wingdings" panose="05000000000000000000" pitchFamily="2" charset="2"/>
              <a:buChar char="§"/>
              <a:defRPr/>
            </a:pPr>
            <a:r>
              <a:rPr lang="en-US" sz="2000" dirty="0">
                <a:solidFill>
                  <a:prstClr val="black"/>
                </a:solidFill>
                <a:latin typeface="Calibri"/>
              </a:rPr>
              <a:t>Gait changes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Traumatic brain injury</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Gait stability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nRMS</a:t>
            </a:r>
            <a:r>
              <a:rPr kumimoji="0" lang="en-US" sz="2000" b="0" i="0" u="none" strike="noStrike" kern="1200" cap="none" spc="0" normalizeH="0" baseline="0" noProof="0" dirty="0">
                <a:ln>
                  <a:noFill/>
                </a:ln>
                <a:solidFill>
                  <a:prstClr val="black"/>
                </a:solidFill>
                <a:effectLst/>
                <a:uLnTx/>
                <a:uFillTx/>
                <a:latin typeface="Calibri"/>
                <a:ea typeface="+mn-ea"/>
                <a:cs typeface="+mn-cs"/>
              </a:rPr>
              <a:t>)</a:t>
            </a:r>
          </a:p>
          <a:p>
            <a:pPr marL="285750" indent="-285750">
              <a:buFont typeface="Wingdings" panose="05000000000000000000" pitchFamily="2" charset="2"/>
              <a:buChar char="Ø"/>
              <a:defRPr/>
            </a:pPr>
            <a:r>
              <a:rPr lang="en-US" sz="2000" b="1" dirty="0">
                <a:solidFill>
                  <a:prstClr val="black"/>
                </a:solidFill>
                <a:latin typeface="Calibri"/>
              </a:rPr>
              <a:t>Medical</a:t>
            </a:r>
          </a:p>
          <a:p>
            <a:pPr marL="742950" lvl="1" indent="-285750">
              <a:buFont typeface="Wingdings" panose="05000000000000000000" pitchFamily="2" charset="2"/>
              <a:buChar char="§"/>
              <a:defRPr/>
            </a:pPr>
            <a:r>
              <a:rPr lang="en-US" sz="2000" dirty="0">
                <a:solidFill>
                  <a:prstClr val="black"/>
                </a:solidFill>
                <a:latin typeface="Calibri"/>
              </a:rPr>
              <a:t>Cold stress (CSI)</a:t>
            </a:r>
          </a:p>
          <a:p>
            <a:pPr marL="742950" lvl="1" indent="-285750">
              <a:buFont typeface="Wingdings" panose="05000000000000000000" pitchFamily="2" charset="2"/>
              <a:buChar char="§"/>
              <a:defRPr/>
            </a:pPr>
            <a:r>
              <a:rPr lang="en-US" sz="2000" dirty="0">
                <a:solidFill>
                  <a:prstClr val="black"/>
                </a:solidFill>
                <a:latin typeface="Calibri"/>
              </a:rPr>
              <a:t>Heat stress (PSI)</a:t>
            </a:r>
          </a:p>
          <a:p>
            <a:pPr marL="742950" lvl="1" indent="-285750">
              <a:buFont typeface="Wingdings" panose="05000000000000000000" pitchFamily="2" charset="2"/>
              <a:buChar char="§"/>
              <a:defRPr/>
            </a:pPr>
            <a:r>
              <a:rPr lang="en-US" sz="2000" dirty="0">
                <a:solidFill>
                  <a:prstClr val="black"/>
                </a:solidFill>
                <a:latin typeface="Calibri"/>
              </a:rPr>
              <a:t>Medical triage (STAR)</a:t>
            </a:r>
          </a:p>
          <a:p>
            <a:pPr marL="285750" indent="-285750">
              <a:buFont typeface="Wingdings" panose="05000000000000000000" pitchFamily="2" charset="2"/>
              <a:buChar char="Ø"/>
              <a:defRPr/>
            </a:pPr>
            <a:r>
              <a:rPr lang="en-US" sz="2000" dirty="0">
                <a:solidFill>
                  <a:prstClr val="black"/>
                </a:solidFill>
                <a:latin typeface="Calibri"/>
              </a:rPr>
              <a:t>Comparison to nearby warfighters to exclude terrain effects</a:t>
            </a:r>
          </a:p>
          <a:p>
            <a:pPr marL="285750" indent="-285750">
              <a:buFont typeface="Wingdings" panose="05000000000000000000" pitchFamily="2" charset="2"/>
              <a:buChar char="Ø"/>
              <a:defRPr/>
            </a:pPr>
            <a:r>
              <a:rPr lang="en-US" sz="2000" dirty="0">
                <a:solidFill>
                  <a:prstClr val="black"/>
                </a:solidFill>
                <a:latin typeface="Calibri"/>
              </a:rPr>
              <a:t>Comparison to baseline data to identify sudden changes</a:t>
            </a:r>
          </a:p>
          <a:p>
            <a:endParaRPr lang="en-US" sz="2000" dirty="0"/>
          </a:p>
        </p:txBody>
      </p:sp>
      <p:sp>
        <p:nvSpPr>
          <p:cNvPr id="5" name="TextBox 4">
            <a:extLst>
              <a:ext uri="{FF2B5EF4-FFF2-40B4-BE49-F238E27FC236}">
                <a16:creationId xmlns:a16="http://schemas.microsoft.com/office/drawing/2014/main" id="{9D2643E2-AF0E-E50B-088C-C40876D30F69}"/>
              </a:ext>
            </a:extLst>
          </p:cNvPr>
          <p:cNvSpPr txBox="1"/>
          <p:nvPr/>
        </p:nvSpPr>
        <p:spPr>
          <a:xfrm>
            <a:off x="6888474" y="1063680"/>
            <a:ext cx="36365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Data flow and actionable insights</a:t>
            </a:r>
          </a:p>
        </p:txBody>
      </p:sp>
      <p:pic>
        <p:nvPicPr>
          <p:cNvPr id="6" name="Picture 5" descr="A picture containing outdoor, ground, tree, person&#10;&#10;Description automatically generated">
            <a:extLst>
              <a:ext uri="{FF2B5EF4-FFF2-40B4-BE49-F238E27FC236}">
                <a16:creationId xmlns:a16="http://schemas.microsoft.com/office/drawing/2014/main" id="{E71EB2AD-E172-78AA-1763-834BA963FD0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061192" y="1680505"/>
            <a:ext cx="794737" cy="1038648"/>
          </a:xfrm>
          <a:prstGeom prst="rect">
            <a:avLst/>
          </a:prstGeom>
        </p:spPr>
      </p:pic>
      <p:pic>
        <p:nvPicPr>
          <p:cNvPr id="7" name="Picture 2" descr="Xsens DOT User Manual">
            <a:extLst>
              <a:ext uri="{FF2B5EF4-FFF2-40B4-BE49-F238E27FC236}">
                <a16:creationId xmlns:a16="http://schemas.microsoft.com/office/drawing/2014/main" id="{CF090984-9F6E-4382-87F0-04188C17ED7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213468" y="1858670"/>
            <a:ext cx="682669" cy="8120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cdn.shopify.com/s/files/1/0429/0392/8998/files/product_450x550.png?v=1604574500">
            <a:extLst>
              <a:ext uri="{FF2B5EF4-FFF2-40B4-BE49-F238E27FC236}">
                <a16:creationId xmlns:a16="http://schemas.microsoft.com/office/drawing/2014/main" id="{176D91A0-D3DB-F4B3-D345-F6BF0DAC4A3A}"/>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697805" y="1858670"/>
            <a:ext cx="663367" cy="81208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NONIN CONNECT BLUETOOTH WIRELESS IPHONE IPAD FINGER PULSE OXIMETER">
            <a:extLst>
              <a:ext uri="{FF2B5EF4-FFF2-40B4-BE49-F238E27FC236}">
                <a16:creationId xmlns:a16="http://schemas.microsoft.com/office/drawing/2014/main" id="{A85760E1-35B7-CC5E-9678-CC60C67A9242}"/>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402689" y="1799584"/>
            <a:ext cx="687560" cy="6966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Amazon.com : POLAR H10 Heart Rate Monitor, Bluetooth HRM Chest Strap -  iPhone &amp; Android Compatible, Gray : Sports &amp; Outdoors">
            <a:extLst>
              <a:ext uri="{FF2B5EF4-FFF2-40B4-BE49-F238E27FC236}">
                <a16:creationId xmlns:a16="http://schemas.microsoft.com/office/drawing/2014/main" id="{0BD22BC2-EF15-22E1-1ED6-4EB0B19374D5}"/>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505194" y="2447668"/>
            <a:ext cx="940594" cy="304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39C7D9E-24E8-C4DD-D501-5C1CB43D4E10}"/>
              </a:ext>
            </a:extLst>
          </p:cNvPr>
          <p:cNvPicPr>
            <a:picLocks noChangeAspect="1"/>
          </p:cNvPicPr>
          <p:nvPr/>
        </p:nvPicPr>
        <p:blipFill>
          <a:blip r:embed="rId7"/>
          <a:stretch>
            <a:fillRect/>
          </a:stretch>
        </p:blipFill>
        <p:spPr>
          <a:xfrm>
            <a:off x="4198940" y="2601158"/>
            <a:ext cx="7856794" cy="3716272"/>
          </a:xfrm>
          <a:prstGeom prst="rect">
            <a:avLst/>
          </a:prstGeom>
        </p:spPr>
      </p:pic>
    </p:spTree>
    <p:extLst>
      <p:ext uri="{BB962C8B-B14F-4D97-AF65-F5344CB8AC3E}">
        <p14:creationId xmlns:p14="http://schemas.microsoft.com/office/powerpoint/2010/main" val="2378663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219FCD-12E5-33BA-5F3E-D4E8F6A5A9CA}"/>
              </a:ext>
            </a:extLst>
          </p:cNvPr>
          <p:cNvSpPr>
            <a:spLocks noGrp="1"/>
          </p:cNvSpPr>
          <p:nvPr>
            <p:ph type="sldNum" sz="quarter" idx="10"/>
          </p:nvPr>
        </p:nvSpPr>
        <p:spPr>
          <a:prstGeom prst="rect">
            <a:avLst/>
          </a:prstGeom>
        </p:spPr>
        <p:txBody>
          <a:bodyPr/>
          <a:lstStyle/>
          <a:p>
            <a:pPr>
              <a:defRPr/>
            </a:pPr>
            <a:fld id="{D68E8870-17DE-45C4-A8DD-7644B2422933}" type="slidenum">
              <a:rPr lang="en-US" smtClean="0"/>
              <a:pPr>
                <a:defRPr/>
              </a:pPr>
              <a:t>12</a:t>
            </a:fld>
            <a:endParaRPr lang="en-US" dirty="0"/>
          </a:p>
        </p:txBody>
      </p:sp>
      <p:sp>
        <p:nvSpPr>
          <p:cNvPr id="3" name="Title 2">
            <a:extLst>
              <a:ext uri="{FF2B5EF4-FFF2-40B4-BE49-F238E27FC236}">
                <a16:creationId xmlns:a16="http://schemas.microsoft.com/office/drawing/2014/main" id="{9FC40296-087D-997C-0420-D67D3C48A878}"/>
              </a:ext>
            </a:extLst>
          </p:cNvPr>
          <p:cNvSpPr>
            <a:spLocks noGrp="1"/>
          </p:cNvSpPr>
          <p:nvPr>
            <p:ph type="title"/>
          </p:nvPr>
        </p:nvSpPr>
        <p:spPr/>
        <p:txBody>
          <a:bodyPr/>
          <a:lstStyle/>
          <a:p>
            <a:r>
              <a:rPr lang="en-US" dirty="0"/>
              <a:t>Experimental Evaluation</a:t>
            </a:r>
          </a:p>
        </p:txBody>
      </p:sp>
      <p:sp>
        <p:nvSpPr>
          <p:cNvPr id="4" name="Content Placeholder 3">
            <a:extLst>
              <a:ext uri="{FF2B5EF4-FFF2-40B4-BE49-F238E27FC236}">
                <a16:creationId xmlns:a16="http://schemas.microsoft.com/office/drawing/2014/main" id="{F3DFBDC7-D51A-2328-6946-2873B430ADE4}"/>
              </a:ext>
            </a:extLst>
          </p:cNvPr>
          <p:cNvSpPr>
            <a:spLocks noGrp="1"/>
          </p:cNvSpPr>
          <p:nvPr>
            <p:ph sz="quarter" idx="11"/>
          </p:nvPr>
        </p:nvSpPr>
        <p:spPr>
          <a:xfrm>
            <a:off x="480133" y="1046715"/>
            <a:ext cx="4731060" cy="5075237"/>
          </a:xfrm>
        </p:spPr>
        <p:txBody>
          <a:bodyPr>
            <a:normAutofit fontScale="92500" lnSpcReduction="10000"/>
          </a:bodyPr>
          <a:lstStyle/>
          <a:p>
            <a:pPr fontAlgn="ctr">
              <a:buFont typeface="Wingdings" panose="05000000000000000000" pitchFamily="2" charset="2"/>
              <a:buChar char="Ø"/>
            </a:pPr>
            <a:r>
              <a:rPr lang="en-US" dirty="0"/>
              <a:t>Experimental study at Auburn Warrior Research Center:</a:t>
            </a:r>
          </a:p>
          <a:p>
            <a:pPr lvl="1" fontAlgn="ctr"/>
            <a:r>
              <a:rPr lang="en-US" sz="2400" dirty="0"/>
              <a:t>Challenging protocol:</a:t>
            </a:r>
          </a:p>
          <a:p>
            <a:pPr lvl="2" fontAlgn="ctr"/>
            <a:r>
              <a:rPr lang="en-US" sz="2400" dirty="0"/>
              <a:t>Heat chamber</a:t>
            </a:r>
          </a:p>
          <a:p>
            <a:pPr lvl="2" fontAlgn="ctr"/>
            <a:r>
              <a:rPr lang="en-US" sz="2400" dirty="0"/>
              <a:t>30% body weight backpack</a:t>
            </a:r>
          </a:p>
          <a:p>
            <a:pPr lvl="2" fontAlgn="ctr"/>
            <a:r>
              <a:rPr lang="en-US" sz="2400" dirty="0"/>
              <a:t>Inclined march</a:t>
            </a:r>
          </a:p>
          <a:p>
            <a:pPr lvl="2" fontAlgn="ctr"/>
            <a:r>
              <a:rPr lang="en-US" sz="2400" dirty="0"/>
              <a:t>Up to 40 mins or exhaustion</a:t>
            </a:r>
          </a:p>
          <a:p>
            <a:pPr fontAlgn="ctr">
              <a:buFont typeface="Wingdings" panose="05000000000000000000" pitchFamily="2" charset="2"/>
              <a:buChar char="Ø"/>
            </a:pPr>
            <a:r>
              <a:rPr lang="en-US" dirty="0"/>
              <a:t>Outcomes:</a:t>
            </a:r>
          </a:p>
          <a:p>
            <a:pPr lvl="1" fontAlgn="ctr"/>
            <a:r>
              <a:rPr lang="en-US" sz="2400" dirty="0"/>
              <a:t>Verification </a:t>
            </a:r>
            <a:r>
              <a:rPr lang="en-US" dirty="0"/>
              <a:t>o</a:t>
            </a:r>
            <a:r>
              <a:rPr lang="en-US" sz="2400" dirty="0"/>
              <a:t>f BioGears for ruck marching scenario</a:t>
            </a:r>
          </a:p>
          <a:p>
            <a:pPr lvl="2" fontAlgn="ctr"/>
            <a:r>
              <a:rPr lang="en-US" dirty="0"/>
              <a:t>Heart rate</a:t>
            </a:r>
          </a:p>
          <a:p>
            <a:pPr lvl="2" fontAlgn="ctr"/>
            <a:r>
              <a:rPr lang="en-US" dirty="0"/>
              <a:t>Respiratory rate</a:t>
            </a:r>
          </a:p>
          <a:p>
            <a:pPr lvl="2" fontAlgn="ctr"/>
            <a:r>
              <a:rPr lang="en-US" dirty="0"/>
              <a:t>Skin and estimated core temperature</a:t>
            </a:r>
            <a:endParaRPr lang="en-US" sz="2000" dirty="0"/>
          </a:p>
        </p:txBody>
      </p:sp>
      <p:pic>
        <p:nvPicPr>
          <p:cNvPr id="5" name="Picture 4">
            <a:extLst>
              <a:ext uri="{FF2B5EF4-FFF2-40B4-BE49-F238E27FC236}">
                <a16:creationId xmlns:a16="http://schemas.microsoft.com/office/drawing/2014/main" id="{985AA01A-152D-4D56-C2A7-9B5C26A0BBA8}"/>
              </a:ext>
            </a:extLst>
          </p:cNvPr>
          <p:cNvPicPr>
            <a:picLocks noChangeAspect="1"/>
          </p:cNvPicPr>
          <p:nvPr/>
        </p:nvPicPr>
        <p:blipFill>
          <a:blip r:embed="rId2"/>
          <a:stretch>
            <a:fillRect/>
          </a:stretch>
        </p:blipFill>
        <p:spPr>
          <a:xfrm>
            <a:off x="9357064" y="1149530"/>
            <a:ext cx="2664336" cy="3550689"/>
          </a:xfrm>
          <a:prstGeom prst="rect">
            <a:avLst/>
          </a:prstGeom>
        </p:spPr>
      </p:pic>
      <p:pic>
        <p:nvPicPr>
          <p:cNvPr id="6" name="Picture 5">
            <a:extLst>
              <a:ext uri="{FF2B5EF4-FFF2-40B4-BE49-F238E27FC236}">
                <a16:creationId xmlns:a16="http://schemas.microsoft.com/office/drawing/2014/main" id="{0DB33FC7-F383-9ECE-FD68-C66DD6E63FF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rot="5400000">
            <a:off x="6131376" y="1593586"/>
            <a:ext cx="3552447" cy="2664335"/>
          </a:xfrm>
          <a:prstGeom prst="rect">
            <a:avLst/>
          </a:prstGeom>
        </p:spPr>
      </p:pic>
      <p:pic>
        <p:nvPicPr>
          <p:cNvPr id="7" name="Picture 6">
            <a:extLst>
              <a:ext uri="{FF2B5EF4-FFF2-40B4-BE49-F238E27FC236}">
                <a16:creationId xmlns:a16="http://schemas.microsoft.com/office/drawing/2014/main" id="{52364807-337C-96F6-3336-C4D447C83C45}"/>
              </a:ext>
            </a:extLst>
          </p:cNvPr>
          <p:cNvPicPr>
            <a:picLocks noChangeAspect="1"/>
          </p:cNvPicPr>
          <p:nvPr/>
        </p:nvPicPr>
        <p:blipFill>
          <a:blip r:embed="rId4"/>
          <a:stretch>
            <a:fillRect/>
          </a:stretch>
        </p:blipFill>
        <p:spPr>
          <a:xfrm>
            <a:off x="4341180" y="4912914"/>
            <a:ext cx="7680219" cy="1415325"/>
          </a:xfrm>
          <a:prstGeom prst="rect">
            <a:avLst/>
          </a:prstGeom>
        </p:spPr>
      </p:pic>
    </p:spTree>
    <p:extLst>
      <p:ext uri="{BB962C8B-B14F-4D97-AF65-F5344CB8AC3E}">
        <p14:creationId xmlns:p14="http://schemas.microsoft.com/office/powerpoint/2010/main" val="2545259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571906-79F6-54BE-575F-B7649172C173}"/>
              </a:ext>
            </a:extLst>
          </p:cNvPr>
          <p:cNvSpPr>
            <a:spLocks noGrp="1"/>
          </p:cNvSpPr>
          <p:nvPr>
            <p:ph type="sldNum" sz="quarter" idx="10"/>
          </p:nvPr>
        </p:nvSpPr>
        <p:spPr>
          <a:prstGeom prst="rect">
            <a:avLst/>
          </a:prstGeom>
        </p:spPr>
        <p:txBody>
          <a:bodyPr/>
          <a:lstStyle/>
          <a:p>
            <a:pPr>
              <a:defRPr/>
            </a:pPr>
            <a:fld id="{D68E8870-17DE-45C4-A8DD-7644B2422933}" type="slidenum">
              <a:rPr lang="en-US" smtClean="0"/>
              <a:pPr>
                <a:defRPr/>
              </a:pPr>
              <a:t>13</a:t>
            </a:fld>
            <a:endParaRPr lang="en-US" dirty="0"/>
          </a:p>
        </p:txBody>
      </p:sp>
      <p:sp>
        <p:nvSpPr>
          <p:cNvPr id="3" name="Title 2">
            <a:extLst>
              <a:ext uri="{FF2B5EF4-FFF2-40B4-BE49-F238E27FC236}">
                <a16:creationId xmlns:a16="http://schemas.microsoft.com/office/drawing/2014/main" id="{5B983736-8495-0C0A-F183-25F77C6D278E}"/>
              </a:ext>
            </a:extLst>
          </p:cNvPr>
          <p:cNvSpPr>
            <a:spLocks noGrp="1"/>
          </p:cNvSpPr>
          <p:nvPr>
            <p:ph type="title"/>
          </p:nvPr>
        </p:nvSpPr>
        <p:spPr/>
        <p:txBody>
          <a:bodyPr/>
          <a:lstStyle/>
          <a:p>
            <a:r>
              <a:rPr lang="en-US" dirty="0" err="1"/>
              <a:t>BioGears</a:t>
            </a:r>
            <a:r>
              <a:rPr lang="en-US" dirty="0"/>
              <a:t> Simulations compared to Experimental Data</a:t>
            </a:r>
          </a:p>
        </p:txBody>
      </p:sp>
      <p:sp>
        <p:nvSpPr>
          <p:cNvPr id="4" name="Content Placeholder 3">
            <a:extLst>
              <a:ext uri="{FF2B5EF4-FFF2-40B4-BE49-F238E27FC236}">
                <a16:creationId xmlns:a16="http://schemas.microsoft.com/office/drawing/2014/main" id="{CACBFD84-93BC-D8A0-379F-7FD3E6C7C64B}"/>
              </a:ext>
            </a:extLst>
          </p:cNvPr>
          <p:cNvSpPr>
            <a:spLocks noGrp="1"/>
          </p:cNvSpPr>
          <p:nvPr>
            <p:ph sz="quarter" idx="11"/>
          </p:nvPr>
        </p:nvSpPr>
        <p:spPr>
          <a:xfrm>
            <a:off x="384181" y="891381"/>
            <a:ext cx="5421816" cy="5075237"/>
          </a:xfrm>
        </p:spPr>
        <p:txBody>
          <a:bodyPr>
            <a:noAutofit/>
          </a:bodyPr>
          <a:lstStyle/>
          <a:p>
            <a:pPr>
              <a:buFont typeface="Wingdings" panose="05000000000000000000" pitchFamily="2" charset="2"/>
              <a:buChar char="Ø"/>
            </a:pPr>
            <a:r>
              <a:rPr lang="en-US" sz="2000" dirty="0">
                <a:latin typeface="Arial" panose="020B0604020202020204" pitchFamily="34" charset="0"/>
                <a:cs typeface="Arial" panose="020B0604020202020204" pitchFamily="34" charset="0"/>
              </a:rPr>
              <a:t>Subject specific models and simulations</a:t>
            </a:r>
          </a:p>
          <a:p>
            <a:pPr>
              <a:buFont typeface="Wingdings" panose="05000000000000000000" pitchFamily="2" charset="2"/>
              <a:buChar char="Ø"/>
            </a:pPr>
            <a:r>
              <a:rPr lang="en-US" sz="2000" dirty="0" err="1">
                <a:latin typeface="Arial" panose="020B0604020202020204" pitchFamily="34" charset="0"/>
                <a:cs typeface="Arial" panose="020B0604020202020204" pitchFamily="34" charset="0"/>
              </a:rPr>
              <a:t>BioGears</a:t>
            </a:r>
            <a:r>
              <a:rPr lang="en-US" sz="2000" dirty="0">
                <a:latin typeface="Arial" panose="020B0604020202020204" pitchFamily="34" charset="0"/>
                <a:cs typeface="Arial" panose="020B0604020202020204" pitchFamily="34" charset="0"/>
              </a:rPr>
              <a:t> vs Experimental data:</a:t>
            </a:r>
          </a:p>
          <a:p>
            <a:pPr lvl="1"/>
            <a:r>
              <a:rPr lang="en-US" sz="2000" dirty="0">
                <a:latin typeface="Arial" panose="020B0604020202020204" pitchFamily="34" charset="0"/>
                <a:cs typeface="Arial" panose="020B0604020202020204" pitchFamily="34" charset="0"/>
              </a:rPr>
              <a:t>Heart Rate:</a:t>
            </a:r>
          </a:p>
          <a:p>
            <a:pPr lvl="2"/>
            <a:r>
              <a:rPr lang="en-US" dirty="0">
                <a:latin typeface="Arial" panose="020B0604020202020204" pitchFamily="34" charset="0"/>
                <a:cs typeface="Arial" panose="020B0604020202020204" pitchFamily="34" charset="0"/>
              </a:rPr>
              <a:t>48% &lt; 10% difference</a:t>
            </a:r>
          </a:p>
          <a:p>
            <a:pPr lvl="2"/>
            <a:r>
              <a:rPr lang="en-US" dirty="0">
                <a:latin typeface="Arial" panose="020B0604020202020204" pitchFamily="34" charset="0"/>
                <a:cs typeface="Arial" panose="020B0604020202020204" pitchFamily="34" charset="0"/>
              </a:rPr>
              <a:t>67% &lt; 20% difference</a:t>
            </a:r>
          </a:p>
          <a:p>
            <a:pPr lvl="1"/>
            <a:r>
              <a:rPr lang="en-US" sz="2000" dirty="0">
                <a:latin typeface="Arial" panose="020B0604020202020204" pitchFamily="34" charset="0"/>
                <a:cs typeface="Arial" panose="020B0604020202020204" pitchFamily="34" charset="0"/>
              </a:rPr>
              <a:t>Respiratory rate:</a:t>
            </a:r>
          </a:p>
          <a:p>
            <a:pPr lvl="2"/>
            <a:r>
              <a:rPr lang="en-US" dirty="0">
                <a:latin typeface="Arial" panose="020B0604020202020204" pitchFamily="34" charset="0"/>
                <a:cs typeface="Arial" panose="020B0604020202020204" pitchFamily="34" charset="0"/>
              </a:rPr>
              <a:t>57% &gt; 30% difference</a:t>
            </a:r>
          </a:p>
          <a:p>
            <a:pPr lvl="2"/>
            <a:r>
              <a:rPr lang="en-US" dirty="0">
                <a:latin typeface="Arial" panose="020B0604020202020204" pitchFamily="34" charset="0"/>
                <a:cs typeface="Arial" panose="020B0604020202020204" pitchFamily="34" charset="0"/>
              </a:rPr>
              <a:t>Possible initial conditions issues</a:t>
            </a:r>
          </a:p>
          <a:p>
            <a:pPr lvl="1"/>
            <a:r>
              <a:rPr lang="en-US" sz="2000" dirty="0">
                <a:latin typeface="Arial" panose="020B0604020202020204" pitchFamily="34" charset="0"/>
                <a:cs typeface="Arial" panose="020B0604020202020204" pitchFamily="34" charset="0"/>
              </a:rPr>
              <a:t>Skin temperature:</a:t>
            </a:r>
          </a:p>
          <a:p>
            <a:pPr lvl="2"/>
            <a:r>
              <a:rPr lang="en-US" dirty="0">
                <a:latin typeface="Arial" panose="020B0604020202020204" pitchFamily="34" charset="0"/>
                <a:cs typeface="Arial" panose="020B0604020202020204" pitchFamily="34" charset="0"/>
              </a:rPr>
              <a:t>100% &lt; 10% difference</a:t>
            </a:r>
          </a:p>
          <a:p>
            <a:pPr lvl="2"/>
            <a:r>
              <a:rPr lang="en-US" dirty="0">
                <a:latin typeface="Arial" panose="020B0604020202020204" pitchFamily="34" charset="0"/>
                <a:cs typeface="Arial" panose="020B0604020202020204" pitchFamily="34" charset="0"/>
              </a:rPr>
              <a:t>58% &lt; 5% difference</a:t>
            </a:r>
          </a:p>
          <a:p>
            <a:pPr lvl="1"/>
            <a:r>
              <a:rPr lang="en-US" sz="2000" dirty="0">
                <a:latin typeface="Arial" panose="020B0604020202020204" pitchFamily="34" charset="0"/>
                <a:cs typeface="Arial" panose="020B0604020202020204" pitchFamily="34" charset="0"/>
              </a:rPr>
              <a:t>Core temperature:</a:t>
            </a:r>
          </a:p>
          <a:p>
            <a:pPr lvl="2"/>
            <a:r>
              <a:rPr lang="en-US" dirty="0">
                <a:latin typeface="Arial" panose="020B0604020202020204" pitchFamily="34" charset="0"/>
                <a:cs typeface="Arial" panose="020B0604020202020204" pitchFamily="34" charset="0"/>
              </a:rPr>
              <a:t>100% &lt; 5% difference</a:t>
            </a:r>
          </a:p>
          <a:p>
            <a:pPr lvl="2"/>
            <a:r>
              <a:rPr lang="en-US" dirty="0">
                <a:latin typeface="Arial" panose="020B0604020202020204" pitchFamily="34" charset="0"/>
                <a:cs typeface="Arial" panose="020B0604020202020204" pitchFamily="34" charset="0"/>
              </a:rPr>
              <a:t>Differences must be small (37-39</a:t>
            </a:r>
            <a:r>
              <a:rPr lang="en-US" baseline="30000" dirty="0">
                <a:latin typeface="Arial" panose="020B0604020202020204" pitchFamily="34" charset="0"/>
                <a:cs typeface="Arial" panose="020B0604020202020204" pitchFamily="34" charset="0"/>
              </a:rPr>
              <a:t>o</a:t>
            </a:r>
            <a:r>
              <a:rPr lang="en-US" dirty="0">
                <a:latin typeface="Arial" panose="020B0604020202020204" pitchFamily="34" charset="0"/>
                <a:cs typeface="Arial" panose="020B0604020202020204" pitchFamily="34" charset="0"/>
              </a:rPr>
              <a:t>C is 5.4% increase)</a:t>
            </a:r>
          </a:p>
          <a:p>
            <a:endParaRPr lang="en-US" sz="2000" dirty="0"/>
          </a:p>
        </p:txBody>
      </p:sp>
      <p:graphicFrame>
        <p:nvGraphicFramePr>
          <p:cNvPr id="8" name="Table 7">
            <a:extLst>
              <a:ext uri="{FF2B5EF4-FFF2-40B4-BE49-F238E27FC236}">
                <a16:creationId xmlns:a16="http://schemas.microsoft.com/office/drawing/2014/main" id="{B20ED425-941D-7047-68C8-0DAB1C05806B}"/>
              </a:ext>
            </a:extLst>
          </p:cNvPr>
          <p:cNvGraphicFramePr>
            <a:graphicFrameLocks noGrp="1"/>
          </p:cNvGraphicFramePr>
          <p:nvPr>
            <p:extLst>
              <p:ext uri="{D42A27DB-BD31-4B8C-83A1-F6EECF244321}">
                <p14:modId xmlns:p14="http://schemas.microsoft.com/office/powerpoint/2010/main" val="3402962032"/>
              </p:ext>
            </p:extLst>
          </p:nvPr>
        </p:nvGraphicFramePr>
        <p:xfrm>
          <a:off x="5970233" y="4896550"/>
          <a:ext cx="5994398" cy="1432431"/>
        </p:xfrm>
        <a:graphic>
          <a:graphicData uri="http://schemas.openxmlformats.org/drawingml/2006/table">
            <a:tbl>
              <a:tblPr firstRow="1"/>
              <a:tblGrid>
                <a:gridCol w="1145500">
                  <a:extLst>
                    <a:ext uri="{9D8B030D-6E8A-4147-A177-3AD203B41FA5}">
                      <a16:colId xmlns:a16="http://schemas.microsoft.com/office/drawing/2014/main" val="1913533508"/>
                    </a:ext>
                  </a:extLst>
                </a:gridCol>
                <a:gridCol w="990600">
                  <a:extLst>
                    <a:ext uri="{9D8B030D-6E8A-4147-A177-3AD203B41FA5}">
                      <a16:colId xmlns:a16="http://schemas.microsoft.com/office/drawing/2014/main" val="2825604045"/>
                    </a:ext>
                  </a:extLst>
                </a:gridCol>
                <a:gridCol w="1066800">
                  <a:extLst>
                    <a:ext uri="{9D8B030D-6E8A-4147-A177-3AD203B41FA5}">
                      <a16:colId xmlns:a16="http://schemas.microsoft.com/office/drawing/2014/main" val="1392204583"/>
                    </a:ext>
                  </a:extLst>
                </a:gridCol>
                <a:gridCol w="1219200">
                  <a:extLst>
                    <a:ext uri="{9D8B030D-6E8A-4147-A177-3AD203B41FA5}">
                      <a16:colId xmlns:a16="http://schemas.microsoft.com/office/drawing/2014/main" val="3135375927"/>
                    </a:ext>
                  </a:extLst>
                </a:gridCol>
                <a:gridCol w="1572298">
                  <a:extLst>
                    <a:ext uri="{9D8B030D-6E8A-4147-A177-3AD203B41FA5}">
                      <a16:colId xmlns:a16="http://schemas.microsoft.com/office/drawing/2014/main" val="3524326591"/>
                    </a:ext>
                  </a:extLst>
                </a:gridCol>
              </a:tblGrid>
              <a:tr h="479931">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ctr" fontAlgn="b"/>
                      <a:r>
                        <a:rPr lang="en-US" sz="1200" b="1" u="none" strike="noStrike" dirty="0">
                          <a:effectLst/>
                        </a:rPr>
                        <a:t>Percent Difference</a:t>
                      </a:r>
                      <a:endParaRPr lang="en-US" sz="1200" b="1" i="0" u="none" strike="noStrike" dirty="0">
                        <a:solidFill>
                          <a:srgbClr val="000000"/>
                        </a:solidFill>
                        <a:effectLst/>
                        <a:latin typeface="Calibri" panose="020F0502020204030204" pitchFamily="34"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D428A"/>
                    </a:solidFill>
                  </a:tcPr>
                </a:tc>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ctr" fontAlgn="ctr"/>
                      <a:r>
                        <a:rPr lang="en-US" sz="1200" b="1" u="none" strike="noStrike" dirty="0">
                          <a:effectLst/>
                        </a:rPr>
                        <a:t>Heart Rate (BPM)</a:t>
                      </a:r>
                      <a:endParaRPr lang="en-US" sz="1200" b="1" i="0" u="none" strike="noStrike" dirty="0">
                        <a:solidFill>
                          <a:srgbClr val="000000"/>
                        </a:solidFill>
                        <a:effectLst/>
                        <a:latin typeface="Calibri" panose="020F0502020204030204" pitchFamily="34"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D428A"/>
                    </a:solidFill>
                  </a:tcPr>
                </a:tc>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ctr" fontAlgn="ctr"/>
                      <a:r>
                        <a:rPr lang="en-US" sz="1200" b="1" u="none" strike="noStrike" dirty="0">
                          <a:effectLst/>
                        </a:rPr>
                        <a:t>Respiration Rate (RPM)</a:t>
                      </a:r>
                      <a:endParaRPr lang="en-US" sz="1200" b="1" i="0" u="none" strike="noStrike" dirty="0">
                        <a:solidFill>
                          <a:srgbClr val="000000"/>
                        </a:solidFill>
                        <a:effectLst/>
                        <a:latin typeface="Calibri" panose="020F0502020204030204" pitchFamily="34"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D428A"/>
                    </a:solidFill>
                  </a:tcPr>
                </a:tc>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ctr" fontAlgn="ctr"/>
                      <a:r>
                        <a:rPr lang="en-US" sz="1200" b="1" u="none" strike="noStrike" dirty="0">
                          <a:effectLst/>
                        </a:rPr>
                        <a:t>Skin Temperature (C)</a:t>
                      </a:r>
                      <a:endParaRPr lang="en-US" sz="1200" b="1" i="0" u="none" strike="noStrike" dirty="0">
                        <a:solidFill>
                          <a:srgbClr val="000000"/>
                        </a:solidFill>
                        <a:effectLst/>
                        <a:latin typeface="Calibri" panose="020F0502020204030204" pitchFamily="34"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D428A"/>
                    </a:solidFill>
                  </a:tcPr>
                </a:tc>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ctr" fontAlgn="ctr"/>
                      <a:r>
                        <a:rPr lang="en-US" sz="1200" b="1" u="none" strike="noStrike" dirty="0">
                          <a:effectLst/>
                        </a:rPr>
                        <a:t>Est Core Temperature (C)</a:t>
                      </a:r>
                      <a:endParaRPr lang="en-US" sz="1200" b="1" i="0" u="none" strike="noStrike" dirty="0">
                        <a:solidFill>
                          <a:srgbClr val="000000"/>
                        </a:solidFill>
                        <a:effectLst/>
                        <a:latin typeface="Calibri" panose="020F0502020204030204" pitchFamily="34"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D428A"/>
                    </a:solidFill>
                  </a:tcPr>
                </a:tc>
                <a:extLst>
                  <a:ext uri="{0D108BD9-81ED-4DB2-BD59-A6C34878D82A}">
                    <a16:rowId xmlns:a16="http://schemas.microsoft.com/office/drawing/2014/main" val="2901765978"/>
                  </a:ext>
                </a:extLst>
              </a:tr>
              <a:tr h="238125">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fontAlgn="ctr"/>
                      <a:r>
                        <a:rPr lang="en-US" sz="1200" u="none" strike="noStrike" dirty="0">
                          <a:effectLst/>
                        </a:rPr>
                        <a:t>&lt;10%</a:t>
                      </a:r>
                      <a:endParaRPr lang="en-US" sz="1200" b="0" i="0" u="none" strike="noStrike" dirty="0">
                        <a:solidFill>
                          <a:srgbClr val="000000"/>
                        </a:solidFill>
                        <a:effectLst/>
                        <a:latin typeface="Calibri" panose="020F0502020204030204" pitchFamily="34" charset="0"/>
                      </a:endParaRP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428A">
                        <a:tint val="20000"/>
                      </a:srgb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fontAlgn="ctr"/>
                      <a:r>
                        <a:rPr lang="en-US" sz="1200" u="none" strike="noStrike">
                          <a:effectLst/>
                        </a:rPr>
                        <a:t>48%</a:t>
                      </a:r>
                      <a:endParaRPr lang="en-US" sz="1200" b="0" i="0" u="none" strike="noStrike">
                        <a:solidFill>
                          <a:srgbClr val="000000"/>
                        </a:solidFill>
                        <a:effectLst/>
                        <a:latin typeface="Calibri" panose="020F0502020204030204" pitchFamily="34" charset="0"/>
                      </a:endParaRP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428A">
                        <a:tint val="20000"/>
                      </a:srgb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fontAlgn="ctr"/>
                      <a:r>
                        <a:rPr lang="en-US" sz="1200" u="none" strike="noStrike">
                          <a:effectLst/>
                        </a:rPr>
                        <a:t>9%</a:t>
                      </a:r>
                      <a:endParaRPr lang="en-US" sz="1200" b="0" i="0" u="none" strike="noStrike">
                        <a:solidFill>
                          <a:srgbClr val="000000"/>
                        </a:solidFill>
                        <a:effectLst/>
                        <a:latin typeface="Calibri" panose="020F0502020204030204" pitchFamily="34" charset="0"/>
                      </a:endParaRP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428A">
                        <a:tint val="20000"/>
                      </a:srgb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fontAlgn="ctr"/>
                      <a:r>
                        <a:rPr lang="en-US" sz="1200" u="none" strike="noStrike">
                          <a:effectLst/>
                        </a:rPr>
                        <a:t>100%</a:t>
                      </a:r>
                      <a:endParaRPr lang="en-US" sz="1200" b="0" i="0" u="none" strike="noStrike">
                        <a:solidFill>
                          <a:srgbClr val="000000"/>
                        </a:solidFill>
                        <a:effectLst/>
                        <a:latin typeface="Calibri" panose="020F0502020204030204" pitchFamily="34" charset="0"/>
                      </a:endParaRP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428A">
                        <a:tint val="20000"/>
                      </a:srgb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fontAlgn="ctr"/>
                      <a:r>
                        <a:rPr lang="en-US" sz="1200" u="none" strike="noStrike">
                          <a:effectLst/>
                        </a:rPr>
                        <a:t>100%</a:t>
                      </a:r>
                      <a:endParaRPr lang="en-US" sz="1200" b="0" i="0" u="none" strike="noStrike">
                        <a:solidFill>
                          <a:srgbClr val="000000"/>
                        </a:solidFill>
                        <a:effectLst/>
                        <a:latin typeface="Calibri" panose="020F0502020204030204" pitchFamily="34" charset="0"/>
                      </a:endParaRP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428A">
                        <a:tint val="20000"/>
                      </a:srgbClr>
                    </a:solidFill>
                  </a:tcPr>
                </a:tc>
                <a:extLst>
                  <a:ext uri="{0D108BD9-81ED-4DB2-BD59-A6C34878D82A}">
                    <a16:rowId xmlns:a16="http://schemas.microsoft.com/office/drawing/2014/main" val="1712547211"/>
                  </a:ext>
                </a:extLst>
              </a:tr>
              <a:tr h="238125">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fontAlgn="ctr"/>
                      <a:r>
                        <a:rPr lang="en-US" sz="1200" u="none" strike="noStrike" dirty="0">
                          <a:effectLst/>
                        </a:rPr>
                        <a:t>10-20%</a:t>
                      </a:r>
                      <a:endParaRPr lang="en-US" sz="1200" b="0" i="0" u="none" strike="noStrike" dirty="0">
                        <a:solidFill>
                          <a:srgbClr val="000000"/>
                        </a:solidFill>
                        <a:effectLst/>
                        <a:latin typeface="Calibri" panose="020F0502020204030204" pitchFamily="34"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428A">
                        <a:tint val="20000"/>
                      </a:srgb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fontAlgn="ctr"/>
                      <a:r>
                        <a:rPr lang="en-US" sz="1200" u="none" strike="noStrike">
                          <a:effectLst/>
                        </a:rPr>
                        <a:t>19%</a:t>
                      </a:r>
                      <a:endParaRPr lang="en-US" sz="1200" b="0" i="0" u="none" strike="noStrike">
                        <a:solidFill>
                          <a:srgbClr val="000000"/>
                        </a:solidFill>
                        <a:effectLst/>
                        <a:latin typeface="Calibri" panose="020F0502020204030204" pitchFamily="34"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428A">
                        <a:tint val="20000"/>
                      </a:srgb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fontAlgn="ctr"/>
                      <a:r>
                        <a:rPr lang="en-US" sz="1200" u="none" strike="noStrike" dirty="0">
                          <a:effectLst/>
                        </a:rPr>
                        <a:t>14%</a:t>
                      </a:r>
                      <a:endParaRPr lang="en-US" sz="1200" b="0" i="0" u="none" strike="noStrike" dirty="0">
                        <a:solidFill>
                          <a:srgbClr val="000000"/>
                        </a:solidFill>
                        <a:effectLst/>
                        <a:latin typeface="Calibri" panose="020F0502020204030204" pitchFamily="34"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428A">
                        <a:tint val="20000"/>
                      </a:srgb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fontAlgn="ctr"/>
                      <a:r>
                        <a:rPr lang="en-US" sz="1200" u="none" strike="noStrike">
                          <a:effectLst/>
                        </a:rPr>
                        <a:t>0%</a:t>
                      </a:r>
                      <a:endParaRPr lang="en-US" sz="1200" b="0" i="0" u="none" strike="noStrike">
                        <a:solidFill>
                          <a:srgbClr val="000000"/>
                        </a:solidFill>
                        <a:effectLst/>
                        <a:latin typeface="Calibri" panose="020F0502020204030204" pitchFamily="34"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428A">
                        <a:tint val="20000"/>
                      </a:srgb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fontAlgn="ctr"/>
                      <a:r>
                        <a:rPr lang="en-US" sz="1200" u="none" strike="noStrike">
                          <a:effectLst/>
                        </a:rPr>
                        <a:t>0%</a:t>
                      </a:r>
                      <a:endParaRPr lang="en-US" sz="1200" b="0" i="0" u="none" strike="noStrike">
                        <a:solidFill>
                          <a:srgbClr val="000000"/>
                        </a:solidFill>
                        <a:effectLst/>
                        <a:latin typeface="Calibri" panose="020F0502020204030204" pitchFamily="34"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428A">
                        <a:tint val="20000"/>
                      </a:srgbClr>
                    </a:solidFill>
                  </a:tcPr>
                </a:tc>
                <a:extLst>
                  <a:ext uri="{0D108BD9-81ED-4DB2-BD59-A6C34878D82A}">
                    <a16:rowId xmlns:a16="http://schemas.microsoft.com/office/drawing/2014/main" val="1815676714"/>
                  </a:ext>
                </a:extLst>
              </a:tr>
              <a:tr h="238125">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fontAlgn="ctr"/>
                      <a:r>
                        <a:rPr lang="en-US" sz="1200" u="none" strike="noStrike" dirty="0">
                          <a:effectLst/>
                        </a:rPr>
                        <a:t>20-30%</a:t>
                      </a:r>
                      <a:endParaRPr lang="en-US" sz="1200" b="0" i="0" u="none" strike="noStrike" dirty="0">
                        <a:solidFill>
                          <a:srgbClr val="000000"/>
                        </a:solidFill>
                        <a:effectLst/>
                        <a:latin typeface="Calibri" panose="020F0502020204030204" pitchFamily="34"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428A">
                        <a:tint val="20000"/>
                      </a:srgb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fontAlgn="ctr"/>
                      <a:r>
                        <a:rPr lang="en-US" sz="1200" u="none" strike="noStrike">
                          <a:effectLst/>
                        </a:rPr>
                        <a:t>21%</a:t>
                      </a:r>
                      <a:endParaRPr lang="en-US" sz="1200" b="0" i="0" u="none" strike="noStrike">
                        <a:solidFill>
                          <a:srgbClr val="000000"/>
                        </a:solidFill>
                        <a:effectLst/>
                        <a:latin typeface="Calibri" panose="020F0502020204030204" pitchFamily="34"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428A">
                        <a:tint val="20000"/>
                      </a:srgb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fontAlgn="ctr"/>
                      <a:r>
                        <a:rPr lang="en-US" sz="1200" u="none" strike="noStrike">
                          <a:effectLst/>
                        </a:rPr>
                        <a:t>21%</a:t>
                      </a:r>
                      <a:endParaRPr lang="en-US" sz="1200" b="0" i="0" u="none" strike="noStrike">
                        <a:solidFill>
                          <a:srgbClr val="000000"/>
                        </a:solidFill>
                        <a:effectLst/>
                        <a:latin typeface="Calibri" panose="020F0502020204030204" pitchFamily="34"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428A">
                        <a:tint val="20000"/>
                      </a:srgb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fontAlgn="ctr"/>
                      <a:r>
                        <a:rPr lang="en-US" sz="1200" u="none" strike="noStrike">
                          <a:effectLst/>
                        </a:rPr>
                        <a:t>0%</a:t>
                      </a:r>
                      <a:endParaRPr lang="en-US" sz="1200" b="0" i="0" u="none" strike="noStrike">
                        <a:solidFill>
                          <a:srgbClr val="000000"/>
                        </a:solidFill>
                        <a:effectLst/>
                        <a:latin typeface="Calibri" panose="020F0502020204030204" pitchFamily="34"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428A">
                        <a:tint val="20000"/>
                      </a:srgb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fontAlgn="ctr"/>
                      <a:r>
                        <a:rPr lang="en-US" sz="1200" u="none" strike="noStrike">
                          <a:effectLst/>
                        </a:rPr>
                        <a:t>0%</a:t>
                      </a:r>
                      <a:endParaRPr lang="en-US" sz="1200" b="0" i="0" u="none" strike="noStrike">
                        <a:solidFill>
                          <a:srgbClr val="000000"/>
                        </a:solidFill>
                        <a:effectLst/>
                        <a:latin typeface="Calibri" panose="020F0502020204030204" pitchFamily="34"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428A">
                        <a:tint val="20000"/>
                      </a:srgbClr>
                    </a:solidFill>
                  </a:tcPr>
                </a:tc>
                <a:extLst>
                  <a:ext uri="{0D108BD9-81ED-4DB2-BD59-A6C34878D82A}">
                    <a16:rowId xmlns:a16="http://schemas.microsoft.com/office/drawing/2014/main" val="3824465950"/>
                  </a:ext>
                </a:extLst>
              </a:tr>
              <a:tr h="238125">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fontAlgn="ctr"/>
                      <a:r>
                        <a:rPr lang="en-US" sz="1200" u="none" strike="noStrike" dirty="0">
                          <a:effectLst/>
                        </a:rPr>
                        <a:t>&gt;30%</a:t>
                      </a:r>
                      <a:endParaRPr lang="en-US" sz="1200" b="0" i="0" u="none" strike="noStrike" dirty="0">
                        <a:solidFill>
                          <a:srgbClr val="000000"/>
                        </a:solidFill>
                        <a:effectLst/>
                        <a:latin typeface="Calibri" panose="020F0502020204030204" pitchFamily="34"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428A">
                        <a:tint val="20000"/>
                      </a:srgb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fontAlgn="ctr"/>
                      <a:r>
                        <a:rPr lang="en-US" sz="1200" u="none" strike="noStrike">
                          <a:effectLst/>
                        </a:rPr>
                        <a:t>12%</a:t>
                      </a:r>
                      <a:endParaRPr lang="en-US" sz="1200" b="0" i="0" u="none" strike="noStrike">
                        <a:solidFill>
                          <a:srgbClr val="000000"/>
                        </a:solidFill>
                        <a:effectLst/>
                        <a:latin typeface="Calibri" panose="020F0502020204030204" pitchFamily="34"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428A">
                        <a:tint val="20000"/>
                      </a:srgb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fontAlgn="ctr"/>
                      <a:r>
                        <a:rPr lang="en-US" sz="1200" u="none" strike="noStrike">
                          <a:effectLst/>
                        </a:rPr>
                        <a:t>57%</a:t>
                      </a:r>
                      <a:endParaRPr lang="en-US" sz="1200" b="0" i="0" u="none" strike="noStrike">
                        <a:solidFill>
                          <a:srgbClr val="000000"/>
                        </a:solidFill>
                        <a:effectLst/>
                        <a:latin typeface="Calibri" panose="020F0502020204030204" pitchFamily="34"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428A">
                        <a:tint val="20000"/>
                      </a:srgb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fontAlgn="ctr"/>
                      <a:r>
                        <a:rPr lang="en-US" sz="1200" u="none" strike="noStrike">
                          <a:effectLst/>
                        </a:rPr>
                        <a:t>0%</a:t>
                      </a:r>
                      <a:endParaRPr lang="en-US" sz="1200" b="0" i="0" u="none" strike="noStrike">
                        <a:solidFill>
                          <a:srgbClr val="000000"/>
                        </a:solidFill>
                        <a:effectLst/>
                        <a:latin typeface="Calibri" panose="020F0502020204030204" pitchFamily="34"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428A">
                        <a:tint val="20000"/>
                      </a:srgbClr>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fontAlgn="ctr"/>
                      <a:r>
                        <a:rPr lang="en-US" sz="1200" u="none" strike="noStrike" dirty="0">
                          <a:effectLst/>
                        </a:rPr>
                        <a:t>0%</a:t>
                      </a:r>
                      <a:endParaRPr lang="en-US" sz="1200" b="0" i="0" u="none" strike="noStrike" dirty="0">
                        <a:solidFill>
                          <a:srgbClr val="000000"/>
                        </a:solidFill>
                        <a:effectLst/>
                        <a:latin typeface="Calibri" panose="020F0502020204030204" pitchFamily="34"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428A">
                        <a:tint val="20000"/>
                      </a:srgbClr>
                    </a:solidFill>
                  </a:tcPr>
                </a:tc>
                <a:extLst>
                  <a:ext uri="{0D108BD9-81ED-4DB2-BD59-A6C34878D82A}">
                    <a16:rowId xmlns:a16="http://schemas.microsoft.com/office/drawing/2014/main" val="2022670724"/>
                  </a:ext>
                </a:extLst>
              </a:tr>
            </a:tbl>
          </a:graphicData>
        </a:graphic>
      </p:graphicFrame>
      <p:pic>
        <p:nvPicPr>
          <p:cNvPr id="5" name="Picture 4">
            <a:extLst>
              <a:ext uri="{FF2B5EF4-FFF2-40B4-BE49-F238E27FC236}">
                <a16:creationId xmlns:a16="http://schemas.microsoft.com/office/drawing/2014/main" id="{230172DD-1072-5CDE-269A-5674E0C94506}"/>
              </a:ext>
            </a:extLst>
          </p:cNvPr>
          <p:cNvPicPr>
            <a:picLocks noChangeAspect="1"/>
          </p:cNvPicPr>
          <p:nvPr/>
        </p:nvPicPr>
        <p:blipFill>
          <a:blip r:embed="rId2"/>
          <a:stretch>
            <a:fillRect/>
          </a:stretch>
        </p:blipFill>
        <p:spPr>
          <a:xfrm>
            <a:off x="6274647" y="897442"/>
            <a:ext cx="2766523" cy="2006353"/>
          </a:xfrm>
          <a:prstGeom prst="rect">
            <a:avLst/>
          </a:prstGeom>
        </p:spPr>
      </p:pic>
      <p:pic>
        <p:nvPicPr>
          <p:cNvPr id="6" name="Picture 5">
            <a:extLst>
              <a:ext uri="{FF2B5EF4-FFF2-40B4-BE49-F238E27FC236}">
                <a16:creationId xmlns:a16="http://schemas.microsoft.com/office/drawing/2014/main" id="{4AEEAF13-19F8-6E89-FDF6-08741750D81E}"/>
              </a:ext>
            </a:extLst>
          </p:cNvPr>
          <p:cNvPicPr>
            <a:picLocks noChangeAspect="1"/>
          </p:cNvPicPr>
          <p:nvPr/>
        </p:nvPicPr>
        <p:blipFill>
          <a:blip r:embed="rId3"/>
          <a:stretch>
            <a:fillRect/>
          </a:stretch>
        </p:blipFill>
        <p:spPr>
          <a:xfrm>
            <a:off x="9049464" y="912644"/>
            <a:ext cx="2766523" cy="2006353"/>
          </a:xfrm>
          <a:prstGeom prst="rect">
            <a:avLst/>
          </a:prstGeom>
        </p:spPr>
      </p:pic>
      <p:pic>
        <p:nvPicPr>
          <p:cNvPr id="7" name="Picture 6">
            <a:extLst>
              <a:ext uri="{FF2B5EF4-FFF2-40B4-BE49-F238E27FC236}">
                <a16:creationId xmlns:a16="http://schemas.microsoft.com/office/drawing/2014/main" id="{1A7AE642-DC86-1B30-9730-4AD35CF07435}"/>
              </a:ext>
            </a:extLst>
          </p:cNvPr>
          <p:cNvPicPr>
            <a:picLocks noChangeAspect="1"/>
          </p:cNvPicPr>
          <p:nvPr/>
        </p:nvPicPr>
        <p:blipFill>
          <a:blip r:embed="rId4"/>
          <a:stretch>
            <a:fillRect/>
          </a:stretch>
        </p:blipFill>
        <p:spPr>
          <a:xfrm>
            <a:off x="7665127" y="2872441"/>
            <a:ext cx="2768674" cy="2006353"/>
          </a:xfrm>
          <a:prstGeom prst="rect">
            <a:avLst/>
          </a:prstGeom>
        </p:spPr>
      </p:pic>
    </p:spTree>
    <p:extLst>
      <p:ext uri="{BB962C8B-B14F-4D97-AF65-F5344CB8AC3E}">
        <p14:creationId xmlns:p14="http://schemas.microsoft.com/office/powerpoint/2010/main" val="826254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10FADA-A0E4-483A-39B3-41CE8393B772}"/>
              </a:ext>
            </a:extLst>
          </p:cNvPr>
          <p:cNvSpPr>
            <a:spLocks noGrp="1"/>
          </p:cNvSpPr>
          <p:nvPr>
            <p:ph type="title"/>
          </p:nvPr>
        </p:nvSpPr>
        <p:spPr/>
        <p:txBody>
          <a:bodyPr/>
          <a:lstStyle/>
          <a:p>
            <a:r>
              <a:rPr lang="en-US" dirty="0"/>
              <a:t>Demonstration – long duration march</a:t>
            </a:r>
          </a:p>
        </p:txBody>
      </p:sp>
      <p:sp>
        <p:nvSpPr>
          <p:cNvPr id="2" name="Content Placeholder 1">
            <a:extLst>
              <a:ext uri="{FF2B5EF4-FFF2-40B4-BE49-F238E27FC236}">
                <a16:creationId xmlns:a16="http://schemas.microsoft.com/office/drawing/2014/main" id="{94AD8781-25E5-DFB9-FCFB-1AAACE141292}"/>
              </a:ext>
            </a:extLst>
          </p:cNvPr>
          <p:cNvSpPr>
            <a:spLocks noGrp="1"/>
          </p:cNvSpPr>
          <p:nvPr>
            <p:ph sz="quarter" idx="11"/>
          </p:nvPr>
        </p:nvSpPr>
        <p:spPr/>
        <p:txBody>
          <a:bodyPr vert="horz" lIns="91440" tIns="45720" rIns="91440" bIns="45720" rtlCol="0" anchor="t">
            <a:normAutofit fontScale="92500" lnSpcReduction="10000"/>
          </a:bodyPr>
          <a:lstStyle/>
          <a:p>
            <a:pPr>
              <a:buFont typeface="Wingdings" panose="05000000000000000000" pitchFamily="2" charset="2"/>
              <a:buChar char="Ø"/>
            </a:pPr>
            <a:r>
              <a:rPr lang="en-US" sz="2800" dirty="0">
                <a:latin typeface="Arial" panose="020B0604020202020204" pitchFamily="34" charset="0"/>
                <a:ea typeface="Lato Semibold"/>
                <a:cs typeface="Arial" panose="020B0604020202020204" pitchFamily="34" charset="0"/>
              </a:rPr>
              <a:t>Open source </a:t>
            </a:r>
            <a:r>
              <a:rPr lang="en-US" sz="2800" dirty="0" err="1">
                <a:latin typeface="Arial" panose="020B0604020202020204" pitchFamily="34" charset="0"/>
                <a:ea typeface="Lato Semibold"/>
                <a:cs typeface="Arial" panose="020B0604020202020204" pitchFamily="34" charset="0"/>
              </a:rPr>
              <a:t>BioGears</a:t>
            </a:r>
            <a:r>
              <a:rPr lang="en-US" sz="2800" dirty="0">
                <a:latin typeface="Arial" panose="020B0604020202020204" pitchFamily="34" charset="0"/>
                <a:ea typeface="Lato Semibold"/>
                <a:cs typeface="Arial" panose="020B0604020202020204" pitchFamily="34" charset="0"/>
              </a:rPr>
              <a:t> engine [1]</a:t>
            </a:r>
          </a:p>
          <a:p>
            <a:pPr lvl="1"/>
            <a:r>
              <a:rPr lang="en-US" sz="2400" dirty="0">
                <a:latin typeface="Arial" panose="020B0604020202020204" pitchFamily="34" charset="0"/>
                <a:cs typeface="Arial" panose="020B0604020202020204" pitchFamily="34" charset="0"/>
              </a:rPr>
              <a:t>Available parameters</a:t>
            </a:r>
          </a:p>
          <a:p>
            <a:pPr lvl="2"/>
            <a:r>
              <a:rPr lang="en-US" sz="2000" dirty="0">
                <a:latin typeface="Arial" panose="020B0604020202020204" pitchFamily="34" charset="0"/>
                <a:cs typeface="Arial" panose="020B0604020202020204" pitchFamily="34" charset="0"/>
              </a:rPr>
              <a:t>Fitness and anthropometry</a:t>
            </a:r>
          </a:p>
          <a:p>
            <a:pPr lvl="2"/>
            <a:r>
              <a:rPr lang="en-US" sz="2000" dirty="0">
                <a:latin typeface="Arial" panose="020B0604020202020204" pitchFamily="34" charset="0"/>
                <a:cs typeface="Arial" panose="020B0604020202020204" pitchFamily="34" charset="0"/>
              </a:rPr>
              <a:t>Temperature and humidity</a:t>
            </a:r>
          </a:p>
          <a:p>
            <a:pPr lvl="2"/>
            <a:r>
              <a:rPr lang="en-US" sz="2000" dirty="0">
                <a:latin typeface="Arial" panose="020B0604020202020204" pitchFamily="34" charset="0"/>
                <a:cs typeface="Arial" panose="020B0604020202020204" pitchFamily="34" charset="0"/>
              </a:rPr>
              <a:t>Clothing thermal properties</a:t>
            </a:r>
          </a:p>
          <a:p>
            <a:pPr lvl="2"/>
            <a:r>
              <a:rPr lang="en-US" sz="2000" dirty="0">
                <a:latin typeface="Arial" panose="020B0604020202020204" pitchFamily="34" charset="0"/>
                <a:cs typeface="Arial" panose="020B0604020202020204" pitchFamily="34" charset="0"/>
              </a:rPr>
              <a:t>Oxygen levels</a:t>
            </a:r>
          </a:p>
          <a:p>
            <a:pPr lvl="1"/>
            <a:r>
              <a:rPr lang="en-US" sz="2400" dirty="0">
                <a:latin typeface="Arial" panose="020B0604020202020204" pitchFamily="34" charset="0"/>
                <a:cs typeface="Arial" panose="020B0604020202020204" pitchFamily="34" charset="0"/>
              </a:rPr>
              <a:t>Mobile and desktop platforms</a:t>
            </a:r>
          </a:p>
          <a:p>
            <a:pPr>
              <a:buFont typeface="Wingdings" panose="05000000000000000000" pitchFamily="2" charset="2"/>
              <a:buChar char="Ø"/>
            </a:pPr>
            <a:r>
              <a:rPr lang="en-US" sz="2800" dirty="0">
                <a:latin typeface="Arial" panose="020B0604020202020204" pitchFamily="34" charset="0"/>
                <a:cs typeface="Arial" panose="020B0604020202020204" pitchFamily="34" charset="0"/>
              </a:rPr>
              <a:t>Test scenario: Pikes Peak ruck march</a:t>
            </a:r>
          </a:p>
          <a:p>
            <a:pPr lvl="1"/>
            <a:r>
              <a:rPr lang="en-US" sz="2400" dirty="0">
                <a:latin typeface="Arial" panose="020B0604020202020204" pitchFamily="34" charset="0"/>
                <a:cs typeface="Arial" panose="020B0604020202020204" pitchFamily="34" charset="0"/>
              </a:rPr>
              <a:t>7,000 to 14,000 ft elevation</a:t>
            </a:r>
          </a:p>
          <a:p>
            <a:pPr lvl="2"/>
            <a:r>
              <a:rPr lang="en-US" sz="2000" dirty="0">
                <a:latin typeface="Arial" panose="020B0604020202020204" pitchFamily="34" charset="0"/>
                <a:cs typeface="Arial" panose="020B0604020202020204" pitchFamily="34" charset="0"/>
              </a:rPr>
              <a:t>Elevation profile from Pikes Peak Highway</a:t>
            </a:r>
          </a:p>
          <a:p>
            <a:pPr lvl="1"/>
            <a:r>
              <a:rPr lang="en-US" sz="2400" dirty="0">
                <a:latin typeface="Arial" panose="020B0604020202020204" pitchFamily="34" charset="0"/>
                <a:ea typeface="Lato Semibold"/>
                <a:cs typeface="Arial" panose="020B0604020202020204" pitchFamily="34" charset="0"/>
              </a:rPr>
              <a:t>0.8 m/s with 10-minute rest every 50 minutes</a:t>
            </a:r>
          </a:p>
          <a:p>
            <a:pPr lvl="1"/>
            <a:r>
              <a:rPr lang="en-US" sz="2400" dirty="0">
                <a:latin typeface="Arial" panose="020B0604020202020204" pitchFamily="34" charset="0"/>
                <a:ea typeface="Lato Semibold"/>
                <a:cs typeface="Arial" panose="020B0604020202020204" pitchFamily="34" charset="0"/>
              </a:rPr>
              <a:t>Clothing 1 CLO (similar to battle dress uniform)</a:t>
            </a:r>
          </a:p>
          <a:p>
            <a:pPr lvl="1"/>
            <a:r>
              <a:rPr lang="en-US" sz="2400" dirty="0">
                <a:latin typeface="Arial" panose="020B0604020202020204" pitchFamily="34" charset="0"/>
                <a:cs typeface="Arial" panose="020B0604020202020204" pitchFamily="34" charset="0"/>
              </a:rPr>
              <a:t>Added rucksack at 30% and 40% body weight</a:t>
            </a:r>
          </a:p>
        </p:txBody>
      </p:sp>
      <p:pic>
        <p:nvPicPr>
          <p:cNvPr id="3074" name="Picture 2">
            <a:extLst>
              <a:ext uri="{FF2B5EF4-FFF2-40B4-BE49-F238E27FC236}">
                <a16:creationId xmlns:a16="http://schemas.microsoft.com/office/drawing/2014/main" id="{CB3F1B0F-3062-0B9F-4CBE-050AC147D0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9434" y="1981200"/>
            <a:ext cx="4034366" cy="22693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id="{DFE55060-860F-99C9-5AB9-C392789DBC43}"/>
              </a:ext>
            </a:extLst>
          </p:cNvPr>
          <p:cNvSpPr txBox="1"/>
          <p:nvPr/>
        </p:nvSpPr>
        <p:spPr>
          <a:xfrm>
            <a:off x="2867486" y="6121952"/>
            <a:ext cx="8135545" cy="4616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a:rPr>
              <a:t>1</a:t>
            </a:r>
            <a:r>
              <a:rPr kumimoji="0" lang="en-US" sz="12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 Baird, A., McDaniel, M., White, S., Tatum, N., &amp; Marin, L. (2020).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lt"/>
                <a:cs typeface="Calibri" panose="020F0502020204030204"/>
              </a:rPr>
              <a:t>BioGears</a:t>
            </a:r>
            <a:r>
              <a:rPr kumimoji="0" lang="en-US" sz="12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 A C++ library for whole body physiology simulations. </a:t>
            </a:r>
            <a:r>
              <a:rPr kumimoji="0" lang="en-US" sz="1200" b="0" i="1"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Journal of Open Source Software</a:t>
            </a:r>
            <a:r>
              <a:rPr kumimoji="0" lang="en-US" sz="12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 </a:t>
            </a:r>
            <a:r>
              <a:rPr kumimoji="0" lang="en-US" sz="1200" b="0" i="1"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5</a:t>
            </a:r>
            <a:r>
              <a:rPr kumimoji="0" lang="en-US" sz="12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(56), 2645. https://doi.org/10.21105/joss.02645</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5" name="TextBox 4">
            <a:extLst>
              <a:ext uri="{FF2B5EF4-FFF2-40B4-BE49-F238E27FC236}">
                <a16:creationId xmlns:a16="http://schemas.microsoft.com/office/drawing/2014/main" id="{70DFCF53-1AB8-7A69-A48E-FB846413BEDA}"/>
              </a:ext>
            </a:extLst>
          </p:cNvPr>
          <p:cNvSpPr txBox="1"/>
          <p:nvPr/>
        </p:nvSpPr>
        <p:spPr>
          <a:xfrm>
            <a:off x="8898110" y="4035415"/>
            <a:ext cx="2454518"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EEECE1"/>
                </a:solidFill>
                <a:effectLst/>
                <a:uLnTx/>
                <a:uFillTx/>
                <a:latin typeface="Calibri" panose="020F0502020204030204"/>
                <a:ea typeface="+mn-ea"/>
                <a:cs typeface="+mn-cs"/>
              </a:rPr>
              <a:t>Hogs555, CC BY-SA 3.0, via Wikimedia Commons</a:t>
            </a:r>
          </a:p>
        </p:txBody>
      </p:sp>
    </p:spTree>
    <p:extLst>
      <p:ext uri="{BB962C8B-B14F-4D97-AF65-F5344CB8AC3E}">
        <p14:creationId xmlns:p14="http://schemas.microsoft.com/office/powerpoint/2010/main" val="1020087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AA5AD0-0B96-79FD-0B19-F3BE36529154}"/>
              </a:ext>
            </a:extLst>
          </p:cNvPr>
          <p:cNvSpPr>
            <a:spLocks noGrp="1"/>
          </p:cNvSpPr>
          <p:nvPr>
            <p:ph type="title"/>
          </p:nvPr>
        </p:nvSpPr>
        <p:spPr/>
        <p:txBody>
          <a:bodyPr/>
          <a:lstStyle/>
          <a:p>
            <a:r>
              <a:rPr lang="en-US" dirty="0"/>
              <a:t>Results</a:t>
            </a:r>
          </a:p>
        </p:txBody>
      </p:sp>
      <p:pic>
        <p:nvPicPr>
          <p:cNvPr id="7" name="Picture 6">
            <a:extLst>
              <a:ext uri="{FF2B5EF4-FFF2-40B4-BE49-F238E27FC236}">
                <a16:creationId xmlns:a16="http://schemas.microsoft.com/office/drawing/2014/main" id="{297C066F-24C3-D5D9-2D2B-FCC6387C75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6580"/>
          <a:stretch/>
        </p:blipFill>
        <p:spPr bwMode="auto">
          <a:xfrm>
            <a:off x="6000690" y="1564341"/>
            <a:ext cx="5341377" cy="3540319"/>
          </a:xfrm>
          <a:prstGeom prst="rect">
            <a:avLst/>
          </a:prstGeom>
          <a:noFill/>
        </p:spPr>
      </p:pic>
      <p:pic>
        <p:nvPicPr>
          <p:cNvPr id="8" name="Picture 7">
            <a:extLst>
              <a:ext uri="{FF2B5EF4-FFF2-40B4-BE49-F238E27FC236}">
                <a16:creationId xmlns:a16="http://schemas.microsoft.com/office/drawing/2014/main" id="{6ECEC0B9-DF17-C211-D92F-1642869610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7293"/>
          <a:stretch/>
        </p:blipFill>
        <p:spPr bwMode="auto">
          <a:xfrm>
            <a:off x="6121321" y="1339703"/>
            <a:ext cx="5141127" cy="212410"/>
          </a:xfrm>
          <a:prstGeom prst="rect">
            <a:avLst/>
          </a:prstGeom>
          <a:noFill/>
        </p:spPr>
      </p:pic>
      <p:sp>
        <p:nvSpPr>
          <p:cNvPr id="9" name="Rectangle 8">
            <a:extLst>
              <a:ext uri="{FF2B5EF4-FFF2-40B4-BE49-F238E27FC236}">
                <a16:creationId xmlns:a16="http://schemas.microsoft.com/office/drawing/2014/main" id="{684C017F-C849-0FD0-1C07-02EDDAC4AB30}"/>
              </a:ext>
            </a:extLst>
          </p:cNvPr>
          <p:cNvSpPr/>
          <p:nvPr/>
        </p:nvSpPr>
        <p:spPr>
          <a:xfrm>
            <a:off x="859563" y="2769832"/>
            <a:ext cx="276779" cy="2041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5A444FF-D046-F767-65F6-AB94D7A0BE76}"/>
              </a:ext>
            </a:extLst>
          </p:cNvPr>
          <p:cNvSpPr/>
          <p:nvPr/>
        </p:nvSpPr>
        <p:spPr>
          <a:xfrm>
            <a:off x="815172" y="4119977"/>
            <a:ext cx="276779" cy="2041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6A44EBF5-0CAE-9BE4-ABEE-91ED6566CBEE}"/>
              </a:ext>
            </a:extLst>
          </p:cNvPr>
          <p:cNvGrpSpPr/>
          <p:nvPr/>
        </p:nvGrpSpPr>
        <p:grpSpPr>
          <a:xfrm>
            <a:off x="593236" y="1339703"/>
            <a:ext cx="5180290" cy="4671669"/>
            <a:chOff x="593236" y="1339703"/>
            <a:chExt cx="5180290" cy="4671669"/>
          </a:xfrm>
        </p:grpSpPr>
        <p:grpSp>
          <p:nvGrpSpPr>
            <p:cNvPr id="5" name="Group 4">
              <a:extLst>
                <a:ext uri="{FF2B5EF4-FFF2-40B4-BE49-F238E27FC236}">
                  <a16:creationId xmlns:a16="http://schemas.microsoft.com/office/drawing/2014/main" id="{0C60D775-19FD-4BDB-E5F6-FCE81C0CDDE9}"/>
                </a:ext>
              </a:extLst>
            </p:cNvPr>
            <p:cNvGrpSpPr/>
            <p:nvPr/>
          </p:nvGrpSpPr>
          <p:grpSpPr>
            <a:xfrm>
              <a:off x="593236" y="1339703"/>
              <a:ext cx="5180290" cy="4541805"/>
              <a:chOff x="868444" y="1339703"/>
              <a:chExt cx="5012568" cy="4409806"/>
            </a:xfrm>
          </p:grpSpPr>
          <p:pic>
            <p:nvPicPr>
              <p:cNvPr id="3" name="Picture 2">
                <a:extLst>
                  <a:ext uri="{FF2B5EF4-FFF2-40B4-BE49-F238E27FC236}">
                    <a16:creationId xmlns:a16="http://schemas.microsoft.com/office/drawing/2014/main" id="{93ECD0BF-CB22-AA8D-FA60-92C1B704938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3277" b="5495"/>
              <a:stretch/>
            </p:blipFill>
            <p:spPr bwMode="auto">
              <a:xfrm>
                <a:off x="926657" y="5656642"/>
                <a:ext cx="4954355" cy="92867"/>
              </a:xfrm>
              <a:prstGeom prst="rect">
                <a:avLst/>
              </a:prstGeom>
              <a:noFill/>
            </p:spPr>
          </p:pic>
          <p:pic>
            <p:nvPicPr>
              <p:cNvPr id="2" name="Picture 1">
                <a:extLst>
                  <a:ext uri="{FF2B5EF4-FFF2-40B4-BE49-F238E27FC236}">
                    <a16:creationId xmlns:a16="http://schemas.microsoft.com/office/drawing/2014/main" id="{80930D6D-C66D-8C6F-2522-83AB4675EC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3543"/>
              <a:stretch/>
            </p:blipFill>
            <p:spPr bwMode="auto">
              <a:xfrm>
                <a:off x="868444" y="1339703"/>
                <a:ext cx="5009033" cy="4316939"/>
              </a:xfrm>
              <a:prstGeom prst="rect">
                <a:avLst/>
              </a:prstGeom>
              <a:noFill/>
            </p:spPr>
          </p:pic>
        </p:grpSp>
        <p:sp>
          <p:nvSpPr>
            <p:cNvPr id="11" name="Rectangle 10">
              <a:extLst>
                <a:ext uri="{FF2B5EF4-FFF2-40B4-BE49-F238E27FC236}">
                  <a16:creationId xmlns:a16="http://schemas.microsoft.com/office/drawing/2014/main" id="{323A0FC7-3DC6-529B-7C58-0CE0B997016D}"/>
                </a:ext>
              </a:extLst>
            </p:cNvPr>
            <p:cNvSpPr/>
            <p:nvPr/>
          </p:nvSpPr>
          <p:spPr>
            <a:xfrm>
              <a:off x="721173" y="5807186"/>
              <a:ext cx="276779" cy="2041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D8D17771-FEB1-BED0-1512-5064CA9B689F}"/>
              </a:ext>
            </a:extLst>
          </p:cNvPr>
          <p:cNvSpPr/>
          <p:nvPr/>
        </p:nvSpPr>
        <p:spPr>
          <a:xfrm>
            <a:off x="5982932" y="2715019"/>
            <a:ext cx="276779" cy="2041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1A2C1D1-AAA6-EA23-8D83-A9869E0A9835}"/>
              </a:ext>
            </a:extLst>
          </p:cNvPr>
          <p:cNvSpPr/>
          <p:nvPr/>
        </p:nvSpPr>
        <p:spPr>
          <a:xfrm>
            <a:off x="6071910" y="4368554"/>
            <a:ext cx="276779" cy="2041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71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AA5AD0-0B96-79FD-0B19-F3BE36529154}"/>
              </a:ext>
            </a:extLst>
          </p:cNvPr>
          <p:cNvSpPr>
            <a:spLocks noGrp="1"/>
          </p:cNvSpPr>
          <p:nvPr>
            <p:ph type="title"/>
          </p:nvPr>
        </p:nvSpPr>
        <p:spPr/>
        <p:txBody>
          <a:bodyPr/>
          <a:lstStyle/>
          <a:p>
            <a:r>
              <a:rPr lang="en-US" dirty="0"/>
              <a:t>Results</a:t>
            </a:r>
          </a:p>
        </p:txBody>
      </p:sp>
      <p:pic>
        <p:nvPicPr>
          <p:cNvPr id="3" name="Picture 2">
            <a:extLst>
              <a:ext uri="{FF2B5EF4-FFF2-40B4-BE49-F238E27FC236}">
                <a16:creationId xmlns:a16="http://schemas.microsoft.com/office/drawing/2014/main" id="{5E6F579D-99CD-A8D5-AA8F-5B5568E2BDF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7023" y="937633"/>
            <a:ext cx="4986661" cy="5510418"/>
          </a:xfrm>
          <a:prstGeom prst="rect">
            <a:avLst/>
          </a:prstGeom>
          <a:noFill/>
        </p:spPr>
      </p:pic>
    </p:spTree>
    <p:extLst>
      <p:ext uri="{BB962C8B-B14F-4D97-AF65-F5344CB8AC3E}">
        <p14:creationId xmlns:p14="http://schemas.microsoft.com/office/powerpoint/2010/main" val="2454284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A64A50-F738-E6CA-BC45-B7DA63315F2D}"/>
              </a:ext>
            </a:extLst>
          </p:cNvPr>
          <p:cNvSpPr>
            <a:spLocks noGrp="1"/>
          </p:cNvSpPr>
          <p:nvPr>
            <p:ph type="sldNum" sz="quarter" idx="10"/>
          </p:nvPr>
        </p:nvSpPr>
        <p:spPr>
          <a:prstGeom prst="rect">
            <a:avLst/>
          </a:prstGeom>
        </p:spPr>
        <p:txBody>
          <a:bodyPr/>
          <a:lstStyle/>
          <a:p>
            <a:pPr>
              <a:defRPr/>
            </a:pPr>
            <a:fld id="{D68E8870-17DE-45C4-A8DD-7644B2422933}" type="slidenum">
              <a:rPr lang="en-US" smtClean="0"/>
              <a:pPr>
                <a:defRPr/>
              </a:pPr>
              <a:t>17</a:t>
            </a:fld>
            <a:endParaRPr lang="en-US" dirty="0"/>
          </a:p>
        </p:txBody>
      </p:sp>
      <p:sp>
        <p:nvSpPr>
          <p:cNvPr id="3" name="Title 2">
            <a:extLst>
              <a:ext uri="{FF2B5EF4-FFF2-40B4-BE49-F238E27FC236}">
                <a16:creationId xmlns:a16="http://schemas.microsoft.com/office/drawing/2014/main" id="{8341B935-8F0E-A2F5-535D-45849F8FBBBD}"/>
              </a:ext>
            </a:extLst>
          </p:cNvPr>
          <p:cNvSpPr>
            <a:spLocks noGrp="1"/>
          </p:cNvSpPr>
          <p:nvPr>
            <p:ph type="title"/>
          </p:nvPr>
        </p:nvSpPr>
        <p:spPr/>
        <p:txBody>
          <a:bodyPr/>
          <a:lstStyle/>
          <a:p>
            <a:r>
              <a:rPr lang="en-US" dirty="0"/>
              <a:t>Demonstration</a:t>
            </a:r>
          </a:p>
        </p:txBody>
      </p:sp>
      <p:pic>
        <p:nvPicPr>
          <p:cNvPr id="5" name="ExosenseDemo_SquadLeaderTriage_20230811">
            <a:hlinkClick r:id="" action="ppaction://media"/>
            <a:extLst>
              <a:ext uri="{FF2B5EF4-FFF2-40B4-BE49-F238E27FC236}">
                <a16:creationId xmlns:a16="http://schemas.microsoft.com/office/drawing/2014/main" id="{5348B270-D3E3-D04F-CA16-5C8EDD32DA40}"/>
              </a:ext>
            </a:extLst>
          </p:cNvPr>
          <p:cNvPicPr>
            <a:picLocks noChangeAspect="1"/>
          </p:cNvPicPr>
          <p:nvPr>
            <a:videoFile r:link="rId1"/>
            <p:extLst>
              <p:ext uri="{DAA4B4D4-6D71-4841-9C94-3DE7FCFB9230}">
                <p14:media xmlns:p14="http://schemas.microsoft.com/office/powerpoint/2010/main" r:embed="rId2">
                  <p14:trim st="45363" end="99182"/>
                </p14:media>
              </p:ext>
            </p:extLst>
          </p:nvPr>
        </p:nvPicPr>
        <p:blipFill>
          <a:blip r:embed="rId4"/>
          <a:stretch>
            <a:fillRect/>
          </a:stretch>
        </p:blipFill>
        <p:spPr>
          <a:xfrm>
            <a:off x="1676400" y="1438658"/>
            <a:ext cx="8952221" cy="4962141"/>
          </a:xfrm>
          <a:prstGeom prst="rect">
            <a:avLst/>
          </a:prstGeom>
        </p:spPr>
      </p:pic>
      <p:sp>
        <p:nvSpPr>
          <p:cNvPr id="6" name="Rectangle 5">
            <a:extLst>
              <a:ext uri="{FF2B5EF4-FFF2-40B4-BE49-F238E27FC236}">
                <a16:creationId xmlns:a16="http://schemas.microsoft.com/office/drawing/2014/main" id="{CE6DFC0E-3F9B-5A85-EB41-934BD35C33FC}"/>
              </a:ext>
            </a:extLst>
          </p:cNvPr>
          <p:cNvSpPr/>
          <p:nvPr/>
        </p:nvSpPr>
        <p:spPr>
          <a:xfrm>
            <a:off x="2300779" y="846289"/>
            <a:ext cx="1478290" cy="369332"/>
          </a:xfrm>
          <a:prstGeom prst="rect">
            <a:avLst/>
          </a:prstGeom>
        </p:spPr>
        <p:txBody>
          <a:bodyPr wrap="none">
            <a:spAutoFit/>
          </a:bodyPr>
          <a:lstStyle/>
          <a:p>
            <a:r>
              <a:rPr lang="en-US" b="1" dirty="0"/>
              <a:t>Squad Leader</a:t>
            </a:r>
          </a:p>
        </p:txBody>
      </p:sp>
      <p:sp>
        <p:nvSpPr>
          <p:cNvPr id="7" name="Rectangle 6">
            <a:extLst>
              <a:ext uri="{FF2B5EF4-FFF2-40B4-BE49-F238E27FC236}">
                <a16:creationId xmlns:a16="http://schemas.microsoft.com/office/drawing/2014/main" id="{6949B4FD-4417-8C17-3659-7EA40691DFCD}"/>
              </a:ext>
            </a:extLst>
          </p:cNvPr>
          <p:cNvSpPr/>
          <p:nvPr/>
        </p:nvSpPr>
        <p:spPr>
          <a:xfrm>
            <a:off x="6544323" y="846289"/>
            <a:ext cx="1711109" cy="369332"/>
          </a:xfrm>
          <a:prstGeom prst="rect">
            <a:avLst/>
          </a:prstGeom>
        </p:spPr>
        <p:txBody>
          <a:bodyPr wrap="none">
            <a:spAutoFit/>
          </a:bodyPr>
          <a:lstStyle/>
          <a:p>
            <a:r>
              <a:rPr lang="en-US" b="1" dirty="0"/>
              <a:t>Individual Users</a:t>
            </a:r>
          </a:p>
        </p:txBody>
      </p:sp>
    </p:spTree>
    <p:extLst>
      <p:ext uri="{BB962C8B-B14F-4D97-AF65-F5344CB8AC3E}">
        <p14:creationId xmlns:p14="http://schemas.microsoft.com/office/powerpoint/2010/main" val="117396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560E66-BADD-5080-4607-5156C6B4DFC9}"/>
              </a:ext>
            </a:extLst>
          </p:cNvPr>
          <p:cNvSpPr>
            <a:spLocks noGrp="1"/>
          </p:cNvSpPr>
          <p:nvPr>
            <p:ph type="sldNum" sz="quarter" idx="10"/>
          </p:nvPr>
        </p:nvSpPr>
        <p:spPr>
          <a:prstGeom prst="rect">
            <a:avLst/>
          </a:prstGeom>
        </p:spPr>
        <p:txBody>
          <a:bodyPr/>
          <a:lstStyle/>
          <a:p>
            <a:pPr>
              <a:defRPr/>
            </a:pPr>
            <a:fld id="{D68E8870-17DE-45C4-A8DD-7644B2422933}" type="slidenum">
              <a:rPr lang="en-US" smtClean="0"/>
              <a:pPr>
                <a:defRPr/>
              </a:pPr>
              <a:t>18</a:t>
            </a:fld>
            <a:endParaRPr lang="en-US" dirty="0"/>
          </a:p>
        </p:txBody>
      </p:sp>
      <p:sp>
        <p:nvSpPr>
          <p:cNvPr id="9" name="Title 8">
            <a:extLst>
              <a:ext uri="{FF2B5EF4-FFF2-40B4-BE49-F238E27FC236}">
                <a16:creationId xmlns:a16="http://schemas.microsoft.com/office/drawing/2014/main" id="{11BBC1EF-BDEC-6BFC-467C-5F46BB047EA9}"/>
              </a:ext>
            </a:extLst>
          </p:cNvPr>
          <p:cNvSpPr>
            <a:spLocks noGrp="1"/>
          </p:cNvSpPr>
          <p:nvPr>
            <p:ph type="title"/>
          </p:nvPr>
        </p:nvSpPr>
        <p:spPr/>
        <p:txBody>
          <a:bodyPr/>
          <a:lstStyle/>
          <a:p>
            <a:endParaRPr lang="en-US"/>
          </a:p>
        </p:txBody>
      </p:sp>
      <p:pic>
        <p:nvPicPr>
          <p:cNvPr id="5" name="Exosense_PlatoonSergeantTriage_20230717">
            <a:hlinkClick r:id="" action="ppaction://media"/>
            <a:extLst>
              <a:ext uri="{FF2B5EF4-FFF2-40B4-BE49-F238E27FC236}">
                <a16:creationId xmlns:a16="http://schemas.microsoft.com/office/drawing/2014/main" id="{15DC02EC-675D-01B4-5F78-FED4EF265B06}"/>
              </a:ext>
            </a:extLst>
          </p:cNvPr>
          <p:cNvPicPr>
            <a:picLocks noChangeAspect="1"/>
          </p:cNvPicPr>
          <p:nvPr>
            <a:videoFile r:link="rId1"/>
            <p:extLst>
              <p:ext uri="{DAA4B4D4-6D71-4841-9C94-3DE7FCFB9230}">
                <p14:media xmlns:p14="http://schemas.microsoft.com/office/powerpoint/2010/main" r:embed="rId2">
                  <p14:trim st="17248" end="31221.3"/>
                </p14:media>
              </p:ext>
            </p:extLst>
          </p:nvPr>
        </p:nvPicPr>
        <p:blipFill>
          <a:blip r:embed="rId4"/>
          <a:stretch>
            <a:fillRect/>
          </a:stretch>
        </p:blipFill>
        <p:spPr>
          <a:xfrm>
            <a:off x="1641312" y="1457325"/>
            <a:ext cx="8686800" cy="4886326"/>
          </a:xfrm>
          <a:prstGeom prst="rect">
            <a:avLst/>
          </a:prstGeom>
        </p:spPr>
      </p:pic>
      <p:sp>
        <p:nvSpPr>
          <p:cNvPr id="6" name="Rectangle 5">
            <a:extLst>
              <a:ext uri="{FF2B5EF4-FFF2-40B4-BE49-F238E27FC236}">
                <a16:creationId xmlns:a16="http://schemas.microsoft.com/office/drawing/2014/main" id="{51D0B853-EE73-0F48-9F9B-DFECA5A1910A}"/>
              </a:ext>
            </a:extLst>
          </p:cNvPr>
          <p:cNvSpPr/>
          <p:nvPr/>
        </p:nvSpPr>
        <p:spPr>
          <a:xfrm>
            <a:off x="4042299" y="844436"/>
            <a:ext cx="1817677" cy="369332"/>
          </a:xfrm>
          <a:prstGeom prst="rect">
            <a:avLst/>
          </a:prstGeom>
        </p:spPr>
        <p:txBody>
          <a:bodyPr wrap="none">
            <a:spAutoFit/>
          </a:bodyPr>
          <a:lstStyle/>
          <a:p>
            <a:r>
              <a:rPr lang="en-US" b="1" dirty="0"/>
              <a:t>Platoon Sergeant</a:t>
            </a:r>
          </a:p>
        </p:txBody>
      </p:sp>
    </p:spTree>
    <p:extLst>
      <p:ext uri="{BB962C8B-B14F-4D97-AF65-F5344CB8AC3E}">
        <p14:creationId xmlns:p14="http://schemas.microsoft.com/office/powerpoint/2010/main" val="234813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FE9D22-4311-624C-3BE5-1077375DC34F}"/>
              </a:ext>
            </a:extLst>
          </p:cNvPr>
          <p:cNvSpPr>
            <a:spLocks noGrp="1"/>
          </p:cNvSpPr>
          <p:nvPr>
            <p:ph type="sldNum" sz="quarter" idx="10"/>
          </p:nvPr>
        </p:nvSpPr>
        <p:spPr>
          <a:prstGeom prst="rect">
            <a:avLst/>
          </a:prstGeom>
        </p:spPr>
        <p:txBody>
          <a:bodyPr/>
          <a:lstStyle/>
          <a:p>
            <a:pPr>
              <a:defRPr/>
            </a:pPr>
            <a:fld id="{D68E8870-17DE-45C4-A8DD-7644B2422933}" type="slidenum">
              <a:rPr lang="en-US" smtClean="0"/>
              <a:pPr>
                <a:defRPr/>
              </a:pPr>
              <a:t>19</a:t>
            </a:fld>
            <a:endParaRPr lang="en-US" dirty="0"/>
          </a:p>
        </p:txBody>
      </p:sp>
      <p:sp>
        <p:nvSpPr>
          <p:cNvPr id="3" name="Title 2">
            <a:extLst>
              <a:ext uri="{FF2B5EF4-FFF2-40B4-BE49-F238E27FC236}">
                <a16:creationId xmlns:a16="http://schemas.microsoft.com/office/drawing/2014/main" id="{2AC42CB8-E084-FE7F-03B3-A77415358BCE}"/>
              </a:ext>
            </a:extLst>
          </p:cNvPr>
          <p:cNvSpPr>
            <a:spLocks noGrp="1"/>
          </p:cNvSpPr>
          <p:nvPr>
            <p:ph type="title"/>
          </p:nvPr>
        </p:nvSpPr>
        <p:spPr/>
        <p:txBody>
          <a:bodyPr/>
          <a:lstStyle/>
          <a:p>
            <a:r>
              <a:rPr lang="en-US" dirty="0"/>
              <a:t>Conclusions</a:t>
            </a:r>
          </a:p>
        </p:txBody>
      </p:sp>
      <p:sp>
        <p:nvSpPr>
          <p:cNvPr id="5" name="Content Placeholder 2">
            <a:extLst>
              <a:ext uri="{FF2B5EF4-FFF2-40B4-BE49-F238E27FC236}">
                <a16:creationId xmlns:a16="http://schemas.microsoft.com/office/drawing/2014/main" id="{0C0B7ED8-CC54-D7DD-B8FC-6F694BB36D3C}"/>
              </a:ext>
            </a:extLst>
          </p:cNvPr>
          <p:cNvSpPr txBox="1">
            <a:spLocks/>
          </p:cNvSpPr>
          <p:nvPr/>
        </p:nvSpPr>
        <p:spPr>
          <a:xfrm>
            <a:off x="609600" y="1143000"/>
            <a:ext cx="10972800" cy="5105400"/>
          </a:xfrm>
          <a:prstGeom prst="rect">
            <a:avLst/>
          </a:prstGeom>
        </p:spPr>
        <p:txBody>
          <a:bodyPr>
            <a:normAutofit fontScale="85000" lnSpcReduction="20000"/>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buFont typeface="Wingdings" charset="2"/>
              <a:buNone/>
            </a:pPr>
            <a:r>
              <a:rPr lang="en-US" b="1" kern="0" dirty="0"/>
              <a:t>Achievements</a:t>
            </a:r>
          </a:p>
          <a:p>
            <a:pPr>
              <a:buFont typeface="Wingdings" panose="05000000000000000000" pitchFamily="2" charset="2"/>
              <a:buChar char="Ø"/>
            </a:pPr>
            <a:r>
              <a:rPr lang="en-US" kern="0" dirty="0"/>
              <a:t>Aggregated sensor and device data into actionable insights</a:t>
            </a:r>
          </a:p>
          <a:p>
            <a:pPr>
              <a:buFont typeface="Wingdings" panose="05000000000000000000" pitchFamily="2" charset="2"/>
              <a:buChar char="Ø"/>
            </a:pPr>
            <a:r>
              <a:rPr lang="en-US" kern="0" dirty="0"/>
              <a:t>Extensible &amp; agnostic – sensors, algorithms, devices, simulations, etc.</a:t>
            </a:r>
          </a:p>
          <a:p>
            <a:pPr>
              <a:buFont typeface="Wingdings" panose="05000000000000000000" pitchFamily="2" charset="2"/>
              <a:buChar char="Ø"/>
            </a:pPr>
            <a:r>
              <a:rPr lang="en-US" kern="0" dirty="0"/>
              <a:t>Insights into musculoskeletal injury, TBI, fatigue, and medical emergencies</a:t>
            </a:r>
          </a:p>
          <a:p>
            <a:pPr>
              <a:buFont typeface="Wingdings" panose="05000000000000000000" pitchFamily="2" charset="2"/>
              <a:buChar char="Ø"/>
            </a:pPr>
            <a:r>
              <a:rPr lang="en-US" kern="0" dirty="0"/>
              <a:t>Prognostic insights </a:t>
            </a:r>
          </a:p>
          <a:p>
            <a:pPr>
              <a:buFont typeface="Wingdings" panose="05000000000000000000" pitchFamily="2" charset="2"/>
              <a:buChar char="Ø"/>
            </a:pPr>
            <a:r>
              <a:rPr lang="en-US" kern="0" dirty="0"/>
              <a:t>Demonstrated in laboratory environment</a:t>
            </a:r>
          </a:p>
          <a:p>
            <a:pPr marL="0" indent="0">
              <a:buFont typeface="Wingdings" charset="2"/>
              <a:buNone/>
            </a:pPr>
            <a:endParaRPr lang="en-US" kern="0" dirty="0"/>
          </a:p>
          <a:p>
            <a:pPr marL="0" indent="0">
              <a:buFont typeface="Wingdings" charset="2"/>
              <a:buNone/>
            </a:pPr>
            <a:r>
              <a:rPr lang="en-US" b="1" kern="0" dirty="0"/>
              <a:t>What’s next?</a:t>
            </a:r>
          </a:p>
          <a:p>
            <a:pPr>
              <a:buFont typeface="Wingdings" panose="05000000000000000000" pitchFamily="2" charset="2"/>
              <a:buChar char="Ø"/>
            </a:pPr>
            <a:r>
              <a:rPr lang="en-US" kern="0" dirty="0"/>
              <a:t>Validation and refinement with field data</a:t>
            </a:r>
          </a:p>
          <a:p>
            <a:pPr>
              <a:buFont typeface="Wingdings" panose="05000000000000000000" pitchFamily="2" charset="2"/>
              <a:buChar char="Ø"/>
            </a:pPr>
            <a:r>
              <a:rPr lang="en-US" kern="0" dirty="0"/>
              <a:t>Collect large dataset for injury prediction</a:t>
            </a:r>
          </a:p>
          <a:p>
            <a:pPr>
              <a:buFont typeface="Wingdings" panose="05000000000000000000" pitchFamily="2" charset="2"/>
              <a:buChar char="Ø"/>
            </a:pPr>
            <a:r>
              <a:rPr lang="en-US" kern="0" dirty="0"/>
              <a:t>Integrate with existing frameworks and military health records</a:t>
            </a:r>
          </a:p>
          <a:p>
            <a:pPr>
              <a:buFont typeface="Wingdings" panose="05000000000000000000" pitchFamily="2" charset="2"/>
              <a:buChar char="Ø"/>
            </a:pPr>
            <a:r>
              <a:rPr lang="en-US" kern="0" dirty="0"/>
              <a:t>Expand algorithms</a:t>
            </a:r>
          </a:p>
          <a:p>
            <a:pPr>
              <a:buFont typeface="Wingdings" panose="05000000000000000000" pitchFamily="2" charset="2"/>
              <a:buChar char="Ø"/>
            </a:pPr>
            <a:r>
              <a:rPr lang="en-US" kern="0" dirty="0"/>
              <a:t>Closed loop simulations / digital twin</a:t>
            </a:r>
          </a:p>
        </p:txBody>
      </p:sp>
      <p:sp>
        <p:nvSpPr>
          <p:cNvPr id="6" name="TextBox 5">
            <a:extLst>
              <a:ext uri="{FF2B5EF4-FFF2-40B4-BE49-F238E27FC236}">
                <a16:creationId xmlns:a16="http://schemas.microsoft.com/office/drawing/2014/main" id="{9F7AAF31-F611-B8C1-2900-2F82CEF8A42B}"/>
              </a:ext>
            </a:extLst>
          </p:cNvPr>
          <p:cNvSpPr txBox="1"/>
          <p:nvPr/>
        </p:nvSpPr>
        <p:spPr>
          <a:xfrm>
            <a:off x="8868793" y="5050636"/>
            <a:ext cx="3085826" cy="1197764"/>
          </a:xfrm>
          <a:prstGeom prst="rect">
            <a:avLst/>
          </a:prstGeom>
          <a:noFill/>
        </p:spPr>
        <p:txBody>
          <a:bodyPr wrap="square">
            <a:spAutoFit/>
          </a:bodyPr>
          <a:lstStyle/>
          <a:p>
            <a:pPr marL="0" indent="0">
              <a:buNone/>
            </a:pPr>
            <a:r>
              <a:rPr lang="en-US" sz="1600" b="1" dirty="0">
                <a:latin typeface="Arial" panose="020B0604020202020204" pitchFamily="34" charset="0"/>
                <a:cs typeface="Arial" panose="020B0604020202020204" pitchFamily="34" charset="0"/>
              </a:rPr>
              <a:t>Point of contact:</a:t>
            </a:r>
          </a:p>
          <a:p>
            <a:pPr marL="0" indent="0">
              <a:lnSpc>
                <a:spcPct val="120000"/>
              </a:lnSpc>
              <a:spcBef>
                <a:spcPts val="0"/>
              </a:spcBef>
              <a:buNone/>
            </a:pPr>
            <a:r>
              <a:rPr lang="en-US" sz="1600" dirty="0">
                <a:latin typeface="Arial" panose="020B0604020202020204" pitchFamily="34" charset="0"/>
                <a:cs typeface="Arial" panose="020B0604020202020204" pitchFamily="34" charset="0"/>
              </a:rPr>
              <a:t>Paulien Roos, PhD</a:t>
            </a:r>
          </a:p>
          <a:p>
            <a:pPr marL="0" indent="0">
              <a:lnSpc>
                <a:spcPct val="120000"/>
              </a:lnSpc>
              <a:spcBef>
                <a:spcPts val="0"/>
              </a:spcBef>
              <a:buNone/>
            </a:pPr>
            <a:r>
              <a:rPr lang="en-US" sz="1600" i="1" dirty="0">
                <a:latin typeface="Arial" panose="020B0604020202020204" pitchFamily="34" charset="0"/>
                <a:cs typeface="Arial" panose="020B0604020202020204" pitchFamily="34" charset="0"/>
              </a:rPr>
              <a:t>Manager, Biomechanics </a:t>
            </a:r>
          </a:p>
          <a:p>
            <a:pPr marL="0" indent="0">
              <a:lnSpc>
                <a:spcPct val="120000"/>
              </a:lnSpc>
              <a:spcBef>
                <a:spcPts val="0"/>
              </a:spcBef>
              <a:buNone/>
            </a:pPr>
            <a:r>
              <a:rPr lang="en-US" sz="1600" dirty="0">
                <a:latin typeface="Arial" panose="020B0604020202020204" pitchFamily="34" charset="0"/>
                <a:cs typeface="Arial" panose="020B0604020202020204" pitchFamily="34" charset="0"/>
              </a:rPr>
              <a:t>paulien.roos@cfd-research.com</a:t>
            </a:r>
          </a:p>
        </p:txBody>
      </p:sp>
    </p:spTree>
    <p:extLst>
      <p:ext uri="{BB962C8B-B14F-4D97-AF65-F5344CB8AC3E}">
        <p14:creationId xmlns:p14="http://schemas.microsoft.com/office/powerpoint/2010/main" val="1890070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750385-CF7A-82EF-CC8A-B21471FABEFA}"/>
              </a:ext>
            </a:extLst>
          </p:cNvPr>
          <p:cNvSpPr>
            <a:spLocks noGrp="1"/>
          </p:cNvSpPr>
          <p:nvPr>
            <p:ph type="sldNum" sz="quarter" idx="10"/>
          </p:nvPr>
        </p:nvSpPr>
        <p:spPr>
          <a:prstGeom prst="rect">
            <a:avLst/>
          </a:prstGeom>
        </p:spPr>
        <p:txBody>
          <a:bodyPr/>
          <a:lstStyle/>
          <a:p>
            <a:pPr>
              <a:defRPr/>
            </a:pPr>
            <a:fld id="{D68E8870-17DE-45C4-A8DD-7644B2422933}" type="slidenum">
              <a:rPr lang="en-US" smtClean="0"/>
              <a:pPr>
                <a:defRPr/>
              </a:pPr>
              <a:t>2</a:t>
            </a:fld>
            <a:endParaRPr lang="en-US" dirty="0"/>
          </a:p>
        </p:txBody>
      </p:sp>
      <p:sp>
        <p:nvSpPr>
          <p:cNvPr id="3" name="Title 2">
            <a:extLst>
              <a:ext uri="{FF2B5EF4-FFF2-40B4-BE49-F238E27FC236}">
                <a16:creationId xmlns:a16="http://schemas.microsoft.com/office/drawing/2014/main" id="{4C47B3D0-E6AA-F68A-BAAE-21DC6F48E0BF}"/>
              </a:ext>
            </a:extLst>
          </p:cNvPr>
          <p:cNvSpPr>
            <a:spLocks noGrp="1"/>
          </p:cNvSpPr>
          <p:nvPr>
            <p:ph type="title"/>
          </p:nvPr>
        </p:nvSpPr>
        <p:spPr/>
        <p:txBody>
          <a:bodyPr/>
          <a:lstStyle/>
          <a:p>
            <a:r>
              <a:rPr lang="en-US" dirty="0"/>
              <a:t>Acknowledgements &amp; Disclosure</a:t>
            </a:r>
          </a:p>
        </p:txBody>
      </p:sp>
      <p:sp>
        <p:nvSpPr>
          <p:cNvPr id="4" name="Content Placeholder 3">
            <a:extLst>
              <a:ext uri="{FF2B5EF4-FFF2-40B4-BE49-F238E27FC236}">
                <a16:creationId xmlns:a16="http://schemas.microsoft.com/office/drawing/2014/main" id="{0DB9C7BA-CF8D-0D63-06AC-696E59B9B31F}"/>
              </a:ext>
            </a:extLst>
          </p:cNvPr>
          <p:cNvSpPr>
            <a:spLocks noGrp="1"/>
          </p:cNvSpPr>
          <p:nvPr>
            <p:ph sz="quarter" idx="11"/>
          </p:nvPr>
        </p:nvSpPr>
        <p:spPr/>
        <p:txBody>
          <a:bodyPr/>
          <a:lstStyle/>
          <a:p>
            <a:r>
              <a:rPr lang="en-US" sz="2800" dirty="0"/>
              <a:t>This material is based upon work supported by the Army Futures Command (AFC) and Army Applications Lab (AAL) under Contract No.  W911NF-22-C-0011.</a:t>
            </a:r>
          </a:p>
          <a:p>
            <a:r>
              <a:rPr lang="en-US" dirty="0"/>
              <a:t>Thank you to Andrea Taylor and Chad Hearing for their support of this work.</a:t>
            </a:r>
            <a:endParaRPr lang="en-US" sz="2800" dirty="0"/>
          </a:p>
          <a:p>
            <a:r>
              <a:rPr lang="en-US" sz="2800" i="1" dirty="0"/>
              <a:t>Any opinions, findings, and conclusions or recommendations expressed in this material are those of the author(s) and do not necessarily represent the official views of the US Government, the Dept. of Defense, Army Futures Command (AFC), or the Army Applications Lab (AAL).</a:t>
            </a:r>
          </a:p>
          <a:p>
            <a:endParaRPr lang="en-US" dirty="0"/>
          </a:p>
        </p:txBody>
      </p:sp>
    </p:spTree>
    <p:extLst>
      <p:ext uri="{BB962C8B-B14F-4D97-AF65-F5344CB8AC3E}">
        <p14:creationId xmlns:p14="http://schemas.microsoft.com/office/powerpoint/2010/main" val="333494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946FDF-50F0-A842-F893-961C19017DD1}"/>
              </a:ext>
            </a:extLst>
          </p:cNvPr>
          <p:cNvSpPr>
            <a:spLocks noGrp="1"/>
          </p:cNvSpPr>
          <p:nvPr>
            <p:ph type="sldNum" sz="quarter" idx="10"/>
          </p:nvPr>
        </p:nvSpPr>
        <p:spPr>
          <a:prstGeom prst="rect">
            <a:avLst/>
          </a:prstGeom>
        </p:spPr>
        <p:txBody>
          <a:bodyPr/>
          <a:lstStyle/>
          <a:p>
            <a:pPr>
              <a:defRPr/>
            </a:pPr>
            <a:fld id="{D68E8870-17DE-45C4-A8DD-7644B2422933}" type="slidenum">
              <a:rPr lang="en-US" smtClean="0"/>
              <a:pPr>
                <a:defRPr/>
              </a:pPr>
              <a:t>3</a:t>
            </a:fld>
            <a:endParaRPr lang="en-US" dirty="0"/>
          </a:p>
        </p:txBody>
      </p:sp>
      <p:sp>
        <p:nvSpPr>
          <p:cNvPr id="3" name="Title 2">
            <a:extLst>
              <a:ext uri="{FF2B5EF4-FFF2-40B4-BE49-F238E27FC236}">
                <a16:creationId xmlns:a16="http://schemas.microsoft.com/office/drawing/2014/main" id="{4F12CB71-7D5E-B25D-F675-74A35889E77F}"/>
              </a:ext>
            </a:extLst>
          </p:cNvPr>
          <p:cNvSpPr>
            <a:spLocks noGrp="1"/>
          </p:cNvSpPr>
          <p:nvPr>
            <p:ph type="title"/>
          </p:nvPr>
        </p:nvSpPr>
        <p:spPr/>
        <p:txBody>
          <a:bodyPr/>
          <a:lstStyle/>
          <a:p>
            <a:r>
              <a:rPr lang="en-US" dirty="0"/>
              <a:t>Battlefield of the future</a:t>
            </a:r>
          </a:p>
        </p:txBody>
      </p:sp>
      <p:pic>
        <p:nvPicPr>
          <p:cNvPr id="10" name="Content Placeholder 9" descr="A picture containing outdoor object&#10;&#10;Description automatically generated">
            <a:extLst>
              <a:ext uri="{FF2B5EF4-FFF2-40B4-BE49-F238E27FC236}">
                <a16:creationId xmlns:a16="http://schemas.microsoft.com/office/drawing/2014/main" id="{B8AD8E04-3950-6D45-AC32-4509006ABBD8}"/>
              </a:ext>
            </a:extLst>
          </p:cNvPr>
          <p:cNvPicPr>
            <a:picLocks noGrp="1" noChangeAspect="1"/>
          </p:cNvPicPr>
          <p:nvPr>
            <p:ph sz="quarter" idx="11"/>
          </p:nvPr>
        </p:nvPicPr>
        <p:blipFill>
          <a:blip r:embed="rId3" cstate="print">
            <a:extLst>
              <a:ext uri="{28A0092B-C50C-407E-A947-70E740481C1C}">
                <a14:useLocalDpi xmlns:a14="http://schemas.microsoft.com/office/drawing/2010/main" val="0"/>
              </a:ext>
            </a:extLst>
          </a:blip>
          <a:stretch>
            <a:fillRect/>
          </a:stretch>
        </p:blipFill>
        <p:spPr>
          <a:xfrm>
            <a:off x="2307028" y="1046163"/>
            <a:ext cx="7595407" cy="5075237"/>
          </a:xfrm>
        </p:spPr>
      </p:pic>
      <p:sp>
        <p:nvSpPr>
          <p:cNvPr id="11" name="TextBox 10">
            <a:extLst>
              <a:ext uri="{FF2B5EF4-FFF2-40B4-BE49-F238E27FC236}">
                <a16:creationId xmlns:a16="http://schemas.microsoft.com/office/drawing/2014/main" id="{F9DABD25-3A19-5F5A-36FC-8DC4F48A09B4}"/>
              </a:ext>
            </a:extLst>
          </p:cNvPr>
          <p:cNvSpPr txBox="1"/>
          <p:nvPr/>
        </p:nvSpPr>
        <p:spPr>
          <a:xfrm>
            <a:off x="8778240" y="6376302"/>
            <a:ext cx="1305315" cy="184666"/>
          </a:xfrm>
          <a:prstGeom prst="rect">
            <a:avLst/>
          </a:prstGeom>
          <a:noFill/>
        </p:spPr>
        <p:txBody>
          <a:bodyPr wrap="square" rtlCol="0">
            <a:spAutoFit/>
          </a:bodyPr>
          <a:lstStyle/>
          <a:p>
            <a:r>
              <a:rPr lang="en-US" sz="600" dirty="0"/>
              <a:t>Free image from unsplash.com</a:t>
            </a:r>
          </a:p>
        </p:txBody>
      </p:sp>
    </p:spTree>
    <p:extLst>
      <p:ext uri="{BB962C8B-B14F-4D97-AF65-F5344CB8AC3E}">
        <p14:creationId xmlns:p14="http://schemas.microsoft.com/office/powerpoint/2010/main" val="795087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E40AFA-D60F-1DA1-95A3-3F15DB2591AB}"/>
              </a:ext>
            </a:extLst>
          </p:cNvPr>
          <p:cNvSpPr>
            <a:spLocks noGrp="1"/>
          </p:cNvSpPr>
          <p:nvPr>
            <p:ph type="sldNum" sz="quarter" idx="10"/>
          </p:nvPr>
        </p:nvSpPr>
        <p:spPr>
          <a:prstGeom prst="rect">
            <a:avLst/>
          </a:prstGeom>
        </p:spPr>
        <p:txBody>
          <a:bodyPr/>
          <a:lstStyle/>
          <a:p>
            <a:pPr>
              <a:defRPr/>
            </a:pPr>
            <a:fld id="{D68E8870-17DE-45C4-A8DD-7644B2422933}" type="slidenum">
              <a:rPr lang="en-US" smtClean="0"/>
              <a:pPr>
                <a:defRPr/>
              </a:pPr>
              <a:t>4</a:t>
            </a:fld>
            <a:endParaRPr lang="en-US" dirty="0"/>
          </a:p>
        </p:txBody>
      </p:sp>
      <p:sp>
        <p:nvSpPr>
          <p:cNvPr id="3" name="Title 2">
            <a:extLst>
              <a:ext uri="{FF2B5EF4-FFF2-40B4-BE49-F238E27FC236}">
                <a16:creationId xmlns:a16="http://schemas.microsoft.com/office/drawing/2014/main" id="{11EB7551-CC28-4B1B-28C4-FC70BB9FDCEB}"/>
              </a:ext>
            </a:extLst>
          </p:cNvPr>
          <p:cNvSpPr>
            <a:spLocks noGrp="1"/>
          </p:cNvSpPr>
          <p:nvPr>
            <p:ph type="title"/>
          </p:nvPr>
        </p:nvSpPr>
        <p:spPr/>
        <p:txBody>
          <a:bodyPr/>
          <a:lstStyle/>
          <a:p>
            <a:r>
              <a:rPr lang="en-US" dirty="0"/>
              <a:t>Urgent Need</a:t>
            </a:r>
          </a:p>
        </p:txBody>
      </p:sp>
      <p:sp>
        <p:nvSpPr>
          <p:cNvPr id="4" name="Content Placeholder 3">
            <a:extLst>
              <a:ext uri="{FF2B5EF4-FFF2-40B4-BE49-F238E27FC236}">
                <a16:creationId xmlns:a16="http://schemas.microsoft.com/office/drawing/2014/main" id="{CDB9C632-5914-8AF4-6D81-9B9446CB9699}"/>
              </a:ext>
            </a:extLst>
          </p:cNvPr>
          <p:cNvSpPr>
            <a:spLocks noGrp="1"/>
          </p:cNvSpPr>
          <p:nvPr>
            <p:ph sz="quarter" idx="11"/>
          </p:nvPr>
        </p:nvSpPr>
        <p:spPr/>
        <p:txBody>
          <a:bodyPr/>
          <a:lstStyle/>
          <a:p>
            <a:pPr marL="0" indent="0" algn="ctr">
              <a:buNone/>
            </a:pPr>
            <a:r>
              <a:rPr lang="en-US" sz="8000" b="1" dirty="0"/>
              <a:t>At-a-glance data interpretation</a:t>
            </a:r>
          </a:p>
        </p:txBody>
      </p:sp>
      <p:sp>
        <p:nvSpPr>
          <p:cNvPr id="5" name="TextBox 4">
            <a:extLst>
              <a:ext uri="{FF2B5EF4-FFF2-40B4-BE49-F238E27FC236}">
                <a16:creationId xmlns:a16="http://schemas.microsoft.com/office/drawing/2014/main" id="{E515A0EA-FF26-F867-4BFE-42D8ED734F0F}"/>
              </a:ext>
            </a:extLst>
          </p:cNvPr>
          <p:cNvSpPr txBox="1"/>
          <p:nvPr/>
        </p:nvSpPr>
        <p:spPr>
          <a:xfrm>
            <a:off x="1028329" y="4277746"/>
            <a:ext cx="1988598" cy="1569660"/>
          </a:xfrm>
          <a:prstGeom prst="rect">
            <a:avLst/>
          </a:prstGeom>
          <a:solidFill>
            <a:srgbClr val="00B050"/>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endParaRPr lang="en-US" dirty="0"/>
          </a:p>
          <a:p>
            <a:pPr algn="ctr"/>
            <a:r>
              <a:rPr lang="en-US" dirty="0"/>
              <a:t>Good</a:t>
            </a:r>
          </a:p>
          <a:p>
            <a:pPr algn="ctr"/>
            <a:endParaRPr lang="en-US" dirty="0"/>
          </a:p>
        </p:txBody>
      </p:sp>
      <p:sp>
        <p:nvSpPr>
          <p:cNvPr id="6" name="TextBox 5">
            <a:extLst>
              <a:ext uri="{FF2B5EF4-FFF2-40B4-BE49-F238E27FC236}">
                <a16:creationId xmlns:a16="http://schemas.microsoft.com/office/drawing/2014/main" id="{40C018C2-1124-70A5-52CB-90E70F80D639}"/>
              </a:ext>
            </a:extLst>
          </p:cNvPr>
          <p:cNvSpPr txBox="1"/>
          <p:nvPr/>
        </p:nvSpPr>
        <p:spPr>
          <a:xfrm>
            <a:off x="7844906" y="4245876"/>
            <a:ext cx="2431002" cy="1569660"/>
          </a:xfrm>
          <a:prstGeom prst="rect">
            <a:avLst/>
          </a:prstGeom>
          <a:solidFill>
            <a:srgbClr val="FF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dirty="0"/>
              <a:t>Needs immediate attention</a:t>
            </a:r>
          </a:p>
        </p:txBody>
      </p:sp>
      <p:sp>
        <p:nvSpPr>
          <p:cNvPr id="8" name="TextBox 7">
            <a:extLst>
              <a:ext uri="{FF2B5EF4-FFF2-40B4-BE49-F238E27FC236}">
                <a16:creationId xmlns:a16="http://schemas.microsoft.com/office/drawing/2014/main" id="{321098DA-51F7-6137-9422-9BED7D25B2DB}"/>
              </a:ext>
            </a:extLst>
          </p:cNvPr>
          <p:cNvSpPr txBox="1"/>
          <p:nvPr/>
        </p:nvSpPr>
        <p:spPr>
          <a:xfrm>
            <a:off x="4259807" y="4277746"/>
            <a:ext cx="2431002" cy="1569660"/>
          </a:xfrm>
          <a:prstGeom prst="rect">
            <a:avLst/>
          </a:prstGeom>
          <a:solidFill>
            <a:srgbClr val="F88C2A"/>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dirty="0"/>
              <a:t>Needs attention soon</a:t>
            </a:r>
          </a:p>
        </p:txBody>
      </p:sp>
    </p:spTree>
    <p:extLst>
      <p:ext uri="{BB962C8B-B14F-4D97-AF65-F5344CB8AC3E}">
        <p14:creationId xmlns:p14="http://schemas.microsoft.com/office/powerpoint/2010/main" val="2947193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17B73C-4C1C-06C5-7577-94A509F97315}"/>
              </a:ext>
            </a:extLst>
          </p:cNvPr>
          <p:cNvSpPr>
            <a:spLocks noGrp="1"/>
          </p:cNvSpPr>
          <p:nvPr>
            <p:ph type="sldNum" sz="quarter" idx="10"/>
          </p:nvPr>
        </p:nvSpPr>
        <p:spPr>
          <a:prstGeom prst="rect">
            <a:avLst/>
          </a:prstGeom>
        </p:spPr>
        <p:txBody>
          <a:bodyPr/>
          <a:lstStyle/>
          <a:p>
            <a:pPr>
              <a:defRPr/>
            </a:pPr>
            <a:fld id="{D68E8870-17DE-45C4-A8DD-7644B2422933}" type="slidenum">
              <a:rPr lang="en-US" smtClean="0"/>
              <a:pPr>
                <a:defRPr/>
              </a:pPr>
              <a:t>5</a:t>
            </a:fld>
            <a:endParaRPr lang="en-US" dirty="0"/>
          </a:p>
        </p:txBody>
      </p:sp>
      <p:sp>
        <p:nvSpPr>
          <p:cNvPr id="3" name="Title 2">
            <a:extLst>
              <a:ext uri="{FF2B5EF4-FFF2-40B4-BE49-F238E27FC236}">
                <a16:creationId xmlns:a16="http://schemas.microsoft.com/office/drawing/2014/main" id="{72A2EB20-0543-A7AD-A2DB-004CF1962A00}"/>
              </a:ext>
            </a:extLst>
          </p:cNvPr>
          <p:cNvSpPr>
            <a:spLocks noGrp="1"/>
          </p:cNvSpPr>
          <p:nvPr>
            <p:ph type="title"/>
          </p:nvPr>
        </p:nvSpPr>
        <p:spPr/>
        <p:txBody>
          <a:bodyPr/>
          <a:lstStyle/>
          <a:p>
            <a:r>
              <a:rPr lang="en-US" dirty="0"/>
              <a:t>Objectives</a:t>
            </a:r>
          </a:p>
        </p:txBody>
      </p:sp>
      <p:sp>
        <p:nvSpPr>
          <p:cNvPr id="4" name="Content Placeholder 3">
            <a:extLst>
              <a:ext uri="{FF2B5EF4-FFF2-40B4-BE49-F238E27FC236}">
                <a16:creationId xmlns:a16="http://schemas.microsoft.com/office/drawing/2014/main" id="{77035AF9-AD87-ADBA-5145-4A444F9C50A2}"/>
              </a:ext>
            </a:extLst>
          </p:cNvPr>
          <p:cNvSpPr>
            <a:spLocks noGrp="1"/>
          </p:cNvSpPr>
          <p:nvPr>
            <p:ph sz="quarter" idx="11"/>
          </p:nvPr>
        </p:nvSpPr>
        <p:spPr/>
        <p:txBody>
          <a:bodyPr/>
          <a:lstStyle/>
          <a:p>
            <a:pPr marL="0" indent="0" algn="ctr">
              <a:buNone/>
            </a:pPr>
            <a:r>
              <a:rPr lang="en-US" sz="4000" b="1" dirty="0">
                <a:effectLst/>
                <a:latin typeface="Arial" panose="020B0604020202020204" pitchFamily="34" charset="0"/>
                <a:ea typeface="Times New Roman" panose="02020603050405020304" pitchFamily="18" charset="0"/>
                <a:cs typeface="Arial" panose="020B0604020202020204" pitchFamily="34" charset="0"/>
              </a:rPr>
              <a:t>To develop a comprehensive warfighter health status assessment </a:t>
            </a:r>
            <a:r>
              <a:rPr lang="en-US" sz="4000" b="1" dirty="0">
                <a:latin typeface="Arial" panose="020B0604020202020204" pitchFamily="34" charset="0"/>
                <a:ea typeface="Times New Roman" panose="02020603050405020304" pitchFamily="18" charset="0"/>
                <a:cs typeface="Arial" panose="020B0604020202020204" pitchFamily="34" charset="0"/>
              </a:rPr>
              <a:t>that:</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p>
            <a:pPr>
              <a:buFont typeface="+mj-lt"/>
              <a:buAutoNum type="arabicParenR"/>
            </a:pPr>
            <a:endParaRPr lang="en-US" sz="1800" dirty="0">
              <a:latin typeface="Arial" panose="020B0604020202020204" pitchFamily="34" charset="0"/>
              <a:ea typeface="Times New Roman" panose="02020603050405020304" pitchFamily="18" charset="0"/>
              <a:cs typeface="Arial" panose="020B0604020202020204" pitchFamily="34" charset="0"/>
            </a:endParaRPr>
          </a:p>
          <a:p>
            <a:pPr>
              <a:buFont typeface="+mj-lt"/>
              <a:buAutoNum type="arabicParenR"/>
            </a:pPr>
            <a:r>
              <a:rPr lang="en-US" sz="2400" dirty="0">
                <a:latin typeface="Arial" panose="020B0604020202020204" pitchFamily="34" charset="0"/>
                <a:ea typeface="Times New Roman" panose="02020603050405020304" pitchFamily="18" charset="0"/>
                <a:cs typeface="Arial" panose="020B0604020202020204" pitchFamily="34" charset="0"/>
              </a:rPr>
              <a:t>Uses </a:t>
            </a:r>
            <a:r>
              <a:rPr lang="en-US" sz="2400" dirty="0">
                <a:effectLst/>
                <a:latin typeface="Arial" panose="020B0604020202020204" pitchFamily="34" charset="0"/>
                <a:ea typeface="Times New Roman" panose="02020603050405020304" pitchFamily="18" charset="0"/>
                <a:cs typeface="Arial" panose="020B0604020202020204" pitchFamily="34" charset="0"/>
              </a:rPr>
              <a:t>an open, extensible software architecture for fusing diverse biosensor data into a comprehensive warfighter health status assessment that runs on a mobile device using the Android Tactical Assault Kit (ATAK)</a:t>
            </a:r>
          </a:p>
          <a:p>
            <a:pPr>
              <a:buFont typeface="+mj-lt"/>
              <a:buAutoNum type="arabicParenR"/>
            </a:pPr>
            <a:r>
              <a:rPr lang="en-US" sz="2400" dirty="0">
                <a:effectLst/>
                <a:latin typeface="Arial" panose="020B0604020202020204" pitchFamily="34" charset="0"/>
                <a:ea typeface="Times New Roman" panose="02020603050405020304" pitchFamily="18" charset="0"/>
                <a:cs typeface="Arial" panose="020B0604020202020204" pitchFamily="34" charset="0"/>
              </a:rPr>
              <a:t>Is sensor agnostic with the prototype set to automatically scan for generic skin temperature, pulse oximeter, heart rate, and inertial measurement sensors. </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6224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3F508E-F5D5-C875-C3F3-6DACE36505FD}"/>
              </a:ext>
            </a:extLst>
          </p:cNvPr>
          <p:cNvSpPr>
            <a:spLocks noGrp="1"/>
          </p:cNvSpPr>
          <p:nvPr>
            <p:ph type="sldNum" sz="quarter" idx="10"/>
          </p:nvPr>
        </p:nvSpPr>
        <p:spPr>
          <a:prstGeom prst="rect">
            <a:avLst/>
          </a:prstGeom>
        </p:spPr>
        <p:txBody>
          <a:bodyPr/>
          <a:lstStyle/>
          <a:p>
            <a:pPr>
              <a:defRPr/>
            </a:pPr>
            <a:fld id="{D68E8870-17DE-45C4-A8DD-7644B2422933}" type="slidenum">
              <a:rPr lang="en-US" smtClean="0"/>
              <a:pPr>
                <a:defRPr/>
              </a:pPr>
              <a:t>6</a:t>
            </a:fld>
            <a:endParaRPr lang="en-US" dirty="0"/>
          </a:p>
        </p:txBody>
      </p:sp>
      <p:sp>
        <p:nvSpPr>
          <p:cNvPr id="3" name="Title 2">
            <a:extLst>
              <a:ext uri="{FF2B5EF4-FFF2-40B4-BE49-F238E27FC236}">
                <a16:creationId xmlns:a16="http://schemas.microsoft.com/office/drawing/2014/main" id="{428CDDB6-D6C8-8672-C6BE-854DFC61A1EB}"/>
              </a:ext>
            </a:extLst>
          </p:cNvPr>
          <p:cNvSpPr>
            <a:spLocks noGrp="1"/>
          </p:cNvSpPr>
          <p:nvPr>
            <p:ph type="title"/>
          </p:nvPr>
        </p:nvSpPr>
        <p:spPr/>
        <p:txBody>
          <a:bodyPr/>
          <a:lstStyle/>
          <a:p>
            <a:r>
              <a:rPr lang="en-US" dirty="0"/>
              <a:t>Our Solution</a:t>
            </a:r>
          </a:p>
        </p:txBody>
      </p:sp>
      <p:sp>
        <p:nvSpPr>
          <p:cNvPr id="4" name="Content Placeholder 3">
            <a:extLst>
              <a:ext uri="{FF2B5EF4-FFF2-40B4-BE49-F238E27FC236}">
                <a16:creationId xmlns:a16="http://schemas.microsoft.com/office/drawing/2014/main" id="{53853E12-C252-5333-FEEA-64753C280677}"/>
              </a:ext>
            </a:extLst>
          </p:cNvPr>
          <p:cNvSpPr>
            <a:spLocks noGrp="1"/>
          </p:cNvSpPr>
          <p:nvPr>
            <p:ph sz="quarter" idx="11"/>
          </p:nvPr>
        </p:nvSpPr>
        <p:spPr>
          <a:xfrm>
            <a:off x="275208" y="975691"/>
            <a:ext cx="3923930" cy="5075237"/>
          </a:xfrm>
        </p:spPr>
        <p:txBody>
          <a:bodyPr/>
          <a:lstStyle/>
          <a:p>
            <a:pPr>
              <a:buFont typeface="Wingdings" panose="05000000000000000000" pitchFamily="2" charset="2"/>
              <a:buChar char="Ø"/>
            </a:pPr>
            <a:r>
              <a:rPr lang="en-US" sz="2800" b="1" i="1" dirty="0"/>
              <a:t>INTEGRATE </a:t>
            </a:r>
            <a:r>
              <a:rPr lang="en-US" sz="2800" dirty="0"/>
              <a:t>data streams into the ATAK platform</a:t>
            </a:r>
          </a:p>
          <a:p>
            <a:pPr>
              <a:buFont typeface="Wingdings" panose="05000000000000000000" pitchFamily="2" charset="2"/>
              <a:buChar char="Ø"/>
            </a:pPr>
            <a:r>
              <a:rPr lang="en-US" sz="2800" b="1" i="1" dirty="0"/>
              <a:t>FUSE </a:t>
            </a:r>
            <a:r>
              <a:rPr lang="en-US" sz="2800" dirty="0"/>
              <a:t>data using novel equations for energy expenditure</a:t>
            </a:r>
          </a:p>
          <a:p>
            <a:pPr>
              <a:buFont typeface="Wingdings" panose="05000000000000000000" pitchFamily="2" charset="2"/>
              <a:buChar char="Ø"/>
            </a:pPr>
            <a:r>
              <a:rPr lang="en-US" sz="2800" b="1" i="1" dirty="0"/>
              <a:t>VISUALIZE </a:t>
            </a:r>
            <a:r>
              <a:rPr lang="en-US" sz="2800" dirty="0"/>
              <a:t>data intuitively for actionable insights</a:t>
            </a:r>
          </a:p>
          <a:p>
            <a:pPr>
              <a:buFont typeface="Wingdings" panose="05000000000000000000" pitchFamily="2" charset="2"/>
              <a:buChar char="Ø"/>
            </a:pPr>
            <a:r>
              <a:rPr lang="en-US" sz="2800" b="1" i="1" dirty="0"/>
              <a:t>PREDICT </a:t>
            </a:r>
            <a:r>
              <a:rPr lang="en-US" sz="2800" dirty="0"/>
              <a:t>future physiological status for mission planning</a:t>
            </a:r>
            <a:endParaRPr lang="en-US" sz="2800" b="1" i="1" dirty="0"/>
          </a:p>
          <a:p>
            <a:endParaRPr lang="en-US" dirty="0"/>
          </a:p>
        </p:txBody>
      </p:sp>
      <p:pic>
        <p:nvPicPr>
          <p:cNvPr id="5" name="Picture 4">
            <a:extLst>
              <a:ext uri="{FF2B5EF4-FFF2-40B4-BE49-F238E27FC236}">
                <a16:creationId xmlns:a16="http://schemas.microsoft.com/office/drawing/2014/main" id="{E9D8D2FA-8684-0FB7-B18A-15AA3B117A42}"/>
              </a:ext>
            </a:extLst>
          </p:cNvPr>
          <p:cNvPicPr>
            <a:picLocks noChangeAspect="1"/>
          </p:cNvPicPr>
          <p:nvPr/>
        </p:nvPicPr>
        <p:blipFill rotWithShape="1">
          <a:blip r:embed="rId2"/>
          <a:srcRect t="95625" r="72174"/>
          <a:stretch/>
        </p:blipFill>
        <p:spPr>
          <a:xfrm>
            <a:off x="3599031" y="5882310"/>
            <a:ext cx="4177808" cy="351820"/>
          </a:xfrm>
          <a:prstGeom prst="rect">
            <a:avLst/>
          </a:prstGeom>
        </p:spPr>
      </p:pic>
      <p:grpSp>
        <p:nvGrpSpPr>
          <p:cNvPr id="7" name="Group 6">
            <a:extLst>
              <a:ext uri="{FF2B5EF4-FFF2-40B4-BE49-F238E27FC236}">
                <a16:creationId xmlns:a16="http://schemas.microsoft.com/office/drawing/2014/main" id="{5D0BDC8E-4774-B7D5-24F4-61996E0CCB48}"/>
              </a:ext>
            </a:extLst>
          </p:cNvPr>
          <p:cNvGrpSpPr/>
          <p:nvPr/>
        </p:nvGrpSpPr>
        <p:grpSpPr>
          <a:xfrm>
            <a:off x="4298888" y="1818509"/>
            <a:ext cx="7516551" cy="4025921"/>
            <a:chOff x="4298888" y="1818509"/>
            <a:chExt cx="7516551" cy="4025921"/>
          </a:xfrm>
        </p:grpSpPr>
        <p:pic>
          <p:nvPicPr>
            <p:cNvPr id="87" name="Picture 86">
              <a:extLst>
                <a:ext uri="{FF2B5EF4-FFF2-40B4-BE49-F238E27FC236}">
                  <a16:creationId xmlns:a16="http://schemas.microsoft.com/office/drawing/2014/main" id="{3AAAD11E-4BA5-4C3C-F146-1BAC7D6D82F1}"/>
                </a:ext>
              </a:extLst>
            </p:cNvPr>
            <p:cNvPicPr>
              <a:picLocks noChangeAspect="1"/>
            </p:cNvPicPr>
            <p:nvPr/>
          </p:nvPicPr>
          <p:blipFill>
            <a:blip r:embed="rId2"/>
            <a:stretch>
              <a:fillRect/>
            </a:stretch>
          </p:blipFill>
          <p:spPr>
            <a:xfrm>
              <a:off x="4298888" y="1818509"/>
              <a:ext cx="7516551" cy="4025921"/>
            </a:xfrm>
            <a:prstGeom prst="rect">
              <a:avLst/>
            </a:prstGeom>
          </p:spPr>
        </p:pic>
        <p:sp>
          <p:nvSpPr>
            <p:cNvPr id="6" name="Rectangle 5">
              <a:extLst>
                <a:ext uri="{FF2B5EF4-FFF2-40B4-BE49-F238E27FC236}">
                  <a16:creationId xmlns:a16="http://schemas.microsoft.com/office/drawing/2014/main" id="{9607B0EA-B3AA-02A4-84D0-20A074297DD4}"/>
                </a:ext>
              </a:extLst>
            </p:cNvPr>
            <p:cNvSpPr/>
            <p:nvPr/>
          </p:nvSpPr>
          <p:spPr bwMode="auto">
            <a:xfrm>
              <a:off x="4607511" y="5619565"/>
              <a:ext cx="1651246" cy="224865"/>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Tree>
    <p:extLst>
      <p:ext uri="{BB962C8B-B14F-4D97-AF65-F5344CB8AC3E}">
        <p14:creationId xmlns:p14="http://schemas.microsoft.com/office/powerpoint/2010/main" val="871194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4CE825-067D-5F6F-1213-0022FC02A39C}"/>
              </a:ext>
            </a:extLst>
          </p:cNvPr>
          <p:cNvSpPr>
            <a:spLocks noGrp="1"/>
          </p:cNvSpPr>
          <p:nvPr>
            <p:ph type="sldNum" sz="quarter" idx="10"/>
          </p:nvPr>
        </p:nvSpPr>
        <p:spPr>
          <a:prstGeom prst="rect">
            <a:avLst/>
          </a:prstGeom>
        </p:spPr>
        <p:txBody>
          <a:bodyPr/>
          <a:lstStyle/>
          <a:p>
            <a:pPr>
              <a:defRPr/>
            </a:pPr>
            <a:fld id="{D68E8870-17DE-45C4-A8DD-7644B2422933}" type="slidenum">
              <a:rPr lang="en-US" smtClean="0"/>
              <a:pPr>
                <a:defRPr/>
              </a:pPr>
              <a:t>7</a:t>
            </a:fld>
            <a:endParaRPr lang="en-US" dirty="0"/>
          </a:p>
        </p:txBody>
      </p:sp>
      <p:sp>
        <p:nvSpPr>
          <p:cNvPr id="3" name="Title 2">
            <a:extLst>
              <a:ext uri="{FF2B5EF4-FFF2-40B4-BE49-F238E27FC236}">
                <a16:creationId xmlns:a16="http://schemas.microsoft.com/office/drawing/2014/main" id="{18CC8C89-E54A-41F6-CF6B-0798427BD440}"/>
              </a:ext>
            </a:extLst>
          </p:cNvPr>
          <p:cNvSpPr>
            <a:spLocks noGrp="1"/>
          </p:cNvSpPr>
          <p:nvPr>
            <p:ph type="title"/>
          </p:nvPr>
        </p:nvSpPr>
        <p:spPr/>
        <p:txBody>
          <a:bodyPr/>
          <a:lstStyle/>
          <a:p>
            <a:r>
              <a:rPr lang="en-US" dirty="0"/>
              <a:t>Approach</a:t>
            </a:r>
          </a:p>
        </p:txBody>
      </p:sp>
      <p:sp>
        <p:nvSpPr>
          <p:cNvPr id="10" name="Content Placeholder 9">
            <a:extLst>
              <a:ext uri="{FF2B5EF4-FFF2-40B4-BE49-F238E27FC236}">
                <a16:creationId xmlns:a16="http://schemas.microsoft.com/office/drawing/2014/main" id="{4A2B2A44-8763-127B-2319-0076AD32D554}"/>
              </a:ext>
            </a:extLst>
          </p:cNvPr>
          <p:cNvSpPr>
            <a:spLocks noGrp="1"/>
          </p:cNvSpPr>
          <p:nvPr>
            <p:ph sz="quarter" idx="11"/>
          </p:nvPr>
        </p:nvSpPr>
        <p:spPr/>
        <p:txBody>
          <a:bodyPr/>
          <a:lstStyle/>
          <a:p>
            <a:endParaRPr lang="en-US"/>
          </a:p>
        </p:txBody>
      </p:sp>
      <p:graphicFrame>
        <p:nvGraphicFramePr>
          <p:cNvPr id="6" name="Diagram 5">
            <a:extLst>
              <a:ext uri="{FF2B5EF4-FFF2-40B4-BE49-F238E27FC236}">
                <a16:creationId xmlns:a16="http://schemas.microsoft.com/office/drawing/2014/main" id="{0B7B9881-1400-3B62-8F0A-2557DF07CD3A}"/>
              </a:ext>
            </a:extLst>
          </p:cNvPr>
          <p:cNvGraphicFramePr/>
          <p:nvPr>
            <p:extLst>
              <p:ext uri="{D42A27DB-BD31-4B8C-83A1-F6EECF244321}">
                <p14:modId xmlns:p14="http://schemas.microsoft.com/office/powerpoint/2010/main" val="2182087306"/>
              </p:ext>
            </p:extLst>
          </p:nvPr>
        </p:nvGraphicFramePr>
        <p:xfrm>
          <a:off x="477078" y="958788"/>
          <a:ext cx="11237843" cy="54317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6552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0C2ACEC4-7DB2-713B-4B36-76CD47A7E081}"/>
              </a:ext>
            </a:extLst>
          </p:cNvPr>
          <p:cNvGraphicFramePr/>
          <p:nvPr/>
        </p:nvGraphicFramePr>
        <p:xfrm>
          <a:off x="6553200" y="1219200"/>
          <a:ext cx="5867400" cy="5016264"/>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a:extLst>
              <a:ext uri="{FF2B5EF4-FFF2-40B4-BE49-F238E27FC236}">
                <a16:creationId xmlns:a16="http://schemas.microsoft.com/office/drawing/2014/main" id="{0E5AAEFA-512F-C938-4E05-B73ABD5D0AD9}"/>
              </a:ext>
            </a:extLst>
          </p:cNvPr>
          <p:cNvSpPr>
            <a:spLocks noGrp="1"/>
          </p:cNvSpPr>
          <p:nvPr>
            <p:ph type="title"/>
          </p:nvPr>
        </p:nvSpPr>
        <p:spPr/>
        <p:txBody>
          <a:bodyPr/>
          <a:lstStyle/>
          <a:p>
            <a:r>
              <a:rPr lang="en-US" dirty="0"/>
              <a:t>Sensor Integration</a:t>
            </a:r>
          </a:p>
        </p:txBody>
      </p:sp>
      <p:sp>
        <p:nvSpPr>
          <p:cNvPr id="2" name="Content Placeholder 1">
            <a:extLst>
              <a:ext uri="{FF2B5EF4-FFF2-40B4-BE49-F238E27FC236}">
                <a16:creationId xmlns:a16="http://schemas.microsoft.com/office/drawing/2014/main" id="{ECEEF4D7-9243-4A32-CD17-03E7FC4181A1}"/>
              </a:ext>
            </a:extLst>
          </p:cNvPr>
          <p:cNvSpPr>
            <a:spLocks noGrp="1"/>
          </p:cNvSpPr>
          <p:nvPr>
            <p:ph sz="quarter" idx="11"/>
          </p:nvPr>
        </p:nvSpPr>
        <p:spPr>
          <a:xfrm>
            <a:off x="480132" y="1046715"/>
            <a:ext cx="6376141" cy="5075237"/>
          </a:xfrm>
        </p:spPr>
        <p:txBody>
          <a:bodyPr>
            <a:normAutofit fontScale="92500" lnSpcReduction="20000"/>
          </a:bodyPr>
          <a:lstStyle/>
          <a:p>
            <a:r>
              <a:rPr lang="en-US" dirty="0"/>
              <a:t>Cross-platform, extensible sensor hub (Java)</a:t>
            </a:r>
          </a:p>
          <a:p>
            <a:r>
              <a:rPr lang="en-US" dirty="0"/>
              <a:t>Publisher/subscriber design</a:t>
            </a:r>
          </a:p>
          <a:p>
            <a:pPr lvl="1"/>
            <a:r>
              <a:rPr lang="en-US" dirty="0"/>
              <a:t>Sensors, simulations, and analyses provide publish or subscribe to data as they become available</a:t>
            </a:r>
          </a:p>
          <a:p>
            <a:pPr lvl="1"/>
            <a:r>
              <a:rPr lang="en-US" dirty="0"/>
              <a:t>Enables straightforward integration of new components</a:t>
            </a:r>
          </a:p>
          <a:p>
            <a:r>
              <a:rPr lang="en-US" dirty="0"/>
              <a:t>Tested on Windows and Android</a:t>
            </a:r>
          </a:p>
          <a:p>
            <a:r>
              <a:rPr lang="en-US" dirty="0"/>
              <a:t>Multiple Bluetooth sensors currently integrated</a:t>
            </a:r>
          </a:p>
          <a:p>
            <a:pPr lvl="1"/>
            <a:r>
              <a:rPr lang="en-US" dirty="0"/>
              <a:t>Heart rate, pulse oximeter, skin temperature, inertial measurement unit (IMU)</a:t>
            </a:r>
          </a:p>
          <a:p>
            <a:pPr lvl="1"/>
            <a:r>
              <a:rPr lang="en-US" dirty="0"/>
              <a:t>Easy to add additional sensors</a:t>
            </a:r>
          </a:p>
          <a:p>
            <a:pPr lvl="1"/>
            <a:r>
              <a:rPr lang="en-US" dirty="0"/>
              <a:t>Network connectivity not required</a:t>
            </a:r>
          </a:p>
          <a:p>
            <a:r>
              <a:rPr lang="en-US" dirty="0"/>
              <a:t>Demonstrated real-time integration of sensor data with BioGears simulation on Android</a:t>
            </a:r>
          </a:p>
          <a:p>
            <a:pPr lvl="1"/>
            <a:endParaRPr lang="en-US" dirty="0"/>
          </a:p>
        </p:txBody>
      </p:sp>
      <p:sp>
        <p:nvSpPr>
          <p:cNvPr id="5" name="Oval 4">
            <a:extLst>
              <a:ext uri="{FF2B5EF4-FFF2-40B4-BE49-F238E27FC236}">
                <a16:creationId xmlns:a16="http://schemas.microsoft.com/office/drawing/2014/main" id="{AC711D07-F941-7172-2E3E-7DD82D7E4B66}"/>
              </a:ext>
            </a:extLst>
          </p:cNvPr>
          <p:cNvSpPr/>
          <p:nvPr/>
        </p:nvSpPr>
        <p:spPr>
          <a:xfrm>
            <a:off x="8572500" y="2781522"/>
            <a:ext cx="1875028" cy="1866678"/>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PUBLISHER SUBSCRIBER</a:t>
            </a:r>
          </a:p>
        </p:txBody>
      </p:sp>
      <p:sp>
        <p:nvSpPr>
          <p:cNvPr id="10" name="TextBox 9">
            <a:extLst>
              <a:ext uri="{FF2B5EF4-FFF2-40B4-BE49-F238E27FC236}">
                <a16:creationId xmlns:a16="http://schemas.microsoft.com/office/drawing/2014/main" id="{B1B29C56-DB04-8C7F-75A4-F7DE6952D701}"/>
              </a:ext>
            </a:extLst>
          </p:cNvPr>
          <p:cNvSpPr txBox="1"/>
          <p:nvPr/>
        </p:nvSpPr>
        <p:spPr>
          <a:xfrm>
            <a:off x="8367171" y="1905000"/>
            <a:ext cx="956189" cy="340519"/>
          </a:xfrm>
          <a:prstGeom prst="round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Heart rate</a:t>
            </a:r>
          </a:p>
        </p:txBody>
      </p:sp>
      <p:sp>
        <p:nvSpPr>
          <p:cNvPr id="11" name="TextBox 10">
            <a:extLst>
              <a:ext uri="{FF2B5EF4-FFF2-40B4-BE49-F238E27FC236}">
                <a16:creationId xmlns:a16="http://schemas.microsoft.com/office/drawing/2014/main" id="{93DA2F8F-6024-AA62-A45D-5F9D3462E6BA}"/>
              </a:ext>
            </a:extLst>
          </p:cNvPr>
          <p:cNvSpPr txBox="1"/>
          <p:nvPr/>
        </p:nvSpPr>
        <p:spPr>
          <a:xfrm>
            <a:off x="7543800" y="2385250"/>
            <a:ext cx="1026554" cy="578882"/>
          </a:xfrm>
          <a:prstGeom prst="round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Pulse oximetry</a:t>
            </a:r>
          </a:p>
        </p:txBody>
      </p:sp>
      <p:sp>
        <p:nvSpPr>
          <p:cNvPr id="12" name="TextBox 11">
            <a:extLst>
              <a:ext uri="{FF2B5EF4-FFF2-40B4-BE49-F238E27FC236}">
                <a16:creationId xmlns:a16="http://schemas.microsoft.com/office/drawing/2014/main" id="{9A8BE23E-137B-D0C7-F776-649D4B66ECC6}"/>
              </a:ext>
            </a:extLst>
          </p:cNvPr>
          <p:cNvSpPr txBox="1"/>
          <p:nvPr/>
        </p:nvSpPr>
        <p:spPr>
          <a:xfrm>
            <a:off x="7299526" y="3200400"/>
            <a:ext cx="738413" cy="340519"/>
          </a:xfrm>
          <a:prstGeom prst="round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IMU</a:t>
            </a:r>
          </a:p>
        </p:txBody>
      </p:sp>
      <p:cxnSp>
        <p:nvCxnSpPr>
          <p:cNvPr id="14" name="Straight Arrow Connector 13">
            <a:extLst>
              <a:ext uri="{FF2B5EF4-FFF2-40B4-BE49-F238E27FC236}">
                <a16:creationId xmlns:a16="http://schemas.microsoft.com/office/drawing/2014/main" id="{FDA0831F-6F9B-0F4E-8202-4C3A4091F4CD}"/>
              </a:ext>
            </a:extLst>
          </p:cNvPr>
          <p:cNvCxnSpPr>
            <a:cxnSpLocks/>
          </p:cNvCxnSpPr>
          <p:nvPr/>
        </p:nvCxnSpPr>
        <p:spPr>
          <a:xfrm>
            <a:off x="8845266" y="2245519"/>
            <a:ext cx="343871" cy="57888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3429E3B-5066-3709-79DC-CC2C5C785F2E}"/>
              </a:ext>
            </a:extLst>
          </p:cNvPr>
          <p:cNvCxnSpPr>
            <a:cxnSpLocks/>
          </p:cNvCxnSpPr>
          <p:nvPr/>
        </p:nvCxnSpPr>
        <p:spPr>
          <a:xfrm>
            <a:off x="8540742" y="2931319"/>
            <a:ext cx="250933" cy="18001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C8ADCE4-EFC2-DD86-527F-6195427B1722}"/>
              </a:ext>
            </a:extLst>
          </p:cNvPr>
          <p:cNvCxnSpPr>
            <a:cxnSpLocks/>
          </p:cNvCxnSpPr>
          <p:nvPr/>
        </p:nvCxnSpPr>
        <p:spPr>
          <a:xfrm>
            <a:off x="8101079" y="3432048"/>
            <a:ext cx="439663" cy="12734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9F7CC7D-065A-792B-3307-AA86C32D988F}"/>
              </a:ext>
            </a:extLst>
          </p:cNvPr>
          <p:cNvSpPr txBox="1"/>
          <p:nvPr/>
        </p:nvSpPr>
        <p:spPr>
          <a:xfrm rot="2762022">
            <a:off x="6891666" y="5283253"/>
            <a:ext cx="14947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D428A">
                    <a:lumMod val="60000"/>
                    <a:lumOff val="40000"/>
                  </a:srgbClr>
                </a:solidFill>
                <a:effectLst/>
                <a:uLnTx/>
                <a:uFillTx/>
                <a:latin typeface="Calibri" panose="020F0502020204030204"/>
                <a:ea typeface="+mn-ea"/>
                <a:cs typeface="+mn-cs"/>
              </a:rPr>
              <a:t>OUTFLOW</a:t>
            </a:r>
          </a:p>
        </p:txBody>
      </p:sp>
      <p:sp>
        <p:nvSpPr>
          <p:cNvPr id="22" name="TextBox 21">
            <a:extLst>
              <a:ext uri="{FF2B5EF4-FFF2-40B4-BE49-F238E27FC236}">
                <a16:creationId xmlns:a16="http://schemas.microsoft.com/office/drawing/2014/main" id="{6E9A93E6-D038-5926-C407-EFD4D0CEBB92}"/>
              </a:ext>
            </a:extLst>
          </p:cNvPr>
          <p:cNvSpPr txBox="1"/>
          <p:nvPr/>
        </p:nvSpPr>
        <p:spPr>
          <a:xfrm rot="2950324">
            <a:off x="10604139" y="1903350"/>
            <a:ext cx="181812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SIMULATION</a:t>
            </a:r>
          </a:p>
        </p:txBody>
      </p:sp>
      <p:sp>
        <p:nvSpPr>
          <p:cNvPr id="23" name="TextBox 22">
            <a:extLst>
              <a:ext uri="{FF2B5EF4-FFF2-40B4-BE49-F238E27FC236}">
                <a16:creationId xmlns:a16="http://schemas.microsoft.com/office/drawing/2014/main" id="{7136627B-72A2-805E-5E5E-3CCA36B0EBB6}"/>
              </a:ext>
            </a:extLst>
          </p:cNvPr>
          <p:cNvSpPr txBox="1"/>
          <p:nvPr/>
        </p:nvSpPr>
        <p:spPr>
          <a:xfrm rot="18841224">
            <a:off x="10683280" y="5368812"/>
            <a:ext cx="13906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8064A2">
                    <a:lumMod val="60000"/>
                    <a:lumOff val="40000"/>
                  </a:srgbClr>
                </a:solidFill>
                <a:effectLst/>
                <a:uLnTx/>
                <a:uFillTx/>
                <a:latin typeface="Calibri" panose="020F0502020204030204"/>
                <a:ea typeface="+mn-ea"/>
                <a:cs typeface="+mn-cs"/>
              </a:rPr>
              <a:t>ANALYSIS</a:t>
            </a:r>
          </a:p>
        </p:txBody>
      </p:sp>
      <p:sp>
        <p:nvSpPr>
          <p:cNvPr id="25" name="TextBox 24">
            <a:extLst>
              <a:ext uri="{FF2B5EF4-FFF2-40B4-BE49-F238E27FC236}">
                <a16:creationId xmlns:a16="http://schemas.microsoft.com/office/drawing/2014/main" id="{7DBF3002-F947-BD4B-76A4-74E5F2906E8D}"/>
              </a:ext>
            </a:extLst>
          </p:cNvPr>
          <p:cNvSpPr txBox="1"/>
          <p:nvPr/>
        </p:nvSpPr>
        <p:spPr>
          <a:xfrm rot="18753926">
            <a:off x="6885244" y="1781614"/>
            <a:ext cx="135344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BBB59">
                    <a:lumMod val="75000"/>
                  </a:srgbClr>
                </a:solidFill>
                <a:effectLst/>
                <a:uLnTx/>
                <a:uFillTx/>
                <a:latin typeface="Calibri" panose="020F0502020204030204"/>
                <a:ea typeface="+mn-ea"/>
                <a:cs typeface="+mn-cs"/>
              </a:rPr>
              <a:t>SENSORS</a:t>
            </a:r>
          </a:p>
        </p:txBody>
      </p:sp>
      <p:sp>
        <p:nvSpPr>
          <p:cNvPr id="26" name="TextBox 25">
            <a:extLst>
              <a:ext uri="{FF2B5EF4-FFF2-40B4-BE49-F238E27FC236}">
                <a16:creationId xmlns:a16="http://schemas.microsoft.com/office/drawing/2014/main" id="{D4973C2E-2E94-DE67-6F09-B0BA28918C9D}"/>
              </a:ext>
            </a:extLst>
          </p:cNvPr>
          <p:cNvSpPr txBox="1"/>
          <p:nvPr/>
        </p:nvSpPr>
        <p:spPr>
          <a:xfrm>
            <a:off x="8080991" y="5011063"/>
            <a:ext cx="1140341" cy="340519"/>
          </a:xfrm>
          <a:prstGeom prst="round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Visualization</a:t>
            </a:r>
          </a:p>
        </p:txBody>
      </p:sp>
      <p:sp>
        <p:nvSpPr>
          <p:cNvPr id="27" name="TextBox 26">
            <a:extLst>
              <a:ext uri="{FF2B5EF4-FFF2-40B4-BE49-F238E27FC236}">
                <a16:creationId xmlns:a16="http://schemas.microsoft.com/office/drawing/2014/main" id="{49C2F726-66F8-6E3C-332A-4F3670520130}"/>
              </a:ext>
            </a:extLst>
          </p:cNvPr>
          <p:cNvSpPr txBox="1"/>
          <p:nvPr/>
        </p:nvSpPr>
        <p:spPr>
          <a:xfrm>
            <a:off x="7449013" y="4291527"/>
            <a:ext cx="846760" cy="340519"/>
          </a:xfrm>
          <a:prstGeom prst="round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Network</a:t>
            </a:r>
          </a:p>
        </p:txBody>
      </p:sp>
      <p:sp>
        <p:nvSpPr>
          <p:cNvPr id="28" name="TextBox 27">
            <a:extLst>
              <a:ext uri="{FF2B5EF4-FFF2-40B4-BE49-F238E27FC236}">
                <a16:creationId xmlns:a16="http://schemas.microsoft.com/office/drawing/2014/main" id="{20F6C2F6-4EA1-51D3-1C27-824B6B883E0F}"/>
              </a:ext>
            </a:extLst>
          </p:cNvPr>
          <p:cNvSpPr txBox="1"/>
          <p:nvPr/>
        </p:nvSpPr>
        <p:spPr>
          <a:xfrm>
            <a:off x="9821817" y="1930889"/>
            <a:ext cx="986540" cy="340519"/>
          </a:xfrm>
          <a:prstGeom prst="round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Physiology</a:t>
            </a:r>
          </a:p>
        </p:txBody>
      </p:sp>
      <p:sp>
        <p:nvSpPr>
          <p:cNvPr id="29" name="TextBox 28">
            <a:extLst>
              <a:ext uri="{FF2B5EF4-FFF2-40B4-BE49-F238E27FC236}">
                <a16:creationId xmlns:a16="http://schemas.microsoft.com/office/drawing/2014/main" id="{CE0C43C7-1ED9-67A4-FD23-D30A8F981C4F}"/>
              </a:ext>
            </a:extLst>
          </p:cNvPr>
          <p:cNvSpPr txBox="1"/>
          <p:nvPr/>
        </p:nvSpPr>
        <p:spPr>
          <a:xfrm>
            <a:off x="10287000" y="2618529"/>
            <a:ext cx="1212762" cy="340519"/>
          </a:xfrm>
          <a:prstGeom prst="round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Biomechanics</a:t>
            </a:r>
          </a:p>
        </p:txBody>
      </p:sp>
      <p:sp>
        <p:nvSpPr>
          <p:cNvPr id="30" name="TextBox 29">
            <a:extLst>
              <a:ext uri="{FF2B5EF4-FFF2-40B4-BE49-F238E27FC236}">
                <a16:creationId xmlns:a16="http://schemas.microsoft.com/office/drawing/2014/main" id="{0E896CB3-3E7A-17FD-B5BF-E99FE7E981CE}"/>
              </a:ext>
            </a:extLst>
          </p:cNvPr>
          <p:cNvSpPr txBox="1"/>
          <p:nvPr/>
        </p:nvSpPr>
        <p:spPr>
          <a:xfrm>
            <a:off x="10364927" y="4378871"/>
            <a:ext cx="1274135" cy="340519"/>
          </a:xfrm>
          <a:prstGeom prst="round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Thermal injury</a:t>
            </a:r>
          </a:p>
        </p:txBody>
      </p:sp>
      <p:sp>
        <p:nvSpPr>
          <p:cNvPr id="31" name="TextBox 30">
            <a:extLst>
              <a:ext uri="{FF2B5EF4-FFF2-40B4-BE49-F238E27FC236}">
                <a16:creationId xmlns:a16="http://schemas.microsoft.com/office/drawing/2014/main" id="{75760C21-5513-2A52-73CB-AD75DB2370B0}"/>
              </a:ext>
            </a:extLst>
          </p:cNvPr>
          <p:cNvSpPr txBox="1"/>
          <p:nvPr/>
        </p:nvSpPr>
        <p:spPr>
          <a:xfrm>
            <a:off x="9608986" y="4919704"/>
            <a:ext cx="1440014" cy="578882"/>
          </a:xfrm>
          <a:prstGeom prst="round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Musculoskeletal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injury</a:t>
            </a:r>
          </a:p>
        </p:txBody>
      </p:sp>
      <p:cxnSp>
        <p:nvCxnSpPr>
          <p:cNvPr id="34" name="Straight Arrow Connector 33">
            <a:extLst>
              <a:ext uri="{FF2B5EF4-FFF2-40B4-BE49-F238E27FC236}">
                <a16:creationId xmlns:a16="http://schemas.microsoft.com/office/drawing/2014/main" id="{397983C9-23F4-357B-A50C-1B63CAFE5C62}"/>
              </a:ext>
            </a:extLst>
          </p:cNvPr>
          <p:cNvCxnSpPr>
            <a:cxnSpLocks/>
          </p:cNvCxnSpPr>
          <p:nvPr/>
        </p:nvCxnSpPr>
        <p:spPr>
          <a:xfrm flipH="1">
            <a:off x="9848644" y="2271408"/>
            <a:ext cx="276773" cy="587369"/>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AD70FE1-54D2-34F0-19A6-F2DE3D2FB77F}"/>
              </a:ext>
            </a:extLst>
          </p:cNvPr>
          <p:cNvCxnSpPr>
            <a:cxnSpLocks/>
          </p:cNvCxnSpPr>
          <p:nvPr/>
        </p:nvCxnSpPr>
        <p:spPr>
          <a:xfrm flipH="1">
            <a:off x="10350044" y="2983097"/>
            <a:ext cx="456352" cy="386954"/>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E2D0F9D-BE85-0C70-2AEE-C4F2C1356169}"/>
              </a:ext>
            </a:extLst>
          </p:cNvPr>
          <p:cNvCxnSpPr>
            <a:cxnSpLocks/>
          </p:cNvCxnSpPr>
          <p:nvPr/>
        </p:nvCxnSpPr>
        <p:spPr>
          <a:xfrm flipH="1" flipV="1">
            <a:off x="10337947" y="4073577"/>
            <a:ext cx="468449" cy="280706"/>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8E7369F9-C425-06C6-38BF-9429EB7863D9}"/>
              </a:ext>
            </a:extLst>
          </p:cNvPr>
          <p:cNvCxnSpPr>
            <a:cxnSpLocks/>
          </p:cNvCxnSpPr>
          <p:nvPr/>
        </p:nvCxnSpPr>
        <p:spPr>
          <a:xfrm flipH="1" flipV="1">
            <a:off x="9956727" y="4534434"/>
            <a:ext cx="330273" cy="384666"/>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9A9EA3A7-BC46-AD44-F032-C14EFA3A75A8}"/>
              </a:ext>
            </a:extLst>
          </p:cNvPr>
          <p:cNvCxnSpPr>
            <a:cxnSpLocks/>
          </p:cNvCxnSpPr>
          <p:nvPr/>
        </p:nvCxnSpPr>
        <p:spPr>
          <a:xfrm flipV="1">
            <a:off x="8651161" y="4529577"/>
            <a:ext cx="349853" cy="481486"/>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11614BEE-F05B-5E0E-29AF-EDF92D500859}"/>
              </a:ext>
            </a:extLst>
          </p:cNvPr>
          <p:cNvCxnSpPr>
            <a:cxnSpLocks/>
          </p:cNvCxnSpPr>
          <p:nvPr/>
        </p:nvCxnSpPr>
        <p:spPr>
          <a:xfrm flipV="1">
            <a:off x="8062304" y="3994395"/>
            <a:ext cx="550082" cy="277740"/>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5329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DF79B0-50FC-B505-9993-E02533B14F51}"/>
              </a:ext>
            </a:extLst>
          </p:cNvPr>
          <p:cNvSpPr>
            <a:spLocks noGrp="1"/>
          </p:cNvSpPr>
          <p:nvPr>
            <p:ph type="sldNum" sz="quarter" idx="10"/>
          </p:nvPr>
        </p:nvSpPr>
        <p:spPr>
          <a:prstGeom prst="rect">
            <a:avLst/>
          </a:prstGeom>
        </p:spPr>
        <p:txBody>
          <a:bodyPr/>
          <a:lstStyle/>
          <a:p>
            <a:pPr>
              <a:defRPr/>
            </a:pPr>
            <a:fld id="{D68E8870-17DE-45C4-A8DD-7644B2422933}" type="slidenum">
              <a:rPr lang="en-US" smtClean="0"/>
              <a:pPr>
                <a:defRPr/>
              </a:pPr>
              <a:t>9</a:t>
            </a:fld>
            <a:endParaRPr lang="en-US" dirty="0"/>
          </a:p>
        </p:txBody>
      </p:sp>
      <p:sp>
        <p:nvSpPr>
          <p:cNvPr id="3" name="Title 2">
            <a:extLst>
              <a:ext uri="{FF2B5EF4-FFF2-40B4-BE49-F238E27FC236}">
                <a16:creationId xmlns:a16="http://schemas.microsoft.com/office/drawing/2014/main" id="{055D2651-D121-E603-769A-F476429DF370}"/>
              </a:ext>
            </a:extLst>
          </p:cNvPr>
          <p:cNvSpPr>
            <a:spLocks noGrp="1"/>
          </p:cNvSpPr>
          <p:nvPr>
            <p:ph type="title"/>
          </p:nvPr>
        </p:nvSpPr>
        <p:spPr/>
        <p:txBody>
          <a:bodyPr/>
          <a:lstStyle/>
          <a:p>
            <a:r>
              <a:rPr lang="en-US" dirty="0"/>
              <a:t>ATAK Integration</a:t>
            </a:r>
          </a:p>
        </p:txBody>
      </p:sp>
      <p:sp>
        <p:nvSpPr>
          <p:cNvPr id="4" name="Content Placeholder 3">
            <a:extLst>
              <a:ext uri="{FF2B5EF4-FFF2-40B4-BE49-F238E27FC236}">
                <a16:creationId xmlns:a16="http://schemas.microsoft.com/office/drawing/2014/main" id="{1775AC0E-E183-019C-9ACF-717EC2049582}"/>
              </a:ext>
            </a:extLst>
          </p:cNvPr>
          <p:cNvSpPr>
            <a:spLocks noGrp="1"/>
          </p:cNvSpPr>
          <p:nvPr>
            <p:ph sz="quarter" idx="11"/>
          </p:nvPr>
        </p:nvSpPr>
        <p:spPr/>
        <p:txBody>
          <a:bodyPr/>
          <a:lstStyle/>
          <a:p>
            <a:pPr>
              <a:buFont typeface="Wingdings" panose="05000000000000000000" pitchFamily="2" charset="2"/>
              <a:buChar char="Ø"/>
            </a:pPr>
            <a:r>
              <a:rPr lang="en-US" sz="2800" dirty="0"/>
              <a:t>Android Team Awareness Kit</a:t>
            </a:r>
          </a:p>
          <a:p>
            <a:pPr lvl="1"/>
            <a:r>
              <a:rPr lang="en-US" sz="2400" dirty="0"/>
              <a:t>ATAK-CIV, ATAK-GOV, ATAK-MIL</a:t>
            </a:r>
          </a:p>
          <a:p>
            <a:pPr>
              <a:buFont typeface="Wingdings" panose="05000000000000000000" pitchFamily="2" charset="2"/>
              <a:buChar char="Ø"/>
            </a:pPr>
            <a:r>
              <a:rPr lang="en-US" sz="2800" dirty="0"/>
              <a:t>Situational awareness tool</a:t>
            </a:r>
          </a:p>
          <a:p>
            <a:pPr lvl="1"/>
            <a:r>
              <a:rPr lang="en-US" sz="2400" dirty="0"/>
              <a:t>Team location</a:t>
            </a:r>
          </a:p>
          <a:p>
            <a:pPr lvl="1"/>
            <a:r>
              <a:rPr lang="en-US" sz="2400" dirty="0"/>
              <a:t>Environmental information</a:t>
            </a:r>
          </a:p>
          <a:p>
            <a:pPr lvl="1"/>
            <a:r>
              <a:rPr lang="en-US" sz="2400" dirty="0"/>
              <a:t>Communication</a:t>
            </a:r>
          </a:p>
          <a:p>
            <a:pPr lvl="1"/>
            <a:r>
              <a:rPr lang="en-US" sz="2400" dirty="0"/>
              <a:t>Mission planning</a:t>
            </a:r>
          </a:p>
          <a:p>
            <a:pPr lvl="1"/>
            <a:r>
              <a:rPr lang="en-US" sz="2400" dirty="0"/>
              <a:t>Photo/video</a:t>
            </a:r>
          </a:p>
          <a:p>
            <a:pPr>
              <a:buFont typeface="Wingdings" panose="05000000000000000000" pitchFamily="2" charset="2"/>
              <a:buChar char="Ø"/>
            </a:pPr>
            <a:r>
              <a:rPr lang="en-US" sz="2800" dirty="0"/>
              <a:t>Extensible via plugins</a:t>
            </a:r>
          </a:p>
          <a:p>
            <a:endParaRPr lang="en-US" dirty="0"/>
          </a:p>
        </p:txBody>
      </p:sp>
      <p:sp>
        <p:nvSpPr>
          <p:cNvPr id="6" name="TextBox 5">
            <a:extLst>
              <a:ext uri="{FF2B5EF4-FFF2-40B4-BE49-F238E27FC236}">
                <a16:creationId xmlns:a16="http://schemas.microsoft.com/office/drawing/2014/main" id="{AED87D41-D9EA-DA3C-3512-B99402063824}"/>
              </a:ext>
            </a:extLst>
          </p:cNvPr>
          <p:cNvSpPr txBox="1"/>
          <p:nvPr/>
        </p:nvSpPr>
        <p:spPr>
          <a:xfrm>
            <a:off x="5545329" y="3741448"/>
            <a:ext cx="6324599" cy="2677656"/>
          </a:xfrm>
          <a:prstGeom prst="rect">
            <a:avLst/>
          </a:prstGeom>
          <a:noFill/>
        </p:spPr>
        <p:txBody>
          <a:bodyPr wrap="square" rtlCol="0">
            <a:spAutoFit/>
          </a:bodyPr>
          <a:lstStyle/>
          <a:p>
            <a:pPr algn="ctr"/>
            <a:r>
              <a:rPr lang="en-US" sz="2400" i="1" dirty="0"/>
              <a:t>“TAK is the core of a suite of georeferenced imagery and communications tools that allow for scaled operational planning, data sharing, visualized elevation data, and target management. With TAK, your team can get oriented quickly, make better informed decisions and quickly respond to threats.”</a:t>
            </a:r>
          </a:p>
        </p:txBody>
      </p:sp>
      <p:grpSp>
        <p:nvGrpSpPr>
          <p:cNvPr id="18" name="Group 17">
            <a:extLst>
              <a:ext uri="{FF2B5EF4-FFF2-40B4-BE49-F238E27FC236}">
                <a16:creationId xmlns:a16="http://schemas.microsoft.com/office/drawing/2014/main" id="{0F2FC7B7-5130-8308-7C6C-0F9E98B646A6}"/>
              </a:ext>
            </a:extLst>
          </p:cNvPr>
          <p:cNvGrpSpPr/>
          <p:nvPr/>
        </p:nvGrpSpPr>
        <p:grpSpPr>
          <a:xfrm>
            <a:off x="6163582" y="990599"/>
            <a:ext cx="6010275" cy="3048000"/>
            <a:chOff x="6163582" y="990599"/>
            <a:chExt cx="6010275" cy="3048000"/>
          </a:xfrm>
        </p:grpSpPr>
        <p:grpSp>
          <p:nvGrpSpPr>
            <p:cNvPr id="8" name="Group 7">
              <a:extLst>
                <a:ext uri="{FF2B5EF4-FFF2-40B4-BE49-F238E27FC236}">
                  <a16:creationId xmlns:a16="http://schemas.microsoft.com/office/drawing/2014/main" id="{30B23AC1-3AE8-0DBC-48F0-4945B47EB9C1}"/>
                </a:ext>
              </a:extLst>
            </p:cNvPr>
            <p:cNvGrpSpPr/>
            <p:nvPr/>
          </p:nvGrpSpPr>
          <p:grpSpPr>
            <a:xfrm>
              <a:off x="6163582" y="990599"/>
              <a:ext cx="6010275" cy="3048000"/>
              <a:chOff x="6163582" y="990599"/>
              <a:chExt cx="6010275" cy="3048000"/>
            </a:xfrm>
          </p:grpSpPr>
          <p:pic>
            <p:nvPicPr>
              <p:cNvPr id="5" name="Picture 2">
                <a:extLst>
                  <a:ext uri="{FF2B5EF4-FFF2-40B4-BE49-F238E27FC236}">
                    <a16:creationId xmlns:a16="http://schemas.microsoft.com/office/drawing/2014/main" id="{6D48AD8F-D92F-1F91-6DCB-8AFA7B4A808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63582" y="990599"/>
                <a:ext cx="6010275" cy="304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4F08BA7-23F9-9363-1413-9475FAA94A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3210" y="1433797"/>
                <a:ext cx="4711893" cy="2212786"/>
              </a:xfrm>
              <a:prstGeom prst="rect">
                <a:avLst/>
              </a:prstGeom>
            </p:spPr>
          </p:pic>
        </p:grpSp>
        <p:sp>
          <p:nvSpPr>
            <p:cNvPr id="9" name="Rectangle 8">
              <a:extLst>
                <a:ext uri="{FF2B5EF4-FFF2-40B4-BE49-F238E27FC236}">
                  <a16:creationId xmlns:a16="http://schemas.microsoft.com/office/drawing/2014/main" id="{31C23293-C4EB-E9CD-D4CC-1789D451A90C}"/>
                </a:ext>
              </a:extLst>
            </p:cNvPr>
            <p:cNvSpPr/>
            <p:nvPr/>
          </p:nvSpPr>
          <p:spPr bwMode="auto">
            <a:xfrm>
              <a:off x="9898602" y="1935332"/>
              <a:ext cx="825623" cy="142043"/>
            </a:xfrm>
            <a:prstGeom prst="rect">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0" name="Rectangle 9">
              <a:extLst>
                <a:ext uri="{FF2B5EF4-FFF2-40B4-BE49-F238E27FC236}">
                  <a16:creationId xmlns:a16="http://schemas.microsoft.com/office/drawing/2014/main" id="{DA8ED9ED-B00B-73FB-DC7C-3C1228E09634}"/>
                </a:ext>
              </a:extLst>
            </p:cNvPr>
            <p:cNvSpPr/>
            <p:nvPr/>
          </p:nvSpPr>
          <p:spPr bwMode="auto">
            <a:xfrm>
              <a:off x="9849351" y="2651765"/>
              <a:ext cx="825623" cy="142043"/>
            </a:xfrm>
            <a:prstGeom prst="rect">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1" name="Rectangle 10">
              <a:extLst>
                <a:ext uri="{FF2B5EF4-FFF2-40B4-BE49-F238E27FC236}">
                  <a16:creationId xmlns:a16="http://schemas.microsoft.com/office/drawing/2014/main" id="{1FC5480C-4871-E44E-0C1A-3DF16E36ADE6}"/>
                </a:ext>
              </a:extLst>
            </p:cNvPr>
            <p:cNvSpPr/>
            <p:nvPr/>
          </p:nvSpPr>
          <p:spPr bwMode="auto">
            <a:xfrm>
              <a:off x="9882320" y="3374997"/>
              <a:ext cx="825623" cy="142043"/>
            </a:xfrm>
            <a:prstGeom prst="rect">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4" name="Picture 13">
              <a:extLst>
                <a:ext uri="{FF2B5EF4-FFF2-40B4-BE49-F238E27FC236}">
                  <a16:creationId xmlns:a16="http://schemas.microsoft.com/office/drawing/2014/main" id="{0C1BB120-9285-6474-8116-58E5E30A75EE}"/>
                </a:ext>
              </a:extLst>
            </p:cNvPr>
            <p:cNvPicPr>
              <a:picLocks noChangeAspect="1"/>
            </p:cNvPicPr>
            <p:nvPr/>
          </p:nvPicPr>
          <p:blipFill rotWithShape="1">
            <a:blip r:embed="rId3">
              <a:extLst>
                <a:ext uri="{28A0092B-C50C-407E-A947-70E740481C1C}">
                  <a14:useLocalDpi xmlns:a14="http://schemas.microsoft.com/office/drawing/2010/main" val="0"/>
                </a:ext>
              </a:extLst>
            </a:blip>
            <a:srcRect l="22432" t="6728" r="54017" b="42324"/>
            <a:stretch/>
          </p:blipFill>
          <p:spPr>
            <a:xfrm>
              <a:off x="6782541" y="3240349"/>
              <a:ext cx="2250792" cy="403363"/>
            </a:xfrm>
            <a:prstGeom prst="rect">
              <a:avLst/>
            </a:prstGeom>
          </p:spPr>
        </p:pic>
        <p:sp>
          <p:nvSpPr>
            <p:cNvPr id="15" name="TextBox 14">
              <a:extLst>
                <a:ext uri="{FF2B5EF4-FFF2-40B4-BE49-F238E27FC236}">
                  <a16:creationId xmlns:a16="http://schemas.microsoft.com/office/drawing/2014/main" id="{9935B487-C424-D87D-DA8F-8E19C59F9B02}"/>
                </a:ext>
              </a:extLst>
            </p:cNvPr>
            <p:cNvSpPr txBox="1"/>
            <p:nvPr/>
          </p:nvSpPr>
          <p:spPr>
            <a:xfrm>
              <a:off x="7093259" y="2227524"/>
              <a:ext cx="594804" cy="276999"/>
            </a:xfrm>
            <a:prstGeom prst="rect">
              <a:avLst/>
            </a:prstGeom>
            <a:solidFill>
              <a:schemeClr val="tx1"/>
            </a:solidFill>
          </p:spPr>
          <p:txBody>
            <a:bodyPr wrap="square" rtlCol="0">
              <a:spAutoFit/>
            </a:bodyPr>
            <a:lstStyle/>
            <a:p>
              <a:r>
                <a:rPr lang="en-US" sz="1200" dirty="0">
                  <a:solidFill>
                    <a:srgbClr val="00B050"/>
                  </a:solidFill>
                </a:rPr>
                <a:t>Aspen</a:t>
              </a:r>
            </a:p>
          </p:txBody>
        </p:sp>
        <p:sp>
          <p:nvSpPr>
            <p:cNvPr id="16" name="TextBox 15">
              <a:extLst>
                <a:ext uri="{FF2B5EF4-FFF2-40B4-BE49-F238E27FC236}">
                  <a16:creationId xmlns:a16="http://schemas.microsoft.com/office/drawing/2014/main" id="{06434F30-2466-A3E0-B1D4-9F169AACC235}"/>
                </a:ext>
              </a:extLst>
            </p:cNvPr>
            <p:cNvSpPr txBox="1"/>
            <p:nvPr/>
          </p:nvSpPr>
          <p:spPr>
            <a:xfrm>
              <a:off x="8133427" y="2925358"/>
              <a:ext cx="747204" cy="276999"/>
            </a:xfrm>
            <a:prstGeom prst="rect">
              <a:avLst/>
            </a:prstGeom>
            <a:solidFill>
              <a:schemeClr val="tx1"/>
            </a:solidFill>
          </p:spPr>
          <p:txBody>
            <a:bodyPr wrap="square" rtlCol="0">
              <a:spAutoFit/>
            </a:bodyPr>
            <a:lstStyle/>
            <a:p>
              <a:r>
                <a:rPr lang="en-US" sz="1200" dirty="0" err="1">
                  <a:solidFill>
                    <a:srgbClr val="00B050"/>
                  </a:solidFill>
                </a:rPr>
                <a:t>JoshLG</a:t>
              </a:r>
              <a:endParaRPr lang="en-US" sz="1200" dirty="0">
                <a:solidFill>
                  <a:srgbClr val="00B050"/>
                </a:solidFill>
              </a:endParaRPr>
            </a:p>
          </p:txBody>
        </p:sp>
        <p:sp>
          <p:nvSpPr>
            <p:cNvPr id="17" name="TextBox 16">
              <a:extLst>
                <a:ext uri="{FF2B5EF4-FFF2-40B4-BE49-F238E27FC236}">
                  <a16:creationId xmlns:a16="http://schemas.microsoft.com/office/drawing/2014/main" id="{FDC7D33B-BF6C-57F1-D775-DB55C88EE086}"/>
                </a:ext>
              </a:extLst>
            </p:cNvPr>
            <p:cNvSpPr txBox="1"/>
            <p:nvPr/>
          </p:nvSpPr>
          <p:spPr>
            <a:xfrm>
              <a:off x="7093259" y="2976083"/>
              <a:ext cx="747204" cy="276999"/>
            </a:xfrm>
            <a:prstGeom prst="rect">
              <a:avLst/>
            </a:prstGeom>
            <a:solidFill>
              <a:schemeClr val="tx1"/>
            </a:solidFill>
          </p:spPr>
          <p:txBody>
            <a:bodyPr wrap="square" rtlCol="0">
              <a:spAutoFit/>
            </a:bodyPr>
            <a:lstStyle/>
            <a:p>
              <a:r>
                <a:rPr lang="en-US" sz="1200" dirty="0">
                  <a:solidFill>
                    <a:srgbClr val="00B050"/>
                  </a:solidFill>
                </a:rPr>
                <a:t>Galaxy</a:t>
              </a:r>
            </a:p>
          </p:txBody>
        </p:sp>
      </p:grpSp>
    </p:spTree>
    <p:extLst>
      <p:ext uri="{BB962C8B-B14F-4D97-AF65-F5344CB8AC3E}">
        <p14:creationId xmlns:p14="http://schemas.microsoft.com/office/powerpoint/2010/main" val="3142706120"/>
      </p:ext>
    </p:extLst>
  </p:cSld>
  <p:clrMapOvr>
    <a:masterClrMapping/>
  </p:clrMapOvr>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67E50F16932FA4DA740AD241DCC42DC" ma:contentTypeVersion="1" ma:contentTypeDescription="Create a new document." ma:contentTypeScope="" ma:versionID="cf3becb063dad1cc8b49e034e445ab8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2F04B76F-4E2B-4E86-86C5-9CCB38AF7D96}">
  <ds:schemaRefs>
    <ds:schemaRef ds:uri="http://schemas.microsoft.com/sharepoint/v3/contenttype/forms"/>
  </ds:schemaRefs>
</ds:datastoreItem>
</file>

<file path=customXml/itemProps2.xml><?xml version="1.0" encoding="utf-8"?>
<ds:datastoreItem xmlns:ds="http://schemas.openxmlformats.org/officeDocument/2006/customXml" ds:itemID="{FC5F1E05-96DA-4377-A6E4-484D5E715A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8C709B06-5FA7-40B8-A752-7128AA94FE0C}">
  <ds:schemaRefs>
    <ds:schemaRef ds:uri="http://schemas.microsoft.com/office/2006/documentManagement/types"/>
    <ds:schemaRef ds:uri="http://purl.org/dc/elements/1.1/"/>
    <ds:schemaRef ds:uri="http://purl.org/dc/dcmitype/"/>
    <ds:schemaRef ds:uri="http://www.w3.org/XML/1998/namespace"/>
    <ds:schemaRef ds:uri="http://purl.org/dc/terms/"/>
    <ds:schemaRef ds:uri="http://schemas.microsoft.com/sharepoint/v3"/>
    <ds:schemaRef ds:uri="http://schemas.microsoft.com/office/2006/metadata/propertie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TM03090430[[fn=Banded]]</Template>
  <TotalTime>20593</TotalTime>
  <Words>1211</Words>
  <Application>Microsoft Office PowerPoint</Application>
  <PresentationFormat>Widescreen</PresentationFormat>
  <Paragraphs>267</Paragraphs>
  <Slides>19</Slides>
  <Notes>4</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Arial Narrow</vt:lpstr>
      <vt:lpstr>Calibri</vt:lpstr>
      <vt:lpstr>Tahoma</vt:lpstr>
      <vt:lpstr>Wingdings</vt:lpstr>
      <vt:lpstr>Blends</vt:lpstr>
      <vt:lpstr>A biosensor solution for real-time and prognostic health monitoring</vt:lpstr>
      <vt:lpstr>Acknowledgements &amp; Disclosure</vt:lpstr>
      <vt:lpstr>Battlefield of the future</vt:lpstr>
      <vt:lpstr>Urgent Need</vt:lpstr>
      <vt:lpstr>Objectives</vt:lpstr>
      <vt:lpstr>Our Solution</vt:lpstr>
      <vt:lpstr>Approach</vt:lpstr>
      <vt:lpstr>Sensor Integration</vt:lpstr>
      <vt:lpstr>ATAK Integration</vt:lpstr>
      <vt:lpstr>Prognostics – BioGears Physiology Engine</vt:lpstr>
      <vt:lpstr>Actionable Insights</vt:lpstr>
      <vt:lpstr>Experimental Evaluation</vt:lpstr>
      <vt:lpstr>BioGears Simulations compared to Experimental Data</vt:lpstr>
      <vt:lpstr>Demonstration – long duration march</vt:lpstr>
      <vt:lpstr>Results</vt:lpstr>
      <vt:lpstr>Results</vt:lpstr>
      <vt:lpstr>Demonstration</vt:lpstr>
      <vt:lpstr>PowerPoint Presentation</vt:lpstr>
      <vt:lpstr>Conclusions</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Paulien Roos</cp:lastModifiedBy>
  <cp:revision>59</cp:revision>
  <cp:lastPrinted>1601-01-01T00:00:00Z</cp:lastPrinted>
  <dcterms:created xsi:type="dcterms:W3CDTF">2016-03-29T15:29:36Z</dcterms:created>
  <dcterms:modified xsi:type="dcterms:W3CDTF">2024-10-28T20:13:32Z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ies>
</file>