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89" r:id="rId5"/>
    <p:sldId id="290" r:id="rId6"/>
    <p:sldId id="291" r:id="rId7"/>
    <p:sldId id="292" r:id="rId8"/>
    <p:sldId id="304" r:id="rId9"/>
    <p:sldId id="294" r:id="rId10"/>
    <p:sldId id="305" r:id="rId11"/>
    <p:sldId id="295" r:id="rId12"/>
    <p:sldId id="307" r:id="rId13"/>
    <p:sldId id="308" r:id="rId14"/>
    <p:sldId id="306" r:id="rId15"/>
    <p:sldId id="296" r:id="rId16"/>
    <p:sldId id="309" r:id="rId17"/>
    <p:sldId id="310" r:id="rId18"/>
    <p:sldId id="299" r:id="rId19"/>
    <p:sldId id="301" r:id="rId20"/>
    <p:sldId id="300" r:id="rId21"/>
    <p:sldId id="297" r:id="rId22"/>
    <p:sldId id="302" r:id="rId23"/>
    <p:sldId id="298" r:id="rId2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8A"/>
    <a:srgbClr val="CC3300"/>
    <a:srgbClr val="0033CC"/>
    <a:srgbClr val="182350"/>
    <a:srgbClr val="2B56AB"/>
    <a:srgbClr val="3366CC"/>
    <a:srgbClr val="0066CC"/>
    <a:srgbClr val="F77B0B"/>
    <a:srgbClr val="B2F50B"/>
    <a:srgbClr val="F8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6247" autoAdjust="0"/>
  </p:normalViewPr>
  <p:slideViewPr>
    <p:cSldViewPr snapToGrid="0">
      <p:cViewPr varScale="1">
        <p:scale>
          <a:sx n="155" d="100"/>
          <a:sy n="155" d="100"/>
        </p:scale>
        <p:origin x="37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8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0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Enhanced Approach to Dynamic Unsupervised Clustering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826774"/>
            <a:ext cx="8478838" cy="1934127"/>
          </a:xfrm>
        </p:spPr>
        <p:txBody>
          <a:bodyPr/>
          <a:lstStyle/>
          <a:p>
            <a:r>
              <a:rPr lang="en-US" dirty="0"/>
              <a:t>Christopher Heinlen, Lone Star Analysis</a:t>
            </a:r>
          </a:p>
          <a:p>
            <a:r>
              <a:rPr lang="en-US" dirty="0"/>
              <a:t>Dr. Randal Allen, Lone Star Analysis</a:t>
            </a:r>
          </a:p>
          <a:p>
            <a:r>
              <a:rPr lang="en-US" dirty="0"/>
              <a:t>Mark Volpi, Lone Star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2C54D-0018-2650-FBA1-B9102831C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973" y="3347565"/>
            <a:ext cx="4516051" cy="1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31C53-37A0-246D-798B-969493066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F892D-DAD8-0BDF-258B-57E1AA8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044DF-8CFD-EF12-E5E3-1C3D513F72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111798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Minimum Spanning Tree</a:t>
            </a:r>
            <a:r>
              <a:rPr lang="en-US" dirty="0"/>
              <a:t> is a graph in which there exists a path between any two vertices and the combined edge weight of the graph is as small as possible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1310C0-3E5F-1559-70A9-3D4097A290D8}"/>
              </a:ext>
            </a:extLst>
          </p:cNvPr>
          <p:cNvSpPr txBox="1">
            <a:spLocks/>
          </p:cNvSpPr>
          <p:nvPr/>
        </p:nvSpPr>
        <p:spPr bwMode="auto">
          <a:xfrm>
            <a:off x="480133" y="2195646"/>
            <a:ext cx="4371786" cy="23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Well-Separated Pair Decomposition </a:t>
            </a:r>
            <a:r>
              <a:rPr lang="en-US" kern="0" dirty="0"/>
              <a:t>breaks a dataset into a series of well-separated pairs of point sets. This structure allows for shortcuts in the tree building process that significantly reduce build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BA470-24FD-D117-0FF0-6D0BB457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8058" r="13824" b="9972"/>
          <a:stretch/>
        </p:blipFill>
        <p:spPr>
          <a:xfrm>
            <a:off x="5562600" y="2533650"/>
            <a:ext cx="5330688" cy="3438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199F0D2-3D82-9CD3-7E4B-96DA371BF77E}"/>
              </a:ext>
            </a:extLst>
          </p:cNvPr>
          <p:cNvSpPr/>
          <p:nvPr/>
        </p:nvSpPr>
        <p:spPr bwMode="auto">
          <a:xfrm rot="1262701">
            <a:off x="7734405" y="3201340"/>
            <a:ext cx="2089064" cy="614811"/>
          </a:xfrm>
          <a:prstGeom prst="ellipse">
            <a:avLst/>
          </a:prstGeom>
          <a:noFill/>
          <a:ln w="28575" cap="flat" cmpd="sng" algn="ctr">
            <a:solidFill>
              <a:srgbClr val="2245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EF1F7D-1E12-80C3-EAE4-FCAD78AA2047}"/>
              </a:ext>
            </a:extLst>
          </p:cNvPr>
          <p:cNvSpPr/>
          <p:nvPr/>
        </p:nvSpPr>
        <p:spPr bwMode="auto">
          <a:xfrm rot="1262701">
            <a:off x="5516367" y="3499045"/>
            <a:ext cx="2284489" cy="764376"/>
          </a:xfrm>
          <a:prstGeom prst="ellipse">
            <a:avLst/>
          </a:prstGeom>
          <a:noFill/>
          <a:ln w="28575" cap="flat" cmpd="sng" algn="ctr">
            <a:solidFill>
              <a:srgbClr val="2245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9236C7-0037-4B88-E35C-05D5C6720B47}"/>
              </a:ext>
            </a:extLst>
          </p:cNvPr>
          <p:cNvSpPr/>
          <p:nvPr/>
        </p:nvSpPr>
        <p:spPr bwMode="auto">
          <a:xfrm rot="1593409">
            <a:off x="8671594" y="4976128"/>
            <a:ext cx="2284489" cy="764376"/>
          </a:xfrm>
          <a:prstGeom prst="ellipse">
            <a:avLst/>
          </a:prstGeom>
          <a:noFill/>
          <a:ln w="28575" cap="flat" cmpd="sng" algn="ctr">
            <a:solidFill>
              <a:srgbClr val="2245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05CCF-4BE7-7988-4585-834D48FD03D7}"/>
              </a:ext>
            </a:extLst>
          </p:cNvPr>
          <p:cNvSpPr txBox="1"/>
          <p:nvPr/>
        </p:nvSpPr>
        <p:spPr>
          <a:xfrm>
            <a:off x="9256625" y="3999702"/>
            <a:ext cx="111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Cluster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6ECDC-532C-8557-8777-E22F44225EFA}"/>
              </a:ext>
            </a:extLst>
          </p:cNvPr>
          <p:cNvSpPr txBox="1"/>
          <p:nvPr/>
        </p:nvSpPr>
        <p:spPr>
          <a:xfrm>
            <a:off x="5635107" y="4239377"/>
            <a:ext cx="111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Cluster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CE071-3781-8C29-4F51-AC6755D56BA8}"/>
              </a:ext>
            </a:extLst>
          </p:cNvPr>
          <p:cNvSpPr txBox="1"/>
          <p:nvPr/>
        </p:nvSpPr>
        <p:spPr>
          <a:xfrm>
            <a:off x="8860257" y="5735150"/>
            <a:ext cx="111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Cluster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8367B-E4A3-EBE5-3271-12117A6BC670}"/>
              </a:ext>
            </a:extLst>
          </p:cNvPr>
          <p:cNvSpPr txBox="1"/>
          <p:nvPr/>
        </p:nvSpPr>
        <p:spPr>
          <a:xfrm>
            <a:off x="7037332" y="5002365"/>
            <a:ext cx="83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Edge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B9087-EED6-297D-801D-DB1695D0B7BC}"/>
              </a:ext>
            </a:extLst>
          </p:cNvPr>
          <p:cNvSpPr txBox="1"/>
          <p:nvPr/>
        </p:nvSpPr>
        <p:spPr>
          <a:xfrm>
            <a:off x="6668228" y="2979581"/>
            <a:ext cx="83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Edge 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706C34-EC3B-E969-1507-9A0E577E160B}"/>
              </a:ext>
            </a:extLst>
          </p:cNvPr>
          <p:cNvCxnSpPr>
            <a:stCxn id="15" idx="2"/>
          </p:cNvCxnSpPr>
          <p:nvPr/>
        </p:nvCxnSpPr>
        <p:spPr bwMode="auto">
          <a:xfrm>
            <a:off x="7087521" y="3287358"/>
            <a:ext cx="606166" cy="44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AAD129-2D24-BFFD-AF90-1313C35E2D21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456625" y="4613566"/>
            <a:ext cx="601525" cy="388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42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EFE3F-BE59-7989-6891-DFC76D982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698B50-D8A5-C524-F720-AB927312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Clustering Algorithm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FE89E1-2331-4127-8CC3-374CF1E27360}"/>
              </a:ext>
            </a:extLst>
          </p:cNvPr>
          <p:cNvGrpSpPr/>
          <p:nvPr/>
        </p:nvGrpSpPr>
        <p:grpSpPr>
          <a:xfrm>
            <a:off x="611573" y="1938528"/>
            <a:ext cx="10968854" cy="3502834"/>
            <a:chOff x="611573" y="1677583"/>
            <a:chExt cx="10968854" cy="35028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98CD0-B985-BD9F-AF79-31EA11998AFC}"/>
                </a:ext>
              </a:extLst>
            </p:cNvPr>
            <p:cNvSpPr txBox="1"/>
            <p:nvPr/>
          </p:nvSpPr>
          <p:spPr>
            <a:xfrm>
              <a:off x="611573" y="3017520"/>
              <a:ext cx="2743200" cy="822960"/>
            </a:xfrm>
            <a:prstGeom prst="roundRect">
              <a:avLst/>
            </a:prstGeom>
            <a:solidFill>
              <a:srgbClr val="22458A">
                <a:alpha val="50000"/>
              </a:srgbClr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Build kD-Tree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75F5F0-A5A1-2452-2392-DD2EECC1FB69}"/>
                </a:ext>
              </a:extLst>
            </p:cNvPr>
            <p:cNvSpPr txBox="1"/>
            <p:nvPr/>
          </p:nvSpPr>
          <p:spPr>
            <a:xfrm>
              <a:off x="4724400" y="1677583"/>
              <a:ext cx="2743200" cy="822960"/>
            </a:xfrm>
            <a:prstGeom prst="roundRect">
              <a:avLst/>
            </a:prstGeom>
            <a:solidFill>
              <a:srgbClr val="22458A">
                <a:alpha val="50000"/>
              </a:srgbClr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k-Nearest Neighbor (kNN) Graph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36CF8D-378C-67DF-E77C-99707C508DF8}"/>
                </a:ext>
              </a:extLst>
            </p:cNvPr>
            <p:cNvSpPr txBox="1"/>
            <p:nvPr/>
          </p:nvSpPr>
          <p:spPr>
            <a:xfrm>
              <a:off x="4724400" y="3017520"/>
              <a:ext cx="2743200" cy="822960"/>
            </a:xfrm>
            <a:prstGeom prst="roundRect">
              <a:avLst/>
            </a:prstGeom>
            <a:solidFill>
              <a:srgbClr val="22458A">
                <a:alpha val="50000"/>
              </a:srgbClr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Define Core Distances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5D771D-BE9C-4B0F-B7FA-33CD5011B0C7}"/>
                </a:ext>
              </a:extLst>
            </p:cNvPr>
            <p:cNvSpPr txBox="1"/>
            <p:nvPr/>
          </p:nvSpPr>
          <p:spPr>
            <a:xfrm>
              <a:off x="4724400" y="4357457"/>
              <a:ext cx="2743200" cy="822960"/>
            </a:xfrm>
            <a:prstGeom prst="roundRect">
              <a:avLst/>
            </a:prstGeom>
            <a:solidFill>
              <a:srgbClr val="22458A">
                <a:alpha val="50000"/>
              </a:srgbClr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Build Minimum Spanning Tree (MST)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5893F5-2903-95CB-47FC-9E59C5FF2A55}"/>
                </a:ext>
              </a:extLst>
            </p:cNvPr>
            <p:cNvGrpSpPr/>
            <p:nvPr/>
          </p:nvGrpSpPr>
          <p:grpSpPr>
            <a:xfrm>
              <a:off x="8837227" y="2328114"/>
              <a:ext cx="2743200" cy="2201772"/>
              <a:chOff x="8837227" y="2411093"/>
              <a:chExt cx="2743200" cy="220177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B7AD94-3BA6-952A-0640-F0F72E87C688}"/>
                  </a:ext>
                </a:extLst>
              </p:cNvPr>
              <p:cNvSpPr txBox="1"/>
              <p:nvPr/>
            </p:nvSpPr>
            <p:spPr>
              <a:xfrm>
                <a:off x="8837227" y="2411093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Generate Dendrogram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3EBFC-75B5-5C16-0B38-84E92865E177}"/>
                  </a:ext>
                </a:extLst>
              </p:cNvPr>
              <p:cNvSpPr txBox="1"/>
              <p:nvPr/>
            </p:nvSpPr>
            <p:spPr>
              <a:xfrm>
                <a:off x="8837227" y="3789905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Cull Dendrogram</a:t>
                </a:r>
              </a:p>
            </p:txBody>
          </p:sp>
        </p:grp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722A0927-5687-1179-39E5-ABEA97395A1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 bwMode="auto">
            <a:xfrm flipV="1">
              <a:off x="3354773" y="2089063"/>
              <a:ext cx="1369627" cy="1339937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>
                  <a:alpha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948A1DFC-B235-6CC2-CDC6-B3D66D14CEF0}"/>
                </a:ext>
              </a:extLst>
            </p:cNvPr>
            <p:cNvCxnSpPr>
              <a:stCxn id="5" idx="3"/>
              <a:endCxn id="8" idx="1"/>
            </p:cNvCxnSpPr>
            <p:nvPr/>
          </p:nvCxnSpPr>
          <p:spPr bwMode="auto">
            <a:xfrm>
              <a:off x="3354773" y="3429000"/>
              <a:ext cx="1369627" cy="1339937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>
                  <a:alpha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08F811-991E-310C-5043-AA85A50BC1D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 bwMode="auto">
            <a:xfrm>
              <a:off x="6096000" y="2500543"/>
              <a:ext cx="0" cy="516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>
                  <a:alpha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9CA1A6D-B47B-21CB-70F1-A1CE1231E226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>
              <a:off x="6096000" y="3840480"/>
              <a:ext cx="0" cy="516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>
                  <a:alpha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8D1A82-5D4D-C60D-82FA-0895513248E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 bwMode="auto">
            <a:xfrm>
              <a:off x="10208827" y="3151074"/>
              <a:ext cx="0" cy="5558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BAABBCBE-2760-04E3-DE97-7D716679DEB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 bwMode="auto">
            <a:xfrm flipV="1">
              <a:off x="7467600" y="2739594"/>
              <a:ext cx="1369627" cy="2029343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>
                  <a:alpha val="50000"/>
                </a:srgbClr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335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50172-5241-1AC9-AA98-5B81DFEE0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8058" r="13824" b="9972"/>
          <a:stretch/>
        </p:blipFill>
        <p:spPr>
          <a:xfrm>
            <a:off x="7535418" y="2047949"/>
            <a:ext cx="3964822" cy="2557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29B29-0054-2442-754A-2D040FB26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7C706-93A4-9C39-1CEB-8FFFC624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 &amp; Cluster Culling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DD6C9-5928-8808-1EC5-78FE6ACAC0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388407" cy="60948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Dendrogram</a:t>
            </a:r>
            <a:r>
              <a:rPr lang="en-US" dirty="0"/>
              <a:t> is a hierarchical binary tree of potential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189" indent="-4571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Ø"/>
                  <a:defRPr sz="28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1pPr>
                <a:lvl2pPr marL="990575" indent="-380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2pPr>
                <a:lvl3pPr marL="1523962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Wingdings" charset="2"/>
                  <a:buChar char="v"/>
                  <a:defRPr sz="20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3pPr>
                <a:lvl4pPr marL="2133547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4pPr>
                <a:lvl5pPr marL="274313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5pPr>
                <a:lvl6pPr marL="335271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6pPr>
                <a:lvl7pPr marL="396230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7pPr>
                <a:lvl8pPr marL="457188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8pPr>
                <a:lvl9pPr marL="5181470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Each parent-child split corresponds to an edge in the MST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𝑒𝑑𝑔𝑒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</m:den>
                      </m:f>
                    </m:oMath>
                  </m:oMathPara>
                </a14:m>
                <a:endParaRPr lang="en-US" sz="2000" kern="0" dirty="0"/>
              </a:p>
              <a:p>
                <a:r>
                  <a:rPr lang="en-US" kern="0" dirty="0"/>
                  <a:t>The </a:t>
                </a:r>
                <a:r>
                  <a:rPr lang="en-US" b="1" kern="0" dirty="0"/>
                  <a:t>Excess of Mass</a:t>
                </a:r>
                <a:r>
                  <a:rPr lang="en-US" kern="0" dirty="0"/>
                  <a:t> algorithm is used to cull the dendrogram to a final set of clusters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blipFill>
                <a:blip r:embed="rId3"/>
                <a:stretch>
                  <a:fillRect l="-1120" t="-1445" r="-35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3DAF01F-D78F-8573-38BB-2394063787ED}"/>
              </a:ext>
            </a:extLst>
          </p:cNvPr>
          <p:cNvSpPr/>
          <p:nvPr/>
        </p:nvSpPr>
        <p:spPr bwMode="auto">
          <a:xfrm rot="1539792">
            <a:off x="7286232" y="2272550"/>
            <a:ext cx="4680072" cy="210828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E02FE-4527-174E-6C51-9943AFA708BD}"/>
              </a:ext>
            </a:extLst>
          </p:cNvPr>
          <p:cNvSpPr txBox="1"/>
          <p:nvPr/>
        </p:nvSpPr>
        <p:spPr>
          <a:xfrm>
            <a:off x="11086760" y="3141725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A24CEE-A988-F32F-2830-AE06097E7A97}"/>
              </a:ext>
            </a:extLst>
          </p:cNvPr>
          <p:cNvSpPr/>
          <p:nvPr/>
        </p:nvSpPr>
        <p:spPr>
          <a:xfrm>
            <a:off x="7014875" y="3722633"/>
            <a:ext cx="758525" cy="7382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86283B-EB21-A1C4-FF11-6DC23825939A}"/>
              </a:ext>
            </a:extLst>
          </p:cNvPr>
          <p:cNvSpPr txBox="1"/>
          <p:nvPr/>
        </p:nvSpPr>
        <p:spPr>
          <a:xfrm>
            <a:off x="7161380" y="3776295"/>
            <a:ext cx="465514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 dirty="0">
                <a:latin typeface="Aptos" panose="020B00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512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50172-5241-1AC9-AA98-5B81DFEE0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8058" r="13824" b="9972"/>
          <a:stretch/>
        </p:blipFill>
        <p:spPr>
          <a:xfrm>
            <a:off x="7535418" y="2047949"/>
            <a:ext cx="3964822" cy="2557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29B29-0054-2442-754A-2D040FB26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7C706-93A4-9C39-1CEB-8FFFC624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 &amp; Cluster Culling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DD6C9-5928-8808-1EC5-78FE6ACAC0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388407" cy="60948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Dendrogram</a:t>
            </a:r>
            <a:r>
              <a:rPr lang="en-US" dirty="0"/>
              <a:t> is a hierarchical binary tree of potential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189" indent="-4571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Ø"/>
                  <a:defRPr sz="28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1pPr>
                <a:lvl2pPr marL="990575" indent="-380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2pPr>
                <a:lvl3pPr marL="1523962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Wingdings" charset="2"/>
                  <a:buChar char="v"/>
                  <a:defRPr sz="20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3pPr>
                <a:lvl4pPr marL="2133547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4pPr>
                <a:lvl5pPr marL="274313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5pPr>
                <a:lvl6pPr marL="335271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6pPr>
                <a:lvl7pPr marL="396230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7pPr>
                <a:lvl8pPr marL="457188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8pPr>
                <a:lvl9pPr marL="5181470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Each parent-child split corresponds to an edge in the MST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𝑒𝑑𝑔𝑒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</m:den>
                      </m:f>
                    </m:oMath>
                  </m:oMathPara>
                </a14:m>
                <a:endParaRPr lang="en-US" sz="2000" kern="0" dirty="0"/>
              </a:p>
              <a:p>
                <a:r>
                  <a:rPr lang="en-US" kern="0" dirty="0"/>
                  <a:t>The </a:t>
                </a:r>
                <a:r>
                  <a:rPr lang="en-US" b="1" kern="0" dirty="0"/>
                  <a:t>Excess of Mass</a:t>
                </a:r>
                <a:r>
                  <a:rPr lang="en-US" kern="0" dirty="0"/>
                  <a:t> algorithm is used to cull the dendrogram to a final set of clusters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blipFill>
                <a:blip r:embed="rId3"/>
                <a:stretch>
                  <a:fillRect l="-1120" t="-1445" r="-35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3DAF01F-D78F-8573-38BB-2394063787ED}"/>
              </a:ext>
            </a:extLst>
          </p:cNvPr>
          <p:cNvSpPr/>
          <p:nvPr/>
        </p:nvSpPr>
        <p:spPr bwMode="auto">
          <a:xfrm rot="1539792">
            <a:off x="7286232" y="2272550"/>
            <a:ext cx="4680072" cy="210828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9134CA-971C-2856-3DAE-0ACF2A1D2A84}"/>
              </a:ext>
            </a:extLst>
          </p:cNvPr>
          <p:cNvSpPr/>
          <p:nvPr/>
        </p:nvSpPr>
        <p:spPr bwMode="auto">
          <a:xfrm rot="749882">
            <a:off x="7614501" y="2066631"/>
            <a:ext cx="2931068" cy="169448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58FAD3-1E7A-D9CA-212E-79DA6B3ED7B5}"/>
              </a:ext>
            </a:extLst>
          </p:cNvPr>
          <p:cNvSpPr/>
          <p:nvPr/>
        </p:nvSpPr>
        <p:spPr bwMode="auto">
          <a:xfrm rot="1429567">
            <a:off x="9861064" y="3821413"/>
            <a:ext cx="1542848" cy="67264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E02FE-4527-174E-6C51-9943AFA708BD}"/>
              </a:ext>
            </a:extLst>
          </p:cNvPr>
          <p:cNvSpPr txBox="1"/>
          <p:nvPr/>
        </p:nvSpPr>
        <p:spPr>
          <a:xfrm>
            <a:off x="11086760" y="3141725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0C890-8DBA-2491-698E-0965888F718D}"/>
              </a:ext>
            </a:extLst>
          </p:cNvPr>
          <p:cNvSpPr txBox="1"/>
          <p:nvPr/>
        </p:nvSpPr>
        <p:spPr>
          <a:xfrm>
            <a:off x="8035565" y="2057198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24D0C-7ADD-B24D-A756-4A1C742DEAAF}"/>
              </a:ext>
            </a:extLst>
          </p:cNvPr>
          <p:cNvSpPr txBox="1"/>
          <p:nvPr/>
        </p:nvSpPr>
        <p:spPr>
          <a:xfrm>
            <a:off x="10730740" y="4180552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A24CEE-A988-F32F-2830-AE06097E7A97}"/>
              </a:ext>
            </a:extLst>
          </p:cNvPr>
          <p:cNvSpPr/>
          <p:nvPr/>
        </p:nvSpPr>
        <p:spPr>
          <a:xfrm>
            <a:off x="7014875" y="3722633"/>
            <a:ext cx="758525" cy="7382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3264AB-B92F-1401-5C8D-A12E0AEDF035}"/>
              </a:ext>
            </a:extLst>
          </p:cNvPr>
          <p:cNvSpPr/>
          <p:nvPr/>
        </p:nvSpPr>
        <p:spPr>
          <a:xfrm>
            <a:off x="7667216" y="4637155"/>
            <a:ext cx="758525" cy="7382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CC84A6-6347-7ECA-1BB7-F7657A326767}"/>
              </a:ext>
            </a:extLst>
          </p:cNvPr>
          <p:cNvSpPr/>
          <p:nvPr/>
        </p:nvSpPr>
        <p:spPr>
          <a:xfrm>
            <a:off x="6406625" y="4638672"/>
            <a:ext cx="758525" cy="7382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883DDC-FA62-174B-843F-82A96DF944D1}"/>
              </a:ext>
            </a:extLst>
          </p:cNvPr>
          <p:cNvCxnSpPr>
            <a:cxnSpLocks/>
            <a:stCxn id="20" idx="3"/>
            <a:endCxn id="22" idx="0"/>
          </p:cNvCxnSpPr>
          <p:nvPr/>
        </p:nvCxnSpPr>
        <p:spPr>
          <a:xfrm flipH="1">
            <a:off x="6785889" y="4352782"/>
            <a:ext cx="340070" cy="285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D05D2-5867-B3B9-1D18-71729FACE14D}"/>
              </a:ext>
            </a:extLst>
          </p:cNvPr>
          <p:cNvCxnSpPr>
            <a:cxnSpLocks/>
            <a:stCxn id="20" idx="5"/>
            <a:endCxn id="21" idx="0"/>
          </p:cNvCxnSpPr>
          <p:nvPr/>
        </p:nvCxnSpPr>
        <p:spPr>
          <a:xfrm>
            <a:off x="7662316" y="4352782"/>
            <a:ext cx="384162" cy="2843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086283B-EB21-A1C4-FF11-6DC23825939A}"/>
              </a:ext>
            </a:extLst>
          </p:cNvPr>
          <p:cNvSpPr txBox="1"/>
          <p:nvPr/>
        </p:nvSpPr>
        <p:spPr>
          <a:xfrm>
            <a:off x="7161380" y="3776295"/>
            <a:ext cx="465514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 dirty="0">
                <a:latin typeface="Aptos" panose="020B0004020202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25F959-7051-9CFA-A73F-831EF39346E1}"/>
              </a:ext>
            </a:extLst>
          </p:cNvPr>
          <p:cNvSpPr txBox="1"/>
          <p:nvPr/>
        </p:nvSpPr>
        <p:spPr>
          <a:xfrm>
            <a:off x="7813722" y="4690817"/>
            <a:ext cx="465514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 dirty="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145FF-8433-E8CE-0A7C-DD2F983D8E05}"/>
              </a:ext>
            </a:extLst>
          </p:cNvPr>
          <p:cNvSpPr txBox="1"/>
          <p:nvPr/>
        </p:nvSpPr>
        <p:spPr>
          <a:xfrm>
            <a:off x="6548274" y="4692335"/>
            <a:ext cx="465514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 dirty="0">
                <a:latin typeface="Aptos" panose="020B00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7054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50172-5241-1AC9-AA98-5B81DFEE0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8058" r="13824" b="9972"/>
          <a:stretch/>
        </p:blipFill>
        <p:spPr>
          <a:xfrm>
            <a:off x="7535418" y="2047949"/>
            <a:ext cx="3964822" cy="2557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29B29-0054-2442-754A-2D040FB26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7C706-93A4-9C39-1CEB-8FFFC624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 &amp; Cluster Culling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DD6C9-5928-8808-1EC5-78FE6ACAC0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388407" cy="60948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Dendrogram</a:t>
            </a:r>
            <a:r>
              <a:rPr lang="en-US" dirty="0"/>
              <a:t> is a hierarchical binary tree of potential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189" indent="-4571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Ø"/>
                  <a:defRPr sz="28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1pPr>
                <a:lvl2pPr marL="990575" indent="-380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2pPr>
                <a:lvl3pPr marL="1523962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Wingdings" charset="2"/>
                  <a:buChar char="v"/>
                  <a:defRPr sz="20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3pPr>
                <a:lvl4pPr marL="2133547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4pPr>
                <a:lvl5pPr marL="274313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5pPr>
                <a:lvl6pPr marL="335271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6pPr>
                <a:lvl7pPr marL="396230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7pPr>
                <a:lvl8pPr marL="457188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8pPr>
                <a:lvl9pPr marL="5181470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Each parent-child split corresponds to an edge in the MST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𝑒𝑑𝑔𝑒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</m:den>
                      </m:f>
                    </m:oMath>
                  </m:oMathPara>
                </a14:m>
                <a:endParaRPr lang="en-US" sz="2000" kern="0" dirty="0"/>
              </a:p>
              <a:p>
                <a:r>
                  <a:rPr lang="en-US" kern="0" dirty="0"/>
                  <a:t>The </a:t>
                </a:r>
                <a:r>
                  <a:rPr lang="en-US" b="1" kern="0" dirty="0"/>
                  <a:t>Excess of Mass</a:t>
                </a:r>
                <a:r>
                  <a:rPr lang="en-US" kern="0" dirty="0"/>
                  <a:t> algorithm is used to cull the dendrogram to a final set of clusters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D2442AF-1BCF-D5C1-7B79-213846C0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132" y="1753221"/>
                <a:ext cx="5444807" cy="4641963"/>
              </a:xfrm>
              <a:prstGeom prst="rect">
                <a:avLst/>
              </a:prstGeom>
              <a:blipFill>
                <a:blip r:embed="rId3"/>
                <a:stretch>
                  <a:fillRect l="-1120" t="-1445" r="-35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3DAF01F-D78F-8573-38BB-2394063787ED}"/>
              </a:ext>
            </a:extLst>
          </p:cNvPr>
          <p:cNvSpPr/>
          <p:nvPr/>
        </p:nvSpPr>
        <p:spPr bwMode="auto">
          <a:xfrm rot="1539792">
            <a:off x="7286232" y="2272550"/>
            <a:ext cx="4680072" cy="210828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9134CA-971C-2856-3DAE-0ACF2A1D2A84}"/>
              </a:ext>
            </a:extLst>
          </p:cNvPr>
          <p:cNvSpPr/>
          <p:nvPr/>
        </p:nvSpPr>
        <p:spPr bwMode="auto">
          <a:xfrm rot="749882">
            <a:off x="7614501" y="2066631"/>
            <a:ext cx="2931068" cy="169448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58FAD3-1E7A-D9CA-212E-79DA6B3ED7B5}"/>
              </a:ext>
            </a:extLst>
          </p:cNvPr>
          <p:cNvSpPr/>
          <p:nvPr/>
        </p:nvSpPr>
        <p:spPr bwMode="auto">
          <a:xfrm rot="1429567">
            <a:off x="9861064" y="3821413"/>
            <a:ext cx="1542848" cy="67264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6AAF43-62BA-D24B-B1CF-1C74B11972ED}"/>
              </a:ext>
            </a:extLst>
          </p:cNvPr>
          <p:cNvSpPr/>
          <p:nvPr/>
        </p:nvSpPr>
        <p:spPr bwMode="auto">
          <a:xfrm rot="1429567">
            <a:off x="7604704" y="2716291"/>
            <a:ext cx="1681659" cy="68813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1AA57D-8031-A2CD-F048-BA81B516618D}"/>
              </a:ext>
            </a:extLst>
          </p:cNvPr>
          <p:cNvSpPr/>
          <p:nvPr/>
        </p:nvSpPr>
        <p:spPr bwMode="auto">
          <a:xfrm rot="1429567">
            <a:off x="9139860" y="2514939"/>
            <a:ext cx="1402070" cy="6421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E02FE-4527-174E-6C51-9943AFA708BD}"/>
              </a:ext>
            </a:extLst>
          </p:cNvPr>
          <p:cNvSpPr txBox="1"/>
          <p:nvPr/>
        </p:nvSpPr>
        <p:spPr>
          <a:xfrm>
            <a:off x="11086760" y="3141725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0C890-8DBA-2491-698E-0965888F718D}"/>
              </a:ext>
            </a:extLst>
          </p:cNvPr>
          <p:cNvSpPr txBox="1"/>
          <p:nvPr/>
        </p:nvSpPr>
        <p:spPr>
          <a:xfrm>
            <a:off x="8035565" y="2057198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24D0C-7ADD-B24D-A756-4A1C742DEAAF}"/>
              </a:ext>
            </a:extLst>
          </p:cNvPr>
          <p:cNvSpPr txBox="1"/>
          <p:nvPr/>
        </p:nvSpPr>
        <p:spPr>
          <a:xfrm>
            <a:off x="10730740" y="4180552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AA222-25DB-F151-41E9-330AC3E6C8A5}"/>
              </a:ext>
            </a:extLst>
          </p:cNvPr>
          <p:cNvSpPr txBox="1"/>
          <p:nvPr/>
        </p:nvSpPr>
        <p:spPr>
          <a:xfrm>
            <a:off x="8170380" y="2602694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00BF8-B4CB-C086-ADA2-CEA77C7137D4}"/>
              </a:ext>
            </a:extLst>
          </p:cNvPr>
          <p:cNvSpPr txBox="1"/>
          <p:nvPr/>
        </p:nvSpPr>
        <p:spPr>
          <a:xfrm>
            <a:off x="9822986" y="2790778"/>
            <a:ext cx="32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ptos" panose="020B00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560A12-F9B8-6A1F-BF3C-26FCE668D884}"/>
              </a:ext>
            </a:extLst>
          </p:cNvPr>
          <p:cNvGrpSpPr/>
          <p:nvPr/>
        </p:nvGrpSpPr>
        <p:grpSpPr>
          <a:xfrm>
            <a:off x="5899828" y="3722633"/>
            <a:ext cx="2525913" cy="2583795"/>
            <a:chOff x="5580701" y="3908410"/>
            <a:chExt cx="2525913" cy="258379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A24CEE-A988-F32F-2830-AE06097E7A97}"/>
                </a:ext>
              </a:extLst>
            </p:cNvPr>
            <p:cNvSpPr/>
            <p:nvPr/>
          </p:nvSpPr>
          <p:spPr>
            <a:xfrm>
              <a:off x="6695748" y="3908410"/>
              <a:ext cx="758525" cy="738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3264AB-B92F-1401-5C8D-A12E0AEDF035}"/>
                </a:ext>
              </a:extLst>
            </p:cNvPr>
            <p:cNvSpPr/>
            <p:nvPr/>
          </p:nvSpPr>
          <p:spPr>
            <a:xfrm>
              <a:off x="7348089" y="4822932"/>
              <a:ext cx="758525" cy="738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CC84A6-6347-7ECA-1BB7-F7657A326767}"/>
                </a:ext>
              </a:extLst>
            </p:cNvPr>
            <p:cNvSpPr/>
            <p:nvPr/>
          </p:nvSpPr>
          <p:spPr>
            <a:xfrm>
              <a:off x="6087498" y="4824449"/>
              <a:ext cx="758525" cy="738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87153C-DAD2-6076-AEEC-E735A8083617}"/>
                </a:ext>
              </a:extLst>
            </p:cNvPr>
            <p:cNvSpPr/>
            <p:nvPr/>
          </p:nvSpPr>
          <p:spPr>
            <a:xfrm>
              <a:off x="6594296" y="5753940"/>
              <a:ext cx="758525" cy="738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6DA196-DCB6-389E-D5C2-D75D53AC7965}"/>
                </a:ext>
              </a:extLst>
            </p:cNvPr>
            <p:cNvSpPr/>
            <p:nvPr/>
          </p:nvSpPr>
          <p:spPr>
            <a:xfrm>
              <a:off x="5580701" y="5753940"/>
              <a:ext cx="758525" cy="738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CA721D-816A-3A64-E9CA-0F8A0AB59F44}"/>
                </a:ext>
              </a:extLst>
            </p:cNvPr>
            <p:cNvCxnSpPr>
              <a:stCxn id="22" idx="3"/>
              <a:endCxn id="24" idx="0"/>
            </p:cNvCxnSpPr>
            <p:nvPr/>
          </p:nvCxnSpPr>
          <p:spPr>
            <a:xfrm flipH="1">
              <a:off x="5959964" y="5454598"/>
              <a:ext cx="238618" cy="2993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58F214-249D-96C8-3C95-9706F97A6357}"/>
                </a:ext>
              </a:extLst>
            </p:cNvPr>
            <p:cNvCxnSpPr>
              <a:cxnSpLocks/>
              <a:stCxn id="22" idx="5"/>
              <a:endCxn id="23" idx="0"/>
            </p:cNvCxnSpPr>
            <p:nvPr/>
          </p:nvCxnSpPr>
          <p:spPr>
            <a:xfrm>
              <a:off x="6734940" y="5454598"/>
              <a:ext cx="238619" cy="2993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C883DDC-FA62-174B-843F-82A96DF944D1}"/>
                </a:ext>
              </a:extLst>
            </p:cNvPr>
            <p:cNvCxnSpPr>
              <a:cxnSpLocks/>
              <a:stCxn id="20" idx="3"/>
              <a:endCxn id="22" idx="0"/>
            </p:cNvCxnSpPr>
            <p:nvPr/>
          </p:nvCxnSpPr>
          <p:spPr>
            <a:xfrm flipH="1">
              <a:off x="6466762" y="4538559"/>
              <a:ext cx="340070" cy="2858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E6D05D2-5867-B3B9-1D18-71729FACE14D}"/>
                </a:ext>
              </a:extLst>
            </p:cNvPr>
            <p:cNvCxnSpPr>
              <a:cxnSpLocks/>
              <a:stCxn id="20" idx="5"/>
              <a:endCxn id="21" idx="0"/>
            </p:cNvCxnSpPr>
            <p:nvPr/>
          </p:nvCxnSpPr>
          <p:spPr>
            <a:xfrm>
              <a:off x="7343189" y="4538559"/>
              <a:ext cx="384162" cy="2843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86283B-EB21-A1C4-FF11-6DC23825939A}"/>
                </a:ext>
              </a:extLst>
            </p:cNvPr>
            <p:cNvSpPr txBox="1"/>
            <p:nvPr/>
          </p:nvSpPr>
          <p:spPr>
            <a:xfrm>
              <a:off x="6842253" y="3962072"/>
              <a:ext cx="465514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25F959-7051-9CFA-A73F-831EF39346E1}"/>
                </a:ext>
              </a:extLst>
            </p:cNvPr>
            <p:cNvSpPr txBox="1"/>
            <p:nvPr/>
          </p:nvSpPr>
          <p:spPr>
            <a:xfrm>
              <a:off x="7494595" y="4876594"/>
              <a:ext cx="465514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4145FF-8433-E8CE-0A7C-DD2F983D8E05}"/>
                </a:ext>
              </a:extLst>
            </p:cNvPr>
            <p:cNvSpPr txBox="1"/>
            <p:nvPr/>
          </p:nvSpPr>
          <p:spPr>
            <a:xfrm>
              <a:off x="6229147" y="4878112"/>
              <a:ext cx="465514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DD338B-72A4-1898-9F2C-F3349F7BB37A}"/>
                </a:ext>
              </a:extLst>
            </p:cNvPr>
            <p:cNvSpPr txBox="1"/>
            <p:nvPr/>
          </p:nvSpPr>
          <p:spPr>
            <a:xfrm>
              <a:off x="6740160" y="5794149"/>
              <a:ext cx="465514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A0C16A-BB2C-8CE0-B574-187FAC9DE188}"/>
                </a:ext>
              </a:extLst>
            </p:cNvPr>
            <p:cNvSpPr txBox="1"/>
            <p:nvPr/>
          </p:nvSpPr>
          <p:spPr>
            <a:xfrm>
              <a:off x="5727203" y="5821057"/>
              <a:ext cx="465514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61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29B29-0054-2442-754A-2D040FB26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7C706-93A4-9C39-1CEB-8FFFC624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 &amp; Cluster Culling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E49FB-E9A5-3800-0177-ADC00F574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5" y="1286948"/>
            <a:ext cx="8505923" cy="5103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8D1FF-CFB0-924D-4740-EB8FC45F2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3" y="1955113"/>
            <a:ext cx="3535931" cy="3615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F43E17-A14A-D256-D73D-0B94F0F182DF}"/>
              </a:ext>
            </a:extLst>
          </p:cNvPr>
          <p:cNvSpPr txBox="1"/>
          <p:nvPr/>
        </p:nvSpPr>
        <p:spPr>
          <a:xfrm>
            <a:off x="6960159" y="5855568"/>
            <a:ext cx="317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F1E33-D6B7-0100-0296-475CEBA0863A}"/>
              </a:ext>
            </a:extLst>
          </p:cNvPr>
          <p:cNvSpPr txBox="1"/>
          <p:nvPr/>
        </p:nvSpPr>
        <p:spPr>
          <a:xfrm>
            <a:off x="10986385" y="1687897"/>
            <a:ext cx="317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D4112-901F-EA28-4B80-46B567BFE932}"/>
              </a:ext>
            </a:extLst>
          </p:cNvPr>
          <p:cNvSpPr txBox="1"/>
          <p:nvPr/>
        </p:nvSpPr>
        <p:spPr>
          <a:xfrm>
            <a:off x="5049881" y="5086966"/>
            <a:ext cx="317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323CD-271E-99C8-B977-0E62862AE5EB}"/>
              </a:ext>
            </a:extLst>
          </p:cNvPr>
          <p:cNvSpPr txBox="1"/>
          <p:nvPr/>
        </p:nvSpPr>
        <p:spPr>
          <a:xfrm>
            <a:off x="4104990" y="2505878"/>
            <a:ext cx="317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62496-5BA0-97B4-62C1-D3F3A11A8CDD}"/>
              </a:ext>
            </a:extLst>
          </p:cNvPr>
          <p:cNvSpPr txBox="1"/>
          <p:nvPr/>
        </p:nvSpPr>
        <p:spPr>
          <a:xfrm>
            <a:off x="8894706" y="5086966"/>
            <a:ext cx="317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905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61161-6BCD-F150-81AF-DA87EA6B5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55647-54CC-F572-834F-D80DDC23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Culling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F3AC1-799B-CB46-3B40-59DC50D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6267"/>
          <a:stretch/>
        </p:blipFill>
        <p:spPr bwMode="auto">
          <a:xfrm>
            <a:off x="1478786" y="1312331"/>
            <a:ext cx="8749237" cy="4666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11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61161-6BCD-F150-81AF-DA87EA6B5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55647-54CC-F572-834F-D80DDC23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Culling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5C937-3245-6734-DA19-814B62B3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1"/>
          <a:stretch/>
        </p:blipFill>
        <p:spPr bwMode="auto">
          <a:xfrm>
            <a:off x="1100762" y="1436915"/>
            <a:ext cx="9990476" cy="4338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94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B6D54-683F-4E24-F951-37AFA2192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8E466-168A-5771-D6A4-00BE8A5D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69C0E-67C1-2DDC-CCB3-149997512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982" y="1165258"/>
            <a:ext cx="8678035" cy="39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E1E59-357A-96A5-4FCC-743DB7BDFEF4}"/>
              </a:ext>
            </a:extLst>
          </p:cNvPr>
          <p:cNvSpPr txBox="1"/>
          <p:nvPr/>
        </p:nvSpPr>
        <p:spPr>
          <a:xfrm>
            <a:off x="2065775" y="5464480"/>
            <a:ext cx="8079327" cy="715089"/>
          </a:xfrm>
          <a:prstGeom prst="roundRect">
            <a:avLst/>
          </a:prstGeom>
          <a:solidFill>
            <a:srgbClr val="22458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DUCAT identifies clusters as well or better while effectively rejecting noise, meaning less time and effort is spent on false alarms</a:t>
            </a:r>
          </a:p>
        </p:txBody>
      </p:sp>
    </p:spTree>
    <p:extLst>
      <p:ext uri="{BB962C8B-B14F-4D97-AF65-F5344CB8AC3E}">
        <p14:creationId xmlns:p14="http://schemas.microsoft.com/office/powerpoint/2010/main" val="329729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B6D54-683F-4E24-F951-37AFA2192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8E466-168A-5771-D6A4-00BE8A5D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Benchmarks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CB6753-B757-9563-D455-AD19D8853BDB}"/>
              </a:ext>
            </a:extLst>
          </p:cNvPr>
          <p:cNvGrpSpPr/>
          <p:nvPr/>
        </p:nvGrpSpPr>
        <p:grpSpPr>
          <a:xfrm>
            <a:off x="345232" y="1348268"/>
            <a:ext cx="11501536" cy="4559563"/>
            <a:chOff x="295009" y="1376261"/>
            <a:chExt cx="11501536" cy="45595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D9DBC3-CEAD-2334-B4FE-A19857BD2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9"/>
            <a:stretch/>
          </p:blipFill>
          <p:spPr>
            <a:xfrm>
              <a:off x="295009" y="1376261"/>
              <a:ext cx="6005345" cy="2133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137EC4-372F-5112-1773-906E0E5B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9"/>
            <a:stretch/>
          </p:blipFill>
          <p:spPr>
            <a:xfrm>
              <a:off x="295009" y="3802224"/>
              <a:ext cx="6005346" cy="2133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0B2AD1-C307-0B12-4305-303E411F6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9"/>
            <a:stretch/>
          </p:blipFill>
          <p:spPr>
            <a:xfrm>
              <a:off x="5791200" y="1376261"/>
              <a:ext cx="6005345" cy="2133600"/>
            </a:xfrm>
            <a:prstGeom prst="rect">
              <a:avLst/>
            </a:prstGeom>
          </p:spPr>
        </p:pic>
        <p:pic>
          <p:nvPicPr>
            <p:cNvPr id="12" name="Picture 11" descr="A comparison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1FA7EB47-5963-50B2-1846-937DEC04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9"/>
            <a:stretch/>
          </p:blipFill>
          <p:spPr>
            <a:xfrm>
              <a:off x="5791200" y="3802224"/>
              <a:ext cx="6005345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98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System Overview</a:t>
            </a:r>
          </a:p>
          <a:p>
            <a:r>
              <a:rPr lang="en-US" dirty="0"/>
              <a:t>Unsupervised Clustering Algorithm</a:t>
            </a:r>
          </a:p>
          <a:p>
            <a:pPr lvl="1"/>
            <a:r>
              <a:rPr lang="en-US" dirty="0"/>
              <a:t>Minimum Spanning Tree</a:t>
            </a:r>
          </a:p>
          <a:p>
            <a:pPr lvl="1"/>
            <a:r>
              <a:rPr lang="en-US" dirty="0"/>
              <a:t>Dendrogram &amp; Cluster Culling</a:t>
            </a:r>
          </a:p>
          <a:p>
            <a:r>
              <a:rPr lang="en-US" dirty="0"/>
              <a:t>Efficacy</a:t>
            </a:r>
          </a:p>
          <a:p>
            <a:r>
              <a:rPr lang="en-US" dirty="0"/>
              <a:t>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E41D6-D193-51B2-25A2-2DA3FA896271}"/>
              </a:ext>
            </a:extLst>
          </p:cNvPr>
          <p:cNvSpPr txBox="1"/>
          <p:nvPr/>
        </p:nvSpPr>
        <p:spPr>
          <a:xfrm>
            <a:off x="2100266" y="5183594"/>
            <a:ext cx="7991468" cy="715089"/>
          </a:xfrm>
          <a:prstGeom prst="roundRect">
            <a:avLst/>
          </a:prstGeom>
          <a:solidFill>
            <a:srgbClr val="22458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ability to identify rare events, and ignore false alarms, increases the effectiveness of training and increases readiness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3717E-7F3A-2DC3-F960-85833F260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59C5C6-5DE8-A2E3-4ED1-66EC5479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85F88-45E6-A94F-B36F-61CD006B49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MST Approximations for high dimension and large datasets</a:t>
            </a:r>
          </a:p>
          <a:p>
            <a:pPr lvl="1"/>
            <a:r>
              <a:rPr lang="en-US" dirty="0"/>
              <a:t>Approximate MST builds can be significantly cheaper than exact builds</a:t>
            </a:r>
          </a:p>
          <a:p>
            <a:pPr lvl="1"/>
            <a:r>
              <a:rPr lang="en-US" dirty="0"/>
              <a:t>Initial testing shows that clustering accuracy does not degrade with reasonably accurate approximations</a:t>
            </a:r>
          </a:p>
          <a:p>
            <a:r>
              <a:rPr lang="en-US" dirty="0"/>
              <a:t>Continued development of the surrounding DUCAT architecture</a:t>
            </a:r>
          </a:p>
          <a:p>
            <a:pPr lvl="1"/>
            <a:r>
              <a:rPr lang="en-US" dirty="0"/>
              <a:t>The past year has been focused on the unsupervised clustering algorithm</a:t>
            </a:r>
          </a:p>
          <a:p>
            <a:pPr lvl="1"/>
            <a:r>
              <a:rPr lang="en-US" dirty="0"/>
              <a:t>Sophistication can be added to the way that clusters are defined once found</a:t>
            </a:r>
          </a:p>
          <a:p>
            <a:pPr lvl="1"/>
            <a:r>
              <a:rPr lang="en-US" dirty="0"/>
              <a:t>Refinement of general, and domain specific, approaches to the Second Pass module</a:t>
            </a:r>
          </a:p>
        </p:txBody>
      </p:sp>
    </p:spTree>
    <p:extLst>
      <p:ext uri="{BB962C8B-B14F-4D97-AF65-F5344CB8AC3E}">
        <p14:creationId xmlns:p14="http://schemas.microsoft.com/office/powerpoint/2010/main" val="933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9DE8D-5B3F-872D-0E0A-8D9C5C1F9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0D7E2-50D5-E1A5-A473-2DC155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7319B-2CFA-86CA-35EF-521469F4F7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0809909" cy="5008851"/>
          </a:xfrm>
        </p:spPr>
        <p:txBody>
          <a:bodyPr/>
          <a:lstStyle/>
          <a:p>
            <a:r>
              <a:rPr lang="en-US" sz="2600" dirty="0"/>
              <a:t>Unsupervised Clustering Goals</a:t>
            </a:r>
          </a:p>
          <a:p>
            <a:pPr lvl="1"/>
            <a:r>
              <a:rPr lang="en-US" sz="2200" dirty="0"/>
              <a:t>Identify emergent behavior</a:t>
            </a:r>
          </a:p>
          <a:p>
            <a:pPr lvl="1"/>
            <a:r>
              <a:rPr lang="en-US" sz="2200" dirty="0"/>
              <a:t>Real time identification of unknown types</a:t>
            </a:r>
          </a:p>
          <a:p>
            <a:pPr lvl="2"/>
            <a:r>
              <a:rPr lang="en-US" sz="1800" dirty="0"/>
              <a:t>New behaviors from software defined radios or changing traffic patterns</a:t>
            </a:r>
          </a:p>
          <a:p>
            <a:pPr lvl="2"/>
            <a:r>
              <a:rPr lang="en-US" sz="1800" dirty="0"/>
              <a:t>Anomalous behaviors, due to emerging failure or undesired activity</a:t>
            </a:r>
          </a:p>
          <a:p>
            <a:r>
              <a:rPr lang="en-US" sz="2600" dirty="0"/>
              <a:t>System Needs</a:t>
            </a:r>
          </a:p>
          <a:p>
            <a:pPr lvl="1"/>
            <a:r>
              <a:rPr lang="en-US" sz="2200" dirty="0"/>
              <a:t>The ability to discover new class types and record them for future data</a:t>
            </a:r>
          </a:p>
          <a:p>
            <a:pPr lvl="1"/>
            <a:r>
              <a:rPr lang="en-US" sz="2200" dirty="0"/>
              <a:t>The ability to find clusters and maintain tight cluster definitions in the presence of large amounts of noise</a:t>
            </a:r>
          </a:p>
          <a:p>
            <a:pPr lvl="1"/>
            <a:r>
              <a:rPr lang="en-US" sz="2200" dirty="0"/>
              <a:t>The ability to automatically determine the number of (if any) clusters are present in a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92507-1E68-A5E5-4221-78F39FC198DD}"/>
              </a:ext>
            </a:extLst>
          </p:cNvPr>
          <p:cNvSpPr txBox="1"/>
          <p:nvPr/>
        </p:nvSpPr>
        <p:spPr>
          <a:xfrm>
            <a:off x="2901820" y="5405794"/>
            <a:ext cx="6884436" cy="715089"/>
          </a:xfrm>
          <a:prstGeom prst="roundRect">
            <a:avLst/>
          </a:prstGeom>
          <a:solidFill>
            <a:srgbClr val="22458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Readiness demands that we cannot wait for observations taken from historic data</a:t>
            </a:r>
          </a:p>
        </p:txBody>
      </p:sp>
    </p:spTree>
    <p:extLst>
      <p:ext uri="{BB962C8B-B14F-4D97-AF65-F5344CB8AC3E}">
        <p14:creationId xmlns:p14="http://schemas.microsoft.com/office/powerpoint/2010/main" val="147604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1C706-737D-E8B9-2D58-D87A8E4F2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9C7C4-ACD9-A4F1-7964-7E66B7C2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F7E78BE-FFDF-382F-A678-72068D97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92" y="2083626"/>
            <a:ext cx="10258815" cy="2690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740BC-14F7-1B54-F9B0-BB4D731F539D}"/>
              </a:ext>
            </a:extLst>
          </p:cNvPr>
          <p:cNvSpPr txBox="1"/>
          <p:nvPr/>
        </p:nvSpPr>
        <p:spPr>
          <a:xfrm>
            <a:off x="3186546" y="1655761"/>
            <a:ext cx="2171386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Incoming data is first checked against known clusters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79686-6BD1-DC78-1BFC-F09AC6883E8F}"/>
              </a:ext>
            </a:extLst>
          </p:cNvPr>
          <p:cNvSpPr txBox="1"/>
          <p:nvPr/>
        </p:nvSpPr>
        <p:spPr>
          <a:xfrm>
            <a:off x="1239352" y="4940628"/>
            <a:ext cx="2666923" cy="738664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Unsupervised clustering is performed on unclassified data to find emergent data classes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4E9AF-F37F-8F3A-CC5D-3376B8A673E9}"/>
              </a:ext>
            </a:extLst>
          </p:cNvPr>
          <p:cNvSpPr txBox="1"/>
          <p:nvPr/>
        </p:nvSpPr>
        <p:spPr>
          <a:xfrm>
            <a:off x="8109241" y="4917664"/>
            <a:ext cx="2787989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New clusters definitions are created that can be used to check future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319AAF-6E57-2371-09CA-DFB83F6C6A43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2803656" y="1917371"/>
            <a:ext cx="382890" cy="485763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8F6055-84D7-436E-AE77-3FD12278A4A2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7413441" y="4503987"/>
            <a:ext cx="695800" cy="675287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56DAAD-F278-71BB-A97B-9E94BC2A752F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3906275" y="3861640"/>
            <a:ext cx="431457" cy="1448320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8703C1-68F7-3CF1-FB83-3AFA2258F1AD}"/>
              </a:ext>
            </a:extLst>
          </p:cNvPr>
          <p:cNvSpPr txBox="1"/>
          <p:nvPr/>
        </p:nvSpPr>
        <p:spPr>
          <a:xfrm>
            <a:off x="9040015" y="3399975"/>
            <a:ext cx="2552462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Second pass to further refine cluster definition and classifications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47AC83-8D3C-2B30-BBE3-285935427A01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8622565" y="2890659"/>
            <a:ext cx="417450" cy="770926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3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1C706-737D-E8B9-2D58-D87A8E4F2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9C7C4-ACD9-A4F1-7964-7E66B7C2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F7E78BE-FFDF-382F-A678-72068D97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92" y="2083626"/>
            <a:ext cx="10258815" cy="2690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740BC-14F7-1B54-F9B0-BB4D731F539D}"/>
              </a:ext>
            </a:extLst>
          </p:cNvPr>
          <p:cNvSpPr txBox="1"/>
          <p:nvPr/>
        </p:nvSpPr>
        <p:spPr>
          <a:xfrm>
            <a:off x="3186546" y="1655761"/>
            <a:ext cx="2171386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Incoming data is first checked against known clusters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79686-6BD1-DC78-1BFC-F09AC6883E8F}"/>
              </a:ext>
            </a:extLst>
          </p:cNvPr>
          <p:cNvSpPr txBox="1"/>
          <p:nvPr/>
        </p:nvSpPr>
        <p:spPr>
          <a:xfrm>
            <a:off x="1239352" y="4940628"/>
            <a:ext cx="2666923" cy="738664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Unsupervised clustering is performed on unclassified data to find emergent data classes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4E9AF-F37F-8F3A-CC5D-3376B8A673E9}"/>
              </a:ext>
            </a:extLst>
          </p:cNvPr>
          <p:cNvSpPr txBox="1"/>
          <p:nvPr/>
        </p:nvSpPr>
        <p:spPr>
          <a:xfrm>
            <a:off x="8109241" y="4917664"/>
            <a:ext cx="2787989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New clusters definitions are created that can be used to check future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319AAF-6E57-2371-09CA-DFB83F6C6A43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2803656" y="1917371"/>
            <a:ext cx="382890" cy="485763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8F6055-84D7-436E-AE77-3FD12278A4A2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7413441" y="4503987"/>
            <a:ext cx="695800" cy="675287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56DAAD-F278-71BB-A97B-9E94BC2A752F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3906275" y="3861640"/>
            <a:ext cx="431457" cy="1448320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8703C1-68F7-3CF1-FB83-3AFA2258F1AD}"/>
              </a:ext>
            </a:extLst>
          </p:cNvPr>
          <p:cNvSpPr txBox="1"/>
          <p:nvPr/>
        </p:nvSpPr>
        <p:spPr>
          <a:xfrm>
            <a:off x="9040015" y="3399975"/>
            <a:ext cx="2552462" cy="523220"/>
          </a:xfrm>
          <a:prstGeom prst="rect">
            <a:avLst/>
          </a:prstGeom>
          <a:ln w="19050">
            <a:solidFill>
              <a:srgbClr val="2245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Second pass to further refine cluster definition and classifications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47AC83-8D3C-2B30-BBE3-285935427A01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8622565" y="2890659"/>
            <a:ext cx="417450" cy="770926"/>
          </a:xfrm>
          <a:prstGeom prst="straightConnector1">
            <a:avLst/>
          </a:prstGeom>
          <a:ln w="19050">
            <a:solidFill>
              <a:srgbClr val="22458A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4341FE0-DA05-1C2C-A687-C442F7A60ADF}"/>
              </a:ext>
            </a:extLst>
          </p:cNvPr>
          <p:cNvSpPr/>
          <p:nvPr/>
        </p:nvSpPr>
        <p:spPr bwMode="auto">
          <a:xfrm>
            <a:off x="3729318" y="3489927"/>
            <a:ext cx="1952345" cy="27483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2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EFE3F-BE59-7989-6891-DFC76D982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698B50-D8A5-C524-F720-AB927312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Clustering Algorithm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A7554-1C32-F4DD-194E-5A00D6D49C0B}"/>
              </a:ext>
            </a:extLst>
          </p:cNvPr>
          <p:cNvGrpSpPr/>
          <p:nvPr/>
        </p:nvGrpSpPr>
        <p:grpSpPr>
          <a:xfrm>
            <a:off x="611573" y="1934758"/>
            <a:ext cx="10968854" cy="3502834"/>
            <a:chOff x="611573" y="1934758"/>
            <a:chExt cx="10968854" cy="35028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98CD0-B985-BD9F-AF79-31EA11998AFC}"/>
                </a:ext>
              </a:extLst>
            </p:cNvPr>
            <p:cNvSpPr txBox="1"/>
            <p:nvPr/>
          </p:nvSpPr>
          <p:spPr>
            <a:xfrm>
              <a:off x="611573" y="3274695"/>
              <a:ext cx="2743200" cy="822960"/>
            </a:xfrm>
            <a:prstGeom prst="roundRect">
              <a:avLst/>
            </a:prstGeom>
            <a:solidFill>
              <a:srgbClr val="22458A"/>
            </a:solidFill>
            <a:ln w="28575">
              <a:solidFill>
                <a:srgbClr val="22458A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Build kD-Tree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2EFC5F-2F72-7D39-0DA8-4F9AE56E3CBC}"/>
                </a:ext>
              </a:extLst>
            </p:cNvPr>
            <p:cNvGrpSpPr/>
            <p:nvPr/>
          </p:nvGrpSpPr>
          <p:grpSpPr>
            <a:xfrm>
              <a:off x="4724400" y="1934758"/>
              <a:ext cx="2743200" cy="3502834"/>
              <a:chOff x="4724400" y="1697465"/>
              <a:chExt cx="2743200" cy="350283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75F5F0-A5A1-2452-2392-DD2EECC1FB69}"/>
                  </a:ext>
                </a:extLst>
              </p:cNvPr>
              <p:cNvSpPr txBox="1"/>
              <p:nvPr/>
            </p:nvSpPr>
            <p:spPr>
              <a:xfrm>
                <a:off x="4724400" y="1697465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k-Nearest Neighbor (kNN) Graph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6CF8D-378C-67DF-E77C-99707C508DF8}"/>
                  </a:ext>
                </a:extLst>
              </p:cNvPr>
              <p:cNvSpPr txBox="1"/>
              <p:nvPr/>
            </p:nvSpPr>
            <p:spPr>
              <a:xfrm>
                <a:off x="4724400" y="3037402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Define Core Distances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D771D-BE9C-4B0F-B7FA-33CD5011B0C7}"/>
                  </a:ext>
                </a:extLst>
              </p:cNvPr>
              <p:cNvSpPr txBox="1"/>
              <p:nvPr/>
            </p:nvSpPr>
            <p:spPr>
              <a:xfrm>
                <a:off x="4724400" y="4377339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Build Minimum Spanning Tree (MST)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5893F5-2903-95CB-47FC-9E59C5FF2A55}"/>
                </a:ext>
              </a:extLst>
            </p:cNvPr>
            <p:cNvGrpSpPr/>
            <p:nvPr/>
          </p:nvGrpSpPr>
          <p:grpSpPr>
            <a:xfrm>
              <a:off x="8837227" y="2585289"/>
              <a:ext cx="2743200" cy="2201772"/>
              <a:chOff x="8837227" y="2411093"/>
              <a:chExt cx="2743200" cy="220177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B7AD94-3BA6-952A-0640-F0F72E87C688}"/>
                  </a:ext>
                </a:extLst>
              </p:cNvPr>
              <p:cNvSpPr txBox="1"/>
              <p:nvPr/>
            </p:nvSpPr>
            <p:spPr>
              <a:xfrm>
                <a:off x="8837227" y="2411093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Generate Dendrogram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3EBFC-75B5-5C16-0B38-84E92865E177}"/>
                  </a:ext>
                </a:extLst>
              </p:cNvPr>
              <p:cNvSpPr txBox="1"/>
              <p:nvPr/>
            </p:nvSpPr>
            <p:spPr>
              <a:xfrm>
                <a:off x="8837227" y="3789905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Cull Dendrogram</a:t>
                </a:r>
              </a:p>
            </p:txBody>
          </p:sp>
        </p:grp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722A0927-5687-1179-39E5-ABEA97395A1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 bwMode="auto">
            <a:xfrm flipV="1">
              <a:off x="3354773" y="2346238"/>
              <a:ext cx="1369627" cy="1339937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948A1DFC-B235-6CC2-CDC6-B3D66D14CEF0}"/>
                </a:ext>
              </a:extLst>
            </p:cNvPr>
            <p:cNvCxnSpPr>
              <a:stCxn id="5" idx="3"/>
              <a:endCxn id="8" idx="1"/>
            </p:cNvCxnSpPr>
            <p:nvPr/>
          </p:nvCxnSpPr>
          <p:spPr bwMode="auto">
            <a:xfrm>
              <a:off x="3354773" y="3686175"/>
              <a:ext cx="1369627" cy="1339937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08F811-991E-310C-5043-AA85A50BC1D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 bwMode="auto">
            <a:xfrm>
              <a:off x="6096000" y="2757718"/>
              <a:ext cx="0" cy="516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9CA1A6D-B47B-21CB-70F1-A1CE1231E226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>
              <a:off x="6096000" y="4097655"/>
              <a:ext cx="0" cy="516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8D1A82-5D4D-C60D-82FA-0895513248E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 bwMode="auto">
            <a:xfrm>
              <a:off x="10208827" y="3408249"/>
              <a:ext cx="0" cy="5558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BAABBCBE-2760-04E3-DE97-7D716679DEB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 bwMode="auto">
            <a:xfrm flipV="1">
              <a:off x="7467600" y="2996769"/>
              <a:ext cx="1369627" cy="2029343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22458A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9C77E92-1A61-B981-CDF1-F3A3E7CEF93A}"/>
              </a:ext>
            </a:extLst>
          </p:cNvPr>
          <p:cNvSpPr/>
          <p:nvPr/>
        </p:nvSpPr>
        <p:spPr bwMode="auto">
          <a:xfrm>
            <a:off x="352425" y="1547812"/>
            <a:ext cx="11487150" cy="4276726"/>
          </a:xfrm>
          <a:prstGeom prst="rect">
            <a:avLst/>
          </a:prstGeom>
          <a:noFill/>
          <a:ln w="28575" cap="flat" cmpd="sng" algn="ctr">
            <a:solidFill>
              <a:srgbClr val="2245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3B439-3B77-C058-DE7D-A691A46AAA19}"/>
              </a:ext>
            </a:extLst>
          </p:cNvPr>
          <p:cNvSpPr txBox="1"/>
          <p:nvPr/>
        </p:nvSpPr>
        <p:spPr>
          <a:xfrm>
            <a:off x="352425" y="1156213"/>
            <a:ext cx="333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Unsupervised Clustering</a:t>
            </a:r>
          </a:p>
        </p:txBody>
      </p:sp>
    </p:spTree>
    <p:extLst>
      <p:ext uri="{BB962C8B-B14F-4D97-AF65-F5344CB8AC3E}">
        <p14:creationId xmlns:p14="http://schemas.microsoft.com/office/powerpoint/2010/main" val="395482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EFE3F-BE59-7989-6891-DFC76D982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698B50-D8A5-C524-F720-AB927312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Clustering Algorithm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BD8383-C475-968C-E660-9D21837741DC}"/>
              </a:ext>
            </a:extLst>
          </p:cNvPr>
          <p:cNvGrpSpPr/>
          <p:nvPr/>
        </p:nvGrpSpPr>
        <p:grpSpPr>
          <a:xfrm>
            <a:off x="611573" y="1938528"/>
            <a:ext cx="10968854" cy="3502834"/>
            <a:chOff x="611573" y="1677583"/>
            <a:chExt cx="10968854" cy="35028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98CD0-B985-BD9F-AF79-31EA11998AFC}"/>
                </a:ext>
              </a:extLst>
            </p:cNvPr>
            <p:cNvSpPr txBox="1"/>
            <p:nvPr/>
          </p:nvSpPr>
          <p:spPr>
            <a:xfrm>
              <a:off x="611573" y="3017520"/>
              <a:ext cx="2743200" cy="822960"/>
            </a:xfrm>
            <a:prstGeom prst="roundRect">
              <a:avLst/>
            </a:prstGeom>
            <a:solidFill>
              <a:srgbClr val="22458A">
                <a:alpha val="50000"/>
              </a:srgbClr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Build kD-Tree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680D5B-1F83-77F3-AF2A-79446B3FE1F3}"/>
                </a:ext>
              </a:extLst>
            </p:cNvPr>
            <p:cNvGrpSpPr/>
            <p:nvPr/>
          </p:nvGrpSpPr>
          <p:grpSpPr>
            <a:xfrm>
              <a:off x="3354773" y="1677583"/>
              <a:ext cx="8225654" cy="3502834"/>
              <a:chOff x="3354773" y="1677583"/>
              <a:chExt cx="8225654" cy="350283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75F5F0-A5A1-2452-2392-DD2EECC1FB69}"/>
                  </a:ext>
                </a:extLst>
              </p:cNvPr>
              <p:cNvSpPr txBox="1"/>
              <p:nvPr/>
            </p:nvSpPr>
            <p:spPr>
              <a:xfrm>
                <a:off x="4724400" y="1677583"/>
                <a:ext cx="2743200" cy="822960"/>
              </a:xfrm>
              <a:prstGeom prst="roundRect">
                <a:avLst/>
              </a:prstGeom>
              <a:solidFill>
                <a:srgbClr val="22458A">
                  <a:alpha val="50000"/>
                </a:srgbClr>
              </a:solidFill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k-Nearest Neighbor (kNN) Graph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6CF8D-378C-67DF-E77C-99707C508DF8}"/>
                  </a:ext>
                </a:extLst>
              </p:cNvPr>
              <p:cNvSpPr txBox="1"/>
              <p:nvPr/>
            </p:nvSpPr>
            <p:spPr>
              <a:xfrm>
                <a:off x="4724400" y="3017520"/>
                <a:ext cx="2743200" cy="822960"/>
              </a:xfrm>
              <a:prstGeom prst="roundRect">
                <a:avLst/>
              </a:prstGeom>
              <a:solidFill>
                <a:srgbClr val="22458A">
                  <a:alpha val="50000"/>
                </a:srgbClr>
              </a:solidFill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Define Core Distances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D771D-BE9C-4B0F-B7FA-33CD5011B0C7}"/>
                  </a:ext>
                </a:extLst>
              </p:cNvPr>
              <p:cNvSpPr txBox="1"/>
              <p:nvPr/>
            </p:nvSpPr>
            <p:spPr>
              <a:xfrm>
                <a:off x="4724400" y="4357457"/>
                <a:ext cx="2743200" cy="822960"/>
              </a:xfrm>
              <a:prstGeom prst="roundRect">
                <a:avLst/>
              </a:prstGeom>
              <a:solidFill>
                <a:srgbClr val="22458A"/>
              </a:solidFill>
              <a:ln w="28575">
                <a:solidFill>
                  <a:srgbClr val="22458A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Build Minimum Spanning Tree (MST)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B7AD94-3BA6-952A-0640-F0F72E87C688}"/>
                  </a:ext>
                </a:extLst>
              </p:cNvPr>
              <p:cNvSpPr txBox="1"/>
              <p:nvPr/>
            </p:nvSpPr>
            <p:spPr>
              <a:xfrm>
                <a:off x="8837227" y="2328114"/>
                <a:ext cx="2743200" cy="822960"/>
              </a:xfrm>
              <a:prstGeom prst="roundRect">
                <a:avLst/>
              </a:prstGeom>
              <a:solidFill>
                <a:srgbClr val="22458A">
                  <a:alpha val="50000"/>
                </a:srgbClr>
              </a:solidFill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Generate Dendrogram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3EBFC-75B5-5C16-0B38-84E92865E177}"/>
                  </a:ext>
                </a:extLst>
              </p:cNvPr>
              <p:cNvSpPr txBox="1"/>
              <p:nvPr/>
            </p:nvSpPr>
            <p:spPr>
              <a:xfrm>
                <a:off x="8837227" y="3706926"/>
                <a:ext cx="2743200" cy="822960"/>
              </a:xfrm>
              <a:prstGeom prst="roundRect">
                <a:avLst/>
              </a:prstGeom>
              <a:solidFill>
                <a:srgbClr val="22458A">
                  <a:alpha val="50000"/>
                </a:srgbClr>
              </a:solidFill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Cull Dendrogram</a:t>
                </a:r>
              </a:p>
            </p:txBody>
          </p: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722A0927-5687-1179-39E5-ABEA97395A1B}"/>
                  </a:ext>
                </a:extLst>
              </p:cNvPr>
              <p:cNvCxnSpPr>
                <a:stCxn id="5" idx="3"/>
                <a:endCxn id="6" idx="1"/>
              </p:cNvCxnSpPr>
              <p:nvPr/>
            </p:nvCxnSpPr>
            <p:spPr bwMode="auto">
              <a:xfrm flipV="1">
                <a:off x="3354773" y="2089063"/>
                <a:ext cx="1369627" cy="1339937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948A1DFC-B235-6CC2-CDC6-B3D66D14CEF0}"/>
                  </a:ext>
                </a:extLst>
              </p:cNvPr>
              <p:cNvCxnSpPr>
                <a:stCxn id="5" idx="3"/>
                <a:endCxn id="8" idx="1"/>
              </p:cNvCxnSpPr>
              <p:nvPr/>
            </p:nvCxnSpPr>
            <p:spPr bwMode="auto">
              <a:xfrm>
                <a:off x="3354773" y="3429000"/>
                <a:ext cx="1369627" cy="1339937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308F811-991E-310C-5043-AA85A50BC1DF}"/>
                  </a:ext>
                </a:extLst>
              </p:cNvPr>
              <p:cNvCxnSpPr>
                <a:stCxn id="6" idx="2"/>
                <a:endCxn id="7" idx="0"/>
              </p:cNvCxnSpPr>
              <p:nvPr/>
            </p:nvCxnSpPr>
            <p:spPr bwMode="auto">
              <a:xfrm>
                <a:off x="6096000" y="2500543"/>
                <a:ext cx="0" cy="51697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9CA1A6D-B47B-21CB-70F1-A1CE1231E226}"/>
                  </a:ext>
                </a:extLst>
              </p:cNvPr>
              <p:cNvCxnSpPr>
                <a:stCxn id="7" idx="2"/>
                <a:endCxn id="8" idx="0"/>
              </p:cNvCxnSpPr>
              <p:nvPr/>
            </p:nvCxnSpPr>
            <p:spPr bwMode="auto">
              <a:xfrm>
                <a:off x="6096000" y="3840480"/>
                <a:ext cx="0" cy="51697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C8D1A82-5D4D-C60D-82FA-0895513248E7}"/>
                  </a:ext>
                </a:extLst>
              </p:cNvPr>
              <p:cNvCxnSpPr>
                <a:stCxn id="9" idx="2"/>
                <a:endCxn id="10" idx="0"/>
              </p:cNvCxnSpPr>
              <p:nvPr/>
            </p:nvCxnSpPr>
            <p:spPr bwMode="auto">
              <a:xfrm>
                <a:off x="10208827" y="3151074"/>
                <a:ext cx="0" cy="55585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BAABBCBE-2760-04E3-DE97-7D716679DEB1}"/>
                  </a:ext>
                </a:extLst>
              </p:cNvPr>
              <p:cNvCxnSpPr>
                <a:stCxn id="8" idx="3"/>
                <a:endCxn id="9" idx="1"/>
              </p:cNvCxnSpPr>
              <p:nvPr/>
            </p:nvCxnSpPr>
            <p:spPr bwMode="auto">
              <a:xfrm flipV="1">
                <a:off x="7467600" y="2739594"/>
                <a:ext cx="1369627" cy="2029343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2458A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51285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31C53-37A0-246D-798B-969493066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F892D-DAD8-0BDF-258B-57E1AA8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044DF-8CFD-EF12-E5E3-1C3D513F72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111798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Minimum Spanning Tree</a:t>
            </a:r>
            <a:r>
              <a:rPr lang="en-US" dirty="0"/>
              <a:t> is a graph in which there exists a path between any two vertices and the combined edge weight of the graph is as small as possible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1310C0-3E5F-1559-70A9-3D4097A290D8}"/>
              </a:ext>
            </a:extLst>
          </p:cNvPr>
          <p:cNvSpPr txBox="1">
            <a:spLocks/>
          </p:cNvSpPr>
          <p:nvPr/>
        </p:nvSpPr>
        <p:spPr bwMode="auto">
          <a:xfrm>
            <a:off x="480133" y="2195646"/>
            <a:ext cx="4371786" cy="23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Well-Separated Pair Decomposition </a:t>
            </a:r>
            <a:r>
              <a:rPr lang="en-US" kern="0" dirty="0"/>
              <a:t>breaks a dataset into a series of well-separated pairs of point sets. This structure allows for shortcuts in the tree building process that significantly reduce build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BA470-24FD-D117-0FF0-6D0BB457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9420" r="13824" b="11335"/>
          <a:stretch/>
        </p:blipFill>
        <p:spPr>
          <a:xfrm>
            <a:off x="5638800" y="2590800"/>
            <a:ext cx="5254488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31C53-37A0-246D-798B-969493066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F892D-DAD8-0BDF-258B-57E1AA8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044DF-8CFD-EF12-E5E3-1C3D513F72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111798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Minimum Spanning Tree</a:t>
            </a:r>
            <a:r>
              <a:rPr lang="en-US" dirty="0"/>
              <a:t> is a graph in which there exists a path between any two vertices and the combined edge weight of the graph is as small as possible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1310C0-3E5F-1559-70A9-3D4097A290D8}"/>
              </a:ext>
            </a:extLst>
          </p:cNvPr>
          <p:cNvSpPr txBox="1">
            <a:spLocks/>
          </p:cNvSpPr>
          <p:nvPr/>
        </p:nvSpPr>
        <p:spPr bwMode="auto">
          <a:xfrm>
            <a:off x="480133" y="2195646"/>
            <a:ext cx="4371786" cy="23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Well-Separated Pair Decomposition </a:t>
            </a:r>
            <a:r>
              <a:rPr lang="en-US" kern="0" dirty="0"/>
              <a:t>breaks a dataset into a series of well-separated pairs of point sets. This structure allows for shortcuts in the tree building process that significantly reduce build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BA470-24FD-D117-0FF0-6D0BB457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8058" r="13824" b="9972"/>
          <a:stretch/>
        </p:blipFill>
        <p:spPr>
          <a:xfrm>
            <a:off x="5562600" y="2533650"/>
            <a:ext cx="533068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317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B1EB1852D7A42A5042B70A973DD38" ma:contentTypeVersion="14" ma:contentTypeDescription="Create a new document." ma:contentTypeScope="" ma:versionID="da6f00d6a5f73960d2d33a01138734f9">
  <xsd:schema xmlns:xsd="http://www.w3.org/2001/XMLSchema" xmlns:xs="http://www.w3.org/2001/XMLSchema" xmlns:p="http://schemas.microsoft.com/office/2006/metadata/properties" xmlns:ns2="a414528d-0f92-44ac-9efc-43825a1d2a77" xmlns:ns3="b2ef7921-3e8a-49e5-a938-d217fdbccb6a" targetNamespace="http://schemas.microsoft.com/office/2006/metadata/properties" ma:root="true" ma:fieldsID="63fdc3e964333f3c51f989384b72604e" ns2:_="" ns3:_="">
    <xsd:import namespace="a414528d-0f92-44ac-9efc-43825a1d2a77"/>
    <xsd:import namespace="b2ef7921-3e8a-49e5-a938-d217fdbcc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4528d-0f92-44ac-9efc-43825a1d2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344d556-4f06-45b5-a3fa-671c9127e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f7921-3e8a-49e5-a938-d217fdbcc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dd36d01-74c8-4828-b500-762b431c1887}" ma:internalName="TaxCatchAll" ma:showField="CatchAllData" ma:web="b2ef7921-3e8a-49e5-a938-d217fdbccb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a414528d-0f92-44ac-9efc-43825a1d2a77">
      <Terms xmlns="http://schemas.microsoft.com/office/infopath/2007/PartnerControls"/>
    </lcf76f155ced4ddcb4097134ff3c332f>
    <TaxCatchAll xmlns="b2ef7921-3e8a-49e5-a938-d217fdbccb6a" xsi:nil="true"/>
  </documentManagement>
</p:properties>
</file>

<file path=customXml/itemProps1.xml><?xml version="1.0" encoding="utf-8"?>
<ds:datastoreItem xmlns:ds="http://schemas.openxmlformats.org/officeDocument/2006/customXml" ds:itemID="{AD9B839A-533D-40DD-AB84-593997DA3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4528d-0f92-44ac-9efc-43825a1d2a77"/>
    <ds:schemaRef ds:uri="b2ef7921-3e8a-49e5-a938-d217fdbccb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a414528d-0f92-44ac-9efc-43825a1d2a77"/>
    <ds:schemaRef ds:uri="http://schemas.microsoft.com/office/infopath/2007/PartnerControls"/>
    <ds:schemaRef ds:uri="b2ef7921-3e8a-49e5-a938-d217fdbccb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15984</TotalTime>
  <Words>818</Words>
  <Application>Microsoft Office PowerPoint</Application>
  <PresentationFormat>Widescreen</PresentationFormat>
  <Paragraphs>147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Arial Narrow</vt:lpstr>
      <vt:lpstr>Cambria Math</vt:lpstr>
      <vt:lpstr>Tahoma</vt:lpstr>
      <vt:lpstr>Wingdings</vt:lpstr>
      <vt:lpstr>Blends</vt:lpstr>
      <vt:lpstr>PowerPoint Presentation</vt:lpstr>
      <vt:lpstr>Agenda</vt:lpstr>
      <vt:lpstr>Background</vt:lpstr>
      <vt:lpstr>System Overview</vt:lpstr>
      <vt:lpstr>System Overview</vt:lpstr>
      <vt:lpstr>Unsupervised Clustering Algorithm</vt:lpstr>
      <vt:lpstr>Unsupervised Clustering Algorithm</vt:lpstr>
      <vt:lpstr>Minimum Spanning Tree</vt:lpstr>
      <vt:lpstr>Minimum Spanning Tree</vt:lpstr>
      <vt:lpstr>Minimum Spanning Tree</vt:lpstr>
      <vt:lpstr>Unsupervised Clustering Algorithm</vt:lpstr>
      <vt:lpstr>Dendrogram &amp; Cluster Culling</vt:lpstr>
      <vt:lpstr>Dendrogram &amp; Cluster Culling</vt:lpstr>
      <vt:lpstr>Dendrogram &amp; Cluster Culling</vt:lpstr>
      <vt:lpstr>Dendrogram &amp; Cluster Culling</vt:lpstr>
      <vt:lpstr>Cluster Culling</vt:lpstr>
      <vt:lpstr>Cluster Culling</vt:lpstr>
      <vt:lpstr>Efficacy</vt:lpstr>
      <vt:lpstr>Timing Benchmarks</vt:lpstr>
      <vt:lpstr>Future Work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Chris Heinlen</cp:lastModifiedBy>
  <cp:revision>64</cp:revision>
  <cp:lastPrinted>1601-01-01T00:00:00Z</cp:lastPrinted>
  <dcterms:created xsi:type="dcterms:W3CDTF">2016-03-29T15:29:36Z</dcterms:created>
  <dcterms:modified xsi:type="dcterms:W3CDTF">2024-10-04T19:49:02Z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ediaServiceImageTags">
    <vt:lpwstr/>
  </property>
</Properties>
</file>