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32_509A1F68.xml" ContentType="application/vnd.ms-powerpoint.comments+xml"/>
  <Override PartName="/ppt/comments/modernComment_133_BB1248AE.xml" ContentType="application/vnd.ms-powerpoint.comments+xml"/>
  <Override PartName="/ppt/notesSlides/notesSlide2.xml" ContentType="application/vnd.openxmlformats-officedocument.presentationml.notesSlide+xml"/>
  <Override PartName="/ppt/comments/modernComment_145_CA8EF978.xml" ContentType="application/vnd.ms-powerpoint.comments+xml"/>
  <Override PartName="/ppt/comments/modernComment_13C_48DD12B2.xml" ContentType="application/vnd.ms-powerpoint.comments+xml"/>
  <Override PartName="/ppt/notesSlides/notesSlide3.xml" ContentType="application/vnd.openxmlformats-officedocument.presentationml.notesSlide+xml"/>
  <Override PartName="/ppt/comments/modernComment_13D_DA9668AA.xml" ContentType="application/vnd.ms-powerpoint.comments+xml"/>
  <Override PartName="/ppt/comments/modernComment_140_A71820F6.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7"/>
  </p:notesMasterIdLst>
  <p:handoutMasterIdLst>
    <p:handoutMasterId r:id="rId28"/>
  </p:handoutMasterIdLst>
  <p:sldIdLst>
    <p:sldId id="289" r:id="rId5"/>
    <p:sldId id="303" r:id="rId6"/>
    <p:sldId id="304" r:id="rId7"/>
    <p:sldId id="323" r:id="rId8"/>
    <p:sldId id="305" r:id="rId9"/>
    <p:sldId id="306" r:id="rId10"/>
    <p:sldId id="307" r:id="rId11"/>
    <p:sldId id="326" r:id="rId12"/>
    <p:sldId id="308" r:id="rId13"/>
    <p:sldId id="324" r:id="rId14"/>
    <p:sldId id="325" r:id="rId15"/>
    <p:sldId id="310" r:id="rId16"/>
    <p:sldId id="329" r:id="rId17"/>
    <p:sldId id="330" r:id="rId18"/>
    <p:sldId id="316" r:id="rId19"/>
    <p:sldId id="327" r:id="rId20"/>
    <p:sldId id="317" r:id="rId21"/>
    <p:sldId id="318" r:id="rId22"/>
    <p:sldId id="320" r:id="rId23"/>
    <p:sldId id="319" r:id="rId24"/>
    <p:sldId id="328" r:id="rId25"/>
    <p:sldId id="322" r:id="rId26"/>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4D492A-48A6-F45C-EDD8-A8BD6C8A2455}" name="Bryant, Micah" initials="MB" userId="S::ga10026177@ga.com::6608bef1-4dbf-44b3-8b4c-07e09cde9ef9" providerId="AD"/>
  <p188:author id="{271B31A9-CF65-244F-0CB3-B9FCC858C66C}" name="Gleason, Joseph" initials="GJ" userId="S::ga10028182@ga.com::33f8a3fe-304f-493c-bb06-0e30df3d70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8D8"/>
    <a:srgbClr val="CC3300"/>
    <a:srgbClr val="22458A"/>
    <a:srgbClr val="2B56AB"/>
    <a:srgbClr val="0033CC"/>
    <a:srgbClr val="3366CC"/>
    <a:srgbClr val="0066CC"/>
    <a:srgbClr val="F77B0B"/>
    <a:srgbClr val="B2F50B"/>
    <a:srgbClr val="F88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48BD3-B899-4F86-982E-B850674E227E}" v="88" dt="2024-09-09T20:13:5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19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omments/modernComment_132_509A1F68.xml><?xml version="1.0" encoding="utf-8"?>
<p188:cmLst xmlns:a="http://schemas.openxmlformats.org/drawingml/2006/main" xmlns:r="http://schemas.openxmlformats.org/officeDocument/2006/relationships" xmlns:p188="http://schemas.microsoft.com/office/powerpoint/2018/8/main">
  <p188:cm id="{4FC22CB1-3A1C-4693-A3E9-BE573CE0D5F0}" authorId="{271B31A9-CF65-244F-0CB3-B9FCC858C66C}" created="2024-09-09T17:19:57.175">
    <ac:deMkLst xmlns:ac="http://schemas.microsoft.com/office/drawing/2013/main/command">
      <pc:docMk xmlns:pc="http://schemas.microsoft.com/office/powerpoint/2013/main/command"/>
      <pc:sldMk xmlns:pc="http://schemas.microsoft.com/office/powerpoint/2013/main/command" cId="1352277864" sldId="306"/>
      <ac:picMk id="27" creationId="{BF666230-81BC-C3F2-5427-1C1EDB14C773}"/>
    </ac:deMkLst>
    <p188:replyLst>
      <p188:reply id="{E69F1984-B0C8-401C-A784-BB0793F444F8}" authorId="{634D492A-48A6-F45C-EDD8-A8BD6C8A2455}" created="2024-09-09T19:19:01.424">
        <p188:txBody>
          <a:bodyPr/>
          <a:lstStyle/>
          <a:p>
            <a:r>
              <a:rPr lang="en-US"/>
              <a:t>The plan for this is to say that having a very small amount of very high value points can lead reinforcement learning to optimize for those values even if on average that is a poor decision to make due to the point estimation instead of distributional estimation of the Q function. Potentially a rewording of the text box or a swapping for a better image</a:t>
            </a:r>
          </a:p>
        </p188:txBody>
      </p188:reply>
      <p188:reply id="{0161B2EE-0E1A-4B2B-B144-203AC8B56392}" authorId="{271B31A9-CF65-244F-0CB3-B9FCC858C66C}" created="2024-09-09T19:30:41.484">
        <p188:txBody>
          <a:bodyPr/>
          <a:lstStyle/>
          <a:p>
            <a:r>
              <a:rPr lang="en-US"/>
              <a:t>Maybe we just have a lint that shows the expected reward given the data? Doesn't have to be real, you can just draw an approximate.</a:t>
            </a:r>
          </a:p>
        </p188:txBody>
      </p188:reply>
      <p188:reply id="{D1D1E604-229B-4D8E-959A-957064ADD59C}" authorId="{634D492A-48A6-F45C-EDD8-A8BD6C8A2455}" created="2024-09-28T02:19:03.321">
        <p188:txBody>
          <a:bodyPr/>
          <a:lstStyle/>
          <a:p>
            <a:r>
              <a:rPr lang="en-US"/>
              <a:t>Add a trendline here</a:t>
            </a:r>
          </a:p>
        </p188:txBody>
      </p188:reply>
    </p188:replyLst>
    <p188:txBody>
      <a:bodyPr/>
      <a:lstStyle/>
      <a:p>
        <a:r>
          <a:rPr lang="en-US"/>
          <a:t>What's the plan to say with this diagram? It's not immediately clear how this relates to the high risk high reward uncertainty description below</a:t>
        </a:r>
      </a:p>
    </p188:txBody>
  </p188:cm>
  <p188:cm id="{D5FFD99E-0D2A-432A-BF7D-37A0E802FDD0}" authorId="{271B31A9-CF65-244F-0CB3-B9FCC858C66C}" created="2024-09-09T17:22:26.974">
    <ac:deMkLst xmlns:ac="http://schemas.microsoft.com/office/drawing/2013/main/command">
      <pc:docMk xmlns:pc="http://schemas.microsoft.com/office/powerpoint/2013/main/command"/>
      <pc:sldMk xmlns:pc="http://schemas.microsoft.com/office/powerpoint/2013/main/command" cId="1352277864" sldId="306"/>
      <ac:picMk id="27" creationId="{BF666230-81BC-C3F2-5427-1C1EDB14C773}"/>
    </ac:deMkLst>
    <p188:replyLst>
      <p188:reply id="{4A64551D-F99B-4630-8031-4817F0D28F63}" authorId="{634D492A-48A6-F45C-EDD8-A8BD6C8A2455}" created="2024-09-09T19:20:24.211">
        <p188:txBody>
          <a:bodyPr/>
          <a:lstStyle/>
          <a:p>
            <a:r>
              <a:rPr lang="en-US"/>
              <a:t>I was going to mention that using a neural network to build an understanding of how the system works means that it is less guaranteed of a solution, hard to get an understanding of what the model is doing, and harder to get an understanding of the uncertainty on a prediction</a:t>
            </a:r>
          </a:p>
        </p188:txBody>
        <p188:extLst>
          <p:ext xmlns:p="http://schemas.openxmlformats.org/presentationml/2006/main" uri="{57CB4572-C831-44C2-8A1C-0ADB6CCDFE69}">
            <p223:reactions xmlns:p223="http://schemas.microsoft.com/office/powerpoint/2022/03/main">
              <p223:rxn type="👍">
                <p223:instance time="2024-09-09T19:28:52.857" authorId="{271B31A9-CF65-244F-0CB3-B9FCC858C66C}"/>
              </p223:rxn>
            </p223:reactions>
          </p:ext>
        </p188:extLst>
      </p188:reply>
    </p188:replyLst>
    <p188:txBody>
      <a:bodyPr/>
      <a:lstStyle/>
      <a:p>
        <a:r>
          <a:rPr lang="en-US"/>
          <a:t>I would focus on similar drawbacks that we explained in the paper. The NN instead of the kinematic model seems potentially distracting from the point. I would stick with the potential for high risk high reward solution and a lack of understanding of uncertainty.</a:t>
        </a:r>
      </a:p>
    </p188:txBody>
  </p188:cm>
  <p188:cm id="{347A0569-91F3-45AE-A6A4-3F9C4AA9BC64}" authorId="{634D492A-48A6-F45C-EDD8-A8BD6C8A2455}" created="2024-09-28T02:14:47.838">
    <ac:deMkLst xmlns:ac="http://schemas.microsoft.com/office/drawing/2013/main/command">
      <pc:docMk xmlns:pc="http://schemas.microsoft.com/office/powerpoint/2013/main/command"/>
      <pc:sldMk xmlns:pc="http://schemas.microsoft.com/office/powerpoint/2013/main/command" cId="1352277864" sldId="306"/>
      <ac:spMk id="28" creationId="{A30DD348-195B-2055-F70D-44A0C34962F8}"/>
    </ac:deMkLst>
    <p188:txBody>
      <a:bodyPr/>
      <a:lstStyle/>
      <a:p>
        <a:r>
          <a:rPr lang="en-US"/>
          <a:t>Make sure to comment that developers have to spend lots of time fine tuning algorithms to match result parameters</a:t>
        </a:r>
      </a:p>
    </p188:txBody>
  </p188:cm>
</p188:cmLst>
</file>

<file path=ppt/comments/modernComment_133_BB1248AE.xml><?xml version="1.0" encoding="utf-8"?>
<p188:cmLst xmlns:a="http://schemas.openxmlformats.org/drawingml/2006/main" xmlns:r="http://schemas.openxmlformats.org/officeDocument/2006/relationships" xmlns:p188="http://schemas.microsoft.com/office/powerpoint/2018/8/main">
  <p188:cm id="{AEFD8636-FB86-4B90-AF7F-994D70ED2D0C}" authorId="{271B31A9-CF65-244F-0CB3-B9FCC858C66C}" status="resolved" created="2024-09-09T17:23:50.975" complete="100000">
    <ac:deMkLst xmlns:ac="http://schemas.microsoft.com/office/drawing/2013/main/command">
      <pc:docMk xmlns:pc="http://schemas.microsoft.com/office/powerpoint/2013/main/command"/>
      <pc:sldMk xmlns:pc="http://schemas.microsoft.com/office/powerpoint/2013/main/command" cId="3138537646" sldId="307"/>
      <ac:picMk id="8" creationId="{542B4A79-1EBB-56B7-B68A-051F56EDF6BF}"/>
    </ac:deMkLst>
    <p188:txBody>
      <a:bodyPr/>
      <a:lstStyle/>
      <a:p>
        <a:r>
          <a:rPr lang="en-US"/>
          <a:t>I might stick with an even simpler depiction of the ensemble. Maybe something like several robot heads (like in slides 3 and 4) saying the reward will all be different values</a:t>
        </a:r>
      </a:p>
    </p188:txBody>
  </p188:cm>
</p188:cmLst>
</file>

<file path=ppt/comments/modernComment_13C_48DD12B2.xml><?xml version="1.0" encoding="utf-8"?>
<p188:cmLst xmlns:a="http://schemas.openxmlformats.org/drawingml/2006/main" xmlns:r="http://schemas.openxmlformats.org/officeDocument/2006/relationships" xmlns:p188="http://schemas.microsoft.com/office/powerpoint/2018/8/main">
  <p188:cm id="{5AFAADA4-7C86-42CF-BC34-123CF20C2C09}" authorId="{634D492A-48A6-F45C-EDD8-A8BD6C8A2455}" created="2024-09-28T02:13:24.543">
    <pc:sldMkLst xmlns:pc="http://schemas.microsoft.com/office/powerpoint/2013/main/command">
      <pc:docMk/>
      <pc:sldMk cId="1222447794" sldId="316"/>
    </pc:sldMkLst>
    <p188:txBody>
      <a:bodyPr/>
      <a:lstStyle/>
      <a:p>
        <a:r>
          <a:rPr lang="en-US"/>
          <a:t>Change schematic to have a better diagram for the heatmap. Have a square showing area trained in and a increasing uncertainty as the distance from that square increases</a:t>
        </a:r>
      </a:p>
    </p188:txBody>
  </p188:cm>
</p188:cmLst>
</file>

<file path=ppt/comments/modernComment_13D_DA9668AA.xml><?xml version="1.0" encoding="utf-8"?>
<p188:cmLst xmlns:a="http://schemas.openxmlformats.org/drawingml/2006/main" xmlns:r="http://schemas.openxmlformats.org/officeDocument/2006/relationships" xmlns:p188="http://schemas.microsoft.com/office/powerpoint/2018/8/main">
  <p188:cm id="{B6CE4687-2A04-4E47-8BAC-32E925E451F9}" authorId="{271B31A9-CF65-244F-0CB3-B9FCC858C66C}" created="2024-09-09T17:28:30.416">
    <pc:sldMkLst xmlns:pc="http://schemas.microsoft.com/office/powerpoint/2013/main/command">
      <pc:docMk/>
      <pc:sldMk cId="3667290282" sldId="317"/>
    </pc:sldMkLst>
    <p188:replyLst>
      <p188:reply id="{9B1E7805-7787-4525-8CD6-17F8399DCF71}" authorId="{634D492A-48A6-F45C-EDD8-A8BD6C8A2455}" created="2024-09-09T19:22:57.509">
        <p188:txBody>
          <a:bodyPr/>
          <a:lstStyle/>
          <a:p>
            <a:r>
              <a:rPr lang="en-US"/>
              <a:t>That's a good point because the stochasticity is especially important to this</a:t>
            </a:r>
          </a:p>
        </p188:txBody>
      </p188:reply>
    </p188:replyLst>
    <p188:txBody>
      <a:bodyPr/>
      <a:lstStyle/>
      <a:p>
        <a:r>
          <a:rPr lang="en-US"/>
          <a:t>I may just include that actual equation in the corner of the slide of something for the detection probability. That can help drive home that the detection isn't limited to that 6nmi region.</a:t>
        </a:r>
      </a:p>
    </p188:txBody>
  </p188:cm>
</p188:cmLst>
</file>

<file path=ppt/comments/modernComment_140_A71820F6.xml><?xml version="1.0" encoding="utf-8"?>
<p188:cmLst xmlns:a="http://schemas.openxmlformats.org/drawingml/2006/main" xmlns:r="http://schemas.openxmlformats.org/officeDocument/2006/relationships" xmlns:p188="http://schemas.microsoft.com/office/powerpoint/2018/8/main">
  <p188:cm id="{54E67A3C-8F94-4DE2-AAC0-AC14FC29B74A}" authorId="{271B31A9-CF65-244F-0CB3-B9FCC858C66C}" created="2024-09-09T17:32:06.372">
    <pc:sldMkLst xmlns:pc="http://schemas.microsoft.com/office/powerpoint/2013/main/command">
      <pc:docMk/>
      <pc:sldMk cId="2803376374" sldId="320"/>
    </pc:sldMkLst>
    <p188:replyLst>
      <p188:reply id="{68BC01C3-D2C3-4855-BE1B-8B2F2C947874}" authorId="{634D492A-48A6-F45C-EDD8-A8BD6C8A2455}" created="2024-09-09T19:26:28.258">
        <p188:txBody>
          <a:bodyPr/>
          <a:lstStyle/>
          <a:p>
            <a:r>
              <a:rPr lang="en-US"/>
              <a:t>Hm maybe with the reordering of the results slides so that the real main takeaway is that our algorithm reduces variance and negative terminal conditions of the model and more of a "hey we also can visualize uncertainty"</a:t>
            </a:r>
          </a:p>
        </p188:txBody>
      </p188:reply>
    </p188:replyLst>
    <p188:txBody>
      <a:bodyPr/>
      <a:lstStyle/>
      <a:p>
        <a:r>
          <a:rPr lang="en-US"/>
          <a:t>General comment across the whole intent of the slides and driven home a bit because these figures are cool but also kind of weird and easy to pick apart technically: when we talk about uncertainty it needs to be as an additional benefit and an approximation of uncertainty with the knowledge that true estimation of aleatoric/epistemic uncertainty is a very hard and ill-defined problem currently.</a:t>
        </a:r>
      </a:p>
    </p188:txBody>
  </p188:cm>
</p188:cmLst>
</file>

<file path=ppt/comments/modernComment_145_CA8EF978.xml><?xml version="1.0" encoding="utf-8"?>
<p188:cmLst xmlns:a="http://schemas.openxmlformats.org/drawingml/2006/main" xmlns:r="http://schemas.openxmlformats.org/officeDocument/2006/relationships" xmlns:p188="http://schemas.microsoft.com/office/powerpoint/2018/8/main">
  <p188:cm id="{D1666F69-2C7E-42B3-AE18-09F5C4FA71FA}" authorId="{271B31A9-CF65-244F-0CB3-B9FCC858C66C}" created="2024-09-09T17:35:00.889">
    <ac:deMkLst xmlns:ac="http://schemas.microsoft.com/office/drawing/2013/main/command">
      <pc:docMk xmlns:pc="http://schemas.microsoft.com/office/powerpoint/2013/main/command"/>
      <pc:sldMk xmlns:pc="http://schemas.microsoft.com/office/powerpoint/2013/main/command" cId="3398367608" sldId="325"/>
      <ac:picMk id="11" creationId="{3601C608-41E8-65DF-9D56-23A49E96C9D2}"/>
    </ac:deMkLst>
    <p188:replyLst>
      <p188:reply id="{C40D5960-07A8-4903-AC28-E167D6C235A9}" authorId="{634D492A-48A6-F45C-EDD8-A8BD6C8A2455}" created="2024-09-09T19:22:26.515">
        <p188:txBody>
          <a:bodyPr/>
          <a:lstStyle/>
          <a:p>
            <a:r>
              <a:rPr lang="en-US"/>
              <a:t>Good idea I can highlight the left with blue or green and the right with red to show that we are counting the left and ignoring the right</a:t>
            </a:r>
          </a:p>
        </p188:txBody>
      </p188:reply>
    </p188:replyLst>
    <p188:txBody>
      <a:bodyPr/>
      <a:lstStyle/>
      <a:p>
        <a:r>
          <a:rPr lang="en-US"/>
          <a:t>I might reverse the highlight. To me this looks like you're actually interested in using the right 30% because of how the color focuses the eye on that are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8</a:t>
            </a:fld>
            <a:endParaRPr lang="en-US"/>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98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16</a:t>
            </a:fld>
            <a:endParaRPr lang="en-US"/>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558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21</a:t>
            </a:fld>
            <a:endParaRPr lang="en-US"/>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2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the intro better</a:t>
            </a:r>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a:p>
        </p:txBody>
      </p:sp>
    </p:spTree>
    <p:extLst>
      <p:ext uri="{BB962C8B-B14F-4D97-AF65-F5344CB8AC3E}">
        <p14:creationId xmlns:p14="http://schemas.microsoft.com/office/powerpoint/2010/main" val="4012773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145_CA8EF97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13C_48DD12B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3D_DA9668AA.xml"/><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140_A71820F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32_509A1F6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33_BB1248AE.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a:t>Uncertainty Aware Distributional Ensemble Reinforcement Learning for Flight Control</a:t>
            </a:r>
          </a:p>
          <a:p>
            <a:endParaRPr lang="en-US" sz="2000">
              <a:solidFill>
                <a:srgbClr val="00B050"/>
              </a:solidFill>
            </a:endParaRPr>
          </a:p>
          <a:p>
            <a:endParaRPr lang="en-US"/>
          </a:p>
          <a:p>
            <a:endParaRPr lang="en-US"/>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a:latin typeface="Arial Narrow" pitchFamily="34" charset="0"/>
              </a:rPr>
              <a:t>Micah Bryant, GA-ASI</a:t>
            </a:r>
          </a:p>
          <a:p>
            <a:pPr eaLnBrk="1" hangingPunct="1"/>
            <a:r>
              <a:rPr lang="en-US">
                <a:latin typeface="Arial Narrow" pitchFamily="34" charset="0"/>
              </a:rPr>
              <a:t>Joseph D. Gleason, GA-ASI</a:t>
            </a:r>
          </a:p>
          <a:p>
            <a:pPr eaLnBrk="1" hangingPunct="1"/>
            <a:r>
              <a:rPr lang="en-US">
                <a:latin typeface="Arial Narrow" pitchFamily="34" charset="0"/>
              </a:rPr>
              <a:t>Anastacia Macallister, GA-ASI</a:t>
            </a:r>
          </a:p>
          <a:p>
            <a:endParaRPr lang="en-US"/>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AA56C-4703-4456-61EC-E0FFE331A692}"/>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a:p>
        </p:txBody>
      </p:sp>
      <p:sp>
        <p:nvSpPr>
          <p:cNvPr id="3" name="Title 2">
            <a:extLst>
              <a:ext uri="{FF2B5EF4-FFF2-40B4-BE49-F238E27FC236}">
                <a16:creationId xmlns:a16="http://schemas.microsoft.com/office/drawing/2014/main" id="{F8556682-7D77-45C5-172C-B4A951C61829}"/>
              </a:ext>
            </a:extLst>
          </p:cNvPr>
          <p:cNvSpPr>
            <a:spLocks noGrp="1"/>
          </p:cNvSpPr>
          <p:nvPr>
            <p:ph type="title"/>
          </p:nvPr>
        </p:nvSpPr>
        <p:spPr/>
        <p:txBody>
          <a:bodyPr/>
          <a:lstStyle/>
          <a:p>
            <a:r>
              <a:rPr lang="en-US"/>
              <a:t>Critic Output</a:t>
            </a:r>
          </a:p>
        </p:txBody>
      </p:sp>
      <p:pic>
        <p:nvPicPr>
          <p:cNvPr id="10" name="Picture 9">
            <a:extLst>
              <a:ext uri="{FF2B5EF4-FFF2-40B4-BE49-F238E27FC236}">
                <a16:creationId xmlns:a16="http://schemas.microsoft.com/office/drawing/2014/main" id="{61CC5FAC-CC00-4449-C8B0-8BFC64733BA1}"/>
              </a:ext>
            </a:extLst>
          </p:cNvPr>
          <p:cNvPicPr>
            <a:picLocks noChangeAspect="1"/>
          </p:cNvPicPr>
          <p:nvPr/>
        </p:nvPicPr>
        <p:blipFill>
          <a:blip r:embed="rId2"/>
          <a:stretch>
            <a:fillRect/>
          </a:stretch>
        </p:blipFill>
        <p:spPr>
          <a:xfrm>
            <a:off x="5065688" y="858344"/>
            <a:ext cx="6534150" cy="5000625"/>
          </a:xfrm>
          <a:prstGeom prst="rect">
            <a:avLst/>
          </a:prstGeom>
        </p:spPr>
      </p:pic>
      <p:grpSp>
        <p:nvGrpSpPr>
          <p:cNvPr id="11" name="Group 10">
            <a:extLst>
              <a:ext uri="{FF2B5EF4-FFF2-40B4-BE49-F238E27FC236}">
                <a16:creationId xmlns:a16="http://schemas.microsoft.com/office/drawing/2014/main" id="{BACCDB36-9327-04C4-262F-673BA827092A}"/>
              </a:ext>
            </a:extLst>
          </p:cNvPr>
          <p:cNvGrpSpPr/>
          <p:nvPr/>
        </p:nvGrpSpPr>
        <p:grpSpPr>
          <a:xfrm>
            <a:off x="696167" y="2587364"/>
            <a:ext cx="2659117" cy="1261241"/>
            <a:chOff x="5134946" y="1725701"/>
            <a:chExt cx="2659117" cy="1261241"/>
          </a:xfrm>
        </p:grpSpPr>
        <p:sp>
          <p:nvSpPr>
            <p:cNvPr id="12" name="Rectangle: Rounded Corners 11">
              <a:extLst>
                <a:ext uri="{FF2B5EF4-FFF2-40B4-BE49-F238E27FC236}">
                  <a16:creationId xmlns:a16="http://schemas.microsoft.com/office/drawing/2014/main" id="{3D552CA0-8AAA-0D63-BB8A-F5345380F4BF}"/>
                </a:ext>
              </a:extLst>
            </p:cNvPr>
            <p:cNvSpPr/>
            <p:nvPr/>
          </p:nvSpPr>
          <p:spPr>
            <a:xfrm>
              <a:off x="5134946" y="1725701"/>
              <a:ext cx="2354317" cy="956441"/>
            </a:xfrm>
            <a:prstGeom prst="roundRect">
              <a:avLst/>
            </a:prstGeom>
            <a:solidFill>
              <a:schemeClr val="tx2">
                <a:lumMod val="20000"/>
                <a:lumOff val="80000"/>
              </a:schemeClr>
            </a:solidFill>
            <a:ln>
              <a:solidFill>
                <a:schemeClr val="tx2">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Critic</a:t>
              </a:r>
            </a:p>
          </p:txBody>
        </p:sp>
        <p:sp>
          <p:nvSpPr>
            <p:cNvPr id="13" name="Rectangle: Rounded Corners 12">
              <a:extLst>
                <a:ext uri="{FF2B5EF4-FFF2-40B4-BE49-F238E27FC236}">
                  <a16:creationId xmlns:a16="http://schemas.microsoft.com/office/drawing/2014/main" id="{1EBC3279-B462-D6CE-A128-8A6CE7CE5DF3}"/>
                </a:ext>
              </a:extLst>
            </p:cNvPr>
            <p:cNvSpPr/>
            <p:nvPr/>
          </p:nvSpPr>
          <p:spPr>
            <a:xfrm>
              <a:off x="5287346" y="1878101"/>
              <a:ext cx="2354317" cy="956441"/>
            </a:xfrm>
            <a:prstGeom prst="roundRect">
              <a:avLst/>
            </a:prstGeom>
            <a:solidFill>
              <a:schemeClr val="tx2">
                <a:lumMod val="20000"/>
                <a:lumOff val="80000"/>
              </a:schemeClr>
            </a:solidFill>
            <a:ln>
              <a:solidFill>
                <a:schemeClr val="tx2">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Critic</a:t>
              </a:r>
            </a:p>
          </p:txBody>
        </p:sp>
        <p:sp>
          <p:nvSpPr>
            <p:cNvPr id="14" name="Rectangle: Rounded Corners 13">
              <a:extLst>
                <a:ext uri="{FF2B5EF4-FFF2-40B4-BE49-F238E27FC236}">
                  <a16:creationId xmlns:a16="http://schemas.microsoft.com/office/drawing/2014/main" id="{FA6B2653-8B5E-1E24-B3CC-13B69643628F}"/>
                </a:ext>
              </a:extLst>
            </p:cNvPr>
            <p:cNvSpPr/>
            <p:nvPr/>
          </p:nvSpPr>
          <p:spPr>
            <a:xfrm>
              <a:off x="5439746" y="2030501"/>
              <a:ext cx="2354317" cy="956441"/>
            </a:xfrm>
            <a:prstGeom prst="roundRect">
              <a:avLst/>
            </a:prstGeom>
            <a:solidFill>
              <a:schemeClr val="tx2">
                <a:lumMod val="20000"/>
                <a:lumOff val="80000"/>
              </a:schemeClr>
            </a:solidFill>
            <a:ln>
              <a:solidFill>
                <a:schemeClr val="tx2">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Critic</a:t>
              </a:r>
              <a:endParaRPr lang="en-US">
                <a:solidFill>
                  <a:sysClr val="windowText" lastClr="000000"/>
                </a:solidFill>
              </a:endParaRPr>
            </a:p>
          </p:txBody>
        </p:sp>
      </p:grpSp>
      <p:cxnSp>
        <p:nvCxnSpPr>
          <p:cNvPr id="15" name="Straight Arrow Connector 14">
            <a:extLst>
              <a:ext uri="{FF2B5EF4-FFF2-40B4-BE49-F238E27FC236}">
                <a16:creationId xmlns:a16="http://schemas.microsoft.com/office/drawing/2014/main" id="{73912E38-2BBB-47CA-F6D3-869BA53D1113}"/>
              </a:ext>
            </a:extLst>
          </p:cNvPr>
          <p:cNvCxnSpPr>
            <a:cxnSpLocks/>
            <a:stCxn id="14" idx="3"/>
            <a:endCxn id="10" idx="1"/>
          </p:cNvCxnSpPr>
          <p:nvPr/>
        </p:nvCxnSpPr>
        <p:spPr>
          <a:xfrm flipV="1">
            <a:off x="3355284" y="3358657"/>
            <a:ext cx="1710404" cy="11728"/>
          </a:xfrm>
          <a:prstGeom prst="straightConnector1">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Content Placeholder 1">
            <a:extLst>
              <a:ext uri="{FF2B5EF4-FFF2-40B4-BE49-F238E27FC236}">
                <a16:creationId xmlns:a16="http://schemas.microsoft.com/office/drawing/2014/main" id="{2D3B8BDC-1849-92EC-9706-B2D0E003A17A}"/>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a:solidFill>
                  <a:schemeClr val="bg1"/>
                </a:solidFill>
              </a:rPr>
              <a:t>Critic is modified to output randomly sampled quantiles</a:t>
            </a:r>
          </a:p>
        </p:txBody>
      </p:sp>
    </p:spTree>
    <p:extLst>
      <p:ext uri="{BB962C8B-B14F-4D97-AF65-F5344CB8AC3E}">
        <p14:creationId xmlns:p14="http://schemas.microsoft.com/office/powerpoint/2010/main" val="107045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039503-9E16-1536-08B0-82A4193B4F0A}"/>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a:p>
        </p:txBody>
      </p:sp>
      <p:sp>
        <p:nvSpPr>
          <p:cNvPr id="3" name="Title 2">
            <a:extLst>
              <a:ext uri="{FF2B5EF4-FFF2-40B4-BE49-F238E27FC236}">
                <a16:creationId xmlns:a16="http://schemas.microsoft.com/office/drawing/2014/main" id="{996C9618-0AD9-0E0F-B470-7C7FA969E8CE}"/>
              </a:ext>
            </a:extLst>
          </p:cNvPr>
          <p:cNvSpPr>
            <a:spLocks noGrp="1"/>
          </p:cNvSpPr>
          <p:nvPr>
            <p:ph type="title"/>
          </p:nvPr>
        </p:nvSpPr>
        <p:spPr/>
        <p:txBody>
          <a:bodyPr/>
          <a:lstStyle/>
          <a:p>
            <a:r>
              <a:rPr lang="en-US"/>
              <a:t>Risk Distortion</a:t>
            </a:r>
          </a:p>
        </p:txBody>
      </p:sp>
      <p:pic>
        <p:nvPicPr>
          <p:cNvPr id="8" name="Picture 7">
            <a:extLst>
              <a:ext uri="{FF2B5EF4-FFF2-40B4-BE49-F238E27FC236}">
                <a16:creationId xmlns:a16="http://schemas.microsoft.com/office/drawing/2014/main" id="{E599E299-4919-9519-0B48-9413FE2C397A}"/>
              </a:ext>
            </a:extLst>
          </p:cNvPr>
          <p:cNvPicPr>
            <a:picLocks noChangeAspect="1"/>
          </p:cNvPicPr>
          <p:nvPr/>
        </p:nvPicPr>
        <p:blipFill>
          <a:blip r:embed="rId3"/>
          <a:stretch>
            <a:fillRect/>
          </a:stretch>
        </p:blipFill>
        <p:spPr>
          <a:xfrm>
            <a:off x="2024062" y="928687"/>
            <a:ext cx="8143875" cy="5000625"/>
          </a:xfrm>
          <a:prstGeom prst="rect">
            <a:avLst/>
          </a:prstGeom>
        </p:spPr>
      </p:pic>
      <p:sp>
        <p:nvSpPr>
          <p:cNvPr id="9" name="Content Placeholder 1">
            <a:extLst>
              <a:ext uri="{FF2B5EF4-FFF2-40B4-BE49-F238E27FC236}">
                <a16:creationId xmlns:a16="http://schemas.microsoft.com/office/drawing/2014/main" id="{D8243206-1D2F-AEEA-BD63-B1C2C1CA100C}"/>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600">
                <a:solidFill>
                  <a:schemeClr val="bg1"/>
                </a:solidFill>
              </a:rPr>
              <a:t>Apply a distortion to minimize for the lowest 70% of Q values to lower high-risk high reward strategies</a:t>
            </a:r>
          </a:p>
        </p:txBody>
      </p:sp>
      <p:pic>
        <p:nvPicPr>
          <p:cNvPr id="11" name="Picture 10">
            <a:extLst>
              <a:ext uri="{FF2B5EF4-FFF2-40B4-BE49-F238E27FC236}">
                <a16:creationId xmlns:a16="http://schemas.microsoft.com/office/drawing/2014/main" id="{3601C608-41E8-65DF-9D56-23A49E96C9D2}"/>
              </a:ext>
            </a:extLst>
          </p:cNvPr>
          <p:cNvPicPr>
            <a:picLocks noChangeAspect="1"/>
          </p:cNvPicPr>
          <p:nvPr/>
        </p:nvPicPr>
        <p:blipFill>
          <a:blip r:embed="rId4"/>
          <a:stretch>
            <a:fillRect/>
          </a:stretch>
        </p:blipFill>
        <p:spPr>
          <a:xfrm>
            <a:off x="2024062" y="854127"/>
            <a:ext cx="8143875" cy="5000625"/>
          </a:xfrm>
          <a:prstGeom prst="rect">
            <a:avLst/>
          </a:prstGeom>
        </p:spPr>
      </p:pic>
    </p:spTree>
    <p:extLst>
      <p:ext uri="{BB962C8B-B14F-4D97-AF65-F5344CB8AC3E}">
        <p14:creationId xmlns:p14="http://schemas.microsoft.com/office/powerpoint/2010/main" val="339836760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543FF7-D9B2-7D37-2158-F06E95D9709C}"/>
              </a:ext>
            </a:extLst>
          </p:cNvPr>
          <p:cNvSpPr>
            <a:spLocks noGrp="1"/>
          </p:cNvSpPr>
          <p:nvPr>
            <p:ph type="sldNum" sz="quarter" idx="10"/>
          </p:nvPr>
        </p:nvSpPr>
        <p:spPr/>
        <p:txBody>
          <a:bodyPr/>
          <a:lstStyle/>
          <a:p>
            <a:pPr>
              <a:defRPr/>
            </a:pPr>
            <a:fld id="{D68E8870-17DE-45C4-A8DD-7644B2422933}" type="slidenum">
              <a:rPr lang="en-US" sz="1200" smtClean="0"/>
              <a:pPr>
                <a:defRPr/>
              </a:pPr>
              <a:t>12</a:t>
            </a:fld>
            <a:endParaRPr lang="en-US" sz="1200"/>
          </a:p>
        </p:txBody>
      </p:sp>
      <p:sp>
        <p:nvSpPr>
          <p:cNvPr id="3" name="Title 2">
            <a:extLst>
              <a:ext uri="{FF2B5EF4-FFF2-40B4-BE49-F238E27FC236}">
                <a16:creationId xmlns:a16="http://schemas.microsoft.com/office/drawing/2014/main" id="{57A688BE-FF62-0DA9-1879-6C3F65F9648E}"/>
              </a:ext>
            </a:extLst>
          </p:cNvPr>
          <p:cNvSpPr>
            <a:spLocks noGrp="1"/>
          </p:cNvSpPr>
          <p:nvPr>
            <p:ph type="title"/>
          </p:nvPr>
        </p:nvSpPr>
        <p:spPr/>
        <p:txBody>
          <a:bodyPr/>
          <a:lstStyle/>
          <a:p>
            <a:r>
              <a:rPr lang="en-US"/>
              <a:t>What is Uncertainty?</a:t>
            </a:r>
          </a:p>
        </p:txBody>
      </p:sp>
      <p:pic>
        <p:nvPicPr>
          <p:cNvPr id="5" name="Content Placeholder 4" descr="Shape&#10;&#10;Description automatically generated with low confidence">
            <a:extLst>
              <a:ext uri="{FF2B5EF4-FFF2-40B4-BE49-F238E27FC236}">
                <a16:creationId xmlns:a16="http://schemas.microsoft.com/office/drawing/2014/main" id="{38DB9A74-68E5-BE95-29CA-C49DE5FE5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883" y="1200669"/>
            <a:ext cx="4525963" cy="4525963"/>
          </a:xfrm>
          <a:prstGeom prst="rect">
            <a:avLst/>
          </a:prstGeom>
        </p:spPr>
      </p:pic>
      <p:sp>
        <p:nvSpPr>
          <p:cNvPr id="6" name="Oval 5">
            <a:extLst>
              <a:ext uri="{FF2B5EF4-FFF2-40B4-BE49-F238E27FC236}">
                <a16:creationId xmlns:a16="http://schemas.microsoft.com/office/drawing/2014/main" id="{E42A02D4-BAA9-EB05-3DEA-0E1065294939}"/>
              </a:ext>
            </a:extLst>
          </p:cNvPr>
          <p:cNvSpPr/>
          <p:nvPr/>
        </p:nvSpPr>
        <p:spPr>
          <a:xfrm>
            <a:off x="1190381" y="2417477"/>
            <a:ext cx="483079" cy="492991"/>
          </a:xfrm>
          <a:prstGeom prst="ellipse">
            <a:avLst/>
          </a:prstGeom>
          <a:solidFill>
            <a:schemeClr val="tx2">
              <a:lumMod val="40000"/>
              <a:lumOff val="6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 name="Oval 6">
            <a:extLst>
              <a:ext uri="{FF2B5EF4-FFF2-40B4-BE49-F238E27FC236}">
                <a16:creationId xmlns:a16="http://schemas.microsoft.com/office/drawing/2014/main" id="{2B24ACEE-7D67-532C-CEA7-A0AB1F931BE7}"/>
              </a:ext>
            </a:extLst>
          </p:cNvPr>
          <p:cNvSpPr/>
          <p:nvPr/>
        </p:nvSpPr>
        <p:spPr>
          <a:xfrm>
            <a:off x="2095861" y="2877003"/>
            <a:ext cx="483079" cy="492991"/>
          </a:xfrm>
          <a:prstGeom prst="ellipse">
            <a:avLst/>
          </a:prstGeom>
          <a:solidFill>
            <a:schemeClr val="accent2"/>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 name="Oval 7">
            <a:extLst>
              <a:ext uri="{FF2B5EF4-FFF2-40B4-BE49-F238E27FC236}">
                <a16:creationId xmlns:a16="http://schemas.microsoft.com/office/drawing/2014/main" id="{6562F46D-3E96-067E-74CE-F82705988A55}"/>
              </a:ext>
            </a:extLst>
          </p:cNvPr>
          <p:cNvSpPr/>
          <p:nvPr/>
        </p:nvSpPr>
        <p:spPr>
          <a:xfrm>
            <a:off x="2248587" y="1880716"/>
            <a:ext cx="483079" cy="492991"/>
          </a:xfrm>
          <a:prstGeom prst="ellipse">
            <a:avLst/>
          </a:prstGeom>
          <a:solidFill>
            <a:schemeClr val="tx2">
              <a:lumMod val="40000"/>
              <a:lumOff val="6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 name="Oval 8">
            <a:extLst>
              <a:ext uri="{FF2B5EF4-FFF2-40B4-BE49-F238E27FC236}">
                <a16:creationId xmlns:a16="http://schemas.microsoft.com/office/drawing/2014/main" id="{A5ECFB44-970E-2710-561E-992EB15E3479}"/>
              </a:ext>
            </a:extLst>
          </p:cNvPr>
          <p:cNvSpPr/>
          <p:nvPr/>
        </p:nvSpPr>
        <p:spPr>
          <a:xfrm>
            <a:off x="2315390" y="4237798"/>
            <a:ext cx="483079" cy="492991"/>
          </a:xfrm>
          <a:prstGeom prst="ellipse">
            <a:avLst/>
          </a:prstGeom>
          <a:solidFill>
            <a:schemeClr val="tx2">
              <a:lumMod val="40000"/>
              <a:lumOff val="6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Oval 9">
            <a:extLst>
              <a:ext uri="{FF2B5EF4-FFF2-40B4-BE49-F238E27FC236}">
                <a16:creationId xmlns:a16="http://schemas.microsoft.com/office/drawing/2014/main" id="{C0FD45D5-0C7D-B7EE-90FE-E2AACA77EB9C}"/>
              </a:ext>
            </a:extLst>
          </p:cNvPr>
          <p:cNvSpPr/>
          <p:nvPr/>
        </p:nvSpPr>
        <p:spPr>
          <a:xfrm>
            <a:off x="1388766" y="3751206"/>
            <a:ext cx="483079" cy="492991"/>
          </a:xfrm>
          <a:prstGeom prst="ellipse">
            <a:avLst/>
          </a:prstGeom>
          <a:solidFill>
            <a:schemeClr val="tx2">
              <a:lumMod val="40000"/>
              <a:lumOff val="6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1" name="Oval 10">
            <a:extLst>
              <a:ext uri="{FF2B5EF4-FFF2-40B4-BE49-F238E27FC236}">
                <a16:creationId xmlns:a16="http://schemas.microsoft.com/office/drawing/2014/main" id="{9327DF6D-E2D8-92BC-BE51-93BD94FD0079}"/>
              </a:ext>
            </a:extLst>
          </p:cNvPr>
          <p:cNvSpPr/>
          <p:nvPr/>
        </p:nvSpPr>
        <p:spPr>
          <a:xfrm>
            <a:off x="4773290" y="4083964"/>
            <a:ext cx="483079" cy="492991"/>
          </a:xfrm>
          <a:prstGeom prst="ellipse">
            <a:avLst/>
          </a:prstGeom>
          <a:solidFill>
            <a:schemeClr val="accent2"/>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Oval 11">
            <a:extLst>
              <a:ext uri="{FF2B5EF4-FFF2-40B4-BE49-F238E27FC236}">
                <a16:creationId xmlns:a16="http://schemas.microsoft.com/office/drawing/2014/main" id="{B9EEE7D4-0933-DE38-734D-2E517BC27FF1}"/>
              </a:ext>
            </a:extLst>
          </p:cNvPr>
          <p:cNvSpPr/>
          <p:nvPr/>
        </p:nvSpPr>
        <p:spPr>
          <a:xfrm>
            <a:off x="3854595" y="3297676"/>
            <a:ext cx="483079" cy="492991"/>
          </a:xfrm>
          <a:prstGeom prst="ellipse">
            <a:avLst/>
          </a:prstGeom>
          <a:solidFill>
            <a:schemeClr val="accent2"/>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3" name="Straight Connector 12">
            <a:extLst>
              <a:ext uri="{FF2B5EF4-FFF2-40B4-BE49-F238E27FC236}">
                <a16:creationId xmlns:a16="http://schemas.microsoft.com/office/drawing/2014/main" id="{EF994B9C-7E8F-0FA6-EFDB-A2C1DE789EE3}"/>
              </a:ext>
            </a:extLst>
          </p:cNvPr>
          <p:cNvCxnSpPr>
            <a:cxnSpLocks/>
          </p:cNvCxnSpPr>
          <p:nvPr/>
        </p:nvCxnSpPr>
        <p:spPr>
          <a:xfrm>
            <a:off x="3279467" y="1614425"/>
            <a:ext cx="0" cy="38202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E209CBDF-B008-D678-7663-6BB3E35A39CD}"/>
              </a:ext>
            </a:extLst>
          </p:cNvPr>
          <p:cNvSpPr/>
          <p:nvPr/>
        </p:nvSpPr>
        <p:spPr>
          <a:xfrm>
            <a:off x="6719993" y="1336171"/>
            <a:ext cx="4695629" cy="4416002"/>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5" name="Rectangle: Rounded Corners 14">
            <a:extLst>
              <a:ext uri="{FF2B5EF4-FFF2-40B4-BE49-F238E27FC236}">
                <a16:creationId xmlns:a16="http://schemas.microsoft.com/office/drawing/2014/main" id="{FCFC5276-4C36-5E7E-04BF-A21E9BE852EF}"/>
              </a:ext>
            </a:extLst>
          </p:cNvPr>
          <p:cNvSpPr/>
          <p:nvPr/>
        </p:nvSpPr>
        <p:spPr>
          <a:xfrm>
            <a:off x="931653" y="1336171"/>
            <a:ext cx="4695629" cy="4416002"/>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16" name="Picture 15" descr="Shape&#10;&#10;Description automatically generated with low confidence">
            <a:extLst>
              <a:ext uri="{FF2B5EF4-FFF2-40B4-BE49-F238E27FC236}">
                <a16:creationId xmlns:a16="http://schemas.microsoft.com/office/drawing/2014/main" id="{C9885F04-EE3F-6848-6AF7-24306E3979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148" y="1466052"/>
            <a:ext cx="1536635" cy="1536635"/>
          </a:xfrm>
          <a:prstGeom prst="rect">
            <a:avLst/>
          </a:prstGeom>
        </p:spPr>
      </p:pic>
      <p:sp>
        <p:nvSpPr>
          <p:cNvPr id="17" name="TextBox 16">
            <a:extLst>
              <a:ext uri="{FF2B5EF4-FFF2-40B4-BE49-F238E27FC236}">
                <a16:creationId xmlns:a16="http://schemas.microsoft.com/office/drawing/2014/main" id="{1BFC50C7-8196-B0C2-222A-B858E3E37F7E}"/>
              </a:ext>
            </a:extLst>
          </p:cNvPr>
          <p:cNvSpPr txBox="1"/>
          <p:nvPr/>
        </p:nvSpPr>
        <p:spPr>
          <a:xfrm>
            <a:off x="1916494" y="986397"/>
            <a:ext cx="2725945" cy="400110"/>
          </a:xfrm>
          <a:prstGeom prst="rect">
            <a:avLst/>
          </a:prstGeom>
          <a:noFill/>
        </p:spPr>
        <p:txBody>
          <a:bodyPr wrap="square" rtlCol="0">
            <a:spAutoFit/>
          </a:bodyPr>
          <a:lstStyle/>
          <a:p>
            <a:r>
              <a:rPr lang="en-US" sz="2000"/>
              <a:t>Epistemic Uncertainty</a:t>
            </a:r>
          </a:p>
        </p:txBody>
      </p:sp>
      <p:sp>
        <p:nvSpPr>
          <p:cNvPr id="18" name="TextBox 17">
            <a:extLst>
              <a:ext uri="{FF2B5EF4-FFF2-40B4-BE49-F238E27FC236}">
                <a16:creationId xmlns:a16="http://schemas.microsoft.com/office/drawing/2014/main" id="{E22AA2AB-A014-30A5-6C0D-0F4709593B3B}"/>
              </a:ext>
            </a:extLst>
          </p:cNvPr>
          <p:cNvSpPr txBox="1"/>
          <p:nvPr/>
        </p:nvSpPr>
        <p:spPr>
          <a:xfrm>
            <a:off x="7763771" y="946702"/>
            <a:ext cx="2587926" cy="400110"/>
          </a:xfrm>
          <a:prstGeom prst="rect">
            <a:avLst/>
          </a:prstGeom>
          <a:noFill/>
        </p:spPr>
        <p:txBody>
          <a:bodyPr wrap="square" rtlCol="0">
            <a:spAutoFit/>
          </a:bodyPr>
          <a:lstStyle/>
          <a:p>
            <a:r>
              <a:rPr lang="en-US" sz="2000"/>
              <a:t>Aleatoric Uncertainty</a:t>
            </a:r>
          </a:p>
        </p:txBody>
      </p:sp>
      <p:sp>
        <p:nvSpPr>
          <p:cNvPr id="20" name="Content Placeholder 1">
            <a:extLst>
              <a:ext uri="{FF2B5EF4-FFF2-40B4-BE49-F238E27FC236}">
                <a16:creationId xmlns:a16="http://schemas.microsoft.com/office/drawing/2014/main" id="{F375F269-33B8-2D33-915F-CE62F2989B76}"/>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sz="1600">
                <a:solidFill>
                  <a:schemeClr val="bg1"/>
                </a:solidFill>
              </a:rPr>
              <a:t>Epistemic uncertainty is due to a lack of information about the environment, aleatoric uncertainty is the irreducible randomness in the environment</a:t>
            </a:r>
          </a:p>
        </p:txBody>
      </p:sp>
      <p:sp>
        <p:nvSpPr>
          <p:cNvPr id="4" name="Oval 3">
            <a:extLst>
              <a:ext uri="{FF2B5EF4-FFF2-40B4-BE49-F238E27FC236}">
                <a16:creationId xmlns:a16="http://schemas.microsoft.com/office/drawing/2014/main" id="{DA7A5FF0-0CD8-E1C6-3330-233CC896DBB2}"/>
              </a:ext>
            </a:extLst>
          </p:cNvPr>
          <p:cNvSpPr/>
          <p:nvPr/>
        </p:nvSpPr>
        <p:spPr>
          <a:xfrm>
            <a:off x="3790176" y="4465357"/>
            <a:ext cx="483079" cy="492991"/>
          </a:xfrm>
          <a:prstGeom prst="ellipse">
            <a:avLst/>
          </a:prstGeom>
          <a:solidFill>
            <a:schemeClr val="accent2"/>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76721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417A4D-7B12-6EB2-626D-ED4D29CBBB21}"/>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a:p>
        </p:txBody>
      </p:sp>
      <p:sp>
        <p:nvSpPr>
          <p:cNvPr id="3" name="Title 2">
            <a:extLst>
              <a:ext uri="{FF2B5EF4-FFF2-40B4-BE49-F238E27FC236}">
                <a16:creationId xmlns:a16="http://schemas.microsoft.com/office/drawing/2014/main" id="{54B95178-3419-199B-B4C3-3148F3B56539}"/>
              </a:ext>
            </a:extLst>
          </p:cNvPr>
          <p:cNvSpPr>
            <a:spLocks noGrp="1"/>
          </p:cNvSpPr>
          <p:nvPr>
            <p:ph type="title"/>
          </p:nvPr>
        </p:nvSpPr>
        <p:spPr/>
        <p:txBody>
          <a:bodyPr/>
          <a:lstStyle/>
          <a:p>
            <a:r>
              <a:rPr lang="en-US" dirty="0"/>
              <a:t>Estimating Epistemic Uncertainty</a:t>
            </a:r>
          </a:p>
        </p:txBody>
      </p:sp>
      <p:sp>
        <p:nvSpPr>
          <p:cNvPr id="5" name="Content Placeholder 1">
            <a:extLst>
              <a:ext uri="{FF2B5EF4-FFF2-40B4-BE49-F238E27FC236}">
                <a16:creationId xmlns:a16="http://schemas.microsoft.com/office/drawing/2014/main" id="{E375650F-530B-89FC-D477-D3CE1211A38E}"/>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dirty="0">
                <a:solidFill>
                  <a:schemeClr val="bg1"/>
                </a:solidFill>
              </a:rPr>
              <a:t>Increasing variance in the predictions corresponds to increasing epistemic uncertainty</a:t>
            </a:r>
          </a:p>
        </p:txBody>
      </p:sp>
      <p:pic>
        <p:nvPicPr>
          <p:cNvPr id="8" name="Picture 7">
            <a:extLst>
              <a:ext uri="{FF2B5EF4-FFF2-40B4-BE49-F238E27FC236}">
                <a16:creationId xmlns:a16="http://schemas.microsoft.com/office/drawing/2014/main" id="{81EDD2C1-5F6D-9379-B534-F1C80BDE07E3}"/>
              </a:ext>
            </a:extLst>
          </p:cNvPr>
          <p:cNvPicPr>
            <a:picLocks noChangeAspect="1"/>
          </p:cNvPicPr>
          <p:nvPr/>
        </p:nvPicPr>
        <p:blipFill>
          <a:blip r:embed="rId2">
            <a:duotone>
              <a:prstClr val="black"/>
              <a:schemeClr val="accent1">
                <a:tint val="45000"/>
                <a:satMod val="400000"/>
              </a:schemeClr>
            </a:duotone>
          </a:blip>
          <a:stretch>
            <a:fillRect/>
          </a:stretch>
        </p:blipFill>
        <p:spPr>
          <a:xfrm>
            <a:off x="733684" y="3940183"/>
            <a:ext cx="1115524" cy="1115524"/>
          </a:xfrm>
          <a:prstGeom prst="rect">
            <a:avLst/>
          </a:prstGeom>
        </p:spPr>
      </p:pic>
      <p:pic>
        <p:nvPicPr>
          <p:cNvPr id="9" name="Picture 8">
            <a:extLst>
              <a:ext uri="{FF2B5EF4-FFF2-40B4-BE49-F238E27FC236}">
                <a16:creationId xmlns:a16="http://schemas.microsoft.com/office/drawing/2014/main" id="{DFC44EA6-75A4-54B8-3209-F3BF30A2024D}"/>
              </a:ext>
            </a:extLst>
          </p:cNvPr>
          <p:cNvPicPr>
            <a:picLocks noChangeAspect="1"/>
          </p:cNvPicPr>
          <p:nvPr/>
        </p:nvPicPr>
        <p:blipFill>
          <a:blip r:embed="rId2">
            <a:duotone>
              <a:prstClr val="black"/>
              <a:schemeClr val="tx2">
                <a:tint val="45000"/>
                <a:satMod val="400000"/>
              </a:schemeClr>
            </a:duotone>
          </a:blip>
          <a:stretch>
            <a:fillRect/>
          </a:stretch>
        </p:blipFill>
        <p:spPr>
          <a:xfrm>
            <a:off x="733684" y="2630314"/>
            <a:ext cx="1115524" cy="1115524"/>
          </a:xfrm>
          <a:prstGeom prst="rect">
            <a:avLst/>
          </a:prstGeom>
        </p:spPr>
      </p:pic>
      <p:pic>
        <p:nvPicPr>
          <p:cNvPr id="10" name="Picture 9">
            <a:extLst>
              <a:ext uri="{FF2B5EF4-FFF2-40B4-BE49-F238E27FC236}">
                <a16:creationId xmlns:a16="http://schemas.microsoft.com/office/drawing/2014/main" id="{4CCD170C-3CCE-755C-6EA8-61714675B10A}"/>
              </a:ext>
            </a:extLst>
          </p:cNvPr>
          <p:cNvPicPr>
            <a:picLocks noChangeAspect="1"/>
          </p:cNvPicPr>
          <p:nvPr/>
        </p:nvPicPr>
        <p:blipFill>
          <a:blip r:embed="rId2">
            <a:duotone>
              <a:prstClr val="black"/>
              <a:schemeClr val="accent6">
                <a:tint val="45000"/>
                <a:satMod val="400000"/>
              </a:schemeClr>
            </a:duotone>
          </a:blip>
          <a:stretch>
            <a:fillRect/>
          </a:stretch>
        </p:blipFill>
        <p:spPr>
          <a:xfrm>
            <a:off x="733684" y="1320445"/>
            <a:ext cx="1115524" cy="1115524"/>
          </a:xfrm>
          <a:prstGeom prst="rect">
            <a:avLst/>
          </a:prstGeom>
        </p:spPr>
      </p:pic>
      <p:sp>
        <p:nvSpPr>
          <p:cNvPr id="11" name="Speech Bubble: Oval 10">
            <a:extLst>
              <a:ext uri="{FF2B5EF4-FFF2-40B4-BE49-F238E27FC236}">
                <a16:creationId xmlns:a16="http://schemas.microsoft.com/office/drawing/2014/main" id="{E78F45BA-0858-8A1C-B78D-B4B51C4E6121}"/>
              </a:ext>
            </a:extLst>
          </p:cNvPr>
          <p:cNvSpPr/>
          <p:nvPr/>
        </p:nvSpPr>
        <p:spPr bwMode="auto">
          <a:xfrm>
            <a:off x="1660572" y="1021857"/>
            <a:ext cx="1548380" cy="650707"/>
          </a:xfrm>
          <a:prstGeom prst="wedgeEllipseCallou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2000</a:t>
            </a:r>
          </a:p>
        </p:txBody>
      </p:sp>
      <p:sp>
        <p:nvSpPr>
          <p:cNvPr id="12" name="Speech Bubble: Oval 11">
            <a:extLst>
              <a:ext uri="{FF2B5EF4-FFF2-40B4-BE49-F238E27FC236}">
                <a16:creationId xmlns:a16="http://schemas.microsoft.com/office/drawing/2014/main" id="{AC331734-D3EB-71DA-DDA1-B2209D8B7A9B}"/>
              </a:ext>
            </a:extLst>
          </p:cNvPr>
          <p:cNvSpPr/>
          <p:nvPr/>
        </p:nvSpPr>
        <p:spPr bwMode="auto">
          <a:xfrm>
            <a:off x="1660572" y="2266953"/>
            <a:ext cx="1548380" cy="650707"/>
          </a:xfrm>
          <a:prstGeom prst="wedgeEllipseCallou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40</a:t>
            </a:r>
          </a:p>
        </p:txBody>
      </p:sp>
      <p:sp>
        <p:nvSpPr>
          <p:cNvPr id="13" name="Speech Bubble: Oval 12">
            <a:extLst>
              <a:ext uri="{FF2B5EF4-FFF2-40B4-BE49-F238E27FC236}">
                <a16:creationId xmlns:a16="http://schemas.microsoft.com/office/drawing/2014/main" id="{A7CC6406-6C0A-655F-3C53-E82448F08727}"/>
              </a:ext>
            </a:extLst>
          </p:cNvPr>
          <p:cNvSpPr/>
          <p:nvPr/>
        </p:nvSpPr>
        <p:spPr bwMode="auto">
          <a:xfrm>
            <a:off x="1660572" y="3614829"/>
            <a:ext cx="1548380" cy="650707"/>
          </a:xfrm>
          <a:prstGeom prst="wedgeEllipseCallou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-100</a:t>
            </a:r>
            <a:endParaRPr kumimoji="0" lang="en-US" sz="2400" b="0" i="0" u="none" strike="noStrike" cap="none" normalizeH="0" baseline="0" dirty="0">
              <a:ln>
                <a:noFill/>
              </a:ln>
              <a:solidFill>
                <a:schemeClr val="tx1"/>
              </a:solidFill>
              <a:effectLst/>
              <a:latin typeface="Tahoma" charset="0"/>
            </a:endParaRPr>
          </a:p>
        </p:txBody>
      </p:sp>
      <p:sp>
        <p:nvSpPr>
          <p:cNvPr id="14" name="Oval 13">
            <a:extLst>
              <a:ext uri="{FF2B5EF4-FFF2-40B4-BE49-F238E27FC236}">
                <a16:creationId xmlns:a16="http://schemas.microsoft.com/office/drawing/2014/main" id="{E31FAD98-BDC5-1CCE-4895-BED25047D789}"/>
              </a:ext>
            </a:extLst>
          </p:cNvPr>
          <p:cNvSpPr/>
          <p:nvPr/>
        </p:nvSpPr>
        <p:spPr bwMode="auto">
          <a:xfrm>
            <a:off x="4214613" y="2221356"/>
            <a:ext cx="1381110" cy="1326119"/>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mj-lt"/>
              </a:rPr>
              <a:t>Std</a:t>
            </a:r>
            <a:endParaRPr lang="en-US" sz="2400" b="0" i="0" dirty="0">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0" i="0" dirty="0">
                <a:effectLst/>
                <a:latin typeface="+mj-lt"/>
              </a:rPr>
              <a:t>±958.7</a:t>
            </a:r>
            <a:endParaRPr kumimoji="0" lang="en-US" sz="2400" b="0" i="0" u="none" strike="noStrike" cap="none" normalizeH="0" baseline="0" dirty="0">
              <a:ln>
                <a:noFill/>
              </a:ln>
              <a:effectLst/>
              <a:latin typeface="+mj-lt"/>
            </a:endParaRPr>
          </a:p>
        </p:txBody>
      </p:sp>
      <p:sp>
        <p:nvSpPr>
          <p:cNvPr id="15" name="Right Brace 14">
            <a:extLst>
              <a:ext uri="{FF2B5EF4-FFF2-40B4-BE49-F238E27FC236}">
                <a16:creationId xmlns:a16="http://schemas.microsoft.com/office/drawing/2014/main" id="{788F4BB0-E1C3-2589-FEF2-D1AD8D708844}"/>
              </a:ext>
            </a:extLst>
          </p:cNvPr>
          <p:cNvSpPr/>
          <p:nvPr/>
        </p:nvSpPr>
        <p:spPr bwMode="auto">
          <a:xfrm>
            <a:off x="3208952" y="1049597"/>
            <a:ext cx="774190" cy="3148585"/>
          </a:xfrm>
          <a:prstGeom prst="rightBrac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6" name="Picture 15">
            <a:extLst>
              <a:ext uri="{FF2B5EF4-FFF2-40B4-BE49-F238E27FC236}">
                <a16:creationId xmlns:a16="http://schemas.microsoft.com/office/drawing/2014/main" id="{14C6A0BA-5305-ADFC-54B1-D02D1686D167}"/>
              </a:ext>
            </a:extLst>
          </p:cNvPr>
          <p:cNvPicPr>
            <a:picLocks noChangeAspect="1"/>
          </p:cNvPicPr>
          <p:nvPr/>
        </p:nvPicPr>
        <p:blipFill>
          <a:blip r:embed="rId2">
            <a:duotone>
              <a:prstClr val="black"/>
              <a:schemeClr val="accent1">
                <a:tint val="45000"/>
                <a:satMod val="400000"/>
              </a:schemeClr>
            </a:duotone>
          </a:blip>
          <a:stretch>
            <a:fillRect/>
          </a:stretch>
        </p:blipFill>
        <p:spPr>
          <a:xfrm>
            <a:off x="6590974" y="3872829"/>
            <a:ext cx="1115524" cy="1115524"/>
          </a:xfrm>
          <a:prstGeom prst="rect">
            <a:avLst/>
          </a:prstGeom>
        </p:spPr>
      </p:pic>
      <p:pic>
        <p:nvPicPr>
          <p:cNvPr id="17" name="Picture 16">
            <a:extLst>
              <a:ext uri="{FF2B5EF4-FFF2-40B4-BE49-F238E27FC236}">
                <a16:creationId xmlns:a16="http://schemas.microsoft.com/office/drawing/2014/main" id="{5BD9D938-3517-FC20-829C-A05DEAB376A2}"/>
              </a:ext>
            </a:extLst>
          </p:cNvPr>
          <p:cNvPicPr>
            <a:picLocks noChangeAspect="1"/>
          </p:cNvPicPr>
          <p:nvPr/>
        </p:nvPicPr>
        <p:blipFill>
          <a:blip r:embed="rId2">
            <a:duotone>
              <a:prstClr val="black"/>
              <a:schemeClr val="tx2">
                <a:tint val="45000"/>
                <a:satMod val="400000"/>
              </a:schemeClr>
            </a:duotone>
          </a:blip>
          <a:stretch>
            <a:fillRect/>
          </a:stretch>
        </p:blipFill>
        <p:spPr>
          <a:xfrm>
            <a:off x="6590974" y="2562960"/>
            <a:ext cx="1115524" cy="1115524"/>
          </a:xfrm>
          <a:prstGeom prst="rect">
            <a:avLst/>
          </a:prstGeom>
        </p:spPr>
      </p:pic>
      <p:pic>
        <p:nvPicPr>
          <p:cNvPr id="18" name="Picture 17">
            <a:extLst>
              <a:ext uri="{FF2B5EF4-FFF2-40B4-BE49-F238E27FC236}">
                <a16:creationId xmlns:a16="http://schemas.microsoft.com/office/drawing/2014/main" id="{5AB3F97D-51D7-8F02-E273-6246725B9381}"/>
              </a:ext>
            </a:extLst>
          </p:cNvPr>
          <p:cNvPicPr>
            <a:picLocks noChangeAspect="1"/>
          </p:cNvPicPr>
          <p:nvPr/>
        </p:nvPicPr>
        <p:blipFill>
          <a:blip r:embed="rId2">
            <a:duotone>
              <a:prstClr val="black"/>
              <a:schemeClr val="accent6">
                <a:tint val="45000"/>
                <a:satMod val="400000"/>
              </a:schemeClr>
            </a:duotone>
          </a:blip>
          <a:stretch>
            <a:fillRect/>
          </a:stretch>
        </p:blipFill>
        <p:spPr>
          <a:xfrm>
            <a:off x="6590974" y="1253091"/>
            <a:ext cx="1115524" cy="1115524"/>
          </a:xfrm>
          <a:prstGeom prst="rect">
            <a:avLst/>
          </a:prstGeom>
        </p:spPr>
      </p:pic>
      <p:sp>
        <p:nvSpPr>
          <p:cNvPr id="19" name="Speech Bubble: Oval 18">
            <a:extLst>
              <a:ext uri="{FF2B5EF4-FFF2-40B4-BE49-F238E27FC236}">
                <a16:creationId xmlns:a16="http://schemas.microsoft.com/office/drawing/2014/main" id="{40028767-0249-078C-F88A-14070E46FDD2}"/>
              </a:ext>
            </a:extLst>
          </p:cNvPr>
          <p:cNvSpPr/>
          <p:nvPr/>
        </p:nvSpPr>
        <p:spPr bwMode="auto">
          <a:xfrm>
            <a:off x="7517862" y="954503"/>
            <a:ext cx="1548380" cy="650707"/>
          </a:xfrm>
          <a:prstGeom prst="wedgeEllipseCallou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2</a:t>
            </a:r>
          </a:p>
        </p:txBody>
      </p:sp>
      <p:sp>
        <p:nvSpPr>
          <p:cNvPr id="20" name="Speech Bubble: Oval 19">
            <a:extLst>
              <a:ext uri="{FF2B5EF4-FFF2-40B4-BE49-F238E27FC236}">
                <a16:creationId xmlns:a16="http://schemas.microsoft.com/office/drawing/2014/main" id="{B25E2E02-FF68-1235-2653-1EF242191FE8}"/>
              </a:ext>
            </a:extLst>
          </p:cNvPr>
          <p:cNvSpPr/>
          <p:nvPr/>
        </p:nvSpPr>
        <p:spPr bwMode="auto">
          <a:xfrm>
            <a:off x="7517862" y="2199599"/>
            <a:ext cx="1548380" cy="650707"/>
          </a:xfrm>
          <a:prstGeom prst="wedgeEllipseCallou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1.8</a:t>
            </a:r>
          </a:p>
        </p:txBody>
      </p:sp>
      <p:sp>
        <p:nvSpPr>
          <p:cNvPr id="21" name="Speech Bubble: Oval 20">
            <a:extLst>
              <a:ext uri="{FF2B5EF4-FFF2-40B4-BE49-F238E27FC236}">
                <a16:creationId xmlns:a16="http://schemas.microsoft.com/office/drawing/2014/main" id="{DDFFCAAF-F2F5-7EC5-6CE5-4ADAFB7BF734}"/>
              </a:ext>
            </a:extLst>
          </p:cNvPr>
          <p:cNvSpPr/>
          <p:nvPr/>
        </p:nvSpPr>
        <p:spPr bwMode="auto">
          <a:xfrm>
            <a:off x="7517862" y="3547475"/>
            <a:ext cx="1548380" cy="650707"/>
          </a:xfrm>
          <a:prstGeom prst="wedgeEllipseCallou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2.2</a:t>
            </a:r>
            <a:endParaRPr kumimoji="0" lang="en-US" sz="2400" b="0" i="0" u="none" strike="noStrike" cap="none" normalizeH="0" baseline="0" dirty="0">
              <a:ln>
                <a:noFill/>
              </a:ln>
              <a:solidFill>
                <a:schemeClr val="tx1"/>
              </a:solidFill>
              <a:effectLst/>
              <a:latin typeface="Tahoma" charset="0"/>
            </a:endParaRPr>
          </a:p>
        </p:txBody>
      </p:sp>
      <p:sp>
        <p:nvSpPr>
          <p:cNvPr id="22" name="Oval 21">
            <a:extLst>
              <a:ext uri="{FF2B5EF4-FFF2-40B4-BE49-F238E27FC236}">
                <a16:creationId xmlns:a16="http://schemas.microsoft.com/office/drawing/2014/main" id="{D10DDFA4-7691-6EA8-BEF5-0D9A9B8C076A}"/>
              </a:ext>
            </a:extLst>
          </p:cNvPr>
          <p:cNvSpPr/>
          <p:nvPr/>
        </p:nvSpPr>
        <p:spPr bwMode="auto">
          <a:xfrm>
            <a:off x="10071903" y="2154002"/>
            <a:ext cx="1381110" cy="1326119"/>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mj-lt"/>
              </a:rPr>
              <a:t>Std</a:t>
            </a:r>
            <a:endParaRPr lang="en-US" sz="2400" b="0" i="0" dirty="0">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0" i="0" dirty="0">
                <a:effectLst/>
                <a:latin typeface="+mj-lt"/>
              </a:rPr>
              <a:t>±0.163</a:t>
            </a:r>
            <a:endParaRPr kumimoji="0" lang="en-US" sz="2400" b="0" i="0" u="none" strike="noStrike" cap="none" normalizeH="0" baseline="0" dirty="0">
              <a:ln>
                <a:noFill/>
              </a:ln>
              <a:effectLst/>
              <a:latin typeface="+mj-lt"/>
            </a:endParaRPr>
          </a:p>
        </p:txBody>
      </p:sp>
      <p:sp>
        <p:nvSpPr>
          <p:cNvPr id="23" name="Right Brace 22">
            <a:extLst>
              <a:ext uri="{FF2B5EF4-FFF2-40B4-BE49-F238E27FC236}">
                <a16:creationId xmlns:a16="http://schemas.microsoft.com/office/drawing/2014/main" id="{AEEFE8D8-9EF1-F1B7-B181-0BE33523099A}"/>
              </a:ext>
            </a:extLst>
          </p:cNvPr>
          <p:cNvSpPr/>
          <p:nvPr/>
        </p:nvSpPr>
        <p:spPr bwMode="auto">
          <a:xfrm>
            <a:off x="9066242" y="982243"/>
            <a:ext cx="774190" cy="3148585"/>
          </a:xfrm>
          <a:prstGeom prst="rightBrac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Rectangle: Rounded Corners 23">
            <a:extLst>
              <a:ext uri="{FF2B5EF4-FFF2-40B4-BE49-F238E27FC236}">
                <a16:creationId xmlns:a16="http://schemas.microsoft.com/office/drawing/2014/main" id="{23EA1539-3546-439E-BB0E-33F712C365CE}"/>
              </a:ext>
            </a:extLst>
          </p:cNvPr>
          <p:cNvSpPr/>
          <p:nvPr/>
        </p:nvSpPr>
        <p:spPr>
          <a:xfrm>
            <a:off x="524424" y="886231"/>
            <a:ext cx="5202121" cy="4406211"/>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5" name="Rectangle: Rounded Corners 24">
            <a:extLst>
              <a:ext uri="{FF2B5EF4-FFF2-40B4-BE49-F238E27FC236}">
                <a16:creationId xmlns:a16="http://schemas.microsoft.com/office/drawing/2014/main" id="{FD1D04A6-4741-A849-15E6-165CD7709DC2}"/>
              </a:ext>
            </a:extLst>
          </p:cNvPr>
          <p:cNvSpPr/>
          <p:nvPr/>
        </p:nvSpPr>
        <p:spPr>
          <a:xfrm>
            <a:off x="6465181" y="877455"/>
            <a:ext cx="5202121" cy="4406211"/>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6" name="TextBox 25">
            <a:extLst>
              <a:ext uri="{FF2B5EF4-FFF2-40B4-BE49-F238E27FC236}">
                <a16:creationId xmlns:a16="http://schemas.microsoft.com/office/drawing/2014/main" id="{86C84A6C-F060-46F5-CF08-AA42F1776D0F}"/>
              </a:ext>
            </a:extLst>
          </p:cNvPr>
          <p:cNvSpPr txBox="1"/>
          <p:nvPr/>
        </p:nvSpPr>
        <p:spPr>
          <a:xfrm>
            <a:off x="679507" y="5327012"/>
            <a:ext cx="5058890" cy="400110"/>
          </a:xfrm>
          <a:prstGeom prst="rect">
            <a:avLst/>
          </a:prstGeom>
          <a:noFill/>
          <a:ln>
            <a:solidFill>
              <a:schemeClr val="tx1"/>
            </a:solidFill>
          </a:ln>
        </p:spPr>
        <p:txBody>
          <a:bodyPr wrap="square" rtlCol="0">
            <a:spAutoFit/>
          </a:bodyPr>
          <a:lstStyle/>
          <a:p>
            <a:pPr algn="ctr"/>
            <a:r>
              <a:rPr lang="en-US" sz="2000" dirty="0"/>
              <a:t>High Epistemic Uncertainty</a:t>
            </a:r>
          </a:p>
        </p:txBody>
      </p:sp>
      <p:sp>
        <p:nvSpPr>
          <p:cNvPr id="27" name="TextBox 26">
            <a:extLst>
              <a:ext uri="{FF2B5EF4-FFF2-40B4-BE49-F238E27FC236}">
                <a16:creationId xmlns:a16="http://schemas.microsoft.com/office/drawing/2014/main" id="{15605EE7-6412-FDC9-8CE0-484BA2CD2576}"/>
              </a:ext>
            </a:extLst>
          </p:cNvPr>
          <p:cNvSpPr txBox="1"/>
          <p:nvPr/>
        </p:nvSpPr>
        <p:spPr>
          <a:xfrm>
            <a:off x="6536796" y="5311406"/>
            <a:ext cx="5058890" cy="400110"/>
          </a:xfrm>
          <a:prstGeom prst="rect">
            <a:avLst/>
          </a:prstGeom>
          <a:noFill/>
          <a:ln>
            <a:solidFill>
              <a:schemeClr val="tx1"/>
            </a:solidFill>
          </a:ln>
        </p:spPr>
        <p:txBody>
          <a:bodyPr wrap="square" rtlCol="0">
            <a:spAutoFit/>
          </a:bodyPr>
          <a:lstStyle/>
          <a:p>
            <a:pPr algn="ctr"/>
            <a:r>
              <a:rPr lang="en-US" sz="2000" dirty="0"/>
              <a:t>Low Epistemic Uncertainty</a:t>
            </a:r>
          </a:p>
        </p:txBody>
      </p:sp>
    </p:spTree>
    <p:extLst>
      <p:ext uri="{BB962C8B-B14F-4D97-AF65-F5344CB8AC3E}">
        <p14:creationId xmlns:p14="http://schemas.microsoft.com/office/powerpoint/2010/main" val="201221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AA983DC-E39E-D1E3-FFE8-829D61681D9D}"/>
              </a:ext>
            </a:extLst>
          </p:cNvPr>
          <p:cNvPicPr>
            <a:picLocks noChangeAspect="1"/>
          </p:cNvPicPr>
          <p:nvPr/>
        </p:nvPicPr>
        <p:blipFill>
          <a:blip r:embed="rId2"/>
          <a:stretch>
            <a:fillRect/>
          </a:stretch>
        </p:blipFill>
        <p:spPr>
          <a:xfrm>
            <a:off x="944259" y="941258"/>
            <a:ext cx="4362450" cy="4314825"/>
          </a:xfrm>
          <a:prstGeom prst="rect">
            <a:avLst/>
          </a:prstGeom>
        </p:spPr>
      </p:pic>
      <p:pic>
        <p:nvPicPr>
          <p:cNvPr id="32" name="Picture 31">
            <a:extLst>
              <a:ext uri="{FF2B5EF4-FFF2-40B4-BE49-F238E27FC236}">
                <a16:creationId xmlns:a16="http://schemas.microsoft.com/office/drawing/2014/main" id="{8EFD78C1-3A9C-4CDA-66CA-C9C7AEA80D16}"/>
              </a:ext>
            </a:extLst>
          </p:cNvPr>
          <p:cNvPicPr>
            <a:picLocks noChangeAspect="1"/>
          </p:cNvPicPr>
          <p:nvPr/>
        </p:nvPicPr>
        <p:blipFill>
          <a:blip r:embed="rId3"/>
          <a:stretch>
            <a:fillRect/>
          </a:stretch>
        </p:blipFill>
        <p:spPr>
          <a:xfrm>
            <a:off x="6885291" y="931923"/>
            <a:ext cx="4362450" cy="4314825"/>
          </a:xfrm>
          <a:prstGeom prst="rect">
            <a:avLst/>
          </a:prstGeom>
        </p:spPr>
      </p:pic>
      <p:sp>
        <p:nvSpPr>
          <p:cNvPr id="2" name="Slide Number Placeholder 1">
            <a:extLst>
              <a:ext uri="{FF2B5EF4-FFF2-40B4-BE49-F238E27FC236}">
                <a16:creationId xmlns:a16="http://schemas.microsoft.com/office/drawing/2014/main" id="{C5417A4D-7B12-6EB2-626D-ED4D29CBBB21}"/>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a:p>
        </p:txBody>
      </p:sp>
      <p:sp>
        <p:nvSpPr>
          <p:cNvPr id="3" name="Title 2">
            <a:extLst>
              <a:ext uri="{FF2B5EF4-FFF2-40B4-BE49-F238E27FC236}">
                <a16:creationId xmlns:a16="http://schemas.microsoft.com/office/drawing/2014/main" id="{54B95178-3419-199B-B4C3-3148F3B56539}"/>
              </a:ext>
            </a:extLst>
          </p:cNvPr>
          <p:cNvSpPr>
            <a:spLocks noGrp="1"/>
          </p:cNvSpPr>
          <p:nvPr>
            <p:ph type="title"/>
          </p:nvPr>
        </p:nvSpPr>
        <p:spPr/>
        <p:txBody>
          <a:bodyPr/>
          <a:lstStyle/>
          <a:p>
            <a:r>
              <a:rPr lang="en-US" dirty="0"/>
              <a:t>Estimating Aleatoric Uncertainty</a:t>
            </a:r>
          </a:p>
        </p:txBody>
      </p:sp>
      <p:sp>
        <p:nvSpPr>
          <p:cNvPr id="5" name="Content Placeholder 1">
            <a:extLst>
              <a:ext uri="{FF2B5EF4-FFF2-40B4-BE49-F238E27FC236}">
                <a16:creationId xmlns:a16="http://schemas.microsoft.com/office/drawing/2014/main" id="{E375650F-530B-89FC-D477-D3CE1211A38E}"/>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dirty="0">
                <a:solidFill>
                  <a:schemeClr val="bg1"/>
                </a:solidFill>
              </a:rPr>
              <a:t>Increasing standard deviation correlates to increasing aleatoric uncertainty</a:t>
            </a:r>
          </a:p>
        </p:txBody>
      </p:sp>
      <p:sp>
        <p:nvSpPr>
          <p:cNvPr id="24" name="Rectangle: Rounded Corners 23">
            <a:extLst>
              <a:ext uri="{FF2B5EF4-FFF2-40B4-BE49-F238E27FC236}">
                <a16:creationId xmlns:a16="http://schemas.microsoft.com/office/drawing/2014/main" id="{23EA1539-3546-439E-BB0E-33F712C365CE}"/>
              </a:ext>
            </a:extLst>
          </p:cNvPr>
          <p:cNvSpPr/>
          <p:nvPr/>
        </p:nvSpPr>
        <p:spPr>
          <a:xfrm>
            <a:off x="524424" y="886231"/>
            <a:ext cx="5202121" cy="4406211"/>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5" name="Rectangle: Rounded Corners 24">
            <a:extLst>
              <a:ext uri="{FF2B5EF4-FFF2-40B4-BE49-F238E27FC236}">
                <a16:creationId xmlns:a16="http://schemas.microsoft.com/office/drawing/2014/main" id="{FD1D04A6-4741-A849-15E6-165CD7709DC2}"/>
              </a:ext>
            </a:extLst>
          </p:cNvPr>
          <p:cNvSpPr/>
          <p:nvPr/>
        </p:nvSpPr>
        <p:spPr>
          <a:xfrm>
            <a:off x="6465181" y="877455"/>
            <a:ext cx="5202121" cy="4406211"/>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6" name="TextBox 25">
            <a:extLst>
              <a:ext uri="{FF2B5EF4-FFF2-40B4-BE49-F238E27FC236}">
                <a16:creationId xmlns:a16="http://schemas.microsoft.com/office/drawing/2014/main" id="{86C84A6C-F060-46F5-CF08-AA42F1776D0F}"/>
              </a:ext>
            </a:extLst>
          </p:cNvPr>
          <p:cNvSpPr txBox="1"/>
          <p:nvPr/>
        </p:nvSpPr>
        <p:spPr>
          <a:xfrm>
            <a:off x="679507" y="5327012"/>
            <a:ext cx="5058890" cy="400110"/>
          </a:xfrm>
          <a:prstGeom prst="rect">
            <a:avLst/>
          </a:prstGeom>
          <a:noFill/>
          <a:ln>
            <a:solidFill>
              <a:schemeClr val="tx1"/>
            </a:solidFill>
          </a:ln>
        </p:spPr>
        <p:txBody>
          <a:bodyPr wrap="square" rtlCol="0">
            <a:spAutoFit/>
          </a:bodyPr>
          <a:lstStyle/>
          <a:p>
            <a:pPr algn="ctr"/>
            <a:r>
              <a:rPr lang="en-US" sz="2000" dirty="0"/>
              <a:t>High Aleatoric Uncertainty</a:t>
            </a:r>
          </a:p>
        </p:txBody>
      </p:sp>
      <p:sp>
        <p:nvSpPr>
          <p:cNvPr id="27" name="TextBox 26">
            <a:extLst>
              <a:ext uri="{FF2B5EF4-FFF2-40B4-BE49-F238E27FC236}">
                <a16:creationId xmlns:a16="http://schemas.microsoft.com/office/drawing/2014/main" id="{15605EE7-6412-FDC9-8CE0-484BA2CD2576}"/>
              </a:ext>
            </a:extLst>
          </p:cNvPr>
          <p:cNvSpPr txBox="1"/>
          <p:nvPr/>
        </p:nvSpPr>
        <p:spPr>
          <a:xfrm>
            <a:off x="6536796" y="5311406"/>
            <a:ext cx="5058890" cy="400110"/>
          </a:xfrm>
          <a:prstGeom prst="rect">
            <a:avLst/>
          </a:prstGeom>
          <a:noFill/>
          <a:ln>
            <a:solidFill>
              <a:schemeClr val="tx1"/>
            </a:solidFill>
          </a:ln>
        </p:spPr>
        <p:txBody>
          <a:bodyPr wrap="square" rtlCol="0">
            <a:spAutoFit/>
          </a:bodyPr>
          <a:lstStyle/>
          <a:p>
            <a:pPr algn="ctr"/>
            <a:r>
              <a:rPr lang="en-US" sz="2000" dirty="0"/>
              <a:t>Low Aleatoric Uncertainty</a:t>
            </a:r>
          </a:p>
        </p:txBody>
      </p:sp>
    </p:spTree>
    <p:extLst>
      <p:ext uri="{BB962C8B-B14F-4D97-AF65-F5344CB8AC3E}">
        <p14:creationId xmlns:p14="http://schemas.microsoft.com/office/powerpoint/2010/main" val="142517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C9EAB-503B-37EE-0C56-A1B1DB28631C}"/>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a:p>
        </p:txBody>
      </p:sp>
      <p:sp>
        <p:nvSpPr>
          <p:cNvPr id="3" name="Title 2">
            <a:extLst>
              <a:ext uri="{FF2B5EF4-FFF2-40B4-BE49-F238E27FC236}">
                <a16:creationId xmlns:a16="http://schemas.microsoft.com/office/drawing/2014/main" id="{C65A3B58-DA8F-3782-4F71-A99FFADA5A4D}"/>
              </a:ext>
            </a:extLst>
          </p:cNvPr>
          <p:cNvSpPr>
            <a:spLocks noGrp="1"/>
          </p:cNvSpPr>
          <p:nvPr>
            <p:ph type="title"/>
          </p:nvPr>
        </p:nvSpPr>
        <p:spPr/>
        <p:txBody>
          <a:bodyPr/>
          <a:lstStyle/>
          <a:p>
            <a:r>
              <a:rPr lang="en-US"/>
              <a:t>Usage of Uncertainty in Deployment</a:t>
            </a:r>
          </a:p>
        </p:txBody>
      </p:sp>
      <p:sp>
        <p:nvSpPr>
          <p:cNvPr id="6" name="Content Placeholder 1">
            <a:extLst>
              <a:ext uri="{FF2B5EF4-FFF2-40B4-BE49-F238E27FC236}">
                <a16:creationId xmlns:a16="http://schemas.microsoft.com/office/drawing/2014/main" id="{47285650-6C6D-E996-6F80-F2F72F8B33B0}"/>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dirty="0">
                <a:solidFill>
                  <a:schemeClr val="bg1"/>
                </a:solidFill>
              </a:rPr>
              <a:t>When deploying can turn off agent when it goes into regions of high uncertainty</a:t>
            </a:r>
          </a:p>
        </p:txBody>
      </p:sp>
      <p:pic>
        <p:nvPicPr>
          <p:cNvPr id="15" name="Picture 14">
            <a:extLst>
              <a:ext uri="{FF2B5EF4-FFF2-40B4-BE49-F238E27FC236}">
                <a16:creationId xmlns:a16="http://schemas.microsoft.com/office/drawing/2014/main" id="{A59C61BD-CED5-026A-4983-4664942D5B0A}"/>
              </a:ext>
            </a:extLst>
          </p:cNvPr>
          <p:cNvPicPr>
            <a:picLocks noChangeAspect="1"/>
          </p:cNvPicPr>
          <p:nvPr/>
        </p:nvPicPr>
        <p:blipFill>
          <a:blip r:embed="rId3"/>
          <a:stretch>
            <a:fillRect/>
          </a:stretch>
        </p:blipFill>
        <p:spPr>
          <a:xfrm>
            <a:off x="2246069" y="848767"/>
            <a:ext cx="7699862" cy="4983308"/>
          </a:xfrm>
          <a:prstGeom prst="rect">
            <a:avLst/>
          </a:prstGeom>
        </p:spPr>
      </p:pic>
    </p:spTree>
    <p:extLst>
      <p:ext uri="{BB962C8B-B14F-4D97-AF65-F5344CB8AC3E}">
        <p14:creationId xmlns:p14="http://schemas.microsoft.com/office/powerpoint/2010/main" val="122244779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3429000"/>
            <a:ext cx="10449813" cy="1229411"/>
          </a:xfrm>
        </p:spPr>
        <p:txBody>
          <a:bodyPr/>
          <a:lstStyle/>
          <a:p>
            <a:r>
              <a:rPr lang="en-US" sz="7200"/>
              <a:t>TESTING &amp; RESULTS</a:t>
            </a: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16</a:t>
            </a:fld>
            <a:endParaRPr lang="en-US"/>
          </a:p>
        </p:txBody>
      </p:sp>
    </p:spTree>
    <p:extLst>
      <p:ext uri="{BB962C8B-B14F-4D97-AF65-F5344CB8AC3E}">
        <p14:creationId xmlns:p14="http://schemas.microsoft.com/office/powerpoint/2010/main" val="142639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DBD4E6-380F-064D-55FB-7EBC71D12932}"/>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a:p>
        </p:txBody>
      </p:sp>
      <p:sp>
        <p:nvSpPr>
          <p:cNvPr id="3" name="Title 2">
            <a:extLst>
              <a:ext uri="{FF2B5EF4-FFF2-40B4-BE49-F238E27FC236}">
                <a16:creationId xmlns:a16="http://schemas.microsoft.com/office/drawing/2014/main" id="{DB75A85B-2C00-95BC-4F37-74DDC24036F5}"/>
              </a:ext>
            </a:extLst>
          </p:cNvPr>
          <p:cNvSpPr>
            <a:spLocks noGrp="1"/>
          </p:cNvSpPr>
          <p:nvPr>
            <p:ph type="title"/>
          </p:nvPr>
        </p:nvSpPr>
        <p:spPr/>
        <p:txBody>
          <a:bodyPr/>
          <a:lstStyle/>
          <a:p>
            <a:r>
              <a:rPr lang="en-US"/>
              <a:t>Scenario for Testing</a:t>
            </a:r>
          </a:p>
        </p:txBody>
      </p:sp>
      <p:pic>
        <p:nvPicPr>
          <p:cNvPr id="5" name="Picture 4" descr="A silhouette of a pyramid&#10;&#10;Description automatically generated with low confidence">
            <a:extLst>
              <a:ext uri="{FF2B5EF4-FFF2-40B4-BE49-F238E27FC236}">
                <a16:creationId xmlns:a16="http://schemas.microsoft.com/office/drawing/2014/main" id="{CA24931F-E0EB-ECA5-CFE5-80D496CBDF50}"/>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6200000">
            <a:off x="9812442" y="2806176"/>
            <a:ext cx="1245646" cy="1245646"/>
          </a:xfrm>
          <a:prstGeom prst="rect">
            <a:avLst/>
          </a:prstGeom>
          <a:noFill/>
        </p:spPr>
      </p:pic>
      <p:pic>
        <p:nvPicPr>
          <p:cNvPr id="7" name="Picture 6" descr="Shape&#10;&#10;Description automatically generated with low confidence">
            <a:extLst>
              <a:ext uri="{FF2B5EF4-FFF2-40B4-BE49-F238E27FC236}">
                <a16:creationId xmlns:a16="http://schemas.microsoft.com/office/drawing/2014/main" id="{AEAD5144-611F-C397-5766-A06F4739E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6288" y="2750833"/>
            <a:ext cx="1356333" cy="1356333"/>
          </a:xfrm>
          <a:prstGeom prst="rect">
            <a:avLst/>
          </a:prstGeom>
        </p:spPr>
      </p:pic>
      <p:cxnSp>
        <p:nvCxnSpPr>
          <p:cNvPr id="9" name="Straight Connector 8">
            <a:extLst>
              <a:ext uri="{FF2B5EF4-FFF2-40B4-BE49-F238E27FC236}">
                <a16:creationId xmlns:a16="http://schemas.microsoft.com/office/drawing/2014/main" id="{DFDD5B20-83A5-511B-0204-C229A3BDBC61}"/>
              </a:ext>
            </a:extLst>
          </p:cNvPr>
          <p:cNvCxnSpPr>
            <a:cxnSpLocks/>
          </p:cNvCxnSpPr>
          <p:nvPr/>
        </p:nvCxnSpPr>
        <p:spPr bwMode="auto">
          <a:xfrm>
            <a:off x="1308249" y="950085"/>
            <a:ext cx="0" cy="4877838"/>
          </a:xfrm>
          <a:prstGeom prst="line">
            <a:avLst/>
          </a:prstGeom>
          <a:solidFill>
            <a:schemeClr val="accent1"/>
          </a:solidFill>
          <a:ln w="53975" cap="flat" cmpd="sng" algn="ctr">
            <a:solidFill>
              <a:srgbClr val="00B050"/>
            </a:solidFill>
            <a:prstDash val="dash"/>
            <a:miter lim="800000"/>
            <a:headEnd type="none" w="med" len="med"/>
            <a:tailEnd type="none" w="med" len="med"/>
          </a:ln>
          <a:effectLst/>
        </p:spPr>
      </p:cxnSp>
      <p:sp>
        <p:nvSpPr>
          <p:cNvPr id="10" name="Oval 9">
            <a:extLst>
              <a:ext uri="{FF2B5EF4-FFF2-40B4-BE49-F238E27FC236}">
                <a16:creationId xmlns:a16="http://schemas.microsoft.com/office/drawing/2014/main" id="{5B54D95F-60D1-6B5B-C558-6357B910CA51}"/>
              </a:ext>
            </a:extLst>
          </p:cNvPr>
          <p:cNvSpPr>
            <a:spLocks noChangeAspect="1"/>
          </p:cNvSpPr>
          <p:nvPr/>
        </p:nvSpPr>
        <p:spPr bwMode="auto">
          <a:xfrm>
            <a:off x="3881379" y="1327004"/>
            <a:ext cx="4206149" cy="4203990"/>
          </a:xfrm>
          <a:prstGeom prst="ellipse">
            <a:avLst/>
          </a:prstGeom>
          <a:solidFill>
            <a:srgbClr val="FF0000">
              <a:alpha val="20000"/>
            </a:srgbClr>
          </a:solidFill>
          <a:ln w="952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Left Brace 10">
            <a:extLst>
              <a:ext uri="{FF2B5EF4-FFF2-40B4-BE49-F238E27FC236}">
                <a16:creationId xmlns:a16="http://schemas.microsoft.com/office/drawing/2014/main" id="{7E01E1DE-0701-6694-49C0-112C779D9648}"/>
              </a:ext>
            </a:extLst>
          </p:cNvPr>
          <p:cNvSpPr/>
          <p:nvPr/>
        </p:nvSpPr>
        <p:spPr bwMode="auto">
          <a:xfrm rot="16200000">
            <a:off x="8138725" y="1928770"/>
            <a:ext cx="367660" cy="4676203"/>
          </a:xfrm>
          <a:prstGeom prst="leftBrac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Left Brace 11">
            <a:extLst>
              <a:ext uri="{FF2B5EF4-FFF2-40B4-BE49-F238E27FC236}">
                <a16:creationId xmlns:a16="http://schemas.microsoft.com/office/drawing/2014/main" id="{45BC43C0-5DD5-6A01-E153-BE1A386D334E}"/>
              </a:ext>
            </a:extLst>
          </p:cNvPr>
          <p:cNvSpPr/>
          <p:nvPr/>
        </p:nvSpPr>
        <p:spPr bwMode="auto">
          <a:xfrm rot="16200000">
            <a:off x="3462521" y="1932219"/>
            <a:ext cx="367660" cy="4676203"/>
          </a:xfrm>
          <a:prstGeom prst="leftBrac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Left Brace 12">
            <a:extLst>
              <a:ext uri="{FF2B5EF4-FFF2-40B4-BE49-F238E27FC236}">
                <a16:creationId xmlns:a16="http://schemas.microsoft.com/office/drawing/2014/main" id="{DA731F21-463F-CBEE-11BA-E1EA898753BC}"/>
              </a:ext>
            </a:extLst>
          </p:cNvPr>
          <p:cNvSpPr/>
          <p:nvPr/>
        </p:nvSpPr>
        <p:spPr bwMode="auto">
          <a:xfrm rot="19529185">
            <a:off x="5029489" y="1674998"/>
            <a:ext cx="355457" cy="2230812"/>
          </a:xfrm>
          <a:prstGeom prst="leftBrac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TextBox 13">
            <a:extLst>
              <a:ext uri="{FF2B5EF4-FFF2-40B4-BE49-F238E27FC236}">
                <a16:creationId xmlns:a16="http://schemas.microsoft.com/office/drawing/2014/main" id="{B5E1AEDD-7FF4-F898-AFDE-F4401691876E}"/>
              </a:ext>
            </a:extLst>
          </p:cNvPr>
          <p:cNvSpPr txBox="1"/>
          <p:nvPr/>
        </p:nvSpPr>
        <p:spPr>
          <a:xfrm>
            <a:off x="4116818" y="2822487"/>
            <a:ext cx="1025010" cy="400110"/>
          </a:xfrm>
          <a:prstGeom prst="rect">
            <a:avLst/>
          </a:prstGeom>
          <a:noFill/>
        </p:spPr>
        <p:txBody>
          <a:bodyPr wrap="square" rtlCol="0">
            <a:spAutoFit/>
          </a:bodyPr>
          <a:lstStyle/>
          <a:p>
            <a:r>
              <a:rPr lang="en-US" sz="2000"/>
              <a:t>6 </a:t>
            </a:r>
            <a:r>
              <a:rPr lang="en-US" sz="2000" err="1"/>
              <a:t>nmi</a:t>
            </a:r>
            <a:endParaRPr lang="en-US" sz="2000"/>
          </a:p>
        </p:txBody>
      </p:sp>
      <p:sp>
        <p:nvSpPr>
          <p:cNvPr id="17" name="TextBox 16">
            <a:extLst>
              <a:ext uri="{FF2B5EF4-FFF2-40B4-BE49-F238E27FC236}">
                <a16:creationId xmlns:a16="http://schemas.microsoft.com/office/drawing/2014/main" id="{E51394F9-FA41-E0D0-53E2-5DAFEC1F7FD2}"/>
              </a:ext>
            </a:extLst>
          </p:cNvPr>
          <p:cNvSpPr txBox="1"/>
          <p:nvPr/>
        </p:nvSpPr>
        <p:spPr>
          <a:xfrm>
            <a:off x="3133846" y="4463761"/>
            <a:ext cx="1025010" cy="400110"/>
          </a:xfrm>
          <a:prstGeom prst="rect">
            <a:avLst/>
          </a:prstGeom>
          <a:noFill/>
        </p:spPr>
        <p:txBody>
          <a:bodyPr wrap="square" rtlCol="0">
            <a:spAutoFit/>
          </a:bodyPr>
          <a:lstStyle/>
          <a:p>
            <a:r>
              <a:rPr lang="en-US" sz="2000"/>
              <a:t>20 </a:t>
            </a:r>
            <a:r>
              <a:rPr lang="en-US" sz="2000" err="1"/>
              <a:t>nmi</a:t>
            </a:r>
            <a:endParaRPr lang="en-US" sz="2000"/>
          </a:p>
        </p:txBody>
      </p:sp>
      <p:sp>
        <p:nvSpPr>
          <p:cNvPr id="18" name="TextBox 17">
            <a:extLst>
              <a:ext uri="{FF2B5EF4-FFF2-40B4-BE49-F238E27FC236}">
                <a16:creationId xmlns:a16="http://schemas.microsoft.com/office/drawing/2014/main" id="{14A72D24-66EB-BABC-FC3E-2A4DCB9F2480}"/>
              </a:ext>
            </a:extLst>
          </p:cNvPr>
          <p:cNvSpPr txBox="1"/>
          <p:nvPr/>
        </p:nvSpPr>
        <p:spPr>
          <a:xfrm>
            <a:off x="7924975" y="4463761"/>
            <a:ext cx="1025010" cy="400110"/>
          </a:xfrm>
          <a:prstGeom prst="rect">
            <a:avLst/>
          </a:prstGeom>
          <a:noFill/>
        </p:spPr>
        <p:txBody>
          <a:bodyPr wrap="square" rtlCol="0">
            <a:spAutoFit/>
          </a:bodyPr>
          <a:lstStyle/>
          <a:p>
            <a:r>
              <a:rPr lang="en-US" sz="2000"/>
              <a:t>25 </a:t>
            </a:r>
            <a:r>
              <a:rPr lang="en-US" sz="2000" err="1"/>
              <a:t>nmi</a:t>
            </a:r>
            <a:endParaRPr lang="en-US" sz="2000"/>
          </a:p>
        </p:txBody>
      </p:sp>
      <p:sp>
        <p:nvSpPr>
          <p:cNvPr id="20" name="Content Placeholder 1">
            <a:extLst>
              <a:ext uri="{FF2B5EF4-FFF2-40B4-BE49-F238E27FC236}">
                <a16:creationId xmlns:a16="http://schemas.microsoft.com/office/drawing/2014/main" id="{D47EBB81-81E4-026E-1C6B-22C05B9F5BAB}"/>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000">
                <a:solidFill>
                  <a:schemeClr val="bg1"/>
                </a:solidFill>
              </a:rPr>
              <a:t>Tested both SAC and DESAC against sensor with exponential detection probability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5CCA68-2841-FC9B-609F-AB5848CCD038}"/>
                  </a:ext>
                </a:extLst>
              </p:cNvPr>
              <p:cNvSpPr txBox="1"/>
              <p:nvPr/>
            </p:nvSpPr>
            <p:spPr>
              <a:xfrm>
                <a:off x="7515796" y="950085"/>
                <a:ext cx="4676204" cy="9354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𝑑</m:t>
                          </m:r>
                        </m:sub>
                      </m:sSub>
                      <m:r>
                        <a:rPr lang="en-US" sz="2400" i="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i="0">
                              <a:latin typeface="Cambria Math" panose="02040503050406030204" pitchFamily="18" charset="0"/>
                            </a:rPr>
                            <m:t>exp</m:t>
                          </m:r>
                        </m:fName>
                        <m:e>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sSubSup>
                                    <m:sSubSupPr>
                                      <m:ctrlPr>
                                        <a:rPr lang="en-US" sz="2400" i="1">
                                          <a:solidFill>
                                            <a:srgbClr val="836967"/>
                                          </a:solidFill>
                                          <a:latin typeface="Cambria Math" panose="02040503050406030204" pitchFamily="18" charset="0"/>
                                        </a:rPr>
                                      </m:ctrlPr>
                                    </m:sSubSupPr>
                                    <m:e>
                                      <m:d>
                                        <m:dPr>
                                          <m:begChr m:val="‖"/>
                                          <m:endChr m:val="‖"/>
                                          <m:ctrlPr>
                                            <a:rPr lang="en-US" sz="2400" i="1">
                                              <a:solidFill>
                                                <a:srgbClr val="836967"/>
                                              </a:solidFill>
                                              <a:latin typeface="Cambria Math" panose="02040503050406030204" pitchFamily="18" charset="0"/>
                                            </a:rPr>
                                          </m:ctrlPr>
                                        </m:dPr>
                                        <m:e>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r>
                                                <a:rPr lang="en-US" sz="2400" i="0">
                                                  <a:latin typeface="Cambria Math" panose="02040503050406030204" pitchFamily="18" charset="0"/>
                                                </a:rPr>
                                                <m:t>,</m:t>
                                              </m:r>
                                              <m:r>
                                                <a:rPr lang="en-US" sz="2400" i="1">
                                                  <a:latin typeface="Cambria Math" panose="02040503050406030204" pitchFamily="18" charset="0"/>
                                                </a:rPr>
                                                <m:t>𝑦</m:t>
                                              </m:r>
                                            </m:e>
                                          </m:d>
                                          <m:r>
                                            <a:rPr lang="en-US" sz="2400" i="0">
                                              <a:latin typeface="Cambria Math" panose="02040503050406030204" pitchFamily="18" charset="0"/>
                                            </a:rPr>
                                            <m:t>−</m:t>
                                          </m:r>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20, 0</m:t>
                                              </m:r>
                                            </m:e>
                                          </m:d>
                                        </m:e>
                                      </m:d>
                                    </m:e>
                                    <m:sub>
                                      <m:r>
                                        <a:rPr lang="en-US" sz="2400" i="0">
                                          <a:latin typeface="Cambria Math" panose="02040503050406030204" pitchFamily="18" charset="0"/>
                                        </a:rPr>
                                        <m:t>2</m:t>
                                      </m:r>
                                    </m:sub>
                                    <m:sup>
                                      <m:r>
                                        <a:rPr lang="en-US" sz="2400" i="0">
                                          <a:latin typeface="Cambria Math" panose="02040503050406030204" pitchFamily="18" charset="0"/>
                                        </a:rPr>
                                        <m:t>2</m:t>
                                      </m:r>
                                    </m:sup>
                                  </m:sSubSup>
                                </m:num>
                                <m:den>
                                  <m:r>
                                    <a:rPr lang="en-US" sz="2400" i="0">
                                      <a:latin typeface="Cambria Math" panose="02040503050406030204" pitchFamily="18" charset="0"/>
                                    </a:rPr>
                                    <m:t>9</m:t>
                                  </m:r>
                                </m:den>
                              </m:f>
                            </m:e>
                          </m:d>
                        </m:e>
                      </m:func>
                    </m:oMath>
                  </m:oMathPara>
                </a14:m>
                <a:endParaRPr lang="en-US" sz="2400"/>
              </a:p>
            </p:txBody>
          </p:sp>
        </mc:Choice>
        <mc:Fallback xmlns="">
          <p:sp>
            <p:nvSpPr>
              <p:cNvPr id="6" name="TextBox 5">
                <a:extLst>
                  <a:ext uri="{FF2B5EF4-FFF2-40B4-BE49-F238E27FC236}">
                    <a16:creationId xmlns:a16="http://schemas.microsoft.com/office/drawing/2014/main" id="{AA5CCA68-2841-FC9B-609F-AB5848CCD038}"/>
                  </a:ext>
                </a:extLst>
              </p:cNvPr>
              <p:cNvSpPr txBox="1">
                <a:spLocks noRot="1" noChangeAspect="1" noMove="1" noResize="1" noEditPoints="1" noAdjustHandles="1" noChangeArrowheads="1" noChangeShapeType="1" noTextEdit="1"/>
              </p:cNvSpPr>
              <p:nvPr/>
            </p:nvSpPr>
            <p:spPr>
              <a:xfrm>
                <a:off x="7515796" y="950085"/>
                <a:ext cx="4676204" cy="93544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7290282"/>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758B9-FDC9-7337-8DC8-84286B7F128C}"/>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a:p>
        </p:txBody>
      </p:sp>
      <p:sp>
        <p:nvSpPr>
          <p:cNvPr id="3" name="Title 2">
            <a:extLst>
              <a:ext uri="{FF2B5EF4-FFF2-40B4-BE49-F238E27FC236}">
                <a16:creationId xmlns:a16="http://schemas.microsoft.com/office/drawing/2014/main" id="{3C154751-12D3-A1A1-559E-9CEA40736198}"/>
              </a:ext>
            </a:extLst>
          </p:cNvPr>
          <p:cNvSpPr>
            <a:spLocks noGrp="1"/>
          </p:cNvSpPr>
          <p:nvPr>
            <p:ph type="title"/>
          </p:nvPr>
        </p:nvSpPr>
        <p:spPr/>
        <p:txBody>
          <a:bodyPr/>
          <a:lstStyle/>
          <a:p>
            <a:r>
              <a:rPr lang="en-US"/>
              <a:t>Results in Path</a:t>
            </a:r>
          </a:p>
        </p:txBody>
      </p:sp>
      <p:pic>
        <p:nvPicPr>
          <p:cNvPr id="9" name="Picture 8">
            <a:extLst>
              <a:ext uri="{FF2B5EF4-FFF2-40B4-BE49-F238E27FC236}">
                <a16:creationId xmlns:a16="http://schemas.microsoft.com/office/drawing/2014/main" id="{9DB00926-DDB1-A632-EAFC-4CAF6D3EEC97}"/>
              </a:ext>
            </a:extLst>
          </p:cNvPr>
          <p:cNvPicPr>
            <a:picLocks noChangeAspect="1"/>
          </p:cNvPicPr>
          <p:nvPr/>
        </p:nvPicPr>
        <p:blipFill>
          <a:blip r:embed="rId2"/>
          <a:stretch>
            <a:fillRect/>
          </a:stretch>
        </p:blipFill>
        <p:spPr>
          <a:xfrm>
            <a:off x="-46841" y="951250"/>
            <a:ext cx="8862975" cy="4505170"/>
          </a:xfrm>
          <a:prstGeom prst="rect">
            <a:avLst/>
          </a:prstGeom>
        </p:spPr>
      </p:pic>
      <p:sp>
        <p:nvSpPr>
          <p:cNvPr id="10" name="Content Placeholder 1">
            <a:extLst>
              <a:ext uri="{FF2B5EF4-FFF2-40B4-BE49-F238E27FC236}">
                <a16:creationId xmlns:a16="http://schemas.microsoft.com/office/drawing/2014/main" id="{143A5C17-FCD7-880C-EE4A-97511FAF00D9}"/>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000" dirty="0">
                <a:solidFill>
                  <a:schemeClr val="bg1"/>
                </a:solidFill>
              </a:rPr>
              <a:t>DESAC takes much wider approach from the radar resulting in lower detection rate</a:t>
            </a:r>
          </a:p>
        </p:txBody>
      </p:sp>
      <p:graphicFrame>
        <p:nvGraphicFramePr>
          <p:cNvPr id="5" name="Table 4">
            <a:extLst>
              <a:ext uri="{FF2B5EF4-FFF2-40B4-BE49-F238E27FC236}">
                <a16:creationId xmlns:a16="http://schemas.microsoft.com/office/drawing/2014/main" id="{4ADD88A0-89B1-692C-E475-CA86F92663B7}"/>
              </a:ext>
            </a:extLst>
          </p:cNvPr>
          <p:cNvGraphicFramePr>
            <a:graphicFrameLocks noGrp="1"/>
          </p:cNvGraphicFramePr>
          <p:nvPr>
            <p:extLst>
              <p:ext uri="{D42A27DB-BD31-4B8C-83A1-F6EECF244321}">
                <p14:modId xmlns:p14="http://schemas.microsoft.com/office/powerpoint/2010/main" val="2431910028"/>
              </p:ext>
            </p:extLst>
          </p:nvPr>
        </p:nvGraphicFramePr>
        <p:xfrm>
          <a:off x="8672180" y="2260211"/>
          <a:ext cx="3565574" cy="2101929"/>
        </p:xfrm>
        <a:graphic>
          <a:graphicData uri="http://schemas.openxmlformats.org/drawingml/2006/table">
            <a:tbl>
              <a:tblPr firstRow="1" bandRow="1">
                <a:tableStyleId>{073A0DAA-6AF3-43AB-8588-CEC1D06C72B9}</a:tableStyleId>
              </a:tblPr>
              <a:tblGrid>
                <a:gridCol w="1782787">
                  <a:extLst>
                    <a:ext uri="{9D8B030D-6E8A-4147-A177-3AD203B41FA5}">
                      <a16:colId xmlns:a16="http://schemas.microsoft.com/office/drawing/2014/main" val="4106138965"/>
                    </a:ext>
                  </a:extLst>
                </a:gridCol>
                <a:gridCol w="1782787">
                  <a:extLst>
                    <a:ext uri="{9D8B030D-6E8A-4147-A177-3AD203B41FA5}">
                      <a16:colId xmlns:a16="http://schemas.microsoft.com/office/drawing/2014/main" val="1545734463"/>
                    </a:ext>
                  </a:extLst>
                </a:gridCol>
              </a:tblGrid>
              <a:tr h="700643">
                <a:tc>
                  <a:txBody>
                    <a:bodyPr/>
                    <a:lstStyle/>
                    <a:p>
                      <a:pPr marL="0" marR="0" algn="just">
                        <a:spcBef>
                          <a:spcPts val="0"/>
                        </a:spcBef>
                        <a:spcAft>
                          <a:spcPts val="0"/>
                        </a:spcAft>
                      </a:pPr>
                      <a:r>
                        <a:rPr lang="en-US" sz="2000" dirty="0">
                          <a:solidFill>
                            <a:schemeClr val="tx1"/>
                          </a:solidFill>
                          <a:effectLst/>
                        </a:rPr>
                        <a:t> Algorithm</a:t>
                      </a:r>
                      <a:endParaRPr lang="en-US" sz="2000" dirty="0">
                        <a:solidFill>
                          <a:schemeClr val="tx1"/>
                        </a:solidFill>
                        <a:effectLst/>
                        <a:latin typeface="+mn-lt"/>
                        <a:ea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lgn="just">
                        <a:spcBef>
                          <a:spcPts val="0"/>
                        </a:spcBef>
                        <a:spcAft>
                          <a:spcPts val="0"/>
                        </a:spcAft>
                      </a:pPr>
                      <a:r>
                        <a:rPr lang="en-US" sz="2000" dirty="0">
                          <a:solidFill>
                            <a:schemeClr val="tx1"/>
                          </a:solidFill>
                          <a:effectLst/>
                        </a:rPr>
                        <a:t>Detection %</a:t>
                      </a:r>
                      <a:endParaRPr lang="en-US" sz="2000" dirty="0">
                        <a:solidFill>
                          <a:schemeClr val="tx1"/>
                        </a:solidFill>
                        <a:effectLst/>
                        <a:latin typeface="+mn-lt"/>
                        <a:ea typeface="Times New Roman" panose="02020603050405020304" pitchFamily="18"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4010506197"/>
                  </a:ext>
                </a:extLst>
              </a:tr>
              <a:tr h="700643">
                <a:tc>
                  <a:txBody>
                    <a:bodyPr/>
                    <a:lstStyle/>
                    <a:p>
                      <a:pPr marL="0" marR="0" algn="just">
                        <a:spcBef>
                          <a:spcPts val="0"/>
                        </a:spcBef>
                        <a:spcAft>
                          <a:spcPts val="0"/>
                        </a:spcAft>
                      </a:pPr>
                      <a:r>
                        <a:rPr lang="en-US" sz="2000" dirty="0">
                          <a:effectLst/>
                        </a:rPr>
                        <a:t>SAC</a:t>
                      </a:r>
                      <a:endParaRPr lang="en-US" sz="2000" dirty="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000" b="0" dirty="0">
                          <a:effectLst/>
                          <a:latin typeface="+mn-lt"/>
                          <a:ea typeface="Times New Roman" panose="02020603050405020304" pitchFamily="18" charset="0"/>
                        </a:rPr>
                        <a:t>24.7%</a:t>
                      </a:r>
                    </a:p>
                  </a:txBody>
                  <a:tcPr marL="68580" marR="68580" marT="0" marB="0">
                    <a:solidFill>
                      <a:schemeClr val="tx2">
                        <a:lumMod val="20000"/>
                        <a:lumOff val="80000"/>
                      </a:schemeClr>
                    </a:solidFill>
                  </a:tcPr>
                </a:tc>
                <a:extLst>
                  <a:ext uri="{0D108BD9-81ED-4DB2-BD59-A6C34878D82A}">
                    <a16:rowId xmlns:a16="http://schemas.microsoft.com/office/drawing/2014/main" val="3684457652"/>
                  </a:ext>
                </a:extLst>
              </a:tr>
              <a:tr h="700643">
                <a:tc>
                  <a:txBody>
                    <a:bodyPr/>
                    <a:lstStyle/>
                    <a:p>
                      <a:pPr marL="0" marR="0" algn="just">
                        <a:spcBef>
                          <a:spcPts val="0"/>
                        </a:spcBef>
                        <a:spcAft>
                          <a:spcPts val="0"/>
                        </a:spcAft>
                      </a:pPr>
                      <a:r>
                        <a:rPr lang="en-US" sz="2000" dirty="0">
                          <a:effectLst/>
                        </a:rPr>
                        <a:t>DESAC</a:t>
                      </a:r>
                      <a:endParaRPr lang="en-US" sz="2000" dirty="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000" dirty="0">
                          <a:effectLst/>
                          <a:latin typeface="+mn-lt"/>
                          <a:ea typeface="Times New Roman" panose="02020603050405020304" pitchFamily="18" charset="0"/>
                        </a:rPr>
                        <a:t>13.0%</a:t>
                      </a:r>
                    </a:p>
                  </a:txBody>
                  <a:tcPr marL="68580" marR="68580" marT="0" marB="0">
                    <a:solidFill>
                      <a:schemeClr val="tx2">
                        <a:lumMod val="20000"/>
                        <a:lumOff val="80000"/>
                      </a:schemeClr>
                    </a:solidFill>
                  </a:tcPr>
                </a:tc>
                <a:extLst>
                  <a:ext uri="{0D108BD9-81ED-4DB2-BD59-A6C34878D82A}">
                    <a16:rowId xmlns:a16="http://schemas.microsoft.com/office/drawing/2014/main" val="2449267300"/>
                  </a:ext>
                </a:extLst>
              </a:tr>
            </a:tbl>
          </a:graphicData>
        </a:graphic>
      </p:graphicFrame>
    </p:spTree>
    <p:extLst>
      <p:ext uri="{BB962C8B-B14F-4D97-AF65-F5344CB8AC3E}">
        <p14:creationId xmlns:p14="http://schemas.microsoft.com/office/powerpoint/2010/main" val="269792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F81275-F2D5-82EC-67A8-6208CD8059AC}"/>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a:p>
        </p:txBody>
      </p:sp>
      <p:sp>
        <p:nvSpPr>
          <p:cNvPr id="3" name="Title 2">
            <a:extLst>
              <a:ext uri="{FF2B5EF4-FFF2-40B4-BE49-F238E27FC236}">
                <a16:creationId xmlns:a16="http://schemas.microsoft.com/office/drawing/2014/main" id="{DF68E091-FBE7-D74F-958E-2A7B265FF5DE}"/>
              </a:ext>
            </a:extLst>
          </p:cNvPr>
          <p:cNvSpPr>
            <a:spLocks noGrp="1"/>
          </p:cNvSpPr>
          <p:nvPr>
            <p:ph type="title"/>
          </p:nvPr>
        </p:nvSpPr>
        <p:spPr/>
        <p:txBody>
          <a:bodyPr/>
          <a:lstStyle/>
          <a:p>
            <a:r>
              <a:rPr lang="en-US"/>
              <a:t>Visualization of Uncertainty</a:t>
            </a:r>
          </a:p>
        </p:txBody>
      </p:sp>
      <p:pic>
        <p:nvPicPr>
          <p:cNvPr id="5" name="Picture 4" descr="Chart&#10;&#10;Description automatically generated">
            <a:extLst>
              <a:ext uri="{FF2B5EF4-FFF2-40B4-BE49-F238E27FC236}">
                <a16:creationId xmlns:a16="http://schemas.microsoft.com/office/drawing/2014/main" id="{BB14E59C-9DEE-CFB5-3A5F-1EA7F5A0E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59" y="1014263"/>
            <a:ext cx="10601282" cy="4829473"/>
          </a:xfrm>
          <a:prstGeom prst="rect">
            <a:avLst/>
          </a:prstGeom>
        </p:spPr>
      </p:pic>
      <p:sp>
        <p:nvSpPr>
          <p:cNvPr id="6" name="Content Placeholder 1">
            <a:extLst>
              <a:ext uri="{FF2B5EF4-FFF2-40B4-BE49-F238E27FC236}">
                <a16:creationId xmlns:a16="http://schemas.microsoft.com/office/drawing/2014/main" id="{1DBECADB-DCD2-B838-4099-0ACB50AFBFFC}"/>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000">
                <a:solidFill>
                  <a:schemeClr val="bg1"/>
                </a:solidFill>
              </a:rPr>
              <a:t>Epistemic (left) and Aleatoric (right) uncertainties visualized of the scenario</a:t>
            </a:r>
          </a:p>
        </p:txBody>
      </p:sp>
    </p:spTree>
    <p:extLst>
      <p:ext uri="{BB962C8B-B14F-4D97-AF65-F5344CB8AC3E}">
        <p14:creationId xmlns:p14="http://schemas.microsoft.com/office/powerpoint/2010/main" val="280337637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91B57A-90A3-BBB6-4225-EF90B10A292F}"/>
              </a:ext>
            </a:extLst>
          </p:cNvPr>
          <p:cNvSpPr>
            <a:spLocks noGrp="1"/>
          </p:cNvSpPr>
          <p:nvPr>
            <p:ph type="sldNum" sz="quarter" idx="10"/>
          </p:nvPr>
        </p:nvSpPr>
        <p:spPr/>
        <p:txBody>
          <a:bodyPr/>
          <a:lstStyle/>
          <a:p>
            <a:pPr>
              <a:defRPr/>
            </a:pPr>
            <a:fld id="{D68E8870-17DE-45C4-A8DD-7644B2422933}" type="slidenum">
              <a:rPr lang="en-US" sz="1200" smtClean="0"/>
              <a:pPr>
                <a:defRPr/>
              </a:pPr>
              <a:t>2</a:t>
            </a:fld>
            <a:endParaRPr lang="en-US" sz="1200"/>
          </a:p>
        </p:txBody>
      </p:sp>
      <p:sp>
        <p:nvSpPr>
          <p:cNvPr id="3" name="Title 2">
            <a:extLst>
              <a:ext uri="{FF2B5EF4-FFF2-40B4-BE49-F238E27FC236}">
                <a16:creationId xmlns:a16="http://schemas.microsoft.com/office/drawing/2014/main" id="{34F59787-65E2-BF1E-31F8-9317B9838163}"/>
              </a:ext>
            </a:extLst>
          </p:cNvPr>
          <p:cNvSpPr>
            <a:spLocks noGrp="1"/>
          </p:cNvSpPr>
          <p:nvPr>
            <p:ph type="title"/>
          </p:nvPr>
        </p:nvSpPr>
        <p:spPr/>
        <p:txBody>
          <a:bodyPr/>
          <a:lstStyle/>
          <a:p>
            <a:r>
              <a:rPr lang="en-US"/>
              <a:t>We Want to Automate the Warfighter</a:t>
            </a:r>
          </a:p>
        </p:txBody>
      </p:sp>
      <p:grpSp>
        <p:nvGrpSpPr>
          <p:cNvPr id="26" name="Group 25">
            <a:extLst>
              <a:ext uri="{FF2B5EF4-FFF2-40B4-BE49-F238E27FC236}">
                <a16:creationId xmlns:a16="http://schemas.microsoft.com/office/drawing/2014/main" id="{527A90BE-EFFC-4817-E96F-900ABDB3F409}"/>
              </a:ext>
            </a:extLst>
          </p:cNvPr>
          <p:cNvGrpSpPr/>
          <p:nvPr/>
        </p:nvGrpSpPr>
        <p:grpSpPr>
          <a:xfrm>
            <a:off x="1442788" y="974127"/>
            <a:ext cx="9284143" cy="651146"/>
            <a:chOff x="801756" y="1068395"/>
            <a:chExt cx="9284143" cy="651146"/>
          </a:xfrm>
        </p:grpSpPr>
        <p:sp>
          <p:nvSpPr>
            <p:cNvPr id="27" name="Arrow: Chevron 26">
              <a:extLst>
                <a:ext uri="{FF2B5EF4-FFF2-40B4-BE49-F238E27FC236}">
                  <a16:creationId xmlns:a16="http://schemas.microsoft.com/office/drawing/2014/main" id="{F73B8B08-47AD-9C37-65C9-1301C32EF878}"/>
                </a:ext>
              </a:extLst>
            </p:cNvPr>
            <p:cNvSpPr/>
            <p:nvPr/>
          </p:nvSpPr>
          <p:spPr>
            <a:xfrm>
              <a:off x="801756" y="1068395"/>
              <a:ext cx="1781611" cy="651139"/>
            </a:xfrm>
            <a:prstGeom prst="chevron">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ln>
                    <a:solidFill>
                      <a:schemeClr val="tx1"/>
                    </a:solidFill>
                  </a:ln>
                  <a:solidFill>
                    <a:schemeClr val="tx1"/>
                  </a:solidFill>
                </a:rPr>
                <a:t>Find</a:t>
              </a:r>
            </a:p>
          </p:txBody>
        </p:sp>
        <p:sp>
          <p:nvSpPr>
            <p:cNvPr id="28" name="Arrow: Chevron 27">
              <a:extLst>
                <a:ext uri="{FF2B5EF4-FFF2-40B4-BE49-F238E27FC236}">
                  <a16:creationId xmlns:a16="http://schemas.microsoft.com/office/drawing/2014/main" id="{7B45F6EE-5B30-6E19-2BDF-3B8380CDD52C}"/>
                </a:ext>
              </a:extLst>
            </p:cNvPr>
            <p:cNvSpPr/>
            <p:nvPr/>
          </p:nvSpPr>
          <p:spPr>
            <a:xfrm>
              <a:off x="2299267" y="1068395"/>
              <a:ext cx="1781611" cy="651139"/>
            </a:xfrm>
            <a:prstGeom prst="chevro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ln>
                    <a:solidFill>
                      <a:schemeClr val="tx1"/>
                    </a:solidFill>
                  </a:ln>
                  <a:solidFill>
                    <a:schemeClr val="tx1"/>
                  </a:solidFill>
                </a:rPr>
                <a:t>Fix</a:t>
              </a:r>
            </a:p>
          </p:txBody>
        </p:sp>
        <p:sp>
          <p:nvSpPr>
            <p:cNvPr id="29" name="Arrow: Chevron 28">
              <a:extLst>
                <a:ext uri="{FF2B5EF4-FFF2-40B4-BE49-F238E27FC236}">
                  <a16:creationId xmlns:a16="http://schemas.microsoft.com/office/drawing/2014/main" id="{ADB98036-A244-EBAE-2A06-D99C820FE5BB}"/>
                </a:ext>
              </a:extLst>
            </p:cNvPr>
            <p:cNvSpPr/>
            <p:nvPr/>
          </p:nvSpPr>
          <p:spPr>
            <a:xfrm>
              <a:off x="3796778" y="1068398"/>
              <a:ext cx="1781611" cy="651139"/>
            </a:xfrm>
            <a:prstGeom prst="chevro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ln>
                    <a:solidFill>
                      <a:schemeClr val="tx1"/>
                    </a:solidFill>
                  </a:ln>
                  <a:solidFill>
                    <a:schemeClr val="tx1"/>
                  </a:solidFill>
                </a:rPr>
                <a:t>Track</a:t>
              </a:r>
            </a:p>
          </p:txBody>
        </p:sp>
        <p:sp>
          <p:nvSpPr>
            <p:cNvPr id="30" name="Arrow: Chevron 29">
              <a:extLst>
                <a:ext uri="{FF2B5EF4-FFF2-40B4-BE49-F238E27FC236}">
                  <a16:creationId xmlns:a16="http://schemas.microsoft.com/office/drawing/2014/main" id="{6301F642-025C-4580-E4F6-DB67B5E67616}"/>
                </a:ext>
              </a:extLst>
            </p:cNvPr>
            <p:cNvSpPr/>
            <p:nvPr/>
          </p:nvSpPr>
          <p:spPr>
            <a:xfrm>
              <a:off x="5310477" y="1068401"/>
              <a:ext cx="1781611" cy="651139"/>
            </a:xfrm>
            <a:prstGeom prst="chevron">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ln>
                    <a:solidFill>
                      <a:schemeClr val="tx1"/>
                    </a:solidFill>
                  </a:ln>
                  <a:solidFill>
                    <a:schemeClr val="tx1"/>
                  </a:solidFill>
                </a:rPr>
                <a:t>Target</a:t>
              </a:r>
            </a:p>
          </p:txBody>
        </p:sp>
        <p:sp>
          <p:nvSpPr>
            <p:cNvPr id="31" name="Arrow: Chevron 30">
              <a:extLst>
                <a:ext uri="{FF2B5EF4-FFF2-40B4-BE49-F238E27FC236}">
                  <a16:creationId xmlns:a16="http://schemas.microsoft.com/office/drawing/2014/main" id="{3090377D-47D5-CA19-2811-302DD9A40A5B}"/>
                </a:ext>
              </a:extLst>
            </p:cNvPr>
            <p:cNvSpPr/>
            <p:nvPr/>
          </p:nvSpPr>
          <p:spPr>
            <a:xfrm>
              <a:off x="6807988" y="1068401"/>
              <a:ext cx="1781611" cy="651139"/>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ln>
                    <a:solidFill>
                      <a:schemeClr val="tx1"/>
                    </a:solidFill>
                  </a:ln>
                  <a:solidFill>
                    <a:schemeClr val="tx1"/>
                  </a:solidFill>
                </a:rPr>
                <a:t>Engage</a:t>
              </a:r>
            </a:p>
          </p:txBody>
        </p:sp>
        <p:sp>
          <p:nvSpPr>
            <p:cNvPr id="32" name="Arrow: Chevron 31">
              <a:extLst>
                <a:ext uri="{FF2B5EF4-FFF2-40B4-BE49-F238E27FC236}">
                  <a16:creationId xmlns:a16="http://schemas.microsoft.com/office/drawing/2014/main" id="{8CAEFCE0-9F47-0A70-CA4D-44619EE369DA}"/>
                </a:ext>
              </a:extLst>
            </p:cNvPr>
            <p:cNvSpPr/>
            <p:nvPr/>
          </p:nvSpPr>
          <p:spPr>
            <a:xfrm>
              <a:off x="8304288" y="1068402"/>
              <a:ext cx="1781611" cy="651139"/>
            </a:xfrm>
            <a:prstGeom prst="chevr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ln>
                    <a:solidFill>
                      <a:schemeClr val="tx1"/>
                    </a:solidFill>
                  </a:ln>
                  <a:solidFill>
                    <a:schemeClr val="tx1"/>
                  </a:solidFill>
                </a:rPr>
                <a:t>Assess</a:t>
              </a:r>
            </a:p>
          </p:txBody>
        </p:sp>
      </p:grpSp>
      <p:sp>
        <p:nvSpPr>
          <p:cNvPr id="36" name="TextBox 35">
            <a:extLst>
              <a:ext uri="{FF2B5EF4-FFF2-40B4-BE49-F238E27FC236}">
                <a16:creationId xmlns:a16="http://schemas.microsoft.com/office/drawing/2014/main" id="{A5EC3FDA-4995-0DE0-0600-7FE4300BDF1E}"/>
              </a:ext>
            </a:extLst>
          </p:cNvPr>
          <p:cNvSpPr txBox="1"/>
          <p:nvPr/>
        </p:nvSpPr>
        <p:spPr>
          <a:xfrm>
            <a:off x="4714784" y="1589072"/>
            <a:ext cx="2264915" cy="646331"/>
          </a:xfrm>
          <a:prstGeom prst="rect">
            <a:avLst/>
          </a:prstGeom>
          <a:noFill/>
        </p:spPr>
        <p:txBody>
          <a:bodyPr wrap="square" lIns="91440" tIns="45720" rIns="91440" bIns="45720" rtlCol="0" anchor="t">
            <a:spAutoFit/>
          </a:bodyPr>
          <a:lstStyle/>
          <a:p>
            <a:pPr algn="ctr"/>
            <a:r>
              <a:rPr lang="en-US" sz="2000"/>
              <a:t>Track</a:t>
            </a:r>
          </a:p>
          <a:p>
            <a:pPr algn="ctr"/>
            <a:r>
              <a:rPr lang="en-US" sz="1600"/>
              <a:t>Follow Track</a:t>
            </a:r>
          </a:p>
        </p:txBody>
      </p:sp>
      <p:sp>
        <p:nvSpPr>
          <p:cNvPr id="37" name="Rectangle: Rounded Corners 36">
            <a:extLst>
              <a:ext uri="{FF2B5EF4-FFF2-40B4-BE49-F238E27FC236}">
                <a16:creationId xmlns:a16="http://schemas.microsoft.com/office/drawing/2014/main" id="{96715ADB-5B85-F283-B9B6-0A8414DB467F}"/>
              </a:ext>
            </a:extLst>
          </p:cNvPr>
          <p:cNvSpPr/>
          <p:nvPr/>
        </p:nvSpPr>
        <p:spPr>
          <a:xfrm>
            <a:off x="4750958" y="2151997"/>
            <a:ext cx="2264915" cy="3624553"/>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5" name="Partial Circle 44">
            <a:extLst>
              <a:ext uri="{FF2B5EF4-FFF2-40B4-BE49-F238E27FC236}">
                <a16:creationId xmlns:a16="http://schemas.microsoft.com/office/drawing/2014/main" id="{B059C350-C528-6BF2-404C-128196D59DE6}"/>
              </a:ext>
            </a:extLst>
          </p:cNvPr>
          <p:cNvSpPr>
            <a:spLocks noChangeAspect="1"/>
          </p:cNvSpPr>
          <p:nvPr/>
        </p:nvSpPr>
        <p:spPr>
          <a:xfrm rot="12709861">
            <a:off x="3277309" y="2629306"/>
            <a:ext cx="3811835" cy="3840074"/>
          </a:xfrm>
          <a:prstGeom prst="pie">
            <a:avLst>
              <a:gd name="adj1" fmla="val 4119595"/>
              <a:gd name="adj2" fmla="val 6669953"/>
            </a:avLst>
          </a:prstGeom>
          <a:solidFill>
            <a:schemeClr val="tx2">
              <a:lumMod val="40000"/>
              <a:lumOff val="60000"/>
              <a:alpha val="3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pic>
        <p:nvPicPr>
          <p:cNvPr id="46" name="Picture 45" descr="A silhouette of a pyramid&#10;&#10;Description automatically generated with low confidence">
            <a:extLst>
              <a:ext uri="{FF2B5EF4-FFF2-40B4-BE49-F238E27FC236}">
                <a16:creationId xmlns:a16="http://schemas.microsoft.com/office/drawing/2014/main" id="{AB2B79BF-1C72-2C15-3D66-54BE21B37EF7}"/>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715068">
            <a:off x="4805736" y="4462688"/>
            <a:ext cx="544888" cy="544888"/>
          </a:xfrm>
          <a:prstGeom prst="rect">
            <a:avLst/>
          </a:prstGeom>
          <a:noFill/>
        </p:spPr>
      </p:pic>
      <p:sp>
        <p:nvSpPr>
          <p:cNvPr id="43" name="Partial Circle 42">
            <a:extLst>
              <a:ext uri="{FF2B5EF4-FFF2-40B4-BE49-F238E27FC236}">
                <a16:creationId xmlns:a16="http://schemas.microsoft.com/office/drawing/2014/main" id="{3C492618-3067-54A0-D15C-95182C3BB1C9}"/>
              </a:ext>
            </a:extLst>
          </p:cNvPr>
          <p:cNvSpPr>
            <a:spLocks noChangeAspect="1"/>
          </p:cNvSpPr>
          <p:nvPr/>
        </p:nvSpPr>
        <p:spPr>
          <a:xfrm rot="9188441">
            <a:off x="4768949" y="2652587"/>
            <a:ext cx="3811835" cy="3840074"/>
          </a:xfrm>
          <a:prstGeom prst="pie">
            <a:avLst>
              <a:gd name="adj1" fmla="val 4119595"/>
              <a:gd name="adj2" fmla="val 6669953"/>
            </a:avLst>
          </a:prstGeom>
          <a:solidFill>
            <a:schemeClr val="tx2">
              <a:lumMod val="40000"/>
              <a:lumOff val="60000"/>
              <a:alpha val="3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pic>
        <p:nvPicPr>
          <p:cNvPr id="44" name="Picture 43" descr="A silhouette of a pyramid&#10;&#10;Description automatically generated with low confidence">
            <a:extLst>
              <a:ext uri="{FF2B5EF4-FFF2-40B4-BE49-F238E27FC236}">
                <a16:creationId xmlns:a16="http://schemas.microsoft.com/office/drawing/2014/main" id="{ECA66DA1-D62F-5B90-4FF9-5C0FF42DAFC8}"/>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9793648">
            <a:off x="6506567" y="4486476"/>
            <a:ext cx="544888" cy="544888"/>
          </a:xfrm>
          <a:prstGeom prst="rect">
            <a:avLst/>
          </a:prstGeom>
          <a:noFill/>
        </p:spPr>
      </p:pic>
      <p:pic>
        <p:nvPicPr>
          <p:cNvPr id="40" name="Picture 39" descr="A silhouette of a pyramid&#10;&#10;Description automatically generated with low confidence">
            <a:extLst>
              <a:ext uri="{FF2B5EF4-FFF2-40B4-BE49-F238E27FC236}">
                <a16:creationId xmlns:a16="http://schemas.microsoft.com/office/drawing/2014/main" id="{38E3E704-D5D6-BED2-4B5B-689EBA7E996D}"/>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rot="12390193">
            <a:off x="5712352" y="2638806"/>
            <a:ext cx="523195" cy="523195"/>
          </a:xfrm>
          <a:prstGeom prst="rect">
            <a:avLst/>
          </a:prstGeom>
          <a:noFill/>
        </p:spPr>
      </p:pic>
      <p:cxnSp>
        <p:nvCxnSpPr>
          <p:cNvPr id="41" name="Straight Arrow Connector 40">
            <a:extLst>
              <a:ext uri="{FF2B5EF4-FFF2-40B4-BE49-F238E27FC236}">
                <a16:creationId xmlns:a16="http://schemas.microsoft.com/office/drawing/2014/main" id="{50083CDE-1831-743A-06D8-11939ED680FF}"/>
              </a:ext>
            </a:extLst>
          </p:cNvPr>
          <p:cNvCxnSpPr>
            <a:cxnSpLocks/>
            <a:stCxn id="46" idx="0"/>
            <a:endCxn id="40" idx="0"/>
          </p:cNvCxnSpPr>
          <p:nvPr/>
        </p:nvCxnSpPr>
        <p:spPr>
          <a:xfrm flipV="1">
            <a:off x="5208532" y="3134509"/>
            <a:ext cx="648680" cy="1361386"/>
          </a:xfrm>
          <a:prstGeom prst="straightConnector1">
            <a:avLst/>
          </a:prstGeom>
          <a:ln>
            <a:solidFill>
              <a:schemeClr val="tx2">
                <a:lumMod val="7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AF0092FA-4C12-CFB4-4888-CFEC07B5D6E0}"/>
              </a:ext>
            </a:extLst>
          </p:cNvPr>
          <p:cNvCxnSpPr>
            <a:cxnSpLocks/>
            <a:stCxn id="44" idx="0"/>
            <a:endCxn id="40" idx="0"/>
          </p:cNvCxnSpPr>
          <p:nvPr/>
        </p:nvCxnSpPr>
        <p:spPr>
          <a:xfrm flipH="1" flipV="1">
            <a:off x="5857212" y="3134509"/>
            <a:ext cx="785141" cy="1388720"/>
          </a:xfrm>
          <a:prstGeom prst="straightConnector1">
            <a:avLst/>
          </a:prstGeom>
          <a:ln>
            <a:solidFill>
              <a:schemeClr val="tx2">
                <a:lumMod val="7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CBF42E6-77B7-DC58-1AF3-4D78BA063217}"/>
              </a:ext>
            </a:extLst>
          </p:cNvPr>
          <p:cNvCxnSpPr>
            <a:cxnSpLocks/>
          </p:cNvCxnSpPr>
          <p:nvPr/>
        </p:nvCxnSpPr>
        <p:spPr>
          <a:xfrm>
            <a:off x="4771353" y="3275659"/>
            <a:ext cx="2256661" cy="9072"/>
          </a:xfrm>
          <a:prstGeom prst="line">
            <a:avLst/>
          </a:prstGeom>
          <a:ln>
            <a:solidFill>
              <a:schemeClr val="accent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FBF0FFC6-4CAB-3656-CEFC-922A5AE97B0B}"/>
              </a:ext>
            </a:extLst>
          </p:cNvPr>
          <p:cNvSpPr txBox="1"/>
          <p:nvPr/>
        </p:nvSpPr>
        <p:spPr>
          <a:xfrm>
            <a:off x="7684533" y="1589072"/>
            <a:ext cx="2473960" cy="646331"/>
          </a:xfrm>
          <a:prstGeom prst="rect">
            <a:avLst/>
          </a:prstGeom>
          <a:noFill/>
        </p:spPr>
        <p:txBody>
          <a:bodyPr wrap="square" rtlCol="0">
            <a:spAutoFit/>
          </a:bodyPr>
          <a:lstStyle/>
          <a:p>
            <a:pPr algn="ctr"/>
            <a:r>
              <a:rPr lang="en-US" sz="2000"/>
              <a:t>Target</a:t>
            </a:r>
          </a:p>
          <a:p>
            <a:pPr algn="ctr"/>
            <a:r>
              <a:rPr lang="en-US" sz="1600"/>
              <a:t>Weapons Targeting</a:t>
            </a:r>
          </a:p>
        </p:txBody>
      </p:sp>
      <p:sp>
        <p:nvSpPr>
          <p:cNvPr id="55" name="Partial Circle 54">
            <a:extLst>
              <a:ext uri="{FF2B5EF4-FFF2-40B4-BE49-F238E27FC236}">
                <a16:creationId xmlns:a16="http://schemas.microsoft.com/office/drawing/2014/main" id="{D4014309-198D-74A4-772D-78993D1B4D20}"/>
              </a:ext>
            </a:extLst>
          </p:cNvPr>
          <p:cNvSpPr>
            <a:spLocks noChangeAspect="1"/>
          </p:cNvSpPr>
          <p:nvPr/>
        </p:nvSpPr>
        <p:spPr>
          <a:xfrm rot="9488233">
            <a:off x="7834596" y="2655197"/>
            <a:ext cx="3811835" cy="3840074"/>
          </a:xfrm>
          <a:prstGeom prst="pie">
            <a:avLst>
              <a:gd name="adj1" fmla="val 4119595"/>
              <a:gd name="adj2" fmla="val 6669953"/>
            </a:avLst>
          </a:prstGeom>
          <a:solidFill>
            <a:schemeClr val="tx2">
              <a:lumMod val="40000"/>
              <a:lumOff val="60000"/>
              <a:alpha val="3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pic>
        <p:nvPicPr>
          <p:cNvPr id="56" name="Picture 55" descr="A silhouette of a pyramid&#10;&#10;Description automatically generated with low confidence">
            <a:extLst>
              <a:ext uri="{FF2B5EF4-FFF2-40B4-BE49-F238E27FC236}">
                <a16:creationId xmlns:a16="http://schemas.microsoft.com/office/drawing/2014/main" id="{A05E9567-9C66-8D93-68AA-75369653E923}"/>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0093440">
            <a:off x="9555592" y="4497449"/>
            <a:ext cx="544888" cy="544888"/>
          </a:xfrm>
          <a:prstGeom prst="rect">
            <a:avLst/>
          </a:prstGeom>
          <a:noFill/>
        </p:spPr>
      </p:pic>
      <p:pic>
        <p:nvPicPr>
          <p:cNvPr id="53" name="Picture 52" descr="A silhouette of a pyramid&#10;&#10;Description automatically generated with low confidence">
            <a:extLst>
              <a:ext uri="{FF2B5EF4-FFF2-40B4-BE49-F238E27FC236}">
                <a16:creationId xmlns:a16="http://schemas.microsoft.com/office/drawing/2014/main" id="{EB149BCD-BFDE-6234-A124-194BC9B0467C}"/>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277047">
            <a:off x="8126972" y="4150014"/>
            <a:ext cx="544888" cy="544888"/>
          </a:xfrm>
          <a:prstGeom prst="rect">
            <a:avLst/>
          </a:prstGeom>
          <a:noFill/>
        </p:spPr>
      </p:pic>
      <p:sp>
        <p:nvSpPr>
          <p:cNvPr id="54" name="Partial Circle 53">
            <a:extLst>
              <a:ext uri="{FF2B5EF4-FFF2-40B4-BE49-F238E27FC236}">
                <a16:creationId xmlns:a16="http://schemas.microsoft.com/office/drawing/2014/main" id="{6C3BE965-E28C-6DFA-8F9C-B0E26D7F8584}"/>
              </a:ext>
            </a:extLst>
          </p:cNvPr>
          <p:cNvSpPr>
            <a:spLocks noChangeAspect="1"/>
          </p:cNvSpPr>
          <p:nvPr/>
        </p:nvSpPr>
        <p:spPr>
          <a:xfrm rot="13271840">
            <a:off x="7449020" y="3166206"/>
            <a:ext cx="2155973" cy="2171945"/>
          </a:xfrm>
          <a:prstGeom prst="pie">
            <a:avLst>
              <a:gd name="adj1" fmla="val 4588757"/>
              <a:gd name="adj2" fmla="val 6146191"/>
            </a:avLst>
          </a:prstGeom>
          <a:solidFill>
            <a:schemeClr val="accent6">
              <a:lumMod val="60000"/>
              <a:lumOff val="40000"/>
              <a:alpha val="3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sp>
        <p:nvSpPr>
          <p:cNvPr id="52" name="Rectangle: Rounded Corners 51">
            <a:extLst>
              <a:ext uri="{FF2B5EF4-FFF2-40B4-BE49-F238E27FC236}">
                <a16:creationId xmlns:a16="http://schemas.microsoft.com/office/drawing/2014/main" id="{96257A78-BDAB-533C-FA1B-CAAAA6BA3E3E}"/>
              </a:ext>
            </a:extLst>
          </p:cNvPr>
          <p:cNvSpPr/>
          <p:nvPr/>
        </p:nvSpPr>
        <p:spPr>
          <a:xfrm>
            <a:off x="7818386" y="2197259"/>
            <a:ext cx="2264915" cy="3624553"/>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57" name="Picture 56" descr="A silhouette of a pyramid&#10;&#10;Description automatically generated with low confidence">
            <a:extLst>
              <a:ext uri="{FF2B5EF4-FFF2-40B4-BE49-F238E27FC236}">
                <a16:creationId xmlns:a16="http://schemas.microsoft.com/office/drawing/2014/main" id="{C335BE82-6F66-CF75-5D9E-1C10F45E2E60}"/>
              </a:ext>
            </a:extLst>
          </p:cNvPr>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5000"/>
                    </a14:imgEffect>
                    <a14:imgEffect>
                      <a14:saturation sat="0"/>
                    </a14:imgEffect>
                  </a14:imgLayer>
                </a14:imgProps>
              </a:ext>
              <a:ext uri="{28A0092B-C50C-407E-A947-70E740481C1C}">
                <a14:useLocalDpi xmlns:a14="http://schemas.microsoft.com/office/drawing/2010/main" val="0"/>
              </a:ext>
            </a:extLst>
          </a:blip>
          <a:stretch>
            <a:fillRect/>
          </a:stretch>
        </p:blipFill>
        <p:spPr>
          <a:xfrm rot="12390193">
            <a:off x="8933429" y="3440716"/>
            <a:ext cx="523195" cy="523195"/>
          </a:xfrm>
          <a:prstGeom prst="rect">
            <a:avLst/>
          </a:prstGeom>
          <a:noFill/>
        </p:spPr>
      </p:pic>
      <p:sp>
        <p:nvSpPr>
          <p:cNvPr id="59" name="TextBox 58">
            <a:extLst>
              <a:ext uri="{FF2B5EF4-FFF2-40B4-BE49-F238E27FC236}">
                <a16:creationId xmlns:a16="http://schemas.microsoft.com/office/drawing/2014/main" id="{F90AFC3A-4259-6233-E08C-AEC94E51BDD9}"/>
              </a:ext>
            </a:extLst>
          </p:cNvPr>
          <p:cNvSpPr txBox="1"/>
          <p:nvPr/>
        </p:nvSpPr>
        <p:spPr>
          <a:xfrm>
            <a:off x="1566410" y="1555526"/>
            <a:ext cx="2264915" cy="646331"/>
          </a:xfrm>
          <a:prstGeom prst="rect">
            <a:avLst/>
          </a:prstGeom>
          <a:noFill/>
        </p:spPr>
        <p:txBody>
          <a:bodyPr wrap="square" rtlCol="0">
            <a:spAutoFit/>
          </a:bodyPr>
          <a:lstStyle/>
          <a:p>
            <a:pPr algn="ctr"/>
            <a:r>
              <a:rPr lang="en-US" sz="2000"/>
              <a:t>Find</a:t>
            </a:r>
          </a:p>
          <a:p>
            <a:pPr algn="ctr"/>
            <a:r>
              <a:rPr lang="en-US" sz="1600"/>
              <a:t>Hold CAP</a:t>
            </a:r>
          </a:p>
        </p:txBody>
      </p:sp>
      <p:sp>
        <p:nvSpPr>
          <p:cNvPr id="60" name="Rectangle: Rounded Corners 59">
            <a:extLst>
              <a:ext uri="{FF2B5EF4-FFF2-40B4-BE49-F238E27FC236}">
                <a16:creationId xmlns:a16="http://schemas.microsoft.com/office/drawing/2014/main" id="{0B232077-1F73-C022-412F-E5B9738983A6}"/>
              </a:ext>
            </a:extLst>
          </p:cNvPr>
          <p:cNvSpPr/>
          <p:nvPr/>
        </p:nvSpPr>
        <p:spPr>
          <a:xfrm>
            <a:off x="1602584" y="2155027"/>
            <a:ext cx="2264915" cy="3624553"/>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61" name="Group 60">
            <a:extLst>
              <a:ext uri="{FF2B5EF4-FFF2-40B4-BE49-F238E27FC236}">
                <a16:creationId xmlns:a16="http://schemas.microsoft.com/office/drawing/2014/main" id="{0D9A3587-EBE2-3EEC-4CC9-5693B786CA87}"/>
              </a:ext>
            </a:extLst>
          </p:cNvPr>
          <p:cNvGrpSpPr/>
          <p:nvPr/>
        </p:nvGrpSpPr>
        <p:grpSpPr>
          <a:xfrm rot="3804413" flipV="1">
            <a:off x="2068763" y="2036689"/>
            <a:ext cx="1360367" cy="2228857"/>
            <a:chOff x="2740597" y="2437834"/>
            <a:chExt cx="605250" cy="1192478"/>
          </a:xfrm>
        </p:grpSpPr>
        <p:sp>
          <p:nvSpPr>
            <p:cNvPr id="67" name="Arrow: Circular 66">
              <a:extLst>
                <a:ext uri="{FF2B5EF4-FFF2-40B4-BE49-F238E27FC236}">
                  <a16:creationId xmlns:a16="http://schemas.microsoft.com/office/drawing/2014/main" id="{7AD5EDAA-145B-D431-542E-48BEE3C78035}"/>
                </a:ext>
              </a:extLst>
            </p:cNvPr>
            <p:cNvSpPr/>
            <p:nvPr/>
          </p:nvSpPr>
          <p:spPr>
            <a:xfrm rot="9386591">
              <a:off x="2787948" y="2591283"/>
              <a:ext cx="557899" cy="1039029"/>
            </a:xfrm>
            <a:prstGeom prst="circularArrow">
              <a:avLst>
                <a:gd name="adj1" fmla="val 8514"/>
                <a:gd name="adj2" fmla="val 1142319"/>
                <a:gd name="adj3" fmla="val 20736192"/>
                <a:gd name="adj4" fmla="val 10400837"/>
                <a:gd name="adj5" fmla="val 8312"/>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sp>
          <p:nvSpPr>
            <p:cNvPr id="68" name="Arrow: Circular 67">
              <a:extLst>
                <a:ext uri="{FF2B5EF4-FFF2-40B4-BE49-F238E27FC236}">
                  <a16:creationId xmlns:a16="http://schemas.microsoft.com/office/drawing/2014/main" id="{2E215F33-C0CD-DBBF-57A3-F82D27F10EB7}"/>
                </a:ext>
              </a:extLst>
            </p:cNvPr>
            <p:cNvSpPr/>
            <p:nvPr/>
          </p:nvSpPr>
          <p:spPr>
            <a:xfrm rot="19956143">
              <a:off x="2740597" y="2437834"/>
              <a:ext cx="557899" cy="1039029"/>
            </a:xfrm>
            <a:prstGeom prst="circularArrow">
              <a:avLst>
                <a:gd name="adj1" fmla="val 8514"/>
                <a:gd name="adj2" fmla="val 1330967"/>
                <a:gd name="adj3" fmla="val 20736192"/>
                <a:gd name="adj4" fmla="val 11538515"/>
                <a:gd name="adj5" fmla="val 8312"/>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grpSp>
      <p:grpSp>
        <p:nvGrpSpPr>
          <p:cNvPr id="62" name="Group 61">
            <a:extLst>
              <a:ext uri="{FF2B5EF4-FFF2-40B4-BE49-F238E27FC236}">
                <a16:creationId xmlns:a16="http://schemas.microsoft.com/office/drawing/2014/main" id="{BA247B2D-DC9A-9DC2-C1CE-E4B8FCAE2BBA}"/>
              </a:ext>
            </a:extLst>
          </p:cNvPr>
          <p:cNvGrpSpPr/>
          <p:nvPr/>
        </p:nvGrpSpPr>
        <p:grpSpPr>
          <a:xfrm rot="3804413" flipV="1">
            <a:off x="2048638" y="3601546"/>
            <a:ext cx="1360367" cy="2228857"/>
            <a:chOff x="2740597" y="2437834"/>
            <a:chExt cx="605250" cy="1192478"/>
          </a:xfrm>
        </p:grpSpPr>
        <p:sp>
          <p:nvSpPr>
            <p:cNvPr id="65" name="Arrow: Circular 64">
              <a:extLst>
                <a:ext uri="{FF2B5EF4-FFF2-40B4-BE49-F238E27FC236}">
                  <a16:creationId xmlns:a16="http://schemas.microsoft.com/office/drawing/2014/main" id="{1103EB83-15AF-B167-F58F-706C8DE2FF2A}"/>
                </a:ext>
              </a:extLst>
            </p:cNvPr>
            <p:cNvSpPr/>
            <p:nvPr/>
          </p:nvSpPr>
          <p:spPr>
            <a:xfrm rot="9386591">
              <a:off x="2787948" y="2591283"/>
              <a:ext cx="557899" cy="1039029"/>
            </a:xfrm>
            <a:prstGeom prst="circularArrow">
              <a:avLst>
                <a:gd name="adj1" fmla="val 8514"/>
                <a:gd name="adj2" fmla="val 1142319"/>
                <a:gd name="adj3" fmla="val 20736192"/>
                <a:gd name="adj4" fmla="val 10400837"/>
                <a:gd name="adj5" fmla="val 8312"/>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sp>
          <p:nvSpPr>
            <p:cNvPr id="66" name="Arrow: Circular 65">
              <a:extLst>
                <a:ext uri="{FF2B5EF4-FFF2-40B4-BE49-F238E27FC236}">
                  <a16:creationId xmlns:a16="http://schemas.microsoft.com/office/drawing/2014/main" id="{AFB8F9C1-DA91-5085-33DA-57C325A5B890}"/>
                </a:ext>
              </a:extLst>
            </p:cNvPr>
            <p:cNvSpPr/>
            <p:nvPr/>
          </p:nvSpPr>
          <p:spPr>
            <a:xfrm rot="19956143">
              <a:off x="2740597" y="2437834"/>
              <a:ext cx="557899" cy="1039029"/>
            </a:xfrm>
            <a:prstGeom prst="circularArrow">
              <a:avLst>
                <a:gd name="adj1" fmla="val 8514"/>
                <a:gd name="adj2" fmla="val 1330967"/>
                <a:gd name="adj3" fmla="val 20736192"/>
                <a:gd name="adj4" fmla="val 11538515"/>
                <a:gd name="adj5" fmla="val 8312"/>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grpSp>
      <p:pic>
        <p:nvPicPr>
          <p:cNvPr id="63" name="Picture 62" descr="A silhouette of a pyramid&#10;&#10;Description automatically generated with low confidence">
            <a:extLst>
              <a:ext uri="{FF2B5EF4-FFF2-40B4-BE49-F238E27FC236}">
                <a16:creationId xmlns:a16="http://schemas.microsoft.com/office/drawing/2014/main" id="{F01B6CAB-C895-7E8F-F734-64C7D9B29316}"/>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6392787">
            <a:off x="2511555" y="2233529"/>
            <a:ext cx="831962" cy="831962"/>
          </a:xfrm>
          <a:prstGeom prst="rect">
            <a:avLst/>
          </a:prstGeom>
          <a:noFill/>
        </p:spPr>
      </p:pic>
      <p:pic>
        <p:nvPicPr>
          <p:cNvPr id="64" name="Picture 63" descr="A silhouette of a pyramid&#10;&#10;Description automatically generated with low confidence">
            <a:extLst>
              <a:ext uri="{FF2B5EF4-FFF2-40B4-BE49-F238E27FC236}">
                <a16:creationId xmlns:a16="http://schemas.microsoft.com/office/drawing/2014/main" id="{C0DEB7A5-31DB-0811-D08C-46827A4E7641}"/>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5400000">
            <a:off x="2197668" y="4781607"/>
            <a:ext cx="831962" cy="831962"/>
          </a:xfrm>
          <a:prstGeom prst="rect">
            <a:avLst/>
          </a:prstGeom>
          <a:noFill/>
        </p:spPr>
      </p:pic>
      <p:sp>
        <p:nvSpPr>
          <p:cNvPr id="69" name="Content Placeholder 1">
            <a:extLst>
              <a:ext uri="{FF2B5EF4-FFF2-40B4-BE49-F238E27FC236}">
                <a16:creationId xmlns:a16="http://schemas.microsoft.com/office/drawing/2014/main" id="{9F5F7595-5D26-299A-3573-65BA1D405C25}"/>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a:solidFill>
                  <a:schemeClr val="bg1"/>
                </a:solidFill>
              </a:rPr>
              <a:t>There are various segments of an aircraft’s mission that need to be automated</a:t>
            </a:r>
          </a:p>
        </p:txBody>
      </p:sp>
    </p:spTree>
    <p:extLst>
      <p:ext uri="{BB962C8B-B14F-4D97-AF65-F5344CB8AC3E}">
        <p14:creationId xmlns:p14="http://schemas.microsoft.com/office/powerpoint/2010/main" val="184637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660D02-AEC4-DEF6-16EC-AC9DC4FCF410}"/>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a:p>
        </p:txBody>
      </p:sp>
      <p:sp>
        <p:nvSpPr>
          <p:cNvPr id="3" name="Title 2">
            <a:extLst>
              <a:ext uri="{FF2B5EF4-FFF2-40B4-BE49-F238E27FC236}">
                <a16:creationId xmlns:a16="http://schemas.microsoft.com/office/drawing/2014/main" id="{44FA5208-36EC-E02F-C63E-2A800EA6A4B0}"/>
              </a:ext>
            </a:extLst>
          </p:cNvPr>
          <p:cNvSpPr>
            <a:spLocks noGrp="1"/>
          </p:cNvSpPr>
          <p:nvPr>
            <p:ph type="title"/>
          </p:nvPr>
        </p:nvSpPr>
        <p:spPr/>
        <p:txBody>
          <a:bodyPr/>
          <a:lstStyle/>
          <a:p>
            <a:r>
              <a:rPr lang="en-US"/>
              <a:t>Differences in Performance</a:t>
            </a:r>
          </a:p>
        </p:txBody>
      </p:sp>
      <p:graphicFrame>
        <p:nvGraphicFramePr>
          <p:cNvPr id="5" name="Table 4">
            <a:extLst>
              <a:ext uri="{FF2B5EF4-FFF2-40B4-BE49-F238E27FC236}">
                <a16:creationId xmlns:a16="http://schemas.microsoft.com/office/drawing/2014/main" id="{240585FF-09CD-5FD6-FA2B-560012C7E918}"/>
              </a:ext>
            </a:extLst>
          </p:cNvPr>
          <p:cNvGraphicFramePr>
            <a:graphicFrameLocks noGrp="1"/>
          </p:cNvGraphicFramePr>
          <p:nvPr>
            <p:extLst>
              <p:ext uri="{D42A27DB-BD31-4B8C-83A1-F6EECF244321}">
                <p14:modId xmlns:p14="http://schemas.microsoft.com/office/powerpoint/2010/main" val="1371176993"/>
              </p:ext>
            </p:extLst>
          </p:nvPr>
        </p:nvGraphicFramePr>
        <p:xfrm>
          <a:off x="1066909" y="1372265"/>
          <a:ext cx="10077060" cy="3936312"/>
        </p:xfrm>
        <a:graphic>
          <a:graphicData uri="http://schemas.openxmlformats.org/drawingml/2006/table">
            <a:tbl>
              <a:tblPr firstRow="1" bandRow="1">
                <a:tableStyleId>{073A0DAA-6AF3-43AB-8588-CEC1D06C72B9}</a:tableStyleId>
              </a:tblPr>
              <a:tblGrid>
                <a:gridCol w="3359020">
                  <a:extLst>
                    <a:ext uri="{9D8B030D-6E8A-4147-A177-3AD203B41FA5}">
                      <a16:colId xmlns:a16="http://schemas.microsoft.com/office/drawing/2014/main" val="4106138965"/>
                    </a:ext>
                  </a:extLst>
                </a:gridCol>
                <a:gridCol w="3359020">
                  <a:extLst>
                    <a:ext uri="{9D8B030D-6E8A-4147-A177-3AD203B41FA5}">
                      <a16:colId xmlns:a16="http://schemas.microsoft.com/office/drawing/2014/main" val="1545734463"/>
                    </a:ext>
                  </a:extLst>
                </a:gridCol>
                <a:gridCol w="3359020">
                  <a:extLst>
                    <a:ext uri="{9D8B030D-6E8A-4147-A177-3AD203B41FA5}">
                      <a16:colId xmlns:a16="http://schemas.microsoft.com/office/drawing/2014/main" val="3514578797"/>
                    </a:ext>
                  </a:extLst>
                </a:gridCol>
              </a:tblGrid>
              <a:tr h="656052">
                <a:tc>
                  <a:txBody>
                    <a:bodyPr/>
                    <a:lstStyle/>
                    <a:p>
                      <a:pPr marL="0" marR="0" algn="just">
                        <a:spcBef>
                          <a:spcPts val="0"/>
                        </a:spcBef>
                        <a:spcAft>
                          <a:spcPts val="0"/>
                        </a:spcAft>
                      </a:pPr>
                      <a:r>
                        <a:rPr lang="en-US" sz="2400">
                          <a:effectLst/>
                        </a:rPr>
                        <a:t> </a:t>
                      </a:r>
                      <a:endParaRPr lang="en-US" sz="2400">
                        <a:effectLst/>
                        <a:latin typeface="+mn-lt"/>
                        <a:ea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lgn="just">
                        <a:spcBef>
                          <a:spcPts val="0"/>
                        </a:spcBef>
                        <a:spcAft>
                          <a:spcPts val="0"/>
                        </a:spcAft>
                      </a:pPr>
                      <a:r>
                        <a:rPr lang="en-US" sz="2400">
                          <a:solidFill>
                            <a:schemeClr val="tx1"/>
                          </a:solidFill>
                          <a:effectLst/>
                        </a:rPr>
                        <a:t>SAC</a:t>
                      </a:r>
                      <a:endParaRPr lang="en-US" sz="2400">
                        <a:solidFill>
                          <a:schemeClr val="tx1"/>
                        </a:solidFill>
                        <a:effectLst/>
                        <a:latin typeface="+mn-lt"/>
                        <a:ea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lgn="just">
                        <a:spcBef>
                          <a:spcPts val="0"/>
                        </a:spcBef>
                        <a:spcAft>
                          <a:spcPts val="0"/>
                        </a:spcAft>
                      </a:pPr>
                      <a:r>
                        <a:rPr lang="en-US" sz="2400">
                          <a:solidFill>
                            <a:schemeClr val="tx1"/>
                          </a:solidFill>
                          <a:effectLst/>
                        </a:rPr>
                        <a:t>DESAC</a:t>
                      </a:r>
                      <a:endParaRPr lang="en-US" sz="2400">
                        <a:solidFill>
                          <a:schemeClr val="tx1"/>
                        </a:solidFill>
                        <a:effectLst/>
                        <a:latin typeface="+mn-lt"/>
                        <a:ea typeface="Times New Roman" panose="02020603050405020304" pitchFamily="18"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4010506197"/>
                  </a:ext>
                </a:extLst>
              </a:tr>
              <a:tr h="656052">
                <a:tc>
                  <a:txBody>
                    <a:bodyPr/>
                    <a:lstStyle/>
                    <a:p>
                      <a:pPr marL="0" marR="0" algn="just">
                        <a:spcBef>
                          <a:spcPts val="0"/>
                        </a:spcBef>
                        <a:spcAft>
                          <a:spcPts val="0"/>
                        </a:spcAft>
                      </a:pPr>
                      <a:r>
                        <a:rPr lang="en-US" sz="2400">
                          <a:effectLst/>
                        </a:rPr>
                        <a:t>Min Reward</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b="0">
                          <a:effectLst/>
                        </a:rPr>
                        <a:t>2.665e-5</a:t>
                      </a:r>
                      <a:endParaRPr lang="en-US" sz="2400" b="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a:effectLst/>
                        </a:rPr>
                        <a:t>1.455e-5</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684457652"/>
                  </a:ext>
                </a:extLst>
              </a:tr>
              <a:tr h="656052">
                <a:tc>
                  <a:txBody>
                    <a:bodyPr/>
                    <a:lstStyle/>
                    <a:p>
                      <a:pPr marL="0" marR="0" algn="just">
                        <a:spcBef>
                          <a:spcPts val="0"/>
                        </a:spcBef>
                        <a:spcAft>
                          <a:spcPts val="0"/>
                        </a:spcAft>
                      </a:pPr>
                      <a:r>
                        <a:rPr lang="en-US" sz="2400">
                          <a:effectLst/>
                        </a:rPr>
                        <a:t>Mean Reward</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a:effectLst/>
                        </a:rPr>
                        <a:t>76.286</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b="1">
                          <a:effectLst/>
                        </a:rPr>
                        <a:t>88.082</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449267300"/>
                  </a:ext>
                </a:extLst>
              </a:tr>
              <a:tr h="656052">
                <a:tc>
                  <a:txBody>
                    <a:bodyPr/>
                    <a:lstStyle/>
                    <a:p>
                      <a:pPr marL="0" marR="0" algn="just">
                        <a:spcBef>
                          <a:spcPts val="0"/>
                        </a:spcBef>
                        <a:spcAft>
                          <a:spcPts val="0"/>
                        </a:spcAft>
                      </a:pPr>
                      <a:r>
                        <a:rPr lang="en-US" sz="2400">
                          <a:effectLst/>
                        </a:rPr>
                        <a:t>Max Reward</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b="0">
                          <a:effectLst/>
                        </a:rPr>
                        <a:t>101.312</a:t>
                      </a:r>
                      <a:endParaRPr lang="en-US" sz="2400" b="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a:effectLst/>
                        </a:rPr>
                        <a:t>101.311</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811381828"/>
                  </a:ext>
                </a:extLst>
              </a:tr>
              <a:tr h="656052">
                <a:tc>
                  <a:txBody>
                    <a:bodyPr/>
                    <a:lstStyle/>
                    <a:p>
                      <a:pPr marL="0" marR="0" algn="just">
                        <a:spcBef>
                          <a:spcPts val="0"/>
                        </a:spcBef>
                        <a:spcAft>
                          <a:spcPts val="0"/>
                        </a:spcAft>
                      </a:pPr>
                      <a:r>
                        <a:rPr lang="en-US" sz="2400">
                          <a:effectLst/>
                        </a:rPr>
                        <a:t>Reward Variance</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a:effectLst/>
                        </a:rPr>
                        <a:t>1907.600</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b="1">
                          <a:effectLst/>
                        </a:rPr>
                        <a:t>1163.115</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060147390"/>
                  </a:ext>
                </a:extLst>
              </a:tr>
              <a:tr h="656052">
                <a:tc>
                  <a:txBody>
                    <a:bodyPr/>
                    <a:lstStyle/>
                    <a:p>
                      <a:pPr marL="0" marR="0" algn="just">
                        <a:spcBef>
                          <a:spcPts val="0"/>
                        </a:spcBef>
                        <a:spcAft>
                          <a:spcPts val="0"/>
                        </a:spcAft>
                      </a:pPr>
                      <a:r>
                        <a:rPr lang="en-US" sz="2400">
                          <a:effectLst/>
                        </a:rPr>
                        <a:t>Detection Probability</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a:effectLst/>
                        </a:rPr>
                        <a:t>0.247</a:t>
                      </a:r>
                      <a:endParaRPr lang="en-US" sz="2400">
                        <a:effectLst/>
                        <a:latin typeface="+mn-lt"/>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just">
                        <a:spcBef>
                          <a:spcPts val="0"/>
                        </a:spcBef>
                        <a:spcAft>
                          <a:spcPts val="0"/>
                        </a:spcAft>
                      </a:pPr>
                      <a:r>
                        <a:rPr lang="en-US" sz="2400" b="1" dirty="0">
                          <a:effectLst/>
                        </a:rPr>
                        <a:t>0.130</a:t>
                      </a:r>
                      <a:endParaRPr lang="en-US" sz="2400" dirty="0">
                        <a:effectLst/>
                        <a:latin typeface="+mn-lt"/>
                        <a:ea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66783423"/>
                  </a:ext>
                </a:extLst>
              </a:tr>
            </a:tbl>
          </a:graphicData>
        </a:graphic>
      </p:graphicFrame>
      <p:sp>
        <p:nvSpPr>
          <p:cNvPr id="6" name="Content Placeholder 1">
            <a:extLst>
              <a:ext uri="{FF2B5EF4-FFF2-40B4-BE49-F238E27FC236}">
                <a16:creationId xmlns:a16="http://schemas.microsoft.com/office/drawing/2014/main" id="{BD0AFE0A-C4C9-73EF-3D57-D9C6CB56D2DB}"/>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000">
                <a:solidFill>
                  <a:schemeClr val="bg1"/>
                </a:solidFill>
                <a:ea typeface="MS PGothic"/>
              </a:rPr>
              <a:t>DESAC had significantly lower reward variance and detection probability than SAC</a:t>
            </a:r>
          </a:p>
        </p:txBody>
      </p:sp>
    </p:spTree>
    <p:extLst>
      <p:ext uri="{BB962C8B-B14F-4D97-AF65-F5344CB8AC3E}">
        <p14:creationId xmlns:p14="http://schemas.microsoft.com/office/powerpoint/2010/main" val="366190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3429000"/>
            <a:ext cx="10449813" cy="1229411"/>
          </a:xfrm>
        </p:spPr>
        <p:txBody>
          <a:bodyPr/>
          <a:lstStyle/>
          <a:p>
            <a:r>
              <a:rPr lang="en-US" sz="7200"/>
              <a:t>CONCLUSION</a:t>
            </a: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21</a:t>
            </a:fld>
            <a:endParaRPr lang="en-US"/>
          </a:p>
        </p:txBody>
      </p:sp>
    </p:spTree>
    <p:extLst>
      <p:ext uri="{BB962C8B-B14F-4D97-AF65-F5344CB8AC3E}">
        <p14:creationId xmlns:p14="http://schemas.microsoft.com/office/powerpoint/2010/main" val="390062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98DDEC-36CA-FA20-C541-545874FABA55}"/>
              </a:ext>
            </a:extLst>
          </p:cNvPr>
          <p:cNvSpPr>
            <a:spLocks noGrp="1"/>
          </p:cNvSpPr>
          <p:nvPr>
            <p:ph type="sldNum" sz="quarter" idx="10"/>
          </p:nvPr>
        </p:nvSpPr>
        <p:spPr/>
        <p:txBody>
          <a:bodyPr/>
          <a:lstStyle/>
          <a:p>
            <a:pPr>
              <a:defRPr/>
            </a:pPr>
            <a:fld id="{D68E8870-17DE-45C4-A8DD-7644B2422933}" type="slidenum">
              <a:rPr lang="en-US" smtClean="0"/>
              <a:pPr>
                <a:defRPr/>
              </a:pPr>
              <a:t>22</a:t>
            </a:fld>
            <a:endParaRPr lang="en-US"/>
          </a:p>
        </p:txBody>
      </p:sp>
      <p:sp>
        <p:nvSpPr>
          <p:cNvPr id="3" name="Title 2">
            <a:extLst>
              <a:ext uri="{FF2B5EF4-FFF2-40B4-BE49-F238E27FC236}">
                <a16:creationId xmlns:a16="http://schemas.microsoft.com/office/drawing/2014/main" id="{CDA2FA04-E737-0275-8F89-98E4E0A1EC50}"/>
              </a:ext>
            </a:extLst>
          </p:cNvPr>
          <p:cNvSpPr>
            <a:spLocks noGrp="1"/>
          </p:cNvSpPr>
          <p:nvPr>
            <p:ph type="title"/>
          </p:nvPr>
        </p:nvSpPr>
        <p:spPr/>
        <p:txBody>
          <a:bodyPr/>
          <a:lstStyle/>
          <a:p>
            <a:r>
              <a:rPr lang="en-US"/>
              <a:t>Conclusion</a:t>
            </a:r>
          </a:p>
        </p:txBody>
      </p:sp>
      <p:pic>
        <p:nvPicPr>
          <p:cNvPr id="6" name="Picture 5">
            <a:extLst>
              <a:ext uri="{FF2B5EF4-FFF2-40B4-BE49-F238E27FC236}">
                <a16:creationId xmlns:a16="http://schemas.microsoft.com/office/drawing/2014/main" id="{810F0202-6FF1-2B70-0351-B372B6F200D7}"/>
              </a:ext>
            </a:extLst>
          </p:cNvPr>
          <p:cNvPicPr>
            <a:picLocks noChangeAspect="1"/>
          </p:cNvPicPr>
          <p:nvPr/>
        </p:nvPicPr>
        <p:blipFill>
          <a:blip r:embed="rId3"/>
          <a:stretch>
            <a:fillRect/>
          </a:stretch>
        </p:blipFill>
        <p:spPr>
          <a:xfrm>
            <a:off x="1137038" y="1057275"/>
            <a:ext cx="4333875" cy="4076700"/>
          </a:xfrm>
          <a:prstGeom prst="rect">
            <a:avLst/>
          </a:prstGeom>
        </p:spPr>
      </p:pic>
      <p:sp>
        <p:nvSpPr>
          <p:cNvPr id="9" name="Content Placeholder 1">
            <a:extLst>
              <a:ext uri="{FF2B5EF4-FFF2-40B4-BE49-F238E27FC236}">
                <a16:creationId xmlns:a16="http://schemas.microsoft.com/office/drawing/2014/main" id="{3503B656-AC7E-3442-2F46-FC67BE8E7D85}"/>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a:solidFill>
                  <a:schemeClr val="bg1"/>
                </a:solidFill>
              </a:rPr>
              <a:t>Have demonstrated increase in safety as well as applicable visualizations for deployable autonomy</a:t>
            </a:r>
          </a:p>
        </p:txBody>
      </p:sp>
      <p:sp>
        <p:nvSpPr>
          <p:cNvPr id="10" name="Rectangle: Rounded Corners 9">
            <a:extLst>
              <a:ext uri="{FF2B5EF4-FFF2-40B4-BE49-F238E27FC236}">
                <a16:creationId xmlns:a16="http://schemas.microsoft.com/office/drawing/2014/main" id="{AC7CAA50-3D61-FE97-0ABA-AEAAEF3C77AD}"/>
              </a:ext>
            </a:extLst>
          </p:cNvPr>
          <p:cNvSpPr/>
          <p:nvPr/>
        </p:nvSpPr>
        <p:spPr>
          <a:xfrm>
            <a:off x="956160" y="871112"/>
            <a:ext cx="4695629" cy="4416002"/>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13" name="Picture 12">
            <a:extLst>
              <a:ext uri="{FF2B5EF4-FFF2-40B4-BE49-F238E27FC236}">
                <a16:creationId xmlns:a16="http://schemas.microsoft.com/office/drawing/2014/main" id="{B30E71A6-EAFE-4541-6F82-49C66BBC68A0}"/>
              </a:ext>
            </a:extLst>
          </p:cNvPr>
          <p:cNvPicPr>
            <a:picLocks noChangeAspect="1"/>
          </p:cNvPicPr>
          <p:nvPr/>
        </p:nvPicPr>
        <p:blipFill>
          <a:blip r:embed="rId4"/>
          <a:stretch>
            <a:fillRect/>
          </a:stretch>
        </p:blipFill>
        <p:spPr>
          <a:xfrm>
            <a:off x="6559413" y="1057275"/>
            <a:ext cx="4333875" cy="4076700"/>
          </a:xfrm>
          <a:prstGeom prst="rect">
            <a:avLst/>
          </a:prstGeom>
        </p:spPr>
      </p:pic>
      <p:sp>
        <p:nvSpPr>
          <p:cNvPr id="11" name="Rectangle: Rounded Corners 10">
            <a:extLst>
              <a:ext uri="{FF2B5EF4-FFF2-40B4-BE49-F238E27FC236}">
                <a16:creationId xmlns:a16="http://schemas.microsoft.com/office/drawing/2014/main" id="{912D0AF2-601A-8965-1C06-D8D94914168E}"/>
              </a:ext>
            </a:extLst>
          </p:cNvPr>
          <p:cNvSpPr/>
          <p:nvPr/>
        </p:nvSpPr>
        <p:spPr>
          <a:xfrm>
            <a:off x="6378535" y="887624"/>
            <a:ext cx="4695629" cy="4416002"/>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TextBox 13">
            <a:extLst>
              <a:ext uri="{FF2B5EF4-FFF2-40B4-BE49-F238E27FC236}">
                <a16:creationId xmlns:a16="http://schemas.microsoft.com/office/drawing/2014/main" id="{AA5E11AC-753E-B445-2F1F-AFD069DE5065}"/>
              </a:ext>
            </a:extLst>
          </p:cNvPr>
          <p:cNvSpPr txBox="1"/>
          <p:nvPr/>
        </p:nvSpPr>
        <p:spPr>
          <a:xfrm>
            <a:off x="644917" y="5363096"/>
            <a:ext cx="5058890" cy="400110"/>
          </a:xfrm>
          <a:prstGeom prst="rect">
            <a:avLst/>
          </a:prstGeom>
          <a:noFill/>
          <a:ln>
            <a:solidFill>
              <a:schemeClr val="tx1"/>
            </a:solidFill>
          </a:ln>
        </p:spPr>
        <p:txBody>
          <a:bodyPr wrap="square" rtlCol="0">
            <a:spAutoFit/>
          </a:bodyPr>
          <a:lstStyle/>
          <a:p>
            <a:pPr algn="ctr"/>
            <a:r>
              <a:rPr lang="en-US" sz="2000"/>
              <a:t>Increase in safety over base SAC</a:t>
            </a:r>
          </a:p>
        </p:txBody>
      </p:sp>
      <p:sp>
        <p:nvSpPr>
          <p:cNvPr id="15" name="TextBox 14">
            <a:extLst>
              <a:ext uri="{FF2B5EF4-FFF2-40B4-BE49-F238E27FC236}">
                <a16:creationId xmlns:a16="http://schemas.microsoft.com/office/drawing/2014/main" id="{DECEE71F-8391-1204-AEB5-D105809B8B3F}"/>
              </a:ext>
            </a:extLst>
          </p:cNvPr>
          <p:cNvSpPr txBox="1"/>
          <p:nvPr/>
        </p:nvSpPr>
        <p:spPr>
          <a:xfrm>
            <a:off x="6254145" y="5379608"/>
            <a:ext cx="5292938" cy="400110"/>
          </a:xfrm>
          <a:prstGeom prst="rect">
            <a:avLst/>
          </a:prstGeom>
          <a:noFill/>
          <a:ln>
            <a:solidFill>
              <a:schemeClr val="tx1"/>
            </a:solidFill>
          </a:ln>
        </p:spPr>
        <p:txBody>
          <a:bodyPr wrap="square" rtlCol="0">
            <a:spAutoFit/>
          </a:bodyPr>
          <a:lstStyle/>
          <a:p>
            <a:pPr algn="ctr"/>
            <a:r>
              <a:rPr lang="en-US" sz="2000"/>
              <a:t>Visualizations and metrics given to operators</a:t>
            </a:r>
          </a:p>
        </p:txBody>
      </p:sp>
    </p:spTree>
    <p:extLst>
      <p:ext uri="{BB962C8B-B14F-4D97-AF65-F5344CB8AC3E}">
        <p14:creationId xmlns:p14="http://schemas.microsoft.com/office/powerpoint/2010/main" val="427831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45FC30-D517-B5AC-C908-7F6469299131}"/>
              </a:ext>
            </a:extLst>
          </p:cNvPr>
          <p:cNvSpPr>
            <a:spLocks noGrp="1"/>
          </p:cNvSpPr>
          <p:nvPr>
            <p:ph type="sldNum" sz="quarter" idx="10"/>
          </p:nvPr>
        </p:nvSpPr>
        <p:spPr/>
        <p:txBody>
          <a:bodyPr/>
          <a:lstStyle/>
          <a:p>
            <a:pPr>
              <a:defRPr/>
            </a:pPr>
            <a:fld id="{D68E8870-17DE-45C4-A8DD-7644B2422933}" type="slidenum">
              <a:rPr lang="en-US" sz="1200" smtClean="0"/>
              <a:pPr>
                <a:defRPr/>
              </a:pPr>
              <a:t>3</a:t>
            </a:fld>
            <a:endParaRPr lang="en-US" sz="1200"/>
          </a:p>
        </p:txBody>
      </p:sp>
      <p:sp>
        <p:nvSpPr>
          <p:cNvPr id="3" name="Title 2">
            <a:extLst>
              <a:ext uri="{FF2B5EF4-FFF2-40B4-BE49-F238E27FC236}">
                <a16:creationId xmlns:a16="http://schemas.microsoft.com/office/drawing/2014/main" id="{397EBC3F-3177-AAD2-6C4F-7C76B137FC5E}"/>
              </a:ext>
            </a:extLst>
          </p:cNvPr>
          <p:cNvSpPr>
            <a:spLocks noGrp="1"/>
          </p:cNvSpPr>
          <p:nvPr>
            <p:ph type="title"/>
          </p:nvPr>
        </p:nvSpPr>
        <p:spPr/>
        <p:txBody>
          <a:bodyPr/>
          <a:lstStyle/>
          <a:p>
            <a:r>
              <a:rPr lang="en-US"/>
              <a:t>Use Controls or Reinforcement Learning</a:t>
            </a:r>
          </a:p>
        </p:txBody>
      </p:sp>
      <p:pic>
        <p:nvPicPr>
          <p:cNvPr id="5" name="Picture 4">
            <a:extLst>
              <a:ext uri="{FF2B5EF4-FFF2-40B4-BE49-F238E27FC236}">
                <a16:creationId xmlns:a16="http://schemas.microsoft.com/office/drawing/2014/main" id="{59196B3B-DBED-913D-605B-40AB1710A550}"/>
              </a:ext>
            </a:extLst>
          </p:cNvPr>
          <p:cNvPicPr>
            <a:picLocks noChangeAspect="1"/>
          </p:cNvPicPr>
          <p:nvPr/>
        </p:nvPicPr>
        <p:blipFill>
          <a:blip r:embed="rId2"/>
          <a:stretch>
            <a:fillRect/>
          </a:stretch>
        </p:blipFill>
        <p:spPr>
          <a:xfrm>
            <a:off x="6724823" y="2540202"/>
            <a:ext cx="1687657" cy="1687657"/>
          </a:xfrm>
          <a:prstGeom prst="rect">
            <a:avLst/>
          </a:prstGeom>
        </p:spPr>
      </p:pic>
      <p:pic>
        <p:nvPicPr>
          <p:cNvPr id="6" name="Picture 5">
            <a:extLst>
              <a:ext uri="{FF2B5EF4-FFF2-40B4-BE49-F238E27FC236}">
                <a16:creationId xmlns:a16="http://schemas.microsoft.com/office/drawing/2014/main" id="{63A81863-4B5E-3DEC-73F5-43B29A21B3D8}"/>
              </a:ext>
            </a:extLst>
          </p:cNvPr>
          <p:cNvPicPr>
            <a:picLocks noChangeAspect="1"/>
          </p:cNvPicPr>
          <p:nvPr/>
        </p:nvPicPr>
        <p:blipFill>
          <a:blip r:embed="rId3"/>
          <a:stretch>
            <a:fillRect/>
          </a:stretch>
        </p:blipFill>
        <p:spPr>
          <a:xfrm>
            <a:off x="9874330" y="2585172"/>
            <a:ext cx="1687656" cy="1687656"/>
          </a:xfrm>
          <a:prstGeom prst="rect">
            <a:avLst/>
          </a:prstGeom>
        </p:spPr>
      </p:pic>
      <p:cxnSp>
        <p:nvCxnSpPr>
          <p:cNvPr id="7" name="Connector: Elbow 6">
            <a:extLst>
              <a:ext uri="{FF2B5EF4-FFF2-40B4-BE49-F238E27FC236}">
                <a16:creationId xmlns:a16="http://schemas.microsoft.com/office/drawing/2014/main" id="{D3751A81-D3FB-B605-A417-04DD1989E6FE}"/>
              </a:ext>
            </a:extLst>
          </p:cNvPr>
          <p:cNvCxnSpPr>
            <a:cxnSpLocks/>
            <a:stCxn id="6" idx="2"/>
            <a:endCxn id="5" idx="2"/>
          </p:cNvCxnSpPr>
          <p:nvPr/>
        </p:nvCxnSpPr>
        <p:spPr>
          <a:xfrm rot="5400000" flipH="1">
            <a:off x="9120920" y="2675591"/>
            <a:ext cx="44969" cy="3149506"/>
          </a:xfrm>
          <a:prstGeom prst="bentConnector3">
            <a:avLst>
              <a:gd name="adj1" fmla="val -892014"/>
            </a:avLst>
          </a:prstGeom>
          <a:ln w="698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Connector: Elbow 7">
            <a:extLst>
              <a:ext uri="{FF2B5EF4-FFF2-40B4-BE49-F238E27FC236}">
                <a16:creationId xmlns:a16="http://schemas.microsoft.com/office/drawing/2014/main" id="{1C5E346A-2964-D07A-B44E-BD2DE2CB0794}"/>
              </a:ext>
            </a:extLst>
          </p:cNvPr>
          <p:cNvCxnSpPr>
            <a:cxnSpLocks/>
            <a:stCxn id="5" idx="0"/>
            <a:endCxn id="6" idx="0"/>
          </p:cNvCxnSpPr>
          <p:nvPr/>
        </p:nvCxnSpPr>
        <p:spPr>
          <a:xfrm rot="16200000" flipH="1">
            <a:off x="9120920" y="987934"/>
            <a:ext cx="44970" cy="3149506"/>
          </a:xfrm>
          <a:prstGeom prst="bentConnector3">
            <a:avLst>
              <a:gd name="adj1" fmla="val -968721"/>
            </a:avLst>
          </a:prstGeom>
          <a:ln w="6985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F19EC2F-42E1-752C-4DBD-848FF3A5AA9D}"/>
              </a:ext>
            </a:extLst>
          </p:cNvPr>
          <p:cNvSpPr txBox="1"/>
          <p:nvPr/>
        </p:nvSpPr>
        <p:spPr>
          <a:xfrm>
            <a:off x="8630995" y="1662771"/>
            <a:ext cx="1024818" cy="400110"/>
          </a:xfrm>
          <a:prstGeom prst="rect">
            <a:avLst/>
          </a:prstGeom>
          <a:noFill/>
        </p:spPr>
        <p:txBody>
          <a:bodyPr wrap="square" rtlCol="0">
            <a:spAutoFit/>
          </a:bodyPr>
          <a:lstStyle/>
          <a:p>
            <a:r>
              <a:rPr lang="en-US" sz="2000"/>
              <a:t>Actions</a:t>
            </a:r>
          </a:p>
        </p:txBody>
      </p:sp>
      <p:sp>
        <p:nvSpPr>
          <p:cNvPr id="10" name="TextBox 9">
            <a:extLst>
              <a:ext uri="{FF2B5EF4-FFF2-40B4-BE49-F238E27FC236}">
                <a16:creationId xmlns:a16="http://schemas.microsoft.com/office/drawing/2014/main" id="{4EDF8E14-3DBA-D7C4-BD59-0FBCB944DF24}"/>
              </a:ext>
            </a:extLst>
          </p:cNvPr>
          <p:cNvSpPr txBox="1"/>
          <p:nvPr/>
        </p:nvSpPr>
        <p:spPr>
          <a:xfrm>
            <a:off x="7404569" y="4722994"/>
            <a:ext cx="3889134" cy="400110"/>
          </a:xfrm>
          <a:prstGeom prst="rect">
            <a:avLst/>
          </a:prstGeom>
          <a:noFill/>
        </p:spPr>
        <p:txBody>
          <a:bodyPr wrap="square" rtlCol="0">
            <a:spAutoFit/>
          </a:bodyPr>
          <a:lstStyle/>
          <a:p>
            <a:r>
              <a:rPr lang="en-US" sz="2000"/>
              <a:t>States, Rewards, Terminations</a:t>
            </a:r>
          </a:p>
        </p:txBody>
      </p:sp>
      <p:pic>
        <p:nvPicPr>
          <p:cNvPr id="11" name="Picture 4" descr="PID control. Proportional-Integral-Derivative… | by Technology Robotix  Society | AUTONOMOUS ROBOTICS | Medium">
            <a:extLst>
              <a:ext uri="{FF2B5EF4-FFF2-40B4-BE49-F238E27FC236}">
                <a16:creationId xmlns:a16="http://schemas.microsoft.com/office/drawing/2014/main" id="{DF428FE4-FFFE-AC6C-7650-A825E5BCC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30680"/>
            <a:ext cx="6500114" cy="33067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18344C7A-9EB4-5AF9-C9AA-66C687C578D9}"/>
              </a:ext>
            </a:extLst>
          </p:cNvPr>
          <p:cNvSpPr/>
          <p:nvPr/>
        </p:nvSpPr>
        <p:spPr>
          <a:xfrm>
            <a:off x="6540878" y="1570676"/>
            <a:ext cx="5191047" cy="3624553"/>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3" name="Rectangle: Rounded Corners 12">
            <a:extLst>
              <a:ext uri="{FF2B5EF4-FFF2-40B4-BE49-F238E27FC236}">
                <a16:creationId xmlns:a16="http://schemas.microsoft.com/office/drawing/2014/main" id="{38B02F10-FDC0-AD50-26F2-169B37ED3DB3}"/>
              </a:ext>
            </a:extLst>
          </p:cNvPr>
          <p:cNvSpPr/>
          <p:nvPr/>
        </p:nvSpPr>
        <p:spPr>
          <a:xfrm>
            <a:off x="120771" y="1561381"/>
            <a:ext cx="6238740" cy="3624553"/>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TextBox 13">
            <a:extLst>
              <a:ext uri="{FF2B5EF4-FFF2-40B4-BE49-F238E27FC236}">
                <a16:creationId xmlns:a16="http://schemas.microsoft.com/office/drawing/2014/main" id="{0915E5F5-0A30-B7C1-DF57-1AFEEA9473DD}"/>
              </a:ext>
            </a:extLst>
          </p:cNvPr>
          <p:cNvSpPr txBox="1"/>
          <p:nvPr/>
        </p:nvSpPr>
        <p:spPr>
          <a:xfrm>
            <a:off x="7711246" y="1098441"/>
            <a:ext cx="3889134" cy="400110"/>
          </a:xfrm>
          <a:prstGeom prst="rect">
            <a:avLst/>
          </a:prstGeom>
          <a:noFill/>
        </p:spPr>
        <p:txBody>
          <a:bodyPr wrap="square" rtlCol="0">
            <a:spAutoFit/>
          </a:bodyPr>
          <a:lstStyle/>
          <a:p>
            <a:r>
              <a:rPr lang="en-US" sz="2000"/>
              <a:t>Reinforcement Learning</a:t>
            </a:r>
          </a:p>
        </p:txBody>
      </p:sp>
      <p:sp>
        <p:nvSpPr>
          <p:cNvPr id="15" name="TextBox 14">
            <a:extLst>
              <a:ext uri="{FF2B5EF4-FFF2-40B4-BE49-F238E27FC236}">
                <a16:creationId xmlns:a16="http://schemas.microsoft.com/office/drawing/2014/main" id="{C3D2E2B2-8C48-3158-4776-3A8DFCCBA255}"/>
              </a:ext>
            </a:extLst>
          </p:cNvPr>
          <p:cNvSpPr txBox="1"/>
          <p:nvPr/>
        </p:nvSpPr>
        <p:spPr>
          <a:xfrm>
            <a:off x="2596552" y="1098441"/>
            <a:ext cx="1884203" cy="400110"/>
          </a:xfrm>
          <a:prstGeom prst="rect">
            <a:avLst/>
          </a:prstGeom>
          <a:noFill/>
        </p:spPr>
        <p:txBody>
          <a:bodyPr wrap="square" rtlCol="0">
            <a:spAutoFit/>
          </a:bodyPr>
          <a:lstStyle/>
          <a:p>
            <a:r>
              <a:rPr lang="en-US" sz="2000"/>
              <a:t>Control Theory</a:t>
            </a:r>
          </a:p>
        </p:txBody>
      </p:sp>
      <p:sp>
        <p:nvSpPr>
          <p:cNvPr id="16" name="Content Placeholder 1">
            <a:extLst>
              <a:ext uri="{FF2B5EF4-FFF2-40B4-BE49-F238E27FC236}">
                <a16:creationId xmlns:a16="http://schemas.microsoft.com/office/drawing/2014/main" id="{047DF4EF-773C-3B5A-0599-EF7CE47488C8}"/>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a:solidFill>
                  <a:schemeClr val="bg1">
                    <a:lumMod val="95000"/>
                  </a:schemeClr>
                </a:solidFill>
              </a:rPr>
              <a:t>Traditional controls offer stability and reinforcement learning offers complexity</a:t>
            </a:r>
          </a:p>
        </p:txBody>
      </p:sp>
      <p:sp>
        <p:nvSpPr>
          <p:cNvPr id="17" name="TextBox 16">
            <a:extLst>
              <a:ext uri="{FF2B5EF4-FFF2-40B4-BE49-F238E27FC236}">
                <a16:creationId xmlns:a16="http://schemas.microsoft.com/office/drawing/2014/main" id="{174AB0F0-CD92-8F0F-D5F6-5120573D9598}"/>
              </a:ext>
            </a:extLst>
          </p:cNvPr>
          <p:cNvSpPr txBox="1"/>
          <p:nvPr/>
        </p:nvSpPr>
        <p:spPr>
          <a:xfrm>
            <a:off x="152400" y="5195229"/>
            <a:ext cx="6207111" cy="707886"/>
          </a:xfrm>
          <a:prstGeom prst="rect">
            <a:avLst/>
          </a:prstGeom>
          <a:noFill/>
          <a:ln>
            <a:solidFill>
              <a:schemeClr val="tx1"/>
            </a:solidFill>
          </a:ln>
        </p:spPr>
        <p:txBody>
          <a:bodyPr wrap="square" rtlCol="0">
            <a:spAutoFit/>
          </a:bodyPr>
          <a:lstStyle/>
          <a:p>
            <a:pPr algn="ctr"/>
            <a:r>
              <a:rPr lang="en-US" sz="2000"/>
              <a:t>Controls uses model of system to create predictable and stable solutions</a:t>
            </a:r>
          </a:p>
        </p:txBody>
      </p:sp>
      <p:sp>
        <p:nvSpPr>
          <p:cNvPr id="18" name="TextBox 17">
            <a:extLst>
              <a:ext uri="{FF2B5EF4-FFF2-40B4-BE49-F238E27FC236}">
                <a16:creationId xmlns:a16="http://schemas.microsoft.com/office/drawing/2014/main" id="{E7BE9CF2-18B0-F20B-0AB1-039C0F56BFC0}"/>
              </a:ext>
            </a:extLst>
          </p:cNvPr>
          <p:cNvSpPr txBox="1"/>
          <p:nvPr/>
        </p:nvSpPr>
        <p:spPr>
          <a:xfrm>
            <a:off x="6540878" y="5185559"/>
            <a:ext cx="5191048" cy="707886"/>
          </a:xfrm>
          <a:prstGeom prst="rect">
            <a:avLst/>
          </a:prstGeom>
          <a:noFill/>
          <a:ln>
            <a:solidFill>
              <a:schemeClr val="tx1"/>
            </a:solidFill>
          </a:ln>
        </p:spPr>
        <p:txBody>
          <a:bodyPr wrap="square" rtlCol="0">
            <a:spAutoFit/>
          </a:bodyPr>
          <a:lstStyle/>
          <a:p>
            <a:pPr algn="ctr"/>
            <a:r>
              <a:rPr lang="en-US" sz="2000"/>
              <a:t>RL learns model of system and trains Neural Network to solve problem </a:t>
            </a:r>
          </a:p>
        </p:txBody>
      </p:sp>
    </p:spTree>
    <p:extLst>
      <p:ext uri="{BB962C8B-B14F-4D97-AF65-F5344CB8AC3E}">
        <p14:creationId xmlns:p14="http://schemas.microsoft.com/office/powerpoint/2010/main" val="137738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1D4AC-A163-AFD2-FBB9-EBE43BB55977}"/>
              </a:ext>
            </a:extLst>
          </p:cNvPr>
          <p:cNvSpPr>
            <a:spLocks noGrp="1"/>
          </p:cNvSpPr>
          <p:nvPr>
            <p:ph type="sldNum" sz="quarter" idx="10"/>
          </p:nvPr>
        </p:nvSpPr>
        <p:spPr/>
        <p:txBody>
          <a:bodyPr/>
          <a:lstStyle/>
          <a:p>
            <a:pPr>
              <a:defRPr/>
            </a:pPr>
            <a:fld id="{D68E8870-17DE-45C4-A8DD-7644B2422933}" type="slidenum">
              <a:rPr lang="en-US" sz="1200" smtClean="0"/>
              <a:pPr>
                <a:defRPr/>
              </a:pPr>
              <a:t>4</a:t>
            </a:fld>
            <a:endParaRPr lang="en-US" sz="1200"/>
          </a:p>
        </p:txBody>
      </p:sp>
      <p:sp>
        <p:nvSpPr>
          <p:cNvPr id="3" name="Title 2">
            <a:extLst>
              <a:ext uri="{FF2B5EF4-FFF2-40B4-BE49-F238E27FC236}">
                <a16:creationId xmlns:a16="http://schemas.microsoft.com/office/drawing/2014/main" id="{00EA3C2C-94CD-B3C7-BE33-C774865F1EBA}"/>
              </a:ext>
            </a:extLst>
          </p:cNvPr>
          <p:cNvSpPr>
            <a:spLocks noGrp="1"/>
          </p:cNvSpPr>
          <p:nvPr>
            <p:ph type="title"/>
          </p:nvPr>
        </p:nvSpPr>
        <p:spPr/>
        <p:txBody>
          <a:bodyPr/>
          <a:lstStyle/>
          <a:p>
            <a:r>
              <a:rPr lang="en-US"/>
              <a:t>Overview of Reinforcement Learning</a:t>
            </a:r>
          </a:p>
        </p:txBody>
      </p:sp>
      <p:pic>
        <p:nvPicPr>
          <p:cNvPr id="5" name="Content Placeholder 3" descr="Background pattern&#10;&#10;Description automatically generated with low confidence">
            <a:extLst>
              <a:ext uri="{FF2B5EF4-FFF2-40B4-BE49-F238E27FC236}">
                <a16:creationId xmlns:a16="http://schemas.microsoft.com/office/drawing/2014/main" id="{E89638B9-F8DF-C7B8-4FE5-326CD36F6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088" y="2669564"/>
            <a:ext cx="1518872" cy="1518872"/>
          </a:xfrm>
          <a:prstGeom prst="rect">
            <a:avLst/>
          </a:prstGeom>
        </p:spPr>
      </p:pic>
      <p:pic>
        <p:nvPicPr>
          <p:cNvPr id="6" name="Picture 5">
            <a:extLst>
              <a:ext uri="{FF2B5EF4-FFF2-40B4-BE49-F238E27FC236}">
                <a16:creationId xmlns:a16="http://schemas.microsoft.com/office/drawing/2014/main" id="{422A47BB-CFD8-F481-95F2-44F50B4B67B3}"/>
              </a:ext>
            </a:extLst>
          </p:cNvPr>
          <p:cNvPicPr>
            <a:picLocks noChangeAspect="1"/>
          </p:cNvPicPr>
          <p:nvPr/>
        </p:nvPicPr>
        <p:blipFill>
          <a:blip r:embed="rId3"/>
          <a:stretch>
            <a:fillRect/>
          </a:stretch>
        </p:blipFill>
        <p:spPr>
          <a:xfrm>
            <a:off x="630699" y="2669564"/>
            <a:ext cx="1518872" cy="1518872"/>
          </a:xfrm>
          <a:prstGeom prst="rect">
            <a:avLst/>
          </a:prstGeom>
        </p:spPr>
      </p:pic>
      <p:pic>
        <p:nvPicPr>
          <p:cNvPr id="7" name="Picture 6" descr="Icon&#10;&#10;Description automatically generated">
            <a:extLst>
              <a:ext uri="{FF2B5EF4-FFF2-40B4-BE49-F238E27FC236}">
                <a16:creationId xmlns:a16="http://schemas.microsoft.com/office/drawing/2014/main" id="{9A2C7B91-DB64-5507-A3CC-A37B3718CB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8678" y="2669564"/>
            <a:ext cx="1518872" cy="1518872"/>
          </a:xfrm>
          <a:prstGeom prst="rect">
            <a:avLst/>
          </a:prstGeom>
        </p:spPr>
      </p:pic>
      <p:pic>
        <p:nvPicPr>
          <p:cNvPr id="8" name="Picture 7" descr="Icon&#10;&#10;Description automatically generated">
            <a:extLst>
              <a:ext uri="{FF2B5EF4-FFF2-40B4-BE49-F238E27FC236}">
                <a16:creationId xmlns:a16="http://schemas.microsoft.com/office/drawing/2014/main" id="{5FD3CB95-162D-A279-CB1A-4AC1AC9E93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6564" y="4553487"/>
            <a:ext cx="1518872" cy="1518872"/>
          </a:xfrm>
          <a:prstGeom prst="rect">
            <a:avLst/>
          </a:prstGeom>
        </p:spPr>
      </p:pic>
      <p:pic>
        <p:nvPicPr>
          <p:cNvPr id="9" name="Picture 8">
            <a:extLst>
              <a:ext uri="{FF2B5EF4-FFF2-40B4-BE49-F238E27FC236}">
                <a16:creationId xmlns:a16="http://schemas.microsoft.com/office/drawing/2014/main" id="{C755870E-51C5-2EEA-F7AF-6C8B7FE94F44}"/>
              </a:ext>
            </a:extLst>
          </p:cNvPr>
          <p:cNvPicPr>
            <a:picLocks noChangeAspect="1"/>
          </p:cNvPicPr>
          <p:nvPr/>
        </p:nvPicPr>
        <p:blipFill>
          <a:blip r:embed="rId6"/>
          <a:stretch>
            <a:fillRect/>
          </a:stretch>
        </p:blipFill>
        <p:spPr>
          <a:xfrm>
            <a:off x="10030177" y="2669564"/>
            <a:ext cx="1518872" cy="1518872"/>
          </a:xfrm>
          <a:prstGeom prst="rect">
            <a:avLst/>
          </a:prstGeom>
        </p:spPr>
      </p:pic>
      <p:pic>
        <p:nvPicPr>
          <p:cNvPr id="10" name="Picture 9" descr="Icon&#10;&#10;Description automatically generated">
            <a:extLst>
              <a:ext uri="{FF2B5EF4-FFF2-40B4-BE49-F238E27FC236}">
                <a16:creationId xmlns:a16="http://schemas.microsoft.com/office/drawing/2014/main" id="{0487D684-8AF4-6188-7442-EB8B15030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5424" y="930471"/>
            <a:ext cx="1518872" cy="1518872"/>
          </a:xfrm>
          <a:prstGeom prst="rect">
            <a:avLst/>
          </a:prstGeom>
        </p:spPr>
      </p:pic>
      <p:sp>
        <p:nvSpPr>
          <p:cNvPr id="11" name="TextBox 10">
            <a:extLst>
              <a:ext uri="{FF2B5EF4-FFF2-40B4-BE49-F238E27FC236}">
                <a16:creationId xmlns:a16="http://schemas.microsoft.com/office/drawing/2014/main" id="{7F15C04B-4950-9010-512A-5F63EB5F362F}"/>
              </a:ext>
            </a:extLst>
          </p:cNvPr>
          <p:cNvSpPr txBox="1"/>
          <p:nvPr/>
        </p:nvSpPr>
        <p:spPr>
          <a:xfrm>
            <a:off x="5222593" y="5764507"/>
            <a:ext cx="1746814" cy="400110"/>
          </a:xfrm>
          <a:prstGeom prst="rect">
            <a:avLst/>
          </a:prstGeom>
          <a:noFill/>
        </p:spPr>
        <p:txBody>
          <a:bodyPr wrap="square" rtlCol="0">
            <a:spAutoFit/>
          </a:bodyPr>
          <a:lstStyle/>
          <a:p>
            <a:pPr algn="ctr"/>
            <a:r>
              <a:rPr lang="en-US" sz="2000"/>
              <a:t>Observations</a:t>
            </a:r>
          </a:p>
        </p:txBody>
      </p:sp>
      <p:sp>
        <p:nvSpPr>
          <p:cNvPr id="12" name="TextBox 11">
            <a:extLst>
              <a:ext uri="{FF2B5EF4-FFF2-40B4-BE49-F238E27FC236}">
                <a16:creationId xmlns:a16="http://schemas.microsoft.com/office/drawing/2014/main" id="{954364E4-2C3E-F8CA-2C1B-A81E47045F23}"/>
              </a:ext>
            </a:extLst>
          </p:cNvPr>
          <p:cNvSpPr txBox="1"/>
          <p:nvPr/>
        </p:nvSpPr>
        <p:spPr>
          <a:xfrm>
            <a:off x="9965050" y="4235357"/>
            <a:ext cx="1649126" cy="400110"/>
          </a:xfrm>
          <a:prstGeom prst="rect">
            <a:avLst/>
          </a:prstGeom>
          <a:noFill/>
        </p:spPr>
        <p:txBody>
          <a:bodyPr wrap="square" rtlCol="0">
            <a:spAutoFit/>
          </a:bodyPr>
          <a:lstStyle/>
          <a:p>
            <a:pPr algn="ctr"/>
            <a:r>
              <a:rPr lang="en-US" sz="2000"/>
              <a:t>Environment</a:t>
            </a:r>
          </a:p>
        </p:txBody>
      </p:sp>
      <p:sp>
        <p:nvSpPr>
          <p:cNvPr id="13" name="TextBox 12">
            <a:extLst>
              <a:ext uri="{FF2B5EF4-FFF2-40B4-BE49-F238E27FC236}">
                <a16:creationId xmlns:a16="http://schemas.microsoft.com/office/drawing/2014/main" id="{E89A3211-A5D7-BE6F-7AE6-79982BEFABA1}"/>
              </a:ext>
            </a:extLst>
          </p:cNvPr>
          <p:cNvSpPr txBox="1"/>
          <p:nvPr/>
        </p:nvSpPr>
        <p:spPr>
          <a:xfrm>
            <a:off x="6899684" y="4235357"/>
            <a:ext cx="1507732" cy="400110"/>
          </a:xfrm>
          <a:prstGeom prst="rect">
            <a:avLst/>
          </a:prstGeom>
          <a:noFill/>
        </p:spPr>
        <p:txBody>
          <a:bodyPr wrap="square" rtlCol="0">
            <a:spAutoFit/>
          </a:bodyPr>
          <a:lstStyle/>
          <a:p>
            <a:pPr algn="ctr"/>
            <a:r>
              <a:rPr lang="en-US" sz="2000"/>
              <a:t>Rewards</a:t>
            </a:r>
          </a:p>
        </p:txBody>
      </p:sp>
      <p:sp>
        <p:nvSpPr>
          <p:cNvPr id="14" name="TextBox 13">
            <a:extLst>
              <a:ext uri="{FF2B5EF4-FFF2-40B4-BE49-F238E27FC236}">
                <a16:creationId xmlns:a16="http://schemas.microsoft.com/office/drawing/2014/main" id="{33EF4E1A-4381-C2A2-2026-5AC13FD1BB22}"/>
              </a:ext>
            </a:extLst>
          </p:cNvPr>
          <p:cNvSpPr txBox="1"/>
          <p:nvPr/>
        </p:nvSpPr>
        <p:spPr>
          <a:xfrm>
            <a:off x="3714861" y="4266407"/>
            <a:ext cx="1507732" cy="400110"/>
          </a:xfrm>
          <a:prstGeom prst="rect">
            <a:avLst/>
          </a:prstGeom>
          <a:noFill/>
        </p:spPr>
        <p:txBody>
          <a:bodyPr wrap="square" rtlCol="0">
            <a:spAutoFit/>
          </a:bodyPr>
          <a:lstStyle/>
          <a:p>
            <a:pPr algn="ctr"/>
            <a:r>
              <a:rPr lang="en-US" sz="2000"/>
              <a:t>Algorithm</a:t>
            </a:r>
          </a:p>
        </p:txBody>
      </p:sp>
      <p:sp>
        <p:nvSpPr>
          <p:cNvPr id="15" name="TextBox 14">
            <a:extLst>
              <a:ext uri="{FF2B5EF4-FFF2-40B4-BE49-F238E27FC236}">
                <a16:creationId xmlns:a16="http://schemas.microsoft.com/office/drawing/2014/main" id="{FDF16F26-AD6C-02CB-2319-F118CA209724}"/>
              </a:ext>
            </a:extLst>
          </p:cNvPr>
          <p:cNvSpPr txBox="1"/>
          <p:nvPr/>
        </p:nvSpPr>
        <p:spPr>
          <a:xfrm>
            <a:off x="693827" y="4235592"/>
            <a:ext cx="1507732" cy="400110"/>
          </a:xfrm>
          <a:prstGeom prst="rect">
            <a:avLst/>
          </a:prstGeom>
          <a:noFill/>
        </p:spPr>
        <p:txBody>
          <a:bodyPr wrap="square" rtlCol="0">
            <a:spAutoFit/>
          </a:bodyPr>
          <a:lstStyle/>
          <a:p>
            <a:pPr algn="ctr"/>
            <a:r>
              <a:rPr lang="en-US" sz="2000"/>
              <a:t>Policy</a:t>
            </a:r>
          </a:p>
        </p:txBody>
      </p:sp>
      <p:sp>
        <p:nvSpPr>
          <p:cNvPr id="16" name="TextBox 15">
            <a:extLst>
              <a:ext uri="{FF2B5EF4-FFF2-40B4-BE49-F238E27FC236}">
                <a16:creationId xmlns:a16="http://schemas.microsoft.com/office/drawing/2014/main" id="{7C7C5A56-94CF-D9B2-8D4F-99B7D3887E0A}"/>
              </a:ext>
            </a:extLst>
          </p:cNvPr>
          <p:cNvSpPr txBox="1"/>
          <p:nvPr/>
        </p:nvSpPr>
        <p:spPr>
          <a:xfrm>
            <a:off x="5336564" y="2347153"/>
            <a:ext cx="1507732" cy="400110"/>
          </a:xfrm>
          <a:prstGeom prst="rect">
            <a:avLst/>
          </a:prstGeom>
          <a:noFill/>
        </p:spPr>
        <p:txBody>
          <a:bodyPr wrap="square" rtlCol="0">
            <a:spAutoFit/>
          </a:bodyPr>
          <a:lstStyle/>
          <a:p>
            <a:pPr algn="ctr"/>
            <a:r>
              <a:rPr lang="en-US" sz="2000"/>
              <a:t>Actions</a:t>
            </a:r>
          </a:p>
        </p:txBody>
      </p:sp>
      <p:cxnSp>
        <p:nvCxnSpPr>
          <p:cNvPr id="17" name="Straight Arrow Connector 16">
            <a:extLst>
              <a:ext uri="{FF2B5EF4-FFF2-40B4-BE49-F238E27FC236}">
                <a16:creationId xmlns:a16="http://schemas.microsoft.com/office/drawing/2014/main" id="{BAE45E1E-A504-ABAC-9BC1-C53432999F62}"/>
              </a:ext>
            </a:extLst>
          </p:cNvPr>
          <p:cNvCxnSpPr>
            <a:cxnSpLocks/>
            <a:stCxn id="5" idx="1"/>
            <a:endCxn id="6" idx="3"/>
          </p:cNvCxnSpPr>
          <p:nvPr/>
        </p:nvCxnSpPr>
        <p:spPr>
          <a:xfrm flipH="1">
            <a:off x="2149571" y="3429000"/>
            <a:ext cx="1439517" cy="0"/>
          </a:xfrm>
          <a:prstGeom prst="straightConnector1">
            <a:avLst/>
          </a:prstGeom>
          <a:ln w="666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BB75F0FA-BA25-2FB3-BC3A-CB954AE06EE2}"/>
              </a:ext>
            </a:extLst>
          </p:cNvPr>
          <p:cNvCxnSpPr>
            <a:stCxn id="8" idx="1"/>
            <a:endCxn id="15" idx="2"/>
          </p:cNvCxnSpPr>
          <p:nvPr/>
        </p:nvCxnSpPr>
        <p:spPr>
          <a:xfrm rot="10800000">
            <a:off x="1447694" y="4635703"/>
            <a:ext cx="3888871" cy="677221"/>
          </a:xfrm>
          <a:prstGeom prst="bentConnector2">
            <a:avLst/>
          </a:prstGeom>
          <a:ln w="666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F86853B-73AC-2391-B735-D7B5561384FB}"/>
              </a:ext>
            </a:extLst>
          </p:cNvPr>
          <p:cNvCxnSpPr>
            <a:cxnSpLocks/>
            <a:stCxn id="7" idx="1"/>
            <a:endCxn id="5" idx="3"/>
          </p:cNvCxnSpPr>
          <p:nvPr/>
        </p:nvCxnSpPr>
        <p:spPr>
          <a:xfrm flipH="1">
            <a:off x="5107960" y="3429000"/>
            <a:ext cx="1760718" cy="0"/>
          </a:xfrm>
          <a:prstGeom prst="straightConnector1">
            <a:avLst/>
          </a:prstGeom>
          <a:ln w="666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FB56251-FE73-7B4C-C229-9DAF80078FE6}"/>
              </a:ext>
            </a:extLst>
          </p:cNvPr>
          <p:cNvCxnSpPr>
            <a:cxnSpLocks/>
            <a:stCxn id="9" idx="1"/>
            <a:endCxn id="7" idx="3"/>
          </p:cNvCxnSpPr>
          <p:nvPr/>
        </p:nvCxnSpPr>
        <p:spPr>
          <a:xfrm flipH="1">
            <a:off x="8387550" y="3429000"/>
            <a:ext cx="1642627" cy="0"/>
          </a:xfrm>
          <a:prstGeom prst="straightConnector1">
            <a:avLst/>
          </a:prstGeom>
          <a:ln w="666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F416BD05-2FD7-DFD2-C60D-ED7989F5535F}"/>
              </a:ext>
            </a:extLst>
          </p:cNvPr>
          <p:cNvCxnSpPr>
            <a:cxnSpLocks/>
            <a:stCxn id="12" idx="2"/>
            <a:endCxn id="8" idx="3"/>
          </p:cNvCxnSpPr>
          <p:nvPr/>
        </p:nvCxnSpPr>
        <p:spPr>
          <a:xfrm rot="5400000">
            <a:off x="8483797" y="3007107"/>
            <a:ext cx="677456" cy="3934177"/>
          </a:xfrm>
          <a:prstGeom prst="bentConnector2">
            <a:avLst/>
          </a:prstGeom>
          <a:ln w="666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ED4D7336-9348-95F5-70AF-36E44DF7531F}"/>
              </a:ext>
            </a:extLst>
          </p:cNvPr>
          <p:cNvCxnSpPr>
            <a:cxnSpLocks/>
            <a:stCxn id="6" idx="0"/>
            <a:endCxn id="10" idx="1"/>
          </p:cNvCxnSpPr>
          <p:nvPr/>
        </p:nvCxnSpPr>
        <p:spPr>
          <a:xfrm rot="5400000" flipH="1" flipV="1">
            <a:off x="2867951" y="212092"/>
            <a:ext cx="979657" cy="3935289"/>
          </a:xfrm>
          <a:prstGeom prst="bentConnector2">
            <a:avLst/>
          </a:prstGeom>
          <a:ln w="666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C76D18BC-FCBE-5CBF-8902-805497E13DD6}"/>
              </a:ext>
            </a:extLst>
          </p:cNvPr>
          <p:cNvCxnSpPr>
            <a:cxnSpLocks/>
            <a:stCxn id="10" idx="3"/>
            <a:endCxn id="9" idx="0"/>
          </p:cNvCxnSpPr>
          <p:nvPr/>
        </p:nvCxnSpPr>
        <p:spPr>
          <a:xfrm>
            <a:off x="6844296" y="1689907"/>
            <a:ext cx="3945317" cy="979657"/>
          </a:xfrm>
          <a:prstGeom prst="bentConnector2">
            <a:avLst/>
          </a:prstGeom>
          <a:ln w="6667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883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BE7FC-DD9D-CD7A-9D9B-87227D1BC09A}"/>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a:p>
        </p:txBody>
      </p:sp>
      <p:sp>
        <p:nvSpPr>
          <p:cNvPr id="3" name="Title 2">
            <a:extLst>
              <a:ext uri="{FF2B5EF4-FFF2-40B4-BE49-F238E27FC236}">
                <a16:creationId xmlns:a16="http://schemas.microsoft.com/office/drawing/2014/main" id="{91B44A4C-2F16-90A1-90BC-156DA9DDE0F9}"/>
              </a:ext>
            </a:extLst>
          </p:cNvPr>
          <p:cNvSpPr>
            <a:spLocks noGrp="1"/>
          </p:cNvSpPr>
          <p:nvPr>
            <p:ph type="title"/>
          </p:nvPr>
        </p:nvSpPr>
        <p:spPr/>
        <p:txBody>
          <a:bodyPr/>
          <a:lstStyle/>
          <a:p>
            <a:r>
              <a:rPr lang="en-US"/>
              <a:t>Benefits of Reinforcement Learning</a:t>
            </a:r>
          </a:p>
        </p:txBody>
      </p:sp>
      <p:pic>
        <p:nvPicPr>
          <p:cNvPr id="5" name="Picture 4">
            <a:extLst>
              <a:ext uri="{FF2B5EF4-FFF2-40B4-BE49-F238E27FC236}">
                <a16:creationId xmlns:a16="http://schemas.microsoft.com/office/drawing/2014/main" id="{D2982533-F0B1-3E12-8D05-C19285EF5454}"/>
              </a:ext>
            </a:extLst>
          </p:cNvPr>
          <p:cNvPicPr>
            <a:picLocks noChangeAspect="1"/>
          </p:cNvPicPr>
          <p:nvPr/>
        </p:nvPicPr>
        <p:blipFill>
          <a:blip r:embed="rId2"/>
          <a:stretch>
            <a:fillRect/>
          </a:stretch>
        </p:blipFill>
        <p:spPr>
          <a:xfrm>
            <a:off x="-11140" y="1198973"/>
            <a:ext cx="6675711" cy="3755087"/>
          </a:xfrm>
          <a:prstGeom prst="rect">
            <a:avLst/>
          </a:prstGeom>
        </p:spPr>
      </p:pic>
      <p:pic>
        <p:nvPicPr>
          <p:cNvPr id="6" name="Picture 5">
            <a:extLst>
              <a:ext uri="{FF2B5EF4-FFF2-40B4-BE49-F238E27FC236}">
                <a16:creationId xmlns:a16="http://schemas.microsoft.com/office/drawing/2014/main" id="{4D784D14-B9DF-EB96-68BA-1A7132E44D16}"/>
              </a:ext>
            </a:extLst>
          </p:cNvPr>
          <p:cNvPicPr>
            <a:picLocks noChangeAspect="1"/>
          </p:cNvPicPr>
          <p:nvPr/>
        </p:nvPicPr>
        <p:blipFill>
          <a:blip r:embed="rId3"/>
          <a:stretch>
            <a:fillRect/>
          </a:stretch>
        </p:blipFill>
        <p:spPr>
          <a:xfrm>
            <a:off x="5723313" y="1169878"/>
            <a:ext cx="6468687" cy="3784182"/>
          </a:xfrm>
          <a:prstGeom prst="rect">
            <a:avLst/>
          </a:prstGeom>
        </p:spPr>
      </p:pic>
      <p:sp>
        <p:nvSpPr>
          <p:cNvPr id="7" name="Content Placeholder 1">
            <a:extLst>
              <a:ext uri="{FF2B5EF4-FFF2-40B4-BE49-F238E27FC236}">
                <a16:creationId xmlns:a16="http://schemas.microsoft.com/office/drawing/2014/main" id="{DFBB00F5-D0FB-7A3F-4BA0-5DAD8FE9139E}"/>
              </a:ext>
            </a:extLst>
          </p:cNvPr>
          <p:cNvSpPr txBox="1">
            <a:spLocks/>
          </p:cNvSpPr>
          <p:nvPr/>
        </p:nvSpPr>
        <p:spPr bwMode="auto">
          <a:xfrm>
            <a:off x="152400" y="5885712"/>
            <a:ext cx="11887200" cy="502920"/>
          </a:xfrm>
          <a:prstGeom prst="rect">
            <a:avLst/>
          </a:prstGeom>
          <a:solidFill>
            <a:srgbClr val="182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spcBef>
                <a:spcPct val="20000"/>
              </a:spcBef>
              <a:spcAft>
                <a:spcPct val="0"/>
              </a:spcAft>
              <a:buClr>
                <a:schemeClr val="tx2"/>
              </a:buClr>
              <a:buFont typeface="Arial" charset="0"/>
              <a:buChar char="•"/>
              <a:defRPr sz="1800" b="1"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tx2"/>
              </a:buClr>
              <a:buFont typeface="Arial" charset="0"/>
              <a:buChar char="–"/>
              <a:defRPr sz="1650" kern="1200">
                <a:solidFill>
                  <a:schemeClr val="tx1"/>
                </a:solidFill>
                <a:latin typeface="+mn-lt"/>
                <a:ea typeface="MS PGothic" pitchFamily="34" charset="-128"/>
                <a:cs typeface="+mn-cs"/>
              </a:defRPr>
            </a:lvl2pPr>
            <a:lvl3pPr marL="942975" indent="-257175" algn="l" defTabSz="342900" rtl="0" eaLnBrk="1" fontAlgn="base" hangingPunct="1">
              <a:spcBef>
                <a:spcPct val="20000"/>
              </a:spcBef>
              <a:spcAft>
                <a:spcPct val="0"/>
              </a:spcAft>
              <a:buClr>
                <a:schemeClr val="tx2"/>
              </a:buClr>
              <a:buFont typeface="Arial" charset="0"/>
              <a:buChar char="•"/>
              <a:defRPr sz="15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000">
                <a:solidFill>
                  <a:schemeClr val="bg1">
                    <a:lumMod val="95000"/>
                  </a:schemeClr>
                </a:solidFill>
              </a:rPr>
              <a:t>RL shines in high dimensional, dynamic environments, that are not easily modellable</a:t>
            </a:r>
          </a:p>
        </p:txBody>
      </p:sp>
      <p:sp>
        <p:nvSpPr>
          <p:cNvPr id="8" name="TextBox 7">
            <a:extLst>
              <a:ext uri="{FF2B5EF4-FFF2-40B4-BE49-F238E27FC236}">
                <a16:creationId xmlns:a16="http://schemas.microsoft.com/office/drawing/2014/main" id="{051D1F9B-6CA1-73A2-61A3-DD4891A77AAC}"/>
              </a:ext>
            </a:extLst>
          </p:cNvPr>
          <p:cNvSpPr txBox="1"/>
          <p:nvPr/>
        </p:nvSpPr>
        <p:spPr>
          <a:xfrm>
            <a:off x="5723313" y="4983155"/>
            <a:ext cx="6468686" cy="523220"/>
          </a:xfrm>
          <a:prstGeom prst="rect">
            <a:avLst/>
          </a:prstGeom>
          <a:noFill/>
        </p:spPr>
        <p:txBody>
          <a:bodyPr wrap="square" rtlCol="0">
            <a:spAutoFit/>
          </a:bodyPr>
          <a:lstStyle/>
          <a:p>
            <a:r>
              <a:rPr lang="en-US" sz="1400" b="0" i="0" err="1">
                <a:solidFill>
                  <a:srgbClr val="222222"/>
                </a:solidFill>
                <a:effectLst/>
                <a:latin typeface="+mn-lt"/>
              </a:rPr>
              <a:t>Vinyals</a:t>
            </a:r>
            <a:r>
              <a:rPr lang="en-US" sz="1400" b="0" i="0">
                <a:solidFill>
                  <a:srgbClr val="222222"/>
                </a:solidFill>
                <a:effectLst/>
                <a:latin typeface="+mn-lt"/>
              </a:rPr>
              <a:t>, O., </a:t>
            </a:r>
            <a:r>
              <a:rPr lang="en-US" sz="1400" b="0" i="0" err="1">
                <a:solidFill>
                  <a:srgbClr val="222222"/>
                </a:solidFill>
                <a:effectLst/>
                <a:latin typeface="+mn-lt"/>
              </a:rPr>
              <a:t>Babuschkin</a:t>
            </a:r>
            <a:r>
              <a:rPr lang="en-US" sz="1400" b="0" i="0">
                <a:solidFill>
                  <a:srgbClr val="222222"/>
                </a:solidFill>
                <a:effectLst/>
                <a:latin typeface="+mn-lt"/>
              </a:rPr>
              <a:t>, I., Czarnecki, W.M. </a:t>
            </a:r>
            <a:r>
              <a:rPr lang="en-US" sz="1400" b="0" i="1">
                <a:solidFill>
                  <a:srgbClr val="222222"/>
                </a:solidFill>
                <a:effectLst/>
                <a:latin typeface="+mn-lt"/>
              </a:rPr>
              <a:t>et al.</a:t>
            </a:r>
            <a:r>
              <a:rPr lang="en-US" sz="1400" b="0" i="0">
                <a:solidFill>
                  <a:srgbClr val="222222"/>
                </a:solidFill>
                <a:effectLst/>
                <a:latin typeface="+mn-lt"/>
              </a:rPr>
              <a:t> Grandmaster level in StarCraft II using multi-agent reinforcement learning. </a:t>
            </a:r>
            <a:r>
              <a:rPr lang="en-US" sz="1400" b="0" i="1">
                <a:solidFill>
                  <a:srgbClr val="222222"/>
                </a:solidFill>
                <a:effectLst/>
                <a:latin typeface="+mn-lt"/>
              </a:rPr>
              <a:t>Nature</a:t>
            </a:r>
            <a:r>
              <a:rPr lang="en-US" sz="1400" b="0" i="0">
                <a:solidFill>
                  <a:srgbClr val="222222"/>
                </a:solidFill>
                <a:effectLst/>
                <a:latin typeface="+mn-lt"/>
              </a:rPr>
              <a:t> </a:t>
            </a:r>
            <a:r>
              <a:rPr lang="en-US" sz="1400" b="1" i="0">
                <a:solidFill>
                  <a:srgbClr val="222222"/>
                </a:solidFill>
                <a:effectLst/>
                <a:latin typeface="+mn-lt"/>
              </a:rPr>
              <a:t>575</a:t>
            </a:r>
            <a:r>
              <a:rPr lang="en-US" sz="1400" b="0" i="0">
                <a:solidFill>
                  <a:srgbClr val="222222"/>
                </a:solidFill>
                <a:effectLst/>
                <a:latin typeface="+mn-lt"/>
              </a:rPr>
              <a:t>, 350–354 (2019).</a:t>
            </a:r>
            <a:endParaRPr lang="en-US" sz="1400">
              <a:latin typeface="+mn-lt"/>
            </a:endParaRPr>
          </a:p>
        </p:txBody>
      </p:sp>
      <p:sp>
        <p:nvSpPr>
          <p:cNvPr id="4" name="TextBox 3">
            <a:extLst>
              <a:ext uri="{FF2B5EF4-FFF2-40B4-BE49-F238E27FC236}">
                <a16:creationId xmlns:a16="http://schemas.microsoft.com/office/drawing/2014/main" id="{692A69D8-1CB7-5ABD-D752-A2800BF6F99B}"/>
              </a:ext>
            </a:extLst>
          </p:cNvPr>
          <p:cNvSpPr txBox="1"/>
          <p:nvPr/>
        </p:nvSpPr>
        <p:spPr>
          <a:xfrm>
            <a:off x="-11140" y="4998544"/>
            <a:ext cx="5734453" cy="523220"/>
          </a:xfrm>
          <a:prstGeom prst="rect">
            <a:avLst/>
          </a:prstGeom>
          <a:noFill/>
        </p:spPr>
        <p:txBody>
          <a:bodyPr wrap="square" rtlCol="0">
            <a:spAutoFit/>
          </a:bodyPr>
          <a:lstStyle/>
          <a:p>
            <a:r>
              <a:rPr lang="en-US" sz="1400" b="0" i="0">
                <a:solidFill>
                  <a:srgbClr val="2E414F"/>
                </a:solidFill>
                <a:effectLst/>
                <a:highlight>
                  <a:srgbClr val="FFFFFF"/>
                </a:highlight>
                <a:latin typeface="+mn-lt"/>
              </a:rPr>
              <a:t>OpenAI et al. “Dota 2 with Large Scale Deep Reinforcement Learning.” </a:t>
            </a:r>
            <a:r>
              <a:rPr lang="en-US" sz="1400" b="0" i="1" err="1">
                <a:solidFill>
                  <a:srgbClr val="2E414F"/>
                </a:solidFill>
                <a:effectLst/>
                <a:latin typeface="+mn-lt"/>
              </a:rPr>
              <a:t>ArXiv</a:t>
            </a:r>
            <a:r>
              <a:rPr lang="en-US" sz="1400" b="0" i="0">
                <a:solidFill>
                  <a:srgbClr val="2E414F"/>
                </a:solidFill>
                <a:effectLst/>
                <a:highlight>
                  <a:srgbClr val="FFFFFF"/>
                </a:highlight>
                <a:latin typeface="+mn-lt"/>
              </a:rPr>
              <a:t> abs/1912.06680 (2019): n. </a:t>
            </a:r>
            <a:r>
              <a:rPr lang="en-US" sz="1400" b="0" i="0" err="1">
                <a:solidFill>
                  <a:srgbClr val="2E414F"/>
                </a:solidFill>
                <a:effectLst/>
                <a:highlight>
                  <a:srgbClr val="FFFFFF"/>
                </a:highlight>
                <a:latin typeface="+mn-lt"/>
              </a:rPr>
              <a:t>pag</a:t>
            </a:r>
            <a:r>
              <a:rPr lang="en-US" sz="1400" b="0" i="0">
                <a:solidFill>
                  <a:srgbClr val="2E414F"/>
                </a:solidFill>
                <a:effectLst/>
                <a:highlight>
                  <a:srgbClr val="FFFFFF"/>
                </a:highlight>
                <a:latin typeface="+mn-lt"/>
              </a:rPr>
              <a:t>.</a:t>
            </a:r>
            <a:endParaRPr lang="en-US" sz="2400">
              <a:latin typeface="+mn-lt"/>
            </a:endParaRPr>
          </a:p>
        </p:txBody>
      </p:sp>
    </p:spTree>
    <p:extLst>
      <p:ext uri="{BB962C8B-B14F-4D97-AF65-F5344CB8AC3E}">
        <p14:creationId xmlns:p14="http://schemas.microsoft.com/office/powerpoint/2010/main" val="362400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F666230-81BC-C3F2-5427-1C1EDB14C773}"/>
              </a:ext>
            </a:extLst>
          </p:cNvPr>
          <p:cNvPicPr>
            <a:picLocks noChangeAspect="1"/>
          </p:cNvPicPr>
          <p:nvPr/>
        </p:nvPicPr>
        <p:blipFill>
          <a:blip r:embed="rId3"/>
          <a:stretch>
            <a:fillRect/>
          </a:stretch>
        </p:blipFill>
        <p:spPr>
          <a:xfrm>
            <a:off x="854867" y="1195566"/>
            <a:ext cx="4429125" cy="4276725"/>
          </a:xfrm>
          <a:prstGeom prst="rect">
            <a:avLst/>
          </a:prstGeom>
        </p:spPr>
      </p:pic>
      <p:sp>
        <p:nvSpPr>
          <p:cNvPr id="2" name="Slide Number Placeholder 1">
            <a:extLst>
              <a:ext uri="{FF2B5EF4-FFF2-40B4-BE49-F238E27FC236}">
                <a16:creationId xmlns:a16="http://schemas.microsoft.com/office/drawing/2014/main" id="{332A7882-02B8-9B37-FD5D-8D18DB04FE7D}"/>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a:p>
        </p:txBody>
      </p:sp>
      <p:sp>
        <p:nvSpPr>
          <p:cNvPr id="3" name="Title 2">
            <a:extLst>
              <a:ext uri="{FF2B5EF4-FFF2-40B4-BE49-F238E27FC236}">
                <a16:creationId xmlns:a16="http://schemas.microsoft.com/office/drawing/2014/main" id="{31AFD93F-10C9-F672-400A-27CDAD5712FC}"/>
              </a:ext>
            </a:extLst>
          </p:cNvPr>
          <p:cNvSpPr>
            <a:spLocks noGrp="1"/>
          </p:cNvSpPr>
          <p:nvPr>
            <p:ph type="title"/>
          </p:nvPr>
        </p:nvSpPr>
        <p:spPr/>
        <p:txBody>
          <a:bodyPr/>
          <a:lstStyle/>
          <a:p>
            <a:r>
              <a:rPr lang="en-US"/>
              <a:t>Drawbacks of Reinforcement Learning</a:t>
            </a:r>
          </a:p>
        </p:txBody>
      </p:sp>
      <p:sp>
        <p:nvSpPr>
          <p:cNvPr id="9" name="TextBox 8">
            <a:extLst>
              <a:ext uri="{FF2B5EF4-FFF2-40B4-BE49-F238E27FC236}">
                <a16:creationId xmlns:a16="http://schemas.microsoft.com/office/drawing/2014/main" id="{2DE4E868-80A7-EC27-8445-907091C9E7E5}"/>
              </a:ext>
            </a:extLst>
          </p:cNvPr>
          <p:cNvSpPr txBox="1"/>
          <p:nvPr/>
        </p:nvSpPr>
        <p:spPr>
          <a:xfrm>
            <a:off x="6656032" y="5457133"/>
            <a:ext cx="5058890" cy="400110"/>
          </a:xfrm>
          <a:prstGeom prst="rect">
            <a:avLst/>
          </a:prstGeom>
          <a:noFill/>
          <a:ln>
            <a:solidFill>
              <a:schemeClr val="tx1"/>
            </a:solidFill>
          </a:ln>
        </p:spPr>
        <p:txBody>
          <a:bodyPr wrap="square" rtlCol="0">
            <a:spAutoFit/>
          </a:bodyPr>
          <a:lstStyle/>
          <a:p>
            <a:pPr algn="ctr"/>
            <a:r>
              <a:rPr lang="en-US" sz="2000"/>
              <a:t>Uses NN instead of kinematic model</a:t>
            </a:r>
          </a:p>
        </p:txBody>
      </p:sp>
      <p:sp>
        <p:nvSpPr>
          <p:cNvPr id="10" name="Rectangle: Rounded Corners 9">
            <a:extLst>
              <a:ext uri="{FF2B5EF4-FFF2-40B4-BE49-F238E27FC236}">
                <a16:creationId xmlns:a16="http://schemas.microsoft.com/office/drawing/2014/main" id="{20C53ECB-290D-0B1A-7FD7-61188EC44B7F}"/>
              </a:ext>
            </a:extLst>
          </p:cNvPr>
          <p:cNvSpPr/>
          <p:nvPr/>
        </p:nvSpPr>
        <p:spPr>
          <a:xfrm>
            <a:off x="6581028" y="948834"/>
            <a:ext cx="5133894" cy="4424640"/>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0FC4788-07F2-FF85-8E4A-DE1AD671C5B2}"/>
              </a:ext>
            </a:extLst>
          </p:cNvPr>
          <p:cNvPicPr>
            <a:picLocks noChangeAspect="1"/>
          </p:cNvPicPr>
          <p:nvPr/>
        </p:nvPicPr>
        <p:blipFill>
          <a:blip r:embed="rId4"/>
          <a:stretch>
            <a:fillRect/>
          </a:stretch>
        </p:blipFill>
        <p:spPr>
          <a:xfrm>
            <a:off x="6889542" y="2299016"/>
            <a:ext cx="798074" cy="798074"/>
          </a:xfrm>
          <a:prstGeom prst="rect">
            <a:avLst/>
          </a:prstGeom>
        </p:spPr>
      </p:pic>
      <p:pic>
        <p:nvPicPr>
          <p:cNvPr id="12" name="Picture 11" descr="Icon&#10;&#10;Description automatically generated">
            <a:extLst>
              <a:ext uri="{FF2B5EF4-FFF2-40B4-BE49-F238E27FC236}">
                <a16:creationId xmlns:a16="http://schemas.microsoft.com/office/drawing/2014/main" id="{C84F6661-1D91-1180-9B1B-C4C088784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9546" y="2299016"/>
            <a:ext cx="798074" cy="798074"/>
          </a:xfrm>
          <a:prstGeom prst="rect">
            <a:avLst/>
          </a:prstGeom>
        </p:spPr>
      </p:pic>
      <p:pic>
        <p:nvPicPr>
          <p:cNvPr id="13" name="Picture 12">
            <a:extLst>
              <a:ext uri="{FF2B5EF4-FFF2-40B4-BE49-F238E27FC236}">
                <a16:creationId xmlns:a16="http://schemas.microsoft.com/office/drawing/2014/main" id="{2E373E68-B10B-E5F0-19E3-3649355B3F19}"/>
              </a:ext>
            </a:extLst>
          </p:cNvPr>
          <p:cNvPicPr>
            <a:picLocks noChangeAspect="1"/>
          </p:cNvPicPr>
          <p:nvPr/>
        </p:nvPicPr>
        <p:blipFill>
          <a:blip r:embed="rId4"/>
          <a:stretch>
            <a:fillRect/>
          </a:stretch>
        </p:blipFill>
        <p:spPr>
          <a:xfrm rot="5094411">
            <a:off x="10693718" y="2251098"/>
            <a:ext cx="798074" cy="798074"/>
          </a:xfrm>
          <a:prstGeom prst="rect">
            <a:avLst/>
          </a:prstGeom>
        </p:spPr>
      </p:pic>
      <p:sp>
        <p:nvSpPr>
          <p:cNvPr id="14" name="TextBox 13">
            <a:extLst>
              <a:ext uri="{FF2B5EF4-FFF2-40B4-BE49-F238E27FC236}">
                <a16:creationId xmlns:a16="http://schemas.microsoft.com/office/drawing/2014/main" id="{234348C5-6FD5-6EFE-D31D-0ABB7854228B}"/>
              </a:ext>
            </a:extLst>
          </p:cNvPr>
          <p:cNvSpPr txBox="1"/>
          <p:nvPr/>
        </p:nvSpPr>
        <p:spPr>
          <a:xfrm>
            <a:off x="6851664" y="1837349"/>
            <a:ext cx="1031584" cy="307778"/>
          </a:xfrm>
          <a:prstGeom prst="rect">
            <a:avLst/>
          </a:prstGeom>
          <a:solidFill>
            <a:schemeClr val="bg1"/>
          </a:solidFill>
          <a:ln w="19050">
            <a:solidFill>
              <a:schemeClr val="tx2">
                <a:lumMod val="75000"/>
              </a:schemeClr>
            </a:solidFill>
          </a:ln>
          <a:effectLst/>
        </p:spPr>
        <p:txBody>
          <a:bodyPr wrap="square" rtlCol="0">
            <a:spAutoFit/>
          </a:bodyPr>
          <a:lstStyle/>
          <a:p>
            <a:pPr algn="ctr"/>
            <a:r>
              <a:rPr lang="en-US" sz="1400"/>
              <a:t>State</a:t>
            </a:r>
          </a:p>
        </p:txBody>
      </p:sp>
      <p:sp>
        <p:nvSpPr>
          <p:cNvPr id="15" name="TextBox 14">
            <a:extLst>
              <a:ext uri="{FF2B5EF4-FFF2-40B4-BE49-F238E27FC236}">
                <a16:creationId xmlns:a16="http://schemas.microsoft.com/office/drawing/2014/main" id="{5266E684-1822-94AE-54CC-74F59560197C}"/>
              </a:ext>
            </a:extLst>
          </p:cNvPr>
          <p:cNvSpPr txBox="1"/>
          <p:nvPr/>
        </p:nvSpPr>
        <p:spPr>
          <a:xfrm>
            <a:off x="8702791" y="1826317"/>
            <a:ext cx="1031584" cy="307778"/>
          </a:xfrm>
          <a:prstGeom prst="rect">
            <a:avLst/>
          </a:prstGeom>
          <a:solidFill>
            <a:schemeClr val="bg1"/>
          </a:solidFill>
          <a:ln w="19050">
            <a:solidFill>
              <a:schemeClr val="tx2">
                <a:lumMod val="75000"/>
              </a:schemeClr>
            </a:solidFill>
          </a:ln>
          <a:effectLst/>
        </p:spPr>
        <p:txBody>
          <a:bodyPr wrap="square" rtlCol="0">
            <a:spAutoFit/>
          </a:bodyPr>
          <a:lstStyle/>
          <a:p>
            <a:pPr algn="ctr"/>
            <a:r>
              <a:rPr lang="en-US" sz="1400"/>
              <a:t>Action</a:t>
            </a:r>
          </a:p>
        </p:txBody>
      </p:sp>
      <p:sp>
        <p:nvSpPr>
          <p:cNvPr id="16" name="TextBox 15">
            <a:extLst>
              <a:ext uri="{FF2B5EF4-FFF2-40B4-BE49-F238E27FC236}">
                <a16:creationId xmlns:a16="http://schemas.microsoft.com/office/drawing/2014/main" id="{395E0899-3789-580E-D9D1-C84A812CE8C8}"/>
              </a:ext>
            </a:extLst>
          </p:cNvPr>
          <p:cNvSpPr txBox="1"/>
          <p:nvPr/>
        </p:nvSpPr>
        <p:spPr>
          <a:xfrm>
            <a:off x="10553918" y="1790487"/>
            <a:ext cx="1077674" cy="307777"/>
          </a:xfrm>
          <a:prstGeom prst="rect">
            <a:avLst/>
          </a:prstGeom>
          <a:solidFill>
            <a:schemeClr val="bg1"/>
          </a:solidFill>
          <a:ln w="19050">
            <a:solidFill>
              <a:schemeClr val="tx2">
                <a:lumMod val="75000"/>
              </a:schemeClr>
            </a:solidFill>
          </a:ln>
          <a:effectLst/>
        </p:spPr>
        <p:txBody>
          <a:bodyPr wrap="square" rtlCol="0">
            <a:spAutoFit/>
          </a:bodyPr>
          <a:lstStyle/>
          <a:p>
            <a:pPr algn="ctr"/>
            <a:r>
              <a:rPr lang="en-US" sz="1400"/>
              <a:t>Next State</a:t>
            </a:r>
          </a:p>
        </p:txBody>
      </p:sp>
      <p:cxnSp>
        <p:nvCxnSpPr>
          <p:cNvPr id="17" name="Straight Arrow Connector 16">
            <a:extLst>
              <a:ext uri="{FF2B5EF4-FFF2-40B4-BE49-F238E27FC236}">
                <a16:creationId xmlns:a16="http://schemas.microsoft.com/office/drawing/2014/main" id="{6F4EFE9F-8F06-81BA-12F0-C91D3BD6DE79}"/>
              </a:ext>
            </a:extLst>
          </p:cNvPr>
          <p:cNvCxnSpPr>
            <a:cxnSpLocks/>
            <a:stCxn id="11" idx="3"/>
            <a:endCxn id="12" idx="1"/>
          </p:cNvCxnSpPr>
          <p:nvPr/>
        </p:nvCxnSpPr>
        <p:spPr>
          <a:xfrm>
            <a:off x="7687616" y="2698053"/>
            <a:ext cx="1131930" cy="0"/>
          </a:xfrm>
          <a:prstGeom prst="straightConnector1">
            <a:avLst/>
          </a:prstGeom>
          <a:ln w="63500">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02AB34F-8400-BC6E-B417-EC46DB33136A}"/>
              </a:ext>
            </a:extLst>
          </p:cNvPr>
          <p:cNvCxnSpPr>
            <a:cxnSpLocks/>
            <a:stCxn id="12" idx="3"/>
            <a:endCxn id="13" idx="2"/>
          </p:cNvCxnSpPr>
          <p:nvPr/>
        </p:nvCxnSpPr>
        <p:spPr>
          <a:xfrm flipV="1">
            <a:off x="9617620" y="2685560"/>
            <a:ext cx="1077674" cy="12493"/>
          </a:xfrm>
          <a:prstGeom prst="straightConnector1">
            <a:avLst/>
          </a:prstGeom>
          <a:ln w="63500">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9" name="Picture 18" descr="Icon&#10;&#10;Description automatically generated">
            <a:extLst>
              <a:ext uri="{FF2B5EF4-FFF2-40B4-BE49-F238E27FC236}">
                <a16:creationId xmlns:a16="http://schemas.microsoft.com/office/drawing/2014/main" id="{652C8B5C-505A-D2E6-3400-263BD11E56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5832" y="3900362"/>
            <a:ext cx="1285796" cy="1285796"/>
          </a:xfrm>
          <a:prstGeom prst="rect">
            <a:avLst/>
          </a:prstGeom>
        </p:spPr>
      </p:pic>
      <p:cxnSp>
        <p:nvCxnSpPr>
          <p:cNvPr id="20" name="Straight Arrow Connector 19">
            <a:extLst>
              <a:ext uri="{FF2B5EF4-FFF2-40B4-BE49-F238E27FC236}">
                <a16:creationId xmlns:a16="http://schemas.microsoft.com/office/drawing/2014/main" id="{84FC6F27-C34B-735A-BF7A-B2431483B975}"/>
              </a:ext>
            </a:extLst>
          </p:cNvPr>
          <p:cNvCxnSpPr>
            <a:cxnSpLocks/>
            <a:stCxn id="11" idx="2"/>
            <a:endCxn id="19" idx="0"/>
          </p:cNvCxnSpPr>
          <p:nvPr/>
        </p:nvCxnSpPr>
        <p:spPr>
          <a:xfrm>
            <a:off x="7288579" y="3097090"/>
            <a:ext cx="1920151" cy="803272"/>
          </a:xfrm>
          <a:prstGeom prst="straightConnector1">
            <a:avLst/>
          </a:prstGeom>
          <a:ln w="635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3C225AD-E068-F9C3-B45A-7E2573E22605}"/>
              </a:ext>
            </a:extLst>
          </p:cNvPr>
          <p:cNvCxnSpPr>
            <a:cxnSpLocks/>
            <a:stCxn id="12" idx="2"/>
            <a:endCxn id="19" idx="0"/>
          </p:cNvCxnSpPr>
          <p:nvPr/>
        </p:nvCxnSpPr>
        <p:spPr>
          <a:xfrm flipH="1">
            <a:off x="9208730" y="3097090"/>
            <a:ext cx="9853" cy="803272"/>
          </a:xfrm>
          <a:prstGeom prst="straightConnector1">
            <a:avLst/>
          </a:prstGeom>
          <a:ln w="635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92A3432-2925-046A-573E-1800BF59C041}"/>
              </a:ext>
            </a:extLst>
          </p:cNvPr>
          <p:cNvCxnSpPr>
            <a:cxnSpLocks/>
            <a:stCxn id="13" idx="3"/>
            <a:endCxn id="19" idx="0"/>
          </p:cNvCxnSpPr>
          <p:nvPr/>
        </p:nvCxnSpPr>
        <p:spPr>
          <a:xfrm flipH="1">
            <a:off x="9208730" y="3047596"/>
            <a:ext cx="1919450" cy="852766"/>
          </a:xfrm>
          <a:prstGeom prst="straightConnector1">
            <a:avLst/>
          </a:prstGeom>
          <a:ln w="63500">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id="{D3BBCDC9-7F6D-05B6-268F-46A2CACAFC25}"/>
              </a:ext>
            </a:extLst>
          </p:cNvPr>
          <p:cNvSpPr/>
          <p:nvPr/>
        </p:nvSpPr>
        <p:spPr>
          <a:xfrm>
            <a:off x="566640" y="948834"/>
            <a:ext cx="5133894" cy="4424640"/>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30DD348-195B-2055-F70D-44A0C34962F8}"/>
              </a:ext>
            </a:extLst>
          </p:cNvPr>
          <p:cNvSpPr txBox="1"/>
          <p:nvPr/>
        </p:nvSpPr>
        <p:spPr>
          <a:xfrm>
            <a:off x="641644" y="5445804"/>
            <a:ext cx="5058890" cy="707886"/>
          </a:xfrm>
          <a:prstGeom prst="rect">
            <a:avLst/>
          </a:prstGeom>
          <a:noFill/>
          <a:ln>
            <a:solidFill>
              <a:schemeClr val="tx1"/>
            </a:solidFill>
          </a:ln>
        </p:spPr>
        <p:txBody>
          <a:bodyPr wrap="square" rtlCol="0">
            <a:spAutoFit/>
          </a:bodyPr>
          <a:lstStyle/>
          <a:p>
            <a:pPr algn="ctr"/>
            <a:r>
              <a:rPr lang="en-US" sz="2000" dirty="0"/>
              <a:t>Base optimization can lean toward high-risk high-reward inherently</a:t>
            </a:r>
          </a:p>
        </p:txBody>
      </p:sp>
    </p:spTree>
    <p:extLst>
      <p:ext uri="{BB962C8B-B14F-4D97-AF65-F5344CB8AC3E}">
        <p14:creationId xmlns:p14="http://schemas.microsoft.com/office/powerpoint/2010/main" val="1352277864"/>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B55209-C635-6EA8-8056-35B2FE6C4A57}"/>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a:p>
        </p:txBody>
      </p:sp>
      <p:sp>
        <p:nvSpPr>
          <p:cNvPr id="3" name="Title 2">
            <a:extLst>
              <a:ext uri="{FF2B5EF4-FFF2-40B4-BE49-F238E27FC236}">
                <a16:creationId xmlns:a16="http://schemas.microsoft.com/office/drawing/2014/main" id="{04E33A1E-4AF1-E082-F81A-E85B3C2C9B4B}"/>
              </a:ext>
            </a:extLst>
          </p:cNvPr>
          <p:cNvSpPr>
            <a:spLocks noGrp="1"/>
          </p:cNvSpPr>
          <p:nvPr>
            <p:ph type="title"/>
          </p:nvPr>
        </p:nvSpPr>
        <p:spPr/>
        <p:txBody>
          <a:bodyPr/>
          <a:lstStyle/>
          <a:p>
            <a:r>
              <a:rPr lang="en-US"/>
              <a:t>Methods to Solve Issues</a:t>
            </a:r>
          </a:p>
        </p:txBody>
      </p:sp>
      <p:sp>
        <p:nvSpPr>
          <p:cNvPr id="9" name="Rectangle: Rounded Corners 8">
            <a:extLst>
              <a:ext uri="{FF2B5EF4-FFF2-40B4-BE49-F238E27FC236}">
                <a16:creationId xmlns:a16="http://schemas.microsoft.com/office/drawing/2014/main" id="{21712713-AC66-CA1B-3EAE-3365ED7CB266}"/>
              </a:ext>
            </a:extLst>
          </p:cNvPr>
          <p:cNvSpPr/>
          <p:nvPr/>
        </p:nvSpPr>
        <p:spPr>
          <a:xfrm>
            <a:off x="6308785" y="887437"/>
            <a:ext cx="5757233" cy="4675164"/>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5952A-5DAB-DEA4-DB68-D607D7CCDA06}"/>
              </a:ext>
            </a:extLst>
          </p:cNvPr>
          <p:cNvPicPr>
            <a:picLocks noChangeAspect="1"/>
          </p:cNvPicPr>
          <p:nvPr/>
        </p:nvPicPr>
        <p:blipFill>
          <a:blip r:embed="rId3"/>
          <a:stretch>
            <a:fillRect/>
          </a:stretch>
        </p:blipFill>
        <p:spPr>
          <a:xfrm>
            <a:off x="768594" y="1295400"/>
            <a:ext cx="4324350" cy="4267200"/>
          </a:xfrm>
          <a:prstGeom prst="rect">
            <a:avLst/>
          </a:prstGeom>
        </p:spPr>
      </p:pic>
      <p:sp>
        <p:nvSpPr>
          <p:cNvPr id="12" name="Rectangle: Rounded Corners 11">
            <a:extLst>
              <a:ext uri="{FF2B5EF4-FFF2-40B4-BE49-F238E27FC236}">
                <a16:creationId xmlns:a16="http://schemas.microsoft.com/office/drawing/2014/main" id="{CED4EB82-E067-0121-ED5F-7AABE31CBEF5}"/>
              </a:ext>
            </a:extLst>
          </p:cNvPr>
          <p:cNvSpPr/>
          <p:nvPr/>
        </p:nvSpPr>
        <p:spPr>
          <a:xfrm>
            <a:off x="148986" y="887436"/>
            <a:ext cx="5780237" cy="4675164"/>
          </a:xfrm>
          <a:prstGeom prst="roundRect">
            <a:avLst/>
          </a:prstGeom>
          <a:noFill/>
          <a:ln w="127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8379051-D942-90B5-0F97-BA73DE77DAED}"/>
              </a:ext>
            </a:extLst>
          </p:cNvPr>
          <p:cNvSpPr txBox="1"/>
          <p:nvPr/>
        </p:nvSpPr>
        <p:spPr>
          <a:xfrm>
            <a:off x="6656032" y="5616132"/>
            <a:ext cx="5058890" cy="707886"/>
          </a:xfrm>
          <a:prstGeom prst="rect">
            <a:avLst/>
          </a:prstGeom>
          <a:noFill/>
          <a:ln>
            <a:solidFill>
              <a:schemeClr val="tx1"/>
            </a:solidFill>
          </a:ln>
        </p:spPr>
        <p:txBody>
          <a:bodyPr wrap="square" rtlCol="0">
            <a:spAutoFit/>
          </a:bodyPr>
          <a:lstStyle/>
          <a:p>
            <a:pPr algn="ctr"/>
            <a:r>
              <a:rPr lang="en-US" sz="2000"/>
              <a:t>Use ensemble of models to estimate uncertainty</a:t>
            </a:r>
          </a:p>
        </p:txBody>
      </p:sp>
      <p:sp>
        <p:nvSpPr>
          <p:cNvPr id="14" name="TextBox 13">
            <a:extLst>
              <a:ext uri="{FF2B5EF4-FFF2-40B4-BE49-F238E27FC236}">
                <a16:creationId xmlns:a16="http://schemas.microsoft.com/office/drawing/2014/main" id="{E2391431-22CB-300B-562D-F56CD5F9846A}"/>
              </a:ext>
            </a:extLst>
          </p:cNvPr>
          <p:cNvSpPr txBox="1"/>
          <p:nvPr/>
        </p:nvSpPr>
        <p:spPr>
          <a:xfrm>
            <a:off x="641644" y="5604803"/>
            <a:ext cx="5058890" cy="400110"/>
          </a:xfrm>
          <a:prstGeom prst="rect">
            <a:avLst/>
          </a:prstGeom>
          <a:noFill/>
          <a:ln>
            <a:solidFill>
              <a:schemeClr val="tx1"/>
            </a:solidFill>
          </a:ln>
        </p:spPr>
        <p:txBody>
          <a:bodyPr wrap="square" rtlCol="0">
            <a:spAutoFit/>
          </a:bodyPr>
          <a:lstStyle/>
          <a:p>
            <a:pPr algn="ctr"/>
            <a:r>
              <a:rPr lang="en-US" sz="2000"/>
              <a:t>Critics output distributions of Q values</a:t>
            </a:r>
          </a:p>
        </p:txBody>
      </p:sp>
      <p:pic>
        <p:nvPicPr>
          <p:cNvPr id="4" name="Picture 3">
            <a:extLst>
              <a:ext uri="{FF2B5EF4-FFF2-40B4-BE49-F238E27FC236}">
                <a16:creationId xmlns:a16="http://schemas.microsoft.com/office/drawing/2014/main" id="{A5BD2D64-FCF7-BE7A-9048-10BE1FBB4FEF}"/>
              </a:ext>
            </a:extLst>
          </p:cNvPr>
          <p:cNvPicPr>
            <a:picLocks noChangeAspect="1"/>
          </p:cNvPicPr>
          <p:nvPr/>
        </p:nvPicPr>
        <p:blipFill>
          <a:blip r:embed="rId4">
            <a:duotone>
              <a:prstClr val="black"/>
              <a:schemeClr val="accent1">
                <a:tint val="45000"/>
                <a:satMod val="400000"/>
              </a:schemeClr>
            </a:duotone>
          </a:blip>
          <a:stretch>
            <a:fillRect/>
          </a:stretch>
        </p:blipFill>
        <p:spPr>
          <a:xfrm>
            <a:off x="6894339" y="3977125"/>
            <a:ext cx="1115524" cy="1115524"/>
          </a:xfrm>
          <a:prstGeom prst="rect">
            <a:avLst/>
          </a:prstGeom>
        </p:spPr>
      </p:pic>
      <p:pic>
        <p:nvPicPr>
          <p:cNvPr id="5" name="Picture 4">
            <a:extLst>
              <a:ext uri="{FF2B5EF4-FFF2-40B4-BE49-F238E27FC236}">
                <a16:creationId xmlns:a16="http://schemas.microsoft.com/office/drawing/2014/main" id="{B8D17F76-93B8-6CA5-349F-D8137A8A4522}"/>
              </a:ext>
            </a:extLst>
          </p:cNvPr>
          <p:cNvPicPr>
            <a:picLocks noChangeAspect="1"/>
          </p:cNvPicPr>
          <p:nvPr/>
        </p:nvPicPr>
        <p:blipFill>
          <a:blip r:embed="rId4">
            <a:duotone>
              <a:prstClr val="black"/>
              <a:schemeClr val="tx2">
                <a:tint val="45000"/>
                <a:satMod val="400000"/>
              </a:schemeClr>
            </a:duotone>
          </a:blip>
          <a:stretch>
            <a:fillRect/>
          </a:stretch>
        </p:blipFill>
        <p:spPr>
          <a:xfrm>
            <a:off x="6894339" y="2667256"/>
            <a:ext cx="1115524" cy="1115524"/>
          </a:xfrm>
          <a:prstGeom prst="rect">
            <a:avLst/>
          </a:prstGeom>
        </p:spPr>
      </p:pic>
      <p:pic>
        <p:nvPicPr>
          <p:cNvPr id="6" name="Picture 5">
            <a:extLst>
              <a:ext uri="{FF2B5EF4-FFF2-40B4-BE49-F238E27FC236}">
                <a16:creationId xmlns:a16="http://schemas.microsoft.com/office/drawing/2014/main" id="{48A11D05-C74B-FFFB-66BE-EFC366E33C31}"/>
              </a:ext>
            </a:extLst>
          </p:cNvPr>
          <p:cNvPicPr>
            <a:picLocks noChangeAspect="1"/>
          </p:cNvPicPr>
          <p:nvPr/>
        </p:nvPicPr>
        <p:blipFill>
          <a:blip r:embed="rId4">
            <a:duotone>
              <a:prstClr val="black"/>
              <a:schemeClr val="accent6">
                <a:tint val="45000"/>
                <a:satMod val="400000"/>
              </a:schemeClr>
            </a:duotone>
          </a:blip>
          <a:stretch>
            <a:fillRect/>
          </a:stretch>
        </p:blipFill>
        <p:spPr>
          <a:xfrm>
            <a:off x="6894339" y="1357387"/>
            <a:ext cx="1115524" cy="1115524"/>
          </a:xfrm>
          <a:prstGeom prst="rect">
            <a:avLst/>
          </a:prstGeom>
        </p:spPr>
      </p:pic>
      <p:sp>
        <p:nvSpPr>
          <p:cNvPr id="10" name="Speech Bubble: Oval 9">
            <a:extLst>
              <a:ext uri="{FF2B5EF4-FFF2-40B4-BE49-F238E27FC236}">
                <a16:creationId xmlns:a16="http://schemas.microsoft.com/office/drawing/2014/main" id="{29A34F05-DA43-1D90-CE7E-D56EBD662C51}"/>
              </a:ext>
            </a:extLst>
          </p:cNvPr>
          <p:cNvSpPr/>
          <p:nvPr/>
        </p:nvSpPr>
        <p:spPr bwMode="auto">
          <a:xfrm>
            <a:off x="7821227" y="1058799"/>
            <a:ext cx="1548380" cy="650707"/>
          </a:xfrm>
          <a:prstGeom prst="wedgeEllipseCallou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20</a:t>
            </a:r>
          </a:p>
        </p:txBody>
      </p:sp>
      <p:sp>
        <p:nvSpPr>
          <p:cNvPr id="15" name="Speech Bubble: Oval 14">
            <a:extLst>
              <a:ext uri="{FF2B5EF4-FFF2-40B4-BE49-F238E27FC236}">
                <a16:creationId xmlns:a16="http://schemas.microsoft.com/office/drawing/2014/main" id="{0834C5C4-4033-1367-38A8-FC77455CA800}"/>
              </a:ext>
            </a:extLst>
          </p:cNvPr>
          <p:cNvSpPr/>
          <p:nvPr/>
        </p:nvSpPr>
        <p:spPr bwMode="auto">
          <a:xfrm>
            <a:off x="7821227" y="2303895"/>
            <a:ext cx="1548380" cy="650707"/>
          </a:xfrm>
          <a:prstGeom prst="wedgeEllipseCallou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10</a:t>
            </a:r>
          </a:p>
        </p:txBody>
      </p:sp>
      <p:sp>
        <p:nvSpPr>
          <p:cNvPr id="16" name="Speech Bubble: Oval 15">
            <a:extLst>
              <a:ext uri="{FF2B5EF4-FFF2-40B4-BE49-F238E27FC236}">
                <a16:creationId xmlns:a16="http://schemas.microsoft.com/office/drawing/2014/main" id="{DC0E691D-D450-D8F6-2CB0-45562F5EC8DA}"/>
              </a:ext>
            </a:extLst>
          </p:cNvPr>
          <p:cNvSpPr/>
          <p:nvPr/>
        </p:nvSpPr>
        <p:spPr bwMode="auto">
          <a:xfrm>
            <a:off x="7821227" y="3651771"/>
            <a:ext cx="1548380" cy="650707"/>
          </a:xfrm>
          <a:prstGeom prst="wedgeEllipseCallou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5</a:t>
            </a:r>
          </a:p>
        </p:txBody>
      </p:sp>
      <p:sp>
        <p:nvSpPr>
          <p:cNvPr id="17" name="Oval 16">
            <a:extLst>
              <a:ext uri="{FF2B5EF4-FFF2-40B4-BE49-F238E27FC236}">
                <a16:creationId xmlns:a16="http://schemas.microsoft.com/office/drawing/2014/main" id="{D87BF43C-5EC1-EA5D-3D4B-464D0D643451}"/>
              </a:ext>
            </a:extLst>
          </p:cNvPr>
          <p:cNvSpPr/>
          <p:nvPr/>
        </p:nvSpPr>
        <p:spPr bwMode="auto">
          <a:xfrm>
            <a:off x="10527966" y="2325652"/>
            <a:ext cx="1381110" cy="1326119"/>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effectLst/>
                <a:latin typeface="Tahoma" charset="0"/>
              </a:rPr>
              <a:t>11.67</a:t>
            </a:r>
          </a:p>
          <a:p>
            <a:pPr marL="0" marR="0" indent="0" algn="l" defTabSz="914400" rtl="0" eaLnBrk="1" fontAlgn="base" latinLnBrk="0" hangingPunct="1">
              <a:lnSpc>
                <a:spcPct val="100000"/>
              </a:lnSpc>
              <a:spcBef>
                <a:spcPct val="0"/>
              </a:spcBef>
              <a:spcAft>
                <a:spcPct val="0"/>
              </a:spcAft>
              <a:buClrTx/>
              <a:buSzTx/>
              <a:buFontTx/>
              <a:buNone/>
              <a:tabLst/>
            </a:pPr>
            <a:r>
              <a:rPr lang="en-US" sz="2400" b="0" i="0">
                <a:effectLst/>
                <a:latin typeface="+mj-lt"/>
              </a:rPr>
              <a:t>±6.24</a:t>
            </a:r>
            <a:endParaRPr kumimoji="0" lang="en-US" sz="2400" b="0" i="0" u="none" strike="noStrike" cap="none" normalizeH="0" baseline="0">
              <a:ln>
                <a:noFill/>
              </a:ln>
              <a:effectLst/>
              <a:latin typeface="+mj-lt"/>
            </a:endParaRPr>
          </a:p>
        </p:txBody>
      </p:sp>
      <p:sp>
        <p:nvSpPr>
          <p:cNvPr id="18" name="Right Brace 17">
            <a:extLst>
              <a:ext uri="{FF2B5EF4-FFF2-40B4-BE49-F238E27FC236}">
                <a16:creationId xmlns:a16="http://schemas.microsoft.com/office/drawing/2014/main" id="{1E2C122A-44D9-8F8B-497C-D38DF8F7D3D6}"/>
              </a:ext>
            </a:extLst>
          </p:cNvPr>
          <p:cNvSpPr/>
          <p:nvPr/>
        </p:nvSpPr>
        <p:spPr bwMode="auto">
          <a:xfrm>
            <a:off x="9522305" y="1153893"/>
            <a:ext cx="774190" cy="3148585"/>
          </a:xfrm>
          <a:prstGeom prst="rightBrac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13853764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3429000"/>
            <a:ext cx="10449813" cy="1229411"/>
          </a:xfrm>
        </p:spPr>
        <p:txBody>
          <a:bodyPr/>
          <a:lstStyle/>
          <a:p>
            <a:r>
              <a:rPr lang="en-US" sz="7200"/>
              <a:t>PROPOSED METHOD</a:t>
            </a: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8</a:t>
            </a:fld>
            <a:endParaRPr lang="en-US"/>
          </a:p>
        </p:txBody>
      </p:sp>
    </p:spTree>
    <p:extLst>
      <p:ext uri="{BB962C8B-B14F-4D97-AF65-F5344CB8AC3E}">
        <p14:creationId xmlns:p14="http://schemas.microsoft.com/office/powerpoint/2010/main" val="78724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1754B-9E38-ECDF-C3A7-D3053827E3FF}"/>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a:p>
        </p:txBody>
      </p:sp>
      <p:sp>
        <p:nvSpPr>
          <p:cNvPr id="3" name="Title 2">
            <a:extLst>
              <a:ext uri="{FF2B5EF4-FFF2-40B4-BE49-F238E27FC236}">
                <a16:creationId xmlns:a16="http://schemas.microsoft.com/office/drawing/2014/main" id="{98044F50-F34E-96D1-B777-CE9BCA2579EE}"/>
              </a:ext>
            </a:extLst>
          </p:cNvPr>
          <p:cNvSpPr>
            <a:spLocks noGrp="1"/>
          </p:cNvSpPr>
          <p:nvPr>
            <p:ph type="title"/>
          </p:nvPr>
        </p:nvSpPr>
        <p:spPr/>
        <p:txBody>
          <a:bodyPr/>
          <a:lstStyle/>
          <a:p>
            <a:r>
              <a:rPr lang="en-US" sz="2400"/>
              <a:t>Critic Modifications</a:t>
            </a:r>
          </a:p>
        </p:txBody>
      </p:sp>
      <p:sp>
        <p:nvSpPr>
          <p:cNvPr id="5" name="Rectangle: Rounded Corners 4">
            <a:extLst>
              <a:ext uri="{FF2B5EF4-FFF2-40B4-BE49-F238E27FC236}">
                <a16:creationId xmlns:a16="http://schemas.microsoft.com/office/drawing/2014/main" id="{E31B5A0C-EDD8-FF5E-F064-5C3E092B434B}"/>
              </a:ext>
            </a:extLst>
          </p:cNvPr>
          <p:cNvSpPr/>
          <p:nvPr/>
        </p:nvSpPr>
        <p:spPr>
          <a:xfrm>
            <a:off x="571887" y="1705943"/>
            <a:ext cx="2354317" cy="956441"/>
          </a:xfrm>
          <a:prstGeom prst="roundRect">
            <a:avLst/>
          </a:prstGeom>
          <a:solidFill>
            <a:schemeClr val="tx2">
              <a:lumMod val="20000"/>
              <a:lumOff val="80000"/>
            </a:schemeClr>
          </a:solidFill>
          <a:ln>
            <a:solidFill>
              <a:schemeClr val="tx2">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Actor</a:t>
            </a:r>
            <a:endParaRPr lang="en-US">
              <a:solidFill>
                <a:sysClr val="windowText" lastClr="000000"/>
              </a:solidFill>
            </a:endParaRPr>
          </a:p>
        </p:txBody>
      </p:sp>
      <p:sp>
        <p:nvSpPr>
          <p:cNvPr id="6" name="Arrow: Left-Right 5">
            <a:extLst>
              <a:ext uri="{FF2B5EF4-FFF2-40B4-BE49-F238E27FC236}">
                <a16:creationId xmlns:a16="http://schemas.microsoft.com/office/drawing/2014/main" id="{1930E0B5-6BFA-C69A-4340-C8156CF4F719}"/>
              </a:ext>
            </a:extLst>
          </p:cNvPr>
          <p:cNvSpPr/>
          <p:nvPr/>
        </p:nvSpPr>
        <p:spPr>
          <a:xfrm rot="5400000">
            <a:off x="9371048" y="3037489"/>
            <a:ext cx="4921000" cy="606751"/>
          </a:xfrm>
          <a:prstGeom prst="leftRightArrow">
            <a:avLst>
              <a:gd name="adj1" fmla="val 100000"/>
              <a:gd name="adj2" fmla="val 50000"/>
            </a:avLst>
          </a:prstGeom>
          <a:solidFill>
            <a:schemeClr val="accent2">
              <a:lumMod val="60000"/>
              <a:lumOff val="40000"/>
            </a:schemeClr>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Environment</a:t>
            </a:r>
            <a:endParaRPr lang="en-US">
              <a:solidFill>
                <a:sysClr val="windowText" lastClr="000000"/>
              </a:solidFill>
            </a:endParaRPr>
          </a:p>
        </p:txBody>
      </p:sp>
      <p:sp>
        <p:nvSpPr>
          <p:cNvPr id="7" name="TextBox 6">
            <a:extLst>
              <a:ext uri="{FF2B5EF4-FFF2-40B4-BE49-F238E27FC236}">
                <a16:creationId xmlns:a16="http://schemas.microsoft.com/office/drawing/2014/main" id="{F56E19A0-207E-BB54-AEB8-B7DE86D02723}"/>
              </a:ext>
            </a:extLst>
          </p:cNvPr>
          <p:cNvSpPr txBox="1"/>
          <p:nvPr/>
        </p:nvSpPr>
        <p:spPr>
          <a:xfrm>
            <a:off x="9520168" y="1162579"/>
            <a:ext cx="1514569" cy="307777"/>
          </a:xfrm>
          <a:prstGeom prst="rect">
            <a:avLst/>
          </a:prstGeom>
          <a:solidFill>
            <a:schemeClr val="bg1"/>
          </a:solidFill>
          <a:ln w="19050">
            <a:solidFill>
              <a:schemeClr val="tx2">
                <a:lumMod val="60000"/>
                <a:lumOff val="40000"/>
              </a:schemeClr>
            </a:solidFill>
          </a:ln>
          <a:effectLst/>
        </p:spPr>
        <p:txBody>
          <a:bodyPr wrap="square" rtlCol="0">
            <a:spAutoFit/>
          </a:bodyPr>
          <a:lstStyle/>
          <a:p>
            <a:pPr algn="ctr"/>
            <a:r>
              <a:rPr lang="en-US" sz="1400"/>
              <a:t>Observation</a:t>
            </a:r>
          </a:p>
        </p:txBody>
      </p:sp>
      <p:sp>
        <p:nvSpPr>
          <p:cNvPr id="8" name="Rectangle: Rounded Corners 7">
            <a:extLst>
              <a:ext uri="{FF2B5EF4-FFF2-40B4-BE49-F238E27FC236}">
                <a16:creationId xmlns:a16="http://schemas.microsoft.com/office/drawing/2014/main" id="{92971EF3-C453-8053-6532-8B1D99E456BE}"/>
              </a:ext>
            </a:extLst>
          </p:cNvPr>
          <p:cNvSpPr/>
          <p:nvPr/>
        </p:nvSpPr>
        <p:spPr>
          <a:xfrm>
            <a:off x="9103326" y="2018905"/>
            <a:ext cx="2354317" cy="956441"/>
          </a:xfrm>
          <a:prstGeom prst="roundRect">
            <a:avLst/>
          </a:prstGeom>
          <a:solidFill>
            <a:schemeClr val="tx2">
              <a:lumMod val="20000"/>
              <a:lumOff val="80000"/>
            </a:schemeClr>
          </a:solidFill>
          <a:ln>
            <a:solidFill>
              <a:schemeClr val="tx2">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Replay Buffer</a:t>
            </a:r>
          </a:p>
        </p:txBody>
      </p:sp>
      <p:sp>
        <p:nvSpPr>
          <p:cNvPr id="9" name="TextBox 8">
            <a:extLst>
              <a:ext uri="{FF2B5EF4-FFF2-40B4-BE49-F238E27FC236}">
                <a16:creationId xmlns:a16="http://schemas.microsoft.com/office/drawing/2014/main" id="{03756E17-CF28-26A5-2CC3-03626B9BDA64}"/>
              </a:ext>
            </a:extLst>
          </p:cNvPr>
          <p:cNvSpPr txBox="1"/>
          <p:nvPr/>
        </p:nvSpPr>
        <p:spPr>
          <a:xfrm>
            <a:off x="5516266" y="4281752"/>
            <a:ext cx="2063168" cy="307777"/>
          </a:xfrm>
          <a:prstGeom prst="rect">
            <a:avLst/>
          </a:prstGeom>
          <a:solidFill>
            <a:schemeClr val="bg1"/>
          </a:solidFill>
          <a:ln w="19050">
            <a:solidFill>
              <a:schemeClr val="tx2">
                <a:lumMod val="60000"/>
                <a:lumOff val="40000"/>
              </a:schemeClr>
            </a:solidFill>
          </a:ln>
          <a:effectLst/>
        </p:spPr>
        <p:txBody>
          <a:bodyPr wrap="square" rtlCol="0">
            <a:spAutoFit/>
          </a:bodyPr>
          <a:lstStyle/>
          <a:p>
            <a:pPr algn="ctr"/>
            <a:r>
              <a:rPr lang="en-US" sz="1400"/>
              <a:t>Action</a:t>
            </a:r>
          </a:p>
        </p:txBody>
      </p:sp>
      <p:cxnSp>
        <p:nvCxnSpPr>
          <p:cNvPr id="10" name="Straight Arrow Connector 9">
            <a:extLst>
              <a:ext uri="{FF2B5EF4-FFF2-40B4-BE49-F238E27FC236}">
                <a16:creationId xmlns:a16="http://schemas.microsoft.com/office/drawing/2014/main" id="{C3E8FB2D-95FA-E1B3-6F29-B867CD1ED1D9}"/>
              </a:ext>
            </a:extLst>
          </p:cNvPr>
          <p:cNvCxnSpPr>
            <a:cxnSpLocks/>
            <a:stCxn id="9" idx="3"/>
          </p:cNvCxnSpPr>
          <p:nvPr/>
        </p:nvCxnSpPr>
        <p:spPr>
          <a:xfrm flipV="1">
            <a:off x="7579434" y="4435640"/>
            <a:ext cx="3767220" cy="1"/>
          </a:xfrm>
          <a:prstGeom prst="straightConnector1">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98489C59-8826-7C33-6C12-B638DD28B8A8}"/>
              </a:ext>
            </a:extLst>
          </p:cNvPr>
          <p:cNvCxnSpPr>
            <a:cxnSpLocks/>
            <a:stCxn id="5" idx="2"/>
            <a:endCxn id="9" idx="1"/>
          </p:cNvCxnSpPr>
          <p:nvPr/>
        </p:nvCxnSpPr>
        <p:spPr>
          <a:xfrm rot="16200000" flipH="1">
            <a:off x="2746028" y="1665402"/>
            <a:ext cx="1773257" cy="3767220"/>
          </a:xfrm>
          <a:prstGeom prst="bentConnector2">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80CCD843-0C2C-D8BD-F24F-1018ABCF07C5}"/>
              </a:ext>
            </a:extLst>
          </p:cNvPr>
          <p:cNvSpPr/>
          <p:nvPr/>
        </p:nvSpPr>
        <p:spPr>
          <a:xfrm>
            <a:off x="544859" y="5133613"/>
            <a:ext cx="2354317" cy="956441"/>
          </a:xfrm>
          <a:prstGeom prst="roundRect">
            <a:avLst/>
          </a:prstGeom>
          <a:solidFill>
            <a:schemeClr val="tx2">
              <a:lumMod val="20000"/>
              <a:lumOff val="80000"/>
            </a:schemeClr>
          </a:solidFill>
          <a:ln>
            <a:solidFill>
              <a:schemeClr val="tx2">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Temperature</a:t>
            </a:r>
            <a:endParaRPr lang="en-US">
              <a:solidFill>
                <a:sysClr val="windowText" lastClr="000000"/>
              </a:solidFill>
            </a:endParaRPr>
          </a:p>
        </p:txBody>
      </p:sp>
      <p:cxnSp>
        <p:nvCxnSpPr>
          <p:cNvPr id="17" name="Connector: Elbow 16">
            <a:extLst>
              <a:ext uri="{FF2B5EF4-FFF2-40B4-BE49-F238E27FC236}">
                <a16:creationId xmlns:a16="http://schemas.microsoft.com/office/drawing/2014/main" id="{39935746-3721-9E93-CE6D-52D41FEDEC53}"/>
              </a:ext>
            </a:extLst>
          </p:cNvPr>
          <p:cNvCxnSpPr>
            <a:cxnSpLocks/>
            <a:stCxn id="29" idx="1"/>
            <a:endCxn id="5" idx="1"/>
          </p:cNvCxnSpPr>
          <p:nvPr/>
        </p:nvCxnSpPr>
        <p:spPr>
          <a:xfrm rot="10800000">
            <a:off x="571887" y="2184165"/>
            <a:ext cx="145574" cy="2566471"/>
          </a:xfrm>
          <a:prstGeom prst="bentConnector3">
            <a:avLst>
              <a:gd name="adj1" fmla="val 257034"/>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B99ACC80-AECE-0555-E54E-B3DC728B3C61}"/>
              </a:ext>
            </a:extLst>
          </p:cNvPr>
          <p:cNvCxnSpPr>
            <a:cxnSpLocks/>
            <a:stCxn id="15" idx="1"/>
            <a:endCxn id="5" idx="1"/>
          </p:cNvCxnSpPr>
          <p:nvPr/>
        </p:nvCxnSpPr>
        <p:spPr>
          <a:xfrm rot="10800000" flipH="1">
            <a:off x="544859" y="2184164"/>
            <a:ext cx="27028" cy="3427670"/>
          </a:xfrm>
          <a:prstGeom prst="bentConnector3">
            <a:avLst>
              <a:gd name="adj1" fmla="val -845790"/>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FC44F40B-A9E8-0FE4-C8FB-7F1D14B4FCE3}"/>
              </a:ext>
            </a:extLst>
          </p:cNvPr>
          <p:cNvCxnSpPr>
            <a:cxnSpLocks/>
            <a:stCxn id="9" idx="3"/>
            <a:endCxn id="8" idx="2"/>
          </p:cNvCxnSpPr>
          <p:nvPr/>
        </p:nvCxnSpPr>
        <p:spPr>
          <a:xfrm flipV="1">
            <a:off x="7579434" y="2975346"/>
            <a:ext cx="2701051" cy="1460295"/>
          </a:xfrm>
          <a:prstGeom prst="bentConnector2">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5DE85466-A9B6-8893-B2C2-77D9D6233F07}"/>
              </a:ext>
            </a:extLst>
          </p:cNvPr>
          <p:cNvCxnSpPr>
            <a:cxnSpLocks/>
            <a:stCxn id="7" idx="1"/>
            <a:endCxn id="5" idx="0"/>
          </p:cNvCxnSpPr>
          <p:nvPr/>
        </p:nvCxnSpPr>
        <p:spPr>
          <a:xfrm rot="10800000" flipV="1">
            <a:off x="1749046" y="1316467"/>
            <a:ext cx="7771122" cy="389475"/>
          </a:xfrm>
          <a:prstGeom prst="bentConnector2">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0CB14B0-1E64-FCB5-C2C6-2E9F008CF0D2}"/>
              </a:ext>
            </a:extLst>
          </p:cNvPr>
          <p:cNvCxnSpPr>
            <a:cxnSpLocks/>
            <a:stCxn id="7" idx="2"/>
            <a:endCxn id="8" idx="0"/>
          </p:cNvCxnSpPr>
          <p:nvPr/>
        </p:nvCxnSpPr>
        <p:spPr>
          <a:xfrm>
            <a:off x="10277453" y="1470356"/>
            <a:ext cx="3032" cy="548549"/>
          </a:xfrm>
          <a:prstGeom prst="straightConnector1">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94A947A-0B9B-38E9-8A89-90265872ADCD}"/>
              </a:ext>
            </a:extLst>
          </p:cNvPr>
          <p:cNvCxnSpPr>
            <a:cxnSpLocks/>
            <a:endCxn id="7" idx="3"/>
          </p:cNvCxnSpPr>
          <p:nvPr/>
        </p:nvCxnSpPr>
        <p:spPr>
          <a:xfrm flipH="1">
            <a:off x="11034737" y="1293383"/>
            <a:ext cx="419875" cy="23085"/>
          </a:xfrm>
          <a:prstGeom prst="straightConnector1">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DAFA9DC-AF1F-EFCF-B365-0C762CF7BFB8}"/>
              </a:ext>
            </a:extLst>
          </p:cNvPr>
          <p:cNvCxnSpPr>
            <a:cxnSpLocks/>
            <a:stCxn id="5" idx="2"/>
            <a:endCxn id="15" idx="0"/>
          </p:cNvCxnSpPr>
          <p:nvPr/>
        </p:nvCxnSpPr>
        <p:spPr>
          <a:xfrm flipH="1">
            <a:off x="1722018" y="2662384"/>
            <a:ext cx="27028" cy="2471229"/>
          </a:xfrm>
          <a:prstGeom prst="straightConnector1">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3E8F3F7-5939-D304-BE78-BFDD16F3E1D6}"/>
              </a:ext>
            </a:extLst>
          </p:cNvPr>
          <p:cNvSpPr txBox="1"/>
          <p:nvPr/>
        </p:nvSpPr>
        <p:spPr>
          <a:xfrm>
            <a:off x="717461" y="4596746"/>
            <a:ext cx="2063168" cy="307777"/>
          </a:xfrm>
          <a:prstGeom prst="rect">
            <a:avLst/>
          </a:prstGeom>
          <a:solidFill>
            <a:schemeClr val="bg1"/>
          </a:solidFill>
          <a:ln w="19050">
            <a:solidFill>
              <a:schemeClr val="tx2">
                <a:lumMod val="60000"/>
                <a:lumOff val="40000"/>
              </a:schemeClr>
            </a:solidFill>
          </a:ln>
          <a:effectLst/>
        </p:spPr>
        <p:txBody>
          <a:bodyPr wrap="square" rtlCol="0">
            <a:spAutoFit/>
          </a:bodyPr>
          <a:lstStyle/>
          <a:p>
            <a:pPr algn="ctr"/>
            <a:r>
              <a:rPr lang="en-US" sz="1400"/>
              <a:t>Action Log Probability</a:t>
            </a:r>
          </a:p>
        </p:txBody>
      </p:sp>
      <p:sp>
        <p:nvSpPr>
          <p:cNvPr id="13" name="Rectangle: Rounded Corners 12">
            <a:extLst>
              <a:ext uri="{FF2B5EF4-FFF2-40B4-BE49-F238E27FC236}">
                <a16:creationId xmlns:a16="http://schemas.microsoft.com/office/drawing/2014/main" id="{72FD40A5-3EB1-C20B-D8DB-48AA9B143D40}"/>
              </a:ext>
            </a:extLst>
          </p:cNvPr>
          <p:cNvSpPr/>
          <p:nvPr/>
        </p:nvSpPr>
        <p:spPr>
          <a:xfrm>
            <a:off x="5134946" y="1725701"/>
            <a:ext cx="2354317" cy="956441"/>
          </a:xfrm>
          <a:prstGeom prst="roundRect">
            <a:avLst/>
          </a:prstGeom>
          <a:solidFill>
            <a:srgbClr val="EAD8D8"/>
          </a:solidFill>
          <a:ln>
            <a:solidFill>
              <a:srgbClr val="CC33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Critic</a:t>
            </a:r>
          </a:p>
        </p:txBody>
      </p:sp>
      <p:sp>
        <p:nvSpPr>
          <p:cNvPr id="14" name="Rectangle: Rounded Corners 13">
            <a:extLst>
              <a:ext uri="{FF2B5EF4-FFF2-40B4-BE49-F238E27FC236}">
                <a16:creationId xmlns:a16="http://schemas.microsoft.com/office/drawing/2014/main" id="{FC3119EE-D814-F66B-5998-F89227005249}"/>
              </a:ext>
            </a:extLst>
          </p:cNvPr>
          <p:cNvSpPr/>
          <p:nvPr/>
        </p:nvSpPr>
        <p:spPr>
          <a:xfrm>
            <a:off x="5287346" y="1878101"/>
            <a:ext cx="2354317" cy="956441"/>
          </a:xfrm>
          <a:prstGeom prst="roundRect">
            <a:avLst/>
          </a:prstGeom>
          <a:solidFill>
            <a:srgbClr val="EAD8D8"/>
          </a:solidFill>
          <a:ln>
            <a:solidFill>
              <a:srgbClr val="CC33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Critic</a:t>
            </a:r>
          </a:p>
        </p:txBody>
      </p:sp>
      <p:sp>
        <p:nvSpPr>
          <p:cNvPr id="30" name="Rectangle: Rounded Corners 29">
            <a:extLst>
              <a:ext uri="{FF2B5EF4-FFF2-40B4-BE49-F238E27FC236}">
                <a16:creationId xmlns:a16="http://schemas.microsoft.com/office/drawing/2014/main" id="{9B61A1CA-DD72-40DC-E36B-40BBE76E6F16}"/>
              </a:ext>
            </a:extLst>
          </p:cNvPr>
          <p:cNvSpPr/>
          <p:nvPr/>
        </p:nvSpPr>
        <p:spPr>
          <a:xfrm>
            <a:off x="5439746" y="2030501"/>
            <a:ext cx="2354317" cy="956441"/>
          </a:xfrm>
          <a:prstGeom prst="roundRect">
            <a:avLst/>
          </a:prstGeom>
          <a:solidFill>
            <a:srgbClr val="EAD8D8"/>
          </a:solidFill>
          <a:ln>
            <a:solidFill>
              <a:srgbClr val="CC33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Critic</a:t>
            </a:r>
            <a:endParaRPr lang="en-US">
              <a:solidFill>
                <a:sysClr val="windowText" lastClr="000000"/>
              </a:solidFill>
            </a:endParaRPr>
          </a:p>
        </p:txBody>
      </p:sp>
      <p:sp>
        <p:nvSpPr>
          <p:cNvPr id="36" name="TextBox 35">
            <a:extLst>
              <a:ext uri="{FF2B5EF4-FFF2-40B4-BE49-F238E27FC236}">
                <a16:creationId xmlns:a16="http://schemas.microsoft.com/office/drawing/2014/main" id="{E91C3C59-C8D8-F475-C29F-E4B0D15D8BF0}"/>
              </a:ext>
            </a:extLst>
          </p:cNvPr>
          <p:cNvSpPr txBox="1"/>
          <p:nvPr/>
        </p:nvSpPr>
        <p:spPr>
          <a:xfrm>
            <a:off x="5781980" y="3473600"/>
            <a:ext cx="1365048" cy="307777"/>
          </a:xfrm>
          <a:prstGeom prst="rect">
            <a:avLst/>
          </a:prstGeom>
          <a:solidFill>
            <a:schemeClr val="bg1"/>
          </a:solidFill>
          <a:ln w="50800">
            <a:solidFill>
              <a:srgbClr val="CC3300"/>
            </a:solidFill>
          </a:ln>
          <a:effectLst/>
        </p:spPr>
        <p:txBody>
          <a:bodyPr wrap="square" rtlCol="0">
            <a:spAutoFit/>
          </a:bodyPr>
          <a:lstStyle/>
          <a:p>
            <a:pPr algn="ctr"/>
            <a:r>
              <a:rPr lang="en-US" sz="1400"/>
              <a:t>Uncertainty</a:t>
            </a:r>
          </a:p>
        </p:txBody>
      </p:sp>
      <p:cxnSp>
        <p:nvCxnSpPr>
          <p:cNvPr id="39" name="Connector: Elbow 38">
            <a:extLst>
              <a:ext uri="{FF2B5EF4-FFF2-40B4-BE49-F238E27FC236}">
                <a16:creationId xmlns:a16="http://schemas.microsoft.com/office/drawing/2014/main" id="{D0D982A9-D58C-276D-2C8F-275BC37DC828}"/>
              </a:ext>
            </a:extLst>
          </p:cNvPr>
          <p:cNvCxnSpPr>
            <a:cxnSpLocks/>
            <a:stCxn id="13" idx="1"/>
            <a:endCxn id="36" idx="1"/>
          </p:cNvCxnSpPr>
          <p:nvPr/>
        </p:nvCxnSpPr>
        <p:spPr>
          <a:xfrm rot="10800000" flipH="1" flipV="1">
            <a:off x="5134946" y="2203921"/>
            <a:ext cx="647034" cy="1423567"/>
          </a:xfrm>
          <a:prstGeom prst="bentConnector3">
            <a:avLst>
              <a:gd name="adj1" fmla="val -35330"/>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5B6CBBAA-64C2-6D34-918C-C5439011AF6D}"/>
              </a:ext>
            </a:extLst>
          </p:cNvPr>
          <p:cNvCxnSpPr>
            <a:cxnSpLocks/>
            <a:stCxn id="36" idx="3"/>
            <a:endCxn id="30" idx="3"/>
          </p:cNvCxnSpPr>
          <p:nvPr/>
        </p:nvCxnSpPr>
        <p:spPr>
          <a:xfrm flipV="1">
            <a:off x="7147028" y="2508722"/>
            <a:ext cx="647035" cy="1118767"/>
          </a:xfrm>
          <a:prstGeom prst="bentConnector3">
            <a:avLst>
              <a:gd name="adj1" fmla="val 135330"/>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Connector: Elbow 45">
            <a:extLst>
              <a:ext uri="{FF2B5EF4-FFF2-40B4-BE49-F238E27FC236}">
                <a16:creationId xmlns:a16="http://schemas.microsoft.com/office/drawing/2014/main" id="{433EF1D2-8360-0BE4-A128-DCEE41BEC8BE}"/>
              </a:ext>
            </a:extLst>
          </p:cNvPr>
          <p:cNvCxnSpPr>
            <a:cxnSpLocks/>
            <a:stCxn id="36" idx="3"/>
          </p:cNvCxnSpPr>
          <p:nvPr/>
        </p:nvCxnSpPr>
        <p:spPr>
          <a:xfrm>
            <a:off x="7147028" y="3627489"/>
            <a:ext cx="4199626" cy="808151"/>
          </a:xfrm>
          <a:prstGeom prst="bentConnector3">
            <a:avLst>
              <a:gd name="adj1" fmla="val 50000"/>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306119C7-F14E-EE8C-D87A-5F21D019EF99}"/>
              </a:ext>
            </a:extLst>
          </p:cNvPr>
          <p:cNvCxnSpPr>
            <a:cxnSpLocks/>
            <a:stCxn id="13" idx="1"/>
            <a:endCxn id="5" idx="3"/>
          </p:cNvCxnSpPr>
          <p:nvPr/>
        </p:nvCxnSpPr>
        <p:spPr>
          <a:xfrm flipH="1" flipV="1">
            <a:off x="2926204" y="2184164"/>
            <a:ext cx="2208742" cy="19758"/>
          </a:xfrm>
          <a:prstGeom prst="straightConnector1">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2C6AAF9A-AA29-1660-2B4B-69432986CBA4}"/>
              </a:ext>
            </a:extLst>
          </p:cNvPr>
          <p:cNvCxnSpPr>
            <a:cxnSpLocks/>
            <a:stCxn id="8" idx="1"/>
            <a:endCxn id="30" idx="3"/>
          </p:cNvCxnSpPr>
          <p:nvPr/>
        </p:nvCxnSpPr>
        <p:spPr>
          <a:xfrm flipH="1">
            <a:off x="7794063" y="2497126"/>
            <a:ext cx="1309263" cy="11596"/>
          </a:xfrm>
          <a:prstGeom prst="straightConnector1">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1D8C7CBB-3B64-4F75-4C5F-C4F5CD19D956}"/>
              </a:ext>
            </a:extLst>
          </p:cNvPr>
          <p:cNvSpPr txBox="1"/>
          <p:nvPr/>
        </p:nvSpPr>
        <p:spPr>
          <a:xfrm>
            <a:off x="8078309" y="2206166"/>
            <a:ext cx="934552" cy="523220"/>
          </a:xfrm>
          <a:prstGeom prst="rect">
            <a:avLst/>
          </a:prstGeom>
          <a:solidFill>
            <a:schemeClr val="bg1"/>
          </a:solidFill>
          <a:ln w="19050">
            <a:solidFill>
              <a:schemeClr val="tx2">
                <a:lumMod val="60000"/>
                <a:lumOff val="40000"/>
              </a:schemeClr>
            </a:solidFill>
          </a:ln>
          <a:effectLst/>
        </p:spPr>
        <p:txBody>
          <a:bodyPr wrap="square" rtlCol="0">
            <a:spAutoFit/>
          </a:bodyPr>
          <a:lstStyle/>
          <a:p>
            <a:pPr algn="ctr"/>
            <a:r>
              <a:rPr lang="en-US" sz="1400"/>
              <a:t>Training Tuples</a:t>
            </a:r>
          </a:p>
        </p:txBody>
      </p:sp>
      <p:sp>
        <p:nvSpPr>
          <p:cNvPr id="16" name="TextBox 15">
            <a:extLst>
              <a:ext uri="{FF2B5EF4-FFF2-40B4-BE49-F238E27FC236}">
                <a16:creationId xmlns:a16="http://schemas.microsoft.com/office/drawing/2014/main" id="{78E0B2D7-3E01-D1C0-569D-4EAC79972E93}"/>
              </a:ext>
            </a:extLst>
          </p:cNvPr>
          <p:cNvSpPr txBox="1"/>
          <p:nvPr/>
        </p:nvSpPr>
        <p:spPr>
          <a:xfrm>
            <a:off x="3385576" y="2038888"/>
            <a:ext cx="1365048" cy="523220"/>
          </a:xfrm>
          <a:prstGeom prst="rect">
            <a:avLst/>
          </a:prstGeom>
          <a:solidFill>
            <a:schemeClr val="bg1"/>
          </a:solidFill>
          <a:ln w="50800">
            <a:solidFill>
              <a:srgbClr val="CC3300"/>
            </a:solidFill>
          </a:ln>
          <a:effectLst/>
        </p:spPr>
        <p:txBody>
          <a:bodyPr wrap="square" rtlCol="0">
            <a:spAutoFit/>
          </a:bodyPr>
          <a:lstStyle/>
          <a:p>
            <a:pPr algn="ctr"/>
            <a:r>
              <a:rPr lang="en-US" sz="1400"/>
              <a:t>Risk Distorted Q Value</a:t>
            </a:r>
          </a:p>
        </p:txBody>
      </p:sp>
    </p:spTree>
    <p:extLst>
      <p:ext uri="{BB962C8B-B14F-4D97-AF65-F5344CB8AC3E}">
        <p14:creationId xmlns:p14="http://schemas.microsoft.com/office/powerpoint/2010/main" val="1647398559"/>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97224C4D80994DA21E6E037DC40FCE" ma:contentTypeVersion="16" ma:contentTypeDescription="Create a new document." ma:contentTypeScope="" ma:versionID="d73d4c7e3595f98e14be7f10f0f13689">
  <xsd:schema xmlns:xsd="http://www.w3.org/2001/XMLSchema" xmlns:xs="http://www.w3.org/2001/XMLSchema" xmlns:p="http://schemas.microsoft.com/office/2006/metadata/properties" xmlns:ns2="7105b8e7-8dad-4c0a-bdc8-cd0b3015f209" xmlns:ns3="b48d87a6-f5fd-4889-a281-164d270ca8ea" targetNamespace="http://schemas.microsoft.com/office/2006/metadata/properties" ma:root="true" ma:fieldsID="f42dc63fdba1138d0bdb539febe01d20" ns2:_="" ns3:_="">
    <xsd:import namespace="7105b8e7-8dad-4c0a-bdc8-cd0b3015f209"/>
    <xsd:import namespace="b48d87a6-f5fd-4889-a281-164d270ca8e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5b8e7-8dad-4c0a-bdc8-cd0b3015f2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332bbe-3007-4da5-bb7d-d017ad8a5cf7"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8d87a6-f5fd-4889-a281-164d270ca8e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86d5f77-cb3d-4687-b693-250769db8f45}" ma:internalName="TaxCatchAll" ma:showField="CatchAllData" ma:web="b48d87a6-f5fd-4889-a281-164d270ca8e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b48d87a6-f5fd-4889-a281-164d270ca8ea" xsi:nil="true"/>
    <lcf76f155ced4ddcb4097134ff3c332f xmlns="7105b8e7-8dad-4c0a-bdc8-cd0b3015f20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46211-9705-430B-A732-F4C08A0CB607}">
  <ds:schemaRefs>
    <ds:schemaRef ds:uri="7105b8e7-8dad-4c0a-bdc8-cd0b3015f209"/>
    <ds:schemaRef ds:uri="b48d87a6-f5fd-4889-a281-164d270ca8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709B06-5FA7-40B8-A752-7128AA94FE0C}">
  <ds:schemaRefs>
    <ds:schemaRef ds:uri="http://schemas.microsoft.com/office/infopath/2007/PartnerControls"/>
    <ds:schemaRef ds:uri="http://purl.org/dc/terms/"/>
    <ds:schemaRef ds:uri="b48d87a6-f5fd-4889-a281-164d270ca8ea"/>
    <ds:schemaRef ds:uri="http://purl.org/dc/elements/1.1/"/>
    <ds:schemaRef ds:uri="http://www.w3.org/XML/1998/namespace"/>
    <ds:schemaRef ds:uri="http://schemas.microsoft.com/office/2006/documentManagement/types"/>
    <ds:schemaRef ds:uri="http://purl.org/dc/dcmitype/"/>
    <ds:schemaRef ds:uri="7105b8e7-8dad-4c0a-bdc8-cd0b3015f209"/>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3768</TotalTime>
  <Words>559</Words>
  <Application>Microsoft Office PowerPoint</Application>
  <PresentationFormat>Widescreen</PresentationFormat>
  <Paragraphs>168</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Arial</vt:lpstr>
      <vt:lpstr>Arial Narrow</vt:lpstr>
      <vt:lpstr>Cambria Math</vt:lpstr>
      <vt:lpstr>Tahoma</vt:lpstr>
      <vt:lpstr>Wingdings</vt:lpstr>
      <vt:lpstr>Blends</vt:lpstr>
      <vt:lpstr>PowerPoint Presentation</vt:lpstr>
      <vt:lpstr>We Want to Automate the Warfighter</vt:lpstr>
      <vt:lpstr>Use Controls or Reinforcement Learning</vt:lpstr>
      <vt:lpstr>Overview of Reinforcement Learning</vt:lpstr>
      <vt:lpstr>Benefits of Reinforcement Learning</vt:lpstr>
      <vt:lpstr>Drawbacks of Reinforcement Learning</vt:lpstr>
      <vt:lpstr>Methods to Solve Issues</vt:lpstr>
      <vt:lpstr>PowerPoint Presentation</vt:lpstr>
      <vt:lpstr>Critic Modifications</vt:lpstr>
      <vt:lpstr>Critic Output</vt:lpstr>
      <vt:lpstr>Risk Distortion</vt:lpstr>
      <vt:lpstr>What is Uncertainty?</vt:lpstr>
      <vt:lpstr>Estimating Epistemic Uncertainty</vt:lpstr>
      <vt:lpstr>Estimating Aleatoric Uncertainty</vt:lpstr>
      <vt:lpstr>Usage of Uncertainty in Deployment</vt:lpstr>
      <vt:lpstr>PowerPoint Presentation</vt:lpstr>
      <vt:lpstr>Scenario for Testing</vt:lpstr>
      <vt:lpstr>Results in Path</vt:lpstr>
      <vt:lpstr>Visualization of Uncertainty</vt:lpstr>
      <vt:lpstr>Differences in Performance</vt:lpstr>
      <vt:lpstr>PowerPoint Presentation</vt:lpstr>
      <vt:lpstr>Conclusion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Bryant, Micah</cp:lastModifiedBy>
  <cp:revision>10</cp:revision>
  <cp:lastPrinted>1601-01-01T00:00:00Z</cp:lastPrinted>
  <dcterms:created xsi:type="dcterms:W3CDTF">2016-03-29T15:29:36Z</dcterms:created>
  <dcterms:modified xsi:type="dcterms:W3CDTF">2024-09-30T16:47:55Z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0x0101008297224C4D80994DA21E6E037DC40FCE</vt:lpwstr>
  </property>
  <property fmtid="{D5CDD505-2E9C-101B-9397-08002B2CF9AE}" pid="3" name="DocumentDescription">
    <vt:lpwstr>&lt;div class=ExternalClass9DF5FD6F97034AAA9FF0AABB8157F05A&gt; &lt;/div&gt;</vt:lpwstr>
  </property>
  <property fmtid="{D5CDD505-2E9C-101B-9397-08002B2CF9AE}" pid="4" name="MediaServiceImageTags">
    <vt:lpwstr/>
  </property>
</Properties>
</file>