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290" r:id="rId6"/>
    <p:sldId id="304" r:id="rId7"/>
    <p:sldId id="302" r:id="rId8"/>
    <p:sldId id="303" r:id="rId9"/>
    <p:sldId id="308" r:id="rId10"/>
    <p:sldId id="305" r:id="rId11"/>
    <p:sldId id="312" r:id="rId12"/>
    <p:sldId id="313" r:id="rId13"/>
    <p:sldId id="317" r:id="rId14"/>
    <p:sldId id="318" r:id="rId15"/>
    <p:sldId id="314" r:id="rId16"/>
    <p:sldId id="309" r:id="rId17"/>
    <p:sldId id="316" r:id="rId18"/>
    <p:sldId id="315" r:id="rId19"/>
    <p:sldId id="310" r:id="rId20"/>
    <p:sldId id="319" r:id="rId21"/>
    <p:sldId id="311"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8BE"/>
    <a:srgbClr val="6CCBE7"/>
    <a:srgbClr val="19214F"/>
    <a:srgbClr val="19234F"/>
    <a:srgbClr val="CC3300"/>
    <a:srgbClr val="22458A"/>
    <a:srgbClr val="2B56AB"/>
    <a:srgbClr val="0033CC"/>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95706" autoAdjust="0"/>
  </p:normalViewPr>
  <p:slideViewPr>
    <p:cSldViewPr snapToGrid="0">
      <p:cViewPr varScale="1">
        <p:scale>
          <a:sx n="82" d="100"/>
          <a:sy n="82" d="100"/>
        </p:scale>
        <p:origin x="72" y="19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3A4AF-232F-4346-B73D-944E90D4DD1A}"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3BC1D74E-811B-4129-97B1-ED056D4FA33C}">
      <dgm:prSet/>
      <dgm:spPr>
        <a:ln>
          <a:solidFill>
            <a:srgbClr val="6CCBE7"/>
          </a:solidFill>
        </a:ln>
      </dgm:spPr>
      <dgm:t>
        <a:bodyPr/>
        <a:lstStyle/>
        <a:p>
          <a:r>
            <a:rPr lang="en-US" b="1" dirty="0"/>
            <a:t>Military Training is Evolving</a:t>
          </a:r>
          <a:endParaRPr lang="en-US" dirty="0"/>
        </a:p>
      </dgm:t>
    </dgm:pt>
    <dgm:pt modelId="{6AC9677E-F244-4974-BEEE-3ED737DC7101}" type="parTrans" cxnId="{F8D05B5C-07DA-4E78-9099-1F939760BB83}">
      <dgm:prSet/>
      <dgm:spPr/>
      <dgm:t>
        <a:bodyPr/>
        <a:lstStyle/>
        <a:p>
          <a:endParaRPr lang="en-US"/>
        </a:p>
      </dgm:t>
    </dgm:pt>
    <dgm:pt modelId="{81E7F1F0-0B07-4652-BB6C-3E9D84608686}" type="sibTrans" cxnId="{F8D05B5C-07DA-4E78-9099-1F939760BB83}">
      <dgm:prSet/>
      <dgm:spPr/>
      <dgm:t>
        <a:bodyPr/>
        <a:lstStyle/>
        <a:p>
          <a:endParaRPr lang="en-US"/>
        </a:p>
      </dgm:t>
    </dgm:pt>
    <dgm:pt modelId="{061D917E-E8B3-4AFE-8DAD-370ED78C4DCC}">
      <dgm:prSet/>
      <dgm:spPr>
        <a:ln>
          <a:solidFill>
            <a:srgbClr val="6CCBE7"/>
          </a:solidFill>
        </a:ln>
      </dgm:spPr>
      <dgm:t>
        <a:bodyPr/>
        <a:lstStyle/>
        <a:p>
          <a:r>
            <a:rPr lang="en-US" b="1" dirty="0"/>
            <a:t>There is a Need for Evaluation Methodologies</a:t>
          </a:r>
          <a:endParaRPr lang="en-US" dirty="0"/>
        </a:p>
      </dgm:t>
    </dgm:pt>
    <dgm:pt modelId="{4C3E6AB3-787A-4D42-857B-0E6A0E7887A3}" type="parTrans" cxnId="{17059891-2AA5-447E-8D56-1DCED03999E7}">
      <dgm:prSet/>
      <dgm:spPr/>
      <dgm:t>
        <a:bodyPr/>
        <a:lstStyle/>
        <a:p>
          <a:endParaRPr lang="en-US"/>
        </a:p>
      </dgm:t>
    </dgm:pt>
    <dgm:pt modelId="{B45193D7-5A86-47B9-BA46-6E780419FE5A}" type="sibTrans" cxnId="{17059891-2AA5-447E-8D56-1DCED03999E7}">
      <dgm:prSet/>
      <dgm:spPr/>
      <dgm:t>
        <a:bodyPr/>
        <a:lstStyle/>
        <a:p>
          <a:endParaRPr lang="en-US"/>
        </a:p>
      </dgm:t>
    </dgm:pt>
    <dgm:pt modelId="{A9C635AE-F233-49D7-80E4-8BF11672F7BD}">
      <dgm:prSet/>
      <dgm:spPr>
        <a:ln>
          <a:solidFill>
            <a:srgbClr val="6CCBE7"/>
          </a:solidFill>
        </a:ln>
      </dgm:spPr>
      <dgm:t>
        <a:bodyPr/>
        <a:lstStyle/>
        <a:p>
          <a:r>
            <a:rPr lang="en-US" b="1" dirty="0"/>
            <a:t>Test and Evaluation (T&amp;E) Data are Critical</a:t>
          </a:r>
          <a:endParaRPr lang="en-US" dirty="0"/>
        </a:p>
      </dgm:t>
    </dgm:pt>
    <dgm:pt modelId="{46C9CE4C-5936-46EB-B866-70399B7C10DB}" type="parTrans" cxnId="{D3D339EB-9FE7-4D5C-8770-964088C2CD20}">
      <dgm:prSet/>
      <dgm:spPr/>
      <dgm:t>
        <a:bodyPr/>
        <a:lstStyle/>
        <a:p>
          <a:endParaRPr lang="en-US"/>
        </a:p>
      </dgm:t>
    </dgm:pt>
    <dgm:pt modelId="{8F986EC0-D47A-44DA-A4AC-FAADD75195FC}" type="sibTrans" cxnId="{D3D339EB-9FE7-4D5C-8770-964088C2CD20}">
      <dgm:prSet/>
      <dgm:spPr/>
      <dgm:t>
        <a:bodyPr/>
        <a:lstStyle/>
        <a:p>
          <a:endParaRPr lang="en-US"/>
        </a:p>
      </dgm:t>
    </dgm:pt>
    <dgm:pt modelId="{E769566F-FA4D-46BA-874C-63567D49782F}" type="pres">
      <dgm:prSet presAssocID="{F2E3A4AF-232F-4346-B73D-944E90D4DD1A}" presName="Name0" presStyleCnt="0">
        <dgm:presLayoutVars>
          <dgm:dir/>
          <dgm:resizeHandles val="exact"/>
        </dgm:presLayoutVars>
      </dgm:prSet>
      <dgm:spPr/>
    </dgm:pt>
    <dgm:pt modelId="{D5EFD53D-3FF6-403D-98C6-A0E8647E4FF6}" type="pres">
      <dgm:prSet presAssocID="{3BC1D74E-811B-4129-97B1-ED056D4FA33C}" presName="composite" presStyleCnt="0"/>
      <dgm:spPr/>
    </dgm:pt>
    <dgm:pt modelId="{EE20C2B1-3DA0-4405-B0CC-671ED8CD8CB1}" type="pres">
      <dgm:prSet presAssocID="{3BC1D74E-811B-4129-97B1-ED056D4FA33C}" presName="bgChev" presStyleLbl="node1" presStyleIdx="0" presStyleCnt="3"/>
      <dgm:spPr>
        <a:solidFill>
          <a:srgbClr val="19214F"/>
        </a:solidFill>
      </dgm:spPr>
    </dgm:pt>
    <dgm:pt modelId="{AE65A2B0-A7F4-4F54-BFA6-4D6A504C0896}" type="pres">
      <dgm:prSet presAssocID="{3BC1D74E-811B-4129-97B1-ED056D4FA33C}" presName="txNode" presStyleLbl="fgAcc1" presStyleIdx="0" presStyleCnt="3">
        <dgm:presLayoutVars>
          <dgm:bulletEnabled val="1"/>
        </dgm:presLayoutVars>
      </dgm:prSet>
      <dgm:spPr/>
    </dgm:pt>
    <dgm:pt modelId="{4F66B54D-C9FE-4AF8-9909-514AFB9D9C40}" type="pres">
      <dgm:prSet presAssocID="{81E7F1F0-0B07-4652-BB6C-3E9D84608686}" presName="compositeSpace" presStyleCnt="0"/>
      <dgm:spPr/>
    </dgm:pt>
    <dgm:pt modelId="{9C36EB26-635A-463F-AE78-033C9EB3F71F}" type="pres">
      <dgm:prSet presAssocID="{061D917E-E8B3-4AFE-8DAD-370ED78C4DCC}" presName="composite" presStyleCnt="0"/>
      <dgm:spPr/>
    </dgm:pt>
    <dgm:pt modelId="{7862545C-E091-46EA-B599-5E71169E15BD}" type="pres">
      <dgm:prSet presAssocID="{061D917E-E8B3-4AFE-8DAD-370ED78C4DCC}" presName="bgChev" presStyleLbl="node1" presStyleIdx="1" presStyleCnt="3"/>
      <dgm:spPr>
        <a:solidFill>
          <a:srgbClr val="19214F"/>
        </a:solidFill>
      </dgm:spPr>
    </dgm:pt>
    <dgm:pt modelId="{C543C429-916B-44AD-A9B0-0213AFD9CF7F}" type="pres">
      <dgm:prSet presAssocID="{061D917E-E8B3-4AFE-8DAD-370ED78C4DCC}" presName="txNode" presStyleLbl="fgAcc1" presStyleIdx="1" presStyleCnt="3">
        <dgm:presLayoutVars>
          <dgm:bulletEnabled val="1"/>
        </dgm:presLayoutVars>
      </dgm:prSet>
      <dgm:spPr/>
    </dgm:pt>
    <dgm:pt modelId="{37090A3C-0312-4A14-B69D-0DEB5D2A1DEF}" type="pres">
      <dgm:prSet presAssocID="{B45193D7-5A86-47B9-BA46-6E780419FE5A}" presName="compositeSpace" presStyleCnt="0"/>
      <dgm:spPr/>
    </dgm:pt>
    <dgm:pt modelId="{D52FA097-E74D-467E-841F-7B7B033F0F58}" type="pres">
      <dgm:prSet presAssocID="{A9C635AE-F233-49D7-80E4-8BF11672F7BD}" presName="composite" presStyleCnt="0"/>
      <dgm:spPr/>
    </dgm:pt>
    <dgm:pt modelId="{BDDD28B4-879F-46B5-BC8D-F24DEBD55B8D}" type="pres">
      <dgm:prSet presAssocID="{A9C635AE-F233-49D7-80E4-8BF11672F7BD}" presName="bgChev" presStyleLbl="node1" presStyleIdx="2" presStyleCnt="3"/>
      <dgm:spPr>
        <a:solidFill>
          <a:srgbClr val="19214F"/>
        </a:solidFill>
      </dgm:spPr>
    </dgm:pt>
    <dgm:pt modelId="{5FCDBFC7-9F79-4D24-8A44-476C3AC056E4}" type="pres">
      <dgm:prSet presAssocID="{A9C635AE-F233-49D7-80E4-8BF11672F7BD}" presName="txNode" presStyleLbl="fgAcc1" presStyleIdx="2" presStyleCnt="3">
        <dgm:presLayoutVars>
          <dgm:bulletEnabled val="1"/>
        </dgm:presLayoutVars>
      </dgm:prSet>
      <dgm:spPr/>
    </dgm:pt>
  </dgm:ptLst>
  <dgm:cxnLst>
    <dgm:cxn modelId="{7C52EC0E-1420-4D25-903A-C7C50B92AA57}" type="presOf" srcId="{3BC1D74E-811B-4129-97B1-ED056D4FA33C}" destId="{AE65A2B0-A7F4-4F54-BFA6-4D6A504C0896}" srcOrd="0" destOrd="0" presId="urn:microsoft.com/office/officeart/2005/8/layout/chevronAccent+Icon"/>
    <dgm:cxn modelId="{D6ADB417-DCE9-4E10-9B2E-06722F80C86E}" type="presOf" srcId="{F2E3A4AF-232F-4346-B73D-944E90D4DD1A}" destId="{E769566F-FA4D-46BA-874C-63567D49782F}" srcOrd="0" destOrd="0" presId="urn:microsoft.com/office/officeart/2005/8/layout/chevronAccent+Icon"/>
    <dgm:cxn modelId="{F8D05B5C-07DA-4E78-9099-1F939760BB83}" srcId="{F2E3A4AF-232F-4346-B73D-944E90D4DD1A}" destId="{3BC1D74E-811B-4129-97B1-ED056D4FA33C}" srcOrd="0" destOrd="0" parTransId="{6AC9677E-F244-4974-BEEE-3ED737DC7101}" sibTransId="{81E7F1F0-0B07-4652-BB6C-3E9D84608686}"/>
    <dgm:cxn modelId="{17059891-2AA5-447E-8D56-1DCED03999E7}" srcId="{F2E3A4AF-232F-4346-B73D-944E90D4DD1A}" destId="{061D917E-E8B3-4AFE-8DAD-370ED78C4DCC}" srcOrd="1" destOrd="0" parTransId="{4C3E6AB3-787A-4D42-857B-0E6A0E7887A3}" sibTransId="{B45193D7-5A86-47B9-BA46-6E780419FE5A}"/>
    <dgm:cxn modelId="{D3D339EB-9FE7-4D5C-8770-964088C2CD20}" srcId="{F2E3A4AF-232F-4346-B73D-944E90D4DD1A}" destId="{A9C635AE-F233-49D7-80E4-8BF11672F7BD}" srcOrd="2" destOrd="0" parTransId="{46C9CE4C-5936-46EB-B866-70399B7C10DB}" sibTransId="{8F986EC0-D47A-44DA-A4AC-FAADD75195FC}"/>
    <dgm:cxn modelId="{091C16EF-CF7C-4D4B-8573-1CD3B0DAF930}" type="presOf" srcId="{061D917E-E8B3-4AFE-8DAD-370ED78C4DCC}" destId="{C543C429-916B-44AD-A9B0-0213AFD9CF7F}" srcOrd="0" destOrd="0" presId="urn:microsoft.com/office/officeart/2005/8/layout/chevronAccent+Icon"/>
    <dgm:cxn modelId="{6A95ECF6-6E20-4EF2-8F67-46C9FD98ABB4}" type="presOf" srcId="{A9C635AE-F233-49D7-80E4-8BF11672F7BD}" destId="{5FCDBFC7-9F79-4D24-8A44-476C3AC056E4}" srcOrd="0" destOrd="0" presId="urn:microsoft.com/office/officeart/2005/8/layout/chevronAccent+Icon"/>
    <dgm:cxn modelId="{125DE818-775C-431B-B466-3D9E5B03452C}" type="presParOf" srcId="{E769566F-FA4D-46BA-874C-63567D49782F}" destId="{D5EFD53D-3FF6-403D-98C6-A0E8647E4FF6}" srcOrd="0" destOrd="0" presId="urn:microsoft.com/office/officeart/2005/8/layout/chevronAccent+Icon"/>
    <dgm:cxn modelId="{023D4F04-3627-4600-83CF-1057746E677D}" type="presParOf" srcId="{D5EFD53D-3FF6-403D-98C6-A0E8647E4FF6}" destId="{EE20C2B1-3DA0-4405-B0CC-671ED8CD8CB1}" srcOrd="0" destOrd="0" presId="urn:microsoft.com/office/officeart/2005/8/layout/chevronAccent+Icon"/>
    <dgm:cxn modelId="{2FD229E8-DCDA-4618-B017-EB9AF59088BC}" type="presParOf" srcId="{D5EFD53D-3FF6-403D-98C6-A0E8647E4FF6}" destId="{AE65A2B0-A7F4-4F54-BFA6-4D6A504C0896}" srcOrd="1" destOrd="0" presId="urn:microsoft.com/office/officeart/2005/8/layout/chevronAccent+Icon"/>
    <dgm:cxn modelId="{EC06293B-F108-4ED3-BEFF-25773579C670}" type="presParOf" srcId="{E769566F-FA4D-46BA-874C-63567D49782F}" destId="{4F66B54D-C9FE-4AF8-9909-514AFB9D9C40}" srcOrd="1" destOrd="0" presId="urn:microsoft.com/office/officeart/2005/8/layout/chevronAccent+Icon"/>
    <dgm:cxn modelId="{B5B94F40-8D0D-4643-ADA9-38D444D9AE83}" type="presParOf" srcId="{E769566F-FA4D-46BA-874C-63567D49782F}" destId="{9C36EB26-635A-463F-AE78-033C9EB3F71F}" srcOrd="2" destOrd="0" presId="urn:microsoft.com/office/officeart/2005/8/layout/chevronAccent+Icon"/>
    <dgm:cxn modelId="{0063578A-C0C3-4D21-845B-2C41FBE61E09}" type="presParOf" srcId="{9C36EB26-635A-463F-AE78-033C9EB3F71F}" destId="{7862545C-E091-46EA-B599-5E71169E15BD}" srcOrd="0" destOrd="0" presId="urn:microsoft.com/office/officeart/2005/8/layout/chevronAccent+Icon"/>
    <dgm:cxn modelId="{374E6118-7510-4D25-80F5-AF9A3EEE76C5}" type="presParOf" srcId="{9C36EB26-635A-463F-AE78-033C9EB3F71F}" destId="{C543C429-916B-44AD-A9B0-0213AFD9CF7F}" srcOrd="1" destOrd="0" presId="urn:microsoft.com/office/officeart/2005/8/layout/chevronAccent+Icon"/>
    <dgm:cxn modelId="{0B8DCAEF-5EFA-4F1A-AFE5-15D8B729AB71}" type="presParOf" srcId="{E769566F-FA4D-46BA-874C-63567D49782F}" destId="{37090A3C-0312-4A14-B69D-0DEB5D2A1DEF}" srcOrd="3" destOrd="0" presId="urn:microsoft.com/office/officeart/2005/8/layout/chevronAccent+Icon"/>
    <dgm:cxn modelId="{C790542A-8580-41F0-847F-451E9D51D028}" type="presParOf" srcId="{E769566F-FA4D-46BA-874C-63567D49782F}" destId="{D52FA097-E74D-467E-841F-7B7B033F0F58}" srcOrd="4" destOrd="0" presId="urn:microsoft.com/office/officeart/2005/8/layout/chevronAccent+Icon"/>
    <dgm:cxn modelId="{B6716695-EEB6-481B-949A-CABAFBAD5412}" type="presParOf" srcId="{D52FA097-E74D-467E-841F-7B7B033F0F58}" destId="{BDDD28B4-879F-46B5-BC8D-F24DEBD55B8D}" srcOrd="0" destOrd="0" presId="urn:microsoft.com/office/officeart/2005/8/layout/chevronAccent+Icon"/>
    <dgm:cxn modelId="{56527F0C-3583-4AE2-8518-FAF8BCC9B396}" type="presParOf" srcId="{D52FA097-E74D-467E-841F-7B7B033F0F58}" destId="{5FCDBFC7-9F79-4D24-8A44-476C3AC056E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C2B1-3DA0-4405-B0CC-671ED8CD8CB1}">
      <dsp:nvSpPr>
        <dsp:cNvPr id="0" name=""/>
        <dsp:cNvSpPr/>
      </dsp:nvSpPr>
      <dsp:spPr>
        <a:xfrm>
          <a:off x="1379" y="1184978"/>
          <a:ext cx="3467085" cy="1338294"/>
        </a:xfrm>
        <a:prstGeom prst="chevron">
          <a:avLst>
            <a:gd name="adj" fmla="val 40000"/>
          </a:avLst>
        </a:prstGeom>
        <a:solidFill>
          <a:srgbClr val="1921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5A2B0-A7F4-4F54-BFA6-4D6A504C0896}">
      <dsp:nvSpPr>
        <dsp:cNvPr id="0" name=""/>
        <dsp:cNvSpPr/>
      </dsp:nvSpPr>
      <dsp:spPr>
        <a:xfrm>
          <a:off x="925935" y="1519551"/>
          <a:ext cx="2927760" cy="1338294"/>
        </a:xfrm>
        <a:prstGeom prst="roundRect">
          <a:avLst>
            <a:gd name="adj" fmla="val 10000"/>
          </a:avLst>
        </a:prstGeom>
        <a:solidFill>
          <a:schemeClr val="lt1">
            <a:alpha val="90000"/>
            <a:hueOff val="0"/>
            <a:satOff val="0"/>
            <a:lumOff val="0"/>
            <a:alphaOff val="0"/>
          </a:schemeClr>
        </a:solidFill>
        <a:ln w="25400" cap="flat" cmpd="sng" algn="ctr">
          <a:solidFill>
            <a:srgbClr val="6CCBE7"/>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Military Training is Evolving</a:t>
          </a:r>
          <a:endParaRPr lang="en-US" sz="2200" kern="1200" dirty="0"/>
        </a:p>
      </dsp:txBody>
      <dsp:txXfrm>
        <a:off x="965132" y="1558748"/>
        <a:ext cx="2849366" cy="1259900"/>
      </dsp:txXfrm>
    </dsp:sp>
    <dsp:sp modelId="{7862545C-E091-46EA-B599-5E71169E15BD}">
      <dsp:nvSpPr>
        <dsp:cNvPr id="0" name=""/>
        <dsp:cNvSpPr/>
      </dsp:nvSpPr>
      <dsp:spPr>
        <a:xfrm>
          <a:off x="3961561" y="1184978"/>
          <a:ext cx="3467085" cy="1338294"/>
        </a:xfrm>
        <a:prstGeom prst="chevron">
          <a:avLst>
            <a:gd name="adj" fmla="val 40000"/>
          </a:avLst>
        </a:prstGeom>
        <a:solidFill>
          <a:srgbClr val="1921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3C429-916B-44AD-A9B0-0213AFD9CF7F}">
      <dsp:nvSpPr>
        <dsp:cNvPr id="0" name=""/>
        <dsp:cNvSpPr/>
      </dsp:nvSpPr>
      <dsp:spPr>
        <a:xfrm>
          <a:off x="4886117" y="1519551"/>
          <a:ext cx="2927760" cy="1338294"/>
        </a:xfrm>
        <a:prstGeom prst="roundRect">
          <a:avLst>
            <a:gd name="adj" fmla="val 10000"/>
          </a:avLst>
        </a:prstGeom>
        <a:solidFill>
          <a:schemeClr val="lt1">
            <a:alpha val="90000"/>
            <a:hueOff val="0"/>
            <a:satOff val="0"/>
            <a:lumOff val="0"/>
            <a:alphaOff val="0"/>
          </a:schemeClr>
        </a:solidFill>
        <a:ln w="25400" cap="flat" cmpd="sng" algn="ctr">
          <a:solidFill>
            <a:srgbClr val="6CCBE7"/>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There is a Need for Evaluation Methodologies</a:t>
          </a:r>
          <a:endParaRPr lang="en-US" sz="2200" kern="1200" dirty="0"/>
        </a:p>
      </dsp:txBody>
      <dsp:txXfrm>
        <a:off x="4925314" y="1558748"/>
        <a:ext cx="2849366" cy="1259900"/>
      </dsp:txXfrm>
    </dsp:sp>
    <dsp:sp modelId="{BDDD28B4-879F-46B5-BC8D-F24DEBD55B8D}">
      <dsp:nvSpPr>
        <dsp:cNvPr id="0" name=""/>
        <dsp:cNvSpPr/>
      </dsp:nvSpPr>
      <dsp:spPr>
        <a:xfrm>
          <a:off x="7921743" y="1184978"/>
          <a:ext cx="3467085" cy="1338294"/>
        </a:xfrm>
        <a:prstGeom prst="chevron">
          <a:avLst>
            <a:gd name="adj" fmla="val 40000"/>
          </a:avLst>
        </a:prstGeom>
        <a:solidFill>
          <a:srgbClr val="1921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DBFC7-9F79-4D24-8A44-476C3AC056E4}">
      <dsp:nvSpPr>
        <dsp:cNvPr id="0" name=""/>
        <dsp:cNvSpPr/>
      </dsp:nvSpPr>
      <dsp:spPr>
        <a:xfrm>
          <a:off x="8846299" y="1519551"/>
          <a:ext cx="2927760" cy="1338294"/>
        </a:xfrm>
        <a:prstGeom prst="roundRect">
          <a:avLst>
            <a:gd name="adj" fmla="val 10000"/>
          </a:avLst>
        </a:prstGeom>
        <a:solidFill>
          <a:schemeClr val="lt1">
            <a:alpha val="90000"/>
            <a:hueOff val="0"/>
            <a:satOff val="0"/>
            <a:lumOff val="0"/>
            <a:alphaOff val="0"/>
          </a:schemeClr>
        </a:solidFill>
        <a:ln w="25400" cap="flat" cmpd="sng" algn="ctr">
          <a:solidFill>
            <a:srgbClr val="6CCBE7"/>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Test and Evaluation (T&amp;E) Data are Critical</a:t>
          </a:r>
          <a:endParaRPr lang="en-US" sz="2200" kern="1200" dirty="0"/>
        </a:p>
      </dsp:txBody>
      <dsp:txXfrm>
        <a:off x="8885496" y="1558748"/>
        <a:ext cx="2849366" cy="12599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36925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400" b="1" dirty="0"/>
              <a:t>The Military Training Training Landscape is Evolving</a:t>
            </a:r>
            <a:endParaRPr lang="en-US" sz="1400" dirty="0"/>
          </a:p>
          <a:p>
            <a:pPr marL="742950" lvl="1" indent="-285750">
              <a:buFont typeface="Arial" panose="020B0604020202020204" pitchFamily="34" charset="0"/>
              <a:buChar char="•"/>
            </a:pPr>
            <a:r>
              <a:rPr lang="en-US" sz="1200" dirty="0"/>
              <a:t>Blend of traditional and cutting-edge technologies </a:t>
            </a:r>
          </a:p>
          <a:p>
            <a:pPr marL="742950" lvl="1" indent="-285750">
              <a:buFont typeface="Arial" panose="020B0604020202020204" pitchFamily="34" charset="0"/>
              <a:buChar char="•"/>
            </a:pPr>
            <a:r>
              <a:rPr lang="en-US" sz="1200" dirty="0"/>
              <a:t>Shift from live exercises and classroom instruction to simulator-based and innovative training technologies</a:t>
            </a:r>
          </a:p>
          <a:p>
            <a:pPr marL="742950" lvl="1" indent="-285750">
              <a:buFont typeface="Arial" panose="020B0604020202020204" pitchFamily="34" charset="0"/>
              <a:buChar char="•"/>
            </a:pPr>
            <a:r>
              <a:rPr lang="en-US" sz="1200" dirty="0"/>
              <a:t>Immersive experiences simulating operational environments with adaptive learning</a:t>
            </a:r>
          </a:p>
          <a:p>
            <a:pPr marL="742950" lvl="1" indent="-285750">
              <a:buFont typeface="Arial" panose="020B0604020202020204" pitchFamily="34" charset="0"/>
              <a:buChar char="•"/>
            </a:pPr>
            <a:r>
              <a:rPr lang="en-US" sz="1200" dirty="0"/>
              <a:t>Geopolitical shifts demand agility and adaptability in training</a:t>
            </a:r>
          </a:p>
          <a:p>
            <a:pPr>
              <a:buFont typeface="Arial" panose="020B0604020202020204" pitchFamily="34" charset="0"/>
              <a:buChar char="•"/>
            </a:pPr>
            <a:r>
              <a:rPr lang="en-US" sz="1400" b="1" dirty="0"/>
              <a:t>Need for Evaluation Methodologies</a:t>
            </a:r>
            <a:r>
              <a:rPr lang="en-US" sz="1400" dirty="0"/>
              <a:t>:</a:t>
            </a:r>
          </a:p>
          <a:p>
            <a:pPr marL="742950" lvl="1" indent="-285750">
              <a:buFont typeface="Arial" panose="020B0604020202020204" pitchFamily="34" charset="0"/>
              <a:buChar char="•"/>
            </a:pPr>
            <a:r>
              <a:rPr lang="en-US" sz="1200" dirty="0"/>
              <a:t>Lack of comprehensive methods to assess impact of new training technologies</a:t>
            </a:r>
          </a:p>
          <a:p>
            <a:pPr marL="742950" lvl="1" indent="-285750">
              <a:buFont typeface="Arial" panose="020B0604020202020204" pitchFamily="34" charset="0"/>
              <a:buChar char="•"/>
            </a:pPr>
            <a:r>
              <a:rPr lang="en-US" sz="1200" dirty="0"/>
              <a:t>New technologies need evaluation to ensure readiness, proficiency, and performance outcomes</a:t>
            </a:r>
          </a:p>
          <a:p>
            <a:pPr marL="742950" lvl="1" indent="-285750">
              <a:buFont typeface="Arial" panose="020B0604020202020204" pitchFamily="34" charset="0"/>
              <a:buChar char="•"/>
            </a:pPr>
            <a:r>
              <a:rPr lang="en-US" sz="1200" dirty="0"/>
              <a:t>Advanced technologies may not always be superior or effective for meeting training goals</a:t>
            </a:r>
          </a:p>
          <a:p>
            <a:pPr>
              <a:buFont typeface="Arial" panose="020B0604020202020204" pitchFamily="34" charset="0"/>
              <a:buChar char="•"/>
            </a:pPr>
            <a:r>
              <a:rPr lang="en-US" sz="1400" b="1" dirty="0"/>
              <a:t>Role of Test and Evaluation (T&amp;E) Data</a:t>
            </a:r>
            <a:r>
              <a:rPr lang="en-US" sz="1400" dirty="0"/>
              <a:t>:</a:t>
            </a:r>
          </a:p>
          <a:p>
            <a:pPr marL="742950" lvl="1" indent="-285750">
              <a:buFont typeface="Arial" panose="020B0604020202020204" pitchFamily="34" charset="0"/>
              <a:buChar char="•"/>
            </a:pPr>
            <a:r>
              <a:rPr lang="en-US" sz="1200" dirty="0"/>
              <a:t>Essential for informed decision-making in technology acquisition and curriculum development</a:t>
            </a:r>
          </a:p>
          <a:p>
            <a:pPr marL="742950" lvl="1" indent="-285750">
              <a:buFont typeface="Arial" panose="020B0604020202020204" pitchFamily="34" charset="0"/>
              <a:buChar char="•"/>
            </a:pPr>
            <a:r>
              <a:rPr lang="en-US" sz="1200" dirty="0"/>
              <a:t>Standardized data required to assess technology effectiveness pre- and post-deployment</a:t>
            </a:r>
          </a:p>
          <a:p>
            <a:pPr marL="742950" lvl="1" indent="-285750">
              <a:buFont typeface="Arial" panose="020B0604020202020204" pitchFamily="34" charset="0"/>
              <a:buChar char="•"/>
            </a:pPr>
            <a:r>
              <a:rPr lang="en-US" sz="1200" dirty="0"/>
              <a:t>Provides actionable feedback for vendors and updates to curriculum</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282113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344907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Systematic Evaluation Process</a:t>
            </a:r>
            <a:r>
              <a:rPr lang="en-US" dirty="0"/>
              <a:t>:</a:t>
            </a:r>
          </a:p>
          <a:p>
            <a:pPr>
              <a:buFont typeface="Arial" panose="020B0604020202020204" pitchFamily="34" charset="0"/>
              <a:buChar char="•"/>
            </a:pPr>
            <a:r>
              <a:rPr lang="en-US" dirty="0"/>
              <a:t>Adaptable framework used across diverse domains and training devices</a:t>
            </a:r>
          </a:p>
          <a:p>
            <a:pPr>
              <a:buFont typeface="Arial" panose="020B0604020202020204" pitchFamily="34" charset="0"/>
              <a:buChar char="•"/>
            </a:pPr>
            <a:r>
              <a:rPr lang="en-US" dirty="0"/>
              <a:t>Evaluation content derived from established training documentation (e.g., TTLs, RTMs)</a:t>
            </a:r>
          </a:p>
          <a:p>
            <a:pPr>
              <a:buFont typeface="Arial" panose="020B0604020202020204" pitchFamily="34" charset="0"/>
              <a:buChar char="•"/>
            </a:pPr>
            <a:r>
              <a:rPr lang="en-US" dirty="0"/>
              <a:t>Customization with key stakeholders and SMEs ensures relevance to training needs</a:t>
            </a:r>
          </a:p>
          <a:p>
            <a:r>
              <a:rPr lang="en-US" b="1" dirty="0"/>
              <a:t>Deficiency Categorization</a:t>
            </a:r>
            <a:r>
              <a:rPr lang="en-US" dirty="0"/>
              <a:t>:</a:t>
            </a:r>
          </a:p>
          <a:p>
            <a:pPr>
              <a:buFont typeface="Arial" panose="020B0604020202020204" pitchFamily="34" charset="0"/>
              <a:buChar char="•"/>
            </a:pPr>
            <a:r>
              <a:rPr lang="en-US" dirty="0"/>
              <a:t>Primary and secondary deficiencies (e.g., Visuals → Resolution, Field of View) identify key areas for improvement</a:t>
            </a:r>
          </a:p>
          <a:p>
            <a:pPr>
              <a:buFont typeface="Arial" panose="020B0604020202020204" pitchFamily="34" charset="0"/>
              <a:buChar char="•"/>
            </a:pPr>
            <a:r>
              <a:rPr lang="en-US" dirty="0"/>
              <a:t>Operators rate evaluation items on a Likert scale, selecting deficiencies where applicable</a:t>
            </a:r>
          </a:p>
          <a:p>
            <a:r>
              <a:rPr lang="en-US" b="1" dirty="0"/>
              <a:t>Data Collection &amp; Reporting</a:t>
            </a:r>
            <a:r>
              <a:rPr lang="en-US" dirty="0"/>
              <a:t>:</a:t>
            </a:r>
          </a:p>
          <a:p>
            <a:pPr>
              <a:buFont typeface="Arial" panose="020B0604020202020204" pitchFamily="34" charset="0"/>
              <a:buChar char="•"/>
            </a:pPr>
            <a:r>
              <a:rPr lang="en-US" dirty="0"/>
              <a:t>Multimodal dataset includes Likert scale data, deficiency data, and open-ended comments</a:t>
            </a:r>
          </a:p>
          <a:p>
            <a:pPr>
              <a:buFont typeface="Arial" panose="020B0604020202020204" pitchFamily="34" charset="0"/>
              <a:buChar char="•"/>
            </a:pPr>
            <a:r>
              <a:rPr lang="en-US" dirty="0"/>
              <a:t>Data exported as JSON and compiled into Excel reports summarizing strengths, deficiencies, and training gaps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26764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61256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43541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Comment data were analyzed for trends. For the distributed training environment, operators noted a lack of clarity on training center capabilities, limitations with training center scenario development, and logistic issues related to scheduling and connectivity. For local training, operators noted the lack of locally based resources to execute training which taxed other aspects of training. For example, the necessitation of instructors to drive training, gaps in understanding how to use local simulation training tools, and the lack of debrief capabilities.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278476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87900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403875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3001346"/>
            <a:ext cx="10449813" cy="1229411"/>
          </a:xfrm>
        </p:spPr>
        <p:txBody>
          <a:bodyPr/>
          <a:lstStyle/>
          <a:p>
            <a:r>
              <a:rPr lang="en-US" dirty="0">
                <a:solidFill>
                  <a:srgbClr val="19234F"/>
                </a:solidFill>
              </a:rPr>
              <a:t>From Innovation to Integration: </a:t>
            </a:r>
          </a:p>
          <a:p>
            <a:r>
              <a:rPr lang="en-US" dirty="0">
                <a:solidFill>
                  <a:srgbClr val="19234F"/>
                </a:solidFill>
              </a:rPr>
              <a:t>Data-Driven Evaluation of Modernized Training</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526686" y="4358298"/>
            <a:ext cx="9138626" cy="1934127"/>
          </a:xfrm>
        </p:spPr>
        <p:txBody>
          <a:bodyPr/>
          <a:lstStyle/>
          <a:p>
            <a:pPr eaLnBrk="1" hangingPunct="1"/>
            <a:r>
              <a:rPr lang="de-DE" dirty="0">
                <a:latin typeface="Arial Narrow" pitchFamily="34" charset="0"/>
              </a:rPr>
              <a:t>Alexxa Bessey, Summer Rebensky, Mark Shroeder-Strong, Aptima Inc.</a:t>
            </a:r>
          </a:p>
          <a:p>
            <a:pPr eaLnBrk="1" hangingPunct="1"/>
            <a:r>
              <a:rPr lang="en-US" dirty="0">
                <a:latin typeface="Arial Narrow" pitchFamily="34" charset="0"/>
              </a:rPr>
              <a:t>Brian Schreiber</a:t>
            </a:r>
          </a:p>
          <a:p>
            <a:r>
              <a:rPr lang="en-US" sz="2400" dirty="0">
                <a:effectLst/>
              </a:rPr>
              <a:t>Steve Macut, BGI LLC</a:t>
            </a:r>
          </a:p>
          <a:p>
            <a:r>
              <a:rPr lang="en-US" sz="2400" dirty="0">
                <a:effectLst/>
              </a:rPr>
              <a:t>Winston “Wink” Bennett, Bennett Research Consulting, LLC</a:t>
            </a:r>
            <a:endParaRPr lang="en-US" sz="2400" dirty="0">
              <a:effectLst/>
              <a:latin typeface="Times New Roman" panose="02020603050405020304" pitchFamily="18"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pPr eaLnBrk="1" hangingPunct="1"/>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6" name="Picture 2" descr="Member Directory - National Center For Simulation">
            <a:extLst>
              <a:ext uri="{FF2B5EF4-FFF2-40B4-BE49-F238E27FC236}">
                <a16:creationId xmlns:a16="http://schemas.microsoft.com/office/drawing/2014/main" id="{4340A19D-911C-44D2-5CBB-98D94781F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341" y="1604351"/>
            <a:ext cx="2961315" cy="7650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mbat Environment Training Software Instruction - BGI">
            <a:extLst>
              <a:ext uri="{FF2B5EF4-FFF2-40B4-BE49-F238E27FC236}">
                <a16:creationId xmlns:a16="http://schemas.microsoft.com/office/drawing/2014/main" id="{0D5A7915-F25E-8E9D-8D49-44F00C25C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53" y="1604352"/>
            <a:ext cx="2763416" cy="765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ir Force Research Laboratory">
            <a:extLst>
              <a:ext uri="{FF2B5EF4-FFF2-40B4-BE49-F238E27FC236}">
                <a16:creationId xmlns:a16="http://schemas.microsoft.com/office/drawing/2014/main" id="{45D4C000-814B-5050-F60C-F86D73D22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7384" y="1604352"/>
            <a:ext cx="3136454" cy="76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F400B-7A1D-DA2B-EFE7-67EF1A0CFF68}"/>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6416AB24-A3E2-E7F8-BEDC-0E0E64423247}"/>
              </a:ext>
            </a:extLst>
          </p:cNvPr>
          <p:cNvSpPr>
            <a:spLocks noGrp="1"/>
          </p:cNvSpPr>
          <p:nvPr>
            <p:ph type="title"/>
          </p:nvPr>
        </p:nvSpPr>
        <p:spPr/>
        <p:txBody>
          <a:bodyPr/>
          <a:lstStyle/>
          <a:p>
            <a:r>
              <a:rPr lang="en-US" dirty="0"/>
              <a:t>Case Study #2</a:t>
            </a:r>
          </a:p>
        </p:txBody>
      </p:sp>
      <p:sp>
        <p:nvSpPr>
          <p:cNvPr id="7" name="Content Placeholder 6">
            <a:extLst>
              <a:ext uri="{FF2B5EF4-FFF2-40B4-BE49-F238E27FC236}">
                <a16:creationId xmlns:a16="http://schemas.microsoft.com/office/drawing/2014/main" id="{C4C37FB0-FB92-57DE-FD18-36D0F894C45E}"/>
              </a:ext>
            </a:extLst>
          </p:cNvPr>
          <p:cNvSpPr>
            <a:spLocks noGrp="1"/>
          </p:cNvSpPr>
          <p:nvPr>
            <p:ph sz="quarter" idx="11"/>
          </p:nvPr>
        </p:nvSpPr>
        <p:spPr/>
        <p:txBody>
          <a:bodyPr/>
          <a:lstStyle/>
          <a:p>
            <a:pPr>
              <a:buFont typeface="Arial" panose="020B0604020202020204" pitchFamily="34" charset="0"/>
              <a:buChar char="•"/>
            </a:pPr>
            <a:r>
              <a:rPr lang="en-US" b="1" dirty="0"/>
              <a:t>Evaluation Goal: </a:t>
            </a:r>
          </a:p>
          <a:p>
            <a:pPr lvl="1">
              <a:buFont typeface="Arial" panose="020B0604020202020204" pitchFamily="34" charset="0"/>
              <a:buChar char="•"/>
            </a:pPr>
            <a:r>
              <a:rPr lang="en-US" sz="2800" dirty="0"/>
              <a:t>Evaluate a new extended reality solution for flight simulation</a:t>
            </a:r>
          </a:p>
          <a:p>
            <a:pPr lvl="1">
              <a:buFont typeface="Arial" panose="020B0604020202020204" pitchFamily="34" charset="0"/>
              <a:buChar char="•"/>
            </a:pPr>
            <a:r>
              <a:rPr lang="en-US" sz="2800" dirty="0"/>
              <a:t>Help inform evolutionary acquisition</a:t>
            </a:r>
          </a:p>
          <a:p>
            <a:pPr lvl="2">
              <a:buFont typeface="Arial" panose="020B0604020202020204" pitchFamily="34" charset="0"/>
              <a:buChar char="•"/>
            </a:pPr>
            <a:r>
              <a:rPr lang="en-US" sz="2400" dirty="0"/>
              <a:t>Technology that is funded in phases</a:t>
            </a:r>
          </a:p>
          <a:p>
            <a:pPr>
              <a:buFont typeface="Arial" panose="020B0604020202020204" pitchFamily="34" charset="0"/>
              <a:buChar char="•"/>
            </a:pPr>
            <a:r>
              <a:rPr lang="en-US" b="1" dirty="0"/>
              <a:t>Sample Information:</a:t>
            </a:r>
          </a:p>
          <a:p>
            <a:pPr lvl="1">
              <a:buFont typeface="Arial" panose="020B0604020202020204" pitchFamily="34" charset="0"/>
              <a:buChar char="•"/>
            </a:pPr>
            <a:r>
              <a:rPr lang="en-US" dirty="0"/>
              <a:t>Pilots</a:t>
            </a:r>
          </a:p>
          <a:p>
            <a:endParaRPr lang="en-US" dirty="0"/>
          </a:p>
        </p:txBody>
      </p:sp>
    </p:spTree>
    <p:extLst>
      <p:ext uri="{BB962C8B-B14F-4D97-AF65-F5344CB8AC3E}">
        <p14:creationId xmlns:p14="http://schemas.microsoft.com/office/powerpoint/2010/main" val="45670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F400B-7A1D-DA2B-EFE7-67EF1A0CFF68}"/>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6416AB24-A3E2-E7F8-BEDC-0E0E64423247}"/>
              </a:ext>
            </a:extLst>
          </p:cNvPr>
          <p:cNvSpPr>
            <a:spLocks noGrp="1"/>
          </p:cNvSpPr>
          <p:nvPr>
            <p:ph type="title"/>
          </p:nvPr>
        </p:nvSpPr>
        <p:spPr/>
        <p:txBody>
          <a:bodyPr/>
          <a:lstStyle/>
          <a:p>
            <a:r>
              <a:rPr lang="en-US" dirty="0"/>
              <a:t>Case Study #2</a:t>
            </a:r>
          </a:p>
        </p:txBody>
      </p:sp>
      <p:pic>
        <p:nvPicPr>
          <p:cNvPr id="5" name="Picture 4" descr="Chart, waterfall chart&#10;&#10;Description automatically generated">
            <a:extLst>
              <a:ext uri="{FF2B5EF4-FFF2-40B4-BE49-F238E27FC236}">
                <a16:creationId xmlns:a16="http://schemas.microsoft.com/office/drawing/2014/main" id="{60BD0964-A1F9-9C2C-C41B-C810458071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6"/>
          <a:stretch/>
        </p:blipFill>
        <p:spPr>
          <a:xfrm>
            <a:off x="1485574" y="997149"/>
            <a:ext cx="9220851" cy="5393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410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F400B-7A1D-DA2B-EFE7-67EF1A0CFF68}"/>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6416AB24-A3E2-E7F8-BEDC-0E0E64423247}"/>
              </a:ext>
            </a:extLst>
          </p:cNvPr>
          <p:cNvSpPr>
            <a:spLocks noGrp="1"/>
          </p:cNvSpPr>
          <p:nvPr>
            <p:ph type="title"/>
          </p:nvPr>
        </p:nvSpPr>
        <p:spPr/>
        <p:txBody>
          <a:bodyPr/>
          <a:lstStyle/>
          <a:p>
            <a:r>
              <a:rPr lang="en-US" dirty="0"/>
              <a:t>Case Study #2</a:t>
            </a:r>
          </a:p>
        </p:txBody>
      </p:sp>
      <p:sp>
        <p:nvSpPr>
          <p:cNvPr id="7" name="Content Placeholder 6">
            <a:extLst>
              <a:ext uri="{FF2B5EF4-FFF2-40B4-BE49-F238E27FC236}">
                <a16:creationId xmlns:a16="http://schemas.microsoft.com/office/drawing/2014/main" id="{C4C37FB0-FB92-57DE-FD18-36D0F894C45E}"/>
              </a:ext>
            </a:extLst>
          </p:cNvPr>
          <p:cNvSpPr>
            <a:spLocks noGrp="1"/>
          </p:cNvSpPr>
          <p:nvPr>
            <p:ph sz="quarter" idx="11"/>
          </p:nvPr>
        </p:nvSpPr>
        <p:spPr/>
        <p:txBody>
          <a:bodyPr/>
          <a:lstStyle/>
          <a:p>
            <a:pPr>
              <a:buFont typeface="Arial" panose="020B0604020202020204" pitchFamily="34" charset="0"/>
              <a:buChar char="•"/>
            </a:pPr>
            <a:r>
              <a:rPr lang="en-US" b="1" dirty="0"/>
              <a:t>Insights</a:t>
            </a:r>
            <a:r>
              <a:rPr lang="en-US" dirty="0"/>
              <a:t>:</a:t>
            </a:r>
          </a:p>
          <a:p>
            <a:pPr lvl="1">
              <a:buFont typeface="Arial" panose="020B0604020202020204" pitchFamily="34" charset="0"/>
              <a:buChar char="•"/>
            </a:pPr>
            <a:r>
              <a:rPr lang="en-US" dirty="0"/>
              <a:t>Visuals were the largest category with noted issues. </a:t>
            </a:r>
          </a:p>
          <a:p>
            <a:pPr lvl="1">
              <a:buFont typeface="Arial" panose="020B0604020202020204" pitchFamily="34" charset="0"/>
              <a:buChar char="•"/>
            </a:pPr>
            <a:r>
              <a:rPr lang="en-US" dirty="0"/>
              <a:t>Comments uncovered issues with focus issues, field of view limitations, refresh rate, and visual identification. Multiple comment responses mention difficulty identifying threats over 1 mile out.</a:t>
            </a:r>
          </a:p>
          <a:p>
            <a:pPr lvl="1">
              <a:buFont typeface="Arial" panose="020B0604020202020204" pitchFamily="34" charset="0"/>
              <a:buChar char="•"/>
            </a:pPr>
            <a:r>
              <a:rPr lang="en-US" dirty="0"/>
              <a:t>Results that demonstrate a good or excellent rating for instrument related procedures but ineffective for combat related procedures would align the solution for basic flight training.</a:t>
            </a:r>
          </a:p>
          <a:p>
            <a:pPr lvl="1">
              <a:buFont typeface="Arial" panose="020B0604020202020204" pitchFamily="34" charset="0"/>
              <a:buChar char="•"/>
            </a:pPr>
            <a:r>
              <a:rPr lang="en-US" dirty="0"/>
              <a:t>Data provides limitations for vendor to address or insights for standing up new competitive solicitations for solutions with clear and actionable requirements. </a:t>
            </a:r>
          </a:p>
        </p:txBody>
      </p:sp>
    </p:spTree>
    <p:extLst>
      <p:ext uri="{BB962C8B-B14F-4D97-AF65-F5344CB8AC3E}">
        <p14:creationId xmlns:p14="http://schemas.microsoft.com/office/powerpoint/2010/main" val="78011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EB78F-C4B9-61D7-5FDB-9FBBC998789B}"/>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3B5D1927-3045-B3BA-8A4A-71AC4DB61C2A}"/>
              </a:ext>
            </a:extLst>
          </p:cNvPr>
          <p:cNvSpPr>
            <a:spLocks noGrp="1"/>
          </p:cNvSpPr>
          <p:nvPr>
            <p:ph type="title"/>
          </p:nvPr>
        </p:nvSpPr>
        <p:spPr/>
        <p:txBody>
          <a:bodyPr/>
          <a:lstStyle/>
          <a:p>
            <a:r>
              <a:rPr lang="en-US" dirty="0"/>
              <a:t>Case Study #3</a:t>
            </a:r>
          </a:p>
        </p:txBody>
      </p:sp>
      <p:sp>
        <p:nvSpPr>
          <p:cNvPr id="4" name="Content Placeholder 3">
            <a:extLst>
              <a:ext uri="{FF2B5EF4-FFF2-40B4-BE49-F238E27FC236}">
                <a16:creationId xmlns:a16="http://schemas.microsoft.com/office/drawing/2014/main" id="{3AD1A94C-57D7-292F-7371-88D211813A0D}"/>
              </a:ext>
            </a:extLst>
          </p:cNvPr>
          <p:cNvSpPr>
            <a:spLocks noGrp="1"/>
          </p:cNvSpPr>
          <p:nvPr>
            <p:ph sz="quarter" idx="11"/>
          </p:nvPr>
        </p:nvSpPr>
        <p:spPr/>
        <p:txBody>
          <a:bodyPr/>
          <a:lstStyle/>
          <a:p>
            <a:pPr>
              <a:buFont typeface="Arial" panose="020B0604020202020204" pitchFamily="34" charset="0"/>
              <a:buChar char="•"/>
            </a:pPr>
            <a:r>
              <a:rPr lang="en-US" b="1" dirty="0"/>
              <a:t>Evaluation Goal: </a:t>
            </a:r>
          </a:p>
          <a:p>
            <a:pPr lvl="1">
              <a:buFont typeface="Arial" panose="020B0604020202020204" pitchFamily="34" charset="0"/>
              <a:buChar char="•"/>
            </a:pPr>
            <a:r>
              <a:rPr lang="en-US" sz="2800" dirty="0"/>
              <a:t>Analyze Tactics Techniques &amp; Procedures (TTPs)</a:t>
            </a:r>
          </a:p>
          <a:p>
            <a:pPr lvl="1">
              <a:buFont typeface="Arial" panose="020B0604020202020204" pitchFamily="34" charset="0"/>
              <a:buChar char="•"/>
            </a:pPr>
            <a:r>
              <a:rPr lang="en-US" sz="2800" dirty="0"/>
              <a:t>Inform large scale acquisition decisions</a:t>
            </a:r>
          </a:p>
          <a:p>
            <a:pPr lvl="1">
              <a:buFont typeface="Arial" panose="020B0604020202020204" pitchFamily="34" charset="0"/>
              <a:buChar char="•"/>
            </a:pPr>
            <a:r>
              <a:rPr lang="en-US" sz="2800" dirty="0"/>
              <a:t>Measure impacts of inserting DOTMLPF-P (Doctrine, Organization, Training, Materiel, Leadership, and Education, Personnel, Facilities, and Policy) solutions</a:t>
            </a:r>
          </a:p>
          <a:p>
            <a:pPr>
              <a:buFont typeface="Arial" panose="020B0604020202020204" pitchFamily="34" charset="0"/>
              <a:buChar char="•"/>
            </a:pPr>
            <a:r>
              <a:rPr lang="en-US" b="1" dirty="0"/>
              <a:t>Sample Information:</a:t>
            </a:r>
          </a:p>
          <a:p>
            <a:pPr lvl="1">
              <a:buFont typeface="Arial" panose="020B0604020202020204" pitchFamily="34" charset="0"/>
              <a:buChar char="•"/>
            </a:pPr>
            <a:r>
              <a:rPr lang="en-US" dirty="0"/>
              <a:t>Similar to both use case 1 &amp; 2, particularly with respect to large force exercises</a:t>
            </a:r>
          </a:p>
          <a:p>
            <a:endParaRPr lang="en-US" dirty="0"/>
          </a:p>
        </p:txBody>
      </p:sp>
    </p:spTree>
    <p:extLst>
      <p:ext uri="{BB962C8B-B14F-4D97-AF65-F5344CB8AC3E}">
        <p14:creationId xmlns:p14="http://schemas.microsoft.com/office/powerpoint/2010/main" val="227024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EB78F-C4B9-61D7-5FDB-9FBBC998789B}"/>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3B5D1927-3045-B3BA-8A4A-71AC4DB61C2A}"/>
              </a:ext>
            </a:extLst>
          </p:cNvPr>
          <p:cNvSpPr>
            <a:spLocks noGrp="1"/>
          </p:cNvSpPr>
          <p:nvPr>
            <p:ph type="title"/>
          </p:nvPr>
        </p:nvSpPr>
        <p:spPr/>
        <p:txBody>
          <a:bodyPr/>
          <a:lstStyle/>
          <a:p>
            <a:r>
              <a:rPr lang="en-US" dirty="0"/>
              <a:t>Case Study #3</a:t>
            </a:r>
          </a:p>
        </p:txBody>
      </p:sp>
      <p:pic>
        <p:nvPicPr>
          <p:cNvPr id="6" name="Picture 5">
            <a:extLst>
              <a:ext uri="{FF2B5EF4-FFF2-40B4-BE49-F238E27FC236}">
                <a16:creationId xmlns:a16="http://schemas.microsoft.com/office/drawing/2014/main" id="{6DCE6B34-A9B6-423E-3176-EC3065EE5C47}"/>
              </a:ext>
            </a:extLst>
          </p:cNvPr>
          <p:cNvPicPr>
            <a:picLocks noChangeAspect="1"/>
          </p:cNvPicPr>
          <p:nvPr/>
        </p:nvPicPr>
        <p:blipFill>
          <a:blip r:embed="rId2"/>
          <a:stretch>
            <a:fillRect/>
          </a:stretch>
        </p:blipFill>
        <p:spPr>
          <a:xfrm>
            <a:off x="921571" y="959273"/>
            <a:ext cx="10348857" cy="5182049"/>
          </a:xfrm>
          <a:prstGeom prst="rect">
            <a:avLst/>
          </a:prstGeom>
        </p:spPr>
      </p:pic>
    </p:spTree>
    <p:extLst>
      <p:ext uri="{BB962C8B-B14F-4D97-AF65-F5344CB8AC3E}">
        <p14:creationId xmlns:p14="http://schemas.microsoft.com/office/powerpoint/2010/main" val="217884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EB78F-C4B9-61D7-5FDB-9FBBC998789B}"/>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3B5D1927-3045-B3BA-8A4A-71AC4DB61C2A}"/>
              </a:ext>
            </a:extLst>
          </p:cNvPr>
          <p:cNvSpPr>
            <a:spLocks noGrp="1"/>
          </p:cNvSpPr>
          <p:nvPr>
            <p:ph type="title"/>
          </p:nvPr>
        </p:nvSpPr>
        <p:spPr/>
        <p:txBody>
          <a:bodyPr/>
          <a:lstStyle/>
          <a:p>
            <a:r>
              <a:rPr lang="en-US" dirty="0"/>
              <a:t>Case Study #3</a:t>
            </a:r>
          </a:p>
        </p:txBody>
      </p:sp>
      <p:sp>
        <p:nvSpPr>
          <p:cNvPr id="4" name="Content Placeholder 3">
            <a:extLst>
              <a:ext uri="{FF2B5EF4-FFF2-40B4-BE49-F238E27FC236}">
                <a16:creationId xmlns:a16="http://schemas.microsoft.com/office/drawing/2014/main" id="{3AD1A94C-57D7-292F-7371-88D211813A0D}"/>
              </a:ext>
            </a:extLst>
          </p:cNvPr>
          <p:cNvSpPr>
            <a:spLocks noGrp="1"/>
          </p:cNvSpPr>
          <p:nvPr>
            <p:ph sz="quarter" idx="11"/>
          </p:nvPr>
        </p:nvSpPr>
        <p:spPr/>
        <p:txBody>
          <a:bodyPr/>
          <a:lstStyle/>
          <a:p>
            <a:pPr marL="457189" marR="0" lvl="0" indent="-457189"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kumimoji="0" lang="en-US" sz="2800" b="1" i="0" u="none" strike="noStrike" kern="0" cap="none" spc="0" normalizeH="0" baseline="0" noProof="0" dirty="0">
                <a:ln>
                  <a:noFill/>
                </a:ln>
                <a:solidFill>
                  <a:srgbClr val="000000"/>
                </a:solidFill>
                <a:effectLst/>
                <a:uLnTx/>
                <a:uFillTx/>
                <a:latin typeface="Arial Narrow" charset="0"/>
              </a:rPr>
              <a:t>Insights</a:t>
            </a:r>
            <a:r>
              <a:rPr kumimoji="0" lang="en-US" sz="2800" b="0" i="0" u="none" strike="noStrike" kern="0" cap="none" spc="0" normalizeH="0" baseline="0" noProof="0" dirty="0">
                <a:ln>
                  <a:noFill/>
                </a:ln>
                <a:solidFill>
                  <a:srgbClr val="000000"/>
                </a:solidFill>
                <a:effectLst/>
                <a:uLnTx/>
                <a:uFillTx/>
                <a:latin typeface="Arial Narrow" charset="0"/>
              </a:rPr>
              <a:t>:</a:t>
            </a:r>
          </a:p>
          <a:p>
            <a:pPr marL="990575" marR="0" lvl="1" indent="-380990"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lang="en-US" dirty="0">
                <a:solidFill>
                  <a:srgbClr val="000000"/>
                </a:solidFill>
              </a:rPr>
              <a:t>Highlight current gaps in operational capabilities</a:t>
            </a:r>
          </a:p>
          <a:p>
            <a:pPr marL="990575" marR="0" lvl="1" indent="-380990"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lang="en-US" dirty="0">
                <a:solidFill>
                  <a:srgbClr val="000000"/>
                </a:solidFill>
              </a:rPr>
              <a:t>Then, evaluate if improvements are seen with the insertion of new technologies</a:t>
            </a:r>
          </a:p>
          <a:p>
            <a:pPr marL="990575" marR="0" lvl="1" indent="-380990"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lang="en-US" b="1" i="1" dirty="0">
                <a:solidFill>
                  <a:srgbClr val="000000"/>
                </a:solidFill>
              </a:rPr>
              <a:t>“Where can I best spend my dollar?”</a:t>
            </a:r>
          </a:p>
          <a:p>
            <a:pPr marL="990575" marR="0" lvl="1" indent="-380990"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lang="en-US" dirty="0">
                <a:solidFill>
                  <a:srgbClr val="000000"/>
                </a:solidFill>
              </a:rPr>
              <a:t>Employ evaluations at multiple sites to understand differences across sites</a:t>
            </a:r>
          </a:p>
          <a:p>
            <a:pPr marL="990575" marR="0" lvl="1" indent="-380990" algn="l" defTabSz="914400" rtl="0" eaLnBrk="1" fontAlgn="base" latinLnBrk="0" hangingPunct="1">
              <a:lnSpc>
                <a:spcPct val="100000"/>
              </a:lnSpc>
              <a:spcBef>
                <a:spcPct val="20000"/>
              </a:spcBef>
              <a:spcAft>
                <a:spcPct val="0"/>
              </a:spcAft>
              <a:buClr>
                <a:srgbClr val="000000"/>
              </a:buClr>
              <a:buSzPct val="75000"/>
              <a:buFont typeface="Arial" panose="020B0604020202020204" pitchFamily="34" charset="0"/>
              <a:buChar char="•"/>
              <a:tabLst/>
              <a:defRPr/>
            </a:pPr>
            <a:r>
              <a:rPr lang="en-US" dirty="0">
                <a:solidFill>
                  <a:srgbClr val="000000"/>
                </a:solidFill>
              </a:rPr>
              <a:t>Rolled together to then provide insights into large force exercise design</a:t>
            </a:r>
            <a:endParaRPr lang="en-US" dirty="0"/>
          </a:p>
        </p:txBody>
      </p:sp>
    </p:spTree>
    <p:extLst>
      <p:ext uri="{BB962C8B-B14F-4D97-AF65-F5344CB8AC3E}">
        <p14:creationId xmlns:p14="http://schemas.microsoft.com/office/powerpoint/2010/main" val="239110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3F1E8-8A40-A1FB-8E28-1E58D7832805}"/>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970EA7FB-821E-180E-2431-D060F9690895}"/>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EA238FBE-CAF3-C490-C027-51DA3D4EEA72}"/>
              </a:ext>
            </a:extLst>
          </p:cNvPr>
          <p:cNvSpPr>
            <a:spLocks noGrp="1"/>
          </p:cNvSpPr>
          <p:nvPr>
            <p:ph sz="quarter" idx="11"/>
          </p:nvPr>
        </p:nvSpPr>
        <p:spPr/>
        <p:txBody>
          <a:bodyPr/>
          <a:lstStyle/>
          <a:p>
            <a:r>
              <a:rPr lang="en-US" dirty="0"/>
              <a:t>Emerging technologies are reshaping military training approaches</a:t>
            </a:r>
          </a:p>
          <a:p>
            <a:r>
              <a:rPr lang="en-US" dirty="0"/>
              <a:t>Data-driven, systematic methodologies are essential for informed decision-making in technology acquisition</a:t>
            </a:r>
          </a:p>
          <a:p>
            <a:r>
              <a:rPr lang="en-US" dirty="0"/>
              <a:t>Systematic evaluation processes highlight strengths, areas for improvement while helping to inform the entire training pipeline (acquisition, curriculum development)</a:t>
            </a:r>
          </a:p>
          <a:p>
            <a:r>
              <a:rPr lang="en-US" dirty="0"/>
              <a:t>Such insights are essential for optimizing training technology and ensuring readiness in complex environments like JSE</a:t>
            </a:r>
          </a:p>
          <a:p>
            <a:r>
              <a:rPr lang="en-US" b="1" i="1" dirty="0"/>
              <a:t>Data-driven approaches maximize the impact of emerging training technologies, ensuring agility and effectiveness in modern warfare.</a:t>
            </a:r>
          </a:p>
        </p:txBody>
      </p:sp>
    </p:spTree>
    <p:extLst>
      <p:ext uri="{BB962C8B-B14F-4D97-AF65-F5344CB8AC3E}">
        <p14:creationId xmlns:p14="http://schemas.microsoft.com/office/powerpoint/2010/main" val="32674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A5BF49-C685-5BA2-E6E7-25D1D1261FF8}"/>
              </a:ext>
            </a:extLst>
          </p:cNvPr>
          <p:cNvSpPr>
            <a:spLocks noGrp="1"/>
          </p:cNvSpPr>
          <p:nvPr>
            <p:ph type="body" sz="quarter" idx="10"/>
          </p:nvPr>
        </p:nvSpPr>
        <p:spPr>
          <a:xfrm>
            <a:off x="871093" y="3141921"/>
            <a:ext cx="10449813" cy="1229411"/>
          </a:xfrm>
        </p:spPr>
        <p:txBody>
          <a:bodyPr/>
          <a:lstStyle/>
          <a:p>
            <a:r>
              <a:rPr lang="en-US" sz="8000" dirty="0">
                <a:solidFill>
                  <a:srgbClr val="2148BE"/>
                </a:solidFill>
              </a:rPr>
              <a:t>Questions?</a:t>
            </a:r>
          </a:p>
        </p:txBody>
      </p:sp>
      <p:sp>
        <p:nvSpPr>
          <p:cNvPr id="2" name="Slide Number Placeholder 1">
            <a:extLst>
              <a:ext uri="{FF2B5EF4-FFF2-40B4-BE49-F238E27FC236}">
                <a16:creationId xmlns:a16="http://schemas.microsoft.com/office/drawing/2014/main" id="{8DD60304-C946-BEF9-B939-984FEA752F26}"/>
              </a:ext>
            </a:extLst>
          </p:cNvPr>
          <p:cNvSpPr>
            <a:spLocks noGrp="1"/>
          </p:cNvSpPr>
          <p:nvPr>
            <p:ph type="sldNum" sz="quarter" idx="12"/>
          </p:nvPr>
        </p:nvSpPr>
        <p:spPr/>
        <p:txBody>
          <a:bodyPr/>
          <a:lstStyle/>
          <a:p>
            <a:pPr>
              <a:defRPr/>
            </a:pPr>
            <a:fld id="{D68E8870-17DE-45C4-A8DD-7644B2422933}" type="slidenum">
              <a:rPr lang="en-US" smtClean="0"/>
              <a:pPr>
                <a:defRPr/>
              </a:pPr>
              <a:t>17</a:t>
            </a:fld>
            <a:endParaRPr lang="en-US" dirty="0"/>
          </a:p>
        </p:txBody>
      </p:sp>
    </p:spTree>
    <p:extLst>
      <p:ext uri="{BB962C8B-B14F-4D97-AF65-F5344CB8AC3E}">
        <p14:creationId xmlns:p14="http://schemas.microsoft.com/office/powerpoint/2010/main" val="225492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7CC506-E282-B79B-9066-F56B85DB78E2}"/>
              </a:ext>
            </a:extLst>
          </p:cNvPr>
          <p:cNvSpPr>
            <a:spLocks noGrp="1"/>
          </p:cNvSpPr>
          <p:nvPr>
            <p:ph type="body" sz="quarter" idx="10"/>
          </p:nvPr>
        </p:nvSpPr>
        <p:spPr>
          <a:xfrm>
            <a:off x="871094" y="2666339"/>
            <a:ext cx="10449813" cy="1229411"/>
          </a:xfrm>
        </p:spPr>
        <p:txBody>
          <a:bodyPr/>
          <a:lstStyle/>
          <a:p>
            <a:r>
              <a:rPr lang="en-US" sz="4000" dirty="0">
                <a:solidFill>
                  <a:srgbClr val="2148BE"/>
                </a:solidFill>
              </a:rPr>
              <a:t>Dr. Alexxa Bessey</a:t>
            </a:r>
          </a:p>
        </p:txBody>
      </p:sp>
      <p:sp>
        <p:nvSpPr>
          <p:cNvPr id="6" name="Text Placeholder 5">
            <a:extLst>
              <a:ext uri="{FF2B5EF4-FFF2-40B4-BE49-F238E27FC236}">
                <a16:creationId xmlns:a16="http://schemas.microsoft.com/office/drawing/2014/main" id="{0FD1F987-2DA6-BE26-09BE-F45278B96B79}"/>
              </a:ext>
            </a:extLst>
          </p:cNvPr>
          <p:cNvSpPr>
            <a:spLocks noGrp="1"/>
          </p:cNvSpPr>
          <p:nvPr>
            <p:ph type="body" sz="quarter" idx="11"/>
          </p:nvPr>
        </p:nvSpPr>
        <p:spPr>
          <a:xfrm>
            <a:off x="1856581" y="3281044"/>
            <a:ext cx="8478838" cy="1934127"/>
          </a:xfrm>
        </p:spPr>
        <p:txBody>
          <a:bodyPr/>
          <a:lstStyle/>
          <a:p>
            <a:r>
              <a:rPr lang="en-US" sz="3600" dirty="0"/>
              <a:t>Aptima, Inc.</a:t>
            </a:r>
          </a:p>
          <a:p>
            <a:r>
              <a:rPr lang="en-US" sz="3600" dirty="0"/>
              <a:t>abessey@aptima.com</a:t>
            </a:r>
          </a:p>
          <a:p>
            <a:r>
              <a:rPr lang="en-US" sz="3600" dirty="0"/>
              <a:t>630-624-5394</a:t>
            </a:r>
          </a:p>
          <a:p>
            <a:r>
              <a:rPr lang="en-US" sz="3600" dirty="0"/>
              <a:t>Booth #1018 </a:t>
            </a:r>
          </a:p>
        </p:txBody>
      </p:sp>
      <p:sp>
        <p:nvSpPr>
          <p:cNvPr id="2" name="Slide Number Placeholder 1">
            <a:extLst>
              <a:ext uri="{FF2B5EF4-FFF2-40B4-BE49-F238E27FC236}">
                <a16:creationId xmlns:a16="http://schemas.microsoft.com/office/drawing/2014/main" id="{92807952-74CF-D3E6-41CA-CFEAD27BE424}"/>
              </a:ext>
            </a:extLst>
          </p:cNvPr>
          <p:cNvSpPr>
            <a:spLocks noGrp="1"/>
          </p:cNvSpPr>
          <p:nvPr>
            <p:ph type="sldNum" sz="quarter" idx="12"/>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357648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pPr>
              <a:buBlip>
                <a:blip r:embed="rId2">
                  <a:extLst>
                    <a:ext uri="{96DAC541-7B7A-43D3-8B79-37D633B846F1}">
                      <asvg:svgBlip xmlns:asvg="http://schemas.microsoft.com/office/drawing/2016/SVG/main" r:embed="rId3"/>
                    </a:ext>
                  </a:extLst>
                </a:blip>
              </a:buBlip>
            </a:pPr>
            <a:r>
              <a:rPr lang="en-US" sz="3200" dirty="0"/>
              <a:t>Introduction</a:t>
            </a:r>
          </a:p>
          <a:p>
            <a:pPr>
              <a:buBlip>
                <a:blip r:embed="rId2">
                  <a:extLst>
                    <a:ext uri="{96DAC541-7B7A-43D3-8B79-37D633B846F1}">
                      <asvg:svgBlip xmlns:asvg="http://schemas.microsoft.com/office/drawing/2016/SVG/main" r:embed="rId3"/>
                    </a:ext>
                  </a:extLst>
                </a:blip>
              </a:buBlip>
            </a:pPr>
            <a:r>
              <a:rPr lang="en-US" sz="3200" dirty="0"/>
              <a:t>Background</a:t>
            </a:r>
          </a:p>
          <a:p>
            <a:pPr>
              <a:buBlip>
                <a:blip r:embed="rId2">
                  <a:extLst>
                    <a:ext uri="{96DAC541-7B7A-43D3-8B79-37D633B846F1}">
                      <asvg:svgBlip xmlns:asvg="http://schemas.microsoft.com/office/drawing/2016/SVG/main" r:embed="rId3"/>
                    </a:ext>
                  </a:extLst>
                </a:blip>
              </a:buBlip>
            </a:pPr>
            <a:r>
              <a:rPr lang="en-US" sz="3200" dirty="0"/>
              <a:t>Approach</a:t>
            </a:r>
          </a:p>
          <a:p>
            <a:pPr>
              <a:buBlip>
                <a:blip r:embed="rId2">
                  <a:extLst>
                    <a:ext uri="{96DAC541-7B7A-43D3-8B79-37D633B846F1}">
                      <asvg:svgBlip xmlns:asvg="http://schemas.microsoft.com/office/drawing/2016/SVG/main" r:embed="rId3"/>
                    </a:ext>
                  </a:extLst>
                </a:blip>
              </a:buBlip>
            </a:pPr>
            <a:r>
              <a:rPr lang="en-US" sz="3200" dirty="0"/>
              <a:t>Methods</a:t>
            </a:r>
          </a:p>
          <a:p>
            <a:pPr>
              <a:buBlip>
                <a:blip r:embed="rId2">
                  <a:extLst>
                    <a:ext uri="{96DAC541-7B7A-43D3-8B79-37D633B846F1}">
                      <asvg:svgBlip xmlns:asvg="http://schemas.microsoft.com/office/drawing/2016/SVG/main" r:embed="rId3"/>
                    </a:ext>
                  </a:extLst>
                </a:blip>
              </a:buBlip>
            </a:pPr>
            <a:r>
              <a:rPr lang="en-US" sz="3200" dirty="0"/>
              <a:t>Results</a:t>
            </a:r>
          </a:p>
          <a:p>
            <a:pPr>
              <a:buBlip>
                <a:blip r:embed="rId2">
                  <a:extLst>
                    <a:ext uri="{96DAC541-7B7A-43D3-8B79-37D633B846F1}">
                      <asvg:svgBlip xmlns:asvg="http://schemas.microsoft.com/office/drawing/2016/SVG/main" r:embed="rId3"/>
                    </a:ext>
                  </a:extLst>
                </a:blip>
              </a:buBlip>
            </a:pPr>
            <a:r>
              <a:rPr lang="en-US" sz="3200" dirty="0"/>
              <a:t>Themes and Limitations</a:t>
            </a:r>
          </a:p>
          <a:p>
            <a:pPr>
              <a:buBlip>
                <a:blip r:embed="rId2">
                  <a:extLst>
                    <a:ext uri="{96DAC541-7B7A-43D3-8B79-37D633B846F1}">
                      <asvg:svgBlip xmlns:asvg="http://schemas.microsoft.com/office/drawing/2016/SVG/main" r:embed="rId3"/>
                    </a:ext>
                  </a:extLst>
                </a:blip>
              </a:buBlip>
            </a:pPr>
            <a:r>
              <a:rPr lang="en-US" sz="3200" dirty="0"/>
              <a:t>Best Practices</a:t>
            </a: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3D253A2-CD0B-1F59-E499-B95F95B93B38}"/>
              </a:ext>
            </a:extLst>
          </p:cNvPr>
          <p:cNvGraphicFramePr/>
          <p:nvPr>
            <p:extLst>
              <p:ext uri="{D42A27DB-BD31-4B8C-83A1-F6EECF244321}">
                <p14:modId xmlns:p14="http://schemas.microsoft.com/office/powerpoint/2010/main" val="479447257"/>
              </p:ext>
            </p:extLst>
          </p:nvPr>
        </p:nvGraphicFramePr>
        <p:xfrm>
          <a:off x="217719" y="697575"/>
          <a:ext cx="11775440" cy="404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280D32A-0F84-4296-DEBC-89335AE4CFAF}"/>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E607C26D-5D37-1EF5-B852-3B3EDB7FEB80}"/>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715FC350-AFF7-B843-F267-F8A69792D8C3}"/>
              </a:ext>
            </a:extLst>
          </p:cNvPr>
          <p:cNvSpPr>
            <a:spLocks noGrp="1"/>
          </p:cNvSpPr>
          <p:nvPr>
            <p:ph sz="quarter" idx="11"/>
          </p:nvPr>
        </p:nvSpPr>
        <p:spPr>
          <a:xfrm>
            <a:off x="297252" y="3833786"/>
            <a:ext cx="11986188" cy="2326639"/>
          </a:xfrm>
        </p:spPr>
        <p:txBody>
          <a:bodyPr/>
          <a:lstStyle/>
          <a:p>
            <a:pPr marL="457200" lvl="1" indent="0">
              <a:buNone/>
            </a:pPr>
            <a:r>
              <a:rPr lang="en-US" b="1" dirty="0"/>
              <a:t>Purpose of presentation:</a:t>
            </a:r>
          </a:p>
          <a:p>
            <a:pPr marL="742950" lvl="1" indent="-285750">
              <a:buFont typeface="Arial" panose="020B0604020202020204" pitchFamily="34" charset="0"/>
              <a:buChar char="•"/>
            </a:pPr>
            <a:r>
              <a:rPr lang="en-US" dirty="0"/>
              <a:t>Highlight the gap in evaluating training technologies</a:t>
            </a:r>
          </a:p>
          <a:p>
            <a:pPr marL="742950" lvl="1" indent="-285750">
              <a:buFont typeface="Arial" panose="020B0604020202020204" pitchFamily="34" charset="0"/>
              <a:buChar char="•"/>
            </a:pPr>
            <a:r>
              <a:rPr lang="en-US" dirty="0"/>
              <a:t>Advocate for a data-driven approach in the integration of emerging technologies</a:t>
            </a:r>
          </a:p>
          <a:p>
            <a:pPr marL="742950" lvl="1" indent="-285750">
              <a:buFont typeface="Arial" panose="020B0604020202020204" pitchFamily="34" charset="0"/>
              <a:buChar char="•"/>
            </a:pPr>
            <a:r>
              <a:rPr lang="en-US" dirty="0"/>
              <a:t>Offer insights, recommendations, and best practices from three case studies</a:t>
            </a:r>
          </a:p>
          <a:p>
            <a:pPr marL="742950" lvl="1" indent="-285750">
              <a:buFont typeface="Arial" panose="020B0604020202020204" pitchFamily="34" charset="0"/>
              <a:buChar char="•"/>
            </a:pPr>
            <a:r>
              <a:rPr lang="en-US" b="1" dirty="0"/>
              <a:t>Goal: Establish a more systematic evaluation approach to optimize training outcomes.</a:t>
            </a:r>
          </a:p>
          <a:p>
            <a:endParaRPr lang="en-US" sz="1400" dirty="0"/>
          </a:p>
        </p:txBody>
      </p:sp>
    </p:spTree>
    <p:extLst>
      <p:ext uri="{BB962C8B-B14F-4D97-AF65-F5344CB8AC3E}">
        <p14:creationId xmlns:p14="http://schemas.microsoft.com/office/powerpoint/2010/main" val="346880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D388FB-9DAA-1DB7-C2F6-FE932240D270}"/>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31439D31-6A65-095B-7146-4BEAC164FF58}"/>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CC74B277-DA33-806C-FDA6-1828CCCC545A}"/>
              </a:ext>
            </a:extLst>
          </p:cNvPr>
          <p:cNvSpPr>
            <a:spLocks noGrp="1"/>
          </p:cNvSpPr>
          <p:nvPr>
            <p:ph sz="quarter" idx="11"/>
          </p:nvPr>
        </p:nvSpPr>
        <p:spPr/>
        <p:txBody>
          <a:bodyPr/>
          <a:lstStyle/>
          <a:p>
            <a:pPr marL="0" indent="0" algn="ctr">
              <a:buNone/>
            </a:pPr>
            <a:r>
              <a:rPr lang="en-US" sz="3600" b="1" u="sng" dirty="0"/>
              <a:t>Innovation also needs evaluation </a:t>
            </a:r>
          </a:p>
          <a:p>
            <a:pPr marL="209564" indent="-285750">
              <a:buFont typeface="Arial" panose="020B0604020202020204" pitchFamily="34" charset="0"/>
              <a:buChar char="•"/>
            </a:pPr>
            <a:r>
              <a:rPr lang="en-US" b="1" dirty="0"/>
              <a:t>Innovation</a:t>
            </a:r>
          </a:p>
          <a:p>
            <a:pPr marL="742950" lvl="1" indent="-285750">
              <a:buFont typeface="Arial" panose="020B0604020202020204" pitchFamily="34" charset="0"/>
              <a:buChar char="•"/>
            </a:pPr>
            <a:r>
              <a:rPr lang="en-US" dirty="0"/>
              <a:t>Advanced simulators, AR/VR, and AI revolutionize training paradigms</a:t>
            </a:r>
          </a:p>
          <a:p>
            <a:pPr marL="742950" lvl="1" indent="-285750">
              <a:buFont typeface="Arial" panose="020B0604020202020204" pitchFamily="34" charset="0"/>
              <a:buChar char="•"/>
            </a:pPr>
            <a:r>
              <a:rPr lang="en-US" dirty="0"/>
              <a:t>Realistic, immersive environments replicate combat scenarios safely</a:t>
            </a:r>
          </a:p>
          <a:p>
            <a:pPr marL="742950" lvl="1" indent="-285750">
              <a:buFont typeface="Arial" panose="020B0604020202020204" pitchFamily="34" charset="0"/>
              <a:buChar char="•"/>
            </a:pPr>
            <a:r>
              <a:rPr lang="en-US" dirty="0"/>
              <a:t>Reduces costs and risks associated with live exercises </a:t>
            </a:r>
          </a:p>
          <a:p>
            <a:pPr marL="209564" indent="-285750">
              <a:buFont typeface="Arial" panose="020B0604020202020204" pitchFamily="34" charset="0"/>
              <a:buChar char="•"/>
            </a:pPr>
            <a:r>
              <a:rPr lang="en-US" b="1" dirty="0"/>
              <a:t>Importance of Systematic Evaluation:</a:t>
            </a:r>
          </a:p>
          <a:p>
            <a:pPr marL="742950" lvl="1" indent="-285750">
              <a:buFont typeface="Arial" panose="020B0604020202020204" pitchFamily="34" charset="0"/>
              <a:buChar char="•"/>
            </a:pPr>
            <a:r>
              <a:rPr lang="en-US" dirty="0"/>
              <a:t>Provides a comprehensive framework for assessing training technology effectiveness</a:t>
            </a:r>
          </a:p>
          <a:p>
            <a:pPr marL="742950" lvl="1" indent="-285750">
              <a:buFont typeface="Arial" panose="020B0604020202020204" pitchFamily="34" charset="0"/>
              <a:buChar char="•"/>
            </a:pPr>
            <a:r>
              <a:rPr lang="en-US" dirty="0"/>
              <a:t>Data-driven decision-making enables objective, evidence-based assessments</a:t>
            </a:r>
          </a:p>
          <a:p>
            <a:pPr marL="742950" lvl="1" indent="-285750">
              <a:buFont typeface="Arial" panose="020B0604020202020204" pitchFamily="34" charset="0"/>
              <a:buChar char="•"/>
            </a:pPr>
            <a:r>
              <a:rPr lang="en-US" dirty="0"/>
              <a:t>Identifies strengths, weaknesses, and areas for improvement in training technologies</a:t>
            </a:r>
          </a:p>
          <a:p>
            <a:pPr marL="742950" lvl="1" indent="-285750">
              <a:buFont typeface="Arial" panose="020B0604020202020204" pitchFamily="34" charset="0"/>
              <a:buChar char="•"/>
            </a:pPr>
            <a:r>
              <a:rPr lang="en-US" dirty="0"/>
              <a:t>Fosters accountability and transparency through empirical evidence</a:t>
            </a:r>
          </a:p>
          <a:p>
            <a:endParaRPr lang="en-US" dirty="0"/>
          </a:p>
        </p:txBody>
      </p:sp>
    </p:spTree>
    <p:extLst>
      <p:ext uri="{BB962C8B-B14F-4D97-AF65-F5344CB8AC3E}">
        <p14:creationId xmlns:p14="http://schemas.microsoft.com/office/powerpoint/2010/main" val="227101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29D51-F963-1EDC-4B21-D47E12BCBC6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FCDEC225-08DC-BF68-DCA4-7D4B6E17B393}"/>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25659927-0BC8-0695-35B4-765BE1658105}"/>
              </a:ext>
            </a:extLst>
          </p:cNvPr>
          <p:cNvSpPr>
            <a:spLocks noGrp="1"/>
          </p:cNvSpPr>
          <p:nvPr>
            <p:ph sz="quarter" idx="11"/>
          </p:nvPr>
        </p:nvSpPr>
        <p:spPr/>
        <p:txBody>
          <a:bodyPr/>
          <a:lstStyle/>
          <a:p>
            <a:pPr>
              <a:buFont typeface="Arial" panose="020B0604020202020204" pitchFamily="34" charset="0"/>
              <a:buChar char="•"/>
            </a:pPr>
            <a:r>
              <a:rPr lang="en-US" b="1" dirty="0"/>
              <a:t>Risks of Insufficient Evaluation</a:t>
            </a:r>
            <a:r>
              <a:rPr lang="en-US" dirty="0"/>
              <a:t>:</a:t>
            </a:r>
          </a:p>
          <a:p>
            <a:pPr marL="742950" lvl="1" indent="-285750">
              <a:buFont typeface="Arial" panose="020B0604020202020204" pitchFamily="34" charset="0"/>
              <a:buChar char="•"/>
            </a:pPr>
            <a:r>
              <a:rPr lang="en-US" sz="2800" dirty="0"/>
              <a:t>Lack of standardized evaluation can result in inconsistent and unreliable assessments</a:t>
            </a:r>
          </a:p>
          <a:p>
            <a:pPr marL="742950" lvl="1" indent="-285750">
              <a:buFont typeface="Arial" panose="020B0604020202020204" pitchFamily="34" charset="0"/>
              <a:buChar char="•"/>
            </a:pPr>
            <a:r>
              <a:rPr lang="en-US" sz="2800" dirty="0"/>
              <a:t>Small or informal sample sizes limit decision-making confidence</a:t>
            </a:r>
          </a:p>
          <a:p>
            <a:pPr marL="742950" lvl="1" indent="-285750">
              <a:buFont typeface="Arial" panose="020B0604020202020204" pitchFamily="34" charset="0"/>
              <a:buChar char="•"/>
            </a:pPr>
            <a:r>
              <a:rPr lang="en-US" sz="2800" dirty="0"/>
              <a:t>Missed opportunities to optimize training or identify impactful technologies</a:t>
            </a:r>
          </a:p>
          <a:p>
            <a:pPr marL="742950" lvl="1" indent="-285750">
              <a:buFont typeface="Arial" panose="020B0604020202020204" pitchFamily="34" charset="0"/>
              <a:buChar char="•"/>
            </a:pPr>
            <a:r>
              <a:rPr lang="en-US" sz="2800" dirty="0"/>
              <a:t>Data helps drive strategic investments for higher ROI in training technologies.</a:t>
            </a:r>
          </a:p>
          <a:p>
            <a:pPr marL="0" indent="0">
              <a:buNone/>
            </a:pPr>
            <a:endParaRPr lang="en-US" dirty="0"/>
          </a:p>
        </p:txBody>
      </p:sp>
    </p:spTree>
    <p:extLst>
      <p:ext uri="{BB962C8B-B14F-4D97-AF65-F5344CB8AC3E}">
        <p14:creationId xmlns:p14="http://schemas.microsoft.com/office/powerpoint/2010/main" val="245021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6D47B-2ECA-1090-B3B2-9C17B1B77BF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3137E266-5DC9-6CB6-4FAB-1D765B9D0FFB}"/>
              </a:ext>
            </a:extLst>
          </p:cNvPr>
          <p:cNvSpPr>
            <a:spLocks noGrp="1"/>
          </p:cNvSpPr>
          <p:nvPr>
            <p:ph type="title"/>
          </p:nvPr>
        </p:nvSpPr>
        <p:spPr/>
        <p:txBody>
          <a:bodyPr/>
          <a:lstStyle/>
          <a:p>
            <a:r>
              <a:rPr lang="en-US" dirty="0"/>
              <a:t>Case Study Overview</a:t>
            </a:r>
          </a:p>
        </p:txBody>
      </p:sp>
      <p:sp>
        <p:nvSpPr>
          <p:cNvPr id="4" name="Content Placeholder 3">
            <a:extLst>
              <a:ext uri="{FF2B5EF4-FFF2-40B4-BE49-F238E27FC236}">
                <a16:creationId xmlns:a16="http://schemas.microsoft.com/office/drawing/2014/main" id="{24F943D3-4380-7DE3-8B46-ED832A0D74E9}"/>
              </a:ext>
            </a:extLst>
          </p:cNvPr>
          <p:cNvSpPr>
            <a:spLocks noGrp="1"/>
          </p:cNvSpPr>
          <p:nvPr>
            <p:ph sz="quarter" idx="11"/>
          </p:nvPr>
        </p:nvSpPr>
        <p:spPr/>
        <p:txBody>
          <a:bodyPr/>
          <a:lstStyle/>
          <a:p>
            <a:pPr>
              <a:buFont typeface="Arial" panose="020B0604020202020204" pitchFamily="34" charset="0"/>
              <a:buChar char="•"/>
            </a:pPr>
            <a:r>
              <a:rPr lang="en-US" b="1" dirty="0"/>
              <a:t>Systematic Evaluation Approach</a:t>
            </a:r>
          </a:p>
          <a:p>
            <a:pPr lvl="1">
              <a:buFont typeface="Arial" panose="020B0604020202020204" pitchFamily="34" charset="0"/>
              <a:buChar char="•"/>
            </a:pPr>
            <a:r>
              <a:rPr lang="en-US" sz="2800" dirty="0"/>
              <a:t>Identify the user (e.g., the trainee, the tester, the evaluator)</a:t>
            </a:r>
          </a:p>
          <a:p>
            <a:pPr lvl="1">
              <a:buFont typeface="Arial" panose="020B0604020202020204" pitchFamily="34" charset="0"/>
              <a:buChar char="•"/>
            </a:pPr>
            <a:r>
              <a:rPr lang="en-US" sz="2800" dirty="0"/>
              <a:t>Embed the existing training requirements/other identified content</a:t>
            </a:r>
          </a:p>
          <a:p>
            <a:pPr lvl="1">
              <a:buFont typeface="Arial" panose="020B0604020202020204" pitchFamily="34" charset="0"/>
              <a:buChar char="•"/>
            </a:pPr>
            <a:r>
              <a:rPr lang="en-US" sz="2800" dirty="0"/>
              <a:t>Develop deficiency trees</a:t>
            </a:r>
          </a:p>
          <a:p>
            <a:pPr lvl="1">
              <a:buFont typeface="Arial" panose="020B0604020202020204" pitchFamily="34" charset="0"/>
              <a:buChar char="•"/>
            </a:pPr>
            <a:r>
              <a:rPr lang="en-US" sz="2800" dirty="0"/>
              <a:t>Execute the evaluation</a:t>
            </a:r>
            <a:endParaRPr lang="en-US" sz="2400" dirty="0"/>
          </a:p>
          <a:p>
            <a:pPr lvl="1">
              <a:buFont typeface="Arial" panose="020B0604020202020204" pitchFamily="34" charset="0"/>
              <a:buChar char="•"/>
            </a:pPr>
            <a:r>
              <a:rPr lang="en-US" sz="2800" dirty="0"/>
              <a:t>Generate a report </a:t>
            </a:r>
          </a:p>
          <a:p>
            <a:endParaRPr lang="en-US" dirty="0"/>
          </a:p>
        </p:txBody>
      </p:sp>
    </p:spTree>
    <p:extLst>
      <p:ext uri="{BB962C8B-B14F-4D97-AF65-F5344CB8AC3E}">
        <p14:creationId xmlns:p14="http://schemas.microsoft.com/office/powerpoint/2010/main" val="172849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C8CC7-248F-85E1-2211-262D7924843C}"/>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1F7064E6-EFCA-A189-88EB-091CE28B085A}"/>
              </a:ext>
            </a:extLst>
          </p:cNvPr>
          <p:cNvSpPr>
            <a:spLocks noGrp="1"/>
          </p:cNvSpPr>
          <p:nvPr>
            <p:ph type="title"/>
          </p:nvPr>
        </p:nvSpPr>
        <p:spPr/>
        <p:txBody>
          <a:bodyPr/>
          <a:lstStyle/>
          <a:p>
            <a:r>
              <a:rPr lang="en-US" dirty="0"/>
              <a:t>Case Study #1</a:t>
            </a:r>
          </a:p>
        </p:txBody>
      </p:sp>
      <p:sp>
        <p:nvSpPr>
          <p:cNvPr id="4" name="Content Placeholder 3">
            <a:extLst>
              <a:ext uri="{FF2B5EF4-FFF2-40B4-BE49-F238E27FC236}">
                <a16:creationId xmlns:a16="http://schemas.microsoft.com/office/drawing/2014/main" id="{86DED891-B4C0-8940-E530-E65BDC811E0F}"/>
              </a:ext>
            </a:extLst>
          </p:cNvPr>
          <p:cNvSpPr>
            <a:spLocks noGrp="1"/>
          </p:cNvSpPr>
          <p:nvPr>
            <p:ph sz="quarter" idx="11"/>
          </p:nvPr>
        </p:nvSpPr>
        <p:spPr/>
        <p:txBody>
          <a:bodyPr/>
          <a:lstStyle/>
          <a:p>
            <a:pPr>
              <a:buFont typeface="Arial" panose="020B0604020202020204" pitchFamily="34" charset="0"/>
              <a:buChar char="•"/>
            </a:pPr>
            <a:r>
              <a:rPr lang="en-US" b="1" dirty="0"/>
              <a:t>Evaluation Goal: </a:t>
            </a:r>
          </a:p>
          <a:p>
            <a:pPr lvl="1">
              <a:buFont typeface="Arial" panose="020B0604020202020204" pitchFamily="34" charset="0"/>
              <a:buChar char="•"/>
            </a:pPr>
            <a:r>
              <a:rPr lang="en-US" sz="2800" dirty="0"/>
              <a:t>Understand the extent to which local simulated training and distributed training (DMO) provide necessary training requirements for Command and Control (C2) operators.</a:t>
            </a:r>
          </a:p>
          <a:p>
            <a:pPr>
              <a:buFont typeface="Arial" panose="020B0604020202020204" pitchFamily="34" charset="0"/>
              <a:buChar char="•"/>
            </a:pPr>
            <a:r>
              <a:rPr lang="en-US" b="1" dirty="0"/>
              <a:t>Sample Information:</a:t>
            </a:r>
          </a:p>
          <a:p>
            <a:pPr lvl="1">
              <a:buFont typeface="Arial" panose="020B0604020202020204" pitchFamily="34" charset="0"/>
              <a:buChar char="•"/>
            </a:pPr>
            <a:r>
              <a:rPr lang="en-US" sz="2800" dirty="0"/>
              <a:t>CONUS and OCONUS</a:t>
            </a:r>
          </a:p>
          <a:p>
            <a:pPr lvl="1">
              <a:buFont typeface="Arial" panose="020B0604020202020204" pitchFamily="34" charset="0"/>
              <a:buChar char="•"/>
            </a:pPr>
            <a:r>
              <a:rPr lang="en-US" sz="2800" dirty="0"/>
              <a:t>Active duty and National Guard units</a:t>
            </a:r>
          </a:p>
          <a:p>
            <a:pPr lvl="1">
              <a:buFont typeface="Arial" panose="020B0604020202020204" pitchFamily="34" charset="0"/>
              <a:buChar char="•"/>
            </a:pPr>
            <a:r>
              <a:rPr lang="en-US" sz="2800" dirty="0"/>
              <a:t>Two position groups (Surveillance/Links operators and Weapons Section/Position operators)</a:t>
            </a:r>
          </a:p>
          <a:p>
            <a:pPr lvl="1">
              <a:buFont typeface="Arial" panose="020B0604020202020204" pitchFamily="34" charset="0"/>
              <a:buChar char="•"/>
            </a:pPr>
            <a:r>
              <a:rPr lang="en-US" sz="2800" dirty="0"/>
              <a:t>Evaluation of three training centers</a:t>
            </a:r>
          </a:p>
          <a:p>
            <a:endParaRPr lang="en-US" dirty="0"/>
          </a:p>
        </p:txBody>
      </p:sp>
    </p:spTree>
    <p:extLst>
      <p:ext uri="{BB962C8B-B14F-4D97-AF65-F5344CB8AC3E}">
        <p14:creationId xmlns:p14="http://schemas.microsoft.com/office/powerpoint/2010/main" val="100768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61E339-DBFE-12EE-A87A-87F72687B359}"/>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7BFB492A-416F-FADD-4077-A92739F58D72}"/>
              </a:ext>
            </a:extLst>
          </p:cNvPr>
          <p:cNvSpPr>
            <a:spLocks noGrp="1"/>
          </p:cNvSpPr>
          <p:nvPr>
            <p:ph type="title"/>
          </p:nvPr>
        </p:nvSpPr>
        <p:spPr/>
        <p:txBody>
          <a:bodyPr/>
          <a:lstStyle/>
          <a:p>
            <a:r>
              <a:rPr lang="en-US" dirty="0"/>
              <a:t>Case Study #1</a:t>
            </a:r>
          </a:p>
        </p:txBody>
      </p:sp>
      <p:pic>
        <p:nvPicPr>
          <p:cNvPr id="5" name="Content Placeholder 4" descr="Graphical user interface, application, Teams&#10;&#10;Description automatically generated">
            <a:extLst>
              <a:ext uri="{FF2B5EF4-FFF2-40B4-BE49-F238E27FC236}">
                <a16:creationId xmlns:a16="http://schemas.microsoft.com/office/drawing/2014/main" id="{BA02BF00-E5DD-8078-B038-CCA8224633F5}"/>
              </a:ext>
            </a:extLst>
          </p:cNvPr>
          <p:cNvPicPr>
            <a:picLocks noGrp="1" noChangeAspect="1"/>
          </p:cNvPicPr>
          <p:nvPr>
            <p:ph sz="quarter" idx="11"/>
          </p:nvPr>
        </p:nvPicPr>
        <p:blipFill>
          <a:blip r:embed="rId3"/>
          <a:stretch>
            <a:fillRect/>
          </a:stretch>
        </p:blipFill>
        <p:spPr>
          <a:xfrm>
            <a:off x="559566" y="1203708"/>
            <a:ext cx="11072867" cy="4860228"/>
          </a:xfrm>
          <a:prstGeom prst="rect">
            <a:avLst/>
          </a:prstGeom>
        </p:spPr>
      </p:pic>
    </p:spTree>
    <p:extLst>
      <p:ext uri="{BB962C8B-B14F-4D97-AF65-F5344CB8AC3E}">
        <p14:creationId xmlns:p14="http://schemas.microsoft.com/office/powerpoint/2010/main" val="262423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F400B-7A1D-DA2B-EFE7-67EF1A0CFF68}"/>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6416AB24-A3E2-E7F8-BEDC-0E0E64423247}"/>
              </a:ext>
            </a:extLst>
          </p:cNvPr>
          <p:cNvSpPr>
            <a:spLocks noGrp="1"/>
          </p:cNvSpPr>
          <p:nvPr>
            <p:ph type="title"/>
          </p:nvPr>
        </p:nvSpPr>
        <p:spPr/>
        <p:txBody>
          <a:bodyPr/>
          <a:lstStyle/>
          <a:p>
            <a:r>
              <a:rPr lang="en-US" dirty="0"/>
              <a:t>Case Study #1</a:t>
            </a:r>
          </a:p>
        </p:txBody>
      </p:sp>
      <p:sp>
        <p:nvSpPr>
          <p:cNvPr id="7" name="Content Placeholder 6">
            <a:extLst>
              <a:ext uri="{FF2B5EF4-FFF2-40B4-BE49-F238E27FC236}">
                <a16:creationId xmlns:a16="http://schemas.microsoft.com/office/drawing/2014/main" id="{C4C37FB0-FB92-57DE-FD18-36D0F894C45E}"/>
              </a:ext>
            </a:extLst>
          </p:cNvPr>
          <p:cNvSpPr>
            <a:spLocks noGrp="1"/>
          </p:cNvSpPr>
          <p:nvPr>
            <p:ph sz="quarter" idx="11"/>
          </p:nvPr>
        </p:nvSpPr>
        <p:spPr/>
        <p:txBody>
          <a:bodyPr/>
          <a:lstStyle/>
          <a:p>
            <a:pPr>
              <a:buFont typeface="Arial" panose="020B0604020202020204" pitchFamily="34" charset="0"/>
              <a:buChar char="•"/>
            </a:pPr>
            <a:r>
              <a:rPr lang="en-US" b="1" dirty="0"/>
              <a:t>Insights</a:t>
            </a:r>
            <a:r>
              <a:rPr lang="en-US" dirty="0"/>
              <a:t>:</a:t>
            </a:r>
          </a:p>
          <a:p>
            <a:pPr lvl="1">
              <a:buFont typeface="Arial" panose="020B0604020202020204" pitchFamily="34" charset="0"/>
              <a:buChar char="•"/>
            </a:pPr>
            <a:r>
              <a:rPr lang="en-US" dirty="0"/>
              <a:t>15% of of training requirements were demonstrated to be effective in the distributed training environment but were found to be deficient in the local environment.</a:t>
            </a:r>
          </a:p>
          <a:p>
            <a:pPr lvl="1">
              <a:buFont typeface="Arial" panose="020B0604020202020204" pitchFamily="34" charset="0"/>
              <a:buChar char="•"/>
            </a:pPr>
            <a:r>
              <a:rPr lang="en-US" dirty="0"/>
              <a:t>7% of the training requirements were found to be deficient in both training environments.</a:t>
            </a:r>
          </a:p>
          <a:p>
            <a:pPr lvl="1">
              <a:buFont typeface="Arial" panose="020B0604020202020204" pitchFamily="34" charset="0"/>
              <a:buChar char="•"/>
            </a:pPr>
            <a:r>
              <a:rPr lang="en-US" dirty="0"/>
              <a:t>Deficiencies were most often related to the scenarios utilized during training (e.g., scenario realism, scenario variety), IOS (e.g., IOS implementation), connectivity, and mission preparation.</a:t>
            </a:r>
          </a:p>
          <a:p>
            <a:pPr lvl="1">
              <a:buFont typeface="Arial" panose="020B0604020202020204" pitchFamily="34" charset="0"/>
              <a:buChar char="•"/>
            </a:pPr>
            <a:r>
              <a:rPr lang="en-US" dirty="0"/>
              <a:t>Cross-site differences resource differences</a:t>
            </a:r>
          </a:p>
          <a:p>
            <a:pPr lvl="1">
              <a:buFont typeface="Arial" panose="020B0604020202020204" pitchFamily="34" charset="0"/>
              <a:buChar char="•"/>
            </a:pPr>
            <a:r>
              <a:rPr lang="en-US" dirty="0"/>
              <a:t>Consistency of deficiencies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4544423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24cc7eed-df43-4304-84ef-be0eaa23d05b" xsi:nil="true"/>
    <lcf76f155ced4ddcb4097134ff3c332f xmlns="3655d81c-e4aa-4661-81c5-b1c8978b503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B94F6683BE264F922C7E4AE145A2BD" ma:contentTypeVersion="14" ma:contentTypeDescription="Create a new document." ma:contentTypeScope="" ma:versionID="d95e5f2d67b72aff078146d619a90290">
  <xsd:schema xmlns:xsd="http://www.w3.org/2001/XMLSchema" xmlns:xs="http://www.w3.org/2001/XMLSchema" xmlns:p="http://schemas.microsoft.com/office/2006/metadata/properties" xmlns:ns2="3655d81c-e4aa-4661-81c5-b1c8978b5038" xmlns:ns3="24cc7eed-df43-4304-84ef-be0eaa23d05b" targetNamespace="http://schemas.microsoft.com/office/2006/metadata/properties" ma:root="true" ma:fieldsID="75ad5160acc9eb81d4f0ef68d78f4b3b" ns2:_="" ns3:_="">
    <xsd:import namespace="3655d81c-e4aa-4661-81c5-b1c8978b5038"/>
    <xsd:import namespace="24cc7eed-df43-4304-84ef-be0eaa23d05b"/>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bjectDetectorVersions"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5d81c-e4aa-4661-81c5-b1c8978b50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3c513b-d286-4d0e-a3f9-a4207c31086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cc7eed-df43-4304-84ef-be0eaa23d05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9371ecc-a494-41fa-bd12-ecb6749319ca}" ma:internalName="TaxCatchAll" ma:showField="CatchAllData" ma:web="24cc7eed-df43-4304-84ef-be0eaa23d05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www.w3.org/XML/1998/namespace"/>
    <ds:schemaRef ds:uri="http://purl.org/dc/dcmitype/"/>
    <ds:schemaRef ds:uri="http://schemas.microsoft.com/office/2006/documentManagement/types"/>
    <ds:schemaRef ds:uri="3655d81c-e4aa-4661-81c5-b1c8978b5038"/>
    <ds:schemaRef ds:uri="http://purl.org/dc/terms/"/>
    <ds:schemaRef ds:uri="http://schemas.openxmlformats.org/package/2006/metadata/core-properties"/>
    <ds:schemaRef ds:uri="http://schemas.microsoft.com/office/infopath/2007/PartnerControls"/>
    <ds:schemaRef ds:uri="24cc7eed-df43-4304-84ef-be0eaa23d05b"/>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49B30A7-DD6E-4E60-A24D-7D600C4F5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5d81c-e4aa-4661-81c5-b1c8978b5038"/>
    <ds:schemaRef ds:uri="24cc7eed-df43-4304-84ef-be0eaa23d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TotalTime>25224</TotalTime>
  <Words>1153</Words>
  <Application>Microsoft Office PowerPoint</Application>
  <PresentationFormat>Widescreen</PresentationFormat>
  <Paragraphs>158</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Blends</vt:lpstr>
      <vt:lpstr>PowerPoint Presentation</vt:lpstr>
      <vt:lpstr>Agenda</vt:lpstr>
      <vt:lpstr>Introduction</vt:lpstr>
      <vt:lpstr>Background</vt:lpstr>
      <vt:lpstr>Background</vt:lpstr>
      <vt:lpstr>Case Study Overview</vt:lpstr>
      <vt:lpstr>Case Study #1</vt:lpstr>
      <vt:lpstr>Case Study #1</vt:lpstr>
      <vt:lpstr>Case Study #1</vt:lpstr>
      <vt:lpstr>Case Study #2</vt:lpstr>
      <vt:lpstr>Case Study #2</vt:lpstr>
      <vt:lpstr>Case Study #2</vt:lpstr>
      <vt:lpstr>Case Study #3</vt:lpstr>
      <vt:lpstr>Case Study #3</vt:lpstr>
      <vt:lpstr>Case Study #3</vt:lpstr>
      <vt:lpstr>Conclusion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Summer Rebensky</cp:lastModifiedBy>
  <cp:revision>43</cp:revision>
  <cp:lastPrinted>1601-01-01T00:00:00Z</cp:lastPrinted>
  <dcterms:created xsi:type="dcterms:W3CDTF">2016-03-29T15:29:36Z</dcterms:created>
  <dcterms:modified xsi:type="dcterms:W3CDTF">2024-10-06T23:39:39Z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0x0101008FB94F6683BE264F922C7E4AE145A2BD</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