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25"/>
  </p:notesMasterIdLst>
  <p:handoutMasterIdLst>
    <p:handoutMasterId r:id="rId26"/>
  </p:handoutMasterIdLst>
  <p:sldIdLst>
    <p:sldId id="289" r:id="rId5"/>
    <p:sldId id="310" r:id="rId6"/>
    <p:sldId id="309" r:id="rId7"/>
    <p:sldId id="311" r:id="rId8"/>
    <p:sldId id="312" r:id="rId9"/>
    <p:sldId id="313" r:id="rId10"/>
    <p:sldId id="314" r:id="rId11"/>
    <p:sldId id="315" r:id="rId12"/>
    <p:sldId id="316" r:id="rId13"/>
    <p:sldId id="328" r:id="rId14"/>
    <p:sldId id="318" r:id="rId15"/>
    <p:sldId id="326" r:id="rId16"/>
    <p:sldId id="319" r:id="rId17"/>
    <p:sldId id="321" r:id="rId18"/>
    <p:sldId id="320" r:id="rId19"/>
    <p:sldId id="323" r:id="rId20"/>
    <p:sldId id="327" r:id="rId21"/>
    <p:sldId id="324" r:id="rId22"/>
    <p:sldId id="322" r:id="rId23"/>
    <p:sldId id="325" r:id="rId24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A6A6"/>
    <a:srgbClr val="3366CC"/>
    <a:srgbClr val="0033CC"/>
    <a:srgbClr val="CC3300"/>
    <a:srgbClr val="22458A"/>
    <a:srgbClr val="2B56AB"/>
    <a:srgbClr val="0066CC"/>
    <a:srgbClr val="F77B0B"/>
    <a:srgbClr val="B2F50B"/>
    <a:srgbClr val="F88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434" autoAdjust="0"/>
    <p:restoredTop sz="96357" autoAdjust="0"/>
  </p:normalViewPr>
  <p:slideViewPr>
    <p:cSldViewPr snapToGrid="0">
      <p:cViewPr varScale="1">
        <p:scale>
          <a:sx n="103" d="100"/>
          <a:sy n="103" d="100"/>
        </p:scale>
        <p:origin x="114" y="2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honeywellprod-my.sharepoint.com/personal/nichola_lubold_honeywell_com/Documents/1.Nichola/1.ExternalProjects/Navy/BreathingAlgorithms/Results_Jun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of CNN</a:t>
            </a:r>
            <a:r>
              <a:rPr lang="en-US" sz="20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Detecting Breaths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9429964971576597"/>
          <c:y val="1.94525769150296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Sheet2!$F$1</c:f>
              <c:strCache>
                <c:ptCount val="1"/>
                <c:pt idx="0">
                  <c:v>Model 2: Honeywell Data Only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1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54E-4A93-9429-CAEC24EEB366}"/>
              </c:ext>
            </c:extLst>
          </c:dPt>
          <c:dPt>
            <c:idx val="1"/>
            <c:invertIfNegative val="0"/>
            <c:bubble3D val="0"/>
            <c:spPr>
              <a:solidFill>
                <a:srgbClr val="41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54E-4A93-9429-CAEC24EEB366}"/>
              </c:ext>
            </c:extLst>
          </c:dPt>
          <c:dPt>
            <c:idx val="2"/>
            <c:invertIfNegative val="0"/>
            <c:bubble3D val="0"/>
            <c:spPr>
              <a:solidFill>
                <a:srgbClr val="41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54E-4A93-9429-CAEC24EEB366}"/>
              </c:ext>
            </c:extLst>
          </c:dPt>
          <c:val>
            <c:numRef>
              <c:f>Sheet2!$F$5:$H$5</c:f>
              <c:numCache>
                <c:formatCode>General</c:formatCode>
                <c:ptCount val="3"/>
                <c:pt idx="0">
                  <c:v>89</c:v>
                </c:pt>
                <c:pt idx="1">
                  <c:v>89</c:v>
                </c:pt>
                <c:pt idx="2">
                  <c:v>94.2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4E-4A93-9429-CAEC24EEB3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7958064"/>
        <c:axId val="1804580240"/>
      </c:barChart>
      <c:catAx>
        <c:axId val="237958064"/>
        <c:scaling>
          <c:orientation val="minMax"/>
        </c:scaling>
        <c:delete val="1"/>
        <c:axPos val="b"/>
        <c:majorTickMark val="none"/>
        <c:minorTickMark val="none"/>
        <c:tickLblPos val="nextTo"/>
        <c:crossAx val="1804580240"/>
        <c:crosses val="autoZero"/>
        <c:auto val="1"/>
        <c:lblAlgn val="ctr"/>
        <c:lblOffset val="100"/>
        <c:noMultiLvlLbl val="0"/>
      </c:catAx>
      <c:valAx>
        <c:axId val="180458024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Percentage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37958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-76199">
              <a:buNone/>
            </a:pPr>
            <a:r>
              <a:rPr lang="en-US" b="1" dirty="0"/>
              <a:t>Heart rate </a:t>
            </a:r>
            <a:r>
              <a:rPr lang="en-US" dirty="0"/>
              <a:t>as captured by the garments was significantly positively correlated with reference sensor systems across all evaluations at either p &lt; .01 or p &lt; .001. </a:t>
            </a:r>
          </a:p>
          <a:p>
            <a:pPr marL="0" lvl="0" indent="-76199">
              <a:buNone/>
            </a:pPr>
            <a:endParaRPr lang="en-US" dirty="0"/>
          </a:p>
          <a:p>
            <a:pPr marL="0" lvl="0" indent="-76199">
              <a:buNone/>
            </a:pPr>
            <a:r>
              <a:rPr lang="en-US" b="1" dirty="0"/>
              <a:t>Breathing depth </a:t>
            </a:r>
            <a:r>
              <a:rPr lang="en-US" dirty="0"/>
              <a:t>was significantly negatively correlated with SpO2 for all evaluations except the cycle ergometer at either p &lt; .01 or p &lt; .001.</a:t>
            </a:r>
          </a:p>
          <a:p>
            <a:pPr marL="0" lvl="0" indent="-76199">
              <a:buNone/>
            </a:pPr>
            <a:endParaRPr lang="en-US" dirty="0"/>
          </a:p>
          <a:p>
            <a:pPr marL="0" lvl="0" indent="-76199">
              <a:buNone/>
            </a:pPr>
            <a:r>
              <a:rPr lang="en-US" b="1" dirty="0"/>
              <a:t>Breathing rate </a:t>
            </a:r>
            <a:r>
              <a:rPr lang="en-US" dirty="0"/>
              <a:t>was significantly positively correlated with SpO2 in the ROBD, Altitude Chamber, and Flight-Testing evaluations. </a:t>
            </a:r>
          </a:p>
          <a:p>
            <a:pPr marL="0" lvl="0" indent="-76199">
              <a:buNone/>
            </a:pPr>
            <a:endParaRPr lang="en-US" dirty="0"/>
          </a:p>
          <a:p>
            <a:pPr marL="0" lvl="0" indent="-76199"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Alignment between the apparel and the reference system measures of SpO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was complex and less clear.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472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E1BF6-07C4-0FBC-B918-ABD028563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30" y="-5151"/>
            <a:ext cx="12214730" cy="13649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0" y="1384124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CF395AD9-3B30-E84E-ADFF-A85DEA9A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8" name="Picture 37" descr="Text, logo&#10;&#10;Description automatically generated">
            <a:extLst>
              <a:ext uri="{FF2B5EF4-FFF2-40B4-BE49-F238E27FC236}">
                <a16:creationId xmlns:a16="http://schemas.microsoft.com/office/drawing/2014/main" id="{DC8202BA-028E-E242-B824-C4B84406E0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52070"/>
            <a:ext cx="1094689" cy="4383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8FCE43-A445-C22C-BCD5-7FBE06D7AD6A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BFF257-B0D7-4DC3-0743-448F338D0383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B050F1-0DBD-216C-2FB3-021CBE46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1D3B32-716D-2758-508E-4514DD0BD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4890211"/>
          </a:xfrm>
        </p:spPr>
        <p:txBody>
          <a:bodyPr/>
          <a:lstStyle>
            <a:lvl1pPr>
              <a:buClr>
                <a:schemeClr val="tx1"/>
              </a:buClr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AAF4E44-D342-8F43-8501-E1FB4DA184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989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EBD9-CE34-B950-D0A1-9CE5CB7094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6863DC4E-89E6-B745-AEC7-DBE8802F6E3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A8CAE-6BAB-EB7F-70F4-CA252F016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6" r:id="rId4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tor.finseth@honeywell.com" TargetMode="External"/><Relationship Id="rId2" Type="http://schemas.openxmlformats.org/officeDocument/2006/relationships/hyperlink" Target="mailto:nichola.lubold@honeywel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ridget.k.rinkel.civ@us.navy.mil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Development and Evaluation of Biosensing Apparel for Monitoring Fighter Pilot Physiological Episodes</a:t>
            </a:r>
          </a:p>
          <a:p>
            <a:endParaRPr lang="en-US" sz="2000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642523" y="3626184"/>
            <a:ext cx="8478838" cy="1934127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pitchFamily="34" charset="0"/>
              </a:rPr>
              <a:t>Dr. Nichola Lubold, Honeywell Aerospace Technology</a:t>
            </a:r>
          </a:p>
          <a:p>
            <a:pPr eaLnBrk="1" hangingPunct="1"/>
            <a:r>
              <a:rPr lang="en-US" dirty="0">
                <a:latin typeface="Arial Narrow" pitchFamily="34" charset="0"/>
              </a:rPr>
              <a:t>Dr. Tor Finseth, Honeywell Aerospace Technology</a:t>
            </a:r>
          </a:p>
          <a:p>
            <a:pPr eaLnBrk="1" hangingPunct="1"/>
            <a:r>
              <a:rPr lang="en-US" dirty="0">
                <a:latin typeface="Arial Narrow" pitchFamily="34" charset="0"/>
              </a:rPr>
              <a:t>Bridget Rinkel, Naval Air Warfare Center Aircraft Division</a:t>
            </a:r>
          </a:p>
          <a:p>
            <a:pPr eaLnBrk="1" hangingPunct="1"/>
            <a:r>
              <a:rPr lang="en-US" dirty="0">
                <a:latin typeface="Arial Narrow" pitchFamily="34" charset="0"/>
              </a:rPr>
              <a:t>Raisa Marshall, Naval Air Warfare Center Aircraft Division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826E2-E600-FF4F-9DB5-F14FB3F1D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293A85-3F6F-5F38-FF16-3EF4B30B16A3}"/>
              </a:ext>
            </a:extLst>
          </p:cNvPr>
          <p:cNvSpPr txBox="1"/>
          <p:nvPr/>
        </p:nvSpPr>
        <p:spPr>
          <a:xfrm>
            <a:off x="3124200" y="6419966"/>
            <a:ext cx="61488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Arial Narrow" panose="020B0606020202030204" pitchFamily="34" charset="0"/>
              </a:rPr>
              <a:t>NAVAIR Public Release 2024-0447. Distribution Statement A: Approved for Public Release</a:t>
            </a:r>
            <a:endParaRPr lang="en-US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3EBA44-CB21-AC67-E814-85CA126ED3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E0078F0-5A8D-B630-B1B3-8A66720AA549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606658990"/>
              </p:ext>
            </p:extLst>
          </p:nvPr>
        </p:nvGraphicFramePr>
        <p:xfrm>
          <a:off x="558282" y="1914437"/>
          <a:ext cx="11075435" cy="432656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72401">
                  <a:extLst>
                    <a:ext uri="{9D8B030D-6E8A-4147-A177-3AD203B41FA5}">
                      <a16:colId xmlns:a16="http://schemas.microsoft.com/office/drawing/2014/main" val="895620453"/>
                    </a:ext>
                  </a:extLst>
                </a:gridCol>
                <a:gridCol w="3253018">
                  <a:extLst>
                    <a:ext uri="{9D8B030D-6E8A-4147-A177-3AD203B41FA5}">
                      <a16:colId xmlns:a16="http://schemas.microsoft.com/office/drawing/2014/main" val="2109294394"/>
                    </a:ext>
                  </a:extLst>
                </a:gridCol>
                <a:gridCol w="958336">
                  <a:extLst>
                    <a:ext uri="{9D8B030D-6E8A-4147-A177-3AD203B41FA5}">
                      <a16:colId xmlns:a16="http://schemas.microsoft.com/office/drawing/2014/main" val="3630923576"/>
                    </a:ext>
                  </a:extLst>
                </a:gridCol>
                <a:gridCol w="958336">
                  <a:extLst>
                    <a:ext uri="{9D8B030D-6E8A-4147-A177-3AD203B41FA5}">
                      <a16:colId xmlns:a16="http://schemas.microsoft.com/office/drawing/2014/main" val="2621998305"/>
                    </a:ext>
                  </a:extLst>
                </a:gridCol>
                <a:gridCol w="958336">
                  <a:extLst>
                    <a:ext uri="{9D8B030D-6E8A-4147-A177-3AD203B41FA5}">
                      <a16:colId xmlns:a16="http://schemas.microsoft.com/office/drawing/2014/main" val="3281530521"/>
                    </a:ext>
                  </a:extLst>
                </a:gridCol>
                <a:gridCol w="958336">
                  <a:extLst>
                    <a:ext uri="{9D8B030D-6E8A-4147-A177-3AD203B41FA5}">
                      <a16:colId xmlns:a16="http://schemas.microsoft.com/office/drawing/2014/main" val="432036331"/>
                    </a:ext>
                  </a:extLst>
                </a:gridCol>
                <a:gridCol w="958336">
                  <a:extLst>
                    <a:ext uri="{9D8B030D-6E8A-4147-A177-3AD203B41FA5}">
                      <a16:colId xmlns:a16="http://schemas.microsoft.com/office/drawing/2014/main" val="2388250980"/>
                    </a:ext>
                  </a:extLst>
                </a:gridCol>
                <a:gridCol w="958336">
                  <a:extLst>
                    <a:ext uri="{9D8B030D-6E8A-4147-A177-3AD203B41FA5}">
                      <a16:colId xmlns:a16="http://schemas.microsoft.com/office/drawing/2014/main" val="1855828426"/>
                    </a:ext>
                  </a:extLst>
                </a:gridCol>
              </a:tblGrid>
              <a:tr h="399553"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Biosensing Garment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Heart Rate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Breathing Depth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Breathing Rate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33175"/>
                  </a:ext>
                </a:extLst>
              </a:tr>
              <a:tr h="431241">
                <a:tc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Evaluation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Reference Sensor(s)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</a:t>
                      </a:r>
                      <a:r>
                        <a:rPr lang="en-US" sz="1600" b="1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</a:t>
                      </a:r>
                      <a:r>
                        <a:rPr lang="en-US" sz="1600" b="1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</a:t>
                      </a:r>
                      <a:r>
                        <a:rPr lang="en-US" sz="1600" b="1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320916"/>
                  </a:ext>
                </a:extLst>
              </a:tr>
              <a:tr h="557075">
                <a:tc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ROBD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HR:    Mindray ECG</a:t>
                      </a:r>
                    </a:p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</a:t>
                      </a:r>
                      <a:r>
                        <a:rPr lang="en-US" sz="16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2:  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 oximetry pod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.95**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-.61**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.23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-.25*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-.19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.26**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3621113"/>
                  </a:ext>
                </a:extLst>
              </a:tr>
              <a:tr h="647351">
                <a:tc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Altitude Chamber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HR:    Nonin WristOx (pulse rate)</a:t>
                      </a:r>
                    </a:p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</a:t>
                      </a:r>
                      <a:r>
                        <a:rPr lang="en-US" sz="16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2:  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Nonin WristOx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.48*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-.79**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.19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-.35**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-.23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.39**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360931"/>
                  </a:ext>
                </a:extLst>
              </a:tr>
              <a:tr h="386874">
                <a:tc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Thermal Chamber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HR:    Mindray ECG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.99**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.22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.67*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05323"/>
                  </a:ext>
                </a:extLst>
              </a:tr>
              <a:tr h="406054">
                <a:tc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Cycle Ergometer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</a:t>
                      </a:r>
                      <a:r>
                        <a:rPr lang="en-US" sz="16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2:  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 oximetry pod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.41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.09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.40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768521"/>
                  </a:ext>
                </a:extLst>
              </a:tr>
              <a:tr h="536103">
                <a:tc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Centrifuge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HR:    (unspecified) ECG</a:t>
                      </a:r>
                    </a:p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</a:t>
                      </a:r>
                      <a:r>
                        <a:rPr lang="en-US" sz="16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2:  </a:t>
                      </a: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Nonin WristOx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.87**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-.36*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.31**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-.67**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.16**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.19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2300514"/>
                  </a:ext>
                </a:extLst>
              </a:tr>
              <a:tr h="658389">
                <a:tc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Flight Testing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HR:    Nonin WristOx (pulse rate)</a:t>
                      </a:r>
                    </a:p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</a:t>
                      </a:r>
                      <a:r>
                        <a:rPr lang="en-US" sz="16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2:  </a:t>
                      </a: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Nonin WristOx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.30**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.26**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.12**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-.11**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.14**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.10**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927584"/>
                  </a:ext>
                </a:extLst>
              </a:tr>
              <a:tr h="303925">
                <a:tc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Flight Squadron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83710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5CF9334-B1B2-1E53-F4B4-A2AFA9D36D03}"/>
              </a:ext>
            </a:extLst>
          </p:cNvPr>
          <p:cNvSpPr txBox="1"/>
          <p:nvPr/>
        </p:nvSpPr>
        <p:spPr>
          <a:xfrm>
            <a:off x="558282" y="1085044"/>
            <a:ext cx="110754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Three signals from the biosensing garments were compared to reference systems by computing Pearson’s correlation coefficient in a two-tailed t-test: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1AF93C-79B2-0E5A-E06C-1EE0A7C0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/>
          <a:lstStyle/>
          <a:p>
            <a:r>
              <a:rPr lang="en-US" dirty="0"/>
              <a:t>Effectiveness in Capturing Bio-signals</a:t>
            </a:r>
          </a:p>
        </p:txBody>
      </p:sp>
      <p:pic>
        <p:nvPicPr>
          <p:cNvPr id="14" name="Online Image Placeholder 28" descr="Bar graph with upward trend outline">
            <a:extLst>
              <a:ext uri="{FF2B5EF4-FFF2-40B4-BE49-F238E27FC236}">
                <a16:creationId xmlns:a16="http://schemas.microsoft.com/office/drawing/2014/main" id="{F4C61260-49C5-23EC-5A8F-6D255F491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3659" y="77724"/>
            <a:ext cx="685800" cy="685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D6B512-FC7E-3EFD-644B-A3FD91554A19}"/>
              </a:ext>
            </a:extLst>
          </p:cNvPr>
          <p:cNvSpPr/>
          <p:nvPr/>
        </p:nvSpPr>
        <p:spPr bwMode="auto">
          <a:xfrm>
            <a:off x="6021422" y="2743200"/>
            <a:ext cx="671207" cy="3507530"/>
          </a:xfrm>
          <a:prstGeom prst="rect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C7C9DE-209B-7413-4EA9-B457E03F179F}"/>
              </a:ext>
            </a:extLst>
          </p:cNvPr>
          <p:cNvSpPr/>
          <p:nvPr/>
        </p:nvSpPr>
        <p:spPr bwMode="auto">
          <a:xfrm>
            <a:off x="8907294" y="2738336"/>
            <a:ext cx="671207" cy="3507530"/>
          </a:xfrm>
          <a:prstGeom prst="rect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644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DA5A6-F196-46FC-2C51-6D378BFB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741" y="0"/>
            <a:ext cx="7638014" cy="841248"/>
          </a:xfrm>
        </p:spPr>
        <p:txBody>
          <a:bodyPr/>
          <a:lstStyle/>
          <a:p>
            <a:r>
              <a:rPr lang="en-US" dirty="0"/>
              <a:t>Effectiveness for Capturing Physiological Signals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B076F-5E4A-D64C-EEEF-CE7302C01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9B43775-300D-E25F-94FC-5189D67B5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725" y="1054100"/>
            <a:ext cx="4108904" cy="533640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dirty="0">
                <a:latin typeface="Arial Narrow" charset="0"/>
              </a:rPr>
              <a:t>Capturing Signals in a Unique Environment </a:t>
            </a:r>
          </a:p>
          <a:p>
            <a:pPr marL="0" indent="0">
              <a:buNone/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 Narrow" charset="0"/>
              </a:rPr>
              <a:t>Heart rate and breathing rate signals were compared from the centrifuge to in-flight data.</a:t>
            </a:r>
          </a:p>
          <a:p>
            <a:pPr marL="0" indent="0">
              <a:buNone/>
            </a:pPr>
            <a:endParaRPr lang="en-US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 Narrow" charset="0"/>
              </a:rPr>
              <a:t>Similar changes in heart rate and breathing rate were seen in the aircraft environment when pilots experienced high-G forces reflecting patterns observed in the centrifuge evaluation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100" dirty="0">
              <a:latin typeface="Arial Narrow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 Narrow" charset="0"/>
              </a:rPr>
              <a:t>However, variability observed within individuals up to 15bpm.</a:t>
            </a:r>
          </a:p>
        </p:txBody>
      </p:sp>
      <p:pic>
        <p:nvPicPr>
          <p:cNvPr id="7" name="Online Image Placeholder 28" descr="Bar graph with upward trend outline">
            <a:extLst>
              <a:ext uri="{FF2B5EF4-FFF2-40B4-BE49-F238E27FC236}">
                <a16:creationId xmlns:a16="http://schemas.microsoft.com/office/drawing/2014/main" id="{D9D01E8B-3464-261A-4A4B-F19405EDF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1690" y="77724"/>
            <a:ext cx="685800" cy="685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93DA42-DCC7-0989-2C41-8D5170FE03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0"/>
          <a:stretch/>
        </p:blipFill>
        <p:spPr bwMode="auto">
          <a:xfrm>
            <a:off x="4821539" y="1266953"/>
            <a:ext cx="7128124" cy="4889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8049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DA5A6-F196-46FC-2C51-6D378BFB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741" y="0"/>
            <a:ext cx="7638014" cy="841248"/>
          </a:xfrm>
        </p:spPr>
        <p:txBody>
          <a:bodyPr/>
          <a:lstStyle/>
          <a:p>
            <a:r>
              <a:rPr lang="en-US" dirty="0"/>
              <a:t>Effectiveness for Capturing Physiological Signals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B076F-5E4A-D64C-EEEF-CE7302C01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Online Image Placeholder 28" descr="Bar graph with upward trend outline">
            <a:extLst>
              <a:ext uri="{FF2B5EF4-FFF2-40B4-BE49-F238E27FC236}">
                <a16:creationId xmlns:a16="http://schemas.microsoft.com/office/drawing/2014/main" id="{D9D01E8B-3464-261A-4A4B-F19405EDF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1690" y="77724"/>
            <a:ext cx="685800" cy="685800"/>
          </a:xfrm>
          <a:prstGeom prst="rect">
            <a:avLst/>
          </a:prstGeom>
        </p:spPr>
      </p:pic>
      <p:pic>
        <p:nvPicPr>
          <p:cNvPr id="9" name="Online Media 6" descr="MOV_F001M009GExercise_Trajectory(1) (Converted).mov">
            <a:hlinkClick r:id="" action="ppaction://media"/>
            <a:extLst>
              <a:ext uri="{FF2B5EF4-FFF2-40B4-BE49-F238E27FC236}">
                <a16:creationId xmlns:a16="http://schemas.microsoft.com/office/drawing/2014/main" id="{298686E1-6DAE-0B7B-CE52-797D7622E9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7858.5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5599" y="1106307"/>
            <a:ext cx="8560802" cy="490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5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DA5A6-F196-46FC-2C51-6D378BFB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490" y="0"/>
            <a:ext cx="7416800" cy="841248"/>
          </a:xfrm>
        </p:spPr>
        <p:txBody>
          <a:bodyPr/>
          <a:lstStyle/>
          <a:p>
            <a:r>
              <a:rPr lang="en-US" dirty="0"/>
              <a:t>Acceptability of Biosensing Garments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B076F-5E4A-D64C-EEEF-CE7302C01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9B43775-300D-E25F-94FC-5189D67B5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726" y="1274009"/>
            <a:ext cx="6504599" cy="48895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Participants filled out subjective assessments in all evaluations: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20% felt the garment was “tight” initially but over time, the garment became more comfortable, while 80% responded that it was acceptable.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All flight squadron evaluators felt the garments would be most useful in a test environment. 73% felt it would be useful in training.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3" name="Online Image Placeholder 32" descr="Blueprint outline">
            <a:extLst>
              <a:ext uri="{FF2B5EF4-FFF2-40B4-BE49-F238E27FC236}">
                <a16:creationId xmlns:a16="http://schemas.microsoft.com/office/drawing/2014/main" id="{5315BE6C-231F-964D-51C7-C180479CB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3659" y="35999"/>
            <a:ext cx="685800" cy="685800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6C0C5A2E-9230-5F86-8037-0BC50D6CB32A}"/>
              </a:ext>
            </a:extLst>
          </p:cNvPr>
          <p:cNvSpPr/>
          <p:nvPr/>
        </p:nvSpPr>
        <p:spPr bwMode="auto">
          <a:xfrm>
            <a:off x="8062547" y="1173549"/>
            <a:ext cx="3032965" cy="1863969"/>
          </a:xfrm>
          <a:prstGeom prst="wedgeRectCallout">
            <a:avLst>
              <a:gd name="adj1" fmla="val -39386"/>
              <a:gd name="adj2" fmla="val 77594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4831AB7D-B388-9F2C-3025-D5EDDFFE62AF}"/>
              </a:ext>
            </a:extLst>
          </p:cNvPr>
          <p:cNvSpPr/>
          <p:nvPr/>
        </p:nvSpPr>
        <p:spPr bwMode="auto">
          <a:xfrm>
            <a:off x="9026769" y="2596570"/>
            <a:ext cx="3165231" cy="2117440"/>
          </a:xfrm>
          <a:prstGeom prst="wedgeEllipseCallout">
            <a:avLst>
              <a:gd name="adj1" fmla="val 28611"/>
              <a:gd name="adj2" fmla="val 71635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BE224AE-A16D-6A8F-AA57-494F6D4C456B}"/>
              </a:ext>
            </a:extLst>
          </p:cNvPr>
          <p:cNvSpPr/>
          <p:nvPr/>
        </p:nvSpPr>
        <p:spPr bwMode="auto">
          <a:xfrm>
            <a:off x="7098325" y="4299540"/>
            <a:ext cx="3701180" cy="1863969"/>
          </a:xfrm>
          <a:prstGeom prst="wedgeRoundRectCallout">
            <a:avLst>
              <a:gd name="adj1" fmla="val -65493"/>
              <a:gd name="adj2" fmla="val 4953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A7D4F0-5842-C2D5-ACFE-5B297079DBBD}"/>
              </a:ext>
            </a:extLst>
          </p:cNvPr>
          <p:cNvSpPr txBox="1"/>
          <p:nvPr/>
        </p:nvSpPr>
        <p:spPr>
          <a:xfrm>
            <a:off x="8062547" y="1237522"/>
            <a:ext cx="3032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shirt and box are not even really noticeable.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9DB869-BB0A-897B-7EB0-E5BA37AEADAC}"/>
              </a:ext>
            </a:extLst>
          </p:cNvPr>
          <p:cNvSpPr txBox="1"/>
          <p:nvPr/>
        </p:nvSpPr>
        <p:spPr>
          <a:xfrm>
            <a:off x="9026769" y="3032277"/>
            <a:ext cx="3032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garments felt good. They were comfortable.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D31B05-D946-24E2-1368-EEED0E127DD4}"/>
              </a:ext>
            </a:extLst>
          </p:cNvPr>
          <p:cNvSpPr txBox="1"/>
          <p:nvPr/>
        </p:nvSpPr>
        <p:spPr>
          <a:xfrm>
            <a:off x="7197971" y="4448251"/>
            <a:ext cx="3501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</a:t>
            </a:r>
            <a:r>
              <a:rPr lang="en-US" sz="2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hen thinking about it, I know it’s there but otherwise it’s not noticeable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264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965F1C-A4D1-1053-C197-61EBC4D147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C90DBB1-F1C8-DD08-3029-7B6ED2ACD8AF}"/>
              </a:ext>
            </a:extLst>
          </p:cNvPr>
          <p:cNvSpPr/>
          <p:nvPr/>
        </p:nvSpPr>
        <p:spPr>
          <a:xfrm>
            <a:off x="1267335" y="4062955"/>
            <a:ext cx="1366345" cy="1208690"/>
          </a:xfrm>
          <a:prstGeom prst="rect">
            <a:avLst/>
          </a:prstGeom>
          <a:solidFill>
            <a:srgbClr val="41A6A6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Coughing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1C58C13-22EE-07E9-BDC3-115A3046014D}"/>
              </a:ext>
            </a:extLst>
          </p:cNvPr>
          <p:cNvSpPr/>
          <p:nvPr/>
        </p:nvSpPr>
        <p:spPr>
          <a:xfrm>
            <a:off x="3269225" y="4062955"/>
            <a:ext cx="1366345" cy="1208690"/>
          </a:xfrm>
          <a:prstGeom prst="rect">
            <a:avLst/>
          </a:prstGeom>
          <a:solidFill>
            <a:srgbClr val="41A6A6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Shallow breathing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F54A305-69A8-7EF7-B285-FA453552999D}"/>
              </a:ext>
            </a:extLst>
          </p:cNvPr>
          <p:cNvSpPr/>
          <p:nvPr/>
        </p:nvSpPr>
        <p:spPr>
          <a:xfrm>
            <a:off x="5271115" y="4062955"/>
            <a:ext cx="1366345" cy="1208690"/>
          </a:xfrm>
          <a:prstGeom prst="rect">
            <a:avLst/>
          </a:prstGeom>
          <a:solidFill>
            <a:srgbClr val="41A6A6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Hyper-ventilation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96A3831-1AC4-8AFD-1AD3-68C504F2AD36}"/>
              </a:ext>
            </a:extLst>
          </p:cNvPr>
          <p:cNvSpPr/>
          <p:nvPr/>
        </p:nvSpPr>
        <p:spPr>
          <a:xfrm>
            <a:off x="7273005" y="4062955"/>
            <a:ext cx="1366345" cy="1208690"/>
          </a:xfrm>
          <a:prstGeom prst="rect">
            <a:avLst/>
          </a:prstGeom>
          <a:solidFill>
            <a:srgbClr val="41A6A6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Holding Breath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A1EB83F-5C94-D5A4-110A-543E99B30961}"/>
              </a:ext>
            </a:extLst>
          </p:cNvPr>
          <p:cNvSpPr/>
          <p:nvPr/>
        </p:nvSpPr>
        <p:spPr>
          <a:xfrm>
            <a:off x="9274897" y="4062955"/>
            <a:ext cx="1366345" cy="1208690"/>
          </a:xfrm>
          <a:prstGeom prst="rect">
            <a:avLst/>
          </a:prstGeom>
          <a:solidFill>
            <a:srgbClr val="41A6A6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Talking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E1BE9645-5105-3F7E-8E1C-85FD45ED9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349" y="-17585"/>
            <a:ext cx="8380875" cy="841248"/>
          </a:xfrm>
        </p:spPr>
        <p:txBody>
          <a:bodyPr/>
          <a:lstStyle/>
          <a:p>
            <a:r>
              <a:rPr lang="en-US" sz="2400" dirty="0"/>
              <a:t>Detecting Pilot State with Biosensing Garments</a:t>
            </a:r>
          </a:p>
        </p:txBody>
      </p:sp>
      <p:pic>
        <p:nvPicPr>
          <p:cNvPr id="52" name="Online Image Placeholder 36" descr="Puzzle outline">
            <a:extLst>
              <a:ext uri="{FF2B5EF4-FFF2-40B4-BE49-F238E27FC236}">
                <a16:creationId xmlns:a16="http://schemas.microsoft.com/office/drawing/2014/main" id="{65BF18D6-F076-9806-346C-EFA6C29F5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6421" y="77724"/>
            <a:ext cx="685800" cy="685800"/>
          </a:xfrm>
          <a:prstGeom prst="rect">
            <a:avLst/>
          </a:prstGeom>
        </p:spPr>
      </p:pic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675C4A8E-A3A5-5ED8-E8A8-2B26FDFA4405}"/>
              </a:ext>
            </a:extLst>
          </p:cNvPr>
          <p:cNvSpPr txBox="1">
            <a:spLocks/>
          </p:cNvSpPr>
          <p:nvPr/>
        </p:nvSpPr>
        <p:spPr>
          <a:xfrm>
            <a:off x="593726" y="1274009"/>
            <a:ext cx="11121196" cy="4889500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kern="0" dirty="0"/>
              <a:t>Using data collected during the cycle ergometer evaluation, convolutional neural network models were built to assess how well the garments can detect breathing states potentially related to physiological episodes. </a:t>
            </a:r>
          </a:p>
          <a:p>
            <a:endParaRPr lang="en-US" kern="0" dirty="0"/>
          </a:p>
          <a:p>
            <a:pPr marL="0" indent="0">
              <a:buNone/>
            </a:pPr>
            <a:r>
              <a:rPr lang="en-US" b="1" kern="0" dirty="0"/>
              <a:t>Breathing States</a:t>
            </a:r>
          </a:p>
          <a:p>
            <a:pPr marL="0" indent="0">
              <a:buFont typeface="Wingdings" charset="2"/>
              <a:buNone/>
            </a:pPr>
            <a:r>
              <a:rPr lang="en-US" kern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6327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DA5A6-F196-46FC-2C51-6D378BFB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740" y="0"/>
            <a:ext cx="7554039" cy="841248"/>
          </a:xfrm>
        </p:spPr>
        <p:txBody>
          <a:bodyPr/>
          <a:lstStyle/>
          <a:p>
            <a:r>
              <a:rPr lang="en-US" dirty="0"/>
              <a:t>Detecting Pilot State with Biosensing Garments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B076F-5E4A-D64C-EEEF-CE7302C01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9B43775-300D-E25F-94FC-5189D67B5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012" y="1517249"/>
            <a:ext cx="4975356" cy="42554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Different models for detecting breath types were assessed.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dirty="0"/>
              <a:t>Highest performing model combined shallow breathing and hyperventilation (results shown).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dirty="0"/>
              <a:t>Shallow breaths and breaths indicative of hyperventilation were hard to differentiate.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Online Image Placeholder 36" descr="Puzzle outline">
            <a:extLst>
              <a:ext uri="{FF2B5EF4-FFF2-40B4-BE49-F238E27FC236}">
                <a16:creationId xmlns:a16="http://schemas.microsoft.com/office/drawing/2014/main" id="{E4717FC8-DCF6-0650-89AF-D0EB332F0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6421" y="77724"/>
            <a:ext cx="685800" cy="685800"/>
          </a:xfrm>
          <a:prstGeom prst="rect">
            <a:avLst/>
          </a:prstGeom>
        </p:spPr>
      </p:pic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99C0FD1D-AC54-D487-0D14-9E021C846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563893"/>
              </p:ext>
            </p:extLst>
          </p:nvPr>
        </p:nvGraphicFramePr>
        <p:xfrm>
          <a:off x="6789916" y="5229382"/>
          <a:ext cx="4683391" cy="7857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5531">
                  <a:extLst>
                    <a:ext uri="{9D8B030D-6E8A-4147-A177-3AD203B41FA5}">
                      <a16:colId xmlns:a16="http://schemas.microsoft.com/office/drawing/2014/main" val="3959343847"/>
                    </a:ext>
                  </a:extLst>
                </a:gridCol>
                <a:gridCol w="1585924">
                  <a:extLst>
                    <a:ext uri="{9D8B030D-6E8A-4147-A177-3AD203B41FA5}">
                      <a16:colId xmlns:a16="http://schemas.microsoft.com/office/drawing/2014/main" val="230260477"/>
                    </a:ext>
                  </a:extLst>
                </a:gridCol>
                <a:gridCol w="1621936">
                  <a:extLst>
                    <a:ext uri="{9D8B030D-6E8A-4147-A177-3AD203B41FA5}">
                      <a16:colId xmlns:a16="http://schemas.microsoft.com/office/drawing/2014/main" val="608230043"/>
                    </a:ext>
                  </a:extLst>
                </a:gridCol>
              </a:tblGrid>
              <a:tr h="37588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Accuracy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Precision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F1 Score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5141844"/>
                  </a:ext>
                </a:extLst>
              </a:tr>
              <a:tr h="4098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97.2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94.3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88.0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5494031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A1A372AE-31AD-3D0C-F75B-0CC06F0CE653}"/>
              </a:ext>
            </a:extLst>
          </p:cNvPr>
          <p:cNvGrpSpPr/>
          <p:nvPr/>
        </p:nvGrpSpPr>
        <p:grpSpPr>
          <a:xfrm>
            <a:off x="5802923" y="1517249"/>
            <a:ext cx="6049944" cy="3554925"/>
            <a:chOff x="771524" y="1085850"/>
            <a:chExt cx="7419976" cy="2422038"/>
          </a:xfrm>
        </p:grpSpPr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50EBACF3-A9C5-6F0C-22A4-892DF3935AD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98126316"/>
                </p:ext>
              </p:extLst>
            </p:nvPr>
          </p:nvGraphicFramePr>
          <p:xfrm>
            <a:off x="771524" y="1085850"/>
            <a:ext cx="7419976" cy="22240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45C669-557D-C362-D1FE-2DAA7C577825}"/>
                </a:ext>
              </a:extLst>
            </p:cNvPr>
            <p:cNvSpPr txBox="1"/>
            <p:nvPr/>
          </p:nvSpPr>
          <p:spPr>
            <a:xfrm>
              <a:off x="2385744" y="3186587"/>
              <a:ext cx="1642284" cy="2821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Accuracy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2C08F30-2C4C-9D06-6842-F389E530E4BF}"/>
                </a:ext>
              </a:extLst>
            </p:cNvPr>
            <p:cNvSpPr txBox="1"/>
            <p:nvPr/>
          </p:nvSpPr>
          <p:spPr>
            <a:xfrm>
              <a:off x="4435892" y="3209056"/>
              <a:ext cx="1449454" cy="2821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Precision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AEE8C9-3DBE-7DE8-A270-2A8F30252228}"/>
                </a:ext>
              </a:extLst>
            </p:cNvPr>
            <p:cNvSpPr txBox="1"/>
            <p:nvPr/>
          </p:nvSpPr>
          <p:spPr>
            <a:xfrm>
              <a:off x="6399755" y="3200111"/>
              <a:ext cx="122973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8940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85B8E0-283F-E3D5-D27E-0F3E083030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278281-5956-42BD-D744-B776499ED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95B5D-E458-580A-1F58-747C993B1A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36431" y="1046716"/>
            <a:ext cx="10394314" cy="102827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Effectiveness: Heart rate aligned in expected directions with reference systems. SpO2 is more complex. Potential variability within individuals. </a:t>
            </a:r>
          </a:p>
        </p:txBody>
      </p:sp>
      <p:pic>
        <p:nvPicPr>
          <p:cNvPr id="5" name="Online Image Placeholder 28" descr="Bar graph with upward trend outline">
            <a:extLst>
              <a:ext uri="{FF2B5EF4-FFF2-40B4-BE49-F238E27FC236}">
                <a16:creationId xmlns:a16="http://schemas.microsoft.com/office/drawing/2014/main" id="{13AB8847-E733-149B-CA59-58138EE42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631" y="1046715"/>
            <a:ext cx="685800" cy="685800"/>
          </a:xfrm>
          <a:prstGeom prst="rect">
            <a:avLst/>
          </a:prstGeom>
        </p:spPr>
      </p:pic>
      <p:pic>
        <p:nvPicPr>
          <p:cNvPr id="6" name="Online Image Placeholder 32" descr="Blueprint outline">
            <a:extLst>
              <a:ext uri="{FF2B5EF4-FFF2-40B4-BE49-F238E27FC236}">
                <a16:creationId xmlns:a16="http://schemas.microsoft.com/office/drawing/2014/main" id="{A4699434-89FF-1FBA-4402-9A276BB15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631" y="2655275"/>
            <a:ext cx="685800" cy="685800"/>
          </a:xfrm>
          <a:prstGeom prst="rect">
            <a:avLst/>
          </a:prstGeom>
        </p:spPr>
      </p:pic>
      <p:pic>
        <p:nvPicPr>
          <p:cNvPr id="7" name="Online Image Placeholder 36" descr="Puzzle outline">
            <a:extLst>
              <a:ext uri="{FF2B5EF4-FFF2-40B4-BE49-F238E27FC236}">
                <a16:creationId xmlns:a16="http://schemas.microsoft.com/office/drawing/2014/main" id="{02D8E6EF-848F-FB2E-80C7-8D279623E4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631" y="4783015"/>
            <a:ext cx="685800" cy="68580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F66AF23-40FB-7930-E00C-E9BC9C220FF4}"/>
              </a:ext>
            </a:extLst>
          </p:cNvPr>
          <p:cNvSpPr txBox="1">
            <a:spLocks/>
          </p:cNvSpPr>
          <p:nvPr/>
        </p:nvSpPr>
        <p:spPr bwMode="auto">
          <a:xfrm>
            <a:off x="1348154" y="2484040"/>
            <a:ext cx="10394314" cy="1028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kern="0" dirty="0"/>
              <a:t>Acceptability: Most acceptable for flight testing, with most interviewees also agreeing the garments would be acceptable for training. Female representation ranged from 5% to 44% across evaluations; no noticeable differences in subjective feedback.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F3ADF58-00A6-7D59-1E3E-38892CFB2E6A}"/>
              </a:ext>
            </a:extLst>
          </p:cNvPr>
          <p:cNvSpPr txBox="1">
            <a:spLocks/>
          </p:cNvSpPr>
          <p:nvPr/>
        </p:nvSpPr>
        <p:spPr bwMode="auto">
          <a:xfrm>
            <a:off x="1348154" y="4659924"/>
            <a:ext cx="10394314" cy="1028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kern="0" dirty="0"/>
              <a:t>Pilot State: Results form models (e.g., F1 score of 94.2) indicates potential future applicability of apparel for detecting states, but there are challenges with differentiating breaths of different types.  </a:t>
            </a:r>
          </a:p>
        </p:txBody>
      </p:sp>
    </p:spTree>
    <p:extLst>
      <p:ext uri="{BB962C8B-B14F-4D97-AF65-F5344CB8AC3E}">
        <p14:creationId xmlns:p14="http://schemas.microsoft.com/office/powerpoint/2010/main" val="2636886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9DD76F-066A-FC73-1A9A-A2081E92B9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2323F1-3C38-875A-AD67-FB62EF1C4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&amp; Future 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EAD810-FDB5-A03A-3CA7-08979644C4F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444390" cy="5075237"/>
          </a:xfrm>
        </p:spPr>
        <p:txBody>
          <a:bodyPr/>
          <a:lstStyle/>
          <a:p>
            <a:pPr marL="0" marR="0" indent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Structure and Composition of Garments Limitations:</a:t>
            </a: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50% cotton fabric means </a:t>
            </a:r>
            <a:r>
              <a:rPr lang="en-US" sz="24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to change over time with extended use.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Results did not indicate signal degradation or subjective perceptions of increased discomfort, but </a:t>
            </a:r>
            <a:r>
              <a:rPr lang="en-US" sz="24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changes in the fabric were observed in the extended flight squadron evaluation</a:t>
            </a: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Hardware puck connection issue: poor quality data or no data was recorded in six flight squadron events</a:t>
            </a: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0" indent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Future Work</a:t>
            </a: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Iterations on the fabric and hardware design to reduce the potential for such issues. </a:t>
            </a: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Explore </a:t>
            </a:r>
            <a:r>
              <a:rPr lang="en-US" sz="24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potential individual differences in physiological responses to high-G.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Focused longitudinal study on physiological changes over time, both on the ground and in the air.</a:t>
            </a:r>
          </a:p>
          <a:p>
            <a:endParaRPr lang="en-US" sz="18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endParaRPr lang="en-US" sz="18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179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5291E3-013B-DF51-5C4B-3425663DB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D937F6-A7EB-8BFE-59AA-498FDF94A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B728F3-A563-89E8-4D3D-7FA67B2DAA1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451165"/>
            <a:ext cx="5270037" cy="5075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Author Contact Information: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Nichola Lubold, PhD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nichola.lubold@honeywell.com</a:t>
            </a: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Tor Finseth, PhD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	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tor.finseth@honeywell.com</a:t>
            </a: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916654-9B61-52E2-D92A-5228CE6B60F3}"/>
              </a:ext>
            </a:extLst>
          </p:cNvPr>
          <p:cNvSpPr txBox="1"/>
          <p:nvPr/>
        </p:nvSpPr>
        <p:spPr>
          <a:xfrm>
            <a:off x="3124200" y="6419966"/>
            <a:ext cx="61488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Arial Narrow" panose="020B0606020202030204" pitchFamily="34" charset="0"/>
              </a:rPr>
              <a:t>NAVAIR Public Release 2024-0447. Distribution Statement A: Approved for Public Release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BB0535-6052-D880-5D7D-7F5A82D1D4BB}"/>
              </a:ext>
            </a:extLst>
          </p:cNvPr>
          <p:cNvSpPr txBox="1"/>
          <p:nvPr/>
        </p:nvSpPr>
        <p:spPr>
          <a:xfrm>
            <a:off x="6441830" y="2551374"/>
            <a:ext cx="47595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Arial Narrow" panose="020B0606020202030204" pitchFamily="34" charset="0"/>
              </a:rPr>
              <a:t>Bridget Rinkel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  <a:latin typeface="Arial Narrow" panose="020B0606020202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bridget.k.rinkel.civ@us.navy.mil</a:t>
            </a:r>
            <a:endParaRPr 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4B227A-EEA4-6319-C7A2-C67D3DCDF116}"/>
              </a:ext>
            </a:extLst>
          </p:cNvPr>
          <p:cNvSpPr txBox="1"/>
          <p:nvPr/>
        </p:nvSpPr>
        <p:spPr>
          <a:xfrm>
            <a:off x="6441830" y="4091084"/>
            <a:ext cx="47595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Arial Narrow" panose="020B0606020202030204" pitchFamily="34" charset="0"/>
              </a:rPr>
              <a:t>Raisa Marshall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  <a:latin typeface="Arial Narrow" panose="020B0606020202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raisa.e.marshall.civ@us.navy.mil</a:t>
            </a:r>
            <a:endParaRPr 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929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960490-1BAC-EE68-5A9A-CE3CB8F7F2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AAFD66-5AC4-F354-DACB-1D9E075C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1930626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6">
            <a:extLst>
              <a:ext uri="{FF2B5EF4-FFF2-40B4-BE49-F238E27FC236}">
                <a16:creationId xmlns:a16="http://schemas.microsoft.com/office/drawing/2014/main" id="{7C0FB5B0-0E01-3AB4-8B92-08064D154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30247" r="30247"/>
          <a:stretch/>
        </p:blipFill>
        <p:spPr>
          <a:xfrm>
            <a:off x="8132062" y="817122"/>
            <a:ext cx="4059937" cy="604087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151419-3BD1-F0EF-81FE-0FB1E2990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Physiological Episodes can be Problematic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7EB92-C447-F747-0C71-9E41AEBF8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AB79AB-95CE-B0C4-66CE-A840B97A9D31}"/>
              </a:ext>
            </a:extLst>
          </p:cNvPr>
          <p:cNvSpPr txBox="1">
            <a:spLocks/>
          </p:cNvSpPr>
          <p:nvPr/>
        </p:nvSpPr>
        <p:spPr>
          <a:xfrm>
            <a:off x="744313" y="1348684"/>
            <a:ext cx="4915996" cy="4977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kern="0" dirty="0"/>
              <a:t>The health &amp; well-being of fighter pilots is </a:t>
            </a:r>
            <a:r>
              <a:rPr lang="en-US" b="1" kern="0" dirty="0"/>
              <a:t>paramount to mission success </a:t>
            </a:r>
            <a:r>
              <a:rPr lang="en-US" kern="0" dirty="0"/>
              <a:t>and overall operational readiness.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kern="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kern="0" dirty="0"/>
              <a:t>Pilots in the armed forces can experience compromised physical and cognitive functioning in the form of </a:t>
            </a:r>
            <a:r>
              <a:rPr lang="en-US" b="1" kern="0" dirty="0"/>
              <a:t>physiological episodes</a:t>
            </a:r>
            <a:r>
              <a:rPr lang="en-US" kern="0" dirty="0"/>
              <a:t> harming mission success and operational readiness.</a:t>
            </a:r>
          </a:p>
          <a:p>
            <a:endParaRPr lang="en-US" kern="0" dirty="0"/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A14DC65F-1B93-2767-564F-77F1B3E25F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92" r="21792"/>
          <a:stretch/>
        </p:blipFill>
        <p:spPr>
          <a:xfrm>
            <a:off x="6095471" y="1412748"/>
            <a:ext cx="4041648" cy="4032504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10CCF1-8EFB-4591-3EC8-F6C2E7F04B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3867" y="6321697"/>
            <a:ext cx="454048" cy="457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FE875B-D0F0-BB69-578B-41D024433A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4677" y="6428630"/>
            <a:ext cx="907966" cy="34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10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0135E2-0B19-4B1C-9D60-B6ABAD7B63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5C0C9-5E0E-F249-5769-AABF11D7F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Parameters</a:t>
            </a:r>
          </a:p>
        </p:txBody>
      </p:sp>
      <p:pic>
        <p:nvPicPr>
          <p:cNvPr id="19" name="Picture 18" descr="Diagram, engineering drawing&#10;&#10;Description automatically generated">
            <a:extLst>
              <a:ext uri="{FF2B5EF4-FFF2-40B4-BE49-F238E27FC236}">
                <a16:creationId xmlns:a16="http://schemas.microsoft.com/office/drawing/2014/main" id="{6FF6530B-C5CF-D550-1F87-B4D1EB9F8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1798834"/>
            <a:ext cx="11308222" cy="3820467"/>
          </a:xfrm>
          <a:prstGeom prst="rect">
            <a:avLst/>
          </a:prstGeom>
        </p:spPr>
      </p:pic>
      <p:sp>
        <p:nvSpPr>
          <p:cNvPr id="20" name="Rectangle 10">
            <a:extLst>
              <a:ext uri="{FF2B5EF4-FFF2-40B4-BE49-F238E27FC236}">
                <a16:creationId xmlns:a16="http://schemas.microsoft.com/office/drawing/2014/main" id="{F326C797-8230-32C3-66AC-C4E78D9CC482}"/>
              </a:ext>
            </a:extLst>
          </p:cNvPr>
          <p:cNvSpPr/>
          <p:nvPr/>
        </p:nvSpPr>
        <p:spPr>
          <a:xfrm>
            <a:off x="606057" y="1862865"/>
            <a:ext cx="1265274" cy="3088105"/>
          </a:xfrm>
          <a:custGeom>
            <a:avLst/>
            <a:gdLst>
              <a:gd name="connsiteX0" fmla="*/ 0 w 1594884"/>
              <a:gd name="connsiteY0" fmla="*/ 0 h 2322561"/>
              <a:gd name="connsiteX1" fmla="*/ 1594884 w 1594884"/>
              <a:gd name="connsiteY1" fmla="*/ 0 h 2322561"/>
              <a:gd name="connsiteX2" fmla="*/ 1594884 w 1594884"/>
              <a:gd name="connsiteY2" fmla="*/ 2322561 h 2322561"/>
              <a:gd name="connsiteX3" fmla="*/ 0 w 1594884"/>
              <a:gd name="connsiteY3" fmla="*/ 2322561 h 2322561"/>
              <a:gd name="connsiteX4" fmla="*/ 0 w 1594884"/>
              <a:gd name="connsiteY4" fmla="*/ 0 h 2322561"/>
              <a:gd name="connsiteX0" fmla="*/ 0 w 1594884"/>
              <a:gd name="connsiteY0" fmla="*/ 765544 h 3088105"/>
              <a:gd name="connsiteX1" fmla="*/ 1265274 w 1594884"/>
              <a:gd name="connsiteY1" fmla="*/ 0 h 3088105"/>
              <a:gd name="connsiteX2" fmla="*/ 1594884 w 1594884"/>
              <a:gd name="connsiteY2" fmla="*/ 3088105 h 3088105"/>
              <a:gd name="connsiteX3" fmla="*/ 0 w 1594884"/>
              <a:gd name="connsiteY3" fmla="*/ 3088105 h 3088105"/>
              <a:gd name="connsiteX4" fmla="*/ 0 w 1594884"/>
              <a:gd name="connsiteY4" fmla="*/ 765544 h 3088105"/>
              <a:gd name="connsiteX0" fmla="*/ 0 w 1265274"/>
              <a:gd name="connsiteY0" fmla="*/ 765544 h 3088105"/>
              <a:gd name="connsiteX1" fmla="*/ 1265274 w 1265274"/>
              <a:gd name="connsiteY1" fmla="*/ 0 h 3088105"/>
              <a:gd name="connsiteX2" fmla="*/ 1254642 w 1265274"/>
              <a:gd name="connsiteY2" fmla="*/ 2439519 h 3088105"/>
              <a:gd name="connsiteX3" fmla="*/ 0 w 1265274"/>
              <a:gd name="connsiteY3" fmla="*/ 3088105 h 3088105"/>
              <a:gd name="connsiteX4" fmla="*/ 0 w 1265274"/>
              <a:gd name="connsiteY4" fmla="*/ 765544 h 3088105"/>
              <a:gd name="connsiteX0" fmla="*/ 0 w 1265274"/>
              <a:gd name="connsiteY0" fmla="*/ 765544 h 3088105"/>
              <a:gd name="connsiteX1" fmla="*/ 1265274 w 1265274"/>
              <a:gd name="connsiteY1" fmla="*/ 0 h 3088105"/>
              <a:gd name="connsiteX2" fmla="*/ 1254642 w 1265274"/>
              <a:gd name="connsiteY2" fmla="*/ 2386356 h 3088105"/>
              <a:gd name="connsiteX3" fmla="*/ 0 w 1265274"/>
              <a:gd name="connsiteY3" fmla="*/ 3088105 h 3088105"/>
              <a:gd name="connsiteX4" fmla="*/ 0 w 1265274"/>
              <a:gd name="connsiteY4" fmla="*/ 765544 h 3088105"/>
              <a:gd name="connsiteX0" fmla="*/ 0 w 1265274"/>
              <a:gd name="connsiteY0" fmla="*/ 765544 h 3088105"/>
              <a:gd name="connsiteX1" fmla="*/ 1265274 w 1265274"/>
              <a:gd name="connsiteY1" fmla="*/ 0 h 3088105"/>
              <a:gd name="connsiteX2" fmla="*/ 1254642 w 1265274"/>
              <a:gd name="connsiteY2" fmla="*/ 2354458 h 3088105"/>
              <a:gd name="connsiteX3" fmla="*/ 0 w 1265274"/>
              <a:gd name="connsiteY3" fmla="*/ 3088105 h 3088105"/>
              <a:gd name="connsiteX4" fmla="*/ 0 w 1265274"/>
              <a:gd name="connsiteY4" fmla="*/ 765544 h 3088105"/>
              <a:gd name="connsiteX0" fmla="*/ 0 w 1265274"/>
              <a:gd name="connsiteY0" fmla="*/ 765544 h 3088105"/>
              <a:gd name="connsiteX1" fmla="*/ 1265274 w 1265274"/>
              <a:gd name="connsiteY1" fmla="*/ 0 h 3088105"/>
              <a:gd name="connsiteX2" fmla="*/ 1254642 w 1265274"/>
              <a:gd name="connsiteY2" fmla="*/ 2322560 h 3088105"/>
              <a:gd name="connsiteX3" fmla="*/ 0 w 1265274"/>
              <a:gd name="connsiteY3" fmla="*/ 3088105 h 3088105"/>
              <a:gd name="connsiteX4" fmla="*/ 0 w 1265274"/>
              <a:gd name="connsiteY4" fmla="*/ 765544 h 308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5274" h="3088105">
                <a:moveTo>
                  <a:pt x="0" y="765544"/>
                </a:moveTo>
                <a:lnTo>
                  <a:pt x="1265274" y="0"/>
                </a:lnTo>
                <a:lnTo>
                  <a:pt x="1254642" y="2322560"/>
                </a:lnTo>
                <a:lnTo>
                  <a:pt x="0" y="3088105"/>
                </a:lnTo>
                <a:lnTo>
                  <a:pt x="0" y="765544"/>
                </a:lnTo>
                <a:close/>
              </a:path>
            </a:pathLst>
          </a:custGeom>
          <a:solidFill>
            <a:srgbClr val="4D748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Image of breath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F1103-54A2-C310-F32D-8CF5BA43E6A9}"/>
              </a:ext>
            </a:extLst>
          </p:cNvPr>
          <p:cNvSpPr txBox="1"/>
          <p:nvPr/>
        </p:nvSpPr>
        <p:spPr>
          <a:xfrm>
            <a:off x="9437351" y="5679010"/>
            <a:ext cx="150982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solidFill>
                  <a:prstClr val="black"/>
                </a:solidFill>
                <a:latin typeface="Avenir Next LT Pro Light"/>
              </a:rPr>
              <a:t>9 Outputs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60BE47-C6FB-376B-9249-AB56CA9B5B2D}"/>
              </a:ext>
            </a:extLst>
          </p:cNvPr>
          <p:cNvSpPr txBox="1"/>
          <p:nvPr/>
        </p:nvSpPr>
        <p:spPr>
          <a:xfrm>
            <a:off x="2115879" y="5679010"/>
            <a:ext cx="644446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solidFill>
                  <a:prstClr val="black"/>
                </a:solidFill>
                <a:latin typeface="Avenir Next LT Pro Light"/>
              </a:rPr>
              <a:t>2 3x3 conv2s layers, 1 2x2 max2d layer, .20 dropout, 128 dense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FB8EF2-8BA9-14AA-64BB-351BD17EC1E2}"/>
              </a:ext>
            </a:extLst>
          </p:cNvPr>
          <p:cNvSpPr txBox="1"/>
          <p:nvPr/>
        </p:nvSpPr>
        <p:spPr>
          <a:xfrm>
            <a:off x="11056526" y="2523982"/>
            <a:ext cx="914400" cy="18466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</a:rPr>
              <a:t>Coughing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166A2B-25CD-DE9B-7FCB-C40DAA45BD0A}"/>
              </a:ext>
            </a:extLst>
          </p:cNvPr>
          <p:cNvSpPr txBox="1"/>
          <p:nvPr/>
        </p:nvSpPr>
        <p:spPr>
          <a:xfrm>
            <a:off x="11056526" y="2708648"/>
            <a:ext cx="914400" cy="18466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</a:rPr>
              <a:t>Shallow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4DAE3F-0D8E-4A01-0ABB-E92BB5DA3379}"/>
              </a:ext>
            </a:extLst>
          </p:cNvPr>
          <p:cNvSpPr txBox="1"/>
          <p:nvPr/>
        </p:nvSpPr>
        <p:spPr>
          <a:xfrm>
            <a:off x="11056526" y="2872015"/>
            <a:ext cx="1135474" cy="18466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</a:rPr>
              <a:t>Hyperventilation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CC90A9-64C2-9D80-DC42-0C0715C10856}"/>
              </a:ext>
            </a:extLst>
          </p:cNvPr>
          <p:cNvSpPr txBox="1"/>
          <p:nvPr/>
        </p:nvSpPr>
        <p:spPr>
          <a:xfrm>
            <a:off x="11056525" y="3068805"/>
            <a:ext cx="1070371" cy="18466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</a:rPr>
              <a:t>Max ventilation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58C323-CBD3-B63A-7A15-49A98CA652EA}"/>
              </a:ext>
            </a:extLst>
          </p:cNvPr>
          <p:cNvSpPr txBox="1"/>
          <p:nvPr/>
        </p:nvSpPr>
        <p:spPr>
          <a:xfrm>
            <a:off x="11056526" y="3370297"/>
            <a:ext cx="914400" cy="18466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</a:rPr>
              <a:t>Talking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2C5870-FBF5-6854-0853-C9789CD9E24F}"/>
              </a:ext>
            </a:extLst>
          </p:cNvPr>
          <p:cNvSpPr txBox="1"/>
          <p:nvPr/>
        </p:nvSpPr>
        <p:spPr>
          <a:xfrm>
            <a:off x="11056524" y="3215779"/>
            <a:ext cx="1070371" cy="18667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</a:rPr>
              <a:t>Holding breath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9875F3-943F-D4DB-CF73-1A9F851FC718}"/>
              </a:ext>
            </a:extLst>
          </p:cNvPr>
          <p:cNvSpPr txBox="1"/>
          <p:nvPr/>
        </p:nvSpPr>
        <p:spPr>
          <a:xfrm>
            <a:off x="11056526" y="3519279"/>
            <a:ext cx="914400" cy="18466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</a:rPr>
              <a:t>Big breath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AA7977-AA87-31F4-106D-3595FAA297FD}"/>
              </a:ext>
            </a:extLst>
          </p:cNvPr>
          <p:cNvSpPr txBox="1"/>
          <p:nvPr/>
        </p:nvSpPr>
        <p:spPr>
          <a:xfrm>
            <a:off x="11056526" y="3678979"/>
            <a:ext cx="914400" cy="18466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</a:rPr>
              <a:t>Normal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810856-36CE-9AC8-9A6A-D51F70FE6002}"/>
              </a:ext>
            </a:extLst>
          </p:cNvPr>
          <p:cNvSpPr txBox="1"/>
          <p:nvPr/>
        </p:nvSpPr>
        <p:spPr>
          <a:xfrm>
            <a:off x="11056526" y="4187076"/>
            <a:ext cx="914400" cy="18466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</a:rPr>
              <a:t>Noise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7634C9-8B83-809D-85E6-5A75D8E1E2F5}"/>
              </a:ext>
            </a:extLst>
          </p:cNvPr>
          <p:cNvSpPr txBox="1"/>
          <p:nvPr/>
        </p:nvSpPr>
        <p:spPr>
          <a:xfrm>
            <a:off x="495299" y="5574289"/>
            <a:ext cx="150982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solidFill>
                  <a:prstClr val="black"/>
                </a:solidFill>
                <a:latin typeface="Avenir Next LT Pro Light"/>
              </a:rPr>
              <a:t>784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solidFill>
                  <a:prstClr val="black"/>
                </a:solidFill>
                <a:latin typeface="Avenir Next LT Pro Light"/>
              </a:rPr>
              <a:t>inputs</a:t>
            </a:r>
          </a:p>
        </p:txBody>
      </p:sp>
    </p:spTree>
    <p:extLst>
      <p:ext uri="{BB962C8B-B14F-4D97-AF65-F5344CB8AC3E}">
        <p14:creationId xmlns:p14="http://schemas.microsoft.com/office/powerpoint/2010/main" val="3915329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390C7107-8EF9-60BA-33D0-76584B018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26" r="2" b="2"/>
          <a:stretch/>
        </p:blipFill>
        <p:spPr>
          <a:xfrm>
            <a:off x="6832599" y="831696"/>
            <a:ext cx="5359401" cy="6026304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8F9609-0A2D-3EAD-8F6C-2F33139B1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Pilot State is Challenging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6E060-B7D2-F8E5-8F69-F1C3759F2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8BB960-84F4-2920-BA78-64CE9DEC1940}"/>
              </a:ext>
            </a:extLst>
          </p:cNvPr>
          <p:cNvSpPr txBox="1">
            <a:spLocks/>
          </p:cNvSpPr>
          <p:nvPr/>
        </p:nvSpPr>
        <p:spPr>
          <a:xfrm>
            <a:off x="2228497" y="1342418"/>
            <a:ext cx="3671935" cy="4338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spcBef>
                <a:spcPts val="600"/>
              </a:spcBef>
              <a:spcAft>
                <a:spcPts val="600"/>
              </a:spcAft>
              <a:buFont typeface="Wingdings" charset="2"/>
              <a:buNone/>
            </a:pPr>
            <a:r>
              <a:rPr lang="en-US" kern="0" dirty="0"/>
              <a:t>The underlying causes of these physiological episodes can be </a:t>
            </a:r>
            <a:r>
              <a:rPr lang="en-US" b="1" kern="0" dirty="0"/>
              <a:t>complex</a:t>
            </a:r>
            <a:r>
              <a:rPr lang="en-US" kern="0" dirty="0"/>
              <a:t> and challenging to identify. </a:t>
            </a:r>
          </a:p>
          <a:p>
            <a:pPr marL="0" indent="0" algn="r">
              <a:spcBef>
                <a:spcPts val="600"/>
              </a:spcBef>
              <a:spcAft>
                <a:spcPts val="600"/>
              </a:spcAft>
              <a:buFont typeface="Wingdings" charset="2"/>
              <a:buNone/>
            </a:pPr>
            <a:endParaRPr lang="en-US" kern="0" dirty="0"/>
          </a:p>
          <a:p>
            <a:pPr marL="0" indent="0" algn="r">
              <a:spcBef>
                <a:spcPts val="600"/>
              </a:spcBef>
              <a:spcAft>
                <a:spcPts val="600"/>
              </a:spcAft>
              <a:buFont typeface="Wingdings" charset="2"/>
              <a:buNone/>
            </a:pPr>
            <a:r>
              <a:rPr lang="en-US" kern="0" dirty="0"/>
              <a:t>We are seeing a need for </a:t>
            </a:r>
            <a:r>
              <a:rPr lang="en-US" b="1" kern="0" dirty="0"/>
              <a:t>real-time, advanced </a:t>
            </a:r>
            <a:r>
              <a:rPr lang="en-US" kern="0" dirty="0"/>
              <a:t>pilot health monitoring systems.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4D5A9D-2363-8E85-633E-828D57D94E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3867" y="6321697"/>
            <a:ext cx="454048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196971-C6A4-76A6-35CE-EDC7A1198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4677" y="6428630"/>
            <a:ext cx="907966" cy="34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99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1B1E37-963B-5833-77AD-53A9F73433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36B954-B9AD-E7EC-0D79-71DC7265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67" y="0"/>
            <a:ext cx="9701872" cy="795130"/>
          </a:xfrm>
        </p:spPr>
        <p:txBody>
          <a:bodyPr/>
          <a:lstStyle/>
          <a:p>
            <a:r>
              <a:rPr lang="en-US" dirty="0"/>
              <a:t>Biosensing Apparel as a Health Monitoring System</a:t>
            </a:r>
          </a:p>
        </p:txBody>
      </p:sp>
      <p:pic>
        <p:nvPicPr>
          <p:cNvPr id="5" name="Picture Placeholder 31">
            <a:extLst>
              <a:ext uri="{FF2B5EF4-FFF2-40B4-BE49-F238E27FC236}">
                <a16:creationId xmlns:a16="http://schemas.microsoft.com/office/drawing/2014/main" id="{F750F642-1E60-2FAB-E001-EE997DC494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48912" y="1325879"/>
            <a:ext cx="2639368" cy="2639368"/>
          </a:xfrm>
          <a:prstGeom prst="rect">
            <a:avLst/>
          </a:prstGeom>
        </p:spPr>
      </p:pic>
      <p:sp>
        <p:nvSpPr>
          <p:cNvPr id="6" name="Text Placeholder 55">
            <a:extLst>
              <a:ext uri="{FF2B5EF4-FFF2-40B4-BE49-F238E27FC236}">
                <a16:creationId xmlns:a16="http://schemas.microsoft.com/office/drawing/2014/main" id="{B7ADC2D3-A273-472C-FAE1-1F1615090213}"/>
              </a:ext>
            </a:extLst>
          </p:cNvPr>
          <p:cNvSpPr txBox="1">
            <a:spLocks/>
          </p:cNvSpPr>
          <p:nvPr/>
        </p:nvSpPr>
        <p:spPr>
          <a:xfrm>
            <a:off x="4147971" y="1699015"/>
            <a:ext cx="7580981" cy="3903664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kern="0" dirty="0"/>
              <a:t>Physiological sensors integrated into fabric.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kern="0" dirty="0"/>
              <a:t>Garment can be in-place of other everyday clothing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kern="0" dirty="0"/>
              <a:t>Sensors can make direct contact with skin to move with and record biosignals directly at the source.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kern="0" dirty="0"/>
              <a:t>Advancements in biosensing apparel in the sports and medical community indicates potential for pilot state</a:t>
            </a:r>
            <a:r>
              <a:rPr lang="en-US" kern="0" baseline="30000" dirty="0"/>
              <a:t>1</a:t>
            </a:r>
            <a:r>
              <a:rPr lang="en-US" kern="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kern="0" dirty="0"/>
          </a:p>
        </p:txBody>
      </p:sp>
      <p:pic>
        <p:nvPicPr>
          <p:cNvPr id="11" name="Picture Placeholder 37">
            <a:extLst>
              <a:ext uri="{FF2B5EF4-FFF2-40B4-BE49-F238E27FC236}">
                <a16:creationId xmlns:a16="http://schemas.microsoft.com/office/drawing/2014/main" id="{1A59015B-43F5-C64E-46C5-327AD834DB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2" t="26707" r="2639" b="20015"/>
          <a:stretch/>
        </p:blipFill>
        <p:spPr>
          <a:xfrm>
            <a:off x="463048" y="4967735"/>
            <a:ext cx="3044423" cy="12698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8AF9DD-9222-0D67-0A65-D9832C89E734}"/>
              </a:ext>
            </a:extLst>
          </p:cNvPr>
          <p:cNvSpPr txBox="1"/>
          <p:nvPr/>
        </p:nvSpPr>
        <p:spPr>
          <a:xfrm>
            <a:off x="3124200" y="6419966"/>
            <a:ext cx="61488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(1) Li et al., 2023; </a:t>
            </a:r>
            <a:r>
              <a:rPr lang="en-US" sz="1000" dirty="0" err="1"/>
              <a:t>Schauss</a:t>
            </a:r>
            <a:r>
              <a:rPr lang="en-US" sz="1000" dirty="0"/>
              <a:t>, </a:t>
            </a:r>
            <a:r>
              <a:rPr lang="en-US" sz="1000" dirty="0" err="1"/>
              <a:t>Arquilla</a:t>
            </a:r>
            <a:r>
              <a:rPr lang="en-US" sz="1000" dirty="0"/>
              <a:t>, &amp; Anderson, 2022; Azeem et al, 2024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pic>
        <p:nvPicPr>
          <p:cNvPr id="7" name="Picture Placeholder 33">
            <a:extLst>
              <a:ext uri="{FF2B5EF4-FFF2-40B4-BE49-F238E27FC236}">
                <a16:creationId xmlns:a16="http://schemas.microsoft.com/office/drawing/2014/main" id="{107ABBBE-590F-BB14-C568-A3A43C9779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96953" y="3598255"/>
            <a:ext cx="1703020" cy="165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86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1B1E37-963B-5833-77AD-53A9F73433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36B954-B9AD-E7EC-0D79-71DC7265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813839" cy="795130"/>
          </a:xfrm>
        </p:spPr>
        <p:txBody>
          <a:bodyPr/>
          <a:lstStyle/>
          <a:p>
            <a:r>
              <a:rPr lang="en-US" dirty="0"/>
              <a:t>Using Biosensing Apparel for Pilot Health Monitoring</a:t>
            </a:r>
          </a:p>
        </p:txBody>
      </p:sp>
      <p:sp>
        <p:nvSpPr>
          <p:cNvPr id="6" name="Text Placeholder 55">
            <a:extLst>
              <a:ext uri="{FF2B5EF4-FFF2-40B4-BE49-F238E27FC236}">
                <a16:creationId xmlns:a16="http://schemas.microsoft.com/office/drawing/2014/main" id="{B7ADC2D3-A273-472C-FAE1-1F1615090213}"/>
              </a:ext>
            </a:extLst>
          </p:cNvPr>
          <p:cNvSpPr txBox="1">
            <a:spLocks/>
          </p:cNvSpPr>
          <p:nvPr/>
        </p:nvSpPr>
        <p:spPr>
          <a:xfrm>
            <a:off x="840568" y="1655716"/>
            <a:ext cx="9645849" cy="3903664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1" kern="0" dirty="0"/>
              <a:t>There are potential challenges with using biosensing apparel as a solution for pilot health monitoring, including…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kern="0" dirty="0"/>
              <a:t>Compression versus comfort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kern="0" dirty="0"/>
              <a:t>Physical hardware could be problematic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kern="0" dirty="0"/>
              <a:t>Reliability and consistency of measures over time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kern="0" dirty="0"/>
              <a:t>Environment of fighter jets is unique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kern="0" dirty="0"/>
              <a:t>Accommodate both male and female anatomy comfortably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8AF9DD-9222-0D67-0A65-D9832C89E734}"/>
              </a:ext>
            </a:extLst>
          </p:cNvPr>
          <p:cNvSpPr txBox="1"/>
          <p:nvPr/>
        </p:nvSpPr>
        <p:spPr>
          <a:xfrm>
            <a:off x="3124200" y="6419966"/>
            <a:ext cx="61488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(1) Li et al., 2023; </a:t>
            </a:r>
            <a:r>
              <a:rPr lang="en-US" sz="1000" dirty="0" err="1"/>
              <a:t>Schauss</a:t>
            </a:r>
            <a:r>
              <a:rPr lang="en-US" sz="1000" dirty="0"/>
              <a:t>, </a:t>
            </a:r>
            <a:r>
              <a:rPr lang="en-US" sz="1000" dirty="0" err="1"/>
              <a:t>Arquilla</a:t>
            </a:r>
            <a:r>
              <a:rPr lang="en-US" sz="1000" dirty="0"/>
              <a:t>, &amp; Anderson, 2022; Azeem et al, 2024</a:t>
            </a:r>
            <a:endParaRPr lang="en-US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237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6DBA3-7AC3-3B0F-2FC7-098B5BB888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AD84A4-0923-52A0-6B12-D7AC5564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0B5C24-2251-2696-31F0-BCF34807AC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5243" y="2072315"/>
            <a:ext cx="3108960" cy="337318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effective are biosensing garments in capturing physiological signals for both males and females in the environments that fighter pilots operate?</a:t>
            </a:r>
          </a:p>
        </p:txBody>
      </p:sp>
      <p:pic>
        <p:nvPicPr>
          <p:cNvPr id="5" name="Online Image Placeholder 28" descr="Bar graph with upward trend outline">
            <a:extLst>
              <a:ext uri="{FF2B5EF4-FFF2-40B4-BE49-F238E27FC236}">
                <a16:creationId xmlns:a16="http://schemas.microsoft.com/office/drawing/2014/main" id="{B3E71CE7-70F9-702A-351B-5F3C14C8C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6823" y="1386515"/>
            <a:ext cx="685800" cy="685800"/>
          </a:xfrm>
          <a:prstGeom prst="rect">
            <a:avLst/>
          </a:prstGeom>
        </p:spPr>
      </p:pic>
      <p:pic>
        <p:nvPicPr>
          <p:cNvPr id="6" name="Online Image Placeholder 32" descr="Blueprint outline">
            <a:extLst>
              <a:ext uri="{FF2B5EF4-FFF2-40B4-BE49-F238E27FC236}">
                <a16:creationId xmlns:a16="http://schemas.microsoft.com/office/drawing/2014/main" id="{5A48804F-7A87-A8C7-9C36-CF5576655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8730" y="1386515"/>
            <a:ext cx="685800" cy="685800"/>
          </a:xfrm>
          <a:prstGeom prst="rect">
            <a:avLst/>
          </a:prstGeom>
        </p:spPr>
      </p:pic>
      <p:pic>
        <p:nvPicPr>
          <p:cNvPr id="7" name="Online Image Placeholder 36" descr="Puzzle outline">
            <a:extLst>
              <a:ext uri="{FF2B5EF4-FFF2-40B4-BE49-F238E27FC236}">
                <a16:creationId xmlns:a16="http://schemas.microsoft.com/office/drawing/2014/main" id="{5CB3480D-33CC-A9D4-9E08-005DDABC2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75363" y="1386515"/>
            <a:ext cx="685800" cy="68580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7AA4402-3DBB-E4EB-DB81-A1E8B04FE750}"/>
              </a:ext>
            </a:extLst>
          </p:cNvPr>
          <p:cNvSpPr txBox="1">
            <a:spLocks/>
          </p:cNvSpPr>
          <p:nvPr/>
        </p:nvSpPr>
        <p:spPr bwMode="auto">
          <a:xfrm>
            <a:off x="4577150" y="2072315"/>
            <a:ext cx="3108960" cy="337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dirty="0"/>
              <a:t>How acceptable are biosensing garments to fighter pilots for capturing physiological signals</a:t>
            </a:r>
            <a:r>
              <a:rPr lang="en-US" kern="0" dirty="0"/>
              <a:t>?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A5A53A7-2326-34FD-9088-E0FBDB6939CD}"/>
              </a:ext>
            </a:extLst>
          </p:cNvPr>
          <p:cNvSpPr txBox="1">
            <a:spLocks/>
          </p:cNvSpPr>
          <p:nvPr/>
        </p:nvSpPr>
        <p:spPr bwMode="auto">
          <a:xfrm>
            <a:off x="8479057" y="2072315"/>
            <a:ext cx="3108960" cy="337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dirty="0"/>
              <a:t>Can biosensing garments be used to detect states that may indicate fighter pilot physiological episodes?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4030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F9EAA2-4F51-771B-74DD-D6606694F3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10518D-7EF0-0821-2030-A85E3CE9E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 of Biosensing Garments</a:t>
            </a:r>
          </a:p>
        </p:txBody>
      </p:sp>
      <p:pic>
        <p:nvPicPr>
          <p:cNvPr id="6" name="Picture Placeholder 8" descr="Diagram&#10;&#10;Description automatically generated">
            <a:extLst>
              <a:ext uri="{FF2B5EF4-FFF2-40B4-BE49-F238E27FC236}">
                <a16:creationId xmlns:a16="http://schemas.microsoft.com/office/drawing/2014/main" id="{DE98E1FA-869F-9001-A4CD-58CAD3683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662" y="933750"/>
            <a:ext cx="6241246" cy="2815767"/>
          </a:xfrm>
          <a:prstGeom prst="rect">
            <a:avLst/>
          </a:prstGeom>
        </p:spPr>
      </p:pic>
      <p:pic>
        <p:nvPicPr>
          <p:cNvPr id="5" name="HBA_Shortened">
            <a:hlinkClick r:id="" action="ppaction://media"/>
            <a:extLst>
              <a:ext uri="{FF2B5EF4-FFF2-40B4-BE49-F238E27FC236}">
                <a16:creationId xmlns:a16="http://schemas.microsoft.com/office/drawing/2014/main" id="{CB2685D0-21BA-D72B-1A42-288C2771D6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7693" y="3749517"/>
            <a:ext cx="4448649" cy="2502365"/>
          </a:xfrm>
          <a:prstGeom prst="rect">
            <a:avLst/>
          </a:prstGeom>
        </p:spPr>
      </p:pic>
      <p:sp>
        <p:nvSpPr>
          <p:cNvPr id="8" name="Text Placeholder 55">
            <a:extLst>
              <a:ext uri="{FF2B5EF4-FFF2-40B4-BE49-F238E27FC236}">
                <a16:creationId xmlns:a16="http://schemas.microsoft.com/office/drawing/2014/main" id="{72ABCC35-E34D-9EA9-56D4-6ADF18DDC35D}"/>
              </a:ext>
            </a:extLst>
          </p:cNvPr>
          <p:cNvSpPr txBox="1">
            <a:spLocks/>
          </p:cNvSpPr>
          <p:nvPr/>
        </p:nvSpPr>
        <p:spPr>
          <a:xfrm>
            <a:off x="428615" y="1330300"/>
            <a:ext cx="5794903" cy="442668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1" kern="0" dirty="0"/>
              <a:t>Biosensing garments used in this work: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kern="0" dirty="0"/>
              <a:t>T-shirt for men, sports bra for women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kern="0" dirty="0"/>
              <a:t>Embedded ECG sensor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kern="0" dirty="0"/>
              <a:t>Embedded respiration sensor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kern="0" dirty="0"/>
              <a:t>Detachable recording module with IMU sensor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kern="0" dirty="0"/>
              <a:t>24 hours of data storage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kern="0" dirty="0"/>
              <a:t>Software analytics to extract heart rate, heart rate variability, breathing rate, breathing depth, and movement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kern="0" dirty="0"/>
              <a:t>Real-time data streaming</a:t>
            </a:r>
          </a:p>
        </p:txBody>
      </p:sp>
    </p:spTree>
    <p:extLst>
      <p:ext uri="{BB962C8B-B14F-4D97-AF65-F5344CB8AC3E}">
        <p14:creationId xmlns:p14="http://schemas.microsoft.com/office/powerpoint/2010/main" val="62816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9DB33E-D024-37F8-63EE-5D1132EE1A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8576C8-6F17-4A77-E771-FCB3BB894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173" y="0"/>
            <a:ext cx="8609666" cy="795130"/>
          </a:xfrm>
        </p:spPr>
        <p:txBody>
          <a:bodyPr/>
          <a:lstStyle/>
          <a:p>
            <a:r>
              <a:rPr lang="en-US" dirty="0"/>
              <a:t>Seven Evaluations of the Biosensing Garments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491172-24FC-EEE0-130E-3578AA8ED6BC}"/>
              </a:ext>
            </a:extLst>
          </p:cNvPr>
          <p:cNvGrpSpPr/>
          <p:nvPr/>
        </p:nvGrpSpPr>
        <p:grpSpPr>
          <a:xfrm>
            <a:off x="2170966" y="1240485"/>
            <a:ext cx="2289372" cy="2128264"/>
            <a:chOff x="3403323" y="954470"/>
            <a:chExt cx="2289372" cy="2128264"/>
          </a:xfrm>
        </p:grpSpPr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BA92097-8D67-7674-8FE4-3DCB5F3BB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7722" y="954470"/>
              <a:ext cx="1236946" cy="12913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613A42-49BC-70B6-22AD-C8F4CBE5D3C2}"/>
                </a:ext>
              </a:extLst>
            </p:cNvPr>
            <p:cNvSpPr txBox="1"/>
            <p:nvPr/>
          </p:nvSpPr>
          <p:spPr>
            <a:xfrm>
              <a:off x="3403323" y="2251737"/>
              <a:ext cx="22893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 Narrow" panose="020B0606020202030204" pitchFamily="34" charset="0"/>
                </a:rPr>
                <a:t>Reduced Oxygen Breathing Device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A840C68-3976-C9DE-C8BB-DB94A1200C0D}"/>
              </a:ext>
            </a:extLst>
          </p:cNvPr>
          <p:cNvGrpSpPr/>
          <p:nvPr/>
        </p:nvGrpSpPr>
        <p:grpSpPr>
          <a:xfrm>
            <a:off x="4817233" y="1061316"/>
            <a:ext cx="2289372" cy="2278565"/>
            <a:chOff x="6111660" y="695110"/>
            <a:chExt cx="2289372" cy="2278565"/>
          </a:xfrm>
        </p:grpSpPr>
        <p:pic>
          <p:nvPicPr>
            <p:cNvPr id="9" name="Picture 8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AB2E724-C1C3-75CC-F065-BA77367C0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</a:blip>
            <a:stretch>
              <a:fillRect/>
            </a:stretch>
          </p:blipFill>
          <p:spPr>
            <a:xfrm>
              <a:off x="6575555" y="695110"/>
              <a:ext cx="1588957" cy="178166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F89ABA-6D63-FA96-C70A-00282A1A3550}"/>
                </a:ext>
              </a:extLst>
            </p:cNvPr>
            <p:cNvSpPr txBox="1"/>
            <p:nvPr/>
          </p:nvSpPr>
          <p:spPr>
            <a:xfrm>
              <a:off x="6111660" y="2512010"/>
              <a:ext cx="2289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 Narrow" panose="020B0606020202030204" pitchFamily="34" charset="0"/>
                </a:rPr>
                <a:t>Altitude Chamber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FA6036-FD90-15A7-8EB0-51E803E3CA56}"/>
              </a:ext>
            </a:extLst>
          </p:cNvPr>
          <p:cNvGrpSpPr/>
          <p:nvPr/>
        </p:nvGrpSpPr>
        <p:grpSpPr>
          <a:xfrm>
            <a:off x="803389" y="3911190"/>
            <a:ext cx="2289372" cy="2128835"/>
            <a:chOff x="8945595" y="809449"/>
            <a:chExt cx="2289372" cy="2128835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B8347FC0-A67F-42BD-E155-926419B9E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46379" y="809449"/>
              <a:ext cx="1487804" cy="142359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E00CD6-B1B4-F9F0-736B-E3A86CB906A0}"/>
                </a:ext>
              </a:extLst>
            </p:cNvPr>
            <p:cNvSpPr txBox="1"/>
            <p:nvPr/>
          </p:nvSpPr>
          <p:spPr>
            <a:xfrm>
              <a:off x="8945595" y="2476619"/>
              <a:ext cx="2289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 Narrow" panose="020B0606020202030204" pitchFamily="34" charset="0"/>
                </a:rPr>
                <a:t>Cycle Ergometer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A8D068-4E17-87D4-B441-A73B324D54FD}"/>
              </a:ext>
            </a:extLst>
          </p:cNvPr>
          <p:cNvGrpSpPr/>
          <p:nvPr/>
        </p:nvGrpSpPr>
        <p:grpSpPr>
          <a:xfrm>
            <a:off x="3546557" y="3615682"/>
            <a:ext cx="2700281" cy="2424343"/>
            <a:chOff x="3882042" y="3382539"/>
            <a:chExt cx="2700281" cy="2424343"/>
          </a:xfrm>
        </p:grpSpPr>
        <p:pic>
          <p:nvPicPr>
            <p:cNvPr id="15" name="Picture 14" descr="Diagram&#10;&#10;Description automatically generated">
              <a:extLst>
                <a:ext uri="{FF2B5EF4-FFF2-40B4-BE49-F238E27FC236}">
                  <a16:creationId xmlns:a16="http://schemas.microsoft.com/office/drawing/2014/main" id="{792EE4E8-A60A-1ED0-4509-987919DD7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2042" y="3382539"/>
              <a:ext cx="2700281" cy="201461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6FCC51-31EE-F748-473F-E62354E69E3B}"/>
                </a:ext>
              </a:extLst>
            </p:cNvPr>
            <p:cNvSpPr txBox="1"/>
            <p:nvPr/>
          </p:nvSpPr>
          <p:spPr>
            <a:xfrm>
              <a:off x="3882042" y="5345217"/>
              <a:ext cx="2289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 Narrow" panose="020B0606020202030204" pitchFamily="34" charset="0"/>
                </a:rPr>
                <a:t>Centrifuge Testing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6DD242E-A67C-43B7-601E-4E3E46B6EDB0}"/>
              </a:ext>
            </a:extLst>
          </p:cNvPr>
          <p:cNvGrpSpPr/>
          <p:nvPr/>
        </p:nvGrpSpPr>
        <p:grpSpPr>
          <a:xfrm>
            <a:off x="6246838" y="3638987"/>
            <a:ext cx="2289372" cy="2406445"/>
            <a:chOff x="6413036" y="3446229"/>
            <a:chExt cx="2289372" cy="2406445"/>
          </a:xfrm>
        </p:grpSpPr>
        <p:pic>
          <p:nvPicPr>
            <p:cNvPr id="18" name="Picture 17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3E52EE45-07F8-146E-5815-13C563A1A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18033" y="3446229"/>
              <a:ext cx="1737360" cy="17616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05D1AD-8CA4-D785-F135-44F4093AEF56}"/>
                </a:ext>
              </a:extLst>
            </p:cNvPr>
            <p:cNvSpPr txBox="1"/>
            <p:nvPr/>
          </p:nvSpPr>
          <p:spPr>
            <a:xfrm>
              <a:off x="6413036" y="5391009"/>
              <a:ext cx="2289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 Narrow" panose="020B0606020202030204" pitchFamily="34" charset="0"/>
                </a:rPr>
                <a:t>Flight Testing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D44339-4649-6142-440D-F3823E9F6FE1}"/>
              </a:ext>
            </a:extLst>
          </p:cNvPr>
          <p:cNvGrpSpPr/>
          <p:nvPr/>
        </p:nvGrpSpPr>
        <p:grpSpPr>
          <a:xfrm>
            <a:off x="8578503" y="3615682"/>
            <a:ext cx="2489337" cy="2799082"/>
            <a:chOff x="8952345" y="3606329"/>
            <a:chExt cx="2489337" cy="279908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E59BB52-151D-FC3C-F2C3-4E71BA5572B0}"/>
                </a:ext>
              </a:extLst>
            </p:cNvPr>
            <p:cNvGrpSpPr/>
            <p:nvPr/>
          </p:nvGrpSpPr>
          <p:grpSpPr>
            <a:xfrm>
              <a:off x="8952345" y="3606329"/>
              <a:ext cx="2489337" cy="1816228"/>
              <a:chOff x="8952345" y="3363569"/>
              <a:chExt cx="2489337" cy="1816228"/>
            </a:xfrm>
          </p:grpSpPr>
          <p:pic>
            <p:nvPicPr>
              <p:cNvPr id="23" name="Picture 22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20779996-7812-ADD2-E9BF-D17BF46E4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27487" y="3363569"/>
                <a:ext cx="822960" cy="834458"/>
              </a:xfrm>
              <a:prstGeom prst="rect">
                <a:avLst/>
              </a:prstGeom>
            </p:spPr>
          </p:pic>
          <p:pic>
            <p:nvPicPr>
              <p:cNvPr id="24" name="Picture 23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7D30C7FF-10CB-3848-7E56-05F2D7004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18722" y="3480184"/>
                <a:ext cx="822960" cy="834458"/>
              </a:xfrm>
              <a:prstGeom prst="rect">
                <a:avLst/>
              </a:prstGeom>
            </p:spPr>
          </p:pic>
          <p:pic>
            <p:nvPicPr>
              <p:cNvPr id="25" name="Picture 24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EE055D71-43B3-B7EE-D2B5-A3FCE41946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52345" y="3710686"/>
                <a:ext cx="822960" cy="834458"/>
              </a:xfrm>
              <a:prstGeom prst="rect">
                <a:avLst/>
              </a:prstGeom>
            </p:spPr>
          </p:pic>
          <p:pic>
            <p:nvPicPr>
              <p:cNvPr id="26" name="Picture 25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43DB0EA6-D0C8-1DC6-57E9-41F377237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99410" y="4345339"/>
                <a:ext cx="822960" cy="83445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1C6EE1E-7D5F-9144-536D-58C8CC8BAEFB}"/>
                </a:ext>
              </a:extLst>
            </p:cNvPr>
            <p:cNvSpPr txBox="1"/>
            <p:nvPr/>
          </p:nvSpPr>
          <p:spPr>
            <a:xfrm>
              <a:off x="9094281" y="5574414"/>
              <a:ext cx="22893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 Narrow" panose="020B0606020202030204" pitchFamily="34" charset="0"/>
                </a:rPr>
                <a:t>Flight Squadron Evaluation</a:t>
              </a:r>
            </a:p>
          </p:txBody>
        </p:sp>
      </p:grpSp>
      <p:pic>
        <p:nvPicPr>
          <p:cNvPr id="1030" name="Picture 6" descr="Free Thermometer Clipart Png, Download Free Thermometer Clipart Png png  images, Free ClipArts on Clipart Library">
            <a:extLst>
              <a:ext uri="{FF2B5EF4-FFF2-40B4-BE49-F238E27FC236}">
                <a16:creationId xmlns:a16="http://schemas.microsoft.com/office/drawing/2014/main" id="{FEA31BA4-DA76-4EED-C700-1BCF15A58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150" y="1374028"/>
            <a:ext cx="482440" cy="130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A7F6ED2-44D6-C49E-15CC-AE8FF6F9F113}"/>
              </a:ext>
            </a:extLst>
          </p:cNvPr>
          <p:cNvSpPr txBox="1"/>
          <p:nvPr/>
        </p:nvSpPr>
        <p:spPr>
          <a:xfrm>
            <a:off x="7589466" y="2655183"/>
            <a:ext cx="1773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Narrow" panose="020B0606020202030204" pitchFamily="34" charset="0"/>
              </a:rPr>
              <a:t>Thermal Chamber</a:t>
            </a:r>
          </a:p>
        </p:txBody>
      </p:sp>
    </p:spTree>
    <p:extLst>
      <p:ext uri="{BB962C8B-B14F-4D97-AF65-F5344CB8AC3E}">
        <p14:creationId xmlns:p14="http://schemas.microsoft.com/office/powerpoint/2010/main" val="1551514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E30E83-36CF-50E8-82DD-D0D84573BC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56D73A-BF35-0C83-699F-30F13F62B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77" y="0"/>
            <a:ext cx="8987362" cy="795130"/>
          </a:xfrm>
        </p:spPr>
        <p:txBody>
          <a:bodyPr/>
          <a:lstStyle/>
          <a:p>
            <a:r>
              <a:rPr lang="en-US" dirty="0"/>
              <a:t>Seven Evaluations of the Biosensing Garments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92401E-43AB-84B7-A6F4-E244A8060078}"/>
              </a:ext>
            </a:extLst>
          </p:cNvPr>
          <p:cNvSpPr txBox="1">
            <a:spLocks/>
          </p:cNvSpPr>
          <p:nvPr/>
        </p:nvSpPr>
        <p:spPr>
          <a:xfrm>
            <a:off x="572420" y="1283995"/>
            <a:ext cx="5763066" cy="45720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Participants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Navy Fighter Pilots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Age Range: 27 – 46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yrs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2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Sample sizes:</a:t>
            </a:r>
            <a:r>
              <a:rPr kumimoji="0" lang="en-US" sz="22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Arial Narrow" panose="020B0606020202030204" pitchFamily="34" charset="0"/>
              </a:rPr>
              <a:t>	                      Male 	Female</a:t>
            </a:r>
            <a:endParaRPr kumimoji="0" lang="en-US" sz="22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119063" lvl="1" indent="0" fontAlgn="auto">
              <a:spcAft>
                <a:spcPts val="0"/>
              </a:spcAft>
              <a:buNone/>
              <a:tabLst>
                <a:tab pos="3370263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ROBD   	</a:t>
            </a:r>
            <a:r>
              <a:rPr lang="en-US" sz="2200" dirty="0">
                <a:solidFill>
                  <a:schemeClr val="tx1"/>
                </a:solidFill>
                <a:latin typeface="Arial Narrow" panose="020B0606020202030204" pitchFamily="34" charset="0"/>
              </a:rPr>
              <a:t>3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		     1</a:t>
            </a:r>
          </a:p>
          <a:p>
            <a:pPr marL="119063" lvl="1" indent="0" fontAlgn="auto">
              <a:spcAft>
                <a:spcPts val="0"/>
              </a:spcAft>
              <a:buNone/>
              <a:tabLst>
                <a:tab pos="3370263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Altitude Chamber  	</a:t>
            </a:r>
            <a:r>
              <a:rPr lang="en-US" sz="2200" dirty="0">
                <a:solidFill>
                  <a:schemeClr val="tx1"/>
                </a:solidFill>
                <a:latin typeface="Arial Narrow" panose="020B0606020202030204" pitchFamily="34" charset="0"/>
              </a:rPr>
              <a:t>3                      0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119063" lvl="1" indent="0" fontAlgn="auto">
              <a:spcAft>
                <a:spcPts val="0"/>
              </a:spcAft>
              <a:buNone/>
              <a:tabLst>
                <a:tab pos="3370263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Thermal Chamber  	</a:t>
            </a:r>
            <a:r>
              <a:rPr lang="en-US" sz="2200" dirty="0">
                <a:solidFill>
                  <a:schemeClr val="tx1"/>
                </a:solidFill>
                <a:latin typeface="Arial Narrow" panose="020B0606020202030204" pitchFamily="34" charset="0"/>
              </a:rPr>
              <a:t>5		     4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119063" lvl="1" indent="0" fontAlgn="auto">
              <a:spcAft>
                <a:spcPts val="0"/>
              </a:spcAft>
              <a:buNone/>
              <a:tabLst>
                <a:tab pos="3370263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Cycle Ergometer                       25		    11</a:t>
            </a:r>
          </a:p>
          <a:p>
            <a:pPr marL="119063" lvl="1" indent="0" fontAlgn="auto">
              <a:spcAft>
                <a:spcPts val="0"/>
              </a:spcAft>
              <a:buNone/>
              <a:tabLst>
                <a:tab pos="3370263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Centrifuge	</a:t>
            </a:r>
            <a:r>
              <a:rPr lang="en-US" sz="2200" dirty="0">
                <a:solidFill>
                  <a:schemeClr val="tx1"/>
                </a:solidFill>
                <a:latin typeface="Arial Narrow" panose="020B0606020202030204" pitchFamily="34" charset="0"/>
              </a:rPr>
              <a:t>6 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 	     2</a:t>
            </a:r>
          </a:p>
          <a:p>
            <a:pPr marL="119063" lvl="1" indent="0" fontAlgn="auto">
              <a:spcAft>
                <a:spcPts val="0"/>
              </a:spcAft>
              <a:buNone/>
              <a:tabLst>
                <a:tab pos="3370263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Flight Testing	</a:t>
            </a:r>
            <a:r>
              <a:rPr lang="en-US" sz="2200" dirty="0">
                <a:solidFill>
                  <a:schemeClr val="tx1"/>
                </a:solidFill>
                <a:latin typeface="Arial Narrow" panose="020B0606020202030204" pitchFamily="34" charset="0"/>
              </a:rPr>
              <a:t>9                      1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119063" lvl="1" indent="0" fontAlgn="auto">
              <a:spcAft>
                <a:spcPts val="0"/>
              </a:spcAft>
              <a:buNone/>
              <a:tabLst>
                <a:tab pos="3370263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Flight Squadron                         </a:t>
            </a:r>
            <a:r>
              <a:rPr lang="en-US" sz="2200" dirty="0">
                <a:solidFill>
                  <a:schemeClr val="tx1"/>
                </a:solidFill>
                <a:latin typeface="Arial Narrow" panose="020B0606020202030204" pitchFamily="34" charset="0"/>
              </a:rPr>
              <a:t>15		     2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320BB62-2F42-D9D4-9A43-2CDE2DDABCD1}"/>
              </a:ext>
            </a:extLst>
          </p:cNvPr>
          <p:cNvSpPr txBox="1">
            <a:spLocks/>
          </p:cNvSpPr>
          <p:nvPr/>
        </p:nvSpPr>
        <p:spPr>
          <a:xfrm>
            <a:off x="6718041" y="1283995"/>
            <a:ext cx="4739952" cy="484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Metrics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Reference sensor systems were used to evaluate the apparel. These included:</a:t>
            </a:r>
          </a:p>
          <a:p>
            <a:pPr lvl="1"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  <a:latin typeface="Arial Narrow" panose="020B0606020202030204" pitchFamily="34" charset="0"/>
              </a:rPr>
              <a:t>Mindray ECG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, </a:t>
            </a:r>
          </a:p>
          <a:p>
            <a:pPr lvl="1">
              <a:spcAft>
                <a:spcPts val="600"/>
              </a:spcAft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Masimo Forehead Sensor </a:t>
            </a:r>
          </a:p>
          <a:p>
            <a:pPr lvl="1">
              <a:spcAft>
                <a:spcPts val="600"/>
              </a:spcAft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Nonin WristOx</a:t>
            </a:r>
          </a:p>
          <a:p>
            <a:pPr lvl="1">
              <a:spcAft>
                <a:spcPts val="600"/>
              </a:spcAft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Generic pulse oximetry pod</a:t>
            </a:r>
            <a:endParaRPr lang="en-US" sz="22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The biosensing garments were evaluated in the flight squadron test </a:t>
            </a:r>
            <a:r>
              <a:rPr lang="en-US" sz="2200" dirty="0">
                <a:solidFill>
                  <a:schemeClr val="tx1"/>
                </a:solidFill>
                <a:latin typeface="Arial Narrow" panose="020B0606020202030204" pitchFamily="34" charset="0"/>
              </a:rPr>
              <a:t>with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t>subjective questionnaires.  </a:t>
            </a:r>
          </a:p>
        </p:txBody>
      </p:sp>
    </p:spTree>
    <p:extLst>
      <p:ext uri="{BB962C8B-B14F-4D97-AF65-F5344CB8AC3E}">
        <p14:creationId xmlns:p14="http://schemas.microsoft.com/office/powerpoint/2010/main" val="1274600518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709B06-5FA7-40B8-A752-7128AA94FE0C}">
  <ds:schemaRefs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purl.org/dc/terms/"/>
    <ds:schemaRef ds:uri="http://schemas.microsoft.com/sharepoint/v3"/>
    <ds:schemaRef ds:uri="http://schemas.microsoft.com/office/2006/metadata/propertie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Metadata/LabelInfo.xml><?xml version="1.0" encoding="utf-8"?>
<clbl:labelList xmlns:clbl="http://schemas.microsoft.com/office/2020/mipLabelMetadata">
  <clbl:label id="{d546e5e1-5d42-4630-bacd-c69bfdcbd5e8}" enabled="1" method="Standard" siteId="{96ece526-9c7d-48b0-8daf-8b93c90a5d18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23398</TotalTime>
  <Words>1483</Words>
  <Application>Microsoft Office PowerPoint</Application>
  <PresentationFormat>Widescreen</PresentationFormat>
  <Paragraphs>268</Paragraphs>
  <Slides>20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 Narrow</vt:lpstr>
      <vt:lpstr>Avenir Next LT Pro Light</vt:lpstr>
      <vt:lpstr>Tahoma</vt:lpstr>
      <vt:lpstr>Times New Roman</vt:lpstr>
      <vt:lpstr>Wingdings</vt:lpstr>
      <vt:lpstr>Blends</vt:lpstr>
      <vt:lpstr>PowerPoint Presentation</vt:lpstr>
      <vt:lpstr>Physiological Episodes can be Problematic </vt:lpstr>
      <vt:lpstr>Detecting Pilot State is Challenging</vt:lpstr>
      <vt:lpstr>Biosensing Apparel as a Health Monitoring System</vt:lpstr>
      <vt:lpstr>Using Biosensing Apparel for Pilot Health Monitoring</vt:lpstr>
      <vt:lpstr>This Work</vt:lpstr>
      <vt:lpstr>Description of Biosensing Garments</vt:lpstr>
      <vt:lpstr>Seven Evaluations of the Biosensing Garments</vt:lpstr>
      <vt:lpstr>Seven Evaluations of the Biosensing Garments</vt:lpstr>
      <vt:lpstr>Effectiveness in Capturing Bio-signals</vt:lpstr>
      <vt:lpstr>Effectiveness for Capturing Physiological Signals</vt:lpstr>
      <vt:lpstr>Effectiveness for Capturing Physiological Signals</vt:lpstr>
      <vt:lpstr>Acceptability of Biosensing Garments </vt:lpstr>
      <vt:lpstr>Detecting Pilot State with Biosensing Garments</vt:lpstr>
      <vt:lpstr>Detecting Pilot State with Biosensing Garments</vt:lpstr>
      <vt:lpstr>Summary</vt:lpstr>
      <vt:lpstr>Limitations &amp; Future Work</vt:lpstr>
      <vt:lpstr>Thank you! </vt:lpstr>
      <vt:lpstr>Appendix</vt:lpstr>
      <vt:lpstr>CNN Parameters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Lubold, Nichola</cp:lastModifiedBy>
  <cp:revision>46</cp:revision>
  <cp:lastPrinted>1601-01-01T00:00:00Z</cp:lastPrinted>
  <dcterms:created xsi:type="dcterms:W3CDTF">2016-03-29T15:29:36Z</dcterms:created>
  <dcterms:modified xsi:type="dcterms:W3CDTF">2024-10-05T21:31:15Z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