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2"/>
  </p:notesMasterIdLst>
  <p:handoutMasterIdLst>
    <p:handoutMasterId r:id="rId23"/>
  </p:handoutMasterIdLst>
  <p:sldIdLst>
    <p:sldId id="289" r:id="rId5"/>
    <p:sldId id="310" r:id="rId6"/>
    <p:sldId id="290" r:id="rId7"/>
    <p:sldId id="302" r:id="rId8"/>
    <p:sldId id="321" r:id="rId9"/>
    <p:sldId id="314" r:id="rId10"/>
    <p:sldId id="320" r:id="rId11"/>
    <p:sldId id="323" r:id="rId12"/>
    <p:sldId id="324" r:id="rId13"/>
    <p:sldId id="325" r:id="rId14"/>
    <p:sldId id="326" r:id="rId15"/>
    <p:sldId id="427" r:id="rId16"/>
    <p:sldId id="428" r:id="rId17"/>
    <p:sldId id="429" r:id="rId18"/>
    <p:sldId id="430" r:id="rId19"/>
    <p:sldId id="318" r:id="rId20"/>
    <p:sldId id="309" r:id="rId21"/>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34" autoAdjust="0"/>
    <p:restoredTop sz="77660" autoAdjust="0"/>
  </p:normalViewPr>
  <p:slideViewPr>
    <p:cSldViewPr snapToGrid="0">
      <p:cViewPr>
        <p:scale>
          <a:sx n="60" d="100"/>
          <a:sy n="60" d="100"/>
        </p:scale>
        <p:origin x="432" y="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Current as of 11/26/24</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425541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333382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2158036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4077055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298822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  </a:t>
            </a:r>
          </a:p>
          <a:p>
            <a:r>
              <a:rPr lang="en-US" dirty="0"/>
              <a:t>Less drifting of visual attention…</a:t>
            </a:r>
          </a:p>
          <a:p>
            <a:r>
              <a:rPr lang="en-US" dirty="0"/>
              <a:t>Improved situational awareness and task performance</a:t>
            </a:r>
          </a:p>
          <a:p>
            <a:endParaRPr lang="en-US" dirty="0"/>
          </a:p>
          <a:p>
            <a:r>
              <a:rPr lang="en-US" sz="1800" dirty="0">
                <a:effectLst/>
                <a:latin typeface="Times New Roman" panose="02020603050405020304" pitchFamily="18" charset="0"/>
                <a:ea typeface="Calibri" panose="020F0502020204030204" pitchFamily="34" charset="0"/>
              </a:rPr>
              <a:t>We can however observe in the post-check ride VR a tightening of the visual focus which indicates less drifting of visual attention. By tracking these visual attention patterns, we can identify improvements in the pilots' situational awareness and task proficiency, which are crucial for successful air refueling operations.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9764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Steppen</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76010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Steppen</a:t>
            </a: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134751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a:p>
            <a:pPr marL="285750" indent="-285750">
              <a:buFontTx/>
              <a:buChar char="-"/>
            </a:pPr>
            <a:r>
              <a:rPr lang="en-US" dirty="0"/>
              <a:t>Assess the efficacy of new training technology looking at whether their was a reduction in training time.</a:t>
            </a:r>
          </a:p>
          <a:p>
            <a:pPr marL="285750" indent="-285750">
              <a:buFontTx/>
              <a:buChar char="-"/>
            </a:pPr>
            <a:r>
              <a:rPr lang="en-US" dirty="0"/>
              <a:t>Assess whether virtual reality impact cognitive load</a:t>
            </a:r>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233768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319562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Steppen</a:t>
            </a:r>
          </a:p>
          <a:p>
            <a:endParaRPr lang="en-US" b="1" dirty="0"/>
          </a:p>
          <a:p>
            <a:r>
              <a:rPr lang="en-US" b="1" dirty="0"/>
              <a:t>Here is what it is, the task, high level</a:t>
            </a:r>
          </a:p>
          <a:p>
            <a:endParaRPr lang="en-US" b="1" dirty="0"/>
          </a:p>
          <a:p>
            <a:r>
              <a:rPr lang="en-US" b="1" dirty="0"/>
              <a:t>Legacy and conventional training methodologies, to lead into VR as a training tool</a:t>
            </a:r>
          </a:p>
          <a:p>
            <a:endParaRPr lang="en-US" b="1" dirty="0"/>
          </a:p>
          <a:p>
            <a:r>
              <a:rPr lang="en-US" b="1" dirty="0"/>
              <a:t>Conventional training is pictures and in the jet</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18469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Steppen</a:t>
            </a:r>
          </a:p>
          <a:p>
            <a:r>
              <a:rPr lang="en-US" dirty="0"/>
              <a:t>The craze of VR lead us to want to utilize VR for training AR to provide a safer more efficient space to practice the visual cues and feel of the jet and unique control inputs required to AR a B-52 specifically.</a:t>
            </a:r>
          </a:p>
          <a:p>
            <a:endParaRPr lang="en-US" dirty="0"/>
          </a:p>
          <a:p>
            <a:r>
              <a:rPr lang="en-US" dirty="0"/>
              <a:t>One</a:t>
            </a:r>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156897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a:p>
            <a:r>
              <a:rPr lang="en-US" dirty="0"/>
              <a:t>Emphasis on cognitive load </a:t>
            </a:r>
          </a:p>
          <a:p>
            <a:endParaRPr lang="en-US" dirty="0"/>
          </a:p>
          <a:p>
            <a:r>
              <a:rPr lang="en-US" dirty="0"/>
              <a:t>Could VR impact positively VR </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233515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Lindsay</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55629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Steppen</a:t>
            </a:r>
          </a:p>
          <a:p>
            <a:r>
              <a:rPr lang="en-US" dirty="0"/>
              <a:t>EARL plug</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2937675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Steppen</a:t>
            </a: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3367145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Beyond the Cockpit: VR Training Solutions for Air Refueling Proficiency</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Dr. Lindsay Gouedy, Louisiana Tech University</a:t>
            </a:r>
          </a:p>
          <a:p>
            <a:pPr eaLnBrk="1" hangingPunct="1"/>
            <a:r>
              <a:rPr lang="en-US" dirty="0">
                <a:latin typeface="Arial Narrow" pitchFamily="34" charset="0"/>
              </a:rPr>
              <a:t>Dr. Mary Fendley, Louisiana Tech University</a:t>
            </a:r>
          </a:p>
          <a:p>
            <a:pPr eaLnBrk="1" hangingPunct="1"/>
            <a:r>
              <a:rPr lang="en-US" dirty="0">
                <a:latin typeface="Arial Narrow" pitchFamily="34" charset="0"/>
              </a:rPr>
              <a:t>Brandon “</a:t>
            </a:r>
            <a:r>
              <a:rPr lang="en-US" dirty="0" err="1">
                <a:latin typeface="Arial Narrow" pitchFamily="34" charset="0"/>
              </a:rPr>
              <a:t>Steppen</a:t>
            </a:r>
            <a:r>
              <a:rPr lang="en-US" dirty="0">
                <a:latin typeface="Arial Narrow" pitchFamily="34" charset="0"/>
              </a:rPr>
              <a:t>” </a:t>
            </a:r>
            <a:r>
              <a:rPr lang="en-US" dirty="0" err="1">
                <a:latin typeface="Arial Narrow" pitchFamily="34" charset="0"/>
              </a:rPr>
              <a:t>Wolf,</a:t>
            </a:r>
            <a:r>
              <a:rPr lang="en-US" dirty="0">
                <a:latin typeface="Arial Narrow" pitchFamily="34" charset="0"/>
              </a:rPr>
              <a:t> Lt Col, USAF</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
        <p:nvSpPr>
          <p:cNvPr id="3" name="TextBox 2">
            <a:extLst>
              <a:ext uri="{FF2B5EF4-FFF2-40B4-BE49-F238E27FC236}">
                <a16:creationId xmlns:a16="http://schemas.microsoft.com/office/drawing/2014/main" id="{6F20562E-A6C6-3DCA-F944-C52285C69667}"/>
              </a:ext>
            </a:extLst>
          </p:cNvPr>
          <p:cNvSpPr txBox="1"/>
          <p:nvPr/>
        </p:nvSpPr>
        <p:spPr>
          <a:xfrm>
            <a:off x="764628" y="5811560"/>
            <a:ext cx="10863706" cy="1046440"/>
          </a:xfrm>
          <a:prstGeom prst="rect">
            <a:avLst/>
          </a:prstGeom>
          <a:noFill/>
        </p:spPr>
        <p:txBody>
          <a:bodyPr wrap="square" rtlCol="0">
            <a:spAutoFit/>
          </a:bodyPr>
          <a:lstStyle/>
          <a:p>
            <a:pPr marL="0" marR="0" algn="l"/>
            <a:r>
              <a:rPr lang="en-US" sz="1000" b="0" i="0" dirty="0">
                <a:solidFill>
                  <a:srgbClr val="242424"/>
                </a:solidFill>
                <a:effectLst/>
                <a:latin typeface="Aptos" panose="020B0004020202020204" pitchFamily="34" charset="0"/>
              </a:rPr>
              <a:t>Effort sponsored by the Air Force under MOU FA6800-23-H-0001. The U.S. Government is authorized to reproduce and distribute copies for Governmental purposes notwithstanding any copyright or other restrictive legends. The views and conclusions contained herein are those of the authors and should not be interpreted as necessarily representing the official policies or endorsements, either expressed or implied, of the Air Force of the U.S. Government.</a:t>
            </a:r>
          </a:p>
          <a:p>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8CA796-824F-FCCE-DB3A-0EB2F259A645}"/>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F162668C-18C3-E3FC-FEA4-8674644DB42E}"/>
              </a:ext>
            </a:extLst>
          </p:cNvPr>
          <p:cNvSpPr>
            <a:spLocks noGrp="1"/>
          </p:cNvSpPr>
          <p:nvPr>
            <p:ph type="title"/>
          </p:nvPr>
        </p:nvSpPr>
        <p:spPr/>
        <p:txBody>
          <a:bodyPr/>
          <a:lstStyle/>
          <a:p>
            <a:r>
              <a:rPr lang="en-US" dirty="0"/>
              <a:t>Results:</a:t>
            </a:r>
          </a:p>
        </p:txBody>
      </p:sp>
      <p:graphicFrame>
        <p:nvGraphicFramePr>
          <p:cNvPr id="5" name="Content Placeholder 4">
            <a:extLst>
              <a:ext uri="{FF2B5EF4-FFF2-40B4-BE49-F238E27FC236}">
                <a16:creationId xmlns:a16="http://schemas.microsoft.com/office/drawing/2014/main" id="{ABAA7253-88AF-E372-2A61-2D9A59941B35}"/>
              </a:ext>
            </a:extLst>
          </p:cNvPr>
          <p:cNvGraphicFramePr>
            <a:graphicFrameLocks noGrp="1"/>
          </p:cNvGraphicFramePr>
          <p:nvPr>
            <p:ph sz="quarter" idx="11"/>
            <p:extLst>
              <p:ext uri="{D42A27DB-BD31-4B8C-83A1-F6EECF244321}">
                <p14:modId xmlns:p14="http://schemas.microsoft.com/office/powerpoint/2010/main" val="382904193"/>
              </p:ext>
            </p:extLst>
          </p:nvPr>
        </p:nvGraphicFramePr>
        <p:xfrm>
          <a:off x="2958448" y="3170924"/>
          <a:ext cx="5551031" cy="1873428"/>
        </p:xfrm>
        <a:graphic>
          <a:graphicData uri="http://schemas.openxmlformats.org/drawingml/2006/table">
            <a:tbl>
              <a:tblPr bandRow="1">
                <a:tableStyleId>{5940675A-B579-460E-94D1-54222C63F5DA}</a:tableStyleId>
              </a:tblPr>
              <a:tblGrid>
                <a:gridCol w="4549623">
                  <a:extLst>
                    <a:ext uri="{9D8B030D-6E8A-4147-A177-3AD203B41FA5}">
                      <a16:colId xmlns:a16="http://schemas.microsoft.com/office/drawing/2014/main" val="2631487177"/>
                    </a:ext>
                  </a:extLst>
                </a:gridCol>
                <a:gridCol w="1001408">
                  <a:extLst>
                    <a:ext uri="{9D8B030D-6E8A-4147-A177-3AD203B41FA5}">
                      <a16:colId xmlns:a16="http://schemas.microsoft.com/office/drawing/2014/main" val="3413501580"/>
                    </a:ext>
                  </a:extLst>
                </a:gridCol>
              </a:tblGrid>
              <a:tr h="226706">
                <a:tc gridSpan="2">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Data Collection Totals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278648626"/>
                  </a:ext>
                </a:extLst>
              </a:tr>
              <a:tr h="228233">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Total Students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198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1515949"/>
                  </a:ext>
                </a:extLst>
              </a:tr>
              <a:tr h="228233">
                <a:tc>
                  <a:txBody>
                    <a:bodyPr/>
                    <a:lstStyle/>
                    <a:p>
                      <a:pPr marL="0" marR="0" algn="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Total Minutes of AR Training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64408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69887871"/>
                  </a:ext>
                </a:extLst>
              </a:tr>
              <a:tr h="239682">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Average minutes per student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325.29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72011325"/>
                  </a:ext>
                </a:extLst>
              </a:tr>
              <a:tr h="384041">
                <a:tc>
                  <a:txBody>
                    <a:bodyPr/>
                    <a:lstStyle/>
                    <a:p>
                      <a:pPr marL="0" marR="0" algn="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Highest # of minutes to training completion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a:effectLst/>
                          <a:latin typeface="Arial" panose="020B0604020202020204" pitchFamily="34" charset="0"/>
                          <a:cs typeface="Arial" panose="020B0604020202020204" pitchFamily="34" charset="0"/>
                        </a:rPr>
                        <a:t>579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0165788"/>
                  </a:ext>
                </a:extLst>
              </a:tr>
              <a:tr h="384041">
                <a:tc>
                  <a:txBody>
                    <a:bodyPr/>
                    <a:lstStyle/>
                    <a:p>
                      <a:pPr marL="0" marR="0" algn="r">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Lowest # of minutes to training completion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152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398030"/>
                  </a:ext>
                </a:extLst>
              </a:tr>
            </a:tbl>
          </a:graphicData>
        </a:graphic>
      </p:graphicFrame>
      <p:pic>
        <p:nvPicPr>
          <p:cNvPr id="8" name="Picture 7">
            <a:extLst>
              <a:ext uri="{FF2B5EF4-FFF2-40B4-BE49-F238E27FC236}">
                <a16:creationId xmlns:a16="http://schemas.microsoft.com/office/drawing/2014/main" id="{E08297C4-6D90-0B42-BDBC-482B127511D5}"/>
              </a:ext>
            </a:extLst>
          </p:cNvPr>
          <p:cNvPicPr>
            <a:picLocks noChangeAspect="1"/>
          </p:cNvPicPr>
          <p:nvPr/>
        </p:nvPicPr>
        <p:blipFill>
          <a:blip r:embed="rId3"/>
          <a:stretch>
            <a:fillRect/>
          </a:stretch>
        </p:blipFill>
        <p:spPr>
          <a:xfrm>
            <a:off x="2025564" y="1285875"/>
            <a:ext cx="8159750" cy="1644650"/>
          </a:xfrm>
          <a:prstGeom prst="rect">
            <a:avLst/>
          </a:prstGeom>
        </p:spPr>
      </p:pic>
    </p:spTree>
    <p:extLst>
      <p:ext uri="{BB962C8B-B14F-4D97-AF65-F5344CB8AC3E}">
        <p14:creationId xmlns:p14="http://schemas.microsoft.com/office/powerpoint/2010/main" val="330997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D71CAC-AD95-495B-F644-7B50C3F8D80F}"/>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a:extLst>
              <a:ext uri="{FF2B5EF4-FFF2-40B4-BE49-F238E27FC236}">
                <a16:creationId xmlns:a16="http://schemas.microsoft.com/office/drawing/2014/main" id="{C6CB58D6-3A44-7EE6-E82B-9A7DB3E7A921}"/>
              </a:ext>
            </a:extLst>
          </p:cNvPr>
          <p:cNvSpPr>
            <a:spLocks noGrp="1"/>
          </p:cNvSpPr>
          <p:nvPr>
            <p:ph type="title"/>
          </p:nvPr>
        </p:nvSpPr>
        <p:spPr/>
        <p:txBody>
          <a:bodyPr/>
          <a:lstStyle/>
          <a:p>
            <a:r>
              <a:rPr lang="en-US" dirty="0"/>
              <a:t>Results</a:t>
            </a:r>
          </a:p>
        </p:txBody>
      </p:sp>
      <p:graphicFrame>
        <p:nvGraphicFramePr>
          <p:cNvPr id="5" name="Content Placeholder 4">
            <a:extLst>
              <a:ext uri="{FF2B5EF4-FFF2-40B4-BE49-F238E27FC236}">
                <a16:creationId xmlns:a16="http://schemas.microsoft.com/office/drawing/2014/main" id="{B79CE129-46FB-557B-CA06-B887D6EB86A4}"/>
              </a:ext>
            </a:extLst>
          </p:cNvPr>
          <p:cNvGraphicFramePr>
            <a:graphicFrameLocks noGrp="1"/>
          </p:cNvGraphicFramePr>
          <p:nvPr>
            <p:ph sz="quarter" idx="11"/>
            <p:extLst>
              <p:ext uri="{D42A27DB-BD31-4B8C-83A1-F6EECF244321}">
                <p14:modId xmlns:p14="http://schemas.microsoft.com/office/powerpoint/2010/main" val="412712957"/>
              </p:ext>
            </p:extLst>
          </p:nvPr>
        </p:nvGraphicFramePr>
        <p:xfrm>
          <a:off x="781378" y="1423715"/>
          <a:ext cx="10648122" cy="4232404"/>
        </p:xfrm>
        <a:graphic>
          <a:graphicData uri="http://schemas.openxmlformats.org/drawingml/2006/table">
            <a:tbl>
              <a:tblPr firstRow="1" bandRow="1">
                <a:tableStyleId>{5940675A-B579-460E-94D1-54222C63F5DA}</a:tableStyleId>
              </a:tblPr>
              <a:tblGrid>
                <a:gridCol w="2833865">
                  <a:extLst>
                    <a:ext uri="{9D8B030D-6E8A-4147-A177-3AD203B41FA5}">
                      <a16:colId xmlns:a16="http://schemas.microsoft.com/office/drawing/2014/main" val="891360852"/>
                    </a:ext>
                  </a:extLst>
                </a:gridCol>
                <a:gridCol w="1825393">
                  <a:extLst>
                    <a:ext uri="{9D8B030D-6E8A-4147-A177-3AD203B41FA5}">
                      <a16:colId xmlns:a16="http://schemas.microsoft.com/office/drawing/2014/main" val="1713165160"/>
                    </a:ext>
                  </a:extLst>
                </a:gridCol>
                <a:gridCol w="1425385">
                  <a:extLst>
                    <a:ext uri="{9D8B030D-6E8A-4147-A177-3AD203B41FA5}">
                      <a16:colId xmlns:a16="http://schemas.microsoft.com/office/drawing/2014/main" val="663771896"/>
                    </a:ext>
                  </a:extLst>
                </a:gridCol>
                <a:gridCol w="1008473">
                  <a:extLst>
                    <a:ext uri="{9D8B030D-6E8A-4147-A177-3AD203B41FA5}">
                      <a16:colId xmlns:a16="http://schemas.microsoft.com/office/drawing/2014/main" val="3229724086"/>
                    </a:ext>
                  </a:extLst>
                </a:gridCol>
                <a:gridCol w="1194391">
                  <a:extLst>
                    <a:ext uri="{9D8B030D-6E8A-4147-A177-3AD203B41FA5}">
                      <a16:colId xmlns:a16="http://schemas.microsoft.com/office/drawing/2014/main" val="23662920"/>
                    </a:ext>
                  </a:extLst>
                </a:gridCol>
                <a:gridCol w="2360615">
                  <a:extLst>
                    <a:ext uri="{9D8B030D-6E8A-4147-A177-3AD203B41FA5}">
                      <a16:colId xmlns:a16="http://schemas.microsoft.com/office/drawing/2014/main" val="3385167750"/>
                    </a:ext>
                  </a:extLst>
                </a:gridCol>
              </a:tblGrid>
              <a:tr h="547914">
                <a:tc>
                  <a:txBody>
                    <a:bodyPr/>
                    <a:lstStyle/>
                    <a:p>
                      <a:pPr marL="0" marR="0" algn="ctr">
                        <a:lnSpc>
                          <a:spcPct val="107000"/>
                        </a:lnSpc>
                        <a:spcBef>
                          <a:spcPts val="0"/>
                        </a:spcBef>
                        <a:spcAft>
                          <a:spcPts val="0"/>
                        </a:spcAft>
                      </a:pPr>
                      <a:r>
                        <a:rPr lang="en-US" sz="1800" dirty="0">
                          <a:effectLst/>
                        </a:rPr>
                        <a:t>Research Question</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N</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Mean</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p value</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Effect Size</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Results</a:t>
                      </a:r>
                      <a:endParaRPr lang="en-US" sz="18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622708041"/>
                  </a:ext>
                </a:extLst>
              </a:tr>
              <a:tr h="547914">
                <a:tc rowSpan="2">
                  <a:txBody>
                    <a:bodyPr/>
                    <a:lstStyle/>
                    <a:p>
                      <a:pPr marL="0" marR="0" algn="ctr">
                        <a:lnSpc>
                          <a:spcPct val="107000"/>
                        </a:lnSpc>
                        <a:spcBef>
                          <a:spcPts val="0"/>
                        </a:spcBef>
                        <a:spcAft>
                          <a:spcPts val="800"/>
                        </a:spcAft>
                      </a:pPr>
                      <a:r>
                        <a:rPr lang="en-US" sz="1800">
                          <a:effectLst/>
                        </a:rPr>
                        <a:t>Does VR use in training reduce the number of minutes to reach proficiency?</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a:effectLst/>
                        </a:rPr>
                        <a:t>Non-VR=152</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a:effectLst/>
                        </a:rPr>
                        <a:t>250.25  min</a:t>
                      </a:r>
                      <a:endParaRPr lang="en-US" sz="1800">
                        <a:effectLst/>
                        <a:latin typeface="Calibri" panose="020F0502020204030204" pitchFamily="34" charset="0"/>
                        <a:ea typeface="Calibri" panose="020F0502020204030204" pitchFamily="34" charset="0"/>
                      </a:endParaRPr>
                    </a:p>
                  </a:txBody>
                  <a:tcPr marL="68580" marR="68580" marT="0" marB="0" anchor="ctr"/>
                </a:tc>
                <a:tc rowSpan="2">
                  <a:txBody>
                    <a:bodyPr/>
                    <a:lstStyle/>
                    <a:p>
                      <a:pPr marL="0" marR="0" algn="ctr">
                        <a:lnSpc>
                          <a:spcPct val="107000"/>
                        </a:lnSpc>
                        <a:spcBef>
                          <a:spcPts val="0"/>
                        </a:spcBef>
                        <a:spcAft>
                          <a:spcPts val="800"/>
                        </a:spcAft>
                      </a:pPr>
                      <a:r>
                        <a:rPr lang="en-US" sz="1800">
                          <a:effectLst/>
                        </a:rPr>
                        <a:t>.032</a:t>
                      </a:r>
                      <a:endParaRPr lang="en-US" sz="1800">
                        <a:effectLst/>
                        <a:latin typeface="Calibri" panose="020F0502020204030204" pitchFamily="34" charset="0"/>
                        <a:ea typeface="Calibri" panose="020F0502020204030204" pitchFamily="34" charset="0"/>
                      </a:endParaRPr>
                    </a:p>
                  </a:txBody>
                  <a:tcPr marL="68580" marR="68580" marT="0" marB="0" anchor="ctr"/>
                </a:tc>
                <a:tc rowSpan="2">
                  <a:txBody>
                    <a:bodyPr/>
                    <a:lstStyle/>
                    <a:p>
                      <a:pPr marL="0" marR="0" algn="ctr">
                        <a:lnSpc>
                          <a:spcPct val="107000"/>
                        </a:lnSpc>
                        <a:spcBef>
                          <a:spcPts val="0"/>
                        </a:spcBef>
                        <a:spcAft>
                          <a:spcPts val="800"/>
                        </a:spcAft>
                      </a:pPr>
                      <a:r>
                        <a:rPr lang="en-US" sz="1800">
                          <a:effectLst/>
                        </a:rPr>
                        <a:t>0.313</a:t>
                      </a:r>
                      <a:endParaRPr lang="en-US" sz="1800">
                        <a:effectLst/>
                        <a:latin typeface="Calibri" panose="020F0502020204030204" pitchFamily="34" charset="0"/>
                        <a:ea typeface="Calibri" panose="020F0502020204030204" pitchFamily="34" charset="0"/>
                      </a:endParaRPr>
                    </a:p>
                  </a:txBody>
                  <a:tcPr marL="68580" marR="68580" marT="0" marB="0" anchor="ctr"/>
                </a:tc>
                <a:tc rowSpan="2">
                  <a:txBody>
                    <a:bodyPr/>
                    <a:lstStyle/>
                    <a:p>
                      <a:pPr marL="0" marR="0">
                        <a:lnSpc>
                          <a:spcPct val="107000"/>
                        </a:lnSpc>
                        <a:spcBef>
                          <a:spcPts val="0"/>
                        </a:spcBef>
                        <a:spcAft>
                          <a:spcPts val="800"/>
                        </a:spcAft>
                      </a:pPr>
                      <a:r>
                        <a:rPr lang="en-US" sz="1800">
                          <a:effectLst/>
                        </a:rPr>
                        <a:t>Statistically  significant, Small Effect Size</a:t>
                      </a:r>
                      <a:endParaRPr lang="en-US" sz="18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36484310"/>
                  </a:ext>
                </a:extLst>
              </a:tr>
              <a:tr h="617880">
                <a:tc vMerge="1">
                  <a:txBody>
                    <a:bodyPr/>
                    <a:lstStyle/>
                    <a:p>
                      <a:endParaRPr lang="en-US"/>
                    </a:p>
                  </a:txBody>
                  <a:tcPr/>
                </a:tc>
                <a:tc>
                  <a:txBody>
                    <a:bodyPr/>
                    <a:lstStyle/>
                    <a:p>
                      <a:pPr marL="0" marR="0" algn="ctr">
                        <a:lnSpc>
                          <a:spcPct val="107000"/>
                        </a:lnSpc>
                        <a:spcBef>
                          <a:spcPts val="0"/>
                        </a:spcBef>
                        <a:spcAft>
                          <a:spcPts val="800"/>
                        </a:spcAft>
                      </a:pPr>
                      <a:r>
                        <a:rPr lang="en-US" sz="1800">
                          <a:effectLst/>
                        </a:rPr>
                        <a:t>VR=46</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rPr>
                        <a:t>227.67 min</a:t>
                      </a:r>
                      <a:endParaRPr lang="en-US" sz="18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94684415"/>
                  </a:ext>
                </a:extLst>
              </a:tr>
              <a:tr h="547914">
                <a:tc rowSpan="2">
                  <a:txBody>
                    <a:bodyPr/>
                    <a:lstStyle/>
                    <a:p>
                      <a:pPr marL="0" marR="0" algn="ctr">
                        <a:lnSpc>
                          <a:spcPct val="107000"/>
                        </a:lnSpc>
                        <a:spcBef>
                          <a:spcPts val="0"/>
                        </a:spcBef>
                        <a:spcAft>
                          <a:spcPts val="800"/>
                        </a:spcAft>
                      </a:pPr>
                      <a:r>
                        <a:rPr lang="en-US" sz="1800">
                          <a:effectLst/>
                        </a:rPr>
                        <a:t>Does VR use in training reduce the number of sorties to reach proficiency?</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rPr>
                        <a:t>Non-VR=152</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a:effectLst/>
                        </a:rPr>
                        <a:t>9.16 sorties</a:t>
                      </a:r>
                      <a:endParaRPr lang="en-US" sz="1800">
                        <a:effectLst/>
                        <a:latin typeface="Calibri" panose="020F0502020204030204" pitchFamily="34" charset="0"/>
                        <a:ea typeface="Calibri" panose="020F0502020204030204" pitchFamily="34" charset="0"/>
                      </a:endParaRPr>
                    </a:p>
                  </a:txBody>
                  <a:tcPr marL="68580" marR="68580" marT="0" marB="0" anchor="ctr"/>
                </a:tc>
                <a:tc rowSpan="2">
                  <a:txBody>
                    <a:bodyPr/>
                    <a:lstStyle/>
                    <a:p>
                      <a:pPr marL="0" marR="0" algn="ctr">
                        <a:lnSpc>
                          <a:spcPct val="107000"/>
                        </a:lnSpc>
                        <a:spcBef>
                          <a:spcPts val="0"/>
                        </a:spcBef>
                        <a:spcAft>
                          <a:spcPts val="800"/>
                        </a:spcAft>
                      </a:pPr>
                      <a:r>
                        <a:rPr lang="en-US" sz="1800">
                          <a:effectLst/>
                        </a:rPr>
                        <a:t>&lt;.001</a:t>
                      </a:r>
                      <a:endParaRPr lang="en-US" sz="1800">
                        <a:effectLst/>
                        <a:latin typeface="Calibri" panose="020F0502020204030204" pitchFamily="34" charset="0"/>
                        <a:ea typeface="Calibri" panose="020F0502020204030204" pitchFamily="34" charset="0"/>
                      </a:endParaRPr>
                    </a:p>
                  </a:txBody>
                  <a:tcPr marL="68580" marR="68580" marT="0" marB="0" anchor="ctr"/>
                </a:tc>
                <a:tc rowSpan="2">
                  <a:txBody>
                    <a:bodyPr/>
                    <a:lstStyle/>
                    <a:p>
                      <a:pPr marL="0" marR="0" algn="ctr">
                        <a:lnSpc>
                          <a:spcPct val="107000"/>
                        </a:lnSpc>
                        <a:spcBef>
                          <a:spcPts val="0"/>
                        </a:spcBef>
                        <a:spcAft>
                          <a:spcPts val="800"/>
                        </a:spcAft>
                      </a:pPr>
                      <a:r>
                        <a:rPr lang="en-US" sz="1800">
                          <a:effectLst/>
                        </a:rPr>
                        <a:t>0.608</a:t>
                      </a:r>
                      <a:endParaRPr lang="en-US" sz="1800">
                        <a:effectLst/>
                        <a:latin typeface="Calibri" panose="020F0502020204030204" pitchFamily="34" charset="0"/>
                        <a:ea typeface="Calibri" panose="020F0502020204030204" pitchFamily="34" charset="0"/>
                      </a:endParaRPr>
                    </a:p>
                  </a:txBody>
                  <a:tcPr marL="68580" marR="68580" marT="0" marB="0" anchor="ctr"/>
                </a:tc>
                <a:tc rowSpan="2">
                  <a:txBody>
                    <a:bodyPr/>
                    <a:lstStyle/>
                    <a:p>
                      <a:pPr marL="0" marR="0">
                        <a:lnSpc>
                          <a:spcPct val="107000"/>
                        </a:lnSpc>
                        <a:spcBef>
                          <a:spcPts val="0"/>
                        </a:spcBef>
                        <a:spcAft>
                          <a:spcPts val="800"/>
                        </a:spcAft>
                      </a:pPr>
                      <a:r>
                        <a:rPr lang="en-US" sz="1800">
                          <a:effectLst/>
                        </a:rPr>
                        <a:t>Statistically significant, Medium Effect Size; VR use for training air refueling skills has a measurable positive impact on the trainees.</a:t>
                      </a:r>
                      <a:endParaRPr lang="en-US" sz="18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96405643"/>
                  </a:ext>
                </a:extLst>
              </a:tr>
              <a:tr h="1970782">
                <a:tc vMerge="1">
                  <a:txBody>
                    <a:bodyPr/>
                    <a:lstStyle/>
                    <a:p>
                      <a:endParaRPr lang="en-US"/>
                    </a:p>
                  </a:txBody>
                  <a:tcPr/>
                </a:tc>
                <a:tc>
                  <a:txBody>
                    <a:bodyPr/>
                    <a:lstStyle/>
                    <a:p>
                      <a:pPr marL="0" marR="0" algn="ctr">
                        <a:lnSpc>
                          <a:spcPct val="107000"/>
                        </a:lnSpc>
                        <a:spcBef>
                          <a:spcPts val="0"/>
                        </a:spcBef>
                        <a:spcAft>
                          <a:spcPts val="800"/>
                        </a:spcAft>
                      </a:pPr>
                      <a:r>
                        <a:rPr lang="en-US" sz="1800">
                          <a:effectLst/>
                        </a:rPr>
                        <a:t>VR=46</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800" dirty="0">
                          <a:effectLst/>
                        </a:rPr>
                        <a:t>7.80 sorties</a:t>
                      </a:r>
                      <a:endParaRPr lang="en-US" sz="18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65790923"/>
                  </a:ext>
                </a:extLst>
              </a:tr>
            </a:tbl>
          </a:graphicData>
        </a:graphic>
      </p:graphicFrame>
    </p:spTree>
    <p:extLst>
      <p:ext uri="{BB962C8B-B14F-4D97-AF65-F5344CB8AC3E}">
        <p14:creationId xmlns:p14="http://schemas.microsoft.com/office/powerpoint/2010/main" val="338149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ADD1-A352-208E-95C5-75491759D701}"/>
              </a:ext>
            </a:extLst>
          </p:cNvPr>
          <p:cNvSpPr>
            <a:spLocks noGrp="1"/>
          </p:cNvSpPr>
          <p:nvPr>
            <p:ph type="title"/>
          </p:nvPr>
        </p:nvSpPr>
        <p:spPr/>
        <p:txBody>
          <a:bodyPr/>
          <a:lstStyle/>
          <a:p>
            <a:r>
              <a:rPr lang="en-US" dirty="0"/>
              <a:t>Results</a:t>
            </a:r>
          </a:p>
        </p:txBody>
      </p:sp>
      <p:sp>
        <p:nvSpPr>
          <p:cNvPr id="3" name="Slide Number Placeholder 2">
            <a:extLst>
              <a:ext uri="{FF2B5EF4-FFF2-40B4-BE49-F238E27FC236}">
                <a16:creationId xmlns:a16="http://schemas.microsoft.com/office/drawing/2014/main" id="{A530A75B-6630-D82C-A8F2-FF2D9A0DAE1B}"/>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pic>
        <p:nvPicPr>
          <p:cNvPr id="10" name="Picture 9" descr="A graph of blue and red squares">
            <a:extLst>
              <a:ext uri="{FF2B5EF4-FFF2-40B4-BE49-F238E27FC236}">
                <a16:creationId xmlns:a16="http://schemas.microsoft.com/office/drawing/2014/main" id="{07555FB4-CE1B-CC76-8A4C-4DE1C418F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60" y="1668030"/>
            <a:ext cx="5652501" cy="3182714"/>
          </a:xfrm>
          <a:prstGeom prst="rect">
            <a:avLst/>
          </a:prstGeom>
        </p:spPr>
      </p:pic>
      <p:pic>
        <p:nvPicPr>
          <p:cNvPr id="11" name="Picture 10" descr="A graph with blue and red squares">
            <a:extLst>
              <a:ext uri="{FF2B5EF4-FFF2-40B4-BE49-F238E27FC236}">
                <a16:creationId xmlns:a16="http://schemas.microsoft.com/office/drawing/2014/main" id="{13177B55-BEC6-C73B-EE2A-CD27AAE57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68030"/>
            <a:ext cx="5777840" cy="3182714"/>
          </a:xfrm>
          <a:prstGeom prst="rect">
            <a:avLst/>
          </a:prstGeom>
        </p:spPr>
      </p:pic>
    </p:spTree>
    <p:extLst>
      <p:ext uri="{BB962C8B-B14F-4D97-AF65-F5344CB8AC3E}">
        <p14:creationId xmlns:p14="http://schemas.microsoft.com/office/powerpoint/2010/main" val="343304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E868A9-1130-5AF8-49EC-0F06AF2A202D}"/>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45DBB90B-2BC4-7C16-1846-A45FFEA9AE30}"/>
              </a:ext>
            </a:extLst>
          </p:cNvPr>
          <p:cNvSpPr>
            <a:spLocks noGrp="1"/>
          </p:cNvSpPr>
          <p:nvPr>
            <p:ph type="title"/>
          </p:nvPr>
        </p:nvSpPr>
        <p:spPr/>
        <p:txBody>
          <a:bodyPr/>
          <a:lstStyle/>
          <a:p>
            <a:r>
              <a:rPr lang="en-US" dirty="0"/>
              <a:t>Results</a:t>
            </a:r>
          </a:p>
        </p:txBody>
      </p:sp>
      <p:graphicFrame>
        <p:nvGraphicFramePr>
          <p:cNvPr id="5" name="Content Placeholder 4">
            <a:extLst>
              <a:ext uri="{FF2B5EF4-FFF2-40B4-BE49-F238E27FC236}">
                <a16:creationId xmlns:a16="http://schemas.microsoft.com/office/drawing/2014/main" id="{3C3D9B2E-664A-566A-AE11-09B416F2F633}"/>
              </a:ext>
            </a:extLst>
          </p:cNvPr>
          <p:cNvGraphicFramePr>
            <a:graphicFrameLocks noGrp="1"/>
          </p:cNvGraphicFramePr>
          <p:nvPr>
            <p:ph sz="quarter" idx="11"/>
            <p:extLst>
              <p:ext uri="{D42A27DB-BD31-4B8C-83A1-F6EECF244321}">
                <p14:modId xmlns:p14="http://schemas.microsoft.com/office/powerpoint/2010/main" val="2243361678"/>
              </p:ext>
            </p:extLst>
          </p:nvPr>
        </p:nvGraphicFramePr>
        <p:xfrm>
          <a:off x="2932748" y="1808017"/>
          <a:ext cx="6345382" cy="3629892"/>
        </p:xfrm>
        <a:graphic>
          <a:graphicData uri="http://schemas.openxmlformats.org/drawingml/2006/table">
            <a:tbl>
              <a:tblPr>
                <a:tableStyleId>{616DA210-FB5B-4158-B5E0-FEB733F419BA}</a:tableStyleId>
              </a:tblPr>
              <a:tblGrid>
                <a:gridCol w="2394564">
                  <a:extLst>
                    <a:ext uri="{9D8B030D-6E8A-4147-A177-3AD203B41FA5}">
                      <a16:colId xmlns:a16="http://schemas.microsoft.com/office/drawing/2014/main" val="328137186"/>
                    </a:ext>
                  </a:extLst>
                </a:gridCol>
                <a:gridCol w="1857185">
                  <a:extLst>
                    <a:ext uri="{9D8B030D-6E8A-4147-A177-3AD203B41FA5}">
                      <a16:colId xmlns:a16="http://schemas.microsoft.com/office/drawing/2014/main" val="2748361221"/>
                    </a:ext>
                  </a:extLst>
                </a:gridCol>
                <a:gridCol w="2093633">
                  <a:extLst>
                    <a:ext uri="{9D8B030D-6E8A-4147-A177-3AD203B41FA5}">
                      <a16:colId xmlns:a16="http://schemas.microsoft.com/office/drawing/2014/main" val="3641542424"/>
                    </a:ext>
                  </a:extLst>
                </a:gridCol>
              </a:tblGrid>
              <a:tr h="1480280">
                <a:tc>
                  <a:txBody>
                    <a:bodyPr/>
                    <a:lstStyle/>
                    <a:p>
                      <a:pPr marL="0" marR="0" algn="ctr">
                        <a:lnSpc>
                          <a:spcPct val="107000"/>
                        </a:lnSpc>
                        <a:spcBef>
                          <a:spcPts val="0"/>
                        </a:spcBef>
                        <a:spcAft>
                          <a:spcPts val="0"/>
                        </a:spcAft>
                      </a:pPr>
                      <a:r>
                        <a:rPr lang="en-US" sz="2000" dirty="0">
                          <a:effectLst/>
                        </a:rPr>
                        <a:t>Training Groups</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Average # of Sorties to Proficiency</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Reduction in Sorties from the Historical Average</a:t>
                      </a:r>
                      <a:endParaRPr lang="en-US" sz="20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84126293"/>
                  </a:ext>
                </a:extLst>
              </a:tr>
              <a:tr h="730024">
                <a:tc>
                  <a:txBody>
                    <a:bodyPr/>
                    <a:lstStyle/>
                    <a:p>
                      <a:pPr marL="0" marR="0" algn="ctr">
                        <a:lnSpc>
                          <a:spcPct val="107000"/>
                        </a:lnSpc>
                        <a:spcBef>
                          <a:spcPts val="0"/>
                        </a:spcBef>
                        <a:spcAft>
                          <a:spcPts val="0"/>
                        </a:spcAft>
                      </a:pPr>
                      <a:r>
                        <a:rPr lang="en-US" sz="2000">
                          <a:effectLst/>
                        </a:rPr>
                        <a:t>Historical Average (A-M):</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9.28</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17811124"/>
                  </a:ext>
                </a:extLst>
              </a:tr>
              <a:tr h="354897">
                <a:tc>
                  <a:txBody>
                    <a:bodyPr/>
                    <a:lstStyle/>
                    <a:p>
                      <a:pPr marL="0" marR="0" algn="ctr">
                        <a:lnSpc>
                          <a:spcPct val="107000"/>
                        </a:lnSpc>
                        <a:spcBef>
                          <a:spcPts val="0"/>
                        </a:spcBef>
                        <a:spcAft>
                          <a:spcPts val="0"/>
                        </a:spcAft>
                      </a:pPr>
                      <a:r>
                        <a:rPr lang="en-US" sz="2000">
                          <a:effectLst/>
                        </a:rPr>
                        <a:t>Class AA average</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8.73</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-0.60</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217667050"/>
                  </a:ext>
                </a:extLst>
              </a:tr>
              <a:tr h="354897">
                <a:tc>
                  <a:txBody>
                    <a:bodyPr/>
                    <a:lstStyle/>
                    <a:p>
                      <a:pPr marL="0" marR="0" algn="ctr">
                        <a:lnSpc>
                          <a:spcPct val="107000"/>
                        </a:lnSpc>
                        <a:spcBef>
                          <a:spcPts val="0"/>
                        </a:spcBef>
                        <a:spcAft>
                          <a:spcPts val="0"/>
                        </a:spcAft>
                      </a:pPr>
                      <a:r>
                        <a:rPr lang="en-US" sz="2000">
                          <a:effectLst/>
                        </a:rPr>
                        <a:t>Class BB average</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8.00</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-1.28</a:t>
                      </a:r>
                      <a:endParaRPr lang="en-US" sz="20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837569573"/>
                  </a:ext>
                </a:extLst>
              </a:tr>
              <a:tr h="354897">
                <a:tc>
                  <a:txBody>
                    <a:bodyPr/>
                    <a:lstStyle/>
                    <a:p>
                      <a:pPr marL="0" marR="0" algn="ctr">
                        <a:lnSpc>
                          <a:spcPct val="107000"/>
                        </a:lnSpc>
                        <a:spcBef>
                          <a:spcPts val="0"/>
                        </a:spcBef>
                        <a:spcAft>
                          <a:spcPts val="0"/>
                        </a:spcAft>
                      </a:pPr>
                      <a:r>
                        <a:rPr lang="en-US" sz="2000">
                          <a:effectLst/>
                        </a:rPr>
                        <a:t>Class CC average</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7.25</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-2.03</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21222503"/>
                  </a:ext>
                </a:extLst>
              </a:tr>
              <a:tr h="354897">
                <a:tc>
                  <a:txBody>
                    <a:bodyPr/>
                    <a:lstStyle/>
                    <a:p>
                      <a:pPr marL="0" marR="0" algn="ctr">
                        <a:lnSpc>
                          <a:spcPct val="107000"/>
                        </a:lnSpc>
                        <a:spcBef>
                          <a:spcPts val="0"/>
                        </a:spcBef>
                        <a:spcAft>
                          <a:spcPts val="0"/>
                        </a:spcAft>
                      </a:pPr>
                      <a:r>
                        <a:rPr lang="en-US" sz="2000">
                          <a:effectLst/>
                        </a:rPr>
                        <a:t>Class DD average</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7.33</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-1.94</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89246070"/>
                  </a:ext>
                </a:extLst>
              </a:tr>
            </a:tbl>
          </a:graphicData>
        </a:graphic>
      </p:graphicFrame>
    </p:spTree>
    <p:extLst>
      <p:ext uri="{BB962C8B-B14F-4D97-AF65-F5344CB8AC3E}">
        <p14:creationId xmlns:p14="http://schemas.microsoft.com/office/powerpoint/2010/main" val="68343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0576C8-BCED-1B8A-0036-349E4F0D295A}"/>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3" name="Title 2">
            <a:extLst>
              <a:ext uri="{FF2B5EF4-FFF2-40B4-BE49-F238E27FC236}">
                <a16:creationId xmlns:a16="http://schemas.microsoft.com/office/drawing/2014/main" id="{3BC111DC-24E8-4013-D8B0-8665BD8F4992}"/>
              </a:ext>
            </a:extLst>
          </p:cNvPr>
          <p:cNvSpPr>
            <a:spLocks noGrp="1"/>
          </p:cNvSpPr>
          <p:nvPr>
            <p:ph type="title"/>
          </p:nvPr>
        </p:nvSpPr>
        <p:spPr/>
        <p:txBody>
          <a:bodyPr/>
          <a:lstStyle/>
          <a:p>
            <a:r>
              <a:rPr lang="en-US" dirty="0"/>
              <a:t>Cognitive Load</a:t>
            </a:r>
          </a:p>
        </p:txBody>
      </p:sp>
      <p:pic>
        <p:nvPicPr>
          <p:cNvPr id="5" name="Content Placeholder 4">
            <a:extLst>
              <a:ext uri="{FF2B5EF4-FFF2-40B4-BE49-F238E27FC236}">
                <a16:creationId xmlns:a16="http://schemas.microsoft.com/office/drawing/2014/main" id="{97138477-70BC-66D7-06FD-977D414BA5B4}"/>
              </a:ext>
            </a:extLst>
          </p:cNvPr>
          <p:cNvPicPr>
            <a:picLocks noGrp="1" noChangeAspect="1"/>
          </p:cNvPicPr>
          <p:nvPr>
            <p:ph sz="quarter" idx="11"/>
          </p:nvPr>
        </p:nvPicPr>
        <p:blipFill>
          <a:blip r:embed="rId3"/>
          <a:stretch>
            <a:fillRect/>
          </a:stretch>
        </p:blipFill>
        <p:spPr>
          <a:xfrm>
            <a:off x="1333667" y="3103418"/>
            <a:ext cx="9559621" cy="2223923"/>
          </a:xfrm>
          <a:prstGeom prst="rect">
            <a:avLst/>
          </a:prstGeom>
        </p:spPr>
      </p:pic>
      <p:sp>
        <p:nvSpPr>
          <p:cNvPr id="7" name="Content Placeholder 3">
            <a:extLst>
              <a:ext uri="{FF2B5EF4-FFF2-40B4-BE49-F238E27FC236}">
                <a16:creationId xmlns:a16="http://schemas.microsoft.com/office/drawing/2014/main" id="{D1602053-CEF8-AD68-2B98-775F7D7F53C8}"/>
              </a:ext>
            </a:extLst>
          </p:cNvPr>
          <p:cNvSpPr txBox="1">
            <a:spLocks/>
          </p:cNvSpPr>
          <p:nvPr/>
        </p:nvSpPr>
        <p:spPr bwMode="auto">
          <a:xfrm>
            <a:off x="480132" y="1046715"/>
            <a:ext cx="11250613"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1800" kern="0" dirty="0">
                <a:latin typeface="+mj-lt"/>
                <a:ea typeface="Times New Roman" panose="02020603050405020304" pitchFamily="18" charset="0"/>
              </a:rPr>
              <a:t>The NASA Task Load Index (NASA-TLX) survey allowed our team to put a quantitative measure to the movement of cognitive load by score. </a:t>
            </a:r>
          </a:p>
          <a:p>
            <a:r>
              <a:rPr lang="en-US" sz="1800" kern="0" dirty="0">
                <a:latin typeface="+mj-lt"/>
                <a:ea typeface="Times New Roman" panose="02020603050405020304" pitchFamily="18" charset="0"/>
              </a:rPr>
              <a:t>By looking at the scores of the pilots at several points throughout the training program we are able to observe trends from differing times during the training program.</a:t>
            </a:r>
          </a:p>
          <a:p>
            <a:r>
              <a:rPr lang="en-US" sz="1800" kern="0" dirty="0">
                <a:latin typeface="+mj-lt"/>
                <a:ea typeface="Times New Roman" panose="02020603050405020304" pitchFamily="18" charset="0"/>
              </a:rPr>
              <a:t>We compared three different points: the first sortie to proficient sorties, the first VR session to VR post-proficient sorties, and the first VR session to proficient sortie. In each comparative analysis, we observed a decline in the average score from the first point of measure to the second. </a:t>
            </a:r>
            <a:endParaRPr lang="en-US" sz="1800" kern="0" dirty="0">
              <a:latin typeface="+mj-lt"/>
              <a:ea typeface="Calibri" panose="020F0502020204030204" pitchFamily="34" charset="0"/>
            </a:endParaRPr>
          </a:p>
          <a:p>
            <a:endParaRPr lang="en-US" kern="0" dirty="0"/>
          </a:p>
        </p:txBody>
      </p:sp>
    </p:spTree>
    <p:extLst>
      <p:ext uri="{BB962C8B-B14F-4D97-AF65-F5344CB8AC3E}">
        <p14:creationId xmlns:p14="http://schemas.microsoft.com/office/powerpoint/2010/main" val="93847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6F5984-44AF-B527-7641-04E832B9FD12}"/>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3" name="Title 2">
            <a:extLst>
              <a:ext uri="{FF2B5EF4-FFF2-40B4-BE49-F238E27FC236}">
                <a16:creationId xmlns:a16="http://schemas.microsoft.com/office/drawing/2014/main" id="{026130D6-BBA0-BC5C-3A56-53A2AC11D050}"/>
              </a:ext>
            </a:extLst>
          </p:cNvPr>
          <p:cNvSpPr>
            <a:spLocks noGrp="1"/>
          </p:cNvSpPr>
          <p:nvPr>
            <p:ph type="title"/>
          </p:nvPr>
        </p:nvSpPr>
        <p:spPr>
          <a:xfrm>
            <a:off x="2253347" y="0"/>
            <a:ext cx="7416800" cy="795130"/>
          </a:xfrm>
        </p:spPr>
        <p:txBody>
          <a:bodyPr/>
          <a:lstStyle/>
          <a:p>
            <a:endParaRPr lang="en-US" dirty="0"/>
          </a:p>
        </p:txBody>
      </p:sp>
      <p:pic>
        <p:nvPicPr>
          <p:cNvPr id="5" name="Picture 4">
            <a:extLst>
              <a:ext uri="{FF2B5EF4-FFF2-40B4-BE49-F238E27FC236}">
                <a16:creationId xmlns:a16="http://schemas.microsoft.com/office/drawing/2014/main" id="{0F30FC99-FC83-3CE4-E63D-58DED18A0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26" y="1246909"/>
            <a:ext cx="10875738" cy="4730249"/>
          </a:xfrm>
          <a:prstGeom prst="rect">
            <a:avLst/>
          </a:prstGeom>
        </p:spPr>
      </p:pic>
    </p:spTree>
    <p:extLst>
      <p:ext uri="{BB962C8B-B14F-4D97-AF65-F5344CB8AC3E}">
        <p14:creationId xmlns:p14="http://schemas.microsoft.com/office/powerpoint/2010/main" val="1720355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ED99BA-237B-C451-A2BE-22781270041F}"/>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3" name="Title 2">
            <a:extLst>
              <a:ext uri="{FF2B5EF4-FFF2-40B4-BE49-F238E27FC236}">
                <a16:creationId xmlns:a16="http://schemas.microsoft.com/office/drawing/2014/main" id="{DF8E1DBD-7635-9C68-91E1-777FDA1F37E6}"/>
              </a:ext>
            </a:extLst>
          </p:cNvPr>
          <p:cNvSpPr>
            <a:spLocks noGrp="1"/>
          </p:cNvSpPr>
          <p:nvPr>
            <p:ph type="title"/>
          </p:nvPr>
        </p:nvSpPr>
        <p:spPr/>
        <p:txBody>
          <a:bodyPr/>
          <a:lstStyle/>
          <a:p>
            <a:r>
              <a:rPr lang="en-US" dirty="0"/>
              <a:t>Discussion</a:t>
            </a:r>
          </a:p>
        </p:txBody>
      </p:sp>
      <p:sp>
        <p:nvSpPr>
          <p:cNvPr id="4" name="Content Placeholder 3">
            <a:extLst>
              <a:ext uri="{FF2B5EF4-FFF2-40B4-BE49-F238E27FC236}">
                <a16:creationId xmlns:a16="http://schemas.microsoft.com/office/drawing/2014/main" id="{5B956F21-3159-B26A-D365-DFB8B70B9186}"/>
              </a:ext>
            </a:extLst>
          </p:cNvPr>
          <p:cNvSpPr>
            <a:spLocks noGrp="1"/>
          </p:cNvSpPr>
          <p:nvPr>
            <p:ph sz="quarter" idx="11"/>
          </p:nvPr>
        </p:nvSpPr>
        <p:spPr>
          <a:xfrm>
            <a:off x="464309" y="1636295"/>
            <a:ext cx="11250613" cy="4512917"/>
          </a:xfrm>
        </p:spPr>
        <p:txBody>
          <a:bodyPr/>
          <a:lstStyle/>
          <a:p>
            <a:r>
              <a:rPr lang="en-US" sz="1800" b="1" dirty="0">
                <a:effectLst/>
                <a:latin typeface="+mj-lt"/>
                <a:ea typeface="Times New Roman" panose="02020603050405020304" pitchFamily="18" charset="0"/>
              </a:rPr>
              <a:t>Based on the results we can infer that the opportunity the VR simulation program offers for pilots to practice air refueling outside of the jet helped reduce the number of sorties and overall time needed to become proficient. </a:t>
            </a:r>
          </a:p>
          <a:p>
            <a:pPr marL="0" indent="0">
              <a:buNone/>
            </a:pPr>
            <a:endParaRPr lang="en-US" sz="2000" b="1" dirty="0">
              <a:effectLst/>
              <a:latin typeface="+mj-lt"/>
              <a:ea typeface="Times New Roman" panose="02020603050405020304" pitchFamily="18" charset="0"/>
              <a:cs typeface="Arial" panose="020B0604020202020204" pitchFamily="34" charset="0"/>
            </a:endParaRPr>
          </a:p>
          <a:p>
            <a:r>
              <a:rPr lang="en-US" sz="1800" b="1" dirty="0">
                <a:effectLst/>
                <a:latin typeface="+mj-lt"/>
                <a:ea typeface="Calibri" panose="020F0502020204030204" pitchFamily="34" charset="0"/>
              </a:rPr>
              <a:t>The use of VR for training provides a level of accessibility and affordability that conventional supplemental training platforms do not.</a:t>
            </a:r>
          </a:p>
          <a:p>
            <a:pPr marL="0" indent="0">
              <a:buNone/>
            </a:pPr>
            <a:endParaRPr lang="en-US" sz="2000" b="1" dirty="0">
              <a:latin typeface="+mj-lt"/>
              <a:ea typeface="Calibri" panose="020F0502020204030204" pitchFamily="34" charset="0"/>
              <a:cs typeface="Arial" panose="020B0604020202020204" pitchFamily="34" charset="0"/>
            </a:endParaRPr>
          </a:p>
          <a:p>
            <a:r>
              <a:rPr lang="en-US" sz="1800" b="1" dirty="0">
                <a:effectLst/>
                <a:latin typeface="+mj-lt"/>
                <a:ea typeface="Calibri" panose="020F0502020204030204" pitchFamily="34" charset="0"/>
              </a:rPr>
              <a:t>In our research, we found multiple instances where, even with the VR training tool in place, there was immense value in having a live human instructor on hand with the student during task simulations.</a:t>
            </a:r>
          </a:p>
          <a:p>
            <a:endParaRPr lang="en-US" sz="1800" b="1"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451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Questions?</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17</a:t>
            </a:fld>
            <a:endParaRPr lang="en-US" dirty="0">
              <a:solidFill>
                <a:srgbClr val="000000"/>
              </a:solidFill>
            </a:endParaRPr>
          </a:p>
        </p:txBody>
      </p:sp>
      <p:pic>
        <p:nvPicPr>
          <p:cNvPr id="3" name="Picture 2">
            <a:extLst>
              <a:ext uri="{FF2B5EF4-FFF2-40B4-BE49-F238E27FC236}">
                <a16:creationId xmlns:a16="http://schemas.microsoft.com/office/drawing/2014/main" id="{4D1E2EC4-47B7-B8AF-A234-D1EA91BD2CC8}"/>
              </a:ext>
            </a:extLst>
          </p:cNvPr>
          <p:cNvPicPr>
            <a:picLocks noChangeAspect="1"/>
          </p:cNvPicPr>
          <p:nvPr/>
        </p:nvPicPr>
        <p:blipFill>
          <a:blip r:embed="rId3"/>
          <a:stretch>
            <a:fillRect/>
          </a:stretch>
        </p:blipFill>
        <p:spPr>
          <a:xfrm>
            <a:off x="1968821" y="945713"/>
            <a:ext cx="8254357" cy="5459913"/>
          </a:xfrm>
          <a:prstGeom prst="rect">
            <a:avLst/>
          </a:prstGeom>
        </p:spPr>
      </p:pic>
    </p:spTree>
    <p:extLst>
      <p:ext uri="{BB962C8B-B14F-4D97-AF65-F5344CB8AC3E}">
        <p14:creationId xmlns:p14="http://schemas.microsoft.com/office/powerpoint/2010/main" val="36949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390CD9-659E-A7E4-D1B3-910C33DD136C}"/>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a:extLst>
              <a:ext uri="{FF2B5EF4-FFF2-40B4-BE49-F238E27FC236}">
                <a16:creationId xmlns:a16="http://schemas.microsoft.com/office/drawing/2014/main" id="{F26C9AC0-B23A-F764-7476-9A6CFD001301}"/>
              </a:ext>
            </a:extLst>
          </p:cNvPr>
          <p:cNvSpPr>
            <a:spLocks noGrp="1"/>
          </p:cNvSpPr>
          <p:nvPr>
            <p:ph type="title"/>
          </p:nvPr>
        </p:nvSpPr>
        <p:spPr/>
        <p:txBody>
          <a:bodyPr/>
          <a:lstStyle/>
          <a:p>
            <a:r>
              <a:rPr lang="en-US" dirty="0"/>
              <a:t>Objectives</a:t>
            </a:r>
          </a:p>
        </p:txBody>
      </p:sp>
      <p:sp>
        <p:nvSpPr>
          <p:cNvPr id="4" name="Content Placeholder 3">
            <a:extLst>
              <a:ext uri="{FF2B5EF4-FFF2-40B4-BE49-F238E27FC236}">
                <a16:creationId xmlns:a16="http://schemas.microsoft.com/office/drawing/2014/main" id="{D19D9760-CDDA-B769-6A0A-22E5004F0AB0}"/>
              </a:ext>
            </a:extLst>
          </p:cNvPr>
          <p:cNvSpPr>
            <a:spLocks noGrp="1"/>
          </p:cNvSpPr>
          <p:nvPr>
            <p:ph sz="quarter" idx="11"/>
          </p:nvPr>
        </p:nvSpPr>
        <p:spPr>
          <a:xfrm>
            <a:off x="480132" y="2022764"/>
            <a:ext cx="11250613" cy="4099188"/>
          </a:xfrm>
        </p:spPr>
        <p:txBody>
          <a:bodyPr/>
          <a:lstStyle/>
          <a:p>
            <a:pPr marL="0" algn="just">
              <a:lnSpc>
                <a:spcPct val="107000"/>
              </a:lnSpc>
              <a:spcBef>
                <a:spcPts val="0"/>
              </a:spcBef>
              <a:spcAft>
                <a:spcPts val="0"/>
              </a:spcAft>
            </a:pPr>
            <a:r>
              <a:rPr lang="en-US" sz="2000" b="1" dirty="0">
                <a:solidFill>
                  <a:srgbClr val="000000"/>
                </a:solidFill>
                <a:latin typeface="+mj-lt"/>
                <a:ea typeface="Times New Roman" panose="02020603050405020304" pitchFamily="18" charset="0"/>
              </a:rPr>
              <a:t>E</a:t>
            </a:r>
            <a:r>
              <a:rPr lang="en-US" sz="2000" b="1" dirty="0">
                <a:solidFill>
                  <a:srgbClr val="000000"/>
                </a:solidFill>
                <a:effectLst/>
                <a:latin typeface="+mj-lt"/>
                <a:ea typeface="Times New Roman" panose="02020603050405020304" pitchFamily="18" charset="0"/>
              </a:rPr>
              <a:t>valuate whether USAF pilots trained using VR technology experience a reduction in training duration and/or the number of sorties needed to achieve proficiency compared to historical data from non-VR-trained pilots undertaking the same air refueling task. </a:t>
            </a:r>
          </a:p>
          <a:p>
            <a:pPr marL="0" algn="just">
              <a:lnSpc>
                <a:spcPct val="107000"/>
              </a:lnSpc>
              <a:spcBef>
                <a:spcPts val="0"/>
              </a:spcBef>
              <a:spcAft>
                <a:spcPts val="0"/>
              </a:spcAft>
            </a:pPr>
            <a:endParaRPr lang="en-US" sz="2000" b="1" dirty="0">
              <a:solidFill>
                <a:srgbClr val="000000"/>
              </a:solidFill>
              <a:latin typeface="+mj-lt"/>
              <a:ea typeface="Times New Roman" panose="02020603050405020304" pitchFamily="18" charset="0"/>
              <a:cs typeface="Arial" panose="020B0604020202020204" pitchFamily="34" charset="0"/>
            </a:endParaRPr>
          </a:p>
          <a:p>
            <a:pPr marL="0" algn="just">
              <a:lnSpc>
                <a:spcPct val="107000"/>
              </a:lnSpc>
              <a:spcBef>
                <a:spcPts val="0"/>
              </a:spcBef>
              <a:spcAft>
                <a:spcPts val="0"/>
              </a:spcAft>
            </a:pPr>
            <a:r>
              <a:rPr lang="en-US" sz="2000" b="1" dirty="0">
                <a:solidFill>
                  <a:srgbClr val="000000"/>
                </a:solidFill>
                <a:effectLst/>
                <a:latin typeface="+mj-lt"/>
                <a:ea typeface="Times New Roman" panose="02020603050405020304" pitchFamily="18" charset="0"/>
              </a:rPr>
              <a:t>Differences in participants' cognitive load at different points during the training program and in different environments were observed enabling a deeper assessment of the environmental training impacts.</a:t>
            </a:r>
            <a:endParaRPr lang="en-US" sz="4000" b="1" dirty="0">
              <a:latin typeface="+mj-lt"/>
              <a:cs typeface="Arial" panose="020B0604020202020204" pitchFamily="34" charset="0"/>
            </a:endParaRPr>
          </a:p>
        </p:txBody>
      </p:sp>
    </p:spTree>
    <p:extLst>
      <p:ext uri="{BB962C8B-B14F-4D97-AF65-F5344CB8AC3E}">
        <p14:creationId xmlns:p14="http://schemas.microsoft.com/office/powerpoint/2010/main" val="99224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80132" y="1280160"/>
            <a:ext cx="11250613" cy="4841792"/>
          </a:xfrm>
        </p:spPr>
        <p:txBody>
          <a:bodyPr/>
          <a:lstStyle/>
          <a:p>
            <a:r>
              <a:rPr lang="en-US" b="1" dirty="0">
                <a:latin typeface="+mj-lt"/>
              </a:rPr>
              <a:t>Air Refueling a “BUFF”</a:t>
            </a:r>
          </a:p>
          <a:p>
            <a:r>
              <a:rPr lang="en-US" b="1" dirty="0">
                <a:latin typeface="+mj-lt"/>
              </a:rPr>
              <a:t>Virtual Reality</a:t>
            </a:r>
          </a:p>
          <a:p>
            <a:r>
              <a:rPr lang="en-US" b="1" dirty="0">
                <a:latin typeface="+mj-lt"/>
              </a:rPr>
              <a:t>Training Transfer</a:t>
            </a:r>
          </a:p>
          <a:p>
            <a:r>
              <a:rPr lang="en-US" b="1" dirty="0">
                <a:latin typeface="+mj-lt"/>
              </a:rPr>
              <a:t>Methods</a:t>
            </a:r>
          </a:p>
          <a:p>
            <a:r>
              <a:rPr lang="en-US" b="1" dirty="0">
                <a:latin typeface="+mj-lt"/>
              </a:rPr>
              <a:t>Results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6" name="Title 5">
            <a:extLst>
              <a:ext uri="{FF2B5EF4-FFF2-40B4-BE49-F238E27FC236}">
                <a16:creationId xmlns:a16="http://schemas.microsoft.com/office/drawing/2014/main" id="{92BD424F-54F1-28F7-C1A9-712D388950EB}"/>
              </a:ext>
            </a:extLst>
          </p:cNvPr>
          <p:cNvSpPr>
            <a:spLocks noGrp="1"/>
          </p:cNvSpPr>
          <p:nvPr>
            <p:ph type="title"/>
          </p:nvPr>
        </p:nvSpPr>
        <p:spPr/>
        <p:txBody>
          <a:bodyPr/>
          <a:lstStyle/>
          <a:p>
            <a:r>
              <a:rPr lang="en-US" dirty="0"/>
              <a:t>Beyond the Cockpit</a:t>
            </a:r>
          </a:p>
        </p:txBody>
      </p:sp>
    </p:spTree>
    <p:extLst>
      <p:ext uri="{BB962C8B-B14F-4D97-AF65-F5344CB8AC3E}">
        <p14:creationId xmlns:p14="http://schemas.microsoft.com/office/powerpoint/2010/main" val="100866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Air Refueling Contact </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4</a:t>
            </a:fld>
            <a:endParaRPr lang="en-US" dirty="0">
              <a:solidFill>
                <a:srgbClr val="000000"/>
              </a:solidFill>
            </a:endParaRPr>
          </a:p>
        </p:txBody>
      </p:sp>
      <p:pic>
        <p:nvPicPr>
          <p:cNvPr id="2" name="Picture 1">
            <a:extLst>
              <a:ext uri="{FF2B5EF4-FFF2-40B4-BE49-F238E27FC236}">
                <a16:creationId xmlns:a16="http://schemas.microsoft.com/office/drawing/2014/main" id="{B2C96042-14FC-1730-849B-5AAF46B88B54}"/>
              </a:ext>
            </a:extLst>
          </p:cNvPr>
          <p:cNvPicPr>
            <a:picLocks noChangeAspect="1"/>
          </p:cNvPicPr>
          <p:nvPr/>
        </p:nvPicPr>
        <p:blipFill>
          <a:blip r:embed="rId3"/>
          <a:stretch>
            <a:fillRect/>
          </a:stretch>
        </p:blipFill>
        <p:spPr>
          <a:xfrm>
            <a:off x="856014" y="841248"/>
            <a:ext cx="10252710" cy="5411482"/>
          </a:xfrm>
          <a:prstGeom prst="rect">
            <a:avLst/>
          </a:prstGeom>
        </p:spPr>
      </p:pic>
      <p:sp>
        <p:nvSpPr>
          <p:cNvPr id="3" name="TextBox 2">
            <a:extLst>
              <a:ext uri="{FF2B5EF4-FFF2-40B4-BE49-F238E27FC236}">
                <a16:creationId xmlns:a16="http://schemas.microsoft.com/office/drawing/2014/main" id="{EB54426A-2516-D2BB-7662-B27CE143F683}"/>
              </a:ext>
            </a:extLst>
          </p:cNvPr>
          <p:cNvSpPr txBox="1"/>
          <p:nvPr/>
        </p:nvSpPr>
        <p:spPr>
          <a:xfrm>
            <a:off x="1786855" y="4748169"/>
            <a:ext cx="3212983" cy="1384995"/>
          </a:xfrm>
          <a:prstGeom prst="rect">
            <a:avLst/>
          </a:prstGeom>
          <a:noFill/>
        </p:spPr>
        <p:txBody>
          <a:bodyPr wrap="square" rtlCol="0">
            <a:spAutoFit/>
          </a:bodyPr>
          <a:lstStyle/>
          <a:p>
            <a:r>
              <a:rPr lang="en-US" sz="2800" dirty="0"/>
              <a:t>Successful Contact Viewpoint from within the B-52</a:t>
            </a:r>
          </a:p>
        </p:txBody>
      </p:sp>
    </p:spTree>
    <p:extLst>
      <p:ext uri="{BB962C8B-B14F-4D97-AF65-F5344CB8AC3E}">
        <p14:creationId xmlns:p14="http://schemas.microsoft.com/office/powerpoint/2010/main" val="245757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E77360-9211-5D7F-78A2-D02F455B6DAD}"/>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a:extLst>
              <a:ext uri="{FF2B5EF4-FFF2-40B4-BE49-F238E27FC236}">
                <a16:creationId xmlns:a16="http://schemas.microsoft.com/office/drawing/2014/main" id="{3E326659-CD81-22F5-68A3-3BA9A9E33706}"/>
              </a:ext>
            </a:extLst>
          </p:cNvPr>
          <p:cNvSpPr>
            <a:spLocks noGrp="1"/>
          </p:cNvSpPr>
          <p:nvPr>
            <p:ph type="title"/>
          </p:nvPr>
        </p:nvSpPr>
        <p:spPr/>
        <p:txBody>
          <a:bodyPr/>
          <a:lstStyle/>
          <a:p>
            <a:r>
              <a:rPr lang="en-US" dirty="0"/>
              <a:t>Virtual Reality</a:t>
            </a:r>
          </a:p>
        </p:txBody>
      </p:sp>
      <p:sp>
        <p:nvSpPr>
          <p:cNvPr id="4" name="Content Placeholder 3">
            <a:extLst>
              <a:ext uri="{FF2B5EF4-FFF2-40B4-BE49-F238E27FC236}">
                <a16:creationId xmlns:a16="http://schemas.microsoft.com/office/drawing/2014/main" id="{C93EBE65-BBF5-B872-E6FD-826B9A211542}"/>
              </a:ext>
            </a:extLst>
          </p:cNvPr>
          <p:cNvSpPr>
            <a:spLocks noGrp="1"/>
          </p:cNvSpPr>
          <p:nvPr>
            <p:ph sz="quarter" idx="11"/>
          </p:nvPr>
        </p:nvSpPr>
        <p:spPr>
          <a:xfrm>
            <a:off x="480132" y="1046715"/>
            <a:ext cx="3722217" cy="5075237"/>
          </a:xfrm>
        </p:spPr>
        <p:txBody>
          <a:bodyPr/>
          <a:lstStyle/>
          <a:p>
            <a:r>
              <a:rPr lang="en-US" sz="1800" b="1" dirty="0">
                <a:effectLst/>
                <a:latin typeface="+mj-lt"/>
                <a:ea typeface="Times New Roman" panose="02020603050405020304" pitchFamily="18" charset="0"/>
                <a:cs typeface="Arial" panose="020B0604020202020204" pitchFamily="34" charset="0"/>
              </a:rPr>
              <a:t>The ability to manipulate the training environment to any scenario in a controlled setting is a clear advantage of incorporating VR in defense training (Garcia &amp; Winer, 2022). Van </a:t>
            </a:r>
            <a:r>
              <a:rPr lang="en-US" sz="1800" b="1" dirty="0" err="1">
                <a:effectLst/>
                <a:latin typeface="+mj-lt"/>
                <a:ea typeface="Times New Roman" panose="02020603050405020304" pitchFamily="18" charset="0"/>
                <a:cs typeface="Arial" panose="020B0604020202020204" pitchFamily="34" charset="0"/>
              </a:rPr>
              <a:t>Weelden</a:t>
            </a:r>
            <a:r>
              <a:rPr lang="en-US" sz="1800" b="1" dirty="0">
                <a:effectLst/>
                <a:latin typeface="+mj-lt"/>
                <a:ea typeface="Times New Roman" panose="02020603050405020304" pitchFamily="18" charset="0"/>
                <a:cs typeface="Arial" panose="020B0604020202020204" pitchFamily="34" charset="0"/>
              </a:rPr>
              <a:t> (2021) also references the benefits of safe and controlled environments resulting from VR training.</a:t>
            </a:r>
            <a:endParaRPr lang="en-US" sz="1800" b="1" dirty="0">
              <a:effectLst/>
              <a:latin typeface="+mj-lt"/>
              <a:ea typeface="Calibri" panose="020F0502020204030204" pitchFamily="34" charset="0"/>
              <a:cs typeface="Arial" panose="020B0604020202020204" pitchFamily="34" charset="0"/>
            </a:endParaRPr>
          </a:p>
          <a:p>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8CB30FBE-E990-EAFE-E39F-3A88CFCC2152}"/>
              </a:ext>
            </a:extLst>
          </p:cNvPr>
          <p:cNvPicPr>
            <a:picLocks noChangeAspect="1"/>
          </p:cNvPicPr>
          <p:nvPr/>
        </p:nvPicPr>
        <p:blipFill>
          <a:blip r:embed="rId3"/>
          <a:stretch>
            <a:fillRect/>
          </a:stretch>
        </p:blipFill>
        <p:spPr>
          <a:xfrm>
            <a:off x="4879645" y="1390094"/>
            <a:ext cx="6569812" cy="4388477"/>
          </a:xfrm>
          <a:prstGeom prst="rect">
            <a:avLst/>
          </a:prstGeom>
        </p:spPr>
      </p:pic>
    </p:spTree>
    <p:extLst>
      <p:ext uri="{BB962C8B-B14F-4D97-AF65-F5344CB8AC3E}">
        <p14:creationId xmlns:p14="http://schemas.microsoft.com/office/powerpoint/2010/main" val="10096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DBC3A-4587-7B1C-6A1C-CFAE3468A852}"/>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3" name="Title 2">
            <a:extLst>
              <a:ext uri="{FF2B5EF4-FFF2-40B4-BE49-F238E27FC236}">
                <a16:creationId xmlns:a16="http://schemas.microsoft.com/office/drawing/2014/main" id="{A7E2942C-729E-459E-8050-84ECB4BAF184}"/>
              </a:ext>
            </a:extLst>
          </p:cNvPr>
          <p:cNvSpPr>
            <a:spLocks noGrp="1"/>
          </p:cNvSpPr>
          <p:nvPr>
            <p:ph type="title"/>
          </p:nvPr>
        </p:nvSpPr>
        <p:spPr/>
        <p:txBody>
          <a:bodyPr/>
          <a:lstStyle/>
          <a:p>
            <a:r>
              <a:rPr lang="en-US" dirty="0"/>
              <a:t>Cognitive Load</a:t>
            </a:r>
          </a:p>
        </p:txBody>
      </p:sp>
      <p:sp>
        <p:nvSpPr>
          <p:cNvPr id="7" name="Content Placeholder 3">
            <a:extLst>
              <a:ext uri="{FF2B5EF4-FFF2-40B4-BE49-F238E27FC236}">
                <a16:creationId xmlns:a16="http://schemas.microsoft.com/office/drawing/2014/main" id="{C60CCCFF-BD9C-A609-47A2-28D3D6BB2A13}"/>
              </a:ext>
            </a:extLst>
          </p:cNvPr>
          <p:cNvSpPr>
            <a:spLocks noGrp="1"/>
          </p:cNvSpPr>
          <p:nvPr>
            <p:ph sz="quarter" idx="11"/>
          </p:nvPr>
        </p:nvSpPr>
        <p:spPr>
          <a:xfrm>
            <a:off x="480132" y="1046715"/>
            <a:ext cx="11250613" cy="5075237"/>
          </a:xfrm>
        </p:spPr>
        <p:txBody>
          <a:bodyPr/>
          <a:lstStyle/>
          <a:p>
            <a:r>
              <a:rPr lang="en-US" sz="1800" b="1" dirty="0">
                <a:effectLst/>
                <a:latin typeface="+mj-lt"/>
                <a:ea typeface="Times New Roman" panose="02020603050405020304" pitchFamily="18" charset="0"/>
              </a:rPr>
              <a:t>The American Psychological Association defines cognitive load as the mental demands imposed on a person while performing a task.</a:t>
            </a:r>
          </a:p>
          <a:p>
            <a:pPr marL="0" indent="0">
              <a:buNone/>
            </a:pPr>
            <a:endParaRPr lang="en-US" sz="1800" b="1" dirty="0">
              <a:effectLst/>
              <a:latin typeface="+mj-lt"/>
              <a:ea typeface="Times New Roman" panose="02020603050405020304" pitchFamily="18" charset="0"/>
            </a:endParaRPr>
          </a:p>
          <a:p>
            <a:r>
              <a:rPr lang="en-US" sz="1800" b="1" dirty="0">
                <a:effectLst/>
                <a:latin typeface="+mj-lt"/>
                <a:ea typeface="Times New Roman" panose="02020603050405020304" pitchFamily="18" charset="0"/>
              </a:rPr>
              <a:t>These demands increase significantly when the task is challenging, dangerous, or unfamiliar, leading to situations where performance speed and success can be greatly impacted </a:t>
            </a:r>
            <a:r>
              <a:rPr lang="en-US" sz="1800" b="1" dirty="0">
                <a:solidFill>
                  <a:srgbClr val="000000"/>
                </a:solidFill>
                <a:effectLst/>
                <a:latin typeface="+mj-lt"/>
                <a:ea typeface="Times New Roman" panose="02020603050405020304" pitchFamily="18" charset="0"/>
              </a:rPr>
              <a:t>(American Psychological Association, 2018).</a:t>
            </a:r>
          </a:p>
          <a:p>
            <a:pPr marL="0" indent="0">
              <a:buNone/>
            </a:pPr>
            <a:endParaRPr lang="en-US" sz="1800" b="1" dirty="0">
              <a:solidFill>
                <a:srgbClr val="000000"/>
              </a:solidFill>
              <a:latin typeface="+mj-lt"/>
              <a:ea typeface="Times New Roman" panose="02020603050405020304" pitchFamily="18" charset="0"/>
            </a:endParaRPr>
          </a:p>
          <a:p>
            <a:r>
              <a:rPr lang="en-US" sz="1800" b="1" dirty="0">
                <a:effectLst/>
                <a:latin typeface="+mj-lt"/>
                <a:ea typeface="Times New Roman" panose="02020603050405020304" pitchFamily="18" charset="0"/>
              </a:rPr>
              <a:t>The complexity of air refueling tasks stresses the importance of understanding cognitive load to improve training methods and enhance pilot performance. </a:t>
            </a:r>
          </a:p>
          <a:p>
            <a:pPr marL="0" indent="0">
              <a:buNone/>
            </a:pPr>
            <a:endParaRPr lang="en-US" sz="1800" b="1" dirty="0">
              <a:effectLst/>
              <a:latin typeface="+mj-lt"/>
              <a:ea typeface="Times New Roman" panose="02020603050405020304" pitchFamily="18" charset="0"/>
            </a:endParaRPr>
          </a:p>
          <a:p>
            <a:r>
              <a:rPr lang="en-US" sz="1800" b="1" dirty="0">
                <a:effectLst/>
                <a:latin typeface="+mj-lt"/>
                <a:ea typeface="Times New Roman" panose="02020603050405020304" pitchFamily="18" charset="0"/>
              </a:rPr>
              <a:t>By examining the cognitive demands of these tasks, we can develop more efficient and effective training programs that not only model the physical aspects of refueling but also address the mental challenges pilots face. </a:t>
            </a:r>
          </a:p>
          <a:p>
            <a:pPr marL="0" indent="0">
              <a:buNone/>
            </a:pPr>
            <a:endParaRPr lang="en-US" sz="1800" b="1" dirty="0">
              <a:effectLst/>
              <a:latin typeface="+mj-lt"/>
              <a:ea typeface="Times New Roman" panose="02020603050405020304" pitchFamily="18" charset="0"/>
            </a:endParaRPr>
          </a:p>
          <a:p>
            <a:r>
              <a:rPr lang="en-US" sz="1800" b="1" dirty="0">
                <a:effectLst/>
                <a:latin typeface="+mj-lt"/>
                <a:ea typeface="Times New Roman" panose="02020603050405020304" pitchFamily="18" charset="0"/>
              </a:rPr>
              <a:t>Ultimately, by recognizing and addressing the cognitive load involved in air refueling, we aim to improve pilot proficiency, reduce errors, and increase overall mission success.</a:t>
            </a:r>
            <a:endParaRPr lang="en-US" b="1" dirty="0">
              <a:latin typeface="+mj-lt"/>
            </a:endParaRPr>
          </a:p>
        </p:txBody>
      </p:sp>
    </p:spTree>
    <p:extLst>
      <p:ext uri="{BB962C8B-B14F-4D97-AF65-F5344CB8AC3E}">
        <p14:creationId xmlns:p14="http://schemas.microsoft.com/office/powerpoint/2010/main" val="13909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E77360-9211-5D7F-78A2-D02F455B6DAD}"/>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3E326659-CD81-22F5-68A3-3BA9A9E33706}"/>
              </a:ext>
            </a:extLst>
          </p:cNvPr>
          <p:cNvSpPr>
            <a:spLocks noGrp="1"/>
          </p:cNvSpPr>
          <p:nvPr>
            <p:ph type="title"/>
          </p:nvPr>
        </p:nvSpPr>
        <p:spPr/>
        <p:txBody>
          <a:bodyPr/>
          <a:lstStyle/>
          <a:p>
            <a:r>
              <a:rPr lang="en-US" dirty="0"/>
              <a:t>Training Transfer</a:t>
            </a:r>
          </a:p>
        </p:txBody>
      </p:sp>
      <p:sp>
        <p:nvSpPr>
          <p:cNvPr id="4" name="Content Placeholder 3">
            <a:extLst>
              <a:ext uri="{FF2B5EF4-FFF2-40B4-BE49-F238E27FC236}">
                <a16:creationId xmlns:a16="http://schemas.microsoft.com/office/drawing/2014/main" id="{C93EBE65-BBF5-B872-E6FD-826B9A211542}"/>
              </a:ext>
            </a:extLst>
          </p:cNvPr>
          <p:cNvSpPr>
            <a:spLocks noGrp="1"/>
          </p:cNvSpPr>
          <p:nvPr>
            <p:ph sz="quarter" idx="11"/>
          </p:nvPr>
        </p:nvSpPr>
        <p:spPr/>
        <p:txBody>
          <a:bodyPr/>
          <a:lstStyle/>
          <a:p>
            <a:r>
              <a:rPr lang="en-US" sz="1800" b="1" dirty="0">
                <a:latin typeface="+mj-lt"/>
                <a:cs typeface="Arial" panose="020B0604020202020204" pitchFamily="34" charset="0"/>
              </a:rPr>
              <a:t>Testing Learning Models to produce a successful transfer of training model to link conventional learning and advanced training environments, such as virtual reality (VR).</a:t>
            </a:r>
          </a:p>
          <a:p>
            <a:pPr lvl="1"/>
            <a:r>
              <a:rPr lang="en-US" sz="1800" b="1" dirty="0">
                <a:latin typeface="+mj-lt"/>
                <a:cs typeface="Arial" panose="020B0604020202020204" pitchFamily="34" charset="0"/>
              </a:rPr>
              <a:t>SEEV model (</a:t>
            </a:r>
            <a:r>
              <a:rPr lang="en-US" sz="1800" b="1" dirty="0" err="1">
                <a:latin typeface="+mj-lt"/>
                <a:cs typeface="Arial" panose="020B0604020202020204" pitchFamily="34" charset="0"/>
              </a:rPr>
              <a:t>Wickens</a:t>
            </a:r>
            <a:r>
              <a:rPr lang="en-US" sz="1800" b="1" dirty="0">
                <a:latin typeface="+mj-lt"/>
                <a:cs typeface="Arial" panose="020B0604020202020204" pitchFamily="34" charset="0"/>
              </a:rPr>
              <a:t>, 2003)</a:t>
            </a:r>
          </a:p>
          <a:p>
            <a:pPr lvl="1"/>
            <a:r>
              <a:rPr lang="en-US" sz="1800" b="1" dirty="0">
                <a:latin typeface="+mj-lt"/>
                <a:cs typeface="Arial" panose="020B0604020202020204" pitchFamily="34" charset="0"/>
              </a:rPr>
              <a:t>Four Component Instructional </a:t>
            </a:r>
            <a:r>
              <a:rPr lang="en-US" sz="1800" b="1" dirty="0" err="1">
                <a:latin typeface="+mj-lt"/>
                <a:cs typeface="Arial" panose="020B0604020202020204" pitchFamily="34" charset="0"/>
              </a:rPr>
              <a:t>Desnight</a:t>
            </a:r>
            <a:r>
              <a:rPr lang="en-US" sz="1800" b="1" dirty="0">
                <a:latin typeface="+mj-lt"/>
                <a:cs typeface="Arial" panose="020B0604020202020204" pitchFamily="34" charset="0"/>
              </a:rPr>
              <a:t> (4C/ID) Model (</a:t>
            </a:r>
            <a:r>
              <a:rPr lang="en-US" sz="1800" b="1" dirty="0">
                <a:effectLst/>
                <a:latin typeface="+mj-lt"/>
                <a:ea typeface="Times New Roman" panose="02020603050405020304" pitchFamily="18" charset="0"/>
                <a:cs typeface="Arial" panose="020B0604020202020204" pitchFamily="34" charset="0"/>
              </a:rPr>
              <a:t>Van </a:t>
            </a:r>
            <a:r>
              <a:rPr lang="en-US" sz="1800" b="1" dirty="0" err="1">
                <a:effectLst/>
                <a:latin typeface="+mj-lt"/>
                <a:ea typeface="Times New Roman" panose="02020603050405020304" pitchFamily="18" charset="0"/>
                <a:cs typeface="Arial" panose="020B0604020202020204" pitchFamily="34" charset="0"/>
              </a:rPr>
              <a:t>Merriënboer</a:t>
            </a:r>
            <a:r>
              <a:rPr lang="en-US" sz="1800" b="1" dirty="0">
                <a:effectLst/>
                <a:latin typeface="+mj-lt"/>
                <a:ea typeface="Times New Roman" panose="02020603050405020304" pitchFamily="18" charset="0"/>
                <a:cs typeface="Arial" panose="020B0604020202020204" pitchFamily="34" charset="0"/>
              </a:rPr>
              <a:t>, 2019)</a:t>
            </a:r>
          </a:p>
          <a:p>
            <a:pPr lvl="1"/>
            <a:endParaRPr lang="en-US" sz="1800" b="1" dirty="0">
              <a:latin typeface="+mj-lt"/>
              <a:ea typeface="Times New Roman" panose="02020603050405020304" pitchFamily="18" charset="0"/>
              <a:cs typeface="Arial" panose="020B0604020202020204" pitchFamily="34" charset="0"/>
            </a:endParaRPr>
          </a:p>
          <a:p>
            <a:r>
              <a:rPr lang="en-US" sz="1800" b="1" dirty="0">
                <a:effectLst/>
                <a:latin typeface="+mj-lt"/>
                <a:ea typeface="Times New Roman" panose="02020603050405020304" pitchFamily="18" charset="0"/>
                <a:cs typeface="Arial" panose="020B0604020202020204" pitchFamily="34" charset="0"/>
              </a:rPr>
              <a:t>The four key components of the 4C/ID Model are as follows; 1) design the learning tasks, 2) design the supportive information, 3) design procedure information, and 4) design part-task practice (Van </a:t>
            </a:r>
            <a:r>
              <a:rPr lang="en-US" sz="1800" b="1" dirty="0" err="1">
                <a:effectLst/>
                <a:latin typeface="+mj-lt"/>
                <a:ea typeface="Times New Roman" panose="02020603050405020304" pitchFamily="18" charset="0"/>
                <a:cs typeface="Arial" panose="020B0604020202020204" pitchFamily="34" charset="0"/>
              </a:rPr>
              <a:t>Merriënboer</a:t>
            </a:r>
            <a:r>
              <a:rPr lang="en-US" sz="1800" b="1" dirty="0">
                <a:effectLst/>
                <a:latin typeface="+mj-lt"/>
                <a:ea typeface="Times New Roman" panose="02020603050405020304" pitchFamily="18" charset="0"/>
                <a:cs typeface="Arial" panose="020B0604020202020204" pitchFamily="34" charset="0"/>
              </a:rPr>
              <a:t>, 2019).   These integrated four parts would enhance the transfer of training. </a:t>
            </a:r>
          </a:p>
          <a:p>
            <a:endParaRPr lang="en-US" sz="1800" b="1" dirty="0">
              <a:effectLst/>
              <a:latin typeface="+mj-lt"/>
              <a:ea typeface="Times New Roman" panose="02020603050405020304" pitchFamily="18" charset="0"/>
              <a:cs typeface="Arial" panose="020B0604020202020204" pitchFamily="34" charset="0"/>
            </a:endParaRPr>
          </a:p>
          <a:p>
            <a:r>
              <a:rPr lang="en-US" sz="1800" b="1" dirty="0">
                <a:effectLst/>
                <a:latin typeface="+mj-lt"/>
                <a:ea typeface="Times New Roman" panose="02020603050405020304" pitchFamily="18" charset="0"/>
                <a:cs typeface="Arial" panose="020B0604020202020204" pitchFamily="34" charset="0"/>
              </a:rPr>
              <a:t>By gradually increasing complexity and decreasing the support and guidance provided, this helps the student learn to coordinate different aspects of performance and combine acquired skills, knowledge, and attitudes.</a:t>
            </a:r>
          </a:p>
        </p:txBody>
      </p:sp>
    </p:spTree>
    <p:extLst>
      <p:ext uri="{BB962C8B-B14F-4D97-AF65-F5344CB8AC3E}">
        <p14:creationId xmlns:p14="http://schemas.microsoft.com/office/powerpoint/2010/main" val="353453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DBC3A-4587-7B1C-6A1C-CFAE3468A852}"/>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A7E2942C-729E-459E-8050-84ECB4BAF184}"/>
              </a:ext>
            </a:extLst>
          </p:cNvPr>
          <p:cNvSpPr>
            <a:spLocks noGrp="1"/>
          </p:cNvSpPr>
          <p:nvPr>
            <p:ph type="title"/>
          </p:nvPr>
        </p:nvSpPr>
        <p:spPr/>
        <p:txBody>
          <a:bodyPr/>
          <a:lstStyle/>
          <a:p>
            <a:r>
              <a:rPr lang="en-US" dirty="0"/>
              <a:t>Research Methods</a:t>
            </a:r>
          </a:p>
        </p:txBody>
      </p:sp>
      <p:graphicFrame>
        <p:nvGraphicFramePr>
          <p:cNvPr id="5" name="Content Placeholder 4">
            <a:extLst>
              <a:ext uri="{FF2B5EF4-FFF2-40B4-BE49-F238E27FC236}">
                <a16:creationId xmlns:a16="http://schemas.microsoft.com/office/drawing/2014/main" id="{5EE9A0ED-AD3C-06A1-2FBC-A9354E600984}"/>
              </a:ext>
            </a:extLst>
          </p:cNvPr>
          <p:cNvGraphicFramePr>
            <a:graphicFrameLocks noGrp="1"/>
          </p:cNvGraphicFramePr>
          <p:nvPr>
            <p:ph sz="quarter" idx="11"/>
            <p:extLst>
              <p:ext uri="{D42A27DB-BD31-4B8C-83A1-F6EECF244321}">
                <p14:modId xmlns:p14="http://schemas.microsoft.com/office/powerpoint/2010/main" val="2298871064"/>
              </p:ext>
            </p:extLst>
          </p:nvPr>
        </p:nvGraphicFramePr>
        <p:xfrm>
          <a:off x="1310303" y="1502536"/>
          <a:ext cx="9571393" cy="1760617"/>
        </p:xfrm>
        <a:graphic>
          <a:graphicData uri="http://schemas.openxmlformats.org/drawingml/2006/table">
            <a:tbl>
              <a:tblPr firstRow="1" bandRow="1">
                <a:tableStyleId>{5940675A-B579-460E-94D1-54222C63F5DA}</a:tableStyleId>
              </a:tblPr>
              <a:tblGrid>
                <a:gridCol w="2208782">
                  <a:extLst>
                    <a:ext uri="{9D8B030D-6E8A-4147-A177-3AD203B41FA5}">
                      <a16:colId xmlns:a16="http://schemas.microsoft.com/office/drawing/2014/main" val="1536361189"/>
                    </a:ext>
                  </a:extLst>
                </a:gridCol>
                <a:gridCol w="7362611">
                  <a:extLst>
                    <a:ext uri="{9D8B030D-6E8A-4147-A177-3AD203B41FA5}">
                      <a16:colId xmlns:a16="http://schemas.microsoft.com/office/drawing/2014/main" val="2018651560"/>
                    </a:ext>
                  </a:extLst>
                </a:gridCol>
              </a:tblGrid>
              <a:tr h="343428">
                <a:tc>
                  <a:txBody>
                    <a:bodyPr/>
                    <a:lstStyle/>
                    <a:p>
                      <a:pPr marL="0" marR="0" algn="ctr">
                        <a:lnSpc>
                          <a:spcPct val="107000"/>
                        </a:lnSpc>
                        <a:spcBef>
                          <a:spcPts val="0"/>
                        </a:spcBef>
                        <a:spcAft>
                          <a:spcPts val="0"/>
                        </a:spcAft>
                      </a:pPr>
                      <a:r>
                        <a:rPr lang="en-US" sz="1800" b="1" dirty="0">
                          <a:effectLst/>
                          <a:latin typeface="+mj-lt"/>
                          <a:cs typeface="Arial" panose="020B0604020202020204" pitchFamily="34" charset="0"/>
                        </a:rPr>
                        <a:t>Variables</a:t>
                      </a:r>
                      <a:endParaRPr lang="en-US" sz="2400" b="1" dirty="0">
                        <a:effectLst/>
                        <a:latin typeface="+mj-lt"/>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800" b="1" dirty="0">
                          <a:effectLst/>
                          <a:latin typeface="+mj-lt"/>
                          <a:cs typeface="Arial" panose="020B0604020202020204" pitchFamily="34" charset="0"/>
                        </a:rPr>
                        <a:t>Definition</a:t>
                      </a:r>
                      <a:endParaRPr lang="en-US" sz="2400" b="1" dirty="0">
                        <a:effectLst/>
                        <a:latin typeface="+mj-lt"/>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280022020"/>
                  </a:ext>
                </a:extLst>
              </a:tr>
              <a:tr h="565842">
                <a:tc>
                  <a:txBody>
                    <a:bodyPr/>
                    <a:lstStyle/>
                    <a:p>
                      <a:pPr marL="0" marR="0" algn="just">
                        <a:lnSpc>
                          <a:spcPct val="107000"/>
                        </a:lnSpc>
                        <a:spcBef>
                          <a:spcPts val="0"/>
                        </a:spcBef>
                        <a:spcAft>
                          <a:spcPts val="0"/>
                        </a:spcAft>
                      </a:pPr>
                      <a:r>
                        <a:rPr lang="en-US" sz="1600" dirty="0">
                          <a:effectLst/>
                          <a:latin typeface="+mj-lt"/>
                        </a:rPr>
                        <a:t>Sorties to Proficiency</a:t>
                      </a:r>
                      <a:endParaRPr lang="en-US" sz="2000" dirty="0">
                        <a:effectLst/>
                        <a:latin typeface="+mj-lt"/>
                        <a:ea typeface="Calibri" panose="020F0502020204030204" pitchFamily="34" charset="0"/>
                      </a:endParaRPr>
                    </a:p>
                  </a:txBody>
                  <a:tcPr anchor="ctr"/>
                </a:tc>
                <a:tc>
                  <a:txBody>
                    <a:bodyPr/>
                    <a:lstStyle/>
                    <a:p>
                      <a:pPr marL="0" marR="0" algn="just">
                        <a:lnSpc>
                          <a:spcPct val="107000"/>
                        </a:lnSpc>
                        <a:spcBef>
                          <a:spcPts val="0"/>
                        </a:spcBef>
                        <a:spcAft>
                          <a:spcPts val="0"/>
                        </a:spcAft>
                      </a:pPr>
                      <a:r>
                        <a:rPr lang="en-US" sz="1600" dirty="0">
                          <a:effectLst/>
                          <a:latin typeface="+mj-lt"/>
                        </a:rPr>
                        <a:t>The number of sorties (flights) it takes a pilot to reach the level of ‘proficient’ competence level.</a:t>
                      </a:r>
                      <a:endParaRPr lang="en-US" sz="2000" dirty="0">
                        <a:effectLst/>
                        <a:latin typeface="+mj-lt"/>
                        <a:ea typeface="Calibri" panose="020F0502020204030204" pitchFamily="34" charset="0"/>
                      </a:endParaRPr>
                    </a:p>
                  </a:txBody>
                  <a:tcPr anchor="ctr"/>
                </a:tc>
                <a:extLst>
                  <a:ext uri="{0D108BD9-81ED-4DB2-BD59-A6C34878D82A}">
                    <a16:rowId xmlns:a16="http://schemas.microsoft.com/office/drawing/2014/main" val="4146732891"/>
                  </a:ext>
                </a:extLst>
              </a:tr>
              <a:tr h="812244">
                <a:tc>
                  <a:txBody>
                    <a:bodyPr/>
                    <a:lstStyle/>
                    <a:p>
                      <a:pPr marL="0" marR="0" algn="just">
                        <a:lnSpc>
                          <a:spcPct val="107000"/>
                        </a:lnSpc>
                        <a:spcBef>
                          <a:spcPts val="0"/>
                        </a:spcBef>
                        <a:spcAft>
                          <a:spcPts val="0"/>
                        </a:spcAft>
                      </a:pPr>
                      <a:r>
                        <a:rPr lang="en-US" sz="1600">
                          <a:effectLst/>
                          <a:latin typeface="+mj-lt"/>
                        </a:rPr>
                        <a:t>Minutes to Proficiency</a:t>
                      </a:r>
                      <a:endParaRPr lang="en-US" sz="2000">
                        <a:effectLst/>
                        <a:latin typeface="+mj-lt"/>
                        <a:ea typeface="Calibri" panose="020F0502020204030204" pitchFamily="34" charset="0"/>
                      </a:endParaRPr>
                    </a:p>
                  </a:txBody>
                  <a:tcPr anchor="ctr"/>
                </a:tc>
                <a:tc>
                  <a:txBody>
                    <a:bodyPr/>
                    <a:lstStyle/>
                    <a:p>
                      <a:pPr marL="0" marR="0" algn="just">
                        <a:lnSpc>
                          <a:spcPct val="107000"/>
                        </a:lnSpc>
                        <a:spcBef>
                          <a:spcPts val="0"/>
                        </a:spcBef>
                        <a:spcAft>
                          <a:spcPts val="0"/>
                        </a:spcAft>
                      </a:pPr>
                      <a:r>
                        <a:rPr lang="en-US" sz="1600" dirty="0">
                          <a:effectLst/>
                          <a:latin typeface="+mj-lt"/>
                        </a:rPr>
                        <a:t>The number of minutes a pilot spends on air refueling attempts (practice) to reach the level of ‘proficient’ competence level.</a:t>
                      </a:r>
                      <a:endParaRPr lang="en-US" sz="2000" dirty="0">
                        <a:effectLst/>
                        <a:latin typeface="+mj-lt"/>
                        <a:ea typeface="Calibri" panose="020F0502020204030204" pitchFamily="34" charset="0"/>
                      </a:endParaRPr>
                    </a:p>
                  </a:txBody>
                  <a:tcPr anchor="ctr"/>
                </a:tc>
                <a:extLst>
                  <a:ext uri="{0D108BD9-81ED-4DB2-BD59-A6C34878D82A}">
                    <a16:rowId xmlns:a16="http://schemas.microsoft.com/office/drawing/2014/main" val="701197833"/>
                  </a:ext>
                </a:extLst>
              </a:tr>
            </a:tbl>
          </a:graphicData>
        </a:graphic>
      </p:graphicFrame>
      <p:pic>
        <p:nvPicPr>
          <p:cNvPr id="6" name="Picture 5" descr="A machine with a chair and cables&#10;&#10;Description automatically generated with medium confidence">
            <a:extLst>
              <a:ext uri="{FF2B5EF4-FFF2-40B4-BE49-F238E27FC236}">
                <a16:creationId xmlns:a16="http://schemas.microsoft.com/office/drawing/2014/main" id="{0D954836-638D-9B19-7C4E-C5252F7022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399" y="3429000"/>
            <a:ext cx="3318510" cy="2489200"/>
          </a:xfrm>
          <a:prstGeom prst="rect">
            <a:avLst/>
          </a:prstGeom>
        </p:spPr>
      </p:pic>
      <p:sp>
        <p:nvSpPr>
          <p:cNvPr id="7" name="TextBox 6">
            <a:extLst>
              <a:ext uri="{FF2B5EF4-FFF2-40B4-BE49-F238E27FC236}">
                <a16:creationId xmlns:a16="http://schemas.microsoft.com/office/drawing/2014/main" id="{B06A363C-1243-DB52-E740-174CD7778084}"/>
              </a:ext>
            </a:extLst>
          </p:cNvPr>
          <p:cNvSpPr txBox="1"/>
          <p:nvPr/>
        </p:nvSpPr>
        <p:spPr>
          <a:xfrm>
            <a:off x="1310303" y="3796437"/>
            <a:ext cx="6024352" cy="2308324"/>
          </a:xfrm>
          <a:prstGeom prst="rect">
            <a:avLst/>
          </a:prstGeom>
          <a:noFill/>
        </p:spPr>
        <p:txBody>
          <a:bodyPr wrap="square" rtlCol="0">
            <a:spAutoFit/>
          </a:bodyPr>
          <a:lstStyle/>
          <a:p>
            <a:r>
              <a:rPr lang="en-US" sz="1800" b="1" dirty="0">
                <a:latin typeface="+mj-lt"/>
              </a:rPr>
              <a:t>Hypothesis: </a:t>
            </a:r>
            <a:r>
              <a:rPr lang="en-US" sz="1800" b="1" dirty="0">
                <a:effectLst/>
                <a:latin typeface="+mj-lt"/>
                <a:ea typeface="Times New Roman" panose="02020603050405020304" pitchFamily="18" charset="0"/>
              </a:rPr>
              <a:t>Based on a comprehensive literature review, we hypothesize that pilot trainees undergoing training with VR simulation experiences will achieve 'proficiency' standards with a reduced number of in-air task minutes and/or fewer sorties compared to historical student trainees who did not have access to this training technology</a:t>
            </a:r>
            <a:endParaRPr lang="en-US" sz="1800" b="1" dirty="0">
              <a:latin typeface="+mj-lt"/>
            </a:endParaRPr>
          </a:p>
        </p:txBody>
      </p:sp>
    </p:spTree>
    <p:extLst>
      <p:ext uri="{BB962C8B-B14F-4D97-AF65-F5344CB8AC3E}">
        <p14:creationId xmlns:p14="http://schemas.microsoft.com/office/powerpoint/2010/main" val="246882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A9A0BE-760B-CD6D-83E3-96CD732D4D9F}"/>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2A663CE3-E748-E999-2883-E6B82B860661}"/>
              </a:ext>
            </a:extLst>
          </p:cNvPr>
          <p:cNvSpPr>
            <a:spLocks noGrp="1"/>
          </p:cNvSpPr>
          <p:nvPr>
            <p:ph type="title"/>
          </p:nvPr>
        </p:nvSpPr>
        <p:spPr/>
        <p:txBody>
          <a:bodyPr/>
          <a:lstStyle/>
          <a:p>
            <a:r>
              <a:rPr lang="en-US" dirty="0"/>
              <a:t>Procedures</a:t>
            </a:r>
          </a:p>
        </p:txBody>
      </p:sp>
      <p:sp>
        <p:nvSpPr>
          <p:cNvPr id="4" name="Content Placeholder 3">
            <a:extLst>
              <a:ext uri="{FF2B5EF4-FFF2-40B4-BE49-F238E27FC236}">
                <a16:creationId xmlns:a16="http://schemas.microsoft.com/office/drawing/2014/main" id="{6B43BB4E-E87E-1CB9-E833-76EBA35101B3}"/>
              </a:ext>
            </a:extLst>
          </p:cNvPr>
          <p:cNvSpPr>
            <a:spLocks noGrp="1"/>
          </p:cNvSpPr>
          <p:nvPr>
            <p:ph sz="quarter" idx="11"/>
          </p:nvPr>
        </p:nvSpPr>
        <p:spPr>
          <a:xfrm>
            <a:off x="464309" y="1315265"/>
            <a:ext cx="11250613" cy="5075237"/>
          </a:xfrm>
        </p:spPr>
        <p:txBody>
          <a:bodyPr/>
          <a:lstStyle/>
          <a:p>
            <a:r>
              <a:rPr lang="en-US" sz="1800" b="1" dirty="0">
                <a:effectLst/>
                <a:latin typeface="+mj-lt"/>
                <a:ea typeface="Times New Roman" panose="02020603050405020304" pitchFamily="18" charset="0"/>
              </a:rPr>
              <a:t>Historical data on current and previously graduated pilots was provided to build out historical metrics on proficiency timeline based on the number of minutes pilots practice air refueling as well as the number of sorties flown. </a:t>
            </a:r>
          </a:p>
          <a:p>
            <a:pPr marL="0" indent="0">
              <a:buNone/>
            </a:pPr>
            <a:endParaRPr lang="en-US" sz="1800" b="1" dirty="0">
              <a:effectLst/>
              <a:latin typeface="+mj-lt"/>
              <a:ea typeface="Times New Roman" panose="02020603050405020304" pitchFamily="18" charset="0"/>
            </a:endParaRPr>
          </a:p>
          <a:p>
            <a:r>
              <a:rPr lang="en-US" sz="1800" b="1" dirty="0">
                <a:effectLst/>
                <a:latin typeface="+mj-lt"/>
                <a:ea typeface="Times New Roman" panose="02020603050405020304" pitchFamily="18" charset="0"/>
              </a:rPr>
              <a:t>The class averages of the test pilot groups were used as a comparison to the historical averages of the control pilots.  </a:t>
            </a:r>
          </a:p>
          <a:p>
            <a:pPr marL="0" indent="0">
              <a:buNone/>
            </a:pPr>
            <a:endParaRPr lang="en-US" sz="1800" b="1" dirty="0">
              <a:effectLst/>
              <a:latin typeface="+mj-lt"/>
              <a:ea typeface="Calibri" panose="020F0502020204030204" pitchFamily="34" charset="0"/>
            </a:endParaRPr>
          </a:p>
          <a:p>
            <a:r>
              <a:rPr lang="en-US" sz="1800" b="1" dirty="0">
                <a:effectLst/>
                <a:latin typeface="+mj-lt"/>
                <a:ea typeface="Times New Roman" panose="02020603050405020304" pitchFamily="18" charset="0"/>
              </a:rPr>
              <a:t>The differences relevant to our research defined the expectation of minutes where air refueling (AR) was attained during each of the four blocks of the training program. </a:t>
            </a:r>
          </a:p>
          <a:p>
            <a:pPr marL="0" indent="0">
              <a:buNone/>
            </a:pPr>
            <a:endParaRPr lang="en-US" sz="1800" b="1" dirty="0">
              <a:latin typeface="+mj-lt"/>
              <a:ea typeface="Times New Roman" panose="02020603050405020304" pitchFamily="18" charset="0"/>
            </a:endParaRPr>
          </a:p>
          <a:p>
            <a:r>
              <a:rPr lang="en-US" sz="1800" b="1" dirty="0">
                <a:effectLst/>
                <a:latin typeface="+mj-lt"/>
                <a:ea typeface="Times New Roman" panose="02020603050405020304" pitchFamily="18" charset="0"/>
              </a:rPr>
              <a:t>The data was first assessed by looking at the entire data set of pilots (152 non-VR-trained pilots vs. 46 VR-trained pilots), across all three iterations of the syllabi. </a:t>
            </a:r>
          </a:p>
          <a:p>
            <a:pPr marL="0" indent="0">
              <a:buNone/>
            </a:pPr>
            <a:endParaRPr lang="en-US" sz="1800" b="1" dirty="0">
              <a:effectLst/>
              <a:latin typeface="+mj-lt"/>
              <a:ea typeface="Times New Roman" panose="02020603050405020304" pitchFamily="18" charset="0"/>
            </a:endParaRPr>
          </a:p>
          <a:p>
            <a:r>
              <a:rPr lang="en-US" sz="1800" b="1" dirty="0">
                <a:effectLst/>
                <a:latin typeface="+mj-lt"/>
                <a:ea typeface="Times New Roman" panose="02020603050405020304" pitchFamily="18" charset="0"/>
              </a:rPr>
              <a:t>Analysis was then conducted to assess the cognitive load on the pilots using visual heat maps and the NASA-TLX. </a:t>
            </a:r>
            <a:endParaRPr lang="en-US" b="1" dirty="0">
              <a:latin typeface="+mj-lt"/>
            </a:endParaRPr>
          </a:p>
        </p:txBody>
      </p:sp>
    </p:spTree>
    <p:extLst>
      <p:ext uri="{BB962C8B-B14F-4D97-AF65-F5344CB8AC3E}">
        <p14:creationId xmlns:p14="http://schemas.microsoft.com/office/powerpoint/2010/main" val="707695566"/>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26851</TotalTime>
  <Words>1415</Words>
  <Application>Microsoft Office PowerPoint</Application>
  <PresentationFormat>Widescreen</PresentationFormat>
  <Paragraphs>192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Arial Narrow</vt:lpstr>
      <vt:lpstr>Calibri</vt:lpstr>
      <vt:lpstr>Tahoma</vt:lpstr>
      <vt:lpstr>Times New Roman</vt:lpstr>
      <vt:lpstr>Wingdings</vt:lpstr>
      <vt:lpstr>Blends</vt:lpstr>
      <vt:lpstr>PowerPoint Presentation</vt:lpstr>
      <vt:lpstr>Objectives</vt:lpstr>
      <vt:lpstr>Beyond the Cockpit</vt:lpstr>
      <vt:lpstr>Air Refueling Contact </vt:lpstr>
      <vt:lpstr>Virtual Reality</vt:lpstr>
      <vt:lpstr>Cognitive Load</vt:lpstr>
      <vt:lpstr>Training Transfer</vt:lpstr>
      <vt:lpstr>Research Methods</vt:lpstr>
      <vt:lpstr>Procedures</vt:lpstr>
      <vt:lpstr>Results:</vt:lpstr>
      <vt:lpstr>Results</vt:lpstr>
      <vt:lpstr>Results</vt:lpstr>
      <vt:lpstr>Results</vt:lpstr>
      <vt:lpstr>Cognitive Load</vt:lpstr>
      <vt:lpstr>PowerPoint Presentation</vt:lpstr>
      <vt:lpstr>Discussion</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Lindsay Gouedy</cp:lastModifiedBy>
  <cp:revision>66</cp:revision>
  <cp:lastPrinted>1601-01-01T00:00:00Z</cp:lastPrinted>
  <dcterms:created xsi:type="dcterms:W3CDTF">2016-03-29T15:29:36Z</dcterms:created>
  <dcterms:modified xsi:type="dcterms:W3CDTF">2024-12-03T02:21:11Z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