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59" r:id="rId4"/>
  </p:sldMasterIdLst>
  <p:notesMasterIdLst>
    <p:notesMasterId r:id="rId29"/>
  </p:notesMasterIdLst>
  <p:handoutMasterIdLst>
    <p:handoutMasterId r:id="rId30"/>
  </p:handoutMasterIdLst>
  <p:sldIdLst>
    <p:sldId id="289" r:id="rId5"/>
    <p:sldId id="304" r:id="rId6"/>
    <p:sldId id="302" r:id="rId7"/>
    <p:sldId id="315" r:id="rId8"/>
    <p:sldId id="316" r:id="rId9"/>
    <p:sldId id="317" r:id="rId10"/>
    <p:sldId id="347" r:id="rId11"/>
    <p:sldId id="340" r:id="rId12"/>
    <p:sldId id="341" r:id="rId13"/>
    <p:sldId id="320" r:id="rId14"/>
    <p:sldId id="319" r:id="rId15"/>
    <p:sldId id="321" r:id="rId16"/>
    <p:sldId id="322" r:id="rId17"/>
    <p:sldId id="325" r:id="rId18"/>
    <p:sldId id="327" r:id="rId19"/>
    <p:sldId id="345" r:id="rId20"/>
    <p:sldId id="326" r:id="rId21"/>
    <p:sldId id="337" r:id="rId22"/>
    <p:sldId id="331" r:id="rId23"/>
    <p:sldId id="330" r:id="rId24"/>
    <p:sldId id="356" r:id="rId25"/>
    <p:sldId id="333" r:id="rId26"/>
    <p:sldId id="350" r:id="rId27"/>
    <p:sldId id="338" r:id="rId28"/>
  </p:sldIdLst>
  <p:sldSz cx="12192000" cy="6858000"/>
  <p:notesSz cx="6858000" cy="90297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charset="0"/>
        <a:ea typeface="+mn-ea"/>
        <a:cs typeface="+mn-cs"/>
      </a:defRPr>
    </a:lvl1pPr>
    <a:lvl2pPr marL="609585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charset="0"/>
        <a:ea typeface="+mn-ea"/>
        <a:cs typeface="+mn-cs"/>
      </a:defRPr>
    </a:lvl2pPr>
    <a:lvl3pPr marL="121917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charset="0"/>
        <a:ea typeface="+mn-ea"/>
        <a:cs typeface="+mn-cs"/>
      </a:defRPr>
    </a:lvl3pPr>
    <a:lvl4pPr marL="1828754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charset="0"/>
        <a:ea typeface="+mn-ea"/>
        <a:cs typeface="+mn-cs"/>
      </a:defRPr>
    </a:lvl4pPr>
    <a:lvl5pPr marL="2438339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charset="0"/>
        <a:ea typeface="+mn-ea"/>
        <a:cs typeface="+mn-cs"/>
      </a:defRPr>
    </a:lvl5pPr>
    <a:lvl6pPr marL="3047924" algn="l" defTabSz="1219170" rtl="0" eaLnBrk="1" latinLnBrk="0" hangingPunct="1">
      <a:defRPr sz="3200" kern="1200">
        <a:solidFill>
          <a:schemeClr val="tx1"/>
        </a:solidFill>
        <a:latin typeface="Tahoma" charset="0"/>
        <a:ea typeface="+mn-ea"/>
        <a:cs typeface="+mn-cs"/>
      </a:defRPr>
    </a:lvl6pPr>
    <a:lvl7pPr marL="3657509" algn="l" defTabSz="1219170" rtl="0" eaLnBrk="1" latinLnBrk="0" hangingPunct="1">
      <a:defRPr sz="3200" kern="1200">
        <a:solidFill>
          <a:schemeClr val="tx1"/>
        </a:solidFill>
        <a:latin typeface="Tahoma" charset="0"/>
        <a:ea typeface="+mn-ea"/>
        <a:cs typeface="+mn-cs"/>
      </a:defRPr>
    </a:lvl7pPr>
    <a:lvl8pPr marL="4267093" algn="l" defTabSz="1219170" rtl="0" eaLnBrk="1" latinLnBrk="0" hangingPunct="1">
      <a:defRPr sz="3200" kern="1200">
        <a:solidFill>
          <a:schemeClr val="tx1"/>
        </a:solidFill>
        <a:latin typeface="Tahoma" charset="0"/>
        <a:ea typeface="+mn-ea"/>
        <a:cs typeface="+mn-cs"/>
      </a:defRPr>
    </a:lvl8pPr>
    <a:lvl9pPr marL="4876678" algn="l" defTabSz="1219170" rtl="0" eaLnBrk="1" latinLnBrk="0" hangingPunct="1">
      <a:defRPr sz="3200" kern="1200">
        <a:solidFill>
          <a:schemeClr val="tx1"/>
        </a:solidFill>
        <a:latin typeface="Tahoma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44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CC3300"/>
    <a:srgbClr val="22458A"/>
    <a:srgbClr val="2B56AB"/>
    <a:srgbClr val="0033CC"/>
    <a:srgbClr val="3366CC"/>
    <a:srgbClr val="0066CC"/>
    <a:srgbClr val="F77B0B"/>
    <a:srgbClr val="B2F50B"/>
    <a:srgbClr val="F88C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453" autoAdjust="0"/>
    <p:restoredTop sz="85228" autoAdjust="0"/>
  </p:normalViewPr>
  <p:slideViewPr>
    <p:cSldViewPr snapToGrid="0">
      <p:cViewPr varScale="1">
        <p:scale>
          <a:sx n="93" d="100"/>
          <a:sy n="93" d="100"/>
        </p:scale>
        <p:origin x="84" y="16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727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70" d="100"/>
          <a:sy n="70" d="100"/>
        </p:scale>
        <p:origin x="-2814" y="-102"/>
      </p:cViewPr>
      <p:guideLst>
        <p:guide orient="horz" pos="2844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176D235-DA73-4619-A0CA-B10EC7C19E17}" type="doc">
      <dgm:prSet loTypeId="urn:microsoft.com/office/officeart/2005/8/layout/bProcess4" loCatId="process" qsTypeId="urn:microsoft.com/office/officeart/2005/8/quickstyle/simple1" qsCatId="simple" csTypeId="urn:microsoft.com/office/officeart/2005/8/colors/accent0_3" csCatId="mainScheme" phldr="1"/>
      <dgm:spPr/>
    </dgm:pt>
    <dgm:pt modelId="{CAFCDA1F-E82B-4907-BA27-0C7058501814}">
      <dgm:prSet phldrT="[Text]"/>
      <dgm:spPr/>
      <dgm:t>
        <a:bodyPr/>
        <a:lstStyle/>
        <a:p>
          <a:r>
            <a:rPr lang="nl-NL"/>
            <a:t>Pose </a:t>
          </a:r>
          <a:r>
            <a:rPr lang="en-GB" noProof="0"/>
            <a:t>detection</a:t>
          </a:r>
          <a:endParaRPr lang="en-GB" noProof="0" dirty="0"/>
        </a:p>
      </dgm:t>
    </dgm:pt>
    <dgm:pt modelId="{86D4785D-1407-4FC4-99FD-C64B88664DED}" type="parTrans" cxnId="{1F0EB1AD-766B-402B-ABAF-9FF051BD7EFF}">
      <dgm:prSet/>
      <dgm:spPr/>
      <dgm:t>
        <a:bodyPr/>
        <a:lstStyle/>
        <a:p>
          <a:endParaRPr lang="nl-NL"/>
        </a:p>
      </dgm:t>
    </dgm:pt>
    <dgm:pt modelId="{C84E8CEF-812B-4CDF-AAE9-5E4B5AC6FB5C}" type="sibTrans" cxnId="{1F0EB1AD-766B-402B-ABAF-9FF051BD7EFF}">
      <dgm:prSet/>
      <dgm:spPr/>
      <dgm:t>
        <a:bodyPr/>
        <a:lstStyle/>
        <a:p>
          <a:endParaRPr lang="nl-NL"/>
        </a:p>
      </dgm:t>
    </dgm:pt>
    <dgm:pt modelId="{1B1BA144-A217-47AE-9C66-888F7623657C}">
      <dgm:prSet phldrT="[Text]"/>
      <dgm:spPr/>
      <dgm:t>
        <a:bodyPr/>
        <a:lstStyle/>
        <a:p>
          <a:r>
            <a:rPr lang="nl-NL"/>
            <a:t>Model training</a:t>
          </a:r>
          <a:endParaRPr lang="nl-NL" dirty="0"/>
        </a:p>
      </dgm:t>
    </dgm:pt>
    <dgm:pt modelId="{A78A3E19-7478-467E-BE3C-F762D515217C}" type="parTrans" cxnId="{5C5DF6D2-0F5B-450C-ABE0-4824A8039B8D}">
      <dgm:prSet/>
      <dgm:spPr/>
      <dgm:t>
        <a:bodyPr/>
        <a:lstStyle/>
        <a:p>
          <a:endParaRPr lang="nl-NL"/>
        </a:p>
      </dgm:t>
    </dgm:pt>
    <dgm:pt modelId="{29D82918-0423-4A55-B460-F1DA92FE3D06}" type="sibTrans" cxnId="{5C5DF6D2-0F5B-450C-ABE0-4824A8039B8D}">
      <dgm:prSet/>
      <dgm:spPr/>
      <dgm:t>
        <a:bodyPr/>
        <a:lstStyle/>
        <a:p>
          <a:endParaRPr lang="nl-NL"/>
        </a:p>
      </dgm:t>
    </dgm:pt>
    <dgm:pt modelId="{961383DC-C377-459E-A34F-58857C923425}">
      <dgm:prSet phldrT="[Text]"/>
      <dgm:spPr/>
      <dgm:t>
        <a:bodyPr/>
        <a:lstStyle/>
        <a:p>
          <a:r>
            <a:rPr lang="en-GB" noProof="0"/>
            <a:t>3D Segmentation</a:t>
          </a:r>
          <a:endParaRPr lang="en-GB" noProof="0" dirty="0"/>
        </a:p>
      </dgm:t>
    </dgm:pt>
    <dgm:pt modelId="{8AC19C46-FF40-4AB3-980F-86A8981107AB}" type="parTrans" cxnId="{CDC29CD9-E833-4084-9E52-386723506997}">
      <dgm:prSet/>
      <dgm:spPr/>
      <dgm:t>
        <a:bodyPr/>
        <a:lstStyle/>
        <a:p>
          <a:endParaRPr lang="nl-NL"/>
        </a:p>
      </dgm:t>
    </dgm:pt>
    <dgm:pt modelId="{E2F35462-DBDF-4AC7-A4B5-627792F0A47B}" type="sibTrans" cxnId="{CDC29CD9-E833-4084-9E52-386723506997}">
      <dgm:prSet/>
      <dgm:spPr/>
      <dgm:t>
        <a:bodyPr/>
        <a:lstStyle/>
        <a:p>
          <a:endParaRPr lang="nl-NL"/>
        </a:p>
      </dgm:t>
    </dgm:pt>
    <dgm:pt modelId="{860CB4B3-4C21-4582-876E-F01C94AEC138}">
      <dgm:prSet phldrT="[Text]"/>
      <dgm:spPr/>
      <dgm:t>
        <a:bodyPr/>
        <a:lstStyle/>
        <a:p>
          <a:r>
            <a:rPr lang="en-GB" noProof="0"/>
            <a:t>Mesh extraction</a:t>
          </a:r>
          <a:endParaRPr lang="en-GB" noProof="0" dirty="0"/>
        </a:p>
      </dgm:t>
    </dgm:pt>
    <dgm:pt modelId="{A4D052C7-AF37-48EB-9022-4751B9A93ED2}" type="parTrans" cxnId="{3CCAC37A-EC73-4EE3-A8E8-E2F005319694}">
      <dgm:prSet/>
      <dgm:spPr/>
      <dgm:t>
        <a:bodyPr/>
        <a:lstStyle/>
        <a:p>
          <a:endParaRPr lang="nl-NL"/>
        </a:p>
      </dgm:t>
    </dgm:pt>
    <dgm:pt modelId="{BBCA83B9-0ADE-45EB-9448-113381EFC35C}" type="sibTrans" cxnId="{3CCAC37A-EC73-4EE3-A8E8-E2F005319694}">
      <dgm:prSet/>
      <dgm:spPr/>
      <dgm:t>
        <a:bodyPr/>
        <a:lstStyle/>
        <a:p>
          <a:endParaRPr lang="nl-NL"/>
        </a:p>
      </dgm:t>
    </dgm:pt>
    <dgm:pt modelId="{02943E26-9768-410E-840C-B1F67F7F97A2}">
      <dgm:prSet phldrT="[Text]"/>
      <dgm:spPr/>
      <dgm:t>
        <a:bodyPr/>
        <a:lstStyle/>
        <a:p>
          <a:r>
            <a:rPr lang="en-GB" noProof="0"/>
            <a:t>Texturing</a:t>
          </a:r>
          <a:endParaRPr lang="en-GB" noProof="0" dirty="0"/>
        </a:p>
      </dgm:t>
    </dgm:pt>
    <dgm:pt modelId="{D1E56C22-AA45-4956-80EF-A41348CA0B11}" type="parTrans" cxnId="{D11BAA57-0A03-4B4C-AFBE-F2B79E7905DF}">
      <dgm:prSet/>
      <dgm:spPr/>
      <dgm:t>
        <a:bodyPr/>
        <a:lstStyle/>
        <a:p>
          <a:endParaRPr lang="nl-NL"/>
        </a:p>
      </dgm:t>
    </dgm:pt>
    <dgm:pt modelId="{D34FC335-7DAD-4EF8-872A-3A8F5EA525BE}" type="sibTrans" cxnId="{D11BAA57-0A03-4B4C-AFBE-F2B79E7905DF}">
      <dgm:prSet/>
      <dgm:spPr/>
      <dgm:t>
        <a:bodyPr/>
        <a:lstStyle/>
        <a:p>
          <a:endParaRPr lang="nl-NL"/>
        </a:p>
      </dgm:t>
    </dgm:pt>
    <dgm:pt modelId="{3F8B8F7B-24F0-4FA6-B8A9-153A11A879BD}">
      <dgm:prSet phldrT="[Text]"/>
      <dgm:spPr/>
      <dgm:t>
        <a:bodyPr/>
        <a:lstStyle/>
        <a:p>
          <a:r>
            <a:rPr lang="en-GB" noProof="0" dirty="0"/>
            <a:t>Mesh in simulator</a:t>
          </a:r>
        </a:p>
      </dgm:t>
    </dgm:pt>
    <dgm:pt modelId="{168DA02C-5309-47D3-95A8-EFE56C68F37A}" type="parTrans" cxnId="{D3FF919D-1883-47F6-854C-B04C877C6D0F}">
      <dgm:prSet/>
      <dgm:spPr/>
      <dgm:t>
        <a:bodyPr/>
        <a:lstStyle/>
        <a:p>
          <a:endParaRPr lang="nl-NL"/>
        </a:p>
      </dgm:t>
    </dgm:pt>
    <dgm:pt modelId="{0A9C96D4-CD1E-4CB7-9BA6-14AB7E0CED67}" type="sibTrans" cxnId="{D3FF919D-1883-47F6-854C-B04C877C6D0F}">
      <dgm:prSet/>
      <dgm:spPr/>
      <dgm:t>
        <a:bodyPr/>
        <a:lstStyle/>
        <a:p>
          <a:endParaRPr lang="nl-NL"/>
        </a:p>
      </dgm:t>
    </dgm:pt>
    <dgm:pt modelId="{EE30ECA8-38D7-4E50-8519-3D255181BED1}">
      <dgm:prSet phldrT="[Text]"/>
      <dgm:spPr/>
      <dgm:t>
        <a:bodyPr/>
        <a:lstStyle/>
        <a:p>
          <a:r>
            <a:rPr lang="nl-NL" dirty="0"/>
            <a:t>Input images / Video</a:t>
          </a:r>
        </a:p>
      </dgm:t>
    </dgm:pt>
    <dgm:pt modelId="{89DB9105-2CE1-4F52-89D6-73CEFA3EF3BC}" type="sibTrans" cxnId="{3E3BE9B2-2CA5-4037-8397-B211D8F68A09}">
      <dgm:prSet/>
      <dgm:spPr/>
      <dgm:t>
        <a:bodyPr/>
        <a:lstStyle/>
        <a:p>
          <a:endParaRPr lang="nl-NL"/>
        </a:p>
      </dgm:t>
    </dgm:pt>
    <dgm:pt modelId="{7F3CF2F6-8C49-4279-9F40-6F90F943A8C4}" type="parTrans" cxnId="{3E3BE9B2-2CA5-4037-8397-B211D8F68A09}">
      <dgm:prSet/>
      <dgm:spPr/>
      <dgm:t>
        <a:bodyPr/>
        <a:lstStyle/>
        <a:p>
          <a:endParaRPr lang="nl-NL"/>
        </a:p>
      </dgm:t>
    </dgm:pt>
    <dgm:pt modelId="{95D3868B-2AF0-4D85-BC82-337A433DEDD7}">
      <dgm:prSet phldrT="[Text]"/>
      <dgm:spPr/>
      <dgm:t>
        <a:bodyPr/>
        <a:lstStyle/>
        <a:p>
          <a:r>
            <a:rPr lang="en-GB" noProof="0"/>
            <a:t>Background removal</a:t>
          </a:r>
          <a:endParaRPr lang="en-GB" noProof="0" dirty="0"/>
        </a:p>
      </dgm:t>
    </dgm:pt>
    <dgm:pt modelId="{89FBA886-5D0B-4C5C-8A2D-3E45806E400A}" type="parTrans" cxnId="{DF303BB6-3B9F-44E4-8885-23F3F73F3769}">
      <dgm:prSet/>
      <dgm:spPr/>
      <dgm:t>
        <a:bodyPr/>
        <a:lstStyle/>
        <a:p>
          <a:endParaRPr lang="nl-NL"/>
        </a:p>
      </dgm:t>
    </dgm:pt>
    <dgm:pt modelId="{9290152C-CE0D-41CD-B158-EBCD860B4C63}" type="sibTrans" cxnId="{DF303BB6-3B9F-44E4-8885-23F3F73F3769}">
      <dgm:prSet/>
      <dgm:spPr/>
      <dgm:t>
        <a:bodyPr/>
        <a:lstStyle/>
        <a:p>
          <a:endParaRPr lang="nl-NL"/>
        </a:p>
      </dgm:t>
    </dgm:pt>
    <dgm:pt modelId="{7549FF59-CE39-4B48-B8EE-7499ED4B8393}" type="pres">
      <dgm:prSet presAssocID="{D176D235-DA73-4619-A0CA-B10EC7C19E17}" presName="Name0" presStyleCnt="0">
        <dgm:presLayoutVars>
          <dgm:dir/>
          <dgm:resizeHandles/>
        </dgm:presLayoutVars>
      </dgm:prSet>
      <dgm:spPr/>
    </dgm:pt>
    <dgm:pt modelId="{B82978DA-8125-4663-B69D-BB836FF4BB7E}" type="pres">
      <dgm:prSet presAssocID="{EE30ECA8-38D7-4E50-8519-3D255181BED1}" presName="compNode" presStyleCnt="0"/>
      <dgm:spPr/>
    </dgm:pt>
    <dgm:pt modelId="{95E784C0-6713-41DA-A302-1C3B57C08CB8}" type="pres">
      <dgm:prSet presAssocID="{EE30ECA8-38D7-4E50-8519-3D255181BED1}" presName="dummyConnPt" presStyleCnt="0"/>
      <dgm:spPr/>
    </dgm:pt>
    <dgm:pt modelId="{772FC43F-9723-4DF8-A5E4-EBF541EE131D}" type="pres">
      <dgm:prSet presAssocID="{EE30ECA8-38D7-4E50-8519-3D255181BED1}" presName="node" presStyleLbl="node1" presStyleIdx="0" presStyleCnt="8">
        <dgm:presLayoutVars>
          <dgm:bulletEnabled val="1"/>
        </dgm:presLayoutVars>
      </dgm:prSet>
      <dgm:spPr/>
    </dgm:pt>
    <dgm:pt modelId="{66936E8F-1A62-4C66-A996-64EA6B4D8AE8}" type="pres">
      <dgm:prSet presAssocID="{89DB9105-2CE1-4F52-89D6-73CEFA3EF3BC}" presName="sibTrans" presStyleLbl="bgSibTrans2D1" presStyleIdx="0" presStyleCnt="7"/>
      <dgm:spPr/>
    </dgm:pt>
    <dgm:pt modelId="{BB1F12C2-1FB9-435F-8A93-6675634C177A}" type="pres">
      <dgm:prSet presAssocID="{95D3868B-2AF0-4D85-BC82-337A433DEDD7}" presName="compNode" presStyleCnt="0"/>
      <dgm:spPr/>
    </dgm:pt>
    <dgm:pt modelId="{4DDE9A98-D830-4E11-8A91-2F2DC7C1B8F8}" type="pres">
      <dgm:prSet presAssocID="{95D3868B-2AF0-4D85-BC82-337A433DEDD7}" presName="dummyConnPt" presStyleCnt="0"/>
      <dgm:spPr/>
    </dgm:pt>
    <dgm:pt modelId="{0D2A589F-1D76-4CF6-9B91-800CDB503D03}" type="pres">
      <dgm:prSet presAssocID="{95D3868B-2AF0-4D85-BC82-337A433DEDD7}" presName="node" presStyleLbl="node1" presStyleIdx="1" presStyleCnt="8">
        <dgm:presLayoutVars>
          <dgm:bulletEnabled val="1"/>
        </dgm:presLayoutVars>
      </dgm:prSet>
      <dgm:spPr/>
    </dgm:pt>
    <dgm:pt modelId="{090F5B14-0457-4C93-A60E-2707D0B21C5F}" type="pres">
      <dgm:prSet presAssocID="{9290152C-CE0D-41CD-B158-EBCD860B4C63}" presName="sibTrans" presStyleLbl="bgSibTrans2D1" presStyleIdx="1" presStyleCnt="7"/>
      <dgm:spPr/>
    </dgm:pt>
    <dgm:pt modelId="{2B82C04B-6719-4B76-AC3F-D79CC172118B}" type="pres">
      <dgm:prSet presAssocID="{CAFCDA1F-E82B-4907-BA27-0C7058501814}" presName="compNode" presStyleCnt="0"/>
      <dgm:spPr/>
    </dgm:pt>
    <dgm:pt modelId="{7BF6B6EE-5788-45DD-800B-2021BDB8DA43}" type="pres">
      <dgm:prSet presAssocID="{CAFCDA1F-E82B-4907-BA27-0C7058501814}" presName="dummyConnPt" presStyleCnt="0"/>
      <dgm:spPr/>
    </dgm:pt>
    <dgm:pt modelId="{71D07DAB-5205-441E-A56F-0B63078C7078}" type="pres">
      <dgm:prSet presAssocID="{CAFCDA1F-E82B-4907-BA27-0C7058501814}" presName="node" presStyleLbl="node1" presStyleIdx="2" presStyleCnt="8">
        <dgm:presLayoutVars>
          <dgm:bulletEnabled val="1"/>
        </dgm:presLayoutVars>
      </dgm:prSet>
      <dgm:spPr/>
    </dgm:pt>
    <dgm:pt modelId="{1F959F72-792D-4CA9-8077-2D27389CF310}" type="pres">
      <dgm:prSet presAssocID="{C84E8CEF-812B-4CDF-AAE9-5E4B5AC6FB5C}" presName="sibTrans" presStyleLbl="bgSibTrans2D1" presStyleIdx="2" presStyleCnt="7"/>
      <dgm:spPr/>
    </dgm:pt>
    <dgm:pt modelId="{211AE424-3954-4846-A17D-2804FE50498D}" type="pres">
      <dgm:prSet presAssocID="{1B1BA144-A217-47AE-9C66-888F7623657C}" presName="compNode" presStyleCnt="0"/>
      <dgm:spPr/>
    </dgm:pt>
    <dgm:pt modelId="{D837C794-854A-4460-8C78-4EAB3DE83E2C}" type="pres">
      <dgm:prSet presAssocID="{1B1BA144-A217-47AE-9C66-888F7623657C}" presName="dummyConnPt" presStyleCnt="0"/>
      <dgm:spPr/>
    </dgm:pt>
    <dgm:pt modelId="{AD871045-AF24-4A8A-82D6-0F7FACCC08F2}" type="pres">
      <dgm:prSet presAssocID="{1B1BA144-A217-47AE-9C66-888F7623657C}" presName="node" presStyleLbl="node1" presStyleIdx="3" presStyleCnt="8">
        <dgm:presLayoutVars>
          <dgm:bulletEnabled val="1"/>
        </dgm:presLayoutVars>
      </dgm:prSet>
      <dgm:spPr/>
    </dgm:pt>
    <dgm:pt modelId="{54F5D380-5CBB-4F26-91C0-19C58DCEE847}" type="pres">
      <dgm:prSet presAssocID="{29D82918-0423-4A55-B460-F1DA92FE3D06}" presName="sibTrans" presStyleLbl="bgSibTrans2D1" presStyleIdx="3" presStyleCnt="7"/>
      <dgm:spPr/>
    </dgm:pt>
    <dgm:pt modelId="{1A0411F9-F9A3-4BFD-BD9C-E0EA68BD8449}" type="pres">
      <dgm:prSet presAssocID="{961383DC-C377-459E-A34F-58857C923425}" presName="compNode" presStyleCnt="0"/>
      <dgm:spPr/>
    </dgm:pt>
    <dgm:pt modelId="{C976206F-EE9C-4E45-8FB3-738BE354D602}" type="pres">
      <dgm:prSet presAssocID="{961383DC-C377-459E-A34F-58857C923425}" presName="dummyConnPt" presStyleCnt="0"/>
      <dgm:spPr/>
    </dgm:pt>
    <dgm:pt modelId="{0FE736C6-BF71-4882-BFFD-5ED19DCCBE99}" type="pres">
      <dgm:prSet presAssocID="{961383DC-C377-459E-A34F-58857C923425}" presName="node" presStyleLbl="node1" presStyleIdx="4" presStyleCnt="8">
        <dgm:presLayoutVars>
          <dgm:bulletEnabled val="1"/>
        </dgm:presLayoutVars>
      </dgm:prSet>
      <dgm:spPr/>
    </dgm:pt>
    <dgm:pt modelId="{84B64AC7-4368-41B1-8150-425BF0E2C472}" type="pres">
      <dgm:prSet presAssocID="{E2F35462-DBDF-4AC7-A4B5-627792F0A47B}" presName="sibTrans" presStyleLbl="bgSibTrans2D1" presStyleIdx="4" presStyleCnt="7"/>
      <dgm:spPr/>
    </dgm:pt>
    <dgm:pt modelId="{9532C0A6-CBB7-4DCE-8788-22F684A47803}" type="pres">
      <dgm:prSet presAssocID="{860CB4B3-4C21-4582-876E-F01C94AEC138}" presName="compNode" presStyleCnt="0"/>
      <dgm:spPr/>
    </dgm:pt>
    <dgm:pt modelId="{D7FAC3C5-0E12-4A5B-B2E1-C248F132E474}" type="pres">
      <dgm:prSet presAssocID="{860CB4B3-4C21-4582-876E-F01C94AEC138}" presName="dummyConnPt" presStyleCnt="0"/>
      <dgm:spPr/>
    </dgm:pt>
    <dgm:pt modelId="{1B1FE5BF-A0DB-4337-B083-9A1204ADAD6A}" type="pres">
      <dgm:prSet presAssocID="{860CB4B3-4C21-4582-876E-F01C94AEC138}" presName="node" presStyleLbl="node1" presStyleIdx="5" presStyleCnt="8">
        <dgm:presLayoutVars>
          <dgm:bulletEnabled val="1"/>
        </dgm:presLayoutVars>
      </dgm:prSet>
      <dgm:spPr/>
    </dgm:pt>
    <dgm:pt modelId="{50CD209D-4595-4B37-AA34-1B9DFD2C9589}" type="pres">
      <dgm:prSet presAssocID="{BBCA83B9-0ADE-45EB-9448-113381EFC35C}" presName="sibTrans" presStyleLbl="bgSibTrans2D1" presStyleIdx="5" presStyleCnt="7"/>
      <dgm:spPr/>
    </dgm:pt>
    <dgm:pt modelId="{CD409E35-BBBA-4455-9AAC-7B2D13B068C7}" type="pres">
      <dgm:prSet presAssocID="{02943E26-9768-410E-840C-B1F67F7F97A2}" presName="compNode" presStyleCnt="0"/>
      <dgm:spPr/>
    </dgm:pt>
    <dgm:pt modelId="{9409FEEA-F971-4384-AB34-6099963E49F7}" type="pres">
      <dgm:prSet presAssocID="{02943E26-9768-410E-840C-B1F67F7F97A2}" presName="dummyConnPt" presStyleCnt="0"/>
      <dgm:spPr/>
    </dgm:pt>
    <dgm:pt modelId="{7CD040D9-7F3F-4F95-9158-E5AE26B6B5C4}" type="pres">
      <dgm:prSet presAssocID="{02943E26-9768-410E-840C-B1F67F7F97A2}" presName="node" presStyleLbl="node1" presStyleIdx="6" presStyleCnt="8">
        <dgm:presLayoutVars>
          <dgm:bulletEnabled val="1"/>
        </dgm:presLayoutVars>
      </dgm:prSet>
      <dgm:spPr/>
    </dgm:pt>
    <dgm:pt modelId="{A9995804-27F3-4D30-BEA4-DC26323B2FF6}" type="pres">
      <dgm:prSet presAssocID="{D34FC335-7DAD-4EF8-872A-3A8F5EA525BE}" presName="sibTrans" presStyleLbl="bgSibTrans2D1" presStyleIdx="6" presStyleCnt="7"/>
      <dgm:spPr/>
    </dgm:pt>
    <dgm:pt modelId="{CFD6B444-630C-4F77-8D28-6B8FB7F8AD2A}" type="pres">
      <dgm:prSet presAssocID="{3F8B8F7B-24F0-4FA6-B8A9-153A11A879BD}" presName="compNode" presStyleCnt="0"/>
      <dgm:spPr/>
    </dgm:pt>
    <dgm:pt modelId="{945439D3-B58E-4820-8665-9B20E327BBF1}" type="pres">
      <dgm:prSet presAssocID="{3F8B8F7B-24F0-4FA6-B8A9-153A11A879BD}" presName="dummyConnPt" presStyleCnt="0"/>
      <dgm:spPr/>
    </dgm:pt>
    <dgm:pt modelId="{6CD55373-FD35-460A-9A96-C3F4A9F91BEE}" type="pres">
      <dgm:prSet presAssocID="{3F8B8F7B-24F0-4FA6-B8A9-153A11A879BD}" presName="node" presStyleLbl="node1" presStyleIdx="7" presStyleCnt="8">
        <dgm:presLayoutVars>
          <dgm:bulletEnabled val="1"/>
        </dgm:presLayoutVars>
      </dgm:prSet>
      <dgm:spPr/>
    </dgm:pt>
  </dgm:ptLst>
  <dgm:cxnLst>
    <dgm:cxn modelId="{B007DE00-BD5A-4B89-B9E7-76AF5E556ADA}" type="presOf" srcId="{EE30ECA8-38D7-4E50-8519-3D255181BED1}" destId="{772FC43F-9723-4DF8-A5E4-EBF541EE131D}" srcOrd="0" destOrd="0" presId="urn:microsoft.com/office/officeart/2005/8/layout/bProcess4"/>
    <dgm:cxn modelId="{E0009109-8801-488D-9163-BB564F4580C1}" type="presOf" srcId="{BBCA83B9-0ADE-45EB-9448-113381EFC35C}" destId="{50CD209D-4595-4B37-AA34-1B9DFD2C9589}" srcOrd="0" destOrd="0" presId="urn:microsoft.com/office/officeart/2005/8/layout/bProcess4"/>
    <dgm:cxn modelId="{D207F316-A030-4C9F-8DF0-508403F613A9}" type="presOf" srcId="{9290152C-CE0D-41CD-B158-EBCD860B4C63}" destId="{090F5B14-0457-4C93-A60E-2707D0B21C5F}" srcOrd="0" destOrd="0" presId="urn:microsoft.com/office/officeart/2005/8/layout/bProcess4"/>
    <dgm:cxn modelId="{C9295963-D6CC-4045-A11C-092362DD1881}" type="presOf" srcId="{860CB4B3-4C21-4582-876E-F01C94AEC138}" destId="{1B1FE5BF-A0DB-4337-B083-9A1204ADAD6A}" srcOrd="0" destOrd="0" presId="urn:microsoft.com/office/officeart/2005/8/layout/bProcess4"/>
    <dgm:cxn modelId="{2D690E67-AEF6-4F50-97DB-E5DB36D89382}" type="presOf" srcId="{961383DC-C377-459E-A34F-58857C923425}" destId="{0FE736C6-BF71-4882-BFFD-5ED19DCCBE99}" srcOrd="0" destOrd="0" presId="urn:microsoft.com/office/officeart/2005/8/layout/bProcess4"/>
    <dgm:cxn modelId="{1AB6524A-6FDB-44D4-A243-3B569762E08F}" type="presOf" srcId="{D34FC335-7DAD-4EF8-872A-3A8F5EA525BE}" destId="{A9995804-27F3-4D30-BEA4-DC26323B2FF6}" srcOrd="0" destOrd="0" presId="urn:microsoft.com/office/officeart/2005/8/layout/bProcess4"/>
    <dgm:cxn modelId="{94374275-CECB-40E4-B5C0-92CEB4D7DCB8}" type="presOf" srcId="{29D82918-0423-4A55-B460-F1DA92FE3D06}" destId="{54F5D380-5CBB-4F26-91C0-19C58DCEE847}" srcOrd="0" destOrd="0" presId="urn:microsoft.com/office/officeart/2005/8/layout/bProcess4"/>
    <dgm:cxn modelId="{B173C976-88E7-4FCE-BC67-4C9E0E4334A1}" type="presOf" srcId="{02943E26-9768-410E-840C-B1F67F7F97A2}" destId="{7CD040D9-7F3F-4F95-9158-E5AE26B6B5C4}" srcOrd="0" destOrd="0" presId="urn:microsoft.com/office/officeart/2005/8/layout/bProcess4"/>
    <dgm:cxn modelId="{D11BAA57-0A03-4B4C-AFBE-F2B79E7905DF}" srcId="{D176D235-DA73-4619-A0CA-B10EC7C19E17}" destId="{02943E26-9768-410E-840C-B1F67F7F97A2}" srcOrd="6" destOrd="0" parTransId="{D1E56C22-AA45-4956-80EF-A41348CA0B11}" sibTransId="{D34FC335-7DAD-4EF8-872A-3A8F5EA525BE}"/>
    <dgm:cxn modelId="{3CCAC37A-EC73-4EE3-A8E8-E2F005319694}" srcId="{D176D235-DA73-4619-A0CA-B10EC7C19E17}" destId="{860CB4B3-4C21-4582-876E-F01C94AEC138}" srcOrd="5" destOrd="0" parTransId="{A4D052C7-AF37-48EB-9022-4751B9A93ED2}" sibTransId="{BBCA83B9-0ADE-45EB-9448-113381EFC35C}"/>
    <dgm:cxn modelId="{986B557C-D447-4075-A55A-02BF4C58D0BF}" type="presOf" srcId="{95D3868B-2AF0-4D85-BC82-337A433DEDD7}" destId="{0D2A589F-1D76-4CF6-9B91-800CDB503D03}" srcOrd="0" destOrd="0" presId="urn:microsoft.com/office/officeart/2005/8/layout/bProcess4"/>
    <dgm:cxn modelId="{D3FF919D-1883-47F6-854C-B04C877C6D0F}" srcId="{D176D235-DA73-4619-A0CA-B10EC7C19E17}" destId="{3F8B8F7B-24F0-4FA6-B8A9-153A11A879BD}" srcOrd="7" destOrd="0" parTransId="{168DA02C-5309-47D3-95A8-EFE56C68F37A}" sibTransId="{0A9C96D4-CD1E-4CB7-9BA6-14AB7E0CED67}"/>
    <dgm:cxn modelId="{B83D13A6-6F39-496D-9AED-191A99C4F81A}" type="presOf" srcId="{3F8B8F7B-24F0-4FA6-B8A9-153A11A879BD}" destId="{6CD55373-FD35-460A-9A96-C3F4A9F91BEE}" srcOrd="0" destOrd="0" presId="urn:microsoft.com/office/officeart/2005/8/layout/bProcess4"/>
    <dgm:cxn modelId="{1F0EB1AD-766B-402B-ABAF-9FF051BD7EFF}" srcId="{D176D235-DA73-4619-A0CA-B10EC7C19E17}" destId="{CAFCDA1F-E82B-4907-BA27-0C7058501814}" srcOrd="2" destOrd="0" parTransId="{86D4785D-1407-4FC4-99FD-C64B88664DED}" sibTransId="{C84E8CEF-812B-4CDF-AAE9-5E4B5AC6FB5C}"/>
    <dgm:cxn modelId="{3E3BE9B2-2CA5-4037-8397-B211D8F68A09}" srcId="{D176D235-DA73-4619-A0CA-B10EC7C19E17}" destId="{EE30ECA8-38D7-4E50-8519-3D255181BED1}" srcOrd="0" destOrd="0" parTransId="{7F3CF2F6-8C49-4279-9F40-6F90F943A8C4}" sibTransId="{89DB9105-2CE1-4F52-89D6-73CEFA3EF3BC}"/>
    <dgm:cxn modelId="{DF303BB6-3B9F-44E4-8885-23F3F73F3769}" srcId="{D176D235-DA73-4619-A0CA-B10EC7C19E17}" destId="{95D3868B-2AF0-4D85-BC82-337A433DEDD7}" srcOrd="1" destOrd="0" parTransId="{89FBA886-5D0B-4C5C-8A2D-3E45806E400A}" sibTransId="{9290152C-CE0D-41CD-B158-EBCD860B4C63}"/>
    <dgm:cxn modelId="{A4691AB7-D423-4849-B722-813CA0A94A6B}" type="presOf" srcId="{D176D235-DA73-4619-A0CA-B10EC7C19E17}" destId="{7549FF59-CE39-4B48-B8EE-7499ED4B8393}" srcOrd="0" destOrd="0" presId="urn:microsoft.com/office/officeart/2005/8/layout/bProcess4"/>
    <dgm:cxn modelId="{407C77C6-AA97-40CF-B96B-1E47068F3A0D}" type="presOf" srcId="{1B1BA144-A217-47AE-9C66-888F7623657C}" destId="{AD871045-AF24-4A8A-82D6-0F7FACCC08F2}" srcOrd="0" destOrd="0" presId="urn:microsoft.com/office/officeart/2005/8/layout/bProcess4"/>
    <dgm:cxn modelId="{F8729BC6-6D7A-4E9D-91D9-AADF427188FA}" type="presOf" srcId="{C84E8CEF-812B-4CDF-AAE9-5E4B5AC6FB5C}" destId="{1F959F72-792D-4CA9-8077-2D27389CF310}" srcOrd="0" destOrd="0" presId="urn:microsoft.com/office/officeart/2005/8/layout/bProcess4"/>
    <dgm:cxn modelId="{56DA19CE-B506-43D1-B0DC-D8E8281F5A77}" type="presOf" srcId="{CAFCDA1F-E82B-4907-BA27-0C7058501814}" destId="{71D07DAB-5205-441E-A56F-0B63078C7078}" srcOrd="0" destOrd="0" presId="urn:microsoft.com/office/officeart/2005/8/layout/bProcess4"/>
    <dgm:cxn modelId="{5C5DF6D2-0F5B-450C-ABE0-4824A8039B8D}" srcId="{D176D235-DA73-4619-A0CA-B10EC7C19E17}" destId="{1B1BA144-A217-47AE-9C66-888F7623657C}" srcOrd="3" destOrd="0" parTransId="{A78A3E19-7478-467E-BE3C-F762D515217C}" sibTransId="{29D82918-0423-4A55-B460-F1DA92FE3D06}"/>
    <dgm:cxn modelId="{04125BD3-50A9-4081-9531-E099173B4CFF}" type="presOf" srcId="{E2F35462-DBDF-4AC7-A4B5-627792F0A47B}" destId="{84B64AC7-4368-41B1-8150-425BF0E2C472}" srcOrd="0" destOrd="0" presId="urn:microsoft.com/office/officeart/2005/8/layout/bProcess4"/>
    <dgm:cxn modelId="{CDC29CD9-E833-4084-9E52-386723506997}" srcId="{D176D235-DA73-4619-A0CA-B10EC7C19E17}" destId="{961383DC-C377-459E-A34F-58857C923425}" srcOrd="4" destOrd="0" parTransId="{8AC19C46-FF40-4AB3-980F-86A8981107AB}" sibTransId="{E2F35462-DBDF-4AC7-A4B5-627792F0A47B}"/>
    <dgm:cxn modelId="{B27BDCFE-5DA9-40C3-8961-1C723177BB8F}" type="presOf" srcId="{89DB9105-2CE1-4F52-89D6-73CEFA3EF3BC}" destId="{66936E8F-1A62-4C66-A996-64EA6B4D8AE8}" srcOrd="0" destOrd="0" presId="urn:microsoft.com/office/officeart/2005/8/layout/bProcess4"/>
    <dgm:cxn modelId="{DEDD899B-3339-4AD7-9E6F-5514E1DCFD3A}" type="presParOf" srcId="{7549FF59-CE39-4B48-B8EE-7499ED4B8393}" destId="{B82978DA-8125-4663-B69D-BB836FF4BB7E}" srcOrd="0" destOrd="0" presId="urn:microsoft.com/office/officeart/2005/8/layout/bProcess4"/>
    <dgm:cxn modelId="{0C63525C-BEE0-4A50-B945-FADA8DD95BEF}" type="presParOf" srcId="{B82978DA-8125-4663-B69D-BB836FF4BB7E}" destId="{95E784C0-6713-41DA-A302-1C3B57C08CB8}" srcOrd="0" destOrd="0" presId="urn:microsoft.com/office/officeart/2005/8/layout/bProcess4"/>
    <dgm:cxn modelId="{DC28025D-8C2F-482D-A248-E6252F370AFB}" type="presParOf" srcId="{B82978DA-8125-4663-B69D-BB836FF4BB7E}" destId="{772FC43F-9723-4DF8-A5E4-EBF541EE131D}" srcOrd="1" destOrd="0" presId="urn:microsoft.com/office/officeart/2005/8/layout/bProcess4"/>
    <dgm:cxn modelId="{E0B48D58-91BE-4311-BB7F-B22A41A806D3}" type="presParOf" srcId="{7549FF59-CE39-4B48-B8EE-7499ED4B8393}" destId="{66936E8F-1A62-4C66-A996-64EA6B4D8AE8}" srcOrd="1" destOrd="0" presId="urn:microsoft.com/office/officeart/2005/8/layout/bProcess4"/>
    <dgm:cxn modelId="{8C4A65EC-F87B-4AD2-9878-386A5C23D91E}" type="presParOf" srcId="{7549FF59-CE39-4B48-B8EE-7499ED4B8393}" destId="{BB1F12C2-1FB9-435F-8A93-6675634C177A}" srcOrd="2" destOrd="0" presId="urn:microsoft.com/office/officeart/2005/8/layout/bProcess4"/>
    <dgm:cxn modelId="{6FB7F0FA-4659-4BBB-AD9F-1089A7F53FC8}" type="presParOf" srcId="{BB1F12C2-1FB9-435F-8A93-6675634C177A}" destId="{4DDE9A98-D830-4E11-8A91-2F2DC7C1B8F8}" srcOrd="0" destOrd="0" presId="urn:microsoft.com/office/officeart/2005/8/layout/bProcess4"/>
    <dgm:cxn modelId="{D6CCF4BC-C485-4676-A260-380BD9377CCF}" type="presParOf" srcId="{BB1F12C2-1FB9-435F-8A93-6675634C177A}" destId="{0D2A589F-1D76-4CF6-9B91-800CDB503D03}" srcOrd="1" destOrd="0" presId="urn:microsoft.com/office/officeart/2005/8/layout/bProcess4"/>
    <dgm:cxn modelId="{E456B652-C912-47E1-9812-010642E5E513}" type="presParOf" srcId="{7549FF59-CE39-4B48-B8EE-7499ED4B8393}" destId="{090F5B14-0457-4C93-A60E-2707D0B21C5F}" srcOrd="3" destOrd="0" presId="urn:microsoft.com/office/officeart/2005/8/layout/bProcess4"/>
    <dgm:cxn modelId="{1BDA5BDA-B1E8-4DC2-964E-17E9D0AF29D3}" type="presParOf" srcId="{7549FF59-CE39-4B48-B8EE-7499ED4B8393}" destId="{2B82C04B-6719-4B76-AC3F-D79CC172118B}" srcOrd="4" destOrd="0" presId="urn:microsoft.com/office/officeart/2005/8/layout/bProcess4"/>
    <dgm:cxn modelId="{650D58D7-E58B-4C83-90F4-E0F123837F34}" type="presParOf" srcId="{2B82C04B-6719-4B76-AC3F-D79CC172118B}" destId="{7BF6B6EE-5788-45DD-800B-2021BDB8DA43}" srcOrd="0" destOrd="0" presId="urn:microsoft.com/office/officeart/2005/8/layout/bProcess4"/>
    <dgm:cxn modelId="{D657951E-F84C-4FCD-A02C-C546468829E4}" type="presParOf" srcId="{2B82C04B-6719-4B76-AC3F-D79CC172118B}" destId="{71D07DAB-5205-441E-A56F-0B63078C7078}" srcOrd="1" destOrd="0" presId="urn:microsoft.com/office/officeart/2005/8/layout/bProcess4"/>
    <dgm:cxn modelId="{4DC48218-2C17-4D84-A8F3-989E684B3378}" type="presParOf" srcId="{7549FF59-CE39-4B48-B8EE-7499ED4B8393}" destId="{1F959F72-792D-4CA9-8077-2D27389CF310}" srcOrd="5" destOrd="0" presId="urn:microsoft.com/office/officeart/2005/8/layout/bProcess4"/>
    <dgm:cxn modelId="{52DB7C85-4071-4478-83C4-710D1E292E9D}" type="presParOf" srcId="{7549FF59-CE39-4B48-B8EE-7499ED4B8393}" destId="{211AE424-3954-4846-A17D-2804FE50498D}" srcOrd="6" destOrd="0" presId="urn:microsoft.com/office/officeart/2005/8/layout/bProcess4"/>
    <dgm:cxn modelId="{D298D36A-08C2-45BB-838B-A1BA0A33B939}" type="presParOf" srcId="{211AE424-3954-4846-A17D-2804FE50498D}" destId="{D837C794-854A-4460-8C78-4EAB3DE83E2C}" srcOrd="0" destOrd="0" presId="urn:microsoft.com/office/officeart/2005/8/layout/bProcess4"/>
    <dgm:cxn modelId="{EA59EAD9-D6C7-4038-91FE-02BFC10F3529}" type="presParOf" srcId="{211AE424-3954-4846-A17D-2804FE50498D}" destId="{AD871045-AF24-4A8A-82D6-0F7FACCC08F2}" srcOrd="1" destOrd="0" presId="urn:microsoft.com/office/officeart/2005/8/layout/bProcess4"/>
    <dgm:cxn modelId="{83FBCAA3-20C3-45DF-A63E-6E5FBAC0E965}" type="presParOf" srcId="{7549FF59-CE39-4B48-B8EE-7499ED4B8393}" destId="{54F5D380-5CBB-4F26-91C0-19C58DCEE847}" srcOrd="7" destOrd="0" presId="urn:microsoft.com/office/officeart/2005/8/layout/bProcess4"/>
    <dgm:cxn modelId="{E5BD21F7-D9EC-4234-8502-778E3F1696BB}" type="presParOf" srcId="{7549FF59-CE39-4B48-B8EE-7499ED4B8393}" destId="{1A0411F9-F9A3-4BFD-BD9C-E0EA68BD8449}" srcOrd="8" destOrd="0" presId="urn:microsoft.com/office/officeart/2005/8/layout/bProcess4"/>
    <dgm:cxn modelId="{337379CE-1395-4029-9E8A-9443E09E65EC}" type="presParOf" srcId="{1A0411F9-F9A3-4BFD-BD9C-E0EA68BD8449}" destId="{C976206F-EE9C-4E45-8FB3-738BE354D602}" srcOrd="0" destOrd="0" presId="urn:microsoft.com/office/officeart/2005/8/layout/bProcess4"/>
    <dgm:cxn modelId="{DAD5314A-E404-4919-9906-B9E01CFD994A}" type="presParOf" srcId="{1A0411F9-F9A3-4BFD-BD9C-E0EA68BD8449}" destId="{0FE736C6-BF71-4882-BFFD-5ED19DCCBE99}" srcOrd="1" destOrd="0" presId="urn:microsoft.com/office/officeart/2005/8/layout/bProcess4"/>
    <dgm:cxn modelId="{F0267895-2414-483C-A558-F373C3E0B8F9}" type="presParOf" srcId="{7549FF59-CE39-4B48-B8EE-7499ED4B8393}" destId="{84B64AC7-4368-41B1-8150-425BF0E2C472}" srcOrd="9" destOrd="0" presId="urn:microsoft.com/office/officeart/2005/8/layout/bProcess4"/>
    <dgm:cxn modelId="{30DB368F-6DD4-4AEB-8CD3-96DA4E4ED8BE}" type="presParOf" srcId="{7549FF59-CE39-4B48-B8EE-7499ED4B8393}" destId="{9532C0A6-CBB7-4DCE-8788-22F684A47803}" srcOrd="10" destOrd="0" presId="urn:microsoft.com/office/officeart/2005/8/layout/bProcess4"/>
    <dgm:cxn modelId="{200B5A6A-C148-44DA-A0E4-48A77D61A2EE}" type="presParOf" srcId="{9532C0A6-CBB7-4DCE-8788-22F684A47803}" destId="{D7FAC3C5-0E12-4A5B-B2E1-C248F132E474}" srcOrd="0" destOrd="0" presId="urn:microsoft.com/office/officeart/2005/8/layout/bProcess4"/>
    <dgm:cxn modelId="{D6A643D1-D802-434D-9CC4-D8FAE880F0CB}" type="presParOf" srcId="{9532C0A6-CBB7-4DCE-8788-22F684A47803}" destId="{1B1FE5BF-A0DB-4337-B083-9A1204ADAD6A}" srcOrd="1" destOrd="0" presId="urn:microsoft.com/office/officeart/2005/8/layout/bProcess4"/>
    <dgm:cxn modelId="{2385B42E-8DDC-4796-B569-DD6A389C3B52}" type="presParOf" srcId="{7549FF59-CE39-4B48-B8EE-7499ED4B8393}" destId="{50CD209D-4595-4B37-AA34-1B9DFD2C9589}" srcOrd="11" destOrd="0" presId="urn:microsoft.com/office/officeart/2005/8/layout/bProcess4"/>
    <dgm:cxn modelId="{FAE1A012-0970-47C1-8F2A-712EBB2D2080}" type="presParOf" srcId="{7549FF59-CE39-4B48-B8EE-7499ED4B8393}" destId="{CD409E35-BBBA-4455-9AAC-7B2D13B068C7}" srcOrd="12" destOrd="0" presId="urn:microsoft.com/office/officeart/2005/8/layout/bProcess4"/>
    <dgm:cxn modelId="{862E1990-FE5B-46F9-9775-D24E0EBCCDFA}" type="presParOf" srcId="{CD409E35-BBBA-4455-9AAC-7B2D13B068C7}" destId="{9409FEEA-F971-4384-AB34-6099963E49F7}" srcOrd="0" destOrd="0" presId="urn:microsoft.com/office/officeart/2005/8/layout/bProcess4"/>
    <dgm:cxn modelId="{4E9BF972-6794-4219-B620-F5DD796E722F}" type="presParOf" srcId="{CD409E35-BBBA-4455-9AAC-7B2D13B068C7}" destId="{7CD040D9-7F3F-4F95-9158-E5AE26B6B5C4}" srcOrd="1" destOrd="0" presId="urn:microsoft.com/office/officeart/2005/8/layout/bProcess4"/>
    <dgm:cxn modelId="{95C31240-2753-4F61-96D3-F9DF88D5C137}" type="presParOf" srcId="{7549FF59-CE39-4B48-B8EE-7499ED4B8393}" destId="{A9995804-27F3-4D30-BEA4-DC26323B2FF6}" srcOrd="13" destOrd="0" presId="urn:microsoft.com/office/officeart/2005/8/layout/bProcess4"/>
    <dgm:cxn modelId="{66F01DD9-5A60-44C0-B6AF-30135908CE6C}" type="presParOf" srcId="{7549FF59-CE39-4B48-B8EE-7499ED4B8393}" destId="{CFD6B444-630C-4F77-8D28-6B8FB7F8AD2A}" srcOrd="14" destOrd="0" presId="urn:microsoft.com/office/officeart/2005/8/layout/bProcess4"/>
    <dgm:cxn modelId="{3CA80E7A-D394-42FF-AD42-A21ED7C81FB6}" type="presParOf" srcId="{CFD6B444-630C-4F77-8D28-6B8FB7F8AD2A}" destId="{945439D3-B58E-4820-8665-9B20E327BBF1}" srcOrd="0" destOrd="0" presId="urn:microsoft.com/office/officeart/2005/8/layout/bProcess4"/>
    <dgm:cxn modelId="{B46ACF43-23F0-4240-94F1-05C19F0BDD04}" type="presParOf" srcId="{CFD6B444-630C-4F77-8D28-6B8FB7F8AD2A}" destId="{6CD55373-FD35-460A-9A96-C3F4A9F91BEE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176D235-DA73-4619-A0CA-B10EC7C19E17}" type="doc">
      <dgm:prSet loTypeId="urn:microsoft.com/office/officeart/2005/8/layout/hChevron3" loCatId="process" qsTypeId="urn:microsoft.com/office/officeart/2005/8/quickstyle/simple1" qsCatId="simple" csTypeId="urn:microsoft.com/office/officeart/2005/8/colors/accent0_3" csCatId="mainScheme" phldr="1"/>
      <dgm:spPr/>
    </dgm:pt>
    <dgm:pt modelId="{EE30ECA8-38D7-4E50-8519-3D255181BED1}">
      <dgm:prSet phldrT="[Text]" custT="1"/>
      <dgm:spPr/>
      <dgm:t>
        <a:bodyPr/>
        <a:lstStyle/>
        <a:p>
          <a:r>
            <a:rPr lang="nl-NL" sz="2800" dirty="0"/>
            <a:t>Input images / Video</a:t>
          </a:r>
        </a:p>
      </dgm:t>
    </dgm:pt>
    <dgm:pt modelId="{7F3CF2F6-8C49-4279-9F40-6F90F943A8C4}" type="parTrans" cxnId="{3E3BE9B2-2CA5-4037-8397-B211D8F68A09}">
      <dgm:prSet/>
      <dgm:spPr/>
      <dgm:t>
        <a:bodyPr/>
        <a:lstStyle/>
        <a:p>
          <a:endParaRPr lang="nl-NL"/>
        </a:p>
      </dgm:t>
    </dgm:pt>
    <dgm:pt modelId="{89DB9105-2CE1-4F52-89D6-73CEFA3EF3BC}" type="sibTrans" cxnId="{3E3BE9B2-2CA5-4037-8397-B211D8F68A09}">
      <dgm:prSet/>
      <dgm:spPr/>
      <dgm:t>
        <a:bodyPr/>
        <a:lstStyle/>
        <a:p>
          <a:endParaRPr lang="nl-NL"/>
        </a:p>
      </dgm:t>
    </dgm:pt>
    <dgm:pt modelId="{83106D71-D6F2-4EBC-93ED-67F78D8ABD2A}">
      <dgm:prSet phldrT="[Text]" custT="1"/>
      <dgm:spPr/>
      <dgm:t>
        <a:bodyPr/>
        <a:lstStyle/>
        <a:p>
          <a:r>
            <a:rPr lang="nl-NL" sz="2800"/>
            <a:t>Mesh-as-a-Service</a:t>
          </a:r>
          <a:endParaRPr lang="nl-NL" sz="2800" dirty="0"/>
        </a:p>
      </dgm:t>
    </dgm:pt>
    <dgm:pt modelId="{FE136EB7-E07E-4BEE-AA2C-889F8664CAB7}" type="parTrans" cxnId="{32E63F81-20C8-47AD-A2A0-501DD0304A8A}">
      <dgm:prSet/>
      <dgm:spPr/>
      <dgm:t>
        <a:bodyPr/>
        <a:lstStyle/>
        <a:p>
          <a:endParaRPr lang="nl-NL"/>
        </a:p>
      </dgm:t>
    </dgm:pt>
    <dgm:pt modelId="{EBF23355-6D0D-4203-91A0-07A71F5F4AFE}" type="sibTrans" cxnId="{32E63F81-20C8-47AD-A2A0-501DD0304A8A}">
      <dgm:prSet/>
      <dgm:spPr/>
      <dgm:t>
        <a:bodyPr/>
        <a:lstStyle/>
        <a:p>
          <a:endParaRPr lang="nl-NL"/>
        </a:p>
      </dgm:t>
    </dgm:pt>
    <dgm:pt modelId="{9FBCADD4-1456-4232-BCF7-771F9DE15950}">
      <dgm:prSet phldrT="[Text]" custT="1"/>
      <dgm:spPr/>
      <dgm:t>
        <a:bodyPr/>
        <a:lstStyle/>
        <a:p>
          <a:r>
            <a:rPr lang="nl-NL" sz="2800" dirty="0" err="1"/>
            <a:t>Mesh</a:t>
          </a:r>
          <a:r>
            <a:rPr lang="nl-NL" sz="2800" dirty="0"/>
            <a:t> in simulator</a:t>
          </a:r>
        </a:p>
      </dgm:t>
    </dgm:pt>
    <dgm:pt modelId="{26CD42FD-EFF7-4278-821A-C0EE5AD87FE9}" type="parTrans" cxnId="{2E9F1FD0-655A-4106-AC94-5355BDE39405}">
      <dgm:prSet/>
      <dgm:spPr/>
      <dgm:t>
        <a:bodyPr/>
        <a:lstStyle/>
        <a:p>
          <a:endParaRPr lang="nl-NL"/>
        </a:p>
      </dgm:t>
    </dgm:pt>
    <dgm:pt modelId="{B720E3D0-950C-4C03-9F07-F8067AAAB597}" type="sibTrans" cxnId="{2E9F1FD0-655A-4106-AC94-5355BDE39405}">
      <dgm:prSet/>
      <dgm:spPr/>
      <dgm:t>
        <a:bodyPr/>
        <a:lstStyle/>
        <a:p>
          <a:endParaRPr lang="nl-NL"/>
        </a:p>
      </dgm:t>
    </dgm:pt>
    <dgm:pt modelId="{85695CB7-7957-4C11-B5D4-8EF6A9C74EB5}" type="pres">
      <dgm:prSet presAssocID="{D176D235-DA73-4619-A0CA-B10EC7C19E17}" presName="Name0" presStyleCnt="0">
        <dgm:presLayoutVars>
          <dgm:dir/>
          <dgm:resizeHandles val="exact"/>
        </dgm:presLayoutVars>
      </dgm:prSet>
      <dgm:spPr/>
    </dgm:pt>
    <dgm:pt modelId="{40D47EB2-6CA2-4E45-BC3B-C7B28130BF75}" type="pres">
      <dgm:prSet presAssocID="{EE30ECA8-38D7-4E50-8519-3D255181BED1}" presName="parTxOnly" presStyleLbl="node1" presStyleIdx="0" presStyleCnt="3">
        <dgm:presLayoutVars>
          <dgm:bulletEnabled val="1"/>
        </dgm:presLayoutVars>
      </dgm:prSet>
      <dgm:spPr/>
    </dgm:pt>
    <dgm:pt modelId="{E61BCD84-BA1D-43B0-AF04-45F2939E23EA}" type="pres">
      <dgm:prSet presAssocID="{89DB9105-2CE1-4F52-89D6-73CEFA3EF3BC}" presName="parSpace" presStyleCnt="0"/>
      <dgm:spPr/>
    </dgm:pt>
    <dgm:pt modelId="{710CBDF2-B2ED-4B47-A6E0-BA080E8E63D6}" type="pres">
      <dgm:prSet presAssocID="{83106D71-D6F2-4EBC-93ED-67F78D8ABD2A}" presName="parTxOnly" presStyleLbl="node1" presStyleIdx="1" presStyleCnt="3">
        <dgm:presLayoutVars>
          <dgm:bulletEnabled val="1"/>
        </dgm:presLayoutVars>
      </dgm:prSet>
      <dgm:spPr/>
    </dgm:pt>
    <dgm:pt modelId="{90BEDD58-E94A-4E69-B52C-4BB1A1A72EA2}" type="pres">
      <dgm:prSet presAssocID="{EBF23355-6D0D-4203-91A0-07A71F5F4AFE}" presName="parSpace" presStyleCnt="0"/>
      <dgm:spPr/>
    </dgm:pt>
    <dgm:pt modelId="{7CF92923-DF60-41D9-A28A-120892D89235}" type="pres">
      <dgm:prSet presAssocID="{9FBCADD4-1456-4232-BCF7-771F9DE15950}" presName="parTxOnly" presStyleLbl="node1" presStyleIdx="2" presStyleCnt="3">
        <dgm:presLayoutVars>
          <dgm:bulletEnabled val="1"/>
        </dgm:presLayoutVars>
      </dgm:prSet>
      <dgm:spPr/>
    </dgm:pt>
  </dgm:ptLst>
  <dgm:cxnLst>
    <dgm:cxn modelId="{57BADF2F-1D42-40B8-BCDB-9CF043F6004A}" type="presOf" srcId="{D176D235-DA73-4619-A0CA-B10EC7C19E17}" destId="{85695CB7-7957-4C11-B5D4-8EF6A9C74EB5}" srcOrd="0" destOrd="0" presId="urn:microsoft.com/office/officeart/2005/8/layout/hChevron3"/>
    <dgm:cxn modelId="{C3357131-0726-41A0-B317-EC9DA259996C}" type="presOf" srcId="{83106D71-D6F2-4EBC-93ED-67F78D8ABD2A}" destId="{710CBDF2-B2ED-4B47-A6E0-BA080E8E63D6}" srcOrd="0" destOrd="0" presId="urn:microsoft.com/office/officeart/2005/8/layout/hChevron3"/>
    <dgm:cxn modelId="{27071B34-A407-4639-9171-B83E793D02F4}" type="presOf" srcId="{9FBCADD4-1456-4232-BCF7-771F9DE15950}" destId="{7CF92923-DF60-41D9-A28A-120892D89235}" srcOrd="0" destOrd="0" presId="urn:microsoft.com/office/officeart/2005/8/layout/hChevron3"/>
    <dgm:cxn modelId="{32E63F81-20C8-47AD-A2A0-501DD0304A8A}" srcId="{D176D235-DA73-4619-A0CA-B10EC7C19E17}" destId="{83106D71-D6F2-4EBC-93ED-67F78D8ABD2A}" srcOrd="1" destOrd="0" parTransId="{FE136EB7-E07E-4BEE-AA2C-889F8664CAB7}" sibTransId="{EBF23355-6D0D-4203-91A0-07A71F5F4AFE}"/>
    <dgm:cxn modelId="{3E3BE9B2-2CA5-4037-8397-B211D8F68A09}" srcId="{D176D235-DA73-4619-A0CA-B10EC7C19E17}" destId="{EE30ECA8-38D7-4E50-8519-3D255181BED1}" srcOrd="0" destOrd="0" parTransId="{7F3CF2F6-8C49-4279-9F40-6F90F943A8C4}" sibTransId="{89DB9105-2CE1-4F52-89D6-73CEFA3EF3BC}"/>
    <dgm:cxn modelId="{2E9F1FD0-655A-4106-AC94-5355BDE39405}" srcId="{D176D235-DA73-4619-A0CA-B10EC7C19E17}" destId="{9FBCADD4-1456-4232-BCF7-771F9DE15950}" srcOrd="2" destOrd="0" parTransId="{26CD42FD-EFF7-4278-821A-C0EE5AD87FE9}" sibTransId="{B720E3D0-950C-4C03-9F07-F8067AAAB597}"/>
    <dgm:cxn modelId="{F131B3FC-004B-4AFC-88DE-B1F5DBBE8DA3}" type="presOf" srcId="{EE30ECA8-38D7-4E50-8519-3D255181BED1}" destId="{40D47EB2-6CA2-4E45-BC3B-C7B28130BF75}" srcOrd="0" destOrd="0" presId="urn:microsoft.com/office/officeart/2005/8/layout/hChevron3"/>
    <dgm:cxn modelId="{3B9E0BC1-B2CB-4205-BC36-97E73468402F}" type="presParOf" srcId="{85695CB7-7957-4C11-B5D4-8EF6A9C74EB5}" destId="{40D47EB2-6CA2-4E45-BC3B-C7B28130BF75}" srcOrd="0" destOrd="0" presId="urn:microsoft.com/office/officeart/2005/8/layout/hChevron3"/>
    <dgm:cxn modelId="{37662D87-E8A8-40EA-ABAB-F3DF01D55F31}" type="presParOf" srcId="{85695CB7-7957-4C11-B5D4-8EF6A9C74EB5}" destId="{E61BCD84-BA1D-43B0-AF04-45F2939E23EA}" srcOrd="1" destOrd="0" presId="urn:microsoft.com/office/officeart/2005/8/layout/hChevron3"/>
    <dgm:cxn modelId="{DBDE1E90-7D51-4A53-95DB-E460B52EB7E5}" type="presParOf" srcId="{85695CB7-7957-4C11-B5D4-8EF6A9C74EB5}" destId="{710CBDF2-B2ED-4B47-A6E0-BA080E8E63D6}" srcOrd="2" destOrd="0" presId="urn:microsoft.com/office/officeart/2005/8/layout/hChevron3"/>
    <dgm:cxn modelId="{9A67605F-B22B-4E65-85BF-1E73CF9FBDEA}" type="presParOf" srcId="{85695CB7-7957-4C11-B5D4-8EF6A9C74EB5}" destId="{90BEDD58-E94A-4E69-B52C-4BB1A1A72EA2}" srcOrd="3" destOrd="0" presId="urn:microsoft.com/office/officeart/2005/8/layout/hChevron3"/>
    <dgm:cxn modelId="{46F5632E-C47E-4FDA-92B6-68B339F15315}" type="presParOf" srcId="{85695CB7-7957-4C11-B5D4-8EF6A9C74EB5}" destId="{7CF92923-DF60-41D9-A28A-120892D89235}" srcOrd="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936E8F-1A62-4C66-A996-64EA6B4D8AE8}">
      <dsp:nvSpPr>
        <dsp:cNvPr id="0" name=""/>
        <dsp:cNvSpPr/>
      </dsp:nvSpPr>
      <dsp:spPr>
        <a:xfrm rot="5400000">
          <a:off x="1358541" y="1016585"/>
          <a:ext cx="1591777" cy="191831"/>
        </a:xfrm>
        <a:prstGeom prst="rect">
          <a:avLst/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2FC43F-9723-4DF8-A5E4-EBF541EE131D}">
      <dsp:nvSpPr>
        <dsp:cNvPr id="0" name=""/>
        <dsp:cNvSpPr/>
      </dsp:nvSpPr>
      <dsp:spPr>
        <a:xfrm>
          <a:off x="1724727" y="730"/>
          <a:ext cx="2131463" cy="1278878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400" kern="1200" dirty="0"/>
            <a:t>Input images / Video</a:t>
          </a:r>
        </a:p>
      </dsp:txBody>
      <dsp:txXfrm>
        <a:off x="1762184" y="38187"/>
        <a:ext cx="2056549" cy="1203964"/>
      </dsp:txXfrm>
    </dsp:sp>
    <dsp:sp modelId="{090F5B14-0457-4C93-A60E-2707D0B21C5F}">
      <dsp:nvSpPr>
        <dsp:cNvPr id="0" name=""/>
        <dsp:cNvSpPr/>
      </dsp:nvSpPr>
      <dsp:spPr>
        <a:xfrm rot="5400000">
          <a:off x="1358541" y="2615183"/>
          <a:ext cx="1591777" cy="191831"/>
        </a:xfrm>
        <a:prstGeom prst="rect">
          <a:avLst/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2A589F-1D76-4CF6-9B91-800CDB503D03}">
      <dsp:nvSpPr>
        <dsp:cNvPr id="0" name=""/>
        <dsp:cNvSpPr/>
      </dsp:nvSpPr>
      <dsp:spPr>
        <a:xfrm>
          <a:off x="1724727" y="1599328"/>
          <a:ext cx="2131463" cy="1278878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noProof="0"/>
            <a:t>Background removal</a:t>
          </a:r>
          <a:endParaRPr lang="en-GB" sz="2400" kern="1200" noProof="0" dirty="0"/>
        </a:p>
      </dsp:txBody>
      <dsp:txXfrm>
        <a:off x="1762184" y="1636785"/>
        <a:ext cx="2056549" cy="1203964"/>
      </dsp:txXfrm>
    </dsp:sp>
    <dsp:sp modelId="{1F959F72-792D-4CA9-8077-2D27389CF310}">
      <dsp:nvSpPr>
        <dsp:cNvPr id="0" name=""/>
        <dsp:cNvSpPr/>
      </dsp:nvSpPr>
      <dsp:spPr>
        <a:xfrm>
          <a:off x="2157840" y="3414482"/>
          <a:ext cx="2828026" cy="191831"/>
        </a:xfrm>
        <a:prstGeom prst="rect">
          <a:avLst/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D07DAB-5205-441E-A56F-0B63078C7078}">
      <dsp:nvSpPr>
        <dsp:cNvPr id="0" name=""/>
        <dsp:cNvSpPr/>
      </dsp:nvSpPr>
      <dsp:spPr>
        <a:xfrm>
          <a:off x="1724727" y="3197926"/>
          <a:ext cx="2131463" cy="1278878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400" kern="1200"/>
            <a:t>Pose </a:t>
          </a:r>
          <a:r>
            <a:rPr lang="en-GB" sz="2400" kern="1200" noProof="0"/>
            <a:t>detection</a:t>
          </a:r>
          <a:endParaRPr lang="en-GB" sz="2400" kern="1200" noProof="0" dirty="0"/>
        </a:p>
      </dsp:txBody>
      <dsp:txXfrm>
        <a:off x="1762184" y="3235383"/>
        <a:ext cx="2056549" cy="1203964"/>
      </dsp:txXfrm>
    </dsp:sp>
    <dsp:sp modelId="{54F5D380-5CBB-4F26-91C0-19C58DCEE847}">
      <dsp:nvSpPr>
        <dsp:cNvPr id="0" name=""/>
        <dsp:cNvSpPr/>
      </dsp:nvSpPr>
      <dsp:spPr>
        <a:xfrm rot="16200000">
          <a:off x="4193388" y="2615183"/>
          <a:ext cx="1591777" cy="191831"/>
        </a:xfrm>
        <a:prstGeom prst="rect">
          <a:avLst/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871045-AF24-4A8A-82D6-0F7FACCC08F2}">
      <dsp:nvSpPr>
        <dsp:cNvPr id="0" name=""/>
        <dsp:cNvSpPr/>
      </dsp:nvSpPr>
      <dsp:spPr>
        <a:xfrm>
          <a:off x="4559574" y="3197926"/>
          <a:ext cx="2131463" cy="1278878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400" kern="1200"/>
            <a:t>Model training</a:t>
          </a:r>
          <a:endParaRPr lang="nl-NL" sz="2400" kern="1200" dirty="0"/>
        </a:p>
      </dsp:txBody>
      <dsp:txXfrm>
        <a:off x="4597031" y="3235383"/>
        <a:ext cx="2056549" cy="1203964"/>
      </dsp:txXfrm>
    </dsp:sp>
    <dsp:sp modelId="{84B64AC7-4368-41B1-8150-425BF0E2C472}">
      <dsp:nvSpPr>
        <dsp:cNvPr id="0" name=""/>
        <dsp:cNvSpPr/>
      </dsp:nvSpPr>
      <dsp:spPr>
        <a:xfrm rot="16200000">
          <a:off x="4193388" y="1016585"/>
          <a:ext cx="1591777" cy="191831"/>
        </a:xfrm>
        <a:prstGeom prst="rect">
          <a:avLst/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E736C6-BF71-4882-BFFD-5ED19DCCBE99}">
      <dsp:nvSpPr>
        <dsp:cNvPr id="0" name=""/>
        <dsp:cNvSpPr/>
      </dsp:nvSpPr>
      <dsp:spPr>
        <a:xfrm>
          <a:off x="4559574" y="1599328"/>
          <a:ext cx="2131463" cy="1278878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noProof="0"/>
            <a:t>3D Segmentation</a:t>
          </a:r>
          <a:endParaRPr lang="en-GB" sz="2400" kern="1200" noProof="0" dirty="0"/>
        </a:p>
      </dsp:txBody>
      <dsp:txXfrm>
        <a:off x="4597031" y="1636785"/>
        <a:ext cx="2056549" cy="1203964"/>
      </dsp:txXfrm>
    </dsp:sp>
    <dsp:sp modelId="{50CD209D-4595-4B37-AA34-1B9DFD2C9589}">
      <dsp:nvSpPr>
        <dsp:cNvPr id="0" name=""/>
        <dsp:cNvSpPr/>
      </dsp:nvSpPr>
      <dsp:spPr>
        <a:xfrm>
          <a:off x="4992687" y="217287"/>
          <a:ext cx="2828026" cy="191831"/>
        </a:xfrm>
        <a:prstGeom prst="rect">
          <a:avLst/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1FE5BF-A0DB-4337-B083-9A1204ADAD6A}">
      <dsp:nvSpPr>
        <dsp:cNvPr id="0" name=""/>
        <dsp:cNvSpPr/>
      </dsp:nvSpPr>
      <dsp:spPr>
        <a:xfrm>
          <a:off x="4559574" y="730"/>
          <a:ext cx="2131463" cy="1278878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noProof="0"/>
            <a:t>Mesh extraction</a:t>
          </a:r>
          <a:endParaRPr lang="en-GB" sz="2400" kern="1200" noProof="0" dirty="0"/>
        </a:p>
      </dsp:txBody>
      <dsp:txXfrm>
        <a:off x="4597031" y="38187"/>
        <a:ext cx="2056549" cy="1203964"/>
      </dsp:txXfrm>
    </dsp:sp>
    <dsp:sp modelId="{A9995804-27F3-4D30-BEA4-DC26323B2FF6}">
      <dsp:nvSpPr>
        <dsp:cNvPr id="0" name=""/>
        <dsp:cNvSpPr/>
      </dsp:nvSpPr>
      <dsp:spPr>
        <a:xfrm rot="5400000">
          <a:off x="7028235" y="1016585"/>
          <a:ext cx="1591777" cy="191831"/>
        </a:xfrm>
        <a:prstGeom prst="rect">
          <a:avLst/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D040D9-7F3F-4F95-9158-E5AE26B6B5C4}">
      <dsp:nvSpPr>
        <dsp:cNvPr id="0" name=""/>
        <dsp:cNvSpPr/>
      </dsp:nvSpPr>
      <dsp:spPr>
        <a:xfrm>
          <a:off x="7394421" y="730"/>
          <a:ext cx="2131463" cy="1278878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noProof="0"/>
            <a:t>Texturing</a:t>
          </a:r>
          <a:endParaRPr lang="en-GB" sz="2400" kern="1200" noProof="0" dirty="0"/>
        </a:p>
      </dsp:txBody>
      <dsp:txXfrm>
        <a:off x="7431878" y="38187"/>
        <a:ext cx="2056549" cy="1203964"/>
      </dsp:txXfrm>
    </dsp:sp>
    <dsp:sp modelId="{6CD55373-FD35-460A-9A96-C3F4A9F91BEE}">
      <dsp:nvSpPr>
        <dsp:cNvPr id="0" name=""/>
        <dsp:cNvSpPr/>
      </dsp:nvSpPr>
      <dsp:spPr>
        <a:xfrm>
          <a:off x="7394421" y="1599328"/>
          <a:ext cx="2131463" cy="1278878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noProof="0" dirty="0"/>
            <a:t>Mesh in simulator</a:t>
          </a:r>
        </a:p>
      </dsp:txBody>
      <dsp:txXfrm>
        <a:off x="7431878" y="1636785"/>
        <a:ext cx="2056549" cy="120396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D47EB2-6CA2-4E45-BC3B-C7B28130BF75}">
      <dsp:nvSpPr>
        <dsp:cNvPr id="0" name=""/>
        <dsp:cNvSpPr/>
      </dsp:nvSpPr>
      <dsp:spPr>
        <a:xfrm>
          <a:off x="5169" y="1326463"/>
          <a:ext cx="4520604" cy="1808241"/>
        </a:xfrm>
        <a:prstGeom prst="homePlat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74676" rIns="37338" bIns="7467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800" kern="1200" dirty="0"/>
            <a:t>Input images / Video</a:t>
          </a:r>
        </a:p>
      </dsp:txBody>
      <dsp:txXfrm>
        <a:off x="5169" y="1326463"/>
        <a:ext cx="4068544" cy="1808241"/>
      </dsp:txXfrm>
    </dsp:sp>
    <dsp:sp modelId="{710CBDF2-B2ED-4B47-A6E0-BA080E8E63D6}">
      <dsp:nvSpPr>
        <dsp:cNvPr id="0" name=""/>
        <dsp:cNvSpPr/>
      </dsp:nvSpPr>
      <dsp:spPr>
        <a:xfrm>
          <a:off x="3621652" y="1326463"/>
          <a:ext cx="4520604" cy="1808241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2014" tIns="74676" rIns="37338" bIns="7467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800" kern="1200"/>
            <a:t>Mesh-as-a-Service</a:t>
          </a:r>
          <a:endParaRPr lang="nl-NL" sz="2800" kern="1200" dirty="0"/>
        </a:p>
      </dsp:txBody>
      <dsp:txXfrm>
        <a:off x="4525773" y="1326463"/>
        <a:ext cx="2712363" cy="1808241"/>
      </dsp:txXfrm>
    </dsp:sp>
    <dsp:sp modelId="{7CF92923-DF60-41D9-A28A-120892D89235}">
      <dsp:nvSpPr>
        <dsp:cNvPr id="0" name=""/>
        <dsp:cNvSpPr/>
      </dsp:nvSpPr>
      <dsp:spPr>
        <a:xfrm>
          <a:off x="7238136" y="1326463"/>
          <a:ext cx="4520604" cy="1808241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2014" tIns="74676" rIns="37338" bIns="7467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800" kern="1200" dirty="0" err="1"/>
            <a:t>Mesh</a:t>
          </a:r>
          <a:r>
            <a:rPr lang="nl-NL" sz="2800" kern="1200" dirty="0"/>
            <a:t> in simulator</a:t>
          </a:r>
        </a:p>
      </dsp:txBody>
      <dsp:txXfrm>
        <a:off x="8142257" y="1326463"/>
        <a:ext cx="2712363" cy="180824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t" anchorCtr="0" compatLnSpc="1">
            <a:prstTxWarp prst="textNoShape">
              <a:avLst/>
            </a:prstTxWarp>
          </a:bodyPr>
          <a:lstStyle>
            <a:lvl1pPr defTabSz="908050">
              <a:defRPr sz="1200"/>
            </a:lvl1pPr>
          </a:lstStyle>
          <a:p>
            <a:endParaRPr lang="en-US" dirty="0"/>
          </a:p>
        </p:txBody>
      </p:sp>
      <p:sp>
        <p:nvSpPr>
          <p:cNvPr id="1085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t" anchorCtr="0" compatLnSpc="1">
            <a:prstTxWarp prst="textNoShape">
              <a:avLst/>
            </a:prstTxWarp>
          </a:bodyPr>
          <a:lstStyle>
            <a:lvl1pPr algn="r" defTabSz="908050">
              <a:defRPr sz="1200"/>
            </a:lvl1pPr>
          </a:lstStyle>
          <a:p>
            <a:endParaRPr lang="en-US" dirty="0"/>
          </a:p>
        </p:txBody>
      </p:sp>
      <p:sp>
        <p:nvSpPr>
          <p:cNvPr id="1085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577263"/>
            <a:ext cx="2971800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b" anchorCtr="0" compatLnSpc="1">
            <a:prstTxWarp prst="textNoShape">
              <a:avLst/>
            </a:prstTxWarp>
          </a:bodyPr>
          <a:lstStyle>
            <a:lvl1pPr defTabSz="908050">
              <a:defRPr sz="1200"/>
            </a:lvl1pPr>
          </a:lstStyle>
          <a:p>
            <a:endParaRPr lang="en-US" dirty="0"/>
          </a:p>
        </p:txBody>
      </p:sp>
      <p:sp>
        <p:nvSpPr>
          <p:cNvPr id="1085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577263"/>
            <a:ext cx="2971800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b" anchorCtr="0" compatLnSpc="1">
            <a:prstTxWarp prst="textNoShape">
              <a:avLst/>
            </a:prstTxWarp>
          </a:bodyPr>
          <a:lstStyle>
            <a:lvl1pPr algn="r" defTabSz="908050">
              <a:defRPr sz="1200"/>
            </a:lvl1pPr>
          </a:lstStyle>
          <a:p>
            <a:fld id="{4F2942F5-6495-4924-A5BF-A11924438D24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71026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t" anchorCtr="0" compatLnSpc="1">
            <a:prstTxWarp prst="textNoShape">
              <a:avLst/>
            </a:prstTxWarp>
          </a:bodyPr>
          <a:lstStyle>
            <a:lvl1pPr defTabSz="908050">
              <a:defRPr sz="1200"/>
            </a:lvl1pPr>
          </a:lstStyle>
          <a:p>
            <a:endParaRPr lang="en-US" dirty="0"/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t" anchorCtr="0" compatLnSpc="1">
            <a:prstTxWarp prst="textNoShape">
              <a:avLst/>
            </a:prstTxWarp>
          </a:bodyPr>
          <a:lstStyle>
            <a:lvl1pPr algn="r" defTabSz="908050">
              <a:defRPr sz="1200"/>
            </a:lvl1pPr>
          </a:lstStyle>
          <a:p>
            <a:endParaRPr lang="en-US" dirty="0"/>
          </a:p>
        </p:txBody>
      </p:sp>
      <p:sp>
        <p:nvSpPr>
          <p:cNvPr id="1054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19100" y="676275"/>
            <a:ext cx="6019800" cy="33861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054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289425"/>
            <a:ext cx="5029200" cy="406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54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577263"/>
            <a:ext cx="2971800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b" anchorCtr="0" compatLnSpc="1">
            <a:prstTxWarp prst="textNoShape">
              <a:avLst/>
            </a:prstTxWarp>
          </a:bodyPr>
          <a:lstStyle>
            <a:lvl1pPr defTabSz="908050">
              <a:defRPr sz="1200"/>
            </a:lvl1pPr>
          </a:lstStyle>
          <a:p>
            <a:endParaRPr lang="en-US" dirty="0"/>
          </a:p>
        </p:txBody>
      </p:sp>
      <p:sp>
        <p:nvSpPr>
          <p:cNvPr id="1054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577263"/>
            <a:ext cx="2971800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b" anchorCtr="0" compatLnSpc="1">
            <a:prstTxWarp prst="textNoShape">
              <a:avLst/>
            </a:prstTxWarp>
          </a:bodyPr>
          <a:lstStyle>
            <a:lvl1pPr algn="r" defTabSz="908050">
              <a:defRPr sz="1200"/>
            </a:lvl1pPr>
          </a:lstStyle>
          <a:p>
            <a:fld id="{85D9B890-3B6E-417C-BD92-47816D5AB620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056145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Arial" charset="0"/>
        <a:ea typeface="+mn-ea"/>
        <a:cs typeface="+mn-cs"/>
      </a:defRPr>
    </a:lvl1pPr>
    <a:lvl2pPr marL="609585" algn="l" rtl="0" eaLnBrk="0" fontAlgn="base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Arial" charset="0"/>
        <a:ea typeface="+mn-ea"/>
        <a:cs typeface="+mn-cs"/>
      </a:defRPr>
    </a:lvl2pPr>
    <a:lvl3pPr marL="1219170" algn="l" rtl="0" eaLnBrk="0" fontAlgn="base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Arial" charset="0"/>
        <a:ea typeface="+mn-ea"/>
        <a:cs typeface="+mn-cs"/>
      </a:defRPr>
    </a:lvl3pPr>
    <a:lvl4pPr marL="1828754" algn="l" rtl="0" eaLnBrk="0" fontAlgn="base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Arial" charset="0"/>
        <a:ea typeface="+mn-ea"/>
        <a:cs typeface="+mn-cs"/>
      </a:defRPr>
    </a:lvl4pPr>
    <a:lvl5pPr marL="2438339" algn="l" rtl="0" eaLnBrk="0" fontAlgn="base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Arial" charset="0"/>
        <a:ea typeface="+mn-ea"/>
        <a:cs typeface="+mn-cs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C86FA95-754A-4FEF-9130-0A7EC231E6A0}" type="slidenum">
              <a:rPr lang="en-US"/>
              <a:pPr/>
              <a:t>0</a:t>
            </a:fld>
            <a:endParaRPr lang="en-US" dirty="0"/>
          </a:p>
        </p:txBody>
      </p:sp>
      <p:sp>
        <p:nvSpPr>
          <p:cNvPr id="13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9100" y="676275"/>
            <a:ext cx="6019800" cy="3386138"/>
          </a:xfrm>
          <a:ln/>
        </p:spPr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59815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9B890-3B6E-417C-BD92-47816D5AB620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71798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9B890-3B6E-417C-BD92-47816D5AB620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52631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9B890-3B6E-417C-BD92-47816D5AB620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15021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9B890-3B6E-417C-BD92-47816D5AB620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1128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9B890-3B6E-417C-BD92-47816D5AB620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2750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The </a:t>
            </a:r>
            <a:r>
              <a:rPr lang="nl-NL" dirty="0" err="1"/>
              <a:t>colors</a:t>
            </a:r>
            <a:r>
              <a:rPr lang="nl-NL" dirty="0"/>
              <a:t> in these images display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normals</a:t>
            </a:r>
            <a:r>
              <a:rPr lang="nl-NL" dirty="0"/>
              <a:t>, </a:t>
            </a:r>
            <a:r>
              <a:rPr lang="nl-NL" dirty="0" err="1"/>
              <a:t>left</a:t>
            </a:r>
            <a:r>
              <a:rPr lang="nl-NL" dirty="0"/>
              <a:t> is a close up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9B890-3B6E-417C-BD92-47816D5AB620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54073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/>
              <a:t>Left</a:t>
            </a:r>
            <a:r>
              <a:rPr lang="nl-NL" dirty="0"/>
              <a:t> </a:t>
            </a:r>
            <a:r>
              <a:rPr lang="nl-NL" dirty="0" err="1"/>
              <a:t>pipistrel</a:t>
            </a:r>
            <a:r>
              <a:rPr lang="nl-NL" dirty="0"/>
              <a:t>, right </a:t>
            </a:r>
            <a:r>
              <a:rPr lang="nl-NL" dirty="0" err="1"/>
              <a:t>boeing</a:t>
            </a:r>
            <a:r>
              <a:rPr lang="nl-NL" dirty="0"/>
              <a:t> </a:t>
            </a:r>
            <a:r>
              <a:rPr lang="nl-NL" dirty="0" err="1"/>
              <a:t>planes</a:t>
            </a:r>
            <a:r>
              <a:rPr lang="nl-NL" dirty="0"/>
              <a:t> </a:t>
            </a:r>
          </a:p>
          <a:p>
            <a:r>
              <a:rPr lang="nl-NL" dirty="0"/>
              <a:t>Top </a:t>
            </a:r>
            <a:r>
              <a:rPr lang="nl-NL" dirty="0" err="1"/>
              <a:t>coarse</a:t>
            </a:r>
            <a:r>
              <a:rPr lang="nl-NL" dirty="0"/>
              <a:t> </a:t>
            </a:r>
            <a:r>
              <a:rPr lang="nl-NL" dirty="0" err="1"/>
              <a:t>scale</a:t>
            </a:r>
            <a:r>
              <a:rPr lang="nl-NL" dirty="0"/>
              <a:t>, </a:t>
            </a:r>
            <a:r>
              <a:rPr lang="nl-NL" dirty="0" err="1"/>
              <a:t>bottom</a:t>
            </a:r>
            <a:r>
              <a:rPr lang="nl-NL" dirty="0"/>
              <a:t> fine </a:t>
            </a:r>
            <a:r>
              <a:rPr lang="nl-NL" dirty="0" err="1"/>
              <a:t>scale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9B890-3B6E-417C-BD92-47816D5AB620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40338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9B890-3B6E-417C-BD92-47816D5AB620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56549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Top: </a:t>
            </a:r>
            <a:r>
              <a:rPr lang="nl-NL" dirty="0" err="1"/>
              <a:t>pipistrel</a:t>
            </a:r>
            <a:r>
              <a:rPr lang="nl-NL" dirty="0"/>
              <a:t>, </a:t>
            </a:r>
            <a:r>
              <a:rPr lang="nl-NL" dirty="0" err="1"/>
              <a:t>bottom</a:t>
            </a:r>
            <a:r>
              <a:rPr lang="nl-NL" dirty="0"/>
              <a:t>: </a:t>
            </a:r>
            <a:r>
              <a:rPr lang="nl-NL" dirty="0" err="1"/>
              <a:t>boeing</a:t>
            </a:r>
            <a:r>
              <a:rPr lang="nl-NL" dirty="0"/>
              <a:t> </a:t>
            </a:r>
            <a:r>
              <a:rPr lang="nl-NL" dirty="0" err="1"/>
              <a:t>airplane</a:t>
            </a:r>
            <a:r>
              <a:rPr lang="nl-NL" dirty="0"/>
              <a:t> </a:t>
            </a:r>
            <a:r>
              <a:rPr lang="nl-NL" dirty="0" err="1"/>
              <a:t>seats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9B890-3B6E-417C-BD92-47816D5AB620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9731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/>
              <a:t>Comparison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alternatives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9B890-3B6E-417C-BD92-47816D5AB620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5413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16E1BF6-07C4-0FBC-B918-ABD0285632A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2730" y="-5151"/>
            <a:ext cx="12214730" cy="1364996"/>
          </a:xfrm>
          <a:prstGeom prst="rect">
            <a:avLst/>
          </a:prstGeom>
        </p:spPr>
      </p:pic>
      <p:cxnSp>
        <p:nvCxnSpPr>
          <p:cNvPr id="27" name="Straight Connector 26"/>
          <p:cNvCxnSpPr/>
          <p:nvPr/>
        </p:nvCxnSpPr>
        <p:spPr bwMode="auto">
          <a:xfrm>
            <a:off x="0" y="1384124"/>
            <a:ext cx="12192000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9" name="Text Placeholder 38"/>
          <p:cNvSpPr>
            <a:spLocks noGrp="1"/>
          </p:cNvSpPr>
          <p:nvPr>
            <p:ph type="body" sz="quarter" idx="10"/>
          </p:nvPr>
        </p:nvSpPr>
        <p:spPr>
          <a:xfrm>
            <a:off x="871093" y="1858346"/>
            <a:ext cx="10449813" cy="1229411"/>
          </a:xfrm>
        </p:spPr>
        <p:txBody>
          <a:bodyPr/>
          <a:lstStyle>
            <a:lvl1pPr marL="0" indent="0" algn="ctr">
              <a:buNone/>
              <a:defRPr sz="2800" b="1">
                <a:solidFill>
                  <a:srgbClr val="CC3300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Text Placeholder 40"/>
          <p:cNvSpPr>
            <a:spLocks noGrp="1"/>
          </p:cNvSpPr>
          <p:nvPr>
            <p:ph type="body" sz="quarter" idx="11"/>
          </p:nvPr>
        </p:nvSpPr>
        <p:spPr>
          <a:xfrm>
            <a:off x="2070100" y="3565525"/>
            <a:ext cx="8478838" cy="1934127"/>
          </a:xfrm>
        </p:spPr>
        <p:txBody>
          <a:bodyPr/>
          <a:lstStyle>
            <a:lvl1pPr marL="0" indent="0" algn="ctr">
              <a:buNone/>
              <a:defRPr sz="2400" b="1"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1305124" y="6512595"/>
            <a:ext cx="1338900" cy="276999"/>
            <a:chOff x="2207996" y="6472185"/>
            <a:chExt cx="1338900" cy="276999"/>
          </a:xfrm>
        </p:grpSpPr>
        <p:pic>
          <p:nvPicPr>
            <p:cNvPr id="21" name="Picture 20" descr="YouTube_icon_block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7996" y="6485179"/>
              <a:ext cx="334590" cy="250942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/>
          </p:nvSpPr>
          <p:spPr>
            <a:xfrm>
              <a:off x="2513023" y="6472185"/>
              <a:ext cx="103387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 err="1">
                  <a:latin typeface="Arial"/>
                  <a:cs typeface="Arial"/>
                </a:rPr>
                <a:t>NTSAToday</a:t>
              </a:r>
              <a:endParaRPr lang="en-US" sz="1200" b="1" dirty="0">
                <a:latin typeface="Arial"/>
                <a:cs typeface="Arial"/>
              </a:endParaRPr>
            </a:p>
          </p:txBody>
        </p:sp>
      </p:grpSp>
      <p:sp>
        <p:nvSpPr>
          <p:cNvPr id="25" name="Slide Number Placeholder 2">
            <a:extLst>
              <a:ext uri="{FF2B5EF4-FFF2-40B4-BE49-F238E27FC236}">
                <a16:creationId xmlns:a16="http://schemas.microsoft.com/office/drawing/2014/main" id="{CF395AD9-3B30-E84E-ADFF-A85DEA9A5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86876" y="6419966"/>
            <a:ext cx="821634" cy="340935"/>
          </a:xfrm>
        </p:spPr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38" name="Picture 37" descr="Text, logo&#10;&#10;Description automatically generated">
            <a:extLst>
              <a:ext uri="{FF2B5EF4-FFF2-40B4-BE49-F238E27FC236}">
                <a16:creationId xmlns:a16="http://schemas.microsoft.com/office/drawing/2014/main" id="{DC8202BA-028E-E242-B824-C4B84406E00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997" y="6352070"/>
            <a:ext cx="1094689" cy="43830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68FCE43-A445-C22C-BCD5-7FBE06D7AD6A}"/>
              </a:ext>
            </a:extLst>
          </p:cNvPr>
          <p:cNvGrpSpPr/>
          <p:nvPr userDrawn="1"/>
        </p:nvGrpSpPr>
        <p:grpSpPr>
          <a:xfrm>
            <a:off x="260862" y="6503087"/>
            <a:ext cx="1044262" cy="282877"/>
            <a:chOff x="260862" y="6503087"/>
            <a:chExt cx="1044262" cy="282877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30BFF257-B0D7-4DC3-0743-448F338D0383}"/>
                </a:ext>
              </a:extLst>
            </p:cNvPr>
            <p:cNvSpPr/>
            <p:nvPr/>
          </p:nvSpPr>
          <p:spPr>
            <a:xfrm>
              <a:off x="468035" y="6508965"/>
              <a:ext cx="83708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latin typeface="Arial"/>
                  <a:cs typeface="Arial"/>
                </a:rPr>
                <a:t>@IITSEC</a:t>
              </a: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FB050F1-0DBD-216C-2FB3-021CBE46F42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0862" y="6503087"/>
              <a:ext cx="257814" cy="257814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851D3B32-716D-2758-508E-4514DD0BDD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80" t="14145" r="22571" b="14339"/>
          <a:stretch/>
        </p:blipFill>
        <p:spPr>
          <a:xfrm>
            <a:off x="11720949" y="6333477"/>
            <a:ext cx="473689" cy="4754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480132" y="1046715"/>
            <a:ext cx="11250613" cy="5075237"/>
          </a:xfrm>
        </p:spPr>
        <p:txBody>
          <a:bodyPr/>
          <a:lstStyle>
            <a:lvl3pPr marL="1523962" indent="-304792">
              <a:buClr>
                <a:schemeClr val="tx1"/>
              </a:buClr>
              <a:buFont typeface="Wingdings" charset="2"/>
              <a:buChar char="v"/>
              <a:defRPr sz="2000">
                <a:latin typeface="Arial Narrow" charset="0"/>
                <a:ea typeface="Arial Narrow" charset="0"/>
                <a:cs typeface="Arial Narrow" charset="0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9810832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6105439" y="989946"/>
            <a:ext cx="5609483" cy="489667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410817" y="990774"/>
            <a:ext cx="5446091" cy="4895850"/>
          </a:xfrm>
        </p:spPr>
        <p:txBody>
          <a:bodyPr/>
          <a:lstStyle>
            <a:lvl3pPr marL="1523962" indent="-304792">
              <a:defRPr lang="en-US" sz="2000" dirty="0" smtClean="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9332139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1.xml"/><Relationship Id="rId9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1DEBD9-CE34-B950-D0A1-9CE5CB7094B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" b="100"/>
          <a:stretch/>
        </p:blipFill>
        <p:spPr>
          <a:xfrm>
            <a:off x="0" y="1474"/>
            <a:ext cx="12212320" cy="823509"/>
          </a:xfrm>
          <a:prstGeom prst="rect">
            <a:avLst/>
          </a:prstGeom>
        </p:spPr>
      </p:pic>
      <p:sp>
        <p:nvSpPr>
          <p:cNvPr id="98314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1963" y="989946"/>
            <a:ext cx="11006952" cy="4896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8324" name="Rectangle 20"/>
          <p:cNvSpPr>
            <a:spLocks noGrp="1" noChangeArrowheads="1"/>
          </p:cNvSpPr>
          <p:nvPr>
            <p:ph type="title"/>
          </p:nvPr>
        </p:nvSpPr>
        <p:spPr bwMode="auto">
          <a:xfrm>
            <a:off x="2397039" y="0"/>
            <a:ext cx="7416800" cy="795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</a:t>
            </a:r>
          </a:p>
        </p:txBody>
      </p:sp>
      <p:sp>
        <p:nvSpPr>
          <p:cNvPr id="10" name="Rectangle 3"/>
          <p:cNvSpPr>
            <a:spLocks noGrp="1" noChangeArrowheads="1"/>
          </p:cNvSpPr>
          <p:nvPr>
            <p:ph type="sldNum" sz="quarter" idx="4"/>
          </p:nvPr>
        </p:nvSpPr>
        <p:spPr>
          <a:xfrm>
            <a:off x="10893288" y="6390502"/>
            <a:ext cx="821634" cy="340935"/>
          </a:xfrm>
          <a:prstGeom prst="rect">
            <a:avLst/>
          </a:prstGeom>
        </p:spPr>
        <p:txBody>
          <a:bodyPr/>
          <a:lstStyle>
            <a:lvl1pPr algn="r"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260862" y="6503087"/>
            <a:ext cx="1044262" cy="282877"/>
            <a:chOff x="260862" y="6503087"/>
            <a:chExt cx="1044262" cy="282877"/>
          </a:xfrm>
        </p:grpSpPr>
        <p:sp>
          <p:nvSpPr>
            <p:cNvPr id="22" name="Rectangle 21"/>
            <p:cNvSpPr/>
            <p:nvPr/>
          </p:nvSpPr>
          <p:spPr>
            <a:xfrm>
              <a:off x="468035" y="6508965"/>
              <a:ext cx="83708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latin typeface="Arial"/>
                  <a:cs typeface="Arial"/>
                </a:rPr>
                <a:t>@IITSEC</a:t>
              </a: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0862" y="6503087"/>
              <a:ext cx="257814" cy="257814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 userDrawn="1"/>
        </p:nvGrpSpPr>
        <p:grpSpPr>
          <a:xfrm>
            <a:off x="1305124" y="6512595"/>
            <a:ext cx="1338900" cy="276999"/>
            <a:chOff x="2207996" y="6472185"/>
            <a:chExt cx="1338900" cy="276999"/>
          </a:xfrm>
        </p:grpSpPr>
        <p:pic>
          <p:nvPicPr>
            <p:cNvPr id="25" name="Picture 24" descr="YouTube_icon_block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7996" y="6485179"/>
              <a:ext cx="334590" cy="250942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513023" y="6472185"/>
              <a:ext cx="103387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 err="1">
                  <a:latin typeface="Arial"/>
                  <a:cs typeface="Arial"/>
                </a:rPr>
                <a:t>NTSAToday</a:t>
              </a:r>
              <a:endParaRPr lang="en-US" sz="1200" b="1" dirty="0">
                <a:latin typeface="Arial"/>
                <a:cs typeface="Arial"/>
              </a:endParaRPr>
            </a:p>
          </p:txBody>
        </p:sp>
      </p:grpSp>
      <p:pic>
        <p:nvPicPr>
          <p:cNvPr id="21" name="Picture 20" descr="Text, logo&#10;&#10;Description automatically generated">
            <a:extLst>
              <a:ext uri="{FF2B5EF4-FFF2-40B4-BE49-F238E27FC236}">
                <a16:creationId xmlns:a16="http://schemas.microsoft.com/office/drawing/2014/main" id="{6863DC4E-89E6-B745-AEC7-DBE8802F6E31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7392" y="6352841"/>
            <a:ext cx="1094689" cy="43830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A0A8CAE-6BAB-EB7F-70F4-CA252F016C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80" t="14145" r="22571" b="14339"/>
          <a:stretch/>
        </p:blipFill>
        <p:spPr>
          <a:xfrm>
            <a:off x="11720949" y="6333477"/>
            <a:ext cx="473689" cy="47548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5pPr>
      <a:lvl6pPr marL="609585"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6pPr>
      <a:lvl7pPr marL="1219170"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7pPr>
      <a:lvl8pPr marL="1828754"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8pPr>
      <a:lvl9pPr marL="2438339"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9pPr>
    </p:titleStyle>
    <p:bodyStyle>
      <a:lvl1pPr marL="457189" indent="-457189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2"/>
        <a:buChar char="Ø"/>
        <a:defRPr sz="2800">
          <a:solidFill>
            <a:schemeClr val="tx1"/>
          </a:solidFill>
          <a:latin typeface="Arial Narrow" charset="0"/>
          <a:ea typeface="Arial Narrow" charset="0"/>
          <a:cs typeface="Arial Narrow" charset="0"/>
        </a:defRPr>
      </a:lvl1pPr>
      <a:lvl2pPr marL="990575" indent="-38099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n"/>
        <a:defRPr sz="2400">
          <a:solidFill>
            <a:schemeClr val="tx1"/>
          </a:solidFill>
          <a:latin typeface="Arial Narrow" charset="0"/>
          <a:ea typeface="Arial Narrow" charset="0"/>
          <a:cs typeface="Arial Narrow" charset="0"/>
        </a:defRPr>
      </a:lvl2pPr>
      <a:lvl3pPr marL="1523962" indent="-30479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3200">
          <a:solidFill>
            <a:schemeClr val="tx1"/>
          </a:solidFill>
          <a:latin typeface="+mn-lt"/>
        </a:defRPr>
      </a:lvl3pPr>
      <a:lvl4pPr marL="2133547" indent="-30479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667">
          <a:solidFill>
            <a:schemeClr val="tx1"/>
          </a:solidFill>
          <a:latin typeface="+mn-lt"/>
        </a:defRPr>
      </a:lvl4pPr>
      <a:lvl5pPr marL="2743131" indent="-30479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667">
          <a:solidFill>
            <a:schemeClr val="tx1"/>
          </a:solidFill>
          <a:latin typeface="+mn-lt"/>
        </a:defRPr>
      </a:lvl5pPr>
      <a:lvl6pPr marL="3352716" indent="-30479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667">
          <a:solidFill>
            <a:schemeClr val="tx1"/>
          </a:solidFill>
          <a:latin typeface="+mn-lt"/>
        </a:defRPr>
      </a:lvl6pPr>
      <a:lvl7pPr marL="3962301" indent="-30479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667">
          <a:solidFill>
            <a:schemeClr val="tx1"/>
          </a:solidFill>
          <a:latin typeface="+mn-lt"/>
        </a:defRPr>
      </a:lvl7pPr>
      <a:lvl8pPr marL="4571886" indent="-30479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667">
          <a:solidFill>
            <a:schemeClr val="tx1"/>
          </a:solidFill>
          <a:latin typeface="+mn-lt"/>
        </a:defRPr>
      </a:lvl8pPr>
      <a:lvl9pPr marL="5181470" indent="-30479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667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noProof="0" dirty="0"/>
              <a:t>Mesh-as-a-Service: </a:t>
            </a:r>
          </a:p>
          <a:p>
            <a:r>
              <a:rPr lang="en-US" noProof="0" dirty="0"/>
              <a:t>Automated 3D Modeling </a:t>
            </a:r>
            <a:r>
              <a:rPr lang="en-US" i="1" noProof="0" dirty="0"/>
              <a:t>Fast as L-AI-</a:t>
            </a:r>
            <a:r>
              <a:rPr lang="en-US" i="1" noProof="0" dirty="0" err="1"/>
              <a:t>ghtning</a:t>
            </a:r>
            <a:endParaRPr lang="en-US" i="1" noProof="0" dirty="0"/>
          </a:p>
          <a:p>
            <a:endParaRPr lang="en-US" sz="2000" noProof="0" dirty="0">
              <a:solidFill>
                <a:srgbClr val="00B050"/>
              </a:solidFill>
            </a:endParaRPr>
          </a:p>
          <a:p>
            <a:endParaRPr lang="en-US" noProof="0" dirty="0"/>
          </a:p>
          <a:p>
            <a:endParaRPr lang="en-US" noProof="0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1647405" y="3922566"/>
            <a:ext cx="8478838" cy="2313847"/>
          </a:xfrm>
        </p:spPr>
        <p:txBody>
          <a:bodyPr/>
          <a:lstStyle/>
          <a:p>
            <a:pPr eaLnBrk="1" hangingPunct="1"/>
            <a:r>
              <a:rPr lang="en-US" noProof="0" dirty="0">
                <a:latin typeface="Arial Narrow" pitchFamily="34" charset="0"/>
              </a:rPr>
              <a:t>Mathijs Henquet / Thomas Bellucci,</a:t>
            </a:r>
          </a:p>
          <a:p>
            <a:pPr eaLnBrk="1" hangingPunct="1"/>
            <a:r>
              <a:rPr lang="en-US" noProof="0" dirty="0">
                <a:latin typeface="Arial Narrow" pitchFamily="34" charset="0"/>
              </a:rPr>
              <a:t>Royal NLR – Netherlands Aerospace Centre</a:t>
            </a:r>
          </a:p>
          <a:p>
            <a:pPr eaLnBrk="1" hangingPunct="1"/>
            <a:endParaRPr lang="en-US" noProof="0" dirty="0">
              <a:latin typeface="Arial Narrow" pitchFamily="34" charset="0"/>
            </a:endParaRPr>
          </a:p>
          <a:p>
            <a:r>
              <a:rPr lang="en-US" b="0" i="1" noProof="0" dirty="0">
                <a:latin typeface="Arial Narrow" pitchFamily="34" charset="0"/>
              </a:rPr>
              <a:t>Co-authors: </a:t>
            </a:r>
            <a:r>
              <a:rPr lang="en-US" noProof="0" dirty="0">
                <a:latin typeface="Arial Narrow" pitchFamily="34" charset="0"/>
              </a:rPr>
              <a:t>Chihab Amghane, Jasper Steringa, </a:t>
            </a:r>
            <a:br>
              <a:rPr lang="en-US" noProof="0" dirty="0">
                <a:latin typeface="Arial Narrow" pitchFamily="34" charset="0"/>
              </a:rPr>
            </a:br>
            <a:r>
              <a:rPr lang="en-US" noProof="0" dirty="0">
                <a:latin typeface="Arial Narrow" pitchFamily="34" charset="0"/>
              </a:rPr>
              <a:t>Lodewijck Foorthuis</a:t>
            </a:r>
          </a:p>
          <a:p>
            <a:endParaRPr lang="en-US" noProof="0" dirty="0"/>
          </a:p>
        </p:txBody>
      </p:sp>
      <p:pic>
        <p:nvPicPr>
          <p:cNvPr id="5" name="Picture 4" descr="Royal Netherlands Aerospace Centre - Wikipedia">
            <a:extLst>
              <a:ext uri="{FF2B5EF4-FFF2-40B4-BE49-F238E27FC236}">
                <a16:creationId xmlns:a16="http://schemas.microsoft.com/office/drawing/2014/main" id="{95F62177-E52A-4BA1-90AB-E57787550D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76" y="3768869"/>
            <a:ext cx="1499376" cy="1969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46863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2148C1A-A84C-4505-BBEC-7FF67F8297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3D reconstruction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ED90FE-599F-46CD-8802-F1660F1AC103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noProof="0" dirty="0"/>
              <a:t>3D Gaussian Splatting (2023)</a:t>
            </a:r>
          </a:p>
          <a:p>
            <a:endParaRPr lang="en-US" noProof="0" dirty="0"/>
          </a:p>
          <a:p>
            <a:r>
              <a:rPr lang="en-US" noProof="0" dirty="0"/>
              <a:t>Represents the scene as a set of Gaussians </a:t>
            </a:r>
          </a:p>
          <a:p>
            <a:pPr lvl="1"/>
            <a:r>
              <a:rPr lang="en-US" dirty="0"/>
              <a:t>Oriented </a:t>
            </a:r>
            <a:r>
              <a:rPr lang="en-US" b="1" dirty="0"/>
              <a:t>b</a:t>
            </a:r>
            <a:r>
              <a:rPr lang="en-US" b="1" noProof="0" dirty="0"/>
              <a:t>lobs </a:t>
            </a:r>
            <a:r>
              <a:rPr lang="en-US" noProof="0" dirty="0"/>
              <a:t>in space</a:t>
            </a:r>
          </a:p>
          <a:p>
            <a:pPr lvl="1"/>
            <a:r>
              <a:rPr lang="en-US" dirty="0"/>
              <a:t>Angle dependent appearance</a:t>
            </a:r>
          </a:p>
          <a:p>
            <a:pPr lvl="1"/>
            <a:r>
              <a:rPr lang="en-US" dirty="0"/>
              <a:t>Can represent glossy surfaces / specular highlights</a:t>
            </a:r>
          </a:p>
          <a:p>
            <a:pPr lvl="1"/>
            <a:endParaRPr lang="en-US" noProof="0" dirty="0"/>
          </a:p>
          <a:p>
            <a:r>
              <a:rPr lang="en-US" dirty="0"/>
              <a:t>Position, size and color of Gaussians are </a:t>
            </a:r>
            <a:r>
              <a:rPr lang="en-US" b="1" dirty="0"/>
              <a:t>optimized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using gradient descent</a:t>
            </a:r>
          </a:p>
          <a:p>
            <a:pPr marL="0" indent="0">
              <a:buNone/>
            </a:pPr>
            <a:endParaRPr lang="en-US" noProof="0" dirty="0"/>
          </a:p>
          <a:p>
            <a:endParaRPr lang="en-US" noProof="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11F7A69-5CB1-4CF3-84CF-F6C2674125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6901" y="6121952"/>
            <a:ext cx="6889479" cy="6853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1682530-F553-414E-8B64-F14C795B61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17839" y="1111123"/>
            <a:ext cx="2086266" cy="186716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61B3ECC-2A69-4F15-800E-821E7E002E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59330" y="3229869"/>
            <a:ext cx="2269012" cy="2415063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D686C5-DBCD-4659-9AA5-06ACF635875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330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2148C1A-A84C-4505-BBEC-7FF67F8297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3D reconstruction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0DE22B20-4848-40B6-B016-184D1072395F}"/>
              </a:ext>
            </a:extLst>
          </p:cNvPr>
          <p:cNvSpPr/>
          <p:nvPr/>
        </p:nvSpPr>
        <p:spPr bwMode="auto">
          <a:xfrm>
            <a:off x="3719245" y="4561726"/>
            <a:ext cx="636998" cy="267128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1B66C8DB-FF29-498C-864C-C51F5DD4F859}"/>
              </a:ext>
            </a:extLst>
          </p:cNvPr>
          <p:cNvSpPr/>
          <p:nvPr/>
        </p:nvSpPr>
        <p:spPr bwMode="auto">
          <a:xfrm>
            <a:off x="7469312" y="4561726"/>
            <a:ext cx="636998" cy="267128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E67BB5A-BB6B-49F3-A684-2B24F541EF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95" t="999" b="64666"/>
          <a:stretch/>
        </p:blipFill>
        <p:spPr>
          <a:xfrm>
            <a:off x="164387" y="2589307"/>
            <a:ext cx="12027613" cy="3534091"/>
          </a:xfrm>
          <a:prstGeom prst="rect">
            <a:avLst/>
          </a:prstGeom>
        </p:spPr>
      </p:pic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D6115FC4-7F87-4254-93F3-B35994D7919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80132" y="1046715"/>
            <a:ext cx="11250613" cy="5075237"/>
          </a:xfrm>
        </p:spPr>
        <p:txBody>
          <a:bodyPr/>
          <a:lstStyle/>
          <a:p>
            <a:r>
              <a:rPr lang="en-US" noProof="0" dirty="0"/>
              <a:t>This works extremely well!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E640E0-8AB6-4F20-80FC-F16448E3B6B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20283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A5A0A96-4974-4DBD-9087-34606F5E60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err="1"/>
              <a:t>Challange</a:t>
            </a:r>
            <a:r>
              <a:rPr lang="en-US" noProof="0" dirty="0"/>
              <a:t>: Towards a Mesh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C4AC0D-B08C-47AE-A159-394AEADE0D71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noProof="0" dirty="0"/>
              <a:t>In order to extract a usable Mesh there are 2 challenges to overcome:</a:t>
            </a:r>
          </a:p>
          <a:p>
            <a:endParaRPr lang="en-US" noProof="0" dirty="0"/>
          </a:p>
          <a:p>
            <a:r>
              <a:rPr lang="en-US" noProof="0" dirty="0"/>
              <a:t>Despite great visual reconstruction, surfaces are generally </a:t>
            </a:r>
            <a:r>
              <a:rPr lang="en-US" b="1" noProof="0" dirty="0"/>
              <a:t>rough</a:t>
            </a:r>
          </a:p>
          <a:p>
            <a:pPr marL="609585" lvl="1" indent="0">
              <a:buNone/>
            </a:pPr>
            <a:r>
              <a:rPr lang="en-US" dirty="0"/>
              <a:t>Especially at homogeneous appearing surfaces</a:t>
            </a:r>
            <a:endParaRPr lang="en-US" noProof="0" dirty="0"/>
          </a:p>
          <a:p>
            <a:endParaRPr lang="en-US" noProof="0" dirty="0"/>
          </a:p>
          <a:p>
            <a:r>
              <a:rPr lang="en-US" noProof="0" dirty="0"/>
              <a:t>Objects of interest have to be </a:t>
            </a:r>
            <a:r>
              <a:rPr lang="en-US" b="1" noProof="0" dirty="0"/>
              <a:t>separated</a:t>
            </a:r>
            <a:r>
              <a:rPr lang="en-US" noProof="0" dirty="0"/>
              <a:t> from the background</a:t>
            </a:r>
          </a:p>
          <a:p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262045-54F5-4370-9B8D-4C18D76D9D8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14645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88374CE-E356-44DE-BE2E-A75D6133AA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Surface Alignment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42086D4-A09F-4754-BBB8-F3F7401432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94" t="8613" r="64721" b="56609"/>
          <a:stretch/>
        </p:blipFill>
        <p:spPr>
          <a:xfrm>
            <a:off x="4230308" y="1241649"/>
            <a:ext cx="2293001" cy="1642282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7B40F6D-08D7-4F93-A239-DDB76B957950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 rotWithShape="1">
          <a:blip r:embed="rId3"/>
          <a:srcRect l="3808" t="50000" r="64700" b="14725"/>
          <a:stretch/>
        </p:blipFill>
        <p:spPr>
          <a:xfrm>
            <a:off x="4245754" y="3798733"/>
            <a:ext cx="2323775" cy="16663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D65EF3C-0145-4E31-9B62-4BC2C5FEE2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957" t="50334" r="1962" b="14893"/>
          <a:stretch/>
        </p:blipFill>
        <p:spPr>
          <a:xfrm>
            <a:off x="6579632" y="3822779"/>
            <a:ext cx="2293001" cy="16422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4EC709C-D490-4B18-B78E-3D82D02F50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833" t="8613" r="33082" b="56609"/>
          <a:stretch/>
        </p:blipFill>
        <p:spPr>
          <a:xfrm>
            <a:off x="6523309" y="1241649"/>
            <a:ext cx="2293001" cy="16422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F63594D-35D6-4EC9-B793-A8EED84954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20617" y="2062790"/>
            <a:ext cx="2294305" cy="241334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20FB3B5-1AAE-4275-8048-C6449EABC529}"/>
              </a:ext>
            </a:extLst>
          </p:cNvPr>
          <p:cNvSpPr txBox="1"/>
          <p:nvPr/>
        </p:nvSpPr>
        <p:spPr>
          <a:xfrm>
            <a:off x="9739902" y="4643920"/>
            <a:ext cx="1931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800" dirty="0"/>
              <a:t>RGB Reference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7598EB2-0FFE-46FC-8E9B-DC484B9FA609}"/>
              </a:ext>
            </a:extLst>
          </p:cNvPr>
          <p:cNvSpPr txBox="1"/>
          <p:nvPr/>
        </p:nvSpPr>
        <p:spPr>
          <a:xfrm>
            <a:off x="4291003" y="2999979"/>
            <a:ext cx="45354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800" dirty="0" err="1"/>
              <a:t>Vanilla</a:t>
            </a:r>
            <a:r>
              <a:rPr lang="nl-NL" sz="1800" dirty="0"/>
              <a:t> 3D </a:t>
            </a:r>
            <a:r>
              <a:rPr lang="nl-NL" sz="1800" dirty="0" err="1"/>
              <a:t>Gaussian</a:t>
            </a:r>
            <a:r>
              <a:rPr lang="nl-NL" sz="1800" dirty="0"/>
              <a:t> </a:t>
            </a:r>
            <a:r>
              <a:rPr lang="nl-NL" sz="1800" dirty="0" err="1"/>
              <a:t>Splatting</a:t>
            </a:r>
            <a:endParaRPr lang="nl-NL" sz="18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9BFEF17-583E-409D-9E50-F3EE8B30DDA7}"/>
              </a:ext>
            </a:extLst>
          </p:cNvPr>
          <p:cNvSpPr txBox="1"/>
          <p:nvPr/>
        </p:nvSpPr>
        <p:spPr>
          <a:xfrm>
            <a:off x="4276527" y="5613919"/>
            <a:ext cx="4535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800" dirty="0" err="1"/>
              <a:t>With</a:t>
            </a:r>
            <a:r>
              <a:rPr lang="nl-NL" sz="1800" dirty="0"/>
              <a:t> Surface </a:t>
            </a:r>
            <a:r>
              <a:rPr lang="nl-NL" sz="1800" dirty="0" err="1"/>
              <a:t>Alignment</a:t>
            </a:r>
            <a:endParaRPr lang="nl-NL" sz="18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D590BDB-25B8-4989-AE11-B15AC41151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81104" y="6172817"/>
            <a:ext cx="5829791" cy="641193"/>
          </a:xfrm>
          <a:prstGeom prst="rect">
            <a:avLst/>
          </a:prstGeom>
        </p:spPr>
      </p:pic>
      <p:sp>
        <p:nvSpPr>
          <p:cNvPr id="15" name="Content Placeholder 4">
            <a:extLst>
              <a:ext uri="{FF2B5EF4-FFF2-40B4-BE49-F238E27FC236}">
                <a16:creationId xmlns:a16="http://schemas.microsoft.com/office/drawing/2014/main" id="{FD179831-531A-40F3-AB3E-8EA8280A4A20}"/>
              </a:ext>
            </a:extLst>
          </p:cNvPr>
          <p:cNvSpPr txBox="1">
            <a:spLocks/>
          </p:cNvSpPr>
          <p:nvPr/>
        </p:nvSpPr>
        <p:spPr>
          <a:xfrm>
            <a:off x="576788" y="1457553"/>
            <a:ext cx="3378763" cy="4007508"/>
          </a:xfrm>
          <a:prstGeom prst="rect">
            <a:avLst/>
          </a:prstGeom>
        </p:spPr>
        <p:txBody>
          <a:bodyPr/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GB" kern="0" dirty="0"/>
              <a:t>Surface Aligned Gaussians </a:t>
            </a:r>
            <a:br>
              <a:rPr lang="en-GB" kern="0" dirty="0"/>
            </a:br>
            <a:r>
              <a:rPr lang="en-GB" kern="0" dirty="0"/>
              <a:t>(</a:t>
            </a:r>
            <a:r>
              <a:rPr lang="en-GB" kern="0" dirty="0" err="1"/>
              <a:t>SuGaR</a:t>
            </a:r>
            <a:r>
              <a:rPr lang="en-GB" kern="0" dirty="0"/>
              <a:t> 2023)</a:t>
            </a:r>
          </a:p>
          <a:p>
            <a:endParaRPr lang="en-GB" kern="0" dirty="0"/>
          </a:p>
          <a:p>
            <a:r>
              <a:rPr lang="en-GB" kern="0" dirty="0"/>
              <a:t>Ensures Gaussians are locally aligned</a:t>
            </a:r>
          </a:p>
          <a:p>
            <a:endParaRPr lang="en-GB" kern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D33169-2BCC-4D8D-8AF2-52CC76F2C9A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39108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DB16DBA-01BF-43C8-9CEE-6133EE62F6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3D Segmentation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3B5153-4821-45DC-8813-87D87EB8A990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noProof="0" dirty="0"/>
              <a:t>Hierarchical 3D Segmentation using </a:t>
            </a:r>
            <a:r>
              <a:rPr lang="en-US" noProof="0" dirty="0" err="1"/>
              <a:t>GARField</a:t>
            </a:r>
            <a:r>
              <a:rPr lang="en-US" noProof="0" dirty="0"/>
              <a:t> (2024)</a:t>
            </a:r>
          </a:p>
          <a:p>
            <a:pPr>
              <a:lnSpc>
                <a:spcPct val="150000"/>
              </a:lnSpc>
            </a:pPr>
            <a:r>
              <a:rPr lang="en-US" dirty="0"/>
              <a:t>Lifts 2D segmentation using SAM to 3 dimensions</a:t>
            </a:r>
          </a:p>
          <a:p>
            <a:pPr>
              <a:lnSpc>
                <a:spcPct val="150000"/>
              </a:lnSpc>
            </a:pPr>
            <a:r>
              <a:rPr lang="en-US" noProof="0" dirty="0"/>
              <a:t>Works by </a:t>
            </a:r>
            <a:r>
              <a:rPr lang="en-US" b="1" noProof="0" dirty="0"/>
              <a:t>scale dependent clustering </a:t>
            </a:r>
            <a:r>
              <a:rPr lang="en-US" noProof="0" dirty="0"/>
              <a:t>of scene primitives to imitate SAM masks</a:t>
            </a:r>
          </a:p>
          <a:p>
            <a:pPr marL="0" indent="0">
              <a:lnSpc>
                <a:spcPct val="150000"/>
              </a:lnSpc>
              <a:buNone/>
            </a:pPr>
            <a:endParaRPr lang="en-US" noProof="0" dirty="0"/>
          </a:p>
          <a:p>
            <a:pPr>
              <a:lnSpc>
                <a:spcPct val="150000"/>
              </a:lnSpc>
            </a:pPr>
            <a:endParaRPr lang="en-US" noProof="0" dirty="0"/>
          </a:p>
        </p:txBody>
      </p:sp>
      <p:pic>
        <p:nvPicPr>
          <p:cNvPr id="5" name="Picture 2" descr="https://arxiv.org/html/2401.09419v1/x6.png">
            <a:extLst>
              <a:ext uri="{FF2B5EF4-FFF2-40B4-BE49-F238E27FC236}">
                <a16:creationId xmlns:a16="http://schemas.microsoft.com/office/drawing/2014/main" id="{A7E9F53F-8C36-4B11-BB24-C0FA4A7EFB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2" b="1"/>
          <a:stretch/>
        </p:blipFill>
        <p:spPr bwMode="auto">
          <a:xfrm>
            <a:off x="670940" y="3450868"/>
            <a:ext cx="10703936" cy="239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A8AEFCB-028E-4296-B328-DBB2895CB5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7587" y="6112794"/>
            <a:ext cx="6616040" cy="618643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BEF22F-C213-4AA4-A235-6435451552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31834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FC1EDB4-535A-476D-8410-1F6B468931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3D Segmentation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31C9953-1168-421C-A78E-AE45D16785AC}"/>
              </a:ext>
            </a:extLst>
          </p:cNvPr>
          <p:cNvGrpSpPr/>
          <p:nvPr/>
        </p:nvGrpSpPr>
        <p:grpSpPr>
          <a:xfrm>
            <a:off x="381731" y="1080643"/>
            <a:ext cx="11333191" cy="5309859"/>
            <a:chOff x="253693" y="1080643"/>
            <a:chExt cx="11333191" cy="530985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D38FE18-1C3C-46CA-B31D-FFAFA5DA9F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240" t="35356"/>
            <a:stretch/>
          </p:blipFill>
          <p:spPr>
            <a:xfrm>
              <a:off x="1993187" y="1080643"/>
              <a:ext cx="9593697" cy="5309859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01E2D88-DC41-44A3-8D74-96EAAACC94CD}"/>
                </a:ext>
              </a:extLst>
            </p:cNvPr>
            <p:cNvSpPr txBox="1"/>
            <p:nvPr/>
          </p:nvSpPr>
          <p:spPr>
            <a:xfrm>
              <a:off x="253693" y="1911629"/>
              <a:ext cx="173949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2400" dirty="0" err="1">
                  <a:latin typeface="Arial Narrow" panose="020B0606020202030204" pitchFamily="34" charset="0"/>
                </a:rPr>
                <a:t>Coarse</a:t>
              </a:r>
              <a:r>
                <a:rPr lang="nl-NL" sz="2400" dirty="0">
                  <a:latin typeface="Arial Narrow" panose="020B0606020202030204" pitchFamily="34" charset="0"/>
                </a:rPr>
                <a:t> </a:t>
              </a:r>
              <a:r>
                <a:rPr lang="nl-NL" sz="2400" dirty="0" err="1">
                  <a:latin typeface="Arial Narrow" panose="020B0606020202030204" pitchFamily="34" charset="0"/>
                </a:rPr>
                <a:t>segmentation</a:t>
              </a:r>
              <a:endParaRPr lang="nl-NL" sz="2400" dirty="0">
                <a:latin typeface="Arial Narrow" panose="020B060602020203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E06E44E-FDB6-43DD-AA0A-B9A63DC25263}"/>
                </a:ext>
              </a:extLst>
            </p:cNvPr>
            <p:cNvSpPr txBox="1"/>
            <p:nvPr/>
          </p:nvSpPr>
          <p:spPr>
            <a:xfrm>
              <a:off x="253693" y="4530872"/>
              <a:ext cx="173949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2400" dirty="0">
                  <a:latin typeface="Arial Narrow" panose="020B0606020202030204" pitchFamily="34" charset="0"/>
                </a:rPr>
                <a:t>Fine </a:t>
              </a:r>
              <a:r>
                <a:rPr lang="nl-NL" sz="2400" dirty="0" err="1">
                  <a:latin typeface="Arial Narrow" panose="020B0606020202030204" pitchFamily="34" charset="0"/>
                </a:rPr>
                <a:t>segmentation</a:t>
              </a:r>
              <a:endParaRPr lang="nl-NL" sz="2400" dirty="0">
                <a:latin typeface="Arial Narrow" panose="020B0606020202030204" pitchFamily="34" charset="0"/>
              </a:endParaRPr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E782C2-6CDB-4AF9-9754-8C627B547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49633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5E7139-D9BD-497C-B5AA-6DCB356879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Mesh</a:t>
            </a:r>
            <a:r>
              <a:rPr lang="nl-NL" dirty="0"/>
              <a:t> </a:t>
            </a:r>
            <a:r>
              <a:rPr lang="nl-NL" dirty="0" err="1"/>
              <a:t>Extraction</a:t>
            </a:r>
            <a:r>
              <a:rPr lang="nl-NL" dirty="0"/>
              <a:t> &amp; </a:t>
            </a:r>
            <a:r>
              <a:rPr lang="nl-NL" dirty="0" err="1"/>
              <a:t>Texturing</a:t>
            </a:r>
            <a:endParaRPr lang="nl-NL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23A055-12EB-486D-A813-4AFDAD0EE92E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80647" y="1378301"/>
            <a:ext cx="5941216" cy="5075237"/>
          </a:xfrm>
        </p:spPr>
        <p:txBody>
          <a:bodyPr/>
          <a:lstStyle/>
          <a:p>
            <a:r>
              <a:rPr lang="en-US" dirty="0"/>
              <a:t>Mesh extraction</a:t>
            </a:r>
          </a:p>
          <a:p>
            <a:pPr lvl="1"/>
            <a:r>
              <a:rPr lang="en-US" dirty="0"/>
              <a:t>using Poisson reconstruction</a:t>
            </a:r>
          </a:p>
          <a:p>
            <a:pPr lvl="1"/>
            <a:r>
              <a:rPr lang="en-US" dirty="0"/>
              <a:t>simplified using quadratic error metric </a:t>
            </a:r>
            <a:br>
              <a:rPr lang="en-US" dirty="0"/>
            </a:br>
            <a:r>
              <a:rPr lang="en-US" dirty="0"/>
              <a:t>to obtain a mesh with desired </a:t>
            </a:r>
            <a:r>
              <a:rPr lang="en-US" b="1" dirty="0"/>
              <a:t>fidelity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Texturing</a:t>
            </a:r>
          </a:p>
          <a:p>
            <a:pPr lvl="1"/>
            <a:r>
              <a:rPr lang="en-US" dirty="0"/>
              <a:t>optimized a </a:t>
            </a:r>
            <a:r>
              <a:rPr lang="en-US" b="1" dirty="0"/>
              <a:t>texture</a:t>
            </a:r>
            <a:r>
              <a:rPr lang="en-US" dirty="0"/>
              <a:t> using differentiable rendering pipeline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F442FED-2F03-4228-AA9D-2313AA4E83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714" y="6263275"/>
            <a:ext cx="7211431" cy="54300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7F23492-8071-49CF-8B32-22D05841F13B}"/>
              </a:ext>
            </a:extLst>
          </p:cNvPr>
          <p:cNvGrpSpPr/>
          <p:nvPr/>
        </p:nvGrpSpPr>
        <p:grpSpPr>
          <a:xfrm>
            <a:off x="7001701" y="1090848"/>
            <a:ext cx="4788826" cy="1775547"/>
            <a:chOff x="5342346" y="1752594"/>
            <a:chExt cx="6639837" cy="2471202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A92D31C-647C-4CF8-ACF9-CE310AC8F5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12647" y="1752594"/>
              <a:ext cx="6099221" cy="1850981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EBA2401-D814-4498-910A-9B7F2C79859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342346" y="3709375"/>
              <a:ext cx="6639837" cy="514421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A1E7609-D023-4511-998E-7F6E7692A489}"/>
              </a:ext>
            </a:extLst>
          </p:cNvPr>
          <p:cNvGrpSpPr/>
          <p:nvPr/>
        </p:nvGrpSpPr>
        <p:grpSpPr>
          <a:xfrm>
            <a:off x="6518786" y="3643878"/>
            <a:ext cx="5417501" cy="1890480"/>
            <a:chOff x="5231437" y="3429000"/>
            <a:chExt cx="6658904" cy="2323678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2C8B07F-74B1-4AA4-AB58-85258776B96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31437" y="3429000"/>
              <a:ext cx="6658904" cy="1867161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351DCD0-D59A-4BEF-8AC6-7A0299B32D0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698097" y="5200151"/>
              <a:ext cx="5801535" cy="552527"/>
            </a:xfrm>
            <a:prstGeom prst="rect">
              <a:avLst/>
            </a:prstGeom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595474-5277-44E1-A6E9-0C2EFD9624F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27795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6C07A6E-0A03-4BA7-88B5-BE1699BB53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Results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9FC2E7-4A71-423B-90E0-C9A1AFE206E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90419" y="1046715"/>
            <a:ext cx="3456734" cy="5075237"/>
          </a:xfrm>
        </p:spPr>
        <p:txBody>
          <a:bodyPr/>
          <a:lstStyle/>
          <a:p>
            <a:r>
              <a:rPr lang="en-US" dirty="0"/>
              <a:t>The APU for the RNLAF was successfully reconstructed</a:t>
            </a:r>
          </a:p>
          <a:p>
            <a:endParaRPr lang="en-US" dirty="0"/>
          </a:p>
          <a:p>
            <a:r>
              <a:rPr lang="nl-NL" dirty="0" err="1"/>
              <a:t>Left</a:t>
            </a:r>
            <a:r>
              <a:rPr lang="nl-NL" dirty="0"/>
              <a:t>: </a:t>
            </a:r>
            <a:r>
              <a:rPr lang="nl-NL" dirty="0" err="1"/>
              <a:t>results</a:t>
            </a:r>
            <a:r>
              <a:rPr lang="nl-NL" dirty="0"/>
              <a:t> of </a:t>
            </a:r>
            <a:r>
              <a:rPr lang="nl-NL" dirty="0" err="1"/>
              <a:t>the</a:t>
            </a:r>
            <a:r>
              <a:rPr lang="nl-NL" dirty="0"/>
              <a:t> pipeline </a:t>
            </a:r>
            <a:r>
              <a:rPr lang="nl-NL" dirty="0" err="1"/>
              <a:t>with</a:t>
            </a:r>
            <a:r>
              <a:rPr lang="nl-NL" dirty="0"/>
              <a:t> NLR made datasets.</a:t>
            </a:r>
          </a:p>
          <a:p>
            <a:pPr marL="0" indent="0">
              <a:buNone/>
            </a:pPr>
            <a:endParaRPr lang="nl-NL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2B6E0BF-9DFF-467C-AED2-3C31E9FB55F5}"/>
              </a:ext>
            </a:extLst>
          </p:cNvPr>
          <p:cNvGrpSpPr/>
          <p:nvPr/>
        </p:nvGrpSpPr>
        <p:grpSpPr>
          <a:xfrm>
            <a:off x="4075417" y="1314509"/>
            <a:ext cx="8088267" cy="5075993"/>
            <a:chOff x="3919045" y="1116738"/>
            <a:chExt cx="8088267" cy="507599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2724E08-026F-41E1-A859-5ABF4E931A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043" t="66143"/>
            <a:stretch/>
          </p:blipFill>
          <p:spPr>
            <a:xfrm>
              <a:off x="3943017" y="3429001"/>
              <a:ext cx="8035979" cy="276373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D2DA2C2-19D0-4613-9C33-3BD299079D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745" t="2800" b="68970"/>
            <a:stretch/>
          </p:blipFill>
          <p:spPr>
            <a:xfrm>
              <a:off x="3919045" y="1116738"/>
              <a:ext cx="8088267" cy="2312261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1080AAB4-AE3D-41BF-9DD1-22FBF464BA33}"/>
              </a:ext>
            </a:extLst>
          </p:cNvPr>
          <p:cNvSpPr txBox="1"/>
          <p:nvPr/>
        </p:nvSpPr>
        <p:spPr>
          <a:xfrm>
            <a:off x="5062612" y="945175"/>
            <a:ext cx="20856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800" dirty="0"/>
              <a:t>Ground truth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339B96-00AA-44CA-AF65-D2078F8F6CC8}"/>
              </a:ext>
            </a:extLst>
          </p:cNvPr>
          <p:cNvSpPr txBox="1"/>
          <p:nvPr/>
        </p:nvSpPr>
        <p:spPr>
          <a:xfrm>
            <a:off x="8117378" y="973574"/>
            <a:ext cx="3780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dirty="0"/>
              <a:t>Textured mesh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42841E5-9C9A-4735-8A55-72FAFDDE17C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24670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E3E63C1-96C3-4CF4-A3E7-3982A56FE3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Discussion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665258-1445-4FBA-A66C-F9997D46E2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240" b="1489"/>
          <a:stretch/>
        </p:blipFill>
        <p:spPr>
          <a:xfrm>
            <a:off x="0" y="1972638"/>
            <a:ext cx="12192000" cy="4253502"/>
          </a:xfrm>
          <a:prstGeom prst="rect">
            <a:avLst/>
          </a:prstGeom>
        </p:spPr>
      </p:pic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12A5F7C-FE1A-4489-840C-574CACC79FE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70693" y="1356190"/>
            <a:ext cx="11250613" cy="534256"/>
          </a:xfrm>
        </p:spPr>
        <p:txBody>
          <a:bodyPr/>
          <a:lstStyle/>
          <a:p>
            <a:r>
              <a:rPr lang="en-US" noProof="0" dirty="0"/>
              <a:t>Comparison to conventional 3D modelling methods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5D7BA4-0D29-4612-A0C2-04B76977B3A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07312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E3E63C1-96C3-4CF4-A3E7-3982A56FE3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Limitations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C6CA9F-403E-4477-A263-A88949549803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80132" y="1602769"/>
            <a:ext cx="11250613" cy="4519183"/>
          </a:xfrm>
        </p:spPr>
        <p:txBody>
          <a:bodyPr/>
          <a:lstStyle/>
          <a:p>
            <a:r>
              <a:rPr lang="en-US" b="1" noProof="0" dirty="0"/>
              <a:t>Image Dataset Quality</a:t>
            </a:r>
            <a:r>
              <a:rPr lang="en-US" b="1" dirty="0"/>
              <a:t> </a:t>
            </a:r>
            <a:r>
              <a:rPr lang="en-US" dirty="0"/>
              <a:t>can hinder reconstruction accuracy</a:t>
            </a:r>
          </a:p>
          <a:p>
            <a:pPr marL="609585" lvl="1" indent="0">
              <a:buNone/>
            </a:pPr>
            <a:r>
              <a:rPr lang="en-US" dirty="0"/>
              <a:t>Can we use drones to automate capture of complex objects?</a:t>
            </a:r>
            <a:endParaRPr lang="en-US" sz="2800" noProof="0" dirty="0"/>
          </a:p>
          <a:p>
            <a:endParaRPr lang="en-US" noProof="0" dirty="0"/>
          </a:p>
          <a:p>
            <a:r>
              <a:rPr lang="en-US" b="1" noProof="0" dirty="0"/>
              <a:t>Reflective Surfaces</a:t>
            </a:r>
            <a:r>
              <a:rPr lang="en-US" b="1" dirty="0"/>
              <a:t> </a:t>
            </a:r>
            <a:r>
              <a:rPr lang="en-US" dirty="0"/>
              <a:t>cause problems for 3D reconstruction</a:t>
            </a:r>
          </a:p>
          <a:p>
            <a:pPr marL="609585" lvl="1" indent="0">
              <a:buNone/>
            </a:pPr>
            <a:r>
              <a:rPr lang="en-US" dirty="0"/>
              <a:t>Semi-transparent surfaces can indicate reflective surfaces</a:t>
            </a:r>
          </a:p>
          <a:p>
            <a:pPr marL="609585" lvl="1" indent="0">
              <a:buNone/>
            </a:pPr>
            <a:endParaRPr lang="en-US" noProof="0" dirty="0"/>
          </a:p>
          <a:p>
            <a:r>
              <a:rPr lang="en-US" b="1" noProof="0" dirty="0"/>
              <a:t>Mesh Reconstruction</a:t>
            </a:r>
            <a:r>
              <a:rPr lang="en-US" b="1" dirty="0"/>
              <a:t> </a:t>
            </a:r>
            <a:r>
              <a:rPr lang="en-US" dirty="0"/>
              <a:t>loses detail from the Gaussian Splatting scene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37CA01-EC65-4260-9A4C-6FCD0052526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76672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Background: Training at RNLAF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Training complex helicopter operations by the Royal Netherlands Air Force (RNLAF)</a:t>
            </a:r>
            <a:endParaRPr lang="en-US" noProof="0" dirty="0"/>
          </a:p>
          <a:p>
            <a:endParaRPr lang="en-US" dirty="0"/>
          </a:p>
          <a:p>
            <a:r>
              <a:rPr lang="en-US" noProof="0" dirty="0"/>
              <a:t>RNLAF is developing a Multi-Ship-Multi </a:t>
            </a:r>
            <a:br>
              <a:rPr lang="en-US" dirty="0"/>
            </a:br>
            <a:r>
              <a:rPr lang="en-US" noProof="0" dirty="0"/>
              <a:t>Type (MSMT) Simulator center</a:t>
            </a:r>
          </a:p>
          <a:p>
            <a:endParaRPr lang="en-US" noProof="0" dirty="0"/>
          </a:p>
          <a:p>
            <a:r>
              <a:rPr lang="en-US" noProof="0" dirty="0"/>
              <a:t>Requires development of many </a:t>
            </a:r>
            <a:br>
              <a:rPr lang="en-US" noProof="0" dirty="0"/>
            </a:br>
            <a:r>
              <a:rPr lang="en-US" b="1" noProof="0" dirty="0"/>
              <a:t>virtual components </a:t>
            </a:r>
            <a:r>
              <a:rPr lang="en-US" noProof="0" dirty="0"/>
              <a:t>with different</a:t>
            </a:r>
            <a:br>
              <a:rPr lang="en-US" noProof="0" dirty="0"/>
            </a:br>
            <a:r>
              <a:rPr lang="en-US" noProof="0" dirty="0"/>
              <a:t>fidelity levels / interactions.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54BB67-4228-4C0D-A28C-60FFF5DD44B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57"/>
          <a:stretch/>
        </p:blipFill>
        <p:spPr>
          <a:xfrm>
            <a:off x="6542428" y="2389102"/>
            <a:ext cx="4900102" cy="3562325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8CD239-9B70-4B51-B637-757749A4260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63745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08ED0E3-E946-4F73-9EF4-500E8DDD50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Question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99DCF9-3B3A-45DA-B43C-74CEEF86BA0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64309" y="885415"/>
            <a:ext cx="11250613" cy="4734941"/>
          </a:xfrm>
        </p:spPr>
        <p:txBody>
          <a:bodyPr/>
          <a:lstStyle/>
          <a:p>
            <a:pPr marL="0" indent="0" algn="ctr">
              <a:buNone/>
            </a:pPr>
            <a:r>
              <a:rPr lang="en-US" sz="4000" noProof="0" dirty="0"/>
              <a:t>How can we make 3D mesh reconstruction accessible?</a:t>
            </a:r>
          </a:p>
          <a:p>
            <a:pPr marL="0" indent="0" algn="ctr">
              <a:buNone/>
            </a:pPr>
            <a:endParaRPr lang="en-US" sz="4000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88A8B9-4B49-40D2-98C6-EC17252C6C2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C36F9A4C-3444-4428-B3B9-740A56EEE5C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52526182"/>
              </p:ext>
            </p:extLst>
          </p:nvPr>
        </p:nvGraphicFramePr>
        <p:xfrm>
          <a:off x="469986" y="1827353"/>
          <a:ext cx="11250613" cy="44775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Content Placeholder 5">
            <a:extLst>
              <a:ext uri="{FF2B5EF4-FFF2-40B4-BE49-F238E27FC236}">
                <a16:creationId xmlns:a16="http://schemas.microsoft.com/office/drawing/2014/main" id="{3D2E3494-7753-4022-AF2E-61C15F90AB3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55007567"/>
              </p:ext>
            </p:extLst>
          </p:nvPr>
        </p:nvGraphicFramePr>
        <p:xfrm>
          <a:off x="214045" y="1917638"/>
          <a:ext cx="11763910" cy="44611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671695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Graphic spid="7" grpId="0">
        <p:bldAsOne/>
      </p:bldGraphic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1A7E072-7DCA-4C81-9168-B190ED3AD2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Concept of Operations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F65826-A8DC-4C5D-88E1-FA861FFE2A2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80132" y="1046715"/>
            <a:ext cx="5078187" cy="5075237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Should enable the use of this pipeline with an intuitive interface</a:t>
            </a:r>
          </a:p>
          <a:p>
            <a:endParaRPr lang="en-US" dirty="0"/>
          </a:p>
          <a:p>
            <a:r>
              <a:rPr lang="en-US" dirty="0"/>
              <a:t>Semi-automated with the ability of a human to intervene and correct</a:t>
            </a:r>
          </a:p>
          <a:p>
            <a:endParaRPr lang="en-US" dirty="0"/>
          </a:p>
          <a:p>
            <a:r>
              <a:rPr lang="en-US" dirty="0"/>
              <a:t>Further explored with </a:t>
            </a:r>
            <a:r>
              <a:rPr lang="en-US" b="1" dirty="0"/>
              <a:t>2 use cases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9121EDF-0548-49AA-BC89-C31935688D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44" t="3546" r="3050" b="3694"/>
          <a:stretch/>
        </p:blipFill>
        <p:spPr>
          <a:xfrm>
            <a:off x="5558319" y="1046715"/>
            <a:ext cx="6256962" cy="501936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3A9418-6200-489D-8BBB-574A299564C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50575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8129EA0-3F3B-472F-946B-D6C33C9549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Use case: Own-Ship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F04BB3-F424-4D89-8AD4-FF74E3D5861F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nl-NL" b="1" dirty="0" err="1"/>
              <a:t>Objective</a:t>
            </a:r>
            <a:r>
              <a:rPr lang="nl-NL" dirty="0"/>
              <a:t>: </a:t>
            </a:r>
            <a:r>
              <a:rPr lang="en-US" dirty="0"/>
              <a:t>Create detailed 3D models of platforms (e.g., military vehicles, aircraft, naval vessels).</a:t>
            </a:r>
          </a:p>
          <a:p>
            <a:endParaRPr lang="en-US" dirty="0"/>
          </a:p>
          <a:p>
            <a:r>
              <a:rPr lang="en-US" b="1" dirty="0"/>
              <a:t>Process:</a:t>
            </a:r>
            <a:endParaRPr lang="en-US" dirty="0"/>
          </a:p>
          <a:p>
            <a:pPr lvl="1"/>
            <a:r>
              <a:rPr lang="en-US" dirty="0"/>
              <a:t>Users capture images of platform parts without specialized training.</a:t>
            </a:r>
          </a:p>
          <a:p>
            <a:pPr lvl="1"/>
            <a:r>
              <a:rPr lang="en-US" dirty="0"/>
              <a:t>Images processed by Mesh-as-a-Service to generate meshes with polygon budgets.</a:t>
            </a:r>
          </a:p>
          <a:p>
            <a:endParaRPr lang="en-US" dirty="0"/>
          </a:p>
          <a:p>
            <a:r>
              <a:rPr lang="en-US" b="1" dirty="0"/>
              <a:t>Key Feature</a:t>
            </a:r>
            <a:r>
              <a:rPr lang="en-US" dirty="0"/>
              <a:t>: Hierarchical 3D segmentation for detailed subcomponent modeling.</a:t>
            </a:r>
          </a:p>
          <a:p>
            <a:endParaRPr lang="en-US" dirty="0"/>
          </a:p>
          <a:p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51C1E8-F6AB-48CD-B282-6BF3D0A7A65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40194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8129EA0-3F3B-472F-946B-D6C33C9549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Use case: Own-Ship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F04BB3-F424-4D89-8AD4-FF74E3D5861F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18499" y="1046715"/>
            <a:ext cx="8763855" cy="5075237"/>
          </a:xfrm>
        </p:spPr>
        <p:txBody>
          <a:bodyPr/>
          <a:lstStyle/>
          <a:p>
            <a:r>
              <a:rPr lang="nl-NL" dirty="0" err="1"/>
              <a:t>Hierarchical</a:t>
            </a:r>
            <a:r>
              <a:rPr lang="nl-NL" dirty="0"/>
              <a:t> </a:t>
            </a:r>
            <a:r>
              <a:rPr lang="nl-NL" dirty="0" err="1"/>
              <a:t>Segmentation</a:t>
            </a:r>
            <a:endParaRPr lang="nl-NL" dirty="0"/>
          </a:p>
          <a:p>
            <a:pPr lvl="1"/>
            <a:r>
              <a:rPr lang="en-US" dirty="0"/>
              <a:t>Break down platforms into subcomponents (e.g., cockpit parts).</a:t>
            </a:r>
          </a:p>
          <a:p>
            <a:pPr lvl="1"/>
            <a:r>
              <a:rPr lang="nl-NL" dirty="0" err="1"/>
              <a:t>Produces</a:t>
            </a:r>
            <a:r>
              <a:rPr lang="nl-NL" dirty="0"/>
              <a:t> assets </a:t>
            </a:r>
            <a:r>
              <a:rPr lang="nl-NL" dirty="0" err="1"/>
              <a:t>with</a:t>
            </a:r>
            <a:r>
              <a:rPr lang="nl-NL" dirty="0"/>
              <a:t> </a:t>
            </a:r>
            <a:r>
              <a:rPr lang="nl-NL" dirty="0" err="1"/>
              <a:t>articulatable</a:t>
            </a:r>
            <a:r>
              <a:rPr lang="nl-NL" dirty="0"/>
              <a:t> </a:t>
            </a:r>
            <a:r>
              <a:rPr lang="nl-NL" dirty="0" err="1"/>
              <a:t>parts</a:t>
            </a:r>
            <a:endParaRPr lang="nl-NL" dirty="0"/>
          </a:p>
          <a:p>
            <a:pPr lvl="1"/>
            <a:r>
              <a:rPr lang="nl-NL" dirty="0" err="1"/>
              <a:t>Assign</a:t>
            </a:r>
            <a:r>
              <a:rPr lang="nl-NL" dirty="0"/>
              <a:t> </a:t>
            </a:r>
            <a:r>
              <a:rPr lang="nl-NL" dirty="0" err="1"/>
              <a:t>material</a:t>
            </a:r>
            <a:r>
              <a:rPr lang="nl-NL" dirty="0"/>
              <a:t> </a:t>
            </a:r>
            <a:r>
              <a:rPr lang="nl-NL" dirty="0" err="1"/>
              <a:t>properties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parts</a:t>
            </a:r>
            <a:endParaRPr lang="nl-NL" dirty="0"/>
          </a:p>
          <a:p>
            <a:pPr lvl="1"/>
            <a:endParaRPr lang="nl-NL" b="1" dirty="0"/>
          </a:p>
          <a:p>
            <a:r>
              <a:rPr lang="nl-NL" dirty="0"/>
              <a:t>Tools &amp; Interface</a:t>
            </a:r>
          </a:p>
          <a:p>
            <a:pPr lvl="1"/>
            <a:r>
              <a:rPr lang="en-US" dirty="0"/>
              <a:t>Develop tools for picking the hierarchical subdivisions.</a:t>
            </a:r>
          </a:p>
          <a:p>
            <a:pPr lvl="1"/>
            <a:r>
              <a:rPr lang="en-US" dirty="0"/>
              <a:t>User-friendly interface for review and adjustment.</a:t>
            </a:r>
          </a:p>
          <a:p>
            <a:pPr lvl="1"/>
            <a:endParaRPr lang="en-US" dirty="0"/>
          </a:p>
          <a:p>
            <a:r>
              <a:rPr lang="en-US" dirty="0"/>
              <a:t>Advantage: Flexibility and ease of adjustment for immersive training scenarios.</a:t>
            </a:r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A95CFF-DB5B-461D-83AF-389948A8C71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2325744-227C-4EE7-A29A-2E37399482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7904" y="2108771"/>
            <a:ext cx="4345597" cy="2640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8580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08ED0E3-E946-4F73-9EF4-500E8DDD50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Thank you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99DCF9-3B3A-45DA-B43C-74CEEF86BA01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0" indent="0" algn="ctr">
              <a:buNone/>
            </a:pPr>
            <a:endParaRPr lang="nl-NL" sz="4400" dirty="0"/>
          </a:p>
          <a:p>
            <a:pPr marL="0" indent="0" algn="ctr">
              <a:buNone/>
            </a:pPr>
            <a:endParaRPr lang="nl-NL" sz="4400" dirty="0"/>
          </a:p>
          <a:p>
            <a:pPr marL="0" indent="0" algn="ctr">
              <a:buNone/>
            </a:pPr>
            <a:r>
              <a:rPr lang="nl-NL" sz="4400" dirty="0" err="1"/>
              <a:t>Questions</a:t>
            </a:r>
            <a:r>
              <a:rPr lang="nl-NL" sz="44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8969285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D729AB8-4FBC-4F5B-A898-87775E3DA8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Background: Traditional 3D modelling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3957F4-5DE9-4044-AEA7-6B58AA363603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 noProof="0" dirty="0"/>
          </a:p>
          <a:p>
            <a:r>
              <a:rPr lang="en-US" noProof="0" dirty="0"/>
              <a:t>Requires detailed schematics</a:t>
            </a:r>
            <a:br>
              <a:rPr lang="en-US" noProof="0" dirty="0"/>
            </a:br>
            <a:br>
              <a:rPr lang="en-US" noProof="0" dirty="0"/>
            </a:br>
            <a:endParaRPr lang="en-US" noProof="0" dirty="0"/>
          </a:p>
          <a:p>
            <a:r>
              <a:rPr lang="en-US" noProof="0" dirty="0"/>
              <a:t>Requires 3D modeler or artist</a:t>
            </a:r>
            <a:br>
              <a:rPr lang="en-US" noProof="0" dirty="0"/>
            </a:br>
            <a:br>
              <a:rPr lang="en-US" noProof="0" dirty="0"/>
            </a:br>
            <a:endParaRPr lang="en-US" noProof="0" dirty="0"/>
          </a:p>
          <a:p>
            <a:r>
              <a:rPr lang="en-US" noProof="0" dirty="0"/>
              <a:t>Expensive!</a:t>
            </a:r>
            <a:br>
              <a:rPr lang="en-US" noProof="0" dirty="0"/>
            </a:br>
            <a:endParaRPr lang="en-US" noProof="0" dirty="0"/>
          </a:p>
          <a:p>
            <a:endParaRPr lang="en-US" noProof="0" dirty="0"/>
          </a:p>
          <a:p>
            <a:pPr lvl="1"/>
            <a:endParaRPr lang="en-US" noProof="0" dirty="0"/>
          </a:p>
          <a:p>
            <a:endParaRPr lang="en-US" noProof="0" dirty="0"/>
          </a:p>
        </p:txBody>
      </p:sp>
      <p:pic>
        <p:nvPicPr>
          <p:cNvPr id="9" name="Picture 6" descr="Surveying | 2willowroad's Blog">
            <a:extLst>
              <a:ext uri="{FF2B5EF4-FFF2-40B4-BE49-F238E27FC236}">
                <a16:creationId xmlns:a16="http://schemas.microsoft.com/office/drawing/2014/main" id="{2A85FD33-1889-4C57-9285-1D21B4712F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5170" y="1176485"/>
            <a:ext cx="2078694" cy="1321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Amazon unveils plans for $120 million satellite processing facility for its  internet constellation – Spaceflight Now">
            <a:extLst>
              <a:ext uri="{FF2B5EF4-FFF2-40B4-BE49-F238E27FC236}">
                <a16:creationId xmlns:a16="http://schemas.microsoft.com/office/drawing/2014/main" id="{03252098-0A0F-4939-ACDD-42F49262C1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3864" y="1131469"/>
            <a:ext cx="2279950" cy="1282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3D-modelleringssoftware voor 3D-vormgeving – Adobe Substance 3D">
            <a:extLst>
              <a:ext uri="{FF2B5EF4-FFF2-40B4-BE49-F238E27FC236}">
                <a16:creationId xmlns:a16="http://schemas.microsoft.com/office/drawing/2014/main" id="{A0C0A9E4-21B8-4675-AD29-0AE2C9F174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4517" y="2773162"/>
            <a:ext cx="2049379" cy="1537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EF7D6D1-0ACA-4912-ADE4-FB71B6CCD50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2815" y="4584917"/>
            <a:ext cx="2161081" cy="1284966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9DD9B7-0928-490A-8FDE-5EEED08AEFF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30183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3D3C803-D00E-460B-B123-1302590C42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Request &amp; Contents</a:t>
            </a:r>
            <a:endParaRPr lang="en-US" noProof="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BDB4FF-4596-4953-A534-D9281DEA48F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80132" y="1209368"/>
            <a:ext cx="11250613" cy="4912584"/>
          </a:xfrm>
        </p:spPr>
        <p:txBody>
          <a:bodyPr/>
          <a:lstStyle/>
          <a:p>
            <a:pPr marL="0" indent="0" algn="ctr">
              <a:buNone/>
            </a:pPr>
            <a:r>
              <a:rPr lang="en-US" sz="3200" noProof="0" dirty="0"/>
              <a:t>NLR was asked to make a 3D model of the gas turbine </a:t>
            </a:r>
            <a:br>
              <a:rPr lang="en-US" sz="3200" noProof="0" dirty="0"/>
            </a:br>
            <a:r>
              <a:rPr lang="en-US" sz="3200" b="1" noProof="0" dirty="0"/>
              <a:t>auxiliary power unit </a:t>
            </a:r>
            <a:r>
              <a:rPr lang="en-US" sz="3200" noProof="0" dirty="0"/>
              <a:t>(APU) for the CH-47F Chinook Rear Crew Trainer </a:t>
            </a:r>
          </a:p>
          <a:p>
            <a:endParaRPr lang="en-US" sz="3200" noProof="0" dirty="0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907615F9-E02C-4D19-B203-DE1B7A32796A}"/>
              </a:ext>
            </a:extLst>
          </p:cNvPr>
          <p:cNvSpPr txBox="1">
            <a:spLocks/>
          </p:cNvSpPr>
          <p:nvPr/>
        </p:nvSpPr>
        <p:spPr bwMode="auto">
          <a:xfrm>
            <a:off x="480132" y="2930013"/>
            <a:ext cx="11250613" cy="3146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50000"/>
              <a:buFont typeface="Wingdings" charset="2"/>
              <a:buChar char="v"/>
              <a:defRPr sz="20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/>
              <a:t>How we made the APU model</a:t>
            </a:r>
          </a:p>
          <a:p>
            <a:pPr lvl="1"/>
            <a:r>
              <a:rPr lang="en-US" kern="0" dirty="0"/>
              <a:t>Pose detection with background segmentation</a:t>
            </a:r>
          </a:p>
          <a:p>
            <a:pPr lvl="1"/>
            <a:r>
              <a:rPr lang="en-US" kern="0" dirty="0"/>
              <a:t>3D reconstruction (Gaussian Splatting with Surface Alignment)</a:t>
            </a:r>
          </a:p>
          <a:p>
            <a:pPr lvl="1"/>
            <a:r>
              <a:rPr lang="en-US" kern="0" dirty="0"/>
              <a:t>Mesh extraction and texturing</a:t>
            </a:r>
          </a:p>
          <a:p>
            <a:pPr lvl="1"/>
            <a:endParaRPr lang="en-US" kern="0" dirty="0"/>
          </a:p>
          <a:p>
            <a:r>
              <a:rPr lang="en-US" kern="0" dirty="0"/>
              <a:t>Mesh-as-a-Service: Our pipeline as an asset generation service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A1F886-D35C-403A-9228-29744523E6B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860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9280B82-251D-4002-A46E-0FBB4F5BB4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Challenge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D1610F-C0D5-4BD9-B134-23BC4D4288B7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noProof="0" dirty="0"/>
              <a:t>The APU was recorded with a consumer grade photo camera</a:t>
            </a:r>
          </a:p>
          <a:p>
            <a:pPr marL="609585" lvl="1" indent="0">
              <a:buNone/>
            </a:pPr>
            <a:r>
              <a:rPr lang="en-US" dirty="0"/>
              <a:t>In</a:t>
            </a:r>
            <a:r>
              <a:rPr lang="en-US" noProof="0" dirty="0"/>
              <a:t>consistent background and lighting, no prior instruction</a:t>
            </a:r>
          </a:p>
          <a:p>
            <a:endParaRPr lang="en-US" noProof="0" dirty="0"/>
          </a:p>
          <a:p>
            <a:r>
              <a:rPr lang="en-US" noProof="0" dirty="0"/>
              <a:t>Many conventional methods require some form of depth sensing</a:t>
            </a:r>
          </a:p>
          <a:p>
            <a:pPr marL="609585" lvl="1" indent="0">
              <a:buNone/>
            </a:pPr>
            <a:r>
              <a:rPr lang="en-US" noProof="0" dirty="0"/>
              <a:t>Laser (LIDAR), Stereovision or structured light scanning</a:t>
            </a:r>
          </a:p>
          <a:p>
            <a:pPr lvl="1"/>
            <a:endParaRPr lang="en-US" dirty="0"/>
          </a:p>
          <a:p>
            <a:r>
              <a:rPr lang="en-US" noProof="0" dirty="0"/>
              <a:t>Off-the-shelf RGB only (no depth data) methods did not work</a:t>
            </a:r>
          </a:p>
          <a:p>
            <a:pPr lvl="1"/>
            <a:r>
              <a:rPr lang="en-US" dirty="0"/>
              <a:t>Struggle with required quality: glossy surfaces and small details</a:t>
            </a:r>
          </a:p>
          <a:p>
            <a:pPr lvl="1"/>
            <a:r>
              <a:rPr lang="en-US" dirty="0"/>
              <a:t>Failed to reconstruct due to the inconsistent background</a:t>
            </a:r>
            <a:endParaRPr lang="en-US" noProof="0" dirty="0"/>
          </a:p>
          <a:p>
            <a:pPr lvl="1"/>
            <a:endParaRPr lang="en-US" noProof="0" dirty="0"/>
          </a:p>
          <a:p>
            <a:endParaRPr lang="en-US" noProof="0" dirty="0"/>
          </a:p>
          <a:p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F3D814-B508-41F8-AEA4-7E982569711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20662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F8DD8BA-F173-4221-A5F6-4EB09A4BE2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Conventional Multi-view Reconstruction</a:t>
            </a:r>
          </a:p>
        </p:txBody>
      </p:sp>
      <p:pic>
        <p:nvPicPr>
          <p:cNvPr id="7" name="Img_Input Images (2D)">
            <a:extLst>
              <a:ext uri="{FF2B5EF4-FFF2-40B4-BE49-F238E27FC236}">
                <a16:creationId xmlns:a16="http://schemas.microsoft.com/office/drawing/2014/main" id="{3ECF2446-D651-4767-B19B-717D632E84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3109"/>
          <a:stretch/>
        </p:blipFill>
        <p:spPr>
          <a:xfrm>
            <a:off x="258557" y="3117857"/>
            <a:ext cx="3129907" cy="26278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B69234E-F692-44CE-906B-B71845441EA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4293"/>
          <a:stretch/>
        </p:blipFill>
        <p:spPr>
          <a:xfrm>
            <a:off x="8588349" y="3117857"/>
            <a:ext cx="3438948" cy="25018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2D1DC41-077D-446A-AF40-5E8BB3E12E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5329" y="3284543"/>
            <a:ext cx="3381342" cy="2176573"/>
          </a:xfrm>
          <a:prstGeom prst="rect">
            <a:avLst/>
          </a:prstGeom>
        </p:spPr>
      </p:pic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1F9DB11F-0BAE-434E-A079-25A9AC687133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80132" y="1046716"/>
            <a:ext cx="11250613" cy="1110858"/>
          </a:xfrm>
        </p:spPr>
        <p:txBody>
          <a:bodyPr/>
          <a:lstStyle/>
          <a:p>
            <a:r>
              <a:rPr lang="en-US" b="1" dirty="0"/>
              <a:t>Step 1</a:t>
            </a:r>
            <a:r>
              <a:rPr lang="en-US" dirty="0"/>
              <a:t>: Pose detection</a:t>
            </a:r>
          </a:p>
          <a:p>
            <a:r>
              <a:rPr lang="en-US" b="1" dirty="0"/>
              <a:t>Step 2</a:t>
            </a:r>
            <a:r>
              <a:rPr lang="en-US" dirty="0"/>
              <a:t>: 3D reconstruction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A4EA593-D7C3-4A25-8C9D-63B32048A708}"/>
              </a:ext>
            </a:extLst>
          </p:cNvPr>
          <p:cNvSpPr txBox="1"/>
          <p:nvPr/>
        </p:nvSpPr>
        <p:spPr>
          <a:xfrm>
            <a:off x="374017" y="5745744"/>
            <a:ext cx="29178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dirty="0">
                <a:latin typeface="Arial Narrow" panose="020B0606020202030204" pitchFamily="34" charset="0"/>
              </a:rPr>
              <a:t>Image set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3290EF8-0510-4CFA-AAF4-26C0943C2BB3}"/>
              </a:ext>
            </a:extLst>
          </p:cNvPr>
          <p:cNvSpPr txBox="1"/>
          <p:nvPr/>
        </p:nvSpPr>
        <p:spPr>
          <a:xfrm>
            <a:off x="4190142" y="5745744"/>
            <a:ext cx="39367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dirty="0">
                <a:latin typeface="Arial Narrow" panose="020B0606020202030204" pitchFamily="34" charset="0"/>
              </a:rPr>
              <a:t>Images </a:t>
            </a:r>
            <a:r>
              <a:rPr lang="nl-NL" sz="2800" dirty="0" err="1">
                <a:latin typeface="Arial Narrow" panose="020B0606020202030204" pitchFamily="34" charset="0"/>
              </a:rPr>
              <a:t>with</a:t>
            </a:r>
            <a:r>
              <a:rPr lang="nl-NL" sz="2800" dirty="0">
                <a:latin typeface="Arial Narrow" panose="020B0606020202030204" pitchFamily="34" charset="0"/>
              </a:rPr>
              <a:t> accurate poses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55C45D6-64E5-4DB2-975E-AF6FBDC0C9E3}"/>
              </a:ext>
            </a:extLst>
          </p:cNvPr>
          <p:cNvSpPr txBox="1"/>
          <p:nvPr/>
        </p:nvSpPr>
        <p:spPr>
          <a:xfrm>
            <a:off x="8255285" y="5745744"/>
            <a:ext cx="39367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 Narrow" panose="020B0606020202030204" pitchFamily="34" charset="0"/>
              </a:rPr>
              <a:t>3D representation</a:t>
            </a:r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A83E6F27-4560-4156-B5CD-CF947DBA4D08}"/>
              </a:ext>
            </a:extLst>
          </p:cNvPr>
          <p:cNvSpPr/>
          <p:nvPr/>
        </p:nvSpPr>
        <p:spPr bwMode="auto">
          <a:xfrm>
            <a:off x="3325677" y="4065996"/>
            <a:ext cx="1142439" cy="1110858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</a:rPr>
              <a:t>Step 1</a:t>
            </a:r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95645F8A-5BFA-4706-AF55-A7C44226B1BD}"/>
              </a:ext>
            </a:extLst>
          </p:cNvPr>
          <p:cNvSpPr/>
          <p:nvPr/>
        </p:nvSpPr>
        <p:spPr bwMode="auto">
          <a:xfrm>
            <a:off x="7661097" y="3999669"/>
            <a:ext cx="1142439" cy="1110858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</a:rPr>
              <a:t>Step 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EBA403-923B-4667-8652-D40EA6E225A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8419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8.64198E-7 L -0.45261 0.2253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39" y="11265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2148C1A-A84C-4505-BBEC-7FF67F8297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Challenge: Background Segmentation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ED90FE-599F-46CD-8802-F1660F1AC103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80132" y="1160980"/>
            <a:ext cx="10913908" cy="4847956"/>
          </a:xfrm>
        </p:spPr>
        <p:txBody>
          <a:bodyPr/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b="1" dirty="0"/>
              <a:t>Challenge</a:t>
            </a:r>
            <a:r>
              <a:rPr lang="en-GB" dirty="0"/>
              <a:t>: The changing backgrounds in the APU dataset made pose detection impossible.</a:t>
            </a:r>
          </a:p>
          <a:p>
            <a:pPr marL="0" indent="0">
              <a:buNone/>
            </a:pPr>
            <a:endParaRPr lang="en-GB" noProof="0" dirty="0"/>
          </a:p>
          <a:p>
            <a:pPr marL="0" indent="0">
              <a:buNone/>
            </a:pPr>
            <a:r>
              <a:rPr lang="en-GB" b="1" dirty="0"/>
              <a:t>Solution</a:t>
            </a:r>
            <a:r>
              <a:rPr lang="en-GB" dirty="0"/>
              <a:t>: Semi-automatic background segmentation</a:t>
            </a:r>
            <a:endParaRPr lang="en-US" noProof="0" dirty="0"/>
          </a:p>
          <a:p>
            <a:endParaRPr lang="en-US" sz="24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85056D-7C25-463B-8F1D-A963212C269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31404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2148C1A-A84C-4505-BBEC-7FF67F8297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Background segmentation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ED90FE-599F-46CD-8802-F1660F1AC103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026960" y="1167371"/>
            <a:ext cx="5687962" cy="5075237"/>
          </a:xfrm>
        </p:spPr>
        <p:txBody>
          <a:bodyPr/>
          <a:lstStyle/>
          <a:p>
            <a:r>
              <a:rPr lang="en-US" noProof="0" dirty="0"/>
              <a:t>Using CLIP model (OpenAI 2021) </a:t>
            </a:r>
            <a:br>
              <a:rPr lang="en-US" noProof="0" dirty="0"/>
            </a:br>
            <a:r>
              <a:rPr lang="en-US" noProof="0" dirty="0"/>
              <a:t>we can generate the point prompts automatically.</a:t>
            </a:r>
          </a:p>
          <a:p>
            <a:endParaRPr lang="en-US" dirty="0"/>
          </a:p>
          <a:p>
            <a:endParaRPr lang="en-US" noProof="0" dirty="0"/>
          </a:p>
          <a:p>
            <a:endParaRPr lang="en-US" dirty="0"/>
          </a:p>
          <a:p>
            <a:endParaRPr lang="en-US" noProof="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08B7388-E97A-491B-BE5E-010C49CF99A0}"/>
              </a:ext>
            </a:extLst>
          </p:cNvPr>
          <p:cNvGrpSpPr/>
          <p:nvPr/>
        </p:nvGrpSpPr>
        <p:grpSpPr>
          <a:xfrm>
            <a:off x="639058" y="3007649"/>
            <a:ext cx="4937040" cy="3248578"/>
            <a:chOff x="295877" y="1188344"/>
            <a:chExt cx="7118892" cy="468423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D1F2828-B380-4F60-9C1D-3C2DFFADB4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8067" y="5181783"/>
              <a:ext cx="7066702" cy="69080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5A57DBA-5F58-46EB-9384-2BAF4E88AC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5877" y="1188344"/>
              <a:ext cx="6761596" cy="3769513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7C4D8E0-05A5-4CA8-817E-9558EEAFCAC8}"/>
              </a:ext>
            </a:extLst>
          </p:cNvPr>
          <p:cNvGrpSpPr/>
          <p:nvPr/>
        </p:nvGrpSpPr>
        <p:grpSpPr>
          <a:xfrm>
            <a:off x="6096000" y="2534786"/>
            <a:ext cx="5821182" cy="3559929"/>
            <a:chOff x="4054568" y="1703836"/>
            <a:chExt cx="7249537" cy="443343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AAB7295-7FD1-47F2-9E15-79849C5B2B2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054568" y="5384692"/>
              <a:ext cx="7249537" cy="75258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98AF128-6E64-41BA-8DF9-35776BAF6D3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15871" y="2306592"/>
              <a:ext cx="5510688" cy="312467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1005241-9E7B-4C7C-AD2C-7ECD047448A0}"/>
                </a:ext>
              </a:extLst>
            </p:cNvPr>
            <p:cNvSpPr txBox="1"/>
            <p:nvPr/>
          </p:nvSpPr>
          <p:spPr>
            <a:xfrm>
              <a:off x="5772956" y="1703836"/>
              <a:ext cx="2772498" cy="7282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>
                      <a:lumMod val="75000"/>
                    </a:schemeClr>
                  </a:solidFill>
                </a:rPr>
                <a:t>“Airplane”</a:t>
              </a:r>
            </a:p>
          </p:txBody>
        </p:sp>
      </p:grp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D011AD0A-9812-43A4-95BF-8C85974F6667}"/>
              </a:ext>
            </a:extLst>
          </p:cNvPr>
          <p:cNvSpPr txBox="1">
            <a:spLocks/>
          </p:cNvSpPr>
          <p:nvPr/>
        </p:nvSpPr>
        <p:spPr bwMode="auto">
          <a:xfrm>
            <a:off x="274818" y="1090917"/>
            <a:ext cx="5351708" cy="5075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50000"/>
              <a:buFont typeface="Wingdings" charset="2"/>
              <a:buChar char="v"/>
              <a:defRPr sz="20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/>
              <a:t>Using Segment Anything Model (Meta 2023) we can automatically segment based on point prompts</a:t>
            </a:r>
          </a:p>
          <a:p>
            <a:endParaRPr lang="en-US" kern="0" dirty="0"/>
          </a:p>
          <a:p>
            <a:endParaRPr lang="en-US" kern="0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86CA5576-F4C8-43A6-9373-B745740939D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01029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1C2E797-37C2-4188-B5BA-E9D0F2F055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 Segmentation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84353B-C227-4965-B3C3-9C6E8C94D068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Semi-automatic background segmentation of the dataset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Use </a:t>
            </a:r>
            <a:r>
              <a:rPr lang="en-US" b="1" dirty="0"/>
              <a:t>only foreground </a:t>
            </a:r>
            <a:r>
              <a:rPr lang="en-US" dirty="0"/>
              <a:t>to do pose detection, </a:t>
            </a:r>
            <a:r>
              <a:rPr lang="en-US" b="1" dirty="0"/>
              <a:t>ignore features </a:t>
            </a:r>
            <a:r>
              <a:rPr lang="en-US" dirty="0"/>
              <a:t>from the background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5126F28-BFEF-472B-A03D-098CF3EA0E10}"/>
              </a:ext>
            </a:extLst>
          </p:cNvPr>
          <p:cNvGrpSpPr/>
          <p:nvPr/>
        </p:nvGrpSpPr>
        <p:grpSpPr>
          <a:xfrm>
            <a:off x="480132" y="1907565"/>
            <a:ext cx="10893288" cy="2755456"/>
            <a:chOff x="480132" y="3150739"/>
            <a:chExt cx="10893288" cy="275545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6F5E3D1-8A61-4533-9892-DD3202C551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0132" y="3150739"/>
              <a:ext cx="10893288" cy="2755456"/>
            </a:xfrm>
            <a:prstGeom prst="rect">
              <a:avLst/>
            </a:prstGeom>
          </p:spPr>
        </p:pic>
        <p:sp>
          <p:nvSpPr>
            <p:cNvPr id="6" name="Arrow: Right 5">
              <a:extLst>
                <a:ext uri="{FF2B5EF4-FFF2-40B4-BE49-F238E27FC236}">
                  <a16:creationId xmlns:a16="http://schemas.microsoft.com/office/drawing/2014/main" id="{72E0CDFF-BB60-43F9-87E4-B1B35A4226B7}"/>
                </a:ext>
              </a:extLst>
            </p:cNvPr>
            <p:cNvSpPr/>
            <p:nvPr/>
          </p:nvSpPr>
          <p:spPr bwMode="auto">
            <a:xfrm>
              <a:off x="3719245" y="4345969"/>
              <a:ext cx="636998" cy="267128"/>
            </a:xfrm>
            <a:prstGeom prst="right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7" name="Arrow: Right 6">
              <a:extLst>
                <a:ext uri="{FF2B5EF4-FFF2-40B4-BE49-F238E27FC236}">
                  <a16:creationId xmlns:a16="http://schemas.microsoft.com/office/drawing/2014/main" id="{BB3F05E0-C57F-47A9-9A4C-9898E579A905}"/>
                </a:ext>
              </a:extLst>
            </p:cNvPr>
            <p:cNvSpPr/>
            <p:nvPr/>
          </p:nvSpPr>
          <p:spPr bwMode="auto">
            <a:xfrm>
              <a:off x="7469312" y="4345969"/>
              <a:ext cx="636998" cy="267128"/>
            </a:xfrm>
            <a:prstGeom prst="right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</p:grpSp>
      <p:sp>
        <p:nvSpPr>
          <p:cNvPr id="9" name="Flowchart: Or 8">
            <a:extLst>
              <a:ext uri="{FF2B5EF4-FFF2-40B4-BE49-F238E27FC236}">
                <a16:creationId xmlns:a16="http://schemas.microsoft.com/office/drawing/2014/main" id="{B0BA36DC-E6BD-4F3C-B7EE-CC5DE25112F3}"/>
              </a:ext>
            </a:extLst>
          </p:cNvPr>
          <p:cNvSpPr/>
          <p:nvPr/>
        </p:nvSpPr>
        <p:spPr bwMode="auto">
          <a:xfrm>
            <a:off x="1972865" y="2674632"/>
            <a:ext cx="195210" cy="195209"/>
          </a:xfrm>
          <a:prstGeom prst="flowChartOr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10" name="Flowchart: Or 9">
            <a:extLst>
              <a:ext uri="{FF2B5EF4-FFF2-40B4-BE49-F238E27FC236}">
                <a16:creationId xmlns:a16="http://schemas.microsoft.com/office/drawing/2014/main" id="{3F914228-AE89-4D7B-BC7D-31C21568FFAF}"/>
              </a:ext>
            </a:extLst>
          </p:cNvPr>
          <p:cNvSpPr/>
          <p:nvPr/>
        </p:nvSpPr>
        <p:spPr bwMode="auto">
          <a:xfrm>
            <a:off x="3162725" y="4331450"/>
            <a:ext cx="195210" cy="195209"/>
          </a:xfrm>
          <a:prstGeom prst="flowChartOr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11" name="Flowchart: Or 10">
            <a:extLst>
              <a:ext uri="{FF2B5EF4-FFF2-40B4-BE49-F238E27FC236}">
                <a16:creationId xmlns:a16="http://schemas.microsoft.com/office/drawing/2014/main" id="{D30CD67B-AF27-4FEE-B954-B81FB68C861F}"/>
              </a:ext>
            </a:extLst>
          </p:cNvPr>
          <p:cNvSpPr/>
          <p:nvPr/>
        </p:nvSpPr>
        <p:spPr bwMode="auto">
          <a:xfrm>
            <a:off x="1315583" y="2872609"/>
            <a:ext cx="195210" cy="195209"/>
          </a:xfrm>
          <a:prstGeom prst="flowChartOr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12" name="Flowchart: Or 11">
            <a:extLst>
              <a:ext uri="{FF2B5EF4-FFF2-40B4-BE49-F238E27FC236}">
                <a16:creationId xmlns:a16="http://schemas.microsoft.com/office/drawing/2014/main" id="{45D48D8B-6B38-42D2-BDA9-476A46FAD42C}"/>
              </a:ext>
            </a:extLst>
          </p:cNvPr>
          <p:cNvSpPr/>
          <p:nvPr/>
        </p:nvSpPr>
        <p:spPr bwMode="auto">
          <a:xfrm>
            <a:off x="1381223" y="3557686"/>
            <a:ext cx="195210" cy="195209"/>
          </a:xfrm>
          <a:prstGeom prst="flowChartOr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13" name="Flowchart: Or 12">
            <a:extLst>
              <a:ext uri="{FF2B5EF4-FFF2-40B4-BE49-F238E27FC236}">
                <a16:creationId xmlns:a16="http://schemas.microsoft.com/office/drawing/2014/main" id="{6BD9FA65-9DAE-446F-8804-C2DA99FE83C1}"/>
              </a:ext>
            </a:extLst>
          </p:cNvPr>
          <p:cNvSpPr/>
          <p:nvPr/>
        </p:nvSpPr>
        <p:spPr bwMode="auto">
          <a:xfrm>
            <a:off x="2258827" y="3206519"/>
            <a:ext cx="195210" cy="195209"/>
          </a:xfrm>
          <a:prstGeom prst="flowChartOr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14" name="Flowchart: Or 13">
            <a:extLst>
              <a:ext uri="{FF2B5EF4-FFF2-40B4-BE49-F238E27FC236}">
                <a16:creationId xmlns:a16="http://schemas.microsoft.com/office/drawing/2014/main" id="{80CAF87D-F48B-4E4A-B7A5-0E7B16479EBD}"/>
              </a:ext>
            </a:extLst>
          </p:cNvPr>
          <p:cNvSpPr/>
          <p:nvPr/>
        </p:nvSpPr>
        <p:spPr bwMode="auto">
          <a:xfrm>
            <a:off x="2891431" y="3304123"/>
            <a:ext cx="195210" cy="195209"/>
          </a:xfrm>
          <a:prstGeom prst="flowChartOr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15" name="Flowchart: Or 14">
            <a:extLst>
              <a:ext uri="{FF2B5EF4-FFF2-40B4-BE49-F238E27FC236}">
                <a16:creationId xmlns:a16="http://schemas.microsoft.com/office/drawing/2014/main" id="{08C38ABF-A10E-40D6-B5B7-4D92829173E8}"/>
              </a:ext>
            </a:extLst>
          </p:cNvPr>
          <p:cNvSpPr/>
          <p:nvPr/>
        </p:nvSpPr>
        <p:spPr bwMode="auto">
          <a:xfrm>
            <a:off x="2470190" y="2428945"/>
            <a:ext cx="195210" cy="195209"/>
          </a:xfrm>
          <a:prstGeom prst="flowChartOr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16" name="Flowchart: Or 15">
            <a:extLst>
              <a:ext uri="{FF2B5EF4-FFF2-40B4-BE49-F238E27FC236}">
                <a16:creationId xmlns:a16="http://schemas.microsoft.com/office/drawing/2014/main" id="{811FEAB3-B92C-4E26-BB03-2B01A0BA042C}"/>
              </a:ext>
            </a:extLst>
          </p:cNvPr>
          <p:cNvSpPr/>
          <p:nvPr/>
        </p:nvSpPr>
        <p:spPr bwMode="auto">
          <a:xfrm>
            <a:off x="720975" y="3340746"/>
            <a:ext cx="195210" cy="195209"/>
          </a:xfrm>
          <a:prstGeom prst="flowChartOr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17" name="Flowchart: Or 16">
            <a:extLst>
              <a:ext uri="{FF2B5EF4-FFF2-40B4-BE49-F238E27FC236}">
                <a16:creationId xmlns:a16="http://schemas.microsoft.com/office/drawing/2014/main" id="{402E70E8-204C-468B-A774-346F93D0BC3E}"/>
              </a:ext>
            </a:extLst>
          </p:cNvPr>
          <p:cNvSpPr/>
          <p:nvPr/>
        </p:nvSpPr>
        <p:spPr bwMode="auto">
          <a:xfrm>
            <a:off x="916185" y="4233845"/>
            <a:ext cx="195210" cy="195209"/>
          </a:xfrm>
          <a:prstGeom prst="flowChartOr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18" name="Flowchart: Or 17">
            <a:extLst>
              <a:ext uri="{FF2B5EF4-FFF2-40B4-BE49-F238E27FC236}">
                <a16:creationId xmlns:a16="http://schemas.microsoft.com/office/drawing/2014/main" id="{3182F838-EEDD-4827-9B8F-8D6812AF1CF0}"/>
              </a:ext>
            </a:extLst>
          </p:cNvPr>
          <p:cNvSpPr/>
          <p:nvPr/>
        </p:nvSpPr>
        <p:spPr bwMode="auto">
          <a:xfrm>
            <a:off x="3357935" y="2526550"/>
            <a:ext cx="195210" cy="195209"/>
          </a:xfrm>
          <a:prstGeom prst="flowChartOr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23" name="Flowchart: Or 22">
            <a:extLst>
              <a:ext uri="{FF2B5EF4-FFF2-40B4-BE49-F238E27FC236}">
                <a16:creationId xmlns:a16="http://schemas.microsoft.com/office/drawing/2014/main" id="{02748899-A37C-4437-BC14-71AD21235FAC}"/>
              </a:ext>
            </a:extLst>
          </p:cNvPr>
          <p:cNvSpPr/>
          <p:nvPr/>
        </p:nvSpPr>
        <p:spPr bwMode="auto">
          <a:xfrm>
            <a:off x="9425707" y="2666879"/>
            <a:ext cx="195210" cy="195209"/>
          </a:xfrm>
          <a:prstGeom prst="flowChartOr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24" name="Flowchart: Or 23">
            <a:extLst>
              <a:ext uri="{FF2B5EF4-FFF2-40B4-BE49-F238E27FC236}">
                <a16:creationId xmlns:a16="http://schemas.microsoft.com/office/drawing/2014/main" id="{8324F20B-B11C-42D9-9B14-FD7BB1226163}"/>
              </a:ext>
            </a:extLst>
          </p:cNvPr>
          <p:cNvSpPr/>
          <p:nvPr/>
        </p:nvSpPr>
        <p:spPr bwMode="auto">
          <a:xfrm>
            <a:off x="10615567" y="4323697"/>
            <a:ext cx="195210" cy="195209"/>
          </a:xfrm>
          <a:prstGeom prst="flowChartOr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25" name="Flowchart: Or 24">
            <a:extLst>
              <a:ext uri="{FF2B5EF4-FFF2-40B4-BE49-F238E27FC236}">
                <a16:creationId xmlns:a16="http://schemas.microsoft.com/office/drawing/2014/main" id="{2E33516C-D489-4CE3-8CF2-04ECB1C83146}"/>
              </a:ext>
            </a:extLst>
          </p:cNvPr>
          <p:cNvSpPr/>
          <p:nvPr/>
        </p:nvSpPr>
        <p:spPr bwMode="auto">
          <a:xfrm>
            <a:off x="8768425" y="2864856"/>
            <a:ext cx="195210" cy="195209"/>
          </a:xfrm>
          <a:prstGeom prst="flowChartOr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26" name="Flowchart: Or 25">
            <a:extLst>
              <a:ext uri="{FF2B5EF4-FFF2-40B4-BE49-F238E27FC236}">
                <a16:creationId xmlns:a16="http://schemas.microsoft.com/office/drawing/2014/main" id="{11319D38-92FC-458D-B470-E1D6E0B00F82}"/>
              </a:ext>
            </a:extLst>
          </p:cNvPr>
          <p:cNvSpPr/>
          <p:nvPr/>
        </p:nvSpPr>
        <p:spPr bwMode="auto">
          <a:xfrm>
            <a:off x="8834065" y="3549933"/>
            <a:ext cx="195210" cy="195209"/>
          </a:xfrm>
          <a:prstGeom prst="flowChartOr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27" name="Flowchart: Or 26">
            <a:extLst>
              <a:ext uri="{FF2B5EF4-FFF2-40B4-BE49-F238E27FC236}">
                <a16:creationId xmlns:a16="http://schemas.microsoft.com/office/drawing/2014/main" id="{71C58A77-4B59-4320-B4DA-FD0EDD1B218A}"/>
              </a:ext>
            </a:extLst>
          </p:cNvPr>
          <p:cNvSpPr/>
          <p:nvPr/>
        </p:nvSpPr>
        <p:spPr bwMode="auto">
          <a:xfrm>
            <a:off x="9711669" y="3198766"/>
            <a:ext cx="195210" cy="195209"/>
          </a:xfrm>
          <a:prstGeom prst="flowChartOr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28" name="Flowchart: Or 27">
            <a:extLst>
              <a:ext uri="{FF2B5EF4-FFF2-40B4-BE49-F238E27FC236}">
                <a16:creationId xmlns:a16="http://schemas.microsoft.com/office/drawing/2014/main" id="{53181E44-8279-4D7E-8A32-315EAF8C4503}"/>
              </a:ext>
            </a:extLst>
          </p:cNvPr>
          <p:cNvSpPr/>
          <p:nvPr/>
        </p:nvSpPr>
        <p:spPr bwMode="auto">
          <a:xfrm>
            <a:off x="10344273" y="3296370"/>
            <a:ext cx="195210" cy="195209"/>
          </a:xfrm>
          <a:prstGeom prst="flowChartOr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29" name="Flowchart: Or 28">
            <a:extLst>
              <a:ext uri="{FF2B5EF4-FFF2-40B4-BE49-F238E27FC236}">
                <a16:creationId xmlns:a16="http://schemas.microsoft.com/office/drawing/2014/main" id="{9D9CDC98-B003-4A5E-BC4A-21FFEBB79236}"/>
              </a:ext>
            </a:extLst>
          </p:cNvPr>
          <p:cNvSpPr/>
          <p:nvPr/>
        </p:nvSpPr>
        <p:spPr bwMode="auto">
          <a:xfrm>
            <a:off x="9923032" y="2421192"/>
            <a:ext cx="195210" cy="195209"/>
          </a:xfrm>
          <a:prstGeom prst="flowChartOr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30" name="Flowchart: Or 29">
            <a:extLst>
              <a:ext uri="{FF2B5EF4-FFF2-40B4-BE49-F238E27FC236}">
                <a16:creationId xmlns:a16="http://schemas.microsoft.com/office/drawing/2014/main" id="{778B6248-C3C5-49AF-9285-991D02290C12}"/>
              </a:ext>
            </a:extLst>
          </p:cNvPr>
          <p:cNvSpPr/>
          <p:nvPr/>
        </p:nvSpPr>
        <p:spPr bwMode="auto">
          <a:xfrm>
            <a:off x="8173817" y="3332993"/>
            <a:ext cx="195210" cy="195209"/>
          </a:xfrm>
          <a:prstGeom prst="flowChartOr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31" name="Flowchart: Or 30">
            <a:extLst>
              <a:ext uri="{FF2B5EF4-FFF2-40B4-BE49-F238E27FC236}">
                <a16:creationId xmlns:a16="http://schemas.microsoft.com/office/drawing/2014/main" id="{F6391A6E-3852-4274-BF80-57C9339BA1FE}"/>
              </a:ext>
            </a:extLst>
          </p:cNvPr>
          <p:cNvSpPr/>
          <p:nvPr/>
        </p:nvSpPr>
        <p:spPr bwMode="auto">
          <a:xfrm>
            <a:off x="8369027" y="4226092"/>
            <a:ext cx="195210" cy="195209"/>
          </a:xfrm>
          <a:prstGeom prst="flowChartOr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32" name="Flowchart: Or 31">
            <a:extLst>
              <a:ext uri="{FF2B5EF4-FFF2-40B4-BE49-F238E27FC236}">
                <a16:creationId xmlns:a16="http://schemas.microsoft.com/office/drawing/2014/main" id="{0D6AFDAB-1347-407B-832F-1BBA49DCCE96}"/>
              </a:ext>
            </a:extLst>
          </p:cNvPr>
          <p:cNvSpPr/>
          <p:nvPr/>
        </p:nvSpPr>
        <p:spPr bwMode="auto">
          <a:xfrm>
            <a:off x="10810777" y="2518797"/>
            <a:ext cx="195210" cy="195209"/>
          </a:xfrm>
          <a:prstGeom prst="flowChartOr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21FC98E0-050F-4945-A907-0C21F9AEBF9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755800"/>
      </p:ext>
    </p:extLst>
  </p:cSld>
  <p:clrMapOvr>
    <a:masterClrMapping/>
  </p:clrMapOvr>
</p:sld>
</file>

<file path=ppt/theme/theme1.xml><?xml version="1.0" encoding="utf-8"?>
<a:theme xmlns:a="http://schemas.openxmlformats.org/drawingml/2006/main" name="Blends">
  <a:themeElements>
    <a:clrScheme name="Blends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ln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16PresentationTemplate_Tutorials.potx" id="{703545D4-36F8-4318-AC29-1855C3CD0935}" vid="{711C829B-536F-4794-9833-7F96502517E7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67E50F16932FA4DA740AD241DCC42DC" ma:contentTypeVersion="1" ma:contentTypeDescription="Create a new document." ma:contentTypeScope="" ma:versionID="cf3becb063dad1cc8b49e034e445ab8d">
  <xsd:schema xmlns:xsd="http://www.w3.org/2001/XMLSchema" xmlns:p="http://schemas.microsoft.com/office/2006/metadata/properties" xmlns:ns1="http://schemas.microsoft.com/sharepoint/v3" targetNamespace="http://schemas.microsoft.com/office/2006/metadata/properties" ma:root="true" ma:fieldsID="ddb0c952b897a810c8a4e377cff6bff8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dms="http://schemas.microsoft.com/office/2006/documentManagement/types" targetNamespace="http://schemas.microsoft.com/sharepoint/v3" elementFormDefault="qualified">
    <xsd:import namespace="http://schemas.microsoft.com/office/2006/documentManagement/types"/>
    <xsd:element name="PublishingStartDate" ma:index="8" nillable="true" ma:displayName="Scheduling Start Date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Props1.xml><?xml version="1.0" encoding="utf-8"?>
<ds:datastoreItem xmlns:ds="http://schemas.openxmlformats.org/officeDocument/2006/customXml" ds:itemID="{2F04B76F-4E2B-4E86-86C5-9CCB38AF7D9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C709B06-5FA7-40B8-A752-7128AA94FE0C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microsoft.com/sharepoint/v3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FC5F1E05-96DA-4377-A6E4-484D5E715A8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15954</TotalTime>
  <Words>847</Words>
  <Application>Microsoft Office PowerPoint</Application>
  <PresentationFormat>Widescreen</PresentationFormat>
  <Paragraphs>203</Paragraphs>
  <Slides>24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Arial Narrow</vt:lpstr>
      <vt:lpstr>Tahoma</vt:lpstr>
      <vt:lpstr>Wingdings</vt:lpstr>
      <vt:lpstr>Blends</vt:lpstr>
      <vt:lpstr>PowerPoint Presentation</vt:lpstr>
      <vt:lpstr>Background: Training at RNLAF</vt:lpstr>
      <vt:lpstr>Background: Traditional 3D modelling</vt:lpstr>
      <vt:lpstr>Request &amp; Contents</vt:lpstr>
      <vt:lpstr>Challenge</vt:lpstr>
      <vt:lpstr>Conventional Multi-view Reconstruction</vt:lpstr>
      <vt:lpstr>Challenge: Background Segmentation</vt:lpstr>
      <vt:lpstr>Background segmentation</vt:lpstr>
      <vt:lpstr>Background Segmentation</vt:lpstr>
      <vt:lpstr>3D reconstruction</vt:lpstr>
      <vt:lpstr>3D reconstruction</vt:lpstr>
      <vt:lpstr>Challange: Towards a Mesh</vt:lpstr>
      <vt:lpstr>Surface Alignment</vt:lpstr>
      <vt:lpstr>3D Segmentation</vt:lpstr>
      <vt:lpstr>3D Segmentation</vt:lpstr>
      <vt:lpstr>Mesh Extraction &amp; Texturing</vt:lpstr>
      <vt:lpstr>Results</vt:lpstr>
      <vt:lpstr>Discussion</vt:lpstr>
      <vt:lpstr>Limitations</vt:lpstr>
      <vt:lpstr>Question</vt:lpstr>
      <vt:lpstr>Concept of Operations</vt:lpstr>
      <vt:lpstr>Use case: Own-Ship</vt:lpstr>
      <vt:lpstr>Use case: Own-Ship</vt:lpstr>
      <vt:lpstr>Thank you</vt:lpstr>
    </vt:vector>
  </TitlesOfParts>
  <Company>The Boeing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Hamilton, Christopher A</dc:creator>
  <cp:lastModifiedBy>Henquet, Mathijs</cp:lastModifiedBy>
  <cp:revision>88</cp:revision>
  <cp:lastPrinted>1601-01-01T00:00:00Z</cp:lastPrinted>
  <dcterms:created xsi:type="dcterms:W3CDTF">2016-03-29T15:29:36Z</dcterms:created>
  <dcterms:modified xsi:type="dcterms:W3CDTF">2024-11-02T09:27:47Z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0x010100767E50F16932FA4DA740AD241DCC42DC</vt:lpwstr>
  </property>
  <property fmtid="{D5CDD505-2E9C-101B-9397-08002B2CF9AE}" pid="3" name="DocumentDescription">
    <vt:lpwstr>&lt;div class=ExternalClass9DF5FD6F97034AAA9FF0AABB8157F05A&gt; &lt;/div&gt;</vt:lpwstr>
  </property>
</Properties>
</file>