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3_27C2F004.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2"/>
  </p:notesMasterIdLst>
  <p:handoutMasterIdLst>
    <p:handoutMasterId r:id="rId23"/>
  </p:handoutMasterIdLst>
  <p:sldIdLst>
    <p:sldId id="289" r:id="rId5"/>
    <p:sldId id="310" r:id="rId6"/>
    <p:sldId id="290" r:id="rId7"/>
    <p:sldId id="322" r:id="rId8"/>
    <p:sldId id="311" r:id="rId9"/>
    <p:sldId id="312" r:id="rId10"/>
    <p:sldId id="291" r:id="rId11"/>
    <p:sldId id="302" r:id="rId12"/>
    <p:sldId id="303" r:id="rId13"/>
    <p:sldId id="314" r:id="rId14"/>
    <p:sldId id="315" r:id="rId15"/>
    <p:sldId id="319" r:id="rId16"/>
    <p:sldId id="316" r:id="rId17"/>
    <p:sldId id="317" r:id="rId18"/>
    <p:sldId id="308" r:id="rId19"/>
    <p:sldId id="318" r:id="rId20"/>
    <p:sldId id="309" r:id="rId21"/>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AD0687-2B11-1F33-9C71-1C7A681664A4}" name="Marcus Boyd" initials="MB" userId="S::Marcus.Boyd@caemilusa.com::9e44283a-7e2a-4005-91e4-2903ba0806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81624" autoAdjust="0"/>
  </p:normalViewPr>
  <p:slideViewPr>
    <p:cSldViewPr snapToGrid="0">
      <p:cViewPr varScale="1">
        <p:scale>
          <a:sx n="51" d="100"/>
          <a:sy n="51" d="100"/>
        </p:scale>
        <p:origin x="1408" y="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123_27C2F004.xml><?xml version="1.0" encoding="utf-8"?>
<p188:cmLst xmlns:a="http://schemas.openxmlformats.org/drawingml/2006/main" xmlns:r="http://schemas.openxmlformats.org/officeDocument/2006/relationships" xmlns:p188="http://schemas.microsoft.com/office/powerpoint/2018/8/main">
  <p188:cm id="{406409FB-476C-49D5-A108-C36992CC1645}" authorId="{F1AD0687-2B11-1F33-9C71-1C7A681664A4}" created="2024-10-04T17:18:16.759">
    <pc:sldMkLst xmlns:pc="http://schemas.microsoft.com/office/powerpoint/2013/main/command">
      <pc:docMk/>
      <pc:sldMk cId="667086852" sldId="291"/>
    </pc:sldMkLst>
    <p188:txBody>
      <a:bodyPr/>
      <a:lstStyle/>
      <a:p>
        <a:r>
          <a:rPr lang="en-US"/>
          <a:t>Recommend you add some words to this slide to describe what is being shown or what the main message is.</a:t>
        </a:r>
      </a:p>
    </p188:txBody>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07CD1-2A57-4F6B-B90F-64C4A017FC20}" type="doc">
      <dgm:prSet loTypeId="urn:microsoft.com/office/officeart/2005/8/layout/architecture" loCatId="hierarchy" qsTypeId="urn:microsoft.com/office/officeart/2005/8/quickstyle/simple1" qsCatId="simple" csTypeId="urn:microsoft.com/office/officeart/2005/8/colors/accent0_2" csCatId="mainScheme" phldr="1"/>
      <dgm:spPr/>
      <dgm:t>
        <a:bodyPr/>
        <a:lstStyle/>
        <a:p>
          <a:endParaRPr lang="en-US"/>
        </a:p>
      </dgm:t>
    </dgm:pt>
    <dgm:pt modelId="{3C1B6809-E293-4405-835C-BF3366EC080E}">
      <dgm:prSet phldrT="[Text]"/>
      <dgm:spPr/>
      <dgm:t>
        <a:bodyPr/>
        <a:lstStyle/>
        <a:p>
          <a:r>
            <a:rPr lang="en-US" dirty="0"/>
            <a:t>ACTA Method</a:t>
          </a:r>
        </a:p>
      </dgm:t>
    </dgm:pt>
    <dgm:pt modelId="{8F07BB72-6282-4753-ACA8-1F6D220149A3}" type="parTrans" cxnId="{A8F29019-5991-4A0D-AEAF-F91E143BE800}">
      <dgm:prSet/>
      <dgm:spPr/>
      <dgm:t>
        <a:bodyPr/>
        <a:lstStyle/>
        <a:p>
          <a:endParaRPr lang="en-US"/>
        </a:p>
      </dgm:t>
    </dgm:pt>
    <dgm:pt modelId="{7C0DB36E-C46B-4F80-AD2B-4118471E9965}" type="sibTrans" cxnId="{A8F29019-5991-4A0D-AEAF-F91E143BE800}">
      <dgm:prSet/>
      <dgm:spPr/>
      <dgm:t>
        <a:bodyPr/>
        <a:lstStyle/>
        <a:p>
          <a:endParaRPr lang="en-US"/>
        </a:p>
      </dgm:t>
    </dgm:pt>
    <dgm:pt modelId="{74744C7C-79C4-4C89-821A-3F14D919B298}">
      <dgm:prSet phldrT="[Text]"/>
      <dgm:spPr/>
      <dgm:t>
        <a:bodyPr/>
        <a:lstStyle/>
        <a:p>
          <a:r>
            <a:rPr lang="en-US" dirty="0"/>
            <a:t>Task Diagram</a:t>
          </a:r>
        </a:p>
      </dgm:t>
    </dgm:pt>
    <dgm:pt modelId="{7E8357C4-A5BE-4EA2-AC22-413DB2E30010}" type="parTrans" cxnId="{71C0890A-ED9B-492B-87F6-41E1971A0B18}">
      <dgm:prSet/>
      <dgm:spPr/>
      <dgm:t>
        <a:bodyPr/>
        <a:lstStyle/>
        <a:p>
          <a:endParaRPr lang="en-US"/>
        </a:p>
      </dgm:t>
    </dgm:pt>
    <dgm:pt modelId="{45CF11CF-B058-479E-AAC3-F94EF78CE533}" type="sibTrans" cxnId="{71C0890A-ED9B-492B-87F6-41E1971A0B18}">
      <dgm:prSet/>
      <dgm:spPr/>
      <dgm:t>
        <a:bodyPr/>
        <a:lstStyle/>
        <a:p>
          <a:endParaRPr lang="en-US"/>
        </a:p>
      </dgm:t>
    </dgm:pt>
    <dgm:pt modelId="{2B7023A4-8EE6-4928-9B17-36D055641F3F}">
      <dgm:prSet phldrT="[Text]"/>
      <dgm:spPr/>
      <dgm:t>
        <a:bodyPr/>
        <a:lstStyle/>
        <a:p>
          <a:r>
            <a:rPr lang="en-US" dirty="0"/>
            <a:t>Knowledge Audit</a:t>
          </a:r>
        </a:p>
      </dgm:t>
    </dgm:pt>
    <dgm:pt modelId="{923090A0-9A7E-4181-9558-62E576946B0C}" type="parTrans" cxnId="{DA8C1D88-518B-4A92-A8EB-41D19B87F7F0}">
      <dgm:prSet/>
      <dgm:spPr/>
      <dgm:t>
        <a:bodyPr/>
        <a:lstStyle/>
        <a:p>
          <a:endParaRPr lang="en-US"/>
        </a:p>
      </dgm:t>
    </dgm:pt>
    <dgm:pt modelId="{AB03EEDF-26BE-4BE3-B250-A5774E9F9B35}" type="sibTrans" cxnId="{DA8C1D88-518B-4A92-A8EB-41D19B87F7F0}">
      <dgm:prSet/>
      <dgm:spPr/>
      <dgm:t>
        <a:bodyPr/>
        <a:lstStyle/>
        <a:p>
          <a:endParaRPr lang="en-US"/>
        </a:p>
      </dgm:t>
    </dgm:pt>
    <dgm:pt modelId="{BD8395AD-0499-462F-BBFB-1AE62004EE6D}">
      <dgm:prSet phldrT="[Text]"/>
      <dgm:spPr/>
      <dgm:t>
        <a:bodyPr/>
        <a:lstStyle/>
        <a:p>
          <a:r>
            <a:rPr lang="en-US" dirty="0"/>
            <a:t>Simulation Interview</a:t>
          </a:r>
        </a:p>
      </dgm:t>
    </dgm:pt>
    <dgm:pt modelId="{AF6D8BC9-FCAA-4BBC-B89A-78D157A4493E}" type="parTrans" cxnId="{03BEFB34-FF5E-4E7A-A184-06484F492559}">
      <dgm:prSet/>
      <dgm:spPr/>
      <dgm:t>
        <a:bodyPr/>
        <a:lstStyle/>
        <a:p>
          <a:endParaRPr lang="en-US"/>
        </a:p>
      </dgm:t>
    </dgm:pt>
    <dgm:pt modelId="{A876BA3A-8C54-413D-8CA4-2AAFE586E146}" type="sibTrans" cxnId="{03BEFB34-FF5E-4E7A-A184-06484F492559}">
      <dgm:prSet/>
      <dgm:spPr/>
      <dgm:t>
        <a:bodyPr/>
        <a:lstStyle/>
        <a:p>
          <a:endParaRPr lang="en-US"/>
        </a:p>
      </dgm:t>
    </dgm:pt>
    <dgm:pt modelId="{AC7ED6CE-AEF4-48DF-8D4E-538555544A7D}">
      <dgm:prSet phldrT="[Text]"/>
      <dgm:spPr/>
      <dgm:t>
        <a:bodyPr/>
        <a:lstStyle/>
        <a:p>
          <a:r>
            <a:rPr lang="en-US" dirty="0"/>
            <a:t>Cognitive Demands Table</a:t>
          </a:r>
        </a:p>
      </dgm:t>
    </dgm:pt>
    <dgm:pt modelId="{7852A663-8165-45BE-81D8-D04415704CA0}" type="parTrans" cxnId="{1F1292A8-6E27-4D84-A6B8-6C2862AE97DF}">
      <dgm:prSet/>
      <dgm:spPr/>
      <dgm:t>
        <a:bodyPr/>
        <a:lstStyle/>
        <a:p>
          <a:endParaRPr lang="en-US"/>
        </a:p>
      </dgm:t>
    </dgm:pt>
    <dgm:pt modelId="{B5B19A50-AA7E-4583-B4D8-3BE776AA03AB}" type="sibTrans" cxnId="{1F1292A8-6E27-4D84-A6B8-6C2862AE97DF}">
      <dgm:prSet/>
      <dgm:spPr/>
      <dgm:t>
        <a:bodyPr/>
        <a:lstStyle/>
        <a:p>
          <a:endParaRPr lang="en-US"/>
        </a:p>
      </dgm:t>
    </dgm:pt>
    <dgm:pt modelId="{9633D0DF-D3DF-4D54-A123-985BAB0C301C}" type="pres">
      <dgm:prSet presAssocID="{81507CD1-2A57-4F6B-B90F-64C4A017FC20}" presName="Name0" presStyleCnt="0">
        <dgm:presLayoutVars>
          <dgm:chPref val="1"/>
          <dgm:dir/>
          <dgm:animOne val="branch"/>
          <dgm:animLvl val="lvl"/>
          <dgm:resizeHandles/>
        </dgm:presLayoutVars>
      </dgm:prSet>
      <dgm:spPr/>
    </dgm:pt>
    <dgm:pt modelId="{1B3AB179-85BC-46B2-9841-11CA50023918}" type="pres">
      <dgm:prSet presAssocID="{3C1B6809-E293-4405-835C-BF3366EC080E}" presName="vertOne" presStyleCnt="0"/>
      <dgm:spPr/>
    </dgm:pt>
    <dgm:pt modelId="{D7C97266-1290-469B-8AC3-21577B711284}" type="pres">
      <dgm:prSet presAssocID="{3C1B6809-E293-4405-835C-BF3366EC080E}" presName="txOne" presStyleLbl="node0" presStyleIdx="0" presStyleCnt="1" custLinFactNeighborX="0" custLinFactNeighborY="-25475">
        <dgm:presLayoutVars>
          <dgm:chPref val="3"/>
        </dgm:presLayoutVars>
      </dgm:prSet>
      <dgm:spPr/>
    </dgm:pt>
    <dgm:pt modelId="{8E2A0E3B-AF9F-4E2F-8DC4-04427073C3CD}" type="pres">
      <dgm:prSet presAssocID="{3C1B6809-E293-4405-835C-BF3366EC080E}" presName="parTransOne" presStyleCnt="0"/>
      <dgm:spPr/>
    </dgm:pt>
    <dgm:pt modelId="{1D4A8359-3C7E-4799-A6DE-F50A40611088}" type="pres">
      <dgm:prSet presAssocID="{3C1B6809-E293-4405-835C-BF3366EC080E}" presName="horzOne" presStyleCnt="0"/>
      <dgm:spPr/>
    </dgm:pt>
    <dgm:pt modelId="{DEE04958-DEB4-445E-A8AF-4F40E1C610DA}" type="pres">
      <dgm:prSet presAssocID="{74744C7C-79C4-4C89-821A-3F14D919B298}" presName="vertTwo" presStyleCnt="0"/>
      <dgm:spPr/>
    </dgm:pt>
    <dgm:pt modelId="{5E28DDB9-F185-440A-9D5E-D9B95CA521AD}" type="pres">
      <dgm:prSet presAssocID="{74744C7C-79C4-4C89-821A-3F14D919B298}" presName="txTwo" presStyleLbl="node2" presStyleIdx="0" presStyleCnt="4">
        <dgm:presLayoutVars>
          <dgm:chPref val="3"/>
        </dgm:presLayoutVars>
      </dgm:prSet>
      <dgm:spPr/>
    </dgm:pt>
    <dgm:pt modelId="{5D3871BB-5EDE-467C-976A-8924C6BF8EC6}" type="pres">
      <dgm:prSet presAssocID="{74744C7C-79C4-4C89-821A-3F14D919B298}" presName="horzTwo" presStyleCnt="0"/>
      <dgm:spPr/>
    </dgm:pt>
    <dgm:pt modelId="{9B441194-B53B-4022-814A-C3A3930B11DD}" type="pres">
      <dgm:prSet presAssocID="{45CF11CF-B058-479E-AAC3-F94EF78CE533}" presName="sibSpaceTwo" presStyleCnt="0"/>
      <dgm:spPr/>
    </dgm:pt>
    <dgm:pt modelId="{C2AC14E6-9065-4AEF-AEB0-5895E3DEEDEB}" type="pres">
      <dgm:prSet presAssocID="{2B7023A4-8EE6-4928-9B17-36D055641F3F}" presName="vertTwo" presStyleCnt="0"/>
      <dgm:spPr/>
    </dgm:pt>
    <dgm:pt modelId="{82A89A1D-C0CE-4F02-AB63-E7E614E095B8}" type="pres">
      <dgm:prSet presAssocID="{2B7023A4-8EE6-4928-9B17-36D055641F3F}" presName="txTwo" presStyleLbl="node2" presStyleIdx="1" presStyleCnt="4">
        <dgm:presLayoutVars>
          <dgm:chPref val="3"/>
        </dgm:presLayoutVars>
      </dgm:prSet>
      <dgm:spPr/>
    </dgm:pt>
    <dgm:pt modelId="{DFD7DCBF-1557-4D0F-900C-780B8E43CF2B}" type="pres">
      <dgm:prSet presAssocID="{2B7023A4-8EE6-4928-9B17-36D055641F3F}" presName="horzTwo" presStyleCnt="0"/>
      <dgm:spPr/>
    </dgm:pt>
    <dgm:pt modelId="{55A775B0-9E49-4365-B416-32E8D293AB2C}" type="pres">
      <dgm:prSet presAssocID="{AB03EEDF-26BE-4BE3-B250-A5774E9F9B35}" presName="sibSpaceTwo" presStyleCnt="0"/>
      <dgm:spPr/>
    </dgm:pt>
    <dgm:pt modelId="{065740A5-7959-4E7F-B0AB-DC0AF7BE31DF}" type="pres">
      <dgm:prSet presAssocID="{BD8395AD-0499-462F-BBFB-1AE62004EE6D}" presName="vertTwo" presStyleCnt="0"/>
      <dgm:spPr/>
    </dgm:pt>
    <dgm:pt modelId="{A3BBEF6A-63DF-4E6E-B4B2-91BF686335C6}" type="pres">
      <dgm:prSet presAssocID="{BD8395AD-0499-462F-BBFB-1AE62004EE6D}" presName="txTwo" presStyleLbl="node2" presStyleIdx="2" presStyleCnt="4">
        <dgm:presLayoutVars>
          <dgm:chPref val="3"/>
        </dgm:presLayoutVars>
      </dgm:prSet>
      <dgm:spPr/>
    </dgm:pt>
    <dgm:pt modelId="{A144BB27-3CC5-4365-87AE-8F3484C7EAEC}" type="pres">
      <dgm:prSet presAssocID="{BD8395AD-0499-462F-BBFB-1AE62004EE6D}" presName="horzTwo" presStyleCnt="0"/>
      <dgm:spPr/>
    </dgm:pt>
    <dgm:pt modelId="{9EDF6D3F-8124-4169-ADD2-A630F2EC63B9}" type="pres">
      <dgm:prSet presAssocID="{A876BA3A-8C54-413D-8CA4-2AAFE586E146}" presName="sibSpaceTwo" presStyleCnt="0"/>
      <dgm:spPr/>
    </dgm:pt>
    <dgm:pt modelId="{90C09617-417F-41BC-AA38-B907A24964EB}" type="pres">
      <dgm:prSet presAssocID="{AC7ED6CE-AEF4-48DF-8D4E-538555544A7D}" presName="vertTwo" presStyleCnt="0"/>
      <dgm:spPr/>
    </dgm:pt>
    <dgm:pt modelId="{3016C2B0-A62B-4BE7-A430-C320F0732F60}" type="pres">
      <dgm:prSet presAssocID="{AC7ED6CE-AEF4-48DF-8D4E-538555544A7D}" presName="txTwo" presStyleLbl="node2" presStyleIdx="3" presStyleCnt="4">
        <dgm:presLayoutVars>
          <dgm:chPref val="3"/>
        </dgm:presLayoutVars>
      </dgm:prSet>
      <dgm:spPr/>
    </dgm:pt>
    <dgm:pt modelId="{1DE27251-2528-4186-B04F-3FECF7E553F7}" type="pres">
      <dgm:prSet presAssocID="{AC7ED6CE-AEF4-48DF-8D4E-538555544A7D}" presName="horzTwo" presStyleCnt="0"/>
      <dgm:spPr/>
    </dgm:pt>
  </dgm:ptLst>
  <dgm:cxnLst>
    <dgm:cxn modelId="{C43BC807-332F-4C29-B754-43B4E8EEFD01}" type="presOf" srcId="{2B7023A4-8EE6-4928-9B17-36D055641F3F}" destId="{82A89A1D-C0CE-4F02-AB63-E7E614E095B8}" srcOrd="0" destOrd="0" presId="urn:microsoft.com/office/officeart/2005/8/layout/architecture"/>
    <dgm:cxn modelId="{71C0890A-ED9B-492B-87F6-41E1971A0B18}" srcId="{3C1B6809-E293-4405-835C-BF3366EC080E}" destId="{74744C7C-79C4-4C89-821A-3F14D919B298}" srcOrd="0" destOrd="0" parTransId="{7E8357C4-A5BE-4EA2-AC22-413DB2E30010}" sibTransId="{45CF11CF-B058-479E-AAC3-F94EF78CE533}"/>
    <dgm:cxn modelId="{7EC35C0D-F369-4A37-AE77-16680A05C264}" type="presOf" srcId="{74744C7C-79C4-4C89-821A-3F14D919B298}" destId="{5E28DDB9-F185-440A-9D5E-D9B95CA521AD}" srcOrd="0" destOrd="0" presId="urn:microsoft.com/office/officeart/2005/8/layout/architecture"/>
    <dgm:cxn modelId="{A8F29019-5991-4A0D-AEAF-F91E143BE800}" srcId="{81507CD1-2A57-4F6B-B90F-64C4A017FC20}" destId="{3C1B6809-E293-4405-835C-BF3366EC080E}" srcOrd="0" destOrd="0" parTransId="{8F07BB72-6282-4753-ACA8-1F6D220149A3}" sibTransId="{7C0DB36E-C46B-4F80-AD2B-4118471E9965}"/>
    <dgm:cxn modelId="{03BEFB34-FF5E-4E7A-A184-06484F492559}" srcId="{3C1B6809-E293-4405-835C-BF3366EC080E}" destId="{BD8395AD-0499-462F-BBFB-1AE62004EE6D}" srcOrd="2" destOrd="0" parTransId="{AF6D8BC9-FCAA-4BBC-B89A-78D157A4493E}" sibTransId="{A876BA3A-8C54-413D-8CA4-2AAFE586E146}"/>
    <dgm:cxn modelId="{55965075-07FA-4E6B-90E6-C8138A3CBD8F}" type="presOf" srcId="{BD8395AD-0499-462F-BBFB-1AE62004EE6D}" destId="{A3BBEF6A-63DF-4E6E-B4B2-91BF686335C6}" srcOrd="0" destOrd="0" presId="urn:microsoft.com/office/officeart/2005/8/layout/architecture"/>
    <dgm:cxn modelId="{DA8C1D88-518B-4A92-A8EB-41D19B87F7F0}" srcId="{3C1B6809-E293-4405-835C-BF3366EC080E}" destId="{2B7023A4-8EE6-4928-9B17-36D055641F3F}" srcOrd="1" destOrd="0" parTransId="{923090A0-9A7E-4181-9558-62E576946B0C}" sibTransId="{AB03EEDF-26BE-4BE3-B250-A5774E9F9B35}"/>
    <dgm:cxn modelId="{2FC7169F-FDDD-4373-A753-91CF6BD4CD99}" type="presOf" srcId="{81507CD1-2A57-4F6B-B90F-64C4A017FC20}" destId="{9633D0DF-D3DF-4D54-A123-985BAB0C301C}" srcOrd="0" destOrd="0" presId="urn:microsoft.com/office/officeart/2005/8/layout/architecture"/>
    <dgm:cxn modelId="{1F1292A8-6E27-4D84-A6B8-6C2862AE97DF}" srcId="{3C1B6809-E293-4405-835C-BF3366EC080E}" destId="{AC7ED6CE-AEF4-48DF-8D4E-538555544A7D}" srcOrd="3" destOrd="0" parTransId="{7852A663-8165-45BE-81D8-D04415704CA0}" sibTransId="{B5B19A50-AA7E-4583-B4D8-3BE776AA03AB}"/>
    <dgm:cxn modelId="{6AD1CAAA-B18F-4458-9339-AC7A74F58527}" type="presOf" srcId="{AC7ED6CE-AEF4-48DF-8D4E-538555544A7D}" destId="{3016C2B0-A62B-4BE7-A430-C320F0732F60}" srcOrd="0" destOrd="0" presId="urn:microsoft.com/office/officeart/2005/8/layout/architecture"/>
    <dgm:cxn modelId="{6315D4E1-60ED-4D6D-BC56-435D84A849CF}" type="presOf" srcId="{3C1B6809-E293-4405-835C-BF3366EC080E}" destId="{D7C97266-1290-469B-8AC3-21577B711284}" srcOrd="0" destOrd="0" presId="urn:microsoft.com/office/officeart/2005/8/layout/architecture"/>
    <dgm:cxn modelId="{678D594F-DCB2-43B3-B285-B408078560FA}" type="presParOf" srcId="{9633D0DF-D3DF-4D54-A123-985BAB0C301C}" destId="{1B3AB179-85BC-46B2-9841-11CA50023918}" srcOrd="0" destOrd="0" presId="urn:microsoft.com/office/officeart/2005/8/layout/architecture"/>
    <dgm:cxn modelId="{E1B3D5BA-0E63-49FA-ACEB-C293EA93475C}" type="presParOf" srcId="{1B3AB179-85BC-46B2-9841-11CA50023918}" destId="{D7C97266-1290-469B-8AC3-21577B711284}" srcOrd="0" destOrd="0" presId="urn:microsoft.com/office/officeart/2005/8/layout/architecture"/>
    <dgm:cxn modelId="{CE4C3E57-E9A3-421D-9DDF-555D92FCC585}" type="presParOf" srcId="{1B3AB179-85BC-46B2-9841-11CA50023918}" destId="{8E2A0E3B-AF9F-4E2F-8DC4-04427073C3CD}" srcOrd="1" destOrd="0" presId="urn:microsoft.com/office/officeart/2005/8/layout/architecture"/>
    <dgm:cxn modelId="{E9EDA2D7-D7EA-400C-BFD1-E0D795D601FB}" type="presParOf" srcId="{1B3AB179-85BC-46B2-9841-11CA50023918}" destId="{1D4A8359-3C7E-4799-A6DE-F50A40611088}" srcOrd="2" destOrd="0" presId="urn:microsoft.com/office/officeart/2005/8/layout/architecture"/>
    <dgm:cxn modelId="{24CA9F69-34C6-42C7-9E43-20D8A8881E6A}" type="presParOf" srcId="{1D4A8359-3C7E-4799-A6DE-F50A40611088}" destId="{DEE04958-DEB4-445E-A8AF-4F40E1C610DA}" srcOrd="0" destOrd="0" presId="urn:microsoft.com/office/officeart/2005/8/layout/architecture"/>
    <dgm:cxn modelId="{A391E51A-1620-4A9B-B46B-8013BA0CD3B8}" type="presParOf" srcId="{DEE04958-DEB4-445E-A8AF-4F40E1C610DA}" destId="{5E28DDB9-F185-440A-9D5E-D9B95CA521AD}" srcOrd="0" destOrd="0" presId="urn:microsoft.com/office/officeart/2005/8/layout/architecture"/>
    <dgm:cxn modelId="{120D2C1B-581C-4F82-B008-95562D7291AC}" type="presParOf" srcId="{DEE04958-DEB4-445E-A8AF-4F40E1C610DA}" destId="{5D3871BB-5EDE-467C-976A-8924C6BF8EC6}" srcOrd="1" destOrd="0" presId="urn:microsoft.com/office/officeart/2005/8/layout/architecture"/>
    <dgm:cxn modelId="{69582A0B-7284-46A0-A8BE-E38F2E8383F9}" type="presParOf" srcId="{1D4A8359-3C7E-4799-A6DE-F50A40611088}" destId="{9B441194-B53B-4022-814A-C3A3930B11DD}" srcOrd="1" destOrd="0" presId="urn:microsoft.com/office/officeart/2005/8/layout/architecture"/>
    <dgm:cxn modelId="{908ACE79-2DBF-42DE-BE72-430F8B7BF4DA}" type="presParOf" srcId="{1D4A8359-3C7E-4799-A6DE-F50A40611088}" destId="{C2AC14E6-9065-4AEF-AEB0-5895E3DEEDEB}" srcOrd="2" destOrd="0" presId="urn:microsoft.com/office/officeart/2005/8/layout/architecture"/>
    <dgm:cxn modelId="{3AA97453-F09D-42CE-ADB9-35062F85433A}" type="presParOf" srcId="{C2AC14E6-9065-4AEF-AEB0-5895E3DEEDEB}" destId="{82A89A1D-C0CE-4F02-AB63-E7E614E095B8}" srcOrd="0" destOrd="0" presId="urn:microsoft.com/office/officeart/2005/8/layout/architecture"/>
    <dgm:cxn modelId="{4E9EE8A4-A941-43CD-AF8D-F3D6D2D8D930}" type="presParOf" srcId="{C2AC14E6-9065-4AEF-AEB0-5895E3DEEDEB}" destId="{DFD7DCBF-1557-4D0F-900C-780B8E43CF2B}" srcOrd="1" destOrd="0" presId="urn:microsoft.com/office/officeart/2005/8/layout/architecture"/>
    <dgm:cxn modelId="{31271385-C76F-46F8-82DD-F77A5320999D}" type="presParOf" srcId="{1D4A8359-3C7E-4799-A6DE-F50A40611088}" destId="{55A775B0-9E49-4365-B416-32E8D293AB2C}" srcOrd="3" destOrd="0" presId="urn:microsoft.com/office/officeart/2005/8/layout/architecture"/>
    <dgm:cxn modelId="{588DC1FB-1644-4B63-AA7F-BFB284FB1245}" type="presParOf" srcId="{1D4A8359-3C7E-4799-A6DE-F50A40611088}" destId="{065740A5-7959-4E7F-B0AB-DC0AF7BE31DF}" srcOrd="4" destOrd="0" presId="urn:microsoft.com/office/officeart/2005/8/layout/architecture"/>
    <dgm:cxn modelId="{4B90B7E8-884B-47A8-BF91-010322777FAE}" type="presParOf" srcId="{065740A5-7959-4E7F-B0AB-DC0AF7BE31DF}" destId="{A3BBEF6A-63DF-4E6E-B4B2-91BF686335C6}" srcOrd="0" destOrd="0" presId="urn:microsoft.com/office/officeart/2005/8/layout/architecture"/>
    <dgm:cxn modelId="{5B2568AF-A745-4B41-B575-A5E7C0EE73FF}" type="presParOf" srcId="{065740A5-7959-4E7F-B0AB-DC0AF7BE31DF}" destId="{A144BB27-3CC5-4365-87AE-8F3484C7EAEC}" srcOrd="1" destOrd="0" presId="urn:microsoft.com/office/officeart/2005/8/layout/architecture"/>
    <dgm:cxn modelId="{850DF1FC-645B-4D74-A5CD-D667305D7307}" type="presParOf" srcId="{1D4A8359-3C7E-4799-A6DE-F50A40611088}" destId="{9EDF6D3F-8124-4169-ADD2-A630F2EC63B9}" srcOrd="5" destOrd="0" presId="urn:microsoft.com/office/officeart/2005/8/layout/architecture"/>
    <dgm:cxn modelId="{F4A0A1C9-BA37-48C2-BD61-BBCF724DAC1D}" type="presParOf" srcId="{1D4A8359-3C7E-4799-A6DE-F50A40611088}" destId="{90C09617-417F-41BC-AA38-B907A24964EB}" srcOrd="6" destOrd="0" presId="urn:microsoft.com/office/officeart/2005/8/layout/architecture"/>
    <dgm:cxn modelId="{3FBC6445-9C8A-4387-8A24-F51D9C946D41}" type="presParOf" srcId="{90C09617-417F-41BC-AA38-B907A24964EB}" destId="{3016C2B0-A62B-4BE7-A430-C320F0732F60}" srcOrd="0" destOrd="0" presId="urn:microsoft.com/office/officeart/2005/8/layout/architecture"/>
    <dgm:cxn modelId="{957A8336-B587-4995-BBE4-C2FDF916A48A}" type="presParOf" srcId="{90C09617-417F-41BC-AA38-B907A24964EB}" destId="{1DE27251-2528-4186-B04F-3FECF7E553F7}"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97266-1290-469B-8AC3-21577B711284}">
      <dsp:nvSpPr>
        <dsp:cNvPr id="0" name=""/>
        <dsp:cNvSpPr/>
      </dsp:nvSpPr>
      <dsp:spPr>
        <a:xfrm>
          <a:off x="1308" y="2365039"/>
          <a:ext cx="8094495" cy="22036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ACTA Method</a:t>
          </a:r>
        </a:p>
      </dsp:txBody>
      <dsp:txXfrm>
        <a:off x="65851" y="2429582"/>
        <a:ext cx="7965409" cy="2074580"/>
      </dsp:txXfrm>
    </dsp:sp>
    <dsp:sp modelId="{5E28DDB9-F185-440A-9D5E-D9B95CA521AD}">
      <dsp:nvSpPr>
        <dsp:cNvPr id="0" name=""/>
        <dsp:cNvSpPr/>
      </dsp:nvSpPr>
      <dsp:spPr>
        <a:xfrm>
          <a:off x="1308" y="331"/>
          <a:ext cx="1903691" cy="22036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Task Diagram</a:t>
          </a:r>
        </a:p>
      </dsp:txBody>
      <dsp:txXfrm>
        <a:off x="57065" y="56088"/>
        <a:ext cx="1792177" cy="2092152"/>
      </dsp:txXfrm>
    </dsp:sp>
    <dsp:sp modelId="{82A89A1D-C0CE-4F02-AB63-E7E614E095B8}">
      <dsp:nvSpPr>
        <dsp:cNvPr id="0" name=""/>
        <dsp:cNvSpPr/>
      </dsp:nvSpPr>
      <dsp:spPr>
        <a:xfrm>
          <a:off x="2064910" y="331"/>
          <a:ext cx="1903691" cy="22036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Knowledge Audit</a:t>
          </a:r>
        </a:p>
      </dsp:txBody>
      <dsp:txXfrm>
        <a:off x="2120667" y="56088"/>
        <a:ext cx="1792177" cy="2092152"/>
      </dsp:txXfrm>
    </dsp:sp>
    <dsp:sp modelId="{A3BBEF6A-63DF-4E6E-B4B2-91BF686335C6}">
      <dsp:nvSpPr>
        <dsp:cNvPr id="0" name=""/>
        <dsp:cNvSpPr/>
      </dsp:nvSpPr>
      <dsp:spPr>
        <a:xfrm>
          <a:off x="4128511" y="331"/>
          <a:ext cx="1903691" cy="22036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Simulation Interview</a:t>
          </a:r>
        </a:p>
      </dsp:txBody>
      <dsp:txXfrm>
        <a:off x="4184268" y="56088"/>
        <a:ext cx="1792177" cy="2092152"/>
      </dsp:txXfrm>
    </dsp:sp>
    <dsp:sp modelId="{3016C2B0-A62B-4BE7-A430-C320F0732F60}">
      <dsp:nvSpPr>
        <dsp:cNvPr id="0" name=""/>
        <dsp:cNvSpPr/>
      </dsp:nvSpPr>
      <dsp:spPr>
        <a:xfrm>
          <a:off x="6192112" y="331"/>
          <a:ext cx="1903691" cy="22036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Cognitive Demands Table</a:t>
          </a:r>
        </a:p>
      </dsp:txBody>
      <dsp:txXfrm>
        <a:off x="6247869" y="56088"/>
        <a:ext cx="1792177" cy="2092152"/>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Who introduces?</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a:p>
            <a:r>
              <a:rPr lang="en-US" dirty="0"/>
              <a:t>Key aspect of the task revolved around the visual references, informed by the ACTA.  This developed our questions to better understand what visual behavior is happening beyond </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99789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a:p>
            <a:r>
              <a:rPr lang="en-US" dirty="0"/>
              <a:t>5 Areas of Interest were identified using the ACTA and conventional training platforms. AOI 1 and 2 are </a:t>
            </a: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226416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a:p>
            <a:r>
              <a:rPr lang="en-US" dirty="0"/>
              <a:t>Using the VR with embedded eye tracking, we compared visual focus of instructors vs that of students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20316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a:p>
            <a:r>
              <a:rPr lang="en-US" dirty="0"/>
              <a:t>Students emphasis was on other references where the Instructors went their first and spent more time there. </a:t>
            </a:r>
          </a:p>
          <a:p>
            <a:endParaRPr lang="en-US" dirty="0"/>
          </a:p>
          <a:p>
            <a:r>
              <a:rPr lang="en-US" dirty="0"/>
              <a:t>Quickness of instructor attention to antenna/white line as compared to the student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141301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4005785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Steppen</a:t>
            </a:r>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233838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Steppen</a:t>
            </a:r>
          </a:p>
          <a:p>
            <a:r>
              <a:rPr lang="en-US" dirty="0"/>
              <a:t>This slide was our bridge recommendation from Part 1 of our research into Part 2 which is testing the success of the use of VR.</a:t>
            </a:r>
          </a:p>
          <a:p>
            <a:endParaRPr lang="en-US" dirty="0"/>
          </a:p>
          <a:p>
            <a:r>
              <a:rPr lang="en-US" dirty="0"/>
              <a:t>Learning Strategies</a:t>
            </a:r>
          </a:p>
          <a:p>
            <a:r>
              <a:rPr lang="en-US" dirty="0"/>
              <a:t>Inform and Improve the training process based on what information was gathered using the ACTA and eye tracking to test the gaze behavior.</a:t>
            </a:r>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1797208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411502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conventional training what is being successfully applied VR/eye tracking allowed us to analyze visual cues to the visual references.  </a:t>
            </a:r>
          </a:p>
          <a:p>
            <a:endParaRPr lang="en-US" dirty="0"/>
          </a:p>
          <a:p>
            <a:r>
              <a:rPr lang="en-US" dirty="0" err="1"/>
              <a:t>Steppen</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17278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 - Overview</a:t>
            </a:r>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225501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Steppen</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345907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Lindsay</a:t>
            </a:r>
          </a:p>
          <a:p>
            <a:pPr marL="0" lvl="0" indent="0" algn="l" rtl="0">
              <a:lnSpc>
                <a:spcPct val="100000"/>
              </a:lnSpc>
              <a:spcBef>
                <a:spcPts val="0"/>
              </a:spcBef>
              <a:spcAft>
                <a:spcPts val="0"/>
              </a:spcAft>
              <a:buSzPts val="1100"/>
              <a:buNone/>
            </a:pPr>
            <a:r>
              <a:rPr lang="en-US" dirty="0"/>
              <a:t>Toolkit of interview methods to analyze the cognitive demands of the task.</a:t>
            </a:r>
          </a:p>
          <a:p>
            <a:pPr marL="0" lvl="0" indent="0" algn="l" rtl="0">
              <a:lnSpc>
                <a:spcPct val="100000"/>
              </a:lnSpc>
              <a:spcBef>
                <a:spcPts val="0"/>
              </a:spcBef>
              <a:spcAft>
                <a:spcPts val="0"/>
              </a:spcAft>
              <a:buSzPts val="1100"/>
              <a:buNone/>
            </a:pPr>
            <a:r>
              <a:rPr lang="en-US" dirty="0"/>
              <a:t>Way to elicit and represent cognitive task performance</a:t>
            </a:r>
          </a:p>
          <a:p>
            <a:pPr marL="0" lvl="0" indent="0" algn="l" rtl="0">
              <a:lnSpc>
                <a:spcPct val="100000"/>
              </a:lnSpc>
              <a:spcBef>
                <a:spcPts val="0"/>
              </a:spcBef>
              <a:spcAft>
                <a:spcPts val="0"/>
              </a:spcAft>
              <a:buSzPts val="1100"/>
              <a:buNone/>
            </a:pPr>
            <a:r>
              <a:rPr lang="en-US" dirty="0"/>
              <a:t>Informs recommendations for system and, in this case, training design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26361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rgbClr val="7030A0"/>
                </a:solidFill>
                <a:latin typeface="Calibri"/>
                <a:ea typeface="Calibri"/>
                <a:cs typeface="Calibri"/>
                <a:sym typeface="Calibri"/>
              </a:rPr>
              <a:t>Lindsay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rgbClr val="7030A0"/>
                </a:solidFill>
                <a:latin typeface="Calibri"/>
                <a:ea typeface="Calibri"/>
                <a:cs typeface="Calibri"/>
                <a:sym typeface="Calibri"/>
              </a:rPr>
              <a:t>What defines the successful completion of the task?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solidFill>
                <a:srgbClr val="7030A0"/>
              </a:solidFill>
              <a:latin typeface="Calibri"/>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rgbClr val="7030A0"/>
                </a:solidFill>
                <a:latin typeface="Calibri"/>
                <a:ea typeface="Calibri"/>
                <a:cs typeface="Calibri"/>
                <a:sym typeface="Calibri"/>
              </a:rPr>
              <a:t>As a non-pilot breakdown the muscle memory from the experts and understand each move</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6886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Steppen</a:t>
            </a:r>
          </a:p>
          <a:p>
            <a:r>
              <a:rPr lang="en-US" b="1" dirty="0"/>
              <a:t>POINT OUT </a:t>
            </a:r>
            <a:r>
              <a:rPr lang="en-US" b="1" dirty="0" err="1"/>
              <a:t>Antinna</a:t>
            </a:r>
            <a:r>
              <a:rPr lang="en-US" b="1" dirty="0"/>
              <a:t> and White Line (AOI 1)… key visual reference</a:t>
            </a:r>
          </a:p>
          <a:p>
            <a:endParaRPr lang="en-US" dirty="0"/>
          </a:p>
          <a:p>
            <a:r>
              <a:rPr lang="en-US" dirty="0"/>
              <a:t>What makes AR challenging.  Look to the middle image and the visual references are the only cues that a pilot has to make contact.</a:t>
            </a:r>
          </a:p>
          <a:p>
            <a:endParaRPr lang="en-US" dirty="0"/>
          </a:p>
          <a:p>
            <a:r>
              <a:rPr lang="en-US" dirty="0"/>
              <a:t>The B-52 should be positioned strategically beneath and underneath the tanker to in order to make contact.</a:t>
            </a:r>
          </a:p>
          <a:p>
            <a:endParaRPr lang="en-US" dirty="0"/>
          </a:p>
          <a:p>
            <a:r>
              <a:rPr lang="en-US" dirty="0"/>
              <a:t>How we do that is placing visual cues in specific locations with our window view. </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04554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Steppen</a:t>
            </a:r>
          </a:p>
          <a:p>
            <a:r>
              <a:rPr lang="en-US" b="1" dirty="0"/>
              <a:t>BOOM OPERATOR In the top WINDOW (AOI 2)… Key reference</a:t>
            </a:r>
          </a:p>
          <a:p>
            <a:endParaRPr lang="en-US" dirty="0"/>
          </a:p>
          <a:p>
            <a:r>
              <a:rPr lang="en-US" dirty="0"/>
              <a:t>Challenging to see references </a:t>
            </a:r>
          </a:p>
          <a:p>
            <a:endParaRPr lang="en-US" dirty="0"/>
          </a:p>
          <a:p>
            <a:r>
              <a:rPr lang="en-US" dirty="0"/>
              <a:t>The visual </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118469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dk1"/>
                </a:solidFill>
                <a:latin typeface="Calibri"/>
                <a:ea typeface="Calibri"/>
                <a:cs typeface="Calibri"/>
                <a:sym typeface="Calibri"/>
              </a:rPr>
              <a:t>Steppen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dk1"/>
                </a:solidFill>
                <a:latin typeface="Calibri"/>
                <a:ea typeface="Calibri"/>
                <a:cs typeface="Calibri"/>
                <a:sym typeface="Calibri"/>
              </a:rPr>
              <a:t>The final portion of the ACTA was the cognitive demands table, which provided a method that would consolidate the data gathered to provide meaningful input into our training recommendations. </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210915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lsbS0NreeKw?feature=oembed"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23_27C2F004.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B-52 Pilots in Focus: Human Factors in Virtual Reality Research</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Dr. Lindsay Gouedy, Louisiana Tech University</a:t>
            </a:r>
          </a:p>
          <a:p>
            <a:pPr eaLnBrk="1" hangingPunct="1"/>
            <a:r>
              <a:rPr lang="en-US" dirty="0">
                <a:latin typeface="Arial Narrow" pitchFamily="34" charset="0"/>
              </a:rPr>
              <a:t>Dr. Mary Fendley, Louisiana Tech University</a:t>
            </a:r>
          </a:p>
          <a:p>
            <a:pPr eaLnBrk="1" hangingPunct="1"/>
            <a:r>
              <a:rPr lang="en-US" dirty="0">
                <a:latin typeface="Arial Narrow" pitchFamily="34" charset="0"/>
              </a:rPr>
              <a:t>Brandon “</a:t>
            </a:r>
            <a:r>
              <a:rPr lang="en-US" dirty="0" err="1">
                <a:latin typeface="Arial Narrow" pitchFamily="34" charset="0"/>
              </a:rPr>
              <a:t>Steppen</a:t>
            </a:r>
            <a:r>
              <a:rPr lang="en-US" dirty="0">
                <a:latin typeface="Arial Narrow" pitchFamily="34" charset="0"/>
              </a:rPr>
              <a:t>” </a:t>
            </a:r>
            <a:r>
              <a:rPr lang="en-US" dirty="0" err="1">
                <a:latin typeface="Arial Narrow" pitchFamily="34" charset="0"/>
              </a:rPr>
              <a:t>Wolf,</a:t>
            </a:r>
            <a:r>
              <a:rPr lang="en-US" dirty="0">
                <a:latin typeface="Arial Narrow" pitchFamily="34" charset="0"/>
              </a:rPr>
              <a:t> Lt Col, USAF</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
        <p:nvSpPr>
          <p:cNvPr id="3" name="TextBox 2">
            <a:extLst>
              <a:ext uri="{FF2B5EF4-FFF2-40B4-BE49-F238E27FC236}">
                <a16:creationId xmlns:a16="http://schemas.microsoft.com/office/drawing/2014/main" id="{93EBBDB4-D321-AFDB-94F1-7B2C72E987DE}"/>
              </a:ext>
            </a:extLst>
          </p:cNvPr>
          <p:cNvSpPr txBox="1"/>
          <p:nvPr/>
        </p:nvSpPr>
        <p:spPr>
          <a:xfrm>
            <a:off x="764628" y="5811560"/>
            <a:ext cx="10863706" cy="1046440"/>
          </a:xfrm>
          <a:prstGeom prst="rect">
            <a:avLst/>
          </a:prstGeom>
          <a:noFill/>
        </p:spPr>
        <p:txBody>
          <a:bodyPr wrap="square" rtlCol="0">
            <a:spAutoFit/>
          </a:bodyPr>
          <a:lstStyle/>
          <a:p>
            <a:pPr marL="0" marR="0" algn="l"/>
            <a:r>
              <a:rPr lang="en-US" sz="1000" b="0" i="0" dirty="0">
                <a:solidFill>
                  <a:srgbClr val="242424"/>
                </a:solidFill>
                <a:effectLst/>
                <a:latin typeface="Aptos" panose="020B0004020202020204" pitchFamily="34" charset="0"/>
              </a:rPr>
              <a:t>Effort sponsored by the Air Force under MOU FA6800-23-H-0001. The U.S. Government is authorized to reproduce and distribute copies for Governmental purposes notwithstanding any copyright or other restrictive legends. The views and conclusions contained herein are those of the authors and should not be interpreted as necessarily representing the official policies or endorsements, either expressed or implied, of the Air Force of the U.S. Government.</a:t>
            </a:r>
          </a:p>
          <a:p>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DBC3A-4587-7B1C-6A1C-CFAE3468A852}"/>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A7E2942C-729E-459E-8050-84ECB4BAF184}"/>
              </a:ext>
            </a:extLst>
          </p:cNvPr>
          <p:cNvSpPr>
            <a:spLocks noGrp="1"/>
          </p:cNvSpPr>
          <p:nvPr>
            <p:ph type="title"/>
          </p:nvPr>
        </p:nvSpPr>
        <p:spPr/>
        <p:txBody>
          <a:bodyPr/>
          <a:lstStyle/>
          <a:p>
            <a:r>
              <a:rPr lang="en-US" dirty="0"/>
              <a:t>Research Questions</a:t>
            </a:r>
          </a:p>
        </p:txBody>
      </p:sp>
      <p:sp>
        <p:nvSpPr>
          <p:cNvPr id="4" name="Content Placeholder 3">
            <a:extLst>
              <a:ext uri="{FF2B5EF4-FFF2-40B4-BE49-F238E27FC236}">
                <a16:creationId xmlns:a16="http://schemas.microsoft.com/office/drawing/2014/main" id="{469EC866-EDF7-8035-8E81-1C475896E356}"/>
              </a:ext>
            </a:extLst>
          </p:cNvPr>
          <p:cNvSpPr>
            <a:spLocks noGrp="1"/>
          </p:cNvSpPr>
          <p:nvPr>
            <p:ph sz="quarter" idx="11"/>
          </p:nvPr>
        </p:nvSpPr>
        <p:spPr>
          <a:xfrm>
            <a:off x="480132" y="2050473"/>
            <a:ext cx="11250613" cy="4071479"/>
          </a:xfrm>
        </p:spPr>
        <p:txBody>
          <a:bodyPr/>
          <a:lstStyle/>
          <a:p>
            <a:r>
              <a:rPr lang="en-US" sz="2400" b="1" dirty="0">
                <a:latin typeface="Arial" panose="020B0604020202020204" pitchFamily="34" charset="0"/>
                <a:cs typeface="Arial" panose="020B0604020202020204" pitchFamily="34" charset="0"/>
              </a:rPr>
              <a:t>Do pilots follow the prescribed cognitive strategies?</a:t>
            </a:r>
          </a:p>
          <a:p>
            <a:r>
              <a:rPr lang="en-US" sz="2400" b="1" dirty="0">
                <a:latin typeface="Arial" panose="020B0604020202020204" pitchFamily="34" charset="0"/>
                <a:cs typeface="Arial" panose="020B0604020202020204" pitchFamily="34" charset="0"/>
              </a:rPr>
              <a:t>How long does it take for the pilot to fixate on each of the defined Areas of Interest (AOIs)?</a:t>
            </a:r>
          </a:p>
          <a:p>
            <a:r>
              <a:rPr lang="en-US" sz="2400" b="1" dirty="0">
                <a:latin typeface="Arial" panose="020B0604020202020204" pitchFamily="34" charset="0"/>
                <a:cs typeface="Arial" panose="020B0604020202020204" pitchFamily="34" charset="0"/>
              </a:rPr>
              <a:t>Is there a difference in gaze behavior during contact and disconnect?</a:t>
            </a:r>
          </a:p>
          <a:p>
            <a:endParaRPr lang="en-US" dirty="0"/>
          </a:p>
        </p:txBody>
      </p:sp>
    </p:spTree>
    <p:extLst>
      <p:ext uri="{BB962C8B-B14F-4D97-AF65-F5344CB8AC3E}">
        <p14:creationId xmlns:p14="http://schemas.microsoft.com/office/powerpoint/2010/main" val="13909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201F-75C3-4FED-49C4-243DAD8B41F7}"/>
              </a:ext>
            </a:extLst>
          </p:cNvPr>
          <p:cNvSpPr>
            <a:spLocks noGrp="1"/>
          </p:cNvSpPr>
          <p:nvPr>
            <p:ph type="title"/>
          </p:nvPr>
        </p:nvSpPr>
        <p:spPr>
          <a:xfrm>
            <a:off x="1437058" y="0"/>
            <a:ext cx="9317883" cy="795130"/>
          </a:xfrm>
        </p:spPr>
        <p:txBody>
          <a:bodyPr/>
          <a:lstStyle/>
          <a:p>
            <a:r>
              <a:rPr lang="en-US" dirty="0"/>
              <a:t>Do pilot follow the prescribed cognitive strategies?</a:t>
            </a:r>
          </a:p>
        </p:txBody>
      </p:sp>
      <p:sp>
        <p:nvSpPr>
          <p:cNvPr id="3" name="Slide Number Placeholder 2">
            <a:extLst>
              <a:ext uri="{FF2B5EF4-FFF2-40B4-BE49-F238E27FC236}">
                <a16:creationId xmlns:a16="http://schemas.microsoft.com/office/drawing/2014/main" id="{5DACCB65-6AF8-2E84-34E8-B0316B9CD085}"/>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5" name="Text Placeholder 4">
            <a:extLst>
              <a:ext uri="{FF2B5EF4-FFF2-40B4-BE49-F238E27FC236}">
                <a16:creationId xmlns:a16="http://schemas.microsoft.com/office/drawing/2014/main" id="{AA6BECA5-D3EB-83BD-D25B-9045208B6A0C}"/>
              </a:ext>
            </a:extLst>
          </p:cNvPr>
          <p:cNvSpPr>
            <a:spLocks noGrp="1"/>
          </p:cNvSpPr>
          <p:nvPr>
            <p:ph type="body" sz="quarter" idx="12"/>
          </p:nvPr>
        </p:nvSpPr>
        <p:spPr>
          <a:xfrm>
            <a:off x="6407016" y="1655433"/>
            <a:ext cx="5446091" cy="4085533"/>
          </a:xfrm>
        </p:spPr>
        <p:txBody>
          <a:bodyPr/>
          <a:lstStyle/>
          <a:p>
            <a:r>
              <a:rPr lang="en-US" sz="1800" b="1" dirty="0">
                <a:latin typeface="Arial" panose="020B0604020202020204" pitchFamily="34" charset="0"/>
                <a:cs typeface="Arial" panose="020B0604020202020204" pitchFamily="34" charset="0"/>
              </a:rPr>
              <a:t>Using embedded eye tracking technology in the headset we identified five Areas of Interest (AOIs)</a:t>
            </a:r>
          </a:p>
          <a:p>
            <a:endParaRPr lang="en-US" sz="1800" b="1" dirty="0">
              <a:latin typeface="Arial" panose="020B0604020202020204" pitchFamily="34" charset="0"/>
              <a:cs typeface="Arial" panose="020B0604020202020204" pitchFamily="34" charset="0"/>
            </a:endParaRPr>
          </a:p>
          <a:p>
            <a:r>
              <a:rPr lang="en-US" sz="1800" b="1" dirty="0">
                <a:effectLst/>
                <a:latin typeface="Arial" panose="020B0604020202020204" pitchFamily="34" charset="0"/>
                <a:ea typeface="Times New Roman" panose="02020603050405020304" pitchFamily="18" charset="0"/>
                <a:cs typeface="Arial" panose="020B0604020202020204" pitchFamily="34" charset="0"/>
              </a:rPr>
              <a:t>For each pilot, we generated a heat map of their gaze during the entire flight.   We used those individual gaze maps to generate aggregate heat maps of the instructors as well as the students.</a:t>
            </a:r>
            <a:endParaRPr lang="en-US" sz="1800" b="1" dirty="0">
              <a:latin typeface="Arial" panose="020B0604020202020204" pitchFamily="34" charset="0"/>
              <a:cs typeface="Arial" panose="020B0604020202020204" pitchFamily="34" charset="0"/>
            </a:endParaRPr>
          </a:p>
        </p:txBody>
      </p:sp>
      <p:pic>
        <p:nvPicPr>
          <p:cNvPr id="6" name="image1.png" descr="A screenshot of a video game">
            <a:extLst>
              <a:ext uri="{FF2B5EF4-FFF2-40B4-BE49-F238E27FC236}">
                <a16:creationId xmlns:a16="http://schemas.microsoft.com/office/drawing/2014/main" id="{EE76765A-9853-B033-58B9-DB3A51EC2454}"/>
              </a:ext>
            </a:extLst>
          </p:cNvPr>
          <p:cNvPicPr/>
          <p:nvPr/>
        </p:nvPicPr>
        <p:blipFill>
          <a:blip r:embed="rId3"/>
          <a:srcRect/>
          <a:stretch>
            <a:fillRect/>
          </a:stretch>
        </p:blipFill>
        <p:spPr>
          <a:xfrm>
            <a:off x="430155" y="1655433"/>
            <a:ext cx="5976861" cy="3799782"/>
          </a:xfrm>
          <a:prstGeom prst="rect">
            <a:avLst/>
          </a:prstGeom>
          <a:ln/>
        </p:spPr>
      </p:pic>
    </p:spTree>
    <p:extLst>
      <p:ext uri="{BB962C8B-B14F-4D97-AF65-F5344CB8AC3E}">
        <p14:creationId xmlns:p14="http://schemas.microsoft.com/office/powerpoint/2010/main" val="167826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201F-75C3-4FED-49C4-243DAD8B41F7}"/>
              </a:ext>
            </a:extLst>
          </p:cNvPr>
          <p:cNvSpPr>
            <a:spLocks noGrp="1"/>
          </p:cNvSpPr>
          <p:nvPr>
            <p:ph type="title"/>
          </p:nvPr>
        </p:nvSpPr>
        <p:spPr>
          <a:xfrm>
            <a:off x="1437058" y="0"/>
            <a:ext cx="9317883" cy="795130"/>
          </a:xfrm>
        </p:spPr>
        <p:txBody>
          <a:bodyPr/>
          <a:lstStyle/>
          <a:p>
            <a:r>
              <a:rPr lang="en-US" dirty="0"/>
              <a:t>Do pilot follow the prescribed cognitive strategies?</a:t>
            </a:r>
          </a:p>
        </p:txBody>
      </p:sp>
      <p:sp>
        <p:nvSpPr>
          <p:cNvPr id="3" name="Slide Number Placeholder 2">
            <a:extLst>
              <a:ext uri="{FF2B5EF4-FFF2-40B4-BE49-F238E27FC236}">
                <a16:creationId xmlns:a16="http://schemas.microsoft.com/office/drawing/2014/main" id="{5DACCB65-6AF8-2E84-34E8-B0316B9CD085}"/>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5" name="Text Placeholder 4">
            <a:extLst>
              <a:ext uri="{FF2B5EF4-FFF2-40B4-BE49-F238E27FC236}">
                <a16:creationId xmlns:a16="http://schemas.microsoft.com/office/drawing/2014/main" id="{AA6BECA5-D3EB-83BD-D25B-9045208B6A0C}"/>
              </a:ext>
            </a:extLst>
          </p:cNvPr>
          <p:cNvSpPr>
            <a:spLocks noGrp="1"/>
          </p:cNvSpPr>
          <p:nvPr>
            <p:ph type="body" sz="quarter" idx="12"/>
          </p:nvPr>
        </p:nvSpPr>
        <p:spPr>
          <a:xfrm>
            <a:off x="410818" y="990774"/>
            <a:ext cx="4258164" cy="4895850"/>
          </a:xfrm>
        </p:spPr>
        <p:txBody>
          <a:bodyPr/>
          <a:lstStyle/>
          <a:p>
            <a:r>
              <a:rPr lang="en-US" sz="1800" b="1" dirty="0">
                <a:latin typeface="Arial" panose="020B0604020202020204" pitchFamily="34" charset="0"/>
                <a:cs typeface="Arial" panose="020B0604020202020204" pitchFamily="34" charset="0"/>
              </a:rPr>
              <a:t>The images show a clear visual distinction from where the instructor pilot’s focal emphasis is throughout the flight versus that of the students. </a:t>
            </a:r>
          </a:p>
          <a:p>
            <a:pPr marL="0" indent="0">
              <a:buNone/>
            </a:pPr>
            <a:endParaRPr lang="en-US" sz="1800" b="1" dirty="0">
              <a:latin typeface="Arial" panose="020B0604020202020204" pitchFamily="34" charset="0"/>
              <a:cs typeface="Arial" panose="020B0604020202020204" pitchFamily="34" charset="0"/>
            </a:endParaRPr>
          </a:p>
          <a:p>
            <a:r>
              <a:rPr lang="en-US" sz="1800" b="1" dirty="0">
                <a:effectLst/>
                <a:latin typeface="Arial" panose="020B0604020202020204" pitchFamily="34" charset="0"/>
                <a:ea typeface="Times New Roman" panose="02020603050405020304" pitchFamily="18" charset="0"/>
                <a:cs typeface="Arial" panose="020B0604020202020204" pitchFamily="34" charset="0"/>
              </a:rPr>
              <a:t>The heat</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map is arguably one of the best indications, in the imagery collected, as it shows the highest area of focal concentration as the color progresses from green to red, red being the most concentrated.</a:t>
            </a:r>
            <a:endParaRPr lang="en-US" sz="1800" b="1" dirty="0">
              <a:latin typeface="Arial" panose="020B0604020202020204" pitchFamily="34" charset="0"/>
              <a:cs typeface="Arial" panose="020B0604020202020204" pitchFamily="34" charset="0"/>
            </a:endParaRPr>
          </a:p>
        </p:txBody>
      </p:sp>
      <p:pic>
        <p:nvPicPr>
          <p:cNvPr id="4" name="image5.png" descr="The inside of an airplane cockpit&#10;&#10;Description automatically generated with medium confidence">
            <a:extLst>
              <a:ext uri="{FF2B5EF4-FFF2-40B4-BE49-F238E27FC236}">
                <a16:creationId xmlns:a16="http://schemas.microsoft.com/office/drawing/2014/main" id="{BC20E2CF-17C6-D7BC-6021-582C5C7E6493}"/>
              </a:ext>
            </a:extLst>
          </p:cNvPr>
          <p:cNvPicPr/>
          <p:nvPr/>
        </p:nvPicPr>
        <p:blipFill>
          <a:blip r:embed="rId3"/>
          <a:srcRect/>
          <a:stretch>
            <a:fillRect/>
          </a:stretch>
        </p:blipFill>
        <p:spPr>
          <a:xfrm>
            <a:off x="5084618" y="1645871"/>
            <a:ext cx="3435928" cy="3402612"/>
          </a:xfrm>
          <a:prstGeom prst="rect">
            <a:avLst/>
          </a:prstGeom>
          <a:ln/>
        </p:spPr>
      </p:pic>
      <p:pic>
        <p:nvPicPr>
          <p:cNvPr id="8" name="image2.png" descr="A close-up of a control panel&#10;&#10;Description automatically generated with low confidence">
            <a:extLst>
              <a:ext uri="{FF2B5EF4-FFF2-40B4-BE49-F238E27FC236}">
                <a16:creationId xmlns:a16="http://schemas.microsoft.com/office/drawing/2014/main" id="{ED437E34-AD60-4ACB-B89C-5EE9982A2BE1}"/>
              </a:ext>
            </a:extLst>
          </p:cNvPr>
          <p:cNvPicPr/>
          <p:nvPr/>
        </p:nvPicPr>
        <p:blipFill>
          <a:blip r:embed="rId4"/>
          <a:srcRect/>
          <a:stretch>
            <a:fillRect/>
          </a:stretch>
        </p:blipFill>
        <p:spPr>
          <a:xfrm>
            <a:off x="8572951" y="1645871"/>
            <a:ext cx="3208231" cy="3402612"/>
          </a:xfrm>
          <a:prstGeom prst="rect">
            <a:avLst/>
          </a:prstGeom>
          <a:ln/>
        </p:spPr>
      </p:pic>
      <p:sp>
        <p:nvSpPr>
          <p:cNvPr id="9" name="TextBox 8">
            <a:extLst>
              <a:ext uri="{FF2B5EF4-FFF2-40B4-BE49-F238E27FC236}">
                <a16:creationId xmlns:a16="http://schemas.microsoft.com/office/drawing/2014/main" id="{62215D1A-AE66-0228-1C5F-D488AE02C085}"/>
              </a:ext>
            </a:extLst>
          </p:cNvPr>
          <p:cNvSpPr txBox="1"/>
          <p:nvPr/>
        </p:nvSpPr>
        <p:spPr>
          <a:xfrm>
            <a:off x="5561092" y="5068541"/>
            <a:ext cx="2482979"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Aggregate Heat Map of Instructors</a:t>
            </a:r>
          </a:p>
        </p:txBody>
      </p:sp>
      <p:sp>
        <p:nvSpPr>
          <p:cNvPr id="10" name="TextBox 9">
            <a:extLst>
              <a:ext uri="{FF2B5EF4-FFF2-40B4-BE49-F238E27FC236}">
                <a16:creationId xmlns:a16="http://schemas.microsoft.com/office/drawing/2014/main" id="{F76B5D18-15E9-D24C-3BF9-ABDB42087BD3}"/>
              </a:ext>
            </a:extLst>
          </p:cNvPr>
          <p:cNvSpPr txBox="1"/>
          <p:nvPr/>
        </p:nvSpPr>
        <p:spPr>
          <a:xfrm>
            <a:off x="9041897" y="5068540"/>
            <a:ext cx="2673025"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Aggregate Heat Map of Students</a:t>
            </a:r>
          </a:p>
        </p:txBody>
      </p:sp>
    </p:spTree>
    <p:extLst>
      <p:ext uri="{BB962C8B-B14F-4D97-AF65-F5344CB8AC3E}">
        <p14:creationId xmlns:p14="http://schemas.microsoft.com/office/powerpoint/2010/main" val="120884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201F-75C3-4FED-49C4-243DAD8B41F7}"/>
              </a:ext>
            </a:extLst>
          </p:cNvPr>
          <p:cNvSpPr>
            <a:spLocks noGrp="1"/>
          </p:cNvSpPr>
          <p:nvPr>
            <p:ph type="title"/>
          </p:nvPr>
        </p:nvSpPr>
        <p:spPr>
          <a:xfrm>
            <a:off x="1437058" y="0"/>
            <a:ext cx="9317883" cy="795130"/>
          </a:xfrm>
        </p:spPr>
        <p:txBody>
          <a:bodyPr/>
          <a:lstStyle/>
          <a:p>
            <a:r>
              <a:rPr lang="en-US" dirty="0"/>
              <a:t>How long does it take for the pilot to fixate on each of the defined AOIs?</a:t>
            </a:r>
          </a:p>
        </p:txBody>
      </p:sp>
      <p:sp>
        <p:nvSpPr>
          <p:cNvPr id="3" name="Slide Number Placeholder 2">
            <a:extLst>
              <a:ext uri="{FF2B5EF4-FFF2-40B4-BE49-F238E27FC236}">
                <a16:creationId xmlns:a16="http://schemas.microsoft.com/office/drawing/2014/main" id="{5DACCB65-6AF8-2E84-34E8-B0316B9CD085}"/>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5" name="Text Placeholder 4">
            <a:extLst>
              <a:ext uri="{FF2B5EF4-FFF2-40B4-BE49-F238E27FC236}">
                <a16:creationId xmlns:a16="http://schemas.microsoft.com/office/drawing/2014/main" id="{AA6BECA5-D3EB-83BD-D25B-9045208B6A0C}"/>
              </a:ext>
            </a:extLst>
          </p:cNvPr>
          <p:cNvSpPr>
            <a:spLocks noGrp="1"/>
          </p:cNvSpPr>
          <p:nvPr>
            <p:ph type="body" sz="quarter" idx="12"/>
          </p:nvPr>
        </p:nvSpPr>
        <p:spPr>
          <a:xfrm>
            <a:off x="410817" y="1198593"/>
            <a:ext cx="4978601" cy="4895850"/>
          </a:xfrm>
        </p:spPr>
        <p:txBody>
          <a:bodyPr/>
          <a:lstStyle/>
          <a:p>
            <a:r>
              <a:rPr lang="en-US" sz="1800" b="1" dirty="0">
                <a:latin typeface="Arial" panose="020B0604020202020204" pitchFamily="34" charset="0"/>
                <a:cs typeface="Arial" panose="020B0604020202020204" pitchFamily="34" charset="0"/>
              </a:rPr>
              <a:t>To answer this we looked at the ‘time to first fixation’.</a:t>
            </a:r>
          </a:p>
          <a:p>
            <a:pPr marL="0" indent="0">
              <a:buNone/>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The instructors looked at the antenna and white line one second into the flight, while it took the students roughly twenty seconds to look at the same AOI.</a:t>
            </a:r>
          </a:p>
          <a:p>
            <a:pPr marL="0" indent="0">
              <a:buNone/>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These data points can be used to inform where the pilots are focusing, and when.  This also allows us to see what level of importance the pilots of different experience levels attribute to the AOIs. </a:t>
            </a:r>
          </a:p>
        </p:txBody>
      </p:sp>
      <p:graphicFrame>
        <p:nvGraphicFramePr>
          <p:cNvPr id="4" name="Table 3">
            <a:extLst>
              <a:ext uri="{FF2B5EF4-FFF2-40B4-BE49-F238E27FC236}">
                <a16:creationId xmlns:a16="http://schemas.microsoft.com/office/drawing/2014/main" id="{207E4737-A94F-F963-7CBF-5FAA8BC11644}"/>
              </a:ext>
            </a:extLst>
          </p:cNvPr>
          <p:cNvGraphicFramePr>
            <a:graphicFrameLocks noGrp="1"/>
          </p:cNvGraphicFramePr>
          <p:nvPr>
            <p:extLst>
              <p:ext uri="{D42A27DB-BD31-4B8C-83A1-F6EECF244321}">
                <p14:modId xmlns:p14="http://schemas.microsoft.com/office/powerpoint/2010/main" val="1587834074"/>
              </p:ext>
            </p:extLst>
          </p:nvPr>
        </p:nvGraphicFramePr>
        <p:xfrm>
          <a:off x="5555153" y="1684421"/>
          <a:ext cx="6415174" cy="3095398"/>
        </p:xfrm>
        <a:graphic>
          <a:graphicData uri="http://schemas.openxmlformats.org/drawingml/2006/table">
            <a:tbl>
              <a:tblPr>
                <a:tableStyleId>{ED083AE6-46FA-4A59-8FB0-9F97EB10719F}</a:tableStyleId>
              </a:tblPr>
              <a:tblGrid>
                <a:gridCol w="2355875">
                  <a:extLst>
                    <a:ext uri="{9D8B030D-6E8A-4147-A177-3AD203B41FA5}">
                      <a16:colId xmlns:a16="http://schemas.microsoft.com/office/drawing/2014/main" val="523230150"/>
                    </a:ext>
                  </a:extLst>
                </a:gridCol>
                <a:gridCol w="1352289">
                  <a:extLst>
                    <a:ext uri="{9D8B030D-6E8A-4147-A177-3AD203B41FA5}">
                      <a16:colId xmlns:a16="http://schemas.microsoft.com/office/drawing/2014/main" val="718712073"/>
                    </a:ext>
                  </a:extLst>
                </a:gridCol>
                <a:gridCol w="1340141">
                  <a:extLst>
                    <a:ext uri="{9D8B030D-6E8A-4147-A177-3AD203B41FA5}">
                      <a16:colId xmlns:a16="http://schemas.microsoft.com/office/drawing/2014/main" val="523317893"/>
                    </a:ext>
                  </a:extLst>
                </a:gridCol>
                <a:gridCol w="1366869">
                  <a:extLst>
                    <a:ext uri="{9D8B030D-6E8A-4147-A177-3AD203B41FA5}">
                      <a16:colId xmlns:a16="http://schemas.microsoft.com/office/drawing/2014/main" val="1108580711"/>
                    </a:ext>
                  </a:extLst>
                </a:gridCol>
              </a:tblGrid>
              <a:tr h="821769">
                <a:tc>
                  <a:txBody>
                    <a:bodyPr/>
                    <a:lstStyle/>
                    <a:p>
                      <a:pPr marL="0" marR="0" algn="ctr">
                        <a:lnSpc>
                          <a:spcPct val="107000"/>
                        </a:lnSpc>
                        <a:spcBef>
                          <a:spcPts val="0"/>
                        </a:spcBef>
                        <a:spcAft>
                          <a:spcPts val="800"/>
                        </a:spcAft>
                      </a:pPr>
                      <a:r>
                        <a:rPr lang="en-US" sz="1800" b="1" dirty="0">
                          <a:effectLst/>
                        </a:rPr>
                        <a:t>AOI</a:t>
                      </a:r>
                      <a:endParaRPr lang="en-US" sz="2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b="1" dirty="0">
                          <a:effectLst/>
                        </a:rPr>
                        <a:t>Instructor</a:t>
                      </a:r>
                      <a:endParaRPr lang="en-US" sz="2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b="1" dirty="0">
                          <a:effectLst/>
                        </a:rPr>
                        <a:t>Student</a:t>
                      </a:r>
                      <a:endParaRPr lang="en-US" sz="2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b="1" dirty="0">
                          <a:effectLst/>
                        </a:rPr>
                        <a:t>Difference</a:t>
                      </a:r>
                      <a:endParaRPr lang="en-US" sz="24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36049360"/>
                  </a:ext>
                </a:extLst>
              </a:tr>
              <a:tr h="675535">
                <a:tc>
                  <a:txBody>
                    <a:bodyPr/>
                    <a:lstStyle/>
                    <a:p>
                      <a:pPr marL="0" marR="0" algn="ctr">
                        <a:lnSpc>
                          <a:spcPct val="107000"/>
                        </a:lnSpc>
                        <a:spcBef>
                          <a:spcPts val="0"/>
                        </a:spcBef>
                        <a:spcAft>
                          <a:spcPts val="800"/>
                        </a:spcAft>
                      </a:pPr>
                      <a:r>
                        <a:rPr lang="en-US" sz="2000">
                          <a:effectLst/>
                        </a:rPr>
                        <a:t>Antenna/ White Line</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1.04</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20.7</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-19.66</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24887840"/>
                  </a:ext>
                </a:extLst>
              </a:tr>
              <a:tr h="405906">
                <a:tc>
                  <a:txBody>
                    <a:bodyPr/>
                    <a:lstStyle/>
                    <a:p>
                      <a:pPr marL="0" marR="0" algn="ctr">
                        <a:lnSpc>
                          <a:spcPct val="107000"/>
                        </a:lnSpc>
                        <a:spcBef>
                          <a:spcPts val="0"/>
                        </a:spcBef>
                        <a:spcAft>
                          <a:spcPts val="800"/>
                        </a:spcAft>
                      </a:pPr>
                      <a:r>
                        <a:rPr lang="en-US" sz="2000">
                          <a:effectLst/>
                        </a:rPr>
                        <a:t>Boom Operator</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21.2</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13.2</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8</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96718226"/>
                  </a:ext>
                </a:extLst>
              </a:tr>
              <a:tr h="399499">
                <a:tc>
                  <a:txBody>
                    <a:bodyPr/>
                    <a:lstStyle/>
                    <a:p>
                      <a:pPr marL="0" marR="0" algn="ctr">
                        <a:lnSpc>
                          <a:spcPct val="107000"/>
                        </a:lnSpc>
                        <a:spcBef>
                          <a:spcPts val="0"/>
                        </a:spcBef>
                        <a:spcAft>
                          <a:spcPts val="800"/>
                        </a:spcAft>
                      </a:pPr>
                      <a:r>
                        <a:rPr lang="en-US" sz="2000">
                          <a:effectLst/>
                        </a:rPr>
                        <a:t>Engine #2</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65.7</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58.8</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6.9</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30532855"/>
                  </a:ext>
                </a:extLst>
              </a:tr>
              <a:tr h="399499">
                <a:tc>
                  <a:txBody>
                    <a:bodyPr/>
                    <a:lstStyle/>
                    <a:p>
                      <a:pPr marL="0" marR="0" algn="ctr">
                        <a:lnSpc>
                          <a:spcPct val="107000"/>
                        </a:lnSpc>
                        <a:spcBef>
                          <a:spcPts val="0"/>
                        </a:spcBef>
                        <a:spcAft>
                          <a:spcPts val="800"/>
                        </a:spcAft>
                      </a:pPr>
                      <a:r>
                        <a:rPr lang="en-US" sz="2000">
                          <a:effectLst/>
                        </a:rPr>
                        <a:t>Engine #3</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367.9</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84</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283.9</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29563761"/>
                  </a:ext>
                </a:extLst>
              </a:tr>
              <a:tr h="393190">
                <a:tc>
                  <a:txBody>
                    <a:bodyPr/>
                    <a:lstStyle/>
                    <a:p>
                      <a:pPr marL="0" marR="0" algn="ctr">
                        <a:lnSpc>
                          <a:spcPct val="107000"/>
                        </a:lnSpc>
                        <a:spcBef>
                          <a:spcPts val="0"/>
                        </a:spcBef>
                        <a:spcAft>
                          <a:spcPts val="800"/>
                        </a:spcAft>
                      </a:pPr>
                      <a:r>
                        <a:rPr lang="en-US" sz="2000">
                          <a:effectLst/>
                        </a:rPr>
                        <a:t>Control Panel</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262</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a:effectLst/>
                        </a:rPr>
                        <a:t>306.9</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2000" dirty="0">
                          <a:effectLst/>
                        </a:rPr>
                        <a:t>-44.9</a:t>
                      </a:r>
                      <a:endParaRPr lang="en-US"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2514695"/>
                  </a:ext>
                </a:extLst>
              </a:tr>
            </a:tbl>
          </a:graphicData>
        </a:graphic>
      </p:graphicFrame>
    </p:spTree>
    <p:extLst>
      <p:ext uri="{BB962C8B-B14F-4D97-AF65-F5344CB8AC3E}">
        <p14:creationId xmlns:p14="http://schemas.microsoft.com/office/powerpoint/2010/main" val="8343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201F-75C3-4FED-49C4-243DAD8B41F7}"/>
              </a:ext>
            </a:extLst>
          </p:cNvPr>
          <p:cNvSpPr>
            <a:spLocks noGrp="1"/>
          </p:cNvSpPr>
          <p:nvPr>
            <p:ph type="title"/>
          </p:nvPr>
        </p:nvSpPr>
        <p:spPr>
          <a:xfrm>
            <a:off x="1437058" y="0"/>
            <a:ext cx="9317883" cy="795130"/>
          </a:xfrm>
        </p:spPr>
        <p:txBody>
          <a:bodyPr/>
          <a:lstStyle/>
          <a:p>
            <a:r>
              <a:rPr lang="en-US" dirty="0"/>
              <a:t>Is there a difference in gaze behavior during contact and disconnect?</a:t>
            </a:r>
          </a:p>
        </p:txBody>
      </p:sp>
      <p:sp>
        <p:nvSpPr>
          <p:cNvPr id="3" name="Slide Number Placeholder 2">
            <a:extLst>
              <a:ext uri="{FF2B5EF4-FFF2-40B4-BE49-F238E27FC236}">
                <a16:creationId xmlns:a16="http://schemas.microsoft.com/office/drawing/2014/main" id="{5DACCB65-6AF8-2E84-34E8-B0316B9CD085}"/>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5" name="Text Placeholder 4">
            <a:extLst>
              <a:ext uri="{FF2B5EF4-FFF2-40B4-BE49-F238E27FC236}">
                <a16:creationId xmlns:a16="http://schemas.microsoft.com/office/drawing/2014/main" id="{AA6BECA5-D3EB-83BD-D25B-9045208B6A0C}"/>
              </a:ext>
            </a:extLst>
          </p:cNvPr>
          <p:cNvSpPr>
            <a:spLocks noGrp="1"/>
          </p:cNvSpPr>
          <p:nvPr>
            <p:ph type="body" sz="quarter" idx="12"/>
          </p:nvPr>
        </p:nvSpPr>
        <p:spPr>
          <a:xfrm>
            <a:off x="410817" y="990774"/>
            <a:ext cx="6758623" cy="4895850"/>
          </a:xfrm>
        </p:spPr>
        <p:txBody>
          <a:bodyPr/>
          <a:lstStyle/>
          <a:p>
            <a:r>
              <a:rPr lang="en-US" sz="1800" b="1" dirty="0">
                <a:latin typeface="Arial" panose="020B0604020202020204" pitchFamily="34" charset="0"/>
                <a:cs typeface="Arial" panose="020B0604020202020204" pitchFamily="34" charset="0"/>
              </a:rPr>
              <a:t>This analysis further informed that the antenna and white line was the most valued AOI by both instructors and students at connect and disconnect. </a:t>
            </a:r>
          </a:p>
          <a:p>
            <a:pPr marL="0" indent="0">
              <a:buNone/>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It is also relevant to note the continued evidence that the students value the boom operator reference point more than the instructors do, based on the statistical gaze data. </a:t>
            </a:r>
          </a:p>
        </p:txBody>
      </p:sp>
      <p:graphicFrame>
        <p:nvGraphicFramePr>
          <p:cNvPr id="6" name="Table 5">
            <a:extLst>
              <a:ext uri="{FF2B5EF4-FFF2-40B4-BE49-F238E27FC236}">
                <a16:creationId xmlns:a16="http://schemas.microsoft.com/office/drawing/2014/main" id="{A6197C48-1471-8C96-B3D5-DC0A0C49C66E}"/>
              </a:ext>
            </a:extLst>
          </p:cNvPr>
          <p:cNvGraphicFramePr>
            <a:graphicFrameLocks noGrp="1"/>
          </p:cNvGraphicFramePr>
          <p:nvPr>
            <p:extLst>
              <p:ext uri="{D42A27DB-BD31-4B8C-83A1-F6EECF244321}">
                <p14:modId xmlns:p14="http://schemas.microsoft.com/office/powerpoint/2010/main" val="3330859893"/>
              </p:ext>
            </p:extLst>
          </p:nvPr>
        </p:nvGraphicFramePr>
        <p:xfrm>
          <a:off x="7580257" y="1328426"/>
          <a:ext cx="4247571" cy="4374309"/>
        </p:xfrm>
        <a:graphic>
          <a:graphicData uri="http://schemas.openxmlformats.org/drawingml/2006/table">
            <a:tbl>
              <a:tblPr>
                <a:tableStyleId>{616DA210-FB5B-4158-B5E0-FEB733F419BA}</a:tableStyleId>
              </a:tblPr>
              <a:tblGrid>
                <a:gridCol w="874689">
                  <a:extLst>
                    <a:ext uri="{9D8B030D-6E8A-4147-A177-3AD203B41FA5}">
                      <a16:colId xmlns:a16="http://schemas.microsoft.com/office/drawing/2014/main" val="2537942530"/>
                    </a:ext>
                  </a:extLst>
                </a:gridCol>
                <a:gridCol w="1678372">
                  <a:extLst>
                    <a:ext uri="{9D8B030D-6E8A-4147-A177-3AD203B41FA5}">
                      <a16:colId xmlns:a16="http://schemas.microsoft.com/office/drawing/2014/main" val="658771580"/>
                    </a:ext>
                  </a:extLst>
                </a:gridCol>
                <a:gridCol w="1694510">
                  <a:extLst>
                    <a:ext uri="{9D8B030D-6E8A-4147-A177-3AD203B41FA5}">
                      <a16:colId xmlns:a16="http://schemas.microsoft.com/office/drawing/2014/main" val="3017567117"/>
                    </a:ext>
                  </a:extLst>
                </a:gridCol>
              </a:tblGrid>
              <a:tr h="652181">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Pilot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Participant Level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Total Connection Time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9736058"/>
                  </a:ext>
                </a:extLst>
              </a:tr>
              <a:tr h="430793">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Instructor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11:09.0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6761901"/>
                  </a:ext>
                </a:extLst>
              </a:tr>
              <a:tr h="430793">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Instructor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11:27.0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2617009"/>
                  </a:ext>
                </a:extLst>
              </a:tr>
              <a:tr h="430793">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Instructor</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01:22.3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3059717"/>
                  </a:ext>
                </a:extLst>
              </a:tr>
              <a:tr h="430793">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10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Instructor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13:09.1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70163127"/>
                  </a:ext>
                </a:extLst>
              </a:tr>
              <a:tr h="430793">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11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Instructor</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05:31.1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5953061"/>
                  </a:ext>
                </a:extLst>
              </a:tr>
              <a:tr h="209405">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Student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10:32.4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9865646"/>
                  </a:ext>
                </a:extLst>
              </a:tr>
              <a:tr h="209405">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Student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03:36.0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28569965"/>
                  </a:ext>
                </a:extLst>
              </a:tr>
              <a:tr h="209405">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Student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11:46.8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35361707"/>
                  </a:ext>
                </a:extLst>
              </a:tr>
              <a:tr h="209405">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Student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00:56.7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45141595"/>
                  </a:ext>
                </a:extLst>
              </a:tr>
              <a:tr h="209405">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9</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Student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09:05.4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0802377"/>
                  </a:ext>
                </a:extLst>
              </a:tr>
            </a:tbl>
          </a:graphicData>
        </a:graphic>
      </p:graphicFrame>
      <p:graphicFrame>
        <p:nvGraphicFramePr>
          <p:cNvPr id="7" name="Table 6">
            <a:extLst>
              <a:ext uri="{FF2B5EF4-FFF2-40B4-BE49-F238E27FC236}">
                <a16:creationId xmlns:a16="http://schemas.microsoft.com/office/drawing/2014/main" id="{22655DF5-B633-13B9-77C1-642718D6C816}"/>
              </a:ext>
            </a:extLst>
          </p:cNvPr>
          <p:cNvGraphicFramePr>
            <a:graphicFrameLocks noGrp="1"/>
          </p:cNvGraphicFramePr>
          <p:nvPr>
            <p:extLst>
              <p:ext uri="{D42A27DB-BD31-4B8C-83A1-F6EECF244321}">
                <p14:modId xmlns:p14="http://schemas.microsoft.com/office/powerpoint/2010/main" val="1890102970"/>
              </p:ext>
            </p:extLst>
          </p:nvPr>
        </p:nvGraphicFramePr>
        <p:xfrm>
          <a:off x="205408" y="3649400"/>
          <a:ext cx="7169440" cy="2086101"/>
        </p:xfrm>
        <a:graphic>
          <a:graphicData uri="http://schemas.openxmlformats.org/drawingml/2006/table">
            <a:tbl>
              <a:tblPr>
                <a:tableStyleId>{616DA210-FB5B-4158-B5E0-FEB733F419BA}</a:tableStyleId>
              </a:tblPr>
              <a:tblGrid>
                <a:gridCol w="1274636">
                  <a:extLst>
                    <a:ext uri="{9D8B030D-6E8A-4147-A177-3AD203B41FA5}">
                      <a16:colId xmlns:a16="http://schemas.microsoft.com/office/drawing/2014/main" val="2731979028"/>
                    </a:ext>
                  </a:extLst>
                </a:gridCol>
                <a:gridCol w="1274636">
                  <a:extLst>
                    <a:ext uri="{9D8B030D-6E8A-4147-A177-3AD203B41FA5}">
                      <a16:colId xmlns:a16="http://schemas.microsoft.com/office/drawing/2014/main" val="3884844001"/>
                    </a:ext>
                  </a:extLst>
                </a:gridCol>
                <a:gridCol w="1203824">
                  <a:extLst>
                    <a:ext uri="{9D8B030D-6E8A-4147-A177-3AD203B41FA5}">
                      <a16:colId xmlns:a16="http://schemas.microsoft.com/office/drawing/2014/main" val="637639859"/>
                    </a:ext>
                  </a:extLst>
                </a:gridCol>
                <a:gridCol w="1203824">
                  <a:extLst>
                    <a:ext uri="{9D8B030D-6E8A-4147-A177-3AD203B41FA5}">
                      <a16:colId xmlns:a16="http://schemas.microsoft.com/office/drawing/2014/main" val="1159734357"/>
                    </a:ext>
                  </a:extLst>
                </a:gridCol>
                <a:gridCol w="1106260">
                  <a:extLst>
                    <a:ext uri="{9D8B030D-6E8A-4147-A177-3AD203B41FA5}">
                      <a16:colId xmlns:a16="http://schemas.microsoft.com/office/drawing/2014/main" val="2537831240"/>
                    </a:ext>
                  </a:extLst>
                </a:gridCol>
                <a:gridCol w="1106260">
                  <a:extLst>
                    <a:ext uri="{9D8B030D-6E8A-4147-A177-3AD203B41FA5}">
                      <a16:colId xmlns:a16="http://schemas.microsoft.com/office/drawing/2014/main" val="995313936"/>
                    </a:ext>
                  </a:extLst>
                </a:gridCol>
              </a:tblGrid>
              <a:tr h="701785">
                <a:tc gridSpan="2">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Antenna &amp; White Line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Boom Operator</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Control Panel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Engines #2 and #3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75983512"/>
                  </a:ext>
                </a:extLst>
              </a:tr>
              <a:tr h="346079">
                <a:tc rowSpan="2">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Instructor</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Connects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80%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16%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6590071"/>
                  </a:ext>
                </a:extLst>
              </a:tr>
              <a:tr h="346079">
                <a:tc vMerge="1">
                  <a:txBody>
                    <a:bodyPr/>
                    <a:lstStyle/>
                    <a:p>
                      <a:endParaRPr lang="en-US"/>
                    </a:p>
                  </a:txBody>
                  <a:tcP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Disconnects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92%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01215013"/>
                  </a:ext>
                </a:extLst>
              </a:tr>
              <a:tr h="346079">
                <a:tc rowSpan="2">
                  <a:txBody>
                    <a:bodyPr/>
                    <a:lstStyle/>
                    <a:p>
                      <a:pPr marL="0" marR="0" algn="ctr">
                        <a:lnSpc>
                          <a:spcPct val="107000"/>
                        </a:lnSpc>
                        <a:spcBef>
                          <a:spcPts val="0"/>
                        </a:spcBef>
                        <a:spcAft>
                          <a:spcPts val="800"/>
                        </a:spcAft>
                      </a:pPr>
                      <a:r>
                        <a:rPr lang="en-US" sz="1800">
                          <a:effectLst/>
                          <a:latin typeface="Arial" panose="020B0604020202020204" pitchFamily="34" charset="0"/>
                          <a:cs typeface="Arial" panose="020B0604020202020204" pitchFamily="34" charset="0"/>
                        </a:rPr>
                        <a:t>Student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Connects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79%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21%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1576628"/>
                  </a:ext>
                </a:extLst>
              </a:tr>
              <a:tr h="346079">
                <a:tc vMerge="1">
                  <a:txBody>
                    <a:bodyPr/>
                    <a:lstStyle/>
                    <a:p>
                      <a:endParaRPr lang="en-US"/>
                    </a:p>
                  </a:txBody>
                  <a:tcP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Disconnects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83%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latin typeface="Arial" panose="020B060402020202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82495766"/>
                  </a:ext>
                </a:extLst>
              </a:tr>
            </a:tbl>
          </a:graphicData>
        </a:graphic>
      </p:graphicFrame>
    </p:spTree>
    <p:extLst>
      <p:ext uri="{BB962C8B-B14F-4D97-AF65-F5344CB8AC3E}">
        <p14:creationId xmlns:p14="http://schemas.microsoft.com/office/powerpoint/2010/main" val="318845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Recommendations: Training Needs</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15</a:t>
            </a:fld>
            <a:endParaRPr lang="en-US" dirty="0">
              <a:solidFill>
                <a:srgbClr val="000000"/>
              </a:solidFill>
            </a:endParaRPr>
          </a:p>
        </p:txBody>
      </p:sp>
      <p:graphicFrame>
        <p:nvGraphicFramePr>
          <p:cNvPr id="2" name="Table 1">
            <a:extLst>
              <a:ext uri="{FF2B5EF4-FFF2-40B4-BE49-F238E27FC236}">
                <a16:creationId xmlns:a16="http://schemas.microsoft.com/office/drawing/2014/main" id="{95681226-2421-F9F0-40AD-A11FB6075D39}"/>
              </a:ext>
            </a:extLst>
          </p:cNvPr>
          <p:cNvGraphicFramePr>
            <a:graphicFrameLocks noGrp="1"/>
          </p:cNvGraphicFramePr>
          <p:nvPr>
            <p:extLst>
              <p:ext uri="{D42A27DB-BD31-4B8C-83A1-F6EECF244321}">
                <p14:modId xmlns:p14="http://schemas.microsoft.com/office/powerpoint/2010/main" val="2417168283"/>
              </p:ext>
            </p:extLst>
          </p:nvPr>
        </p:nvGraphicFramePr>
        <p:xfrm>
          <a:off x="512619" y="1536634"/>
          <a:ext cx="11222182" cy="4630222"/>
        </p:xfrm>
        <a:graphic>
          <a:graphicData uri="http://schemas.openxmlformats.org/drawingml/2006/table">
            <a:tbl>
              <a:tblPr firstRow="1" firstCol="1" bandRow="1">
                <a:tableStyleId>{5940675A-B579-460E-94D1-54222C63F5DA}</a:tableStyleId>
              </a:tblPr>
              <a:tblGrid>
                <a:gridCol w="3666714">
                  <a:extLst>
                    <a:ext uri="{9D8B030D-6E8A-4147-A177-3AD203B41FA5}">
                      <a16:colId xmlns:a16="http://schemas.microsoft.com/office/drawing/2014/main" val="4182546336"/>
                    </a:ext>
                  </a:extLst>
                </a:gridCol>
                <a:gridCol w="3646309">
                  <a:extLst>
                    <a:ext uri="{9D8B030D-6E8A-4147-A177-3AD203B41FA5}">
                      <a16:colId xmlns:a16="http://schemas.microsoft.com/office/drawing/2014/main" val="1024212383"/>
                    </a:ext>
                  </a:extLst>
                </a:gridCol>
                <a:gridCol w="3909159">
                  <a:extLst>
                    <a:ext uri="{9D8B030D-6E8A-4147-A177-3AD203B41FA5}">
                      <a16:colId xmlns:a16="http://schemas.microsoft.com/office/drawing/2014/main" val="391444252"/>
                    </a:ext>
                  </a:extLst>
                </a:gridCol>
              </a:tblGrid>
              <a:tr h="527272">
                <a:tc>
                  <a:txBody>
                    <a:bodyPr/>
                    <a:lstStyle/>
                    <a:p>
                      <a:pPr marL="0" marR="0" algn="ctr">
                        <a:lnSpc>
                          <a:spcPct val="107000"/>
                        </a:lnSpc>
                        <a:spcBef>
                          <a:spcPts val="0"/>
                        </a:spcBef>
                        <a:spcAft>
                          <a:spcPts val="800"/>
                        </a:spcAft>
                        <a:tabLst>
                          <a:tab pos="914400" algn="l"/>
                        </a:tabLst>
                      </a:pPr>
                      <a:r>
                        <a:rPr lang="en-US" sz="1800" b="1" dirty="0">
                          <a:effectLst/>
                          <a:latin typeface="Arial" panose="020B0604020202020204" pitchFamily="34" charset="0"/>
                          <a:cs typeface="Arial" panose="020B0604020202020204" pitchFamily="34" charset="0"/>
                        </a:rPr>
                        <a:t>ACTA: Difficult Cognitive Elements</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tabLst>
                          <a:tab pos="914400" algn="l"/>
                        </a:tabLst>
                      </a:pPr>
                      <a:r>
                        <a:rPr lang="en-US" sz="1800" b="1" dirty="0">
                          <a:effectLst/>
                          <a:latin typeface="Arial" panose="020B0604020202020204" pitchFamily="34" charset="0"/>
                          <a:cs typeface="Arial" panose="020B0604020202020204" pitchFamily="34" charset="0"/>
                        </a:rPr>
                        <a:t>Challenge</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b="1" dirty="0">
                          <a:effectLst/>
                          <a:latin typeface="Arial" panose="020B0604020202020204" pitchFamily="34" charset="0"/>
                          <a:cs typeface="Arial" panose="020B0604020202020204" pitchFamily="34" charset="0"/>
                        </a:rPr>
                        <a:t>Training Need</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75907167"/>
                  </a:ext>
                </a:extLst>
              </a:tr>
              <a:tr h="1069139">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Getting distracted by the boom’s proximity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Maintaining focus on visual reference points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a:effectLst/>
                          <a:latin typeface="Arial" panose="020B0604020202020204" pitchFamily="34" charset="0"/>
                          <a:cs typeface="Arial" panose="020B0604020202020204" pitchFamily="34" charset="0"/>
                        </a:rPr>
                        <a:t>Train sequence of monitoring visual references, understanding visual illusions, Overcoming tunnel vision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4110269"/>
                  </a:ext>
                </a:extLst>
              </a:tr>
              <a:tr h="621061">
                <a:tc>
                  <a:txBody>
                    <a:bodyPr/>
                    <a:lstStyle/>
                    <a:p>
                      <a:pPr marL="0" marR="0" algn="l">
                        <a:lnSpc>
                          <a:spcPct val="107000"/>
                        </a:lnSpc>
                        <a:spcBef>
                          <a:spcPts val="0"/>
                        </a:spcBef>
                        <a:spcAft>
                          <a:spcPts val="800"/>
                        </a:spcAft>
                      </a:pPr>
                      <a:r>
                        <a:rPr lang="en-US" sz="1800">
                          <a:effectLst/>
                          <a:latin typeface="Arial" panose="020B0604020202020204" pitchFamily="34" charset="0"/>
                          <a:cs typeface="Arial" panose="020B0604020202020204" pitchFamily="34" charset="0"/>
                        </a:rPr>
                        <a:t>Mirrored cockpit controls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Control placement confusion</a:t>
                      </a:r>
                      <a:endParaRPr lang="en-US" sz="24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a:effectLst/>
                          <a:latin typeface="Arial" panose="020B0604020202020204" pitchFamily="34" charset="0"/>
                          <a:cs typeface="Arial" panose="020B0604020202020204" pitchFamily="34" charset="0"/>
                        </a:rPr>
                        <a:t>Train in both left and right seat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12176629"/>
                  </a:ext>
                </a:extLst>
              </a:tr>
              <a:tr h="1069139">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Length of time for refueling</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Physical/mental challenge over the duration of refueling</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Incorporate physical aspects, if possible, lengthy training sessions, proper positioning, and movement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14315619"/>
                  </a:ext>
                </a:extLst>
              </a:tr>
              <a:tr h="629450">
                <a:tc>
                  <a:txBody>
                    <a:bodyPr/>
                    <a:lstStyle/>
                    <a:p>
                      <a:pPr marL="0" marR="0" algn="l">
                        <a:lnSpc>
                          <a:spcPct val="107000"/>
                        </a:lnSpc>
                        <a:spcBef>
                          <a:spcPts val="0"/>
                        </a:spcBef>
                        <a:spcAft>
                          <a:spcPts val="800"/>
                        </a:spcAft>
                      </a:pPr>
                      <a:r>
                        <a:rPr lang="en-US" sz="1800">
                          <a:effectLst/>
                          <a:latin typeface="Arial" panose="020B0604020202020204" pitchFamily="34" charset="0"/>
                          <a:cs typeface="Arial" panose="020B0604020202020204" pitchFamily="34" charset="0"/>
                        </a:rPr>
                        <a:t>Maintain steadiness of aged and cumbersome aircraft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Determine corrections and movement needed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Practice for instinctive response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57912494"/>
                  </a:ext>
                </a:extLst>
              </a:tr>
              <a:tr h="629450">
                <a:tc>
                  <a:txBody>
                    <a:bodyPr/>
                    <a:lstStyle/>
                    <a:p>
                      <a:pPr marL="0" marR="0" algn="l">
                        <a:lnSpc>
                          <a:spcPct val="107000"/>
                        </a:lnSpc>
                        <a:spcBef>
                          <a:spcPts val="0"/>
                        </a:spcBef>
                        <a:spcAft>
                          <a:spcPts val="800"/>
                        </a:spcAft>
                      </a:pPr>
                      <a:r>
                        <a:rPr lang="en-US" sz="1800">
                          <a:effectLst/>
                          <a:latin typeface="Arial" panose="020B0604020202020204" pitchFamily="34" charset="0"/>
                          <a:cs typeface="Arial" panose="020B0604020202020204" pitchFamily="34" charset="0"/>
                        </a:rPr>
                        <a:t>Maintaining situational awareness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a:effectLst/>
                          <a:latin typeface="Arial" panose="020B0604020202020204" pitchFamily="34" charset="0"/>
                          <a:cs typeface="Arial" panose="020B0604020202020204" pitchFamily="34" charset="0"/>
                        </a:rPr>
                        <a:t>Periods of high cognitive demand</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Vary starting points of training scenarios, error recovery training</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07523879"/>
                  </a:ext>
                </a:extLst>
              </a:tr>
            </a:tbl>
          </a:graphicData>
        </a:graphic>
      </p:graphicFrame>
    </p:spTree>
    <p:extLst>
      <p:ext uri="{BB962C8B-B14F-4D97-AF65-F5344CB8AC3E}">
        <p14:creationId xmlns:p14="http://schemas.microsoft.com/office/powerpoint/2010/main" val="1428581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ED99BA-237B-C451-A2BE-22781270041F}"/>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3" name="Title 2">
            <a:extLst>
              <a:ext uri="{FF2B5EF4-FFF2-40B4-BE49-F238E27FC236}">
                <a16:creationId xmlns:a16="http://schemas.microsoft.com/office/drawing/2014/main" id="{DF8E1DBD-7635-9C68-91E1-777FDA1F37E6}"/>
              </a:ext>
            </a:extLst>
          </p:cNvPr>
          <p:cNvSpPr>
            <a:spLocks noGrp="1"/>
          </p:cNvSpPr>
          <p:nvPr>
            <p:ph type="title"/>
          </p:nvPr>
        </p:nvSpPr>
        <p:spPr/>
        <p:txBody>
          <a:bodyPr/>
          <a:lstStyle/>
          <a:p>
            <a:r>
              <a:rPr lang="en-US" dirty="0"/>
              <a:t>Recommendations</a:t>
            </a:r>
          </a:p>
        </p:txBody>
      </p:sp>
      <p:sp>
        <p:nvSpPr>
          <p:cNvPr id="4" name="Content Placeholder 3">
            <a:extLst>
              <a:ext uri="{FF2B5EF4-FFF2-40B4-BE49-F238E27FC236}">
                <a16:creationId xmlns:a16="http://schemas.microsoft.com/office/drawing/2014/main" id="{5B956F21-3159-B26A-D365-DFB8B70B9186}"/>
              </a:ext>
            </a:extLst>
          </p:cNvPr>
          <p:cNvSpPr>
            <a:spLocks noGrp="1"/>
          </p:cNvSpPr>
          <p:nvPr>
            <p:ph sz="quarter" idx="11"/>
          </p:nvPr>
        </p:nvSpPr>
        <p:spPr>
          <a:xfrm>
            <a:off x="464309" y="1293893"/>
            <a:ext cx="11250613" cy="4855320"/>
          </a:xfrm>
        </p:spPr>
        <p:txBody>
          <a:bodyPr/>
          <a:lstStyle/>
          <a:p>
            <a:r>
              <a:rPr lang="en-US" sz="2000" b="1" dirty="0">
                <a:latin typeface="Arial" panose="020B0604020202020204" pitchFamily="34" charset="0"/>
                <a:cs typeface="Arial" panose="020B0604020202020204" pitchFamily="34" charset="0"/>
              </a:rPr>
              <a:t>The implementation of a strong learning model that bridges the gap between conventional training syllabi requirements and modern technology is critical to realizing the highest benefits of enhanced training technology (</a:t>
            </a:r>
            <a:r>
              <a:rPr lang="en-US" sz="2000" b="1" dirty="0" err="1">
                <a:latin typeface="Arial" panose="020B0604020202020204" pitchFamily="34" charset="0"/>
                <a:cs typeface="Arial" panose="020B0604020202020204" pitchFamily="34" charset="0"/>
              </a:rPr>
              <a:t>VanMerriënboer</a:t>
            </a:r>
            <a:r>
              <a:rPr lang="en-US" sz="2000" b="1" dirty="0">
                <a:latin typeface="Arial" panose="020B0604020202020204" pitchFamily="34" charset="0"/>
                <a:cs typeface="Arial" panose="020B0604020202020204" pitchFamily="34" charset="0"/>
              </a:rPr>
              <a:t>, 2019) .</a:t>
            </a:r>
          </a:p>
          <a:p>
            <a:pPr marL="0" indent="0">
              <a:buNone/>
            </a:pP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Feedback is an important element identified as critical throughout the entire training process.  The key is determining when and how the feedback is most beneficial (Wisniewski et al., 2020). </a:t>
            </a:r>
          </a:p>
          <a:p>
            <a:pPr marL="0" indent="0">
              <a:buNone/>
            </a:pP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Using gaze overlays as a form of feedback allows the students to critically compare their own mental models and cognitive strategies with those of the instructors. </a:t>
            </a:r>
          </a:p>
          <a:p>
            <a:pPr marL="0" indent="0">
              <a:buNone/>
            </a:pP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Training the instructor on how to use and implement the scenarios in the VR simulator to support scaffolding will aid in training transfer</a:t>
            </a:r>
          </a:p>
        </p:txBody>
      </p:sp>
      <p:sp>
        <p:nvSpPr>
          <p:cNvPr id="6" name="Rectangle 2">
            <a:extLst>
              <a:ext uri="{FF2B5EF4-FFF2-40B4-BE49-F238E27FC236}">
                <a16:creationId xmlns:a16="http://schemas.microsoft.com/office/drawing/2014/main" id="{7A5ABC0A-E93C-F557-5CF8-1F2A9A5547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Feedback is an important element identified as critical throughout the entire training process.  The key is determining when and how the feedback is most beneficial </a:t>
            </a: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(Wisniewski et al., 2020)</a:t>
            </a: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451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Questions?</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17</a:t>
            </a:fld>
            <a:endParaRPr lang="en-US" dirty="0">
              <a:solidFill>
                <a:srgbClr val="000000"/>
              </a:solidFill>
            </a:endParaRPr>
          </a:p>
        </p:txBody>
      </p:sp>
      <p:pic>
        <p:nvPicPr>
          <p:cNvPr id="3" name="Picture 2">
            <a:extLst>
              <a:ext uri="{FF2B5EF4-FFF2-40B4-BE49-F238E27FC236}">
                <a16:creationId xmlns:a16="http://schemas.microsoft.com/office/drawing/2014/main" id="{4D1E2EC4-47B7-B8AF-A234-D1EA91BD2CC8}"/>
              </a:ext>
            </a:extLst>
          </p:cNvPr>
          <p:cNvPicPr>
            <a:picLocks noChangeAspect="1"/>
          </p:cNvPicPr>
          <p:nvPr/>
        </p:nvPicPr>
        <p:blipFill>
          <a:blip r:embed="rId3"/>
          <a:stretch>
            <a:fillRect/>
          </a:stretch>
        </p:blipFill>
        <p:spPr>
          <a:xfrm>
            <a:off x="1968821" y="945713"/>
            <a:ext cx="8254357" cy="5459913"/>
          </a:xfrm>
          <a:prstGeom prst="rect">
            <a:avLst/>
          </a:prstGeom>
        </p:spPr>
      </p:pic>
    </p:spTree>
    <p:extLst>
      <p:ext uri="{BB962C8B-B14F-4D97-AF65-F5344CB8AC3E}">
        <p14:creationId xmlns:p14="http://schemas.microsoft.com/office/powerpoint/2010/main" val="36949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390CD9-659E-A7E4-D1B3-910C33DD136C}"/>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a:extLst>
              <a:ext uri="{FF2B5EF4-FFF2-40B4-BE49-F238E27FC236}">
                <a16:creationId xmlns:a16="http://schemas.microsoft.com/office/drawing/2014/main" id="{F26C9AC0-B23A-F764-7476-9A6CFD001301}"/>
              </a:ext>
            </a:extLst>
          </p:cNvPr>
          <p:cNvSpPr>
            <a:spLocks noGrp="1"/>
          </p:cNvSpPr>
          <p:nvPr>
            <p:ph type="title"/>
          </p:nvPr>
        </p:nvSpPr>
        <p:spPr/>
        <p:txBody>
          <a:bodyPr/>
          <a:lstStyle/>
          <a:p>
            <a:r>
              <a:rPr lang="en-US" dirty="0"/>
              <a:t>Objectives</a:t>
            </a:r>
          </a:p>
        </p:txBody>
      </p:sp>
      <p:sp>
        <p:nvSpPr>
          <p:cNvPr id="4" name="Content Placeholder 3">
            <a:extLst>
              <a:ext uri="{FF2B5EF4-FFF2-40B4-BE49-F238E27FC236}">
                <a16:creationId xmlns:a16="http://schemas.microsoft.com/office/drawing/2014/main" id="{D19D9760-CDDA-B769-6A0A-22E5004F0AB0}"/>
              </a:ext>
            </a:extLst>
          </p:cNvPr>
          <p:cNvSpPr>
            <a:spLocks noGrp="1"/>
          </p:cNvSpPr>
          <p:nvPr>
            <p:ph sz="quarter" idx="11"/>
          </p:nvPr>
        </p:nvSpPr>
        <p:spPr>
          <a:xfrm>
            <a:off x="480132" y="2022764"/>
            <a:ext cx="11250613" cy="4099188"/>
          </a:xfrm>
        </p:spPr>
        <p:txBody>
          <a:bodyPr/>
          <a:lstStyle/>
          <a:p>
            <a:pPr marL="0" marR="0" algn="just">
              <a:lnSpc>
                <a:spcPct val="107000"/>
              </a:lnSpc>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Identify training inefficiencies in in-air refueling training using Applied 	Cognitive Task Analysis 	(ACTA) methodology and eye tracking 	technology.  </a:t>
            </a:r>
          </a:p>
          <a:p>
            <a:pPr marL="0" marR="0" algn="just">
              <a:lnSpc>
                <a:spcPct val="107000"/>
              </a:lnSpc>
              <a:spcBef>
                <a:spcPts val="0"/>
              </a:spcBef>
              <a:spcAft>
                <a:spcPts val="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p>
            <a:r>
              <a:rPr lang="en-US" sz="2400" b="1" dirty="0">
                <a:effectLst/>
                <a:latin typeface="Arial" panose="020B0604020202020204" pitchFamily="34" charset="0"/>
                <a:ea typeface="Times New Roman" panose="02020603050405020304" pitchFamily="18" charset="0"/>
                <a:cs typeface="Arial" panose="020B0604020202020204" pitchFamily="34" charset="0"/>
              </a:rPr>
              <a:t>Define potential improvements to maximize the desired outcome of 	available advanced learning tools.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24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B-52 Pilots in Focus</a:t>
            </a:r>
          </a:p>
        </p:txBody>
      </p:sp>
      <p:sp>
        <p:nvSpPr>
          <p:cNvPr id="4" name="Content Placeholder 3"/>
          <p:cNvSpPr>
            <a:spLocks noGrp="1"/>
          </p:cNvSpPr>
          <p:nvPr>
            <p:ph sz="quarter" idx="11"/>
          </p:nvPr>
        </p:nvSpPr>
        <p:spPr>
          <a:xfrm>
            <a:off x="464309" y="1223993"/>
            <a:ext cx="11250613" cy="4541285"/>
          </a:xfrm>
        </p:spPr>
        <p:txBody>
          <a:bodyPr/>
          <a:lstStyle/>
          <a:p>
            <a:r>
              <a:rPr lang="en-US" b="1" dirty="0"/>
              <a:t>Air Refueling (AR) a “BUFF”</a:t>
            </a:r>
          </a:p>
          <a:p>
            <a:r>
              <a:rPr lang="en-US" b="1" dirty="0"/>
              <a:t>ACTA</a:t>
            </a:r>
          </a:p>
          <a:p>
            <a:r>
              <a:rPr lang="en-US" b="1" dirty="0"/>
              <a:t>Background</a:t>
            </a:r>
          </a:p>
          <a:p>
            <a:r>
              <a:rPr lang="en-US" b="1" dirty="0"/>
              <a:t>Research Questions</a:t>
            </a:r>
          </a:p>
          <a:p>
            <a:r>
              <a:rPr lang="en-US" b="1" dirty="0"/>
              <a:t>Recommendations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pic>
        <p:nvPicPr>
          <p:cNvPr id="5" name="Picture 4">
            <a:extLst>
              <a:ext uri="{FF2B5EF4-FFF2-40B4-BE49-F238E27FC236}">
                <a16:creationId xmlns:a16="http://schemas.microsoft.com/office/drawing/2014/main" id="{84DB26CF-8A1E-17BC-6784-381610B0DED3}"/>
              </a:ext>
            </a:extLst>
          </p:cNvPr>
          <p:cNvPicPr>
            <a:picLocks noChangeAspect="1"/>
          </p:cNvPicPr>
          <p:nvPr/>
        </p:nvPicPr>
        <p:blipFill>
          <a:blip r:embed="rId3"/>
          <a:stretch>
            <a:fillRect/>
          </a:stretch>
        </p:blipFill>
        <p:spPr>
          <a:xfrm>
            <a:off x="5125114" y="1316009"/>
            <a:ext cx="6726454" cy="4449269"/>
          </a:xfrm>
          <a:prstGeom prst="rect">
            <a:avLst/>
          </a:prstGeom>
        </p:spPr>
      </p:pic>
    </p:spTree>
    <p:extLst>
      <p:ext uri="{BB962C8B-B14F-4D97-AF65-F5344CB8AC3E}">
        <p14:creationId xmlns:p14="http://schemas.microsoft.com/office/powerpoint/2010/main" val="100866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3481E2-32F0-A1BD-569B-090A4706E1E9}"/>
              </a:ext>
            </a:extLst>
          </p:cNvPr>
          <p:cNvSpPr>
            <a:spLocks noGrp="1"/>
          </p:cNvSpPr>
          <p:nvPr>
            <p:ph type="title"/>
          </p:nvPr>
        </p:nvSpPr>
        <p:spPr>
          <a:xfrm>
            <a:off x="2345741" y="0"/>
            <a:ext cx="7416800" cy="841248"/>
          </a:xfrm>
        </p:spPr>
        <p:txBody>
          <a:bodyPr wrap="square" anchor="ctr">
            <a:normAutofit/>
          </a:bodyPr>
          <a:lstStyle/>
          <a:p>
            <a:r>
              <a:rPr lang="en-US" dirty="0"/>
              <a:t>Air Refueling a BUFF</a:t>
            </a:r>
          </a:p>
        </p:txBody>
      </p:sp>
      <p:pic>
        <p:nvPicPr>
          <p:cNvPr id="5" name="Online Media 13" title="Incredible Footage of Refueling the B-52 Stratofortress In Flight">
            <a:hlinkClick r:id="" action="ppaction://media"/>
            <a:extLst>
              <a:ext uri="{FF2B5EF4-FFF2-40B4-BE49-F238E27FC236}">
                <a16:creationId xmlns:a16="http://schemas.microsoft.com/office/drawing/2014/main" id="{1D02536A-8A45-26E5-7821-4313B48BB17E}"/>
              </a:ext>
            </a:extLst>
          </p:cNvPr>
          <p:cNvPicPr>
            <a:picLocks noRot="1" noChangeAspect="1"/>
          </p:cNvPicPr>
          <p:nvPr>
            <a:videoFile r:link="rId1"/>
          </p:nvPr>
        </p:nvPicPr>
        <p:blipFill>
          <a:blip r:embed="rId4"/>
          <a:stretch>
            <a:fillRect/>
          </a:stretch>
        </p:blipFill>
        <p:spPr>
          <a:xfrm>
            <a:off x="1726521" y="983894"/>
            <a:ext cx="8655240" cy="4890211"/>
          </a:xfrm>
          <a:prstGeom prst="rect">
            <a:avLst/>
          </a:prstGeom>
          <a:noFill/>
        </p:spPr>
      </p:pic>
      <p:sp>
        <p:nvSpPr>
          <p:cNvPr id="2" name="Slide Number Placeholder 1">
            <a:extLst>
              <a:ext uri="{FF2B5EF4-FFF2-40B4-BE49-F238E27FC236}">
                <a16:creationId xmlns:a16="http://schemas.microsoft.com/office/drawing/2014/main" id="{65F35821-43A7-2376-D86B-FE703297D4B0}"/>
              </a:ext>
            </a:extLst>
          </p:cNvPr>
          <p:cNvSpPr>
            <a:spLocks noGrp="1"/>
          </p:cNvSpPr>
          <p:nvPr>
            <p:ph type="sldNum" sz="quarter" idx="4"/>
          </p:nvPr>
        </p:nvSpPr>
        <p:spPr>
          <a:xfrm>
            <a:off x="10893288" y="6390502"/>
            <a:ext cx="821634" cy="340935"/>
          </a:xfrm>
        </p:spPr>
        <p:txBody>
          <a:bodyPr>
            <a:normAutofit/>
          </a:bodyPr>
          <a:lstStyle/>
          <a:p>
            <a:pPr>
              <a:lnSpc>
                <a:spcPct val="90000"/>
              </a:lnSpc>
              <a:spcAft>
                <a:spcPts val="600"/>
              </a:spcAft>
              <a:defRPr/>
            </a:pPr>
            <a:fld id="{D68E8870-17DE-45C4-A8DD-7644B2422933}" type="slidenum">
              <a:rPr lang="en-US" smtClean="0"/>
              <a:pPr>
                <a:lnSpc>
                  <a:spcPct val="90000"/>
                </a:lnSpc>
                <a:spcAft>
                  <a:spcPts val="600"/>
                </a:spcAft>
                <a:defRPr/>
              </a:pPr>
              <a:t>4</a:t>
            </a:fld>
            <a:endParaRPr lang="en-US"/>
          </a:p>
        </p:txBody>
      </p:sp>
      <p:sp>
        <p:nvSpPr>
          <p:cNvPr id="6" name="TextBox 5">
            <a:extLst>
              <a:ext uri="{FF2B5EF4-FFF2-40B4-BE49-F238E27FC236}">
                <a16:creationId xmlns:a16="http://schemas.microsoft.com/office/drawing/2014/main" id="{9AAE0F24-1642-12F5-EE76-A6465F9CC78C}"/>
              </a:ext>
            </a:extLst>
          </p:cNvPr>
          <p:cNvSpPr txBox="1"/>
          <p:nvPr/>
        </p:nvSpPr>
        <p:spPr>
          <a:xfrm>
            <a:off x="621792" y="6044184"/>
            <a:ext cx="2559932" cy="369332"/>
          </a:xfrm>
          <a:prstGeom prst="rect">
            <a:avLst/>
          </a:prstGeom>
          <a:noFill/>
        </p:spPr>
        <p:txBody>
          <a:bodyPr wrap="none" rtlCol="0">
            <a:spAutoFit/>
          </a:bodyPr>
          <a:lstStyle/>
          <a:p>
            <a:r>
              <a:rPr lang="en-US" sz="1800" dirty="0"/>
              <a:t>(Military Archive, 2019)</a:t>
            </a:r>
          </a:p>
        </p:txBody>
      </p:sp>
    </p:spTree>
    <p:extLst>
      <p:ext uri="{BB962C8B-B14F-4D97-AF65-F5344CB8AC3E}">
        <p14:creationId xmlns:p14="http://schemas.microsoft.com/office/powerpoint/2010/main" val="16682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43278D-A1F9-F0C7-E638-1AD2014ABFF5}"/>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a:extLst>
              <a:ext uri="{FF2B5EF4-FFF2-40B4-BE49-F238E27FC236}">
                <a16:creationId xmlns:a16="http://schemas.microsoft.com/office/drawing/2014/main" id="{9BE451B3-619F-C8F2-207C-53F7C83C9C38}"/>
              </a:ext>
            </a:extLst>
          </p:cNvPr>
          <p:cNvSpPr>
            <a:spLocks noGrp="1"/>
          </p:cNvSpPr>
          <p:nvPr>
            <p:ph type="title"/>
          </p:nvPr>
        </p:nvSpPr>
        <p:spPr/>
        <p:txBody>
          <a:bodyPr/>
          <a:lstStyle/>
          <a:p>
            <a:r>
              <a:rPr lang="en-US" dirty="0"/>
              <a:t>Applied Cognitive Task Analysis</a:t>
            </a:r>
          </a:p>
        </p:txBody>
      </p:sp>
      <p:graphicFrame>
        <p:nvGraphicFramePr>
          <p:cNvPr id="5" name="Diagram 4">
            <a:extLst>
              <a:ext uri="{FF2B5EF4-FFF2-40B4-BE49-F238E27FC236}">
                <a16:creationId xmlns:a16="http://schemas.microsoft.com/office/drawing/2014/main" id="{95B52403-E2F7-3556-6EE7-52FA64309B9E}"/>
              </a:ext>
            </a:extLst>
          </p:cNvPr>
          <p:cNvGraphicFramePr/>
          <p:nvPr>
            <p:extLst>
              <p:ext uri="{D42A27DB-BD31-4B8C-83A1-F6EECF244321}">
                <p14:modId xmlns:p14="http://schemas.microsoft.com/office/powerpoint/2010/main" val="3984932233"/>
              </p:ext>
            </p:extLst>
          </p:nvPr>
        </p:nvGraphicFramePr>
        <p:xfrm>
          <a:off x="2062886" y="1514246"/>
          <a:ext cx="8097113" cy="462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336;p8">
            <a:extLst>
              <a:ext uri="{FF2B5EF4-FFF2-40B4-BE49-F238E27FC236}">
                <a16:creationId xmlns:a16="http://schemas.microsoft.com/office/drawing/2014/main" id="{6B32819B-2444-35CE-AE2B-046BBC6DFB00}"/>
              </a:ext>
            </a:extLst>
          </p:cNvPr>
          <p:cNvSpPr txBox="1"/>
          <p:nvPr/>
        </p:nvSpPr>
        <p:spPr>
          <a:xfrm>
            <a:off x="8190418" y="5791733"/>
            <a:ext cx="2152000" cy="939704"/>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spcAft>
                <a:spcPts val="1600"/>
              </a:spcAft>
              <a:buClr>
                <a:srgbClr val="000000"/>
              </a:buClr>
              <a:buSzPts val="1200"/>
            </a:pPr>
            <a:r>
              <a:rPr lang="en-US" sz="1600" dirty="0">
                <a:solidFill>
                  <a:srgbClr val="000000"/>
                </a:solidFill>
                <a:latin typeface="Arial"/>
                <a:ea typeface="Arial"/>
                <a:cs typeface="Arial"/>
                <a:sym typeface="Arial"/>
              </a:rPr>
              <a:t>(</a:t>
            </a:r>
            <a:r>
              <a:rPr lang="en-US" sz="1600" dirty="0" err="1">
                <a:solidFill>
                  <a:srgbClr val="000000"/>
                </a:solidFill>
                <a:latin typeface="Arial"/>
                <a:ea typeface="Arial"/>
                <a:cs typeface="Arial"/>
                <a:sym typeface="Arial"/>
              </a:rPr>
              <a:t>Militello</a:t>
            </a:r>
            <a:r>
              <a:rPr lang="en-US" sz="1600" dirty="0">
                <a:solidFill>
                  <a:srgbClr val="000000"/>
                </a:solidFill>
                <a:latin typeface="Arial"/>
                <a:ea typeface="Arial"/>
                <a:cs typeface="Arial"/>
                <a:sym typeface="Arial"/>
              </a:rPr>
              <a:t> et al., 1997)</a:t>
            </a:r>
            <a:endParaRPr sz="16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4734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876C14-DFE4-A895-56E8-A7B79DD5D687}"/>
              </a:ext>
            </a:extLst>
          </p:cNvPr>
          <p:cNvSpPr>
            <a:spLocks noGrp="1"/>
          </p:cNvSpPr>
          <p:nvPr>
            <p:ph type="sldNum" sz="quarter" idx="10"/>
          </p:nvPr>
        </p:nvSpPr>
        <p:spPr>
          <a:xfrm>
            <a:off x="10893288" y="6390502"/>
            <a:ext cx="821634" cy="340935"/>
          </a:xfrm>
        </p:spPr>
        <p:txBody>
          <a:bodyPr>
            <a:normAutofit/>
          </a:bodyPr>
          <a:lstStyle/>
          <a:p>
            <a:pPr>
              <a:lnSpc>
                <a:spcPct val="90000"/>
              </a:lnSpc>
              <a:spcAft>
                <a:spcPts val="600"/>
              </a:spcAft>
              <a:defRPr/>
            </a:pPr>
            <a:fld id="{D68E8870-17DE-45C4-A8DD-7644B2422933}" type="slidenum">
              <a:rPr lang="en-US" smtClean="0"/>
              <a:pPr>
                <a:lnSpc>
                  <a:spcPct val="90000"/>
                </a:lnSpc>
                <a:spcAft>
                  <a:spcPts val="600"/>
                </a:spcAft>
                <a:defRPr/>
              </a:pPr>
              <a:t>6</a:t>
            </a:fld>
            <a:endParaRPr lang="en-US"/>
          </a:p>
        </p:txBody>
      </p:sp>
      <p:sp>
        <p:nvSpPr>
          <p:cNvPr id="2" name="Title 1">
            <a:extLst>
              <a:ext uri="{FF2B5EF4-FFF2-40B4-BE49-F238E27FC236}">
                <a16:creationId xmlns:a16="http://schemas.microsoft.com/office/drawing/2014/main" id="{3DD61B0A-8669-2825-CD2F-72DAB274ABA5}"/>
              </a:ext>
            </a:extLst>
          </p:cNvPr>
          <p:cNvSpPr>
            <a:spLocks noGrp="1"/>
          </p:cNvSpPr>
          <p:nvPr>
            <p:ph type="title"/>
          </p:nvPr>
        </p:nvSpPr>
        <p:spPr>
          <a:xfrm>
            <a:off x="2397039" y="0"/>
            <a:ext cx="7416800" cy="795130"/>
          </a:xfrm>
        </p:spPr>
        <p:txBody>
          <a:bodyPr wrap="square" anchor="ctr">
            <a:normAutofit/>
          </a:bodyPr>
          <a:lstStyle/>
          <a:p>
            <a:r>
              <a:rPr lang="en-US" dirty="0"/>
              <a:t>ACTA: Task Diagram</a:t>
            </a:r>
          </a:p>
        </p:txBody>
      </p:sp>
      <p:pic>
        <p:nvPicPr>
          <p:cNvPr id="7" name="image57.png">
            <a:extLst>
              <a:ext uri="{FF2B5EF4-FFF2-40B4-BE49-F238E27FC236}">
                <a16:creationId xmlns:a16="http://schemas.microsoft.com/office/drawing/2014/main" id="{47FFB205-0817-24D2-E554-3988ACD159BE}"/>
              </a:ext>
            </a:extLst>
          </p:cNvPr>
          <p:cNvPicPr/>
          <p:nvPr/>
        </p:nvPicPr>
        <p:blipFill>
          <a:blip r:embed="rId3"/>
          <a:srcRect/>
          <a:stretch>
            <a:fillRect/>
          </a:stretch>
        </p:blipFill>
        <p:spPr>
          <a:xfrm>
            <a:off x="669805" y="941826"/>
            <a:ext cx="10447374" cy="5180125"/>
          </a:xfrm>
          <a:prstGeom prst="rect">
            <a:avLst/>
          </a:prstGeom>
          <a:ln/>
        </p:spPr>
      </p:pic>
      <p:pic>
        <p:nvPicPr>
          <p:cNvPr id="6" name="image7.png">
            <a:extLst>
              <a:ext uri="{FF2B5EF4-FFF2-40B4-BE49-F238E27FC236}">
                <a16:creationId xmlns:a16="http://schemas.microsoft.com/office/drawing/2014/main" id="{F81741FF-5158-1AE7-9B2A-A3CA709A34B8}"/>
              </a:ext>
            </a:extLst>
          </p:cNvPr>
          <p:cNvPicPr/>
          <p:nvPr/>
        </p:nvPicPr>
        <p:blipFill>
          <a:blip r:embed="rId4"/>
          <a:srcRect/>
          <a:stretch>
            <a:fillRect/>
          </a:stretch>
        </p:blipFill>
        <p:spPr>
          <a:xfrm>
            <a:off x="461255" y="4768615"/>
            <a:ext cx="3667298" cy="1353337"/>
          </a:xfrm>
          <a:prstGeom prst="rect">
            <a:avLst/>
          </a:prstGeom>
          <a:ln/>
        </p:spPr>
      </p:pic>
    </p:spTree>
    <p:extLst>
      <p:ext uri="{BB962C8B-B14F-4D97-AF65-F5344CB8AC3E}">
        <p14:creationId xmlns:p14="http://schemas.microsoft.com/office/powerpoint/2010/main" val="367291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Air Refueling Precontact </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7</a:t>
            </a:fld>
            <a:endParaRPr lang="en-US" dirty="0">
              <a:solidFill>
                <a:srgbClr val="000000"/>
              </a:solidFill>
            </a:endParaRPr>
          </a:p>
        </p:txBody>
      </p:sp>
      <p:pic>
        <p:nvPicPr>
          <p:cNvPr id="9" name="Picture 8">
            <a:extLst>
              <a:ext uri="{FF2B5EF4-FFF2-40B4-BE49-F238E27FC236}">
                <a16:creationId xmlns:a16="http://schemas.microsoft.com/office/drawing/2014/main" id="{CDEBA345-A700-F4EA-6DC9-308A8800D9F6}"/>
              </a:ext>
            </a:extLst>
          </p:cNvPr>
          <p:cNvPicPr>
            <a:picLocks noChangeAspect="1"/>
          </p:cNvPicPr>
          <p:nvPr/>
        </p:nvPicPr>
        <p:blipFill rotWithShape="1">
          <a:blip r:embed="rId4"/>
          <a:srcRect b="2797"/>
          <a:stretch/>
        </p:blipFill>
        <p:spPr>
          <a:xfrm>
            <a:off x="1700784" y="1001733"/>
            <a:ext cx="8409229" cy="5252763"/>
          </a:xfrm>
          <a:prstGeom prst="rect">
            <a:avLst/>
          </a:prstGeom>
        </p:spPr>
      </p:pic>
    </p:spTree>
    <p:extLst>
      <p:ext uri="{BB962C8B-B14F-4D97-AF65-F5344CB8AC3E}">
        <p14:creationId xmlns:p14="http://schemas.microsoft.com/office/powerpoint/2010/main" val="66708685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Air Refueling Contact </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8</a:t>
            </a:fld>
            <a:endParaRPr lang="en-US" dirty="0">
              <a:solidFill>
                <a:srgbClr val="000000"/>
              </a:solidFill>
            </a:endParaRPr>
          </a:p>
        </p:txBody>
      </p:sp>
      <p:pic>
        <p:nvPicPr>
          <p:cNvPr id="2" name="Picture 1">
            <a:extLst>
              <a:ext uri="{FF2B5EF4-FFF2-40B4-BE49-F238E27FC236}">
                <a16:creationId xmlns:a16="http://schemas.microsoft.com/office/drawing/2014/main" id="{B2C96042-14FC-1730-849B-5AAF46B88B54}"/>
              </a:ext>
            </a:extLst>
          </p:cNvPr>
          <p:cNvPicPr>
            <a:picLocks noChangeAspect="1"/>
          </p:cNvPicPr>
          <p:nvPr/>
        </p:nvPicPr>
        <p:blipFill>
          <a:blip r:embed="rId3"/>
          <a:stretch>
            <a:fillRect/>
          </a:stretch>
        </p:blipFill>
        <p:spPr>
          <a:xfrm>
            <a:off x="856014" y="841248"/>
            <a:ext cx="10252710" cy="5411482"/>
          </a:xfrm>
          <a:prstGeom prst="rect">
            <a:avLst/>
          </a:prstGeom>
        </p:spPr>
      </p:pic>
      <p:sp>
        <p:nvSpPr>
          <p:cNvPr id="3" name="TextBox 2">
            <a:extLst>
              <a:ext uri="{FF2B5EF4-FFF2-40B4-BE49-F238E27FC236}">
                <a16:creationId xmlns:a16="http://schemas.microsoft.com/office/drawing/2014/main" id="{EB54426A-2516-D2BB-7662-B27CE143F683}"/>
              </a:ext>
            </a:extLst>
          </p:cNvPr>
          <p:cNvSpPr txBox="1"/>
          <p:nvPr/>
        </p:nvSpPr>
        <p:spPr>
          <a:xfrm>
            <a:off x="1786855" y="4748169"/>
            <a:ext cx="3212983" cy="1384995"/>
          </a:xfrm>
          <a:prstGeom prst="rect">
            <a:avLst/>
          </a:prstGeom>
          <a:noFill/>
        </p:spPr>
        <p:txBody>
          <a:bodyPr wrap="square" rtlCol="0">
            <a:spAutoFit/>
          </a:bodyPr>
          <a:lstStyle/>
          <a:p>
            <a:r>
              <a:rPr lang="en-US" sz="2800" dirty="0"/>
              <a:t>Successful Contact Viewpoint from within the B-52</a:t>
            </a:r>
          </a:p>
        </p:txBody>
      </p:sp>
    </p:spTree>
    <p:extLst>
      <p:ext uri="{BB962C8B-B14F-4D97-AF65-F5344CB8AC3E}">
        <p14:creationId xmlns:p14="http://schemas.microsoft.com/office/powerpoint/2010/main" val="245757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B-52 Applied Cognitive Task Analysis (ACTA)</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9</a:t>
            </a:fld>
            <a:endParaRPr lang="en-US" dirty="0">
              <a:solidFill>
                <a:srgbClr val="000000"/>
              </a:solidFill>
            </a:endParaRPr>
          </a:p>
        </p:txBody>
      </p:sp>
      <p:graphicFrame>
        <p:nvGraphicFramePr>
          <p:cNvPr id="3" name="Table 2">
            <a:extLst>
              <a:ext uri="{FF2B5EF4-FFF2-40B4-BE49-F238E27FC236}">
                <a16:creationId xmlns:a16="http://schemas.microsoft.com/office/drawing/2014/main" id="{70340CB6-77CF-2DBF-6452-157E894FF475}"/>
              </a:ext>
            </a:extLst>
          </p:cNvPr>
          <p:cNvGraphicFramePr>
            <a:graphicFrameLocks noGrp="1"/>
          </p:cNvGraphicFramePr>
          <p:nvPr>
            <p:extLst>
              <p:ext uri="{D42A27DB-BD31-4B8C-83A1-F6EECF244321}">
                <p14:modId xmlns:p14="http://schemas.microsoft.com/office/powerpoint/2010/main" val="711436209"/>
              </p:ext>
            </p:extLst>
          </p:nvPr>
        </p:nvGraphicFramePr>
        <p:xfrm>
          <a:off x="232229" y="978409"/>
          <a:ext cx="11502572" cy="5276087"/>
        </p:xfrm>
        <a:graphic>
          <a:graphicData uri="http://schemas.openxmlformats.org/drawingml/2006/table">
            <a:tbl>
              <a:tblPr firstRow="1" bandRow="1">
                <a:tableStyleId>{5940675A-B579-460E-94D1-54222C63F5DA}</a:tableStyleId>
              </a:tblPr>
              <a:tblGrid>
                <a:gridCol w="2875643">
                  <a:extLst>
                    <a:ext uri="{9D8B030D-6E8A-4147-A177-3AD203B41FA5}">
                      <a16:colId xmlns:a16="http://schemas.microsoft.com/office/drawing/2014/main" val="517741483"/>
                    </a:ext>
                  </a:extLst>
                </a:gridCol>
                <a:gridCol w="2875643">
                  <a:extLst>
                    <a:ext uri="{9D8B030D-6E8A-4147-A177-3AD203B41FA5}">
                      <a16:colId xmlns:a16="http://schemas.microsoft.com/office/drawing/2014/main" val="3959079148"/>
                    </a:ext>
                  </a:extLst>
                </a:gridCol>
                <a:gridCol w="2875643">
                  <a:extLst>
                    <a:ext uri="{9D8B030D-6E8A-4147-A177-3AD203B41FA5}">
                      <a16:colId xmlns:a16="http://schemas.microsoft.com/office/drawing/2014/main" val="82208054"/>
                    </a:ext>
                  </a:extLst>
                </a:gridCol>
                <a:gridCol w="2875643">
                  <a:extLst>
                    <a:ext uri="{9D8B030D-6E8A-4147-A177-3AD203B41FA5}">
                      <a16:colId xmlns:a16="http://schemas.microsoft.com/office/drawing/2014/main" val="3582889704"/>
                    </a:ext>
                  </a:extLst>
                </a:gridCol>
              </a:tblGrid>
              <a:tr h="398318">
                <a:tc gridSpan="4">
                  <a:txBody>
                    <a:bodyPr/>
                    <a:lstStyle/>
                    <a:p>
                      <a:pPr algn="ctr"/>
                      <a:r>
                        <a:rPr lang="en-US" sz="1600" b="1" dirty="0"/>
                        <a:t>B-52 Pilot In-Air Refueling – Cognitive Demands Table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00690700"/>
                  </a:ext>
                </a:extLst>
              </a:tr>
              <a:tr h="313462">
                <a:tc>
                  <a:txBody>
                    <a:bodyPr/>
                    <a:lstStyle/>
                    <a:p>
                      <a:pPr algn="ctr"/>
                      <a:r>
                        <a:rPr lang="en-US" sz="1200" b="1" dirty="0"/>
                        <a:t>Difficult Cognitive Element</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u="none" strike="noStrike" kern="1200" baseline="0" dirty="0">
                          <a:solidFill>
                            <a:schemeClr val="dk1"/>
                          </a:solidFill>
                        </a:rPr>
                        <a:t>Why Difficult? </a:t>
                      </a:r>
                      <a:endParaRPr lang="en-US" sz="1200" b="0" i="0" u="none" strike="noStrike" kern="1200" baseline="0" dirty="0">
                        <a:solidFill>
                          <a:schemeClr val="dk1"/>
                        </a:solidFill>
                        <a:latin typeface="+mn-lt"/>
                        <a:ea typeface="+mn-ea"/>
                        <a:cs typeface="+mn-cs"/>
                      </a:endParaRP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u="none" strike="noStrike" kern="1200" baseline="0" dirty="0">
                          <a:solidFill>
                            <a:schemeClr val="dk1"/>
                          </a:solidFill>
                        </a:rPr>
                        <a:t>Common Errors </a:t>
                      </a:r>
                      <a:endParaRPr lang="en-US" sz="1200" b="0" i="0" u="none" strike="noStrike" kern="1200" baseline="0" dirty="0">
                        <a:solidFill>
                          <a:schemeClr val="dk1"/>
                        </a:solidFill>
                        <a:latin typeface="+mn-lt"/>
                        <a:ea typeface="+mn-ea"/>
                        <a:cs typeface="+mn-cs"/>
                      </a:endParaRP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u="none" strike="noStrike" kern="1200" baseline="0" dirty="0">
                          <a:solidFill>
                            <a:schemeClr val="dk1"/>
                          </a:solidFill>
                        </a:rPr>
                        <a:t>Cues and Strategies Used </a:t>
                      </a:r>
                      <a:endParaRPr lang="en-US"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4228484505"/>
                  </a:ext>
                </a:extLst>
              </a:tr>
              <a:tr h="111031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Getting distracted by the boom's proximity </a:t>
                      </a:r>
                      <a:endParaRPr lang="en-US" sz="14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b="0" u="none" strike="noStrike" kern="1200" baseline="0" dirty="0">
                          <a:solidFill>
                            <a:schemeClr val="dk1"/>
                          </a:solidFill>
                        </a:rPr>
                        <a:t>The pilot's focus should be on the 3D visual reference points, however, the boom's proximity to the window of the cockpit comes unnervingly close. For the novice can become distracting and cause mental distraction </a:t>
                      </a:r>
                      <a:endParaRPr lang="en-US" sz="11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Losing focus of the 3D visual reference points </a:t>
                      </a:r>
                      <a:endParaRPr lang="en-US" sz="14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Maintain visuals of 3D reference points </a:t>
                      </a:r>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429919909"/>
                  </a:ext>
                </a:extLst>
              </a:tr>
              <a:tr h="77105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Mirrored cockpit controls 	</a:t>
                      </a:r>
                      <a:endParaRPr lang="en-US" sz="14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b="0" u="none" strike="noStrike" kern="1200" baseline="0" dirty="0">
                          <a:solidFill>
                            <a:schemeClr val="dk1"/>
                          </a:solidFill>
                        </a:rPr>
                        <a:t>The gauges/controls in the B52 are mirrored from pilot to copilot which is a departure from any other aircraft in the U.S. Air Force fleet. </a:t>
                      </a:r>
                      <a:endParaRPr lang="en-US" sz="11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Forgetting the placement of gauges/controls in B52 	</a:t>
                      </a:r>
                      <a:endParaRPr lang="en-US" sz="14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Awareness and memory 	</a:t>
                      </a:r>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86757467"/>
                  </a:ext>
                </a:extLst>
              </a:tr>
              <a:tr h="94068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Length of time for refueling </a:t>
                      </a:r>
                      <a:endParaRPr lang="en-US" sz="14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b="0" u="none" strike="noStrike" kern="1200" baseline="0" dirty="0">
                          <a:solidFill>
                            <a:schemeClr val="dk1"/>
                          </a:solidFill>
                        </a:rPr>
                        <a:t>The B52 can take up to 18 minutes to refuel. Maintaining a stable contact position while the boom is engaged is both physically and mentally challenging for a pilot. 	</a:t>
                      </a:r>
                      <a:endParaRPr lang="en-US" sz="11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Not self-monitoring physical/mental status 	</a:t>
                      </a:r>
                      <a:endParaRPr lang="en-US" sz="14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Personal awareness (self-monitoring) of cognitive load, disengage the boom physical/mental focus lags 	</a:t>
                      </a:r>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944966087"/>
                  </a:ext>
                </a:extLst>
              </a:tr>
              <a:tr h="1006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Maintain steadiness of aged and cumbersome aircraft 	</a:t>
                      </a:r>
                      <a:endParaRPr lang="en-US" sz="14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b="0" u="none" strike="noStrike" kern="1200" baseline="0" dirty="0">
                          <a:solidFill>
                            <a:schemeClr val="dk1"/>
                          </a:solidFill>
                        </a:rPr>
                        <a:t>The aircraft's size, unique aerodynamics and flight controls result in a delayed reaction to the pilot(s) commands. </a:t>
                      </a:r>
                      <a:endParaRPr lang="en-US" sz="11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Overcorrecting movements when the aircraft is simply slower to respond to the original desired in air placement 	</a:t>
                      </a:r>
                      <a:endParaRPr lang="en-US" sz="14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Maintain 3D visual references 	</a:t>
                      </a:r>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117349966"/>
                  </a:ext>
                </a:extLst>
              </a:tr>
              <a:tr h="601422">
                <a:tc>
                  <a:txBody>
                    <a:bodyPr/>
                    <a:lstStyle/>
                    <a:p>
                      <a:pPr algn="l"/>
                      <a:r>
                        <a:rPr lang="en-US" sz="1400" b="0" u="none" strike="noStrike" kern="1200" baseline="0" dirty="0">
                          <a:solidFill>
                            <a:schemeClr val="dk1"/>
                          </a:solidFill>
                        </a:rPr>
                        <a:t>Maintaining Situational </a:t>
                      </a:r>
                    </a:p>
                    <a:p>
                      <a:pPr algn="l"/>
                      <a:r>
                        <a:rPr lang="en-US" sz="1400" b="0" u="none" strike="noStrike" kern="1200" baseline="0" dirty="0">
                          <a:solidFill>
                            <a:schemeClr val="dk1"/>
                          </a:solidFill>
                        </a:rPr>
                        <a:t>Awareness </a:t>
                      </a:r>
                      <a:endParaRPr lang="en-US" sz="14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b="0" u="none" strike="noStrike" kern="1200" baseline="0" dirty="0">
                          <a:solidFill>
                            <a:schemeClr val="dk1"/>
                          </a:solidFill>
                        </a:rPr>
                        <a:t>Continuous monitoring is required, very few outside references and many cues are difficult to see (not salient) </a:t>
                      </a:r>
                      <a:endParaRPr lang="en-US" sz="11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Experiencing tunnel vision, missing a cue due to unreliability or difficulty distinguishing it. 	</a:t>
                      </a:r>
                      <a:endParaRPr lang="en-US" sz="1400" b="0" i="0" u="none" strike="noStrike" kern="1200" baseline="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0" u="none" strike="noStrike" kern="1200" baseline="0" dirty="0">
                          <a:solidFill>
                            <a:schemeClr val="dk1"/>
                          </a:solidFill>
                        </a:rPr>
                        <a:t>Keep gaze moving to monitor all relationships between cues 	</a:t>
                      </a:r>
                    </a:p>
                    <a:p>
                      <a:pPr algn="l"/>
                      <a:endParaRPr lang="en-US" sz="1400" dirty="0"/>
                    </a:p>
                  </a:txBody>
                  <a:tcPr/>
                </a:tc>
                <a:extLst>
                  <a:ext uri="{0D108BD9-81ED-4DB2-BD59-A6C34878D82A}">
                    <a16:rowId xmlns:a16="http://schemas.microsoft.com/office/drawing/2014/main" val="947075205"/>
                  </a:ext>
                </a:extLst>
              </a:tr>
            </a:tbl>
          </a:graphicData>
        </a:graphic>
      </p:graphicFrame>
    </p:spTree>
    <p:extLst>
      <p:ext uri="{BB962C8B-B14F-4D97-AF65-F5344CB8AC3E}">
        <p14:creationId xmlns:p14="http://schemas.microsoft.com/office/powerpoint/2010/main" val="32677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27408</TotalTime>
  <Words>1673</Words>
  <Application>Microsoft Office PowerPoint</Application>
  <PresentationFormat>Widescreen</PresentationFormat>
  <Paragraphs>275</Paragraphs>
  <Slides>17</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Arial Narrow</vt:lpstr>
      <vt:lpstr>Calibri</vt:lpstr>
      <vt:lpstr>Tahoma</vt:lpstr>
      <vt:lpstr>Wingdings</vt:lpstr>
      <vt:lpstr>Blends</vt:lpstr>
      <vt:lpstr>PowerPoint Presentation</vt:lpstr>
      <vt:lpstr>Objectives</vt:lpstr>
      <vt:lpstr>B-52 Pilots in Focus</vt:lpstr>
      <vt:lpstr>Air Refueling a BUFF</vt:lpstr>
      <vt:lpstr>Applied Cognitive Task Analysis</vt:lpstr>
      <vt:lpstr>ACTA: Task Diagram</vt:lpstr>
      <vt:lpstr>Air Refueling Precontact </vt:lpstr>
      <vt:lpstr>Air Refueling Contact </vt:lpstr>
      <vt:lpstr>B-52 Applied Cognitive Task Analysis (ACTA)</vt:lpstr>
      <vt:lpstr>Research Questions</vt:lpstr>
      <vt:lpstr>Do pilot follow the prescribed cognitive strategies?</vt:lpstr>
      <vt:lpstr>Do pilot follow the prescribed cognitive strategies?</vt:lpstr>
      <vt:lpstr>How long does it take for the pilot to fixate on each of the defined AOIs?</vt:lpstr>
      <vt:lpstr>Is there a difference in gaze behavior during contact and disconnect?</vt:lpstr>
      <vt:lpstr>Recommendations: Training Needs</vt:lpstr>
      <vt:lpstr>Recommendations</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Lindsay Gouedy</cp:lastModifiedBy>
  <cp:revision>71</cp:revision>
  <cp:lastPrinted>1601-01-01T00:00:00Z</cp:lastPrinted>
  <dcterms:created xsi:type="dcterms:W3CDTF">2016-03-29T15:29:36Z</dcterms:created>
  <dcterms:modified xsi:type="dcterms:W3CDTF">2024-12-03T13:20:23Z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