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2"/>
  </p:notesMasterIdLst>
  <p:handoutMasterIdLst>
    <p:handoutMasterId r:id="rId33"/>
  </p:handoutMasterIdLst>
  <p:sldIdLst>
    <p:sldId id="289" r:id="rId5"/>
    <p:sldId id="314" r:id="rId6"/>
    <p:sldId id="313" r:id="rId7"/>
    <p:sldId id="291" r:id="rId8"/>
    <p:sldId id="329" r:id="rId9"/>
    <p:sldId id="322" r:id="rId10"/>
    <p:sldId id="306" r:id="rId11"/>
    <p:sldId id="316" r:id="rId12"/>
    <p:sldId id="325" r:id="rId13"/>
    <p:sldId id="315" r:id="rId14"/>
    <p:sldId id="317" r:id="rId15"/>
    <p:sldId id="320" r:id="rId16"/>
    <p:sldId id="311" r:id="rId17"/>
    <p:sldId id="312" r:id="rId18"/>
    <p:sldId id="328" r:id="rId19"/>
    <p:sldId id="331" r:id="rId20"/>
    <p:sldId id="298" r:id="rId21"/>
    <p:sldId id="308" r:id="rId22"/>
    <p:sldId id="326" r:id="rId23"/>
    <p:sldId id="327" r:id="rId24"/>
    <p:sldId id="332" r:id="rId25"/>
    <p:sldId id="302" r:id="rId26"/>
    <p:sldId id="303" r:id="rId27"/>
    <p:sldId id="307" r:id="rId28"/>
    <p:sldId id="309" r:id="rId29"/>
    <p:sldId id="321" r:id="rId30"/>
    <p:sldId id="297" r:id="rId3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F"/>
    <a:srgbClr val="FFFFFF"/>
    <a:srgbClr val="FF5050"/>
    <a:srgbClr val="FF9D48"/>
    <a:srgbClr val="00E4A8"/>
    <a:srgbClr val="68C7C2"/>
    <a:srgbClr val="98D6D2"/>
    <a:srgbClr val="004D7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78765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order to research these questions, we developed INSPECT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2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84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8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Wouldn’t be a demonstrator if there weren’t also limitations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5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Wouldn’t be a demonstrator if there weren’t also limitations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0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62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nl-NL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Lots of interest in modernizing ATC training and operations in recent years: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5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3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Inkorten</a:t>
            </a:r>
          </a:p>
          <a:p>
            <a:endParaRPr lang="en-GB"/>
          </a:p>
          <a:p>
            <a:r>
              <a:rPr lang="en-GB"/>
              <a:t>Upwards of 3 years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Although it is ommonly believes that ATC is a single profession, multiple roles exist. One such role is Approach Control.</a:t>
            </a:r>
          </a:p>
          <a:p>
            <a:endParaRPr lang="en-GB"/>
          </a:p>
          <a:p>
            <a:r>
              <a:rPr lang="en-GB"/>
              <a:t>These controllers have many of the same responsibilities as other controllers, namely to </a:t>
            </a:r>
            <a:r>
              <a:rPr kumimoji="1" lang="en-US" sz="16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separate aircraft and maintain a steady flow of traffic. However, they have additional tasks that make their job more difficult:</a:t>
            </a:r>
          </a:p>
          <a:p>
            <a:endParaRPr kumimoji="1" lang="en-US" sz="1600" b="0" i="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en-US" sz="16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Sequencing</a:t>
            </a:r>
            <a:r>
              <a:rPr kumimoji="1" lang="en-US" sz="16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Managing the safe and efficient arrival of aircraft, avoiding collisions and minimizing delays.</a:t>
            </a:r>
          </a:p>
          <a:p>
            <a:r>
              <a:rPr kumimoji="1" lang="en-US" sz="16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Vectoring</a:t>
            </a:r>
            <a:r>
              <a:rPr kumimoji="1" lang="en-US" sz="16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Assigning specific headings to adjust aircraft paths, increasing controller workload and frequency occupancy.</a:t>
            </a:r>
          </a:p>
          <a:p>
            <a:r>
              <a:rPr kumimoji="1" lang="en-US" sz="16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Holding Stacks</a:t>
            </a:r>
            <a:r>
              <a:rPr kumimoji="1" lang="en-US" sz="16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Managing multiple aircraft at different levels, using stacks to accommodate excess demand.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5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point is what makes ATC challenging. There may be many situations that strain the controller.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6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6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One of the ways, one could go about exposing of the aforementioned processes is through eye tracking.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9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12" Type="http://schemas.openxmlformats.org/officeDocument/2006/relationships/image" Target="../media/image53.jpeg"/><Relationship Id="rId17" Type="http://schemas.microsoft.com/office/2007/relationships/hdphoto" Target="../media/hdphoto7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5" Type="http://schemas.openxmlformats.org/officeDocument/2006/relationships/image" Target="../media/image55.jpeg"/><Relationship Id="rId10" Type="http://schemas.openxmlformats.org/officeDocument/2006/relationships/image" Target="../media/image52.jpeg"/><Relationship Id="rId4" Type="http://schemas.openxmlformats.org/officeDocument/2006/relationships/image" Target="../media/image49.png"/><Relationship Id="rId9" Type="http://schemas.microsoft.com/office/2007/relationships/hdphoto" Target="../media/hdphoto5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86728" y="2101908"/>
            <a:ext cx="9218541" cy="1124712"/>
          </a:xfrm>
        </p:spPr>
        <p:txBody>
          <a:bodyPr/>
          <a:lstStyle/>
          <a:p>
            <a:r>
              <a:rPr lang="en-US" sz="3200"/>
              <a:t>INSPECT: </a:t>
            </a:r>
          </a:p>
          <a:p>
            <a:r>
              <a:rPr lang="en-US" sz="3200"/>
              <a:t>Understanding Trainee Cognitive Processes in ATC Training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96064" y="4193736"/>
            <a:ext cx="8799871" cy="1934127"/>
          </a:xfrm>
        </p:spPr>
        <p:txBody>
          <a:bodyPr/>
          <a:lstStyle/>
          <a:p>
            <a:pPr eaLnBrk="1" hangingPunct="1"/>
            <a:r>
              <a:rPr lang="en-US">
                <a:latin typeface="Arial Narrow" pitchFamily="34" charset="0"/>
              </a:rPr>
              <a:t>Thomas Bellucci, MSc.</a:t>
            </a:r>
          </a:p>
          <a:p>
            <a:pPr eaLnBrk="1" hangingPunct="1"/>
            <a:r>
              <a:rPr lang="en-US">
                <a:latin typeface="Arial Narrow" pitchFamily="34" charset="0"/>
              </a:rPr>
              <a:t>Royal Netherlands Aerospace Centre (NLR)</a:t>
            </a:r>
          </a:p>
          <a:p>
            <a:pPr eaLnBrk="1" hangingPunct="1"/>
            <a:endParaRPr lang="en-US" sz="1400">
              <a:latin typeface="Arial Narrow" pitchFamily="34" charset="0"/>
            </a:endParaRPr>
          </a:p>
          <a:p>
            <a:r>
              <a:rPr lang="en-US" b="0" i="1">
                <a:latin typeface="Arial Narrow" pitchFamily="34" charset="0"/>
              </a:rPr>
              <a:t>Co-authors: </a:t>
            </a:r>
            <a:r>
              <a:rPr lang="en-US">
                <a:latin typeface="Arial Narrow" pitchFamily="34" charset="0"/>
              </a:rPr>
              <a:t>Emmy Gabriel, Petra ten Hove, Maykel van Miltenburg, Steven Niedenzu, Daniela Pistone, Thimo Willems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2" name="Picture 4" descr="Royal Netherlands Aerospace Centre - Wikipedia">
            <a:extLst>
              <a:ext uri="{FF2B5EF4-FFF2-40B4-BE49-F238E27FC236}">
                <a16:creationId xmlns:a16="http://schemas.microsoft.com/office/drawing/2014/main" id="{3188ED56-D398-4928-B493-15169D2E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84" y="4193736"/>
            <a:ext cx="1113183" cy="14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66452" y="1337188"/>
            <a:ext cx="8926835" cy="1809136"/>
          </a:xfrm>
        </p:spPr>
        <p:txBody>
          <a:bodyPr/>
          <a:lstStyle/>
          <a:p>
            <a:r>
              <a:rPr lang="en-US" b="1"/>
              <a:t>Instructor Support for Performance-based Training</a:t>
            </a:r>
          </a:p>
          <a:p>
            <a:endParaRPr lang="en-US" sz="1050" b="1"/>
          </a:p>
          <a:p>
            <a:pPr lvl="1"/>
            <a:r>
              <a:rPr lang="en-US"/>
              <a:t>A </a:t>
            </a:r>
            <a:r>
              <a:rPr lang="en-US" b="1"/>
              <a:t>technology demonstrator </a:t>
            </a:r>
            <a:r>
              <a:rPr lang="en-US"/>
              <a:t>designed to help ATC instructors gain insight into </a:t>
            </a:r>
            <a:r>
              <a:rPr lang="en-US" b="1"/>
              <a:t>trainees' cognitive processes </a:t>
            </a:r>
            <a:r>
              <a:rPr lang="en-US"/>
              <a:t>during- and post-training</a:t>
            </a:r>
          </a:p>
          <a:p>
            <a:pPr lvl="1"/>
            <a:r>
              <a:rPr lang="nl-NL" b="1"/>
              <a:t>Objective performance metrics </a:t>
            </a:r>
            <a:r>
              <a:rPr lang="nl-NL"/>
              <a:t>based on ACoPOS model</a:t>
            </a:r>
          </a:p>
          <a:p>
            <a:pPr lvl="1"/>
            <a:r>
              <a:rPr lang="nl-NL"/>
              <a:t>Generated </a:t>
            </a:r>
            <a:r>
              <a:rPr lang="nl-NL" b="1"/>
              <a:t>unobtrusively </a:t>
            </a:r>
            <a:r>
              <a:rPr lang="nl-NL"/>
              <a:t>with </a:t>
            </a:r>
            <a:r>
              <a:rPr lang="nl-NL" b="1"/>
              <a:t>eye-tracking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97AB87E-B358-45A2-960C-C290A1271C0A}"/>
              </a:ext>
            </a:extLst>
          </p:cNvPr>
          <p:cNvGrpSpPr/>
          <p:nvPr/>
        </p:nvGrpSpPr>
        <p:grpSpPr>
          <a:xfrm>
            <a:off x="1758260" y="3942588"/>
            <a:ext cx="7938062" cy="2730226"/>
            <a:chOff x="16811" y="569307"/>
            <a:chExt cx="9503263" cy="3268563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A225E3-A4A2-4C65-8C89-F95DD408CB19}"/>
                </a:ext>
              </a:extLst>
            </p:cNvPr>
            <p:cNvSpPr txBox="1"/>
            <p:nvPr/>
          </p:nvSpPr>
          <p:spPr>
            <a:xfrm>
              <a:off x="2167074" y="3543100"/>
              <a:ext cx="1907925" cy="29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Training session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25B5774-4684-4865-BC82-8D35E1342FB6}"/>
                </a:ext>
              </a:extLst>
            </p:cNvPr>
            <p:cNvGrpSpPr/>
            <p:nvPr/>
          </p:nvGrpSpPr>
          <p:grpSpPr>
            <a:xfrm>
              <a:off x="16811" y="569307"/>
              <a:ext cx="3084876" cy="2711798"/>
              <a:chOff x="16811" y="569307"/>
              <a:chExt cx="3084876" cy="2711798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DC7122B8-8151-40E3-9DAE-F1688D34AB05}"/>
                  </a:ext>
                </a:extLst>
              </p:cNvPr>
              <p:cNvSpPr txBox="1"/>
              <p:nvPr/>
            </p:nvSpPr>
            <p:spPr>
              <a:xfrm>
                <a:off x="733656" y="569307"/>
                <a:ext cx="19409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/>
                  <a:t>ATC Training Simulator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9BFE9B1-EDB0-429E-8B48-28222992009F}"/>
                  </a:ext>
                </a:extLst>
              </p:cNvPr>
              <p:cNvSpPr txBox="1"/>
              <p:nvPr/>
            </p:nvSpPr>
            <p:spPr>
              <a:xfrm>
                <a:off x="16811" y="1285196"/>
                <a:ext cx="12991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/>
                  <a:t>Eye-tracker</a:t>
                </a:r>
                <a:endParaRPr lang="nl-NL" sz="1000"/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226EFA69-42B2-4741-B13C-EAF69AA7300D}"/>
                  </a:ext>
                </a:extLst>
              </p:cNvPr>
              <p:cNvSpPr txBox="1"/>
              <p:nvPr/>
            </p:nvSpPr>
            <p:spPr>
              <a:xfrm>
                <a:off x="235717" y="1945532"/>
                <a:ext cx="7359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TID Panel</a:t>
                </a:r>
                <a:endParaRPr lang="nl-NL" sz="1000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FBB4218D-AF92-47E2-9915-41313152212E}"/>
                  </a:ext>
                </a:extLst>
              </p:cNvPr>
              <p:cNvGrpSpPr/>
              <p:nvPr/>
            </p:nvGrpSpPr>
            <p:grpSpPr>
              <a:xfrm>
                <a:off x="818772" y="1055790"/>
                <a:ext cx="2282915" cy="2225315"/>
                <a:chOff x="818772" y="1055790"/>
                <a:chExt cx="2282915" cy="2225315"/>
              </a:xfrm>
            </p:grpSpPr>
            <p:sp>
              <p:nvSpPr>
                <p:cNvPr id="190" name="Trapezoid 189">
                  <a:extLst>
                    <a:ext uri="{FF2B5EF4-FFF2-40B4-BE49-F238E27FC236}">
                      <a16:creationId xmlns:a16="http://schemas.microsoft.com/office/drawing/2014/main" id="{E9C47CD2-351C-4C38-8B35-0DFAB2ED5348}"/>
                    </a:ext>
                  </a:extLst>
                </p:cNvPr>
                <p:cNvSpPr/>
                <p:nvPr/>
              </p:nvSpPr>
              <p:spPr>
                <a:xfrm flipV="1">
                  <a:off x="1279552" y="2478032"/>
                  <a:ext cx="849194" cy="670468"/>
                </a:xfrm>
                <a:prstGeom prst="trapezoid">
                  <a:avLst>
                    <a:gd name="adj" fmla="val 10292"/>
                  </a:avLst>
                </a:prstGeom>
                <a:solidFill>
                  <a:schemeClr val="tx1"/>
                </a:solidFill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1" name="Trapezoid 190">
                  <a:extLst>
                    <a:ext uri="{FF2B5EF4-FFF2-40B4-BE49-F238E27FC236}">
                      <a16:creationId xmlns:a16="http://schemas.microsoft.com/office/drawing/2014/main" id="{9D456595-B5F9-482D-A64B-DB0A4B0646FF}"/>
                    </a:ext>
                  </a:extLst>
                </p:cNvPr>
                <p:cNvSpPr/>
                <p:nvPr/>
              </p:nvSpPr>
              <p:spPr>
                <a:xfrm>
                  <a:off x="834012" y="2075985"/>
                  <a:ext cx="2018670" cy="215512"/>
                </a:xfrm>
                <a:prstGeom prst="trapezoid">
                  <a:avLst>
                    <a:gd name="adj" fmla="val 158181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2" name="Trapezoid 191">
                  <a:extLst>
                    <a:ext uri="{FF2B5EF4-FFF2-40B4-BE49-F238E27FC236}">
                      <a16:creationId xmlns:a16="http://schemas.microsoft.com/office/drawing/2014/main" id="{19B12948-97A1-418D-BB87-C4F3A7DCF37F}"/>
                    </a:ext>
                  </a:extLst>
                </p:cNvPr>
                <p:cNvSpPr/>
                <p:nvPr/>
              </p:nvSpPr>
              <p:spPr>
                <a:xfrm>
                  <a:off x="1479172" y="2131986"/>
                  <a:ext cx="621553" cy="89105"/>
                </a:xfrm>
                <a:prstGeom prst="trapezoid">
                  <a:avLst>
                    <a:gd name="adj" fmla="val 46762"/>
                  </a:avLst>
                </a:prstGeom>
                <a:solidFill>
                  <a:schemeClr val="tx1"/>
                </a:soli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b="1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711B60ED-C5FD-4789-B56D-602283E1FDCC}"/>
                    </a:ext>
                  </a:extLst>
                </p:cNvPr>
                <p:cNvSpPr/>
                <p:nvPr/>
              </p:nvSpPr>
              <p:spPr>
                <a:xfrm>
                  <a:off x="1176940" y="1260415"/>
                  <a:ext cx="1098211" cy="8107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11E1B1CA-0C09-4EFC-90FA-F178DA89AC27}"/>
                    </a:ext>
                  </a:extLst>
                </p:cNvPr>
                <p:cNvSpPr/>
                <p:nvPr/>
              </p:nvSpPr>
              <p:spPr>
                <a:xfrm>
                  <a:off x="1242952" y="1318676"/>
                  <a:ext cx="970246" cy="686220"/>
                </a:xfrm>
                <a:prstGeom prst="rect">
                  <a:avLst/>
                </a:prstGeom>
                <a:solidFill>
                  <a:schemeClr val="tx1"/>
                </a:solidFill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3BC2579D-5687-4C3A-81CC-5A1AEC919D60}"/>
                    </a:ext>
                  </a:extLst>
                </p:cNvPr>
                <p:cNvSpPr/>
                <p:nvPr/>
              </p:nvSpPr>
              <p:spPr>
                <a:xfrm>
                  <a:off x="818772" y="2301656"/>
                  <a:ext cx="2018670" cy="15035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AACCD5A3-9E22-4E95-9327-C679A11F791F}"/>
                    </a:ext>
                  </a:extLst>
                </p:cNvPr>
                <p:cNvGrpSpPr/>
                <p:nvPr/>
              </p:nvGrpSpPr>
              <p:grpSpPr>
                <a:xfrm>
                  <a:off x="1825687" y="1356129"/>
                  <a:ext cx="1056249" cy="1876801"/>
                  <a:chOff x="1958690" y="1490134"/>
                  <a:chExt cx="1056249" cy="1876801"/>
                </a:xfrm>
                <a:solidFill>
                  <a:schemeClr val="bg1"/>
                </a:solidFill>
              </p:grpSpPr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39731167-6786-4802-B88C-13C21CB2388B}"/>
                      </a:ext>
                    </a:extLst>
                  </p:cNvPr>
                  <p:cNvGrpSpPr/>
                  <p:nvPr/>
                </p:nvGrpSpPr>
                <p:grpSpPr>
                  <a:xfrm>
                    <a:off x="1958690" y="1490134"/>
                    <a:ext cx="1056249" cy="1876801"/>
                    <a:chOff x="1958690" y="1490134"/>
                    <a:chExt cx="1056249" cy="1876801"/>
                  </a:xfrm>
                  <a:grpFill/>
                </p:grpSpPr>
                <p:sp>
                  <p:nvSpPr>
                    <p:cNvPr id="250" name="Oval 249">
                      <a:extLst>
                        <a:ext uri="{FF2B5EF4-FFF2-40B4-BE49-F238E27FC236}">
                          <a16:creationId xmlns:a16="http://schemas.microsoft.com/office/drawing/2014/main" id="{D8BA5430-2B05-4746-A334-A8B27B6090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2567" y="1490134"/>
                      <a:ext cx="461434" cy="482600"/>
                    </a:xfrm>
                    <a:prstGeom prst="ellipse">
                      <a:avLst/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986EDD63-3307-48F8-B618-A408338B905C}"/>
                        </a:ext>
                      </a:extLst>
                    </p:cNvPr>
                    <p:cNvSpPr/>
                    <p:nvPr/>
                  </p:nvSpPr>
                  <p:spPr>
                    <a:xfrm rot="4748068">
                      <a:off x="1748466" y="2827172"/>
                      <a:ext cx="818087" cy="26144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EB0AAD91-1638-4DE4-85CC-57349D6B2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8976" y="2552852"/>
                      <a:ext cx="818087" cy="26144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4EB1B6AD-F356-4EEC-B197-F4FAEEB4ABDC}"/>
                        </a:ext>
                      </a:extLst>
                    </p:cNvPr>
                    <p:cNvSpPr/>
                    <p:nvPr/>
                  </p:nvSpPr>
                  <p:spPr>
                    <a:xfrm rot="3398677">
                      <a:off x="2672521" y="1932719"/>
                      <a:ext cx="423395" cy="26144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CED82C30-4984-4A4C-B3CD-3A32EBD24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6476" y="1859977"/>
                      <a:ext cx="675796" cy="26144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A8D31FE3-4070-4ACB-A4D7-6AE2C97F432F}"/>
                        </a:ext>
                      </a:extLst>
                    </p:cNvPr>
                    <p:cNvSpPr/>
                    <p:nvPr/>
                  </p:nvSpPr>
                  <p:spPr>
                    <a:xfrm rot="21212776">
                      <a:off x="1958690" y="2295387"/>
                      <a:ext cx="360644" cy="171396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6" name="Rectangle: Rounded Corners 255">
                      <a:extLst>
                        <a:ext uri="{FF2B5EF4-FFF2-40B4-BE49-F238E27FC236}">
                          <a16:creationId xmlns:a16="http://schemas.microsoft.com/office/drawing/2014/main" id="{4472FDC4-1111-4583-BD7C-38B2DD238B37}"/>
                        </a:ext>
                      </a:extLst>
                    </p:cNvPr>
                    <p:cNvSpPr/>
                    <p:nvPr/>
                  </p:nvSpPr>
                  <p:spPr>
                    <a:xfrm rot="16882532">
                      <a:off x="2078270" y="2153115"/>
                      <a:ext cx="360644" cy="171396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7" name="Rectangle: Rounded Corners 256">
                      <a:extLst>
                        <a:ext uri="{FF2B5EF4-FFF2-40B4-BE49-F238E27FC236}">
                          <a16:creationId xmlns:a16="http://schemas.microsoft.com/office/drawing/2014/main" id="{CB5FB472-D94E-4E80-ABB0-26AA1138CEA5}"/>
                        </a:ext>
                      </a:extLst>
                    </p:cNvPr>
                    <p:cNvSpPr/>
                    <p:nvPr/>
                  </p:nvSpPr>
                  <p:spPr>
                    <a:xfrm rot="17301811">
                      <a:off x="2146014" y="1935612"/>
                      <a:ext cx="413828" cy="266542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58" name="Rectangle: Rounded Corners 257">
                      <a:extLst>
                        <a:ext uri="{FF2B5EF4-FFF2-40B4-BE49-F238E27FC236}">
                          <a16:creationId xmlns:a16="http://schemas.microsoft.com/office/drawing/2014/main" id="{E615C1A2-5F8F-4711-95C2-2A0FF1BB230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91483" y="2080252"/>
                      <a:ext cx="852704" cy="57458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857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840A46E0-472D-4BFA-8D3B-3A7353DF7BDC}"/>
                      </a:ext>
                    </a:extLst>
                  </p:cNvPr>
                  <p:cNvSpPr/>
                  <p:nvPr/>
                </p:nvSpPr>
                <p:spPr>
                  <a:xfrm>
                    <a:off x="2453639" y="2907030"/>
                    <a:ext cx="238125" cy="276225"/>
                  </a:xfrm>
                  <a:custGeom>
                    <a:avLst/>
                    <a:gdLst>
                      <a:gd name="connsiteX0" fmla="*/ 0 w 228600"/>
                      <a:gd name="connsiteY0" fmla="*/ 0 h 276225"/>
                      <a:gd name="connsiteX1" fmla="*/ 85725 w 228600"/>
                      <a:gd name="connsiteY1" fmla="*/ 34290 h 276225"/>
                      <a:gd name="connsiteX2" fmla="*/ 196215 w 228600"/>
                      <a:gd name="connsiteY2" fmla="*/ 49530 h 276225"/>
                      <a:gd name="connsiteX3" fmla="*/ 226695 w 228600"/>
                      <a:gd name="connsiteY3" fmla="*/ 49530 h 276225"/>
                      <a:gd name="connsiteX4" fmla="*/ 228600 w 228600"/>
                      <a:gd name="connsiteY4" fmla="*/ 232410 h 276225"/>
                      <a:gd name="connsiteX5" fmla="*/ 72390 w 228600"/>
                      <a:gd name="connsiteY5" fmla="*/ 276225 h 276225"/>
                      <a:gd name="connsiteX6" fmla="*/ 0 w 228600"/>
                      <a:gd name="connsiteY6" fmla="*/ 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8600" h="276225">
                        <a:moveTo>
                          <a:pt x="0" y="0"/>
                        </a:moveTo>
                        <a:lnTo>
                          <a:pt x="85725" y="34290"/>
                        </a:lnTo>
                        <a:lnTo>
                          <a:pt x="196215" y="49530"/>
                        </a:lnTo>
                        <a:lnTo>
                          <a:pt x="226695" y="49530"/>
                        </a:lnTo>
                        <a:lnTo>
                          <a:pt x="228600" y="232410"/>
                        </a:lnTo>
                        <a:lnTo>
                          <a:pt x="72390" y="276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57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0D9A1480-5C04-4255-92BA-6F4E83D91139}"/>
                    </a:ext>
                  </a:extLst>
                </p:cNvPr>
                <p:cNvGrpSpPr/>
                <p:nvPr/>
              </p:nvGrpSpPr>
              <p:grpSpPr>
                <a:xfrm>
                  <a:off x="2129801" y="1281913"/>
                  <a:ext cx="651514" cy="589689"/>
                  <a:chOff x="2260989" y="1418657"/>
                  <a:chExt cx="651514" cy="589689"/>
                </a:xfrm>
              </p:grpSpPr>
              <p:sp>
                <p:nvSpPr>
                  <p:cNvPr id="245" name="Arc 244">
                    <a:extLst>
                      <a:ext uri="{FF2B5EF4-FFF2-40B4-BE49-F238E27FC236}">
                        <a16:creationId xmlns:a16="http://schemas.microsoft.com/office/drawing/2014/main" id="{976B08F6-682A-40B5-99C7-D2E5255BAC06}"/>
                      </a:ext>
                    </a:extLst>
                  </p:cNvPr>
                  <p:cNvSpPr/>
                  <p:nvPr/>
                </p:nvSpPr>
                <p:spPr>
                  <a:xfrm rot="17466467">
                    <a:off x="2272476" y="1443655"/>
                    <a:ext cx="589689" cy="539693"/>
                  </a:xfrm>
                  <a:prstGeom prst="arc">
                    <a:avLst>
                      <a:gd name="adj1" fmla="val 16052735"/>
                      <a:gd name="adj2" fmla="val 3459463"/>
                    </a:avLst>
                  </a:prstGeom>
                  <a:ln w="857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6" name="Chord 245">
                    <a:extLst>
                      <a:ext uri="{FF2B5EF4-FFF2-40B4-BE49-F238E27FC236}">
                        <a16:creationId xmlns:a16="http://schemas.microsoft.com/office/drawing/2014/main" id="{75820E02-0CF9-467B-B271-972AA1CA73D8}"/>
                      </a:ext>
                    </a:extLst>
                  </p:cNvPr>
                  <p:cNvSpPr/>
                  <p:nvPr/>
                </p:nvSpPr>
                <p:spPr>
                  <a:xfrm rot="12213785">
                    <a:off x="2769359" y="1643948"/>
                    <a:ext cx="143144" cy="169605"/>
                  </a:xfrm>
                  <a:prstGeom prst="chord">
                    <a:avLst>
                      <a:gd name="adj1" fmla="val 2937633"/>
                      <a:gd name="adj2" fmla="val 16200000"/>
                    </a:avLst>
                  </a:prstGeom>
                  <a:solidFill>
                    <a:schemeClr val="tx1"/>
                  </a:solidFill>
                  <a:ln w="857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16F56341-4233-41AB-8208-921AB10A8363}"/>
                      </a:ext>
                    </a:extLst>
                  </p:cNvPr>
                  <p:cNvSpPr/>
                  <p:nvPr/>
                </p:nvSpPr>
                <p:spPr>
                  <a:xfrm>
                    <a:off x="2260989" y="1673535"/>
                    <a:ext cx="54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57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EA1F5040-4ED8-4E33-ACE3-5A18DA9D09A7}"/>
                    </a:ext>
                  </a:extLst>
                </p:cNvPr>
                <p:cNvGrpSpPr/>
                <p:nvPr/>
              </p:nvGrpSpPr>
              <p:grpSpPr>
                <a:xfrm>
                  <a:off x="1824962" y="1358470"/>
                  <a:ext cx="1056249" cy="1876801"/>
                  <a:chOff x="1958690" y="1490134"/>
                  <a:chExt cx="1056249" cy="1876801"/>
                </a:xfrm>
                <a:solidFill>
                  <a:schemeClr val="tx1"/>
                </a:solidFill>
              </p:grpSpPr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EF972DB5-E1BF-4C89-9E84-40160EB00D4B}"/>
                      </a:ext>
                    </a:extLst>
                  </p:cNvPr>
                  <p:cNvSpPr/>
                  <p:nvPr/>
                </p:nvSpPr>
                <p:spPr>
                  <a:xfrm>
                    <a:off x="2332567" y="1490134"/>
                    <a:ext cx="461434" cy="4826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37" name="Rectangle: Rounded Corners 236">
                    <a:extLst>
                      <a:ext uri="{FF2B5EF4-FFF2-40B4-BE49-F238E27FC236}">
                        <a16:creationId xmlns:a16="http://schemas.microsoft.com/office/drawing/2014/main" id="{07B1F290-C188-453D-8F51-0F2397BB12F8}"/>
                      </a:ext>
                    </a:extLst>
                  </p:cNvPr>
                  <p:cNvSpPr/>
                  <p:nvPr/>
                </p:nvSpPr>
                <p:spPr>
                  <a:xfrm rot="4748068">
                    <a:off x="1748466" y="2827172"/>
                    <a:ext cx="818087" cy="26144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38" name="Rectangle: Rounded Corners 237">
                    <a:extLst>
                      <a:ext uri="{FF2B5EF4-FFF2-40B4-BE49-F238E27FC236}">
                        <a16:creationId xmlns:a16="http://schemas.microsoft.com/office/drawing/2014/main" id="{43EB29A1-C72E-44A2-B3FE-EE3F2F318325}"/>
                      </a:ext>
                    </a:extLst>
                  </p:cNvPr>
                  <p:cNvSpPr/>
                  <p:nvPr/>
                </p:nvSpPr>
                <p:spPr>
                  <a:xfrm>
                    <a:off x="2018976" y="2552852"/>
                    <a:ext cx="818087" cy="26144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39" name="Rectangle: Rounded Corners 238">
                    <a:extLst>
                      <a:ext uri="{FF2B5EF4-FFF2-40B4-BE49-F238E27FC236}">
                        <a16:creationId xmlns:a16="http://schemas.microsoft.com/office/drawing/2014/main" id="{EA485B33-1865-49E9-A6C6-58281A71CE0B}"/>
                      </a:ext>
                    </a:extLst>
                  </p:cNvPr>
                  <p:cNvSpPr/>
                  <p:nvPr/>
                </p:nvSpPr>
                <p:spPr>
                  <a:xfrm rot="3398677">
                    <a:off x="2672521" y="1932719"/>
                    <a:ext cx="423395" cy="26144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0" name="Rectangle: Rounded Corners 239">
                    <a:extLst>
                      <a:ext uri="{FF2B5EF4-FFF2-40B4-BE49-F238E27FC236}">
                        <a16:creationId xmlns:a16="http://schemas.microsoft.com/office/drawing/2014/main" id="{06D4BF23-F2DD-49B2-B2C0-F7340AFF13A0}"/>
                      </a:ext>
                    </a:extLst>
                  </p:cNvPr>
                  <p:cNvSpPr/>
                  <p:nvPr/>
                </p:nvSpPr>
                <p:spPr>
                  <a:xfrm>
                    <a:off x="2276476" y="1859977"/>
                    <a:ext cx="675796" cy="26144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1" name="Rectangle: Rounded Corners 240">
                    <a:extLst>
                      <a:ext uri="{FF2B5EF4-FFF2-40B4-BE49-F238E27FC236}">
                        <a16:creationId xmlns:a16="http://schemas.microsoft.com/office/drawing/2014/main" id="{5E55506A-6E0E-4D99-AC9D-78CC7C780EE4}"/>
                      </a:ext>
                    </a:extLst>
                  </p:cNvPr>
                  <p:cNvSpPr/>
                  <p:nvPr/>
                </p:nvSpPr>
                <p:spPr>
                  <a:xfrm rot="21212776">
                    <a:off x="1958690" y="2295387"/>
                    <a:ext cx="360644" cy="17139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2" name="Rectangle: Rounded Corners 241">
                    <a:extLst>
                      <a:ext uri="{FF2B5EF4-FFF2-40B4-BE49-F238E27FC236}">
                        <a16:creationId xmlns:a16="http://schemas.microsoft.com/office/drawing/2014/main" id="{3188BB8B-9A8F-4670-AA0A-506FF0373B9F}"/>
                      </a:ext>
                    </a:extLst>
                  </p:cNvPr>
                  <p:cNvSpPr/>
                  <p:nvPr/>
                </p:nvSpPr>
                <p:spPr>
                  <a:xfrm rot="16882532">
                    <a:off x="2078270" y="2153115"/>
                    <a:ext cx="360644" cy="17139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3" name="Rectangle: Rounded Corners 242">
                    <a:extLst>
                      <a:ext uri="{FF2B5EF4-FFF2-40B4-BE49-F238E27FC236}">
                        <a16:creationId xmlns:a16="http://schemas.microsoft.com/office/drawing/2014/main" id="{F02FAA0B-DE03-4E3F-883B-F1E78475CBBE}"/>
                      </a:ext>
                    </a:extLst>
                  </p:cNvPr>
                  <p:cNvSpPr/>
                  <p:nvPr/>
                </p:nvSpPr>
                <p:spPr>
                  <a:xfrm rot="17301811">
                    <a:off x="2146014" y="1935612"/>
                    <a:ext cx="413828" cy="26654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4" name="Rectangle: Rounded Corners 243">
                    <a:extLst>
                      <a:ext uri="{FF2B5EF4-FFF2-40B4-BE49-F238E27FC236}">
                        <a16:creationId xmlns:a16="http://schemas.microsoft.com/office/drawing/2014/main" id="{95925354-8B0F-4906-8A1C-D10477B089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91483" y="2080252"/>
                    <a:ext cx="852704" cy="57458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1F3C53F9-BC82-4EED-8586-AAC26158577C}"/>
                    </a:ext>
                  </a:extLst>
                </p:cNvPr>
                <p:cNvSpPr/>
                <p:nvPr/>
              </p:nvSpPr>
              <p:spPr>
                <a:xfrm>
                  <a:off x="2319911" y="2775366"/>
                  <a:ext cx="238125" cy="276225"/>
                </a:xfrm>
                <a:custGeom>
                  <a:avLst/>
                  <a:gdLst>
                    <a:gd name="connsiteX0" fmla="*/ 0 w 228600"/>
                    <a:gd name="connsiteY0" fmla="*/ 0 h 276225"/>
                    <a:gd name="connsiteX1" fmla="*/ 85725 w 228600"/>
                    <a:gd name="connsiteY1" fmla="*/ 34290 h 276225"/>
                    <a:gd name="connsiteX2" fmla="*/ 196215 w 228600"/>
                    <a:gd name="connsiteY2" fmla="*/ 49530 h 276225"/>
                    <a:gd name="connsiteX3" fmla="*/ 226695 w 228600"/>
                    <a:gd name="connsiteY3" fmla="*/ 49530 h 276225"/>
                    <a:gd name="connsiteX4" fmla="*/ 228600 w 228600"/>
                    <a:gd name="connsiteY4" fmla="*/ 232410 h 276225"/>
                    <a:gd name="connsiteX5" fmla="*/ 72390 w 228600"/>
                    <a:gd name="connsiteY5" fmla="*/ 276225 h 276225"/>
                    <a:gd name="connsiteX6" fmla="*/ 0 w 228600"/>
                    <a:gd name="connsiteY6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600" h="276225">
                      <a:moveTo>
                        <a:pt x="0" y="0"/>
                      </a:moveTo>
                      <a:lnTo>
                        <a:pt x="85725" y="34290"/>
                      </a:lnTo>
                      <a:lnTo>
                        <a:pt x="196215" y="49530"/>
                      </a:lnTo>
                      <a:lnTo>
                        <a:pt x="226695" y="49530"/>
                      </a:lnTo>
                      <a:lnTo>
                        <a:pt x="228600" y="232410"/>
                      </a:lnTo>
                      <a:lnTo>
                        <a:pt x="72390" y="276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00" name="Picture 199">
                  <a:extLst>
                    <a:ext uri="{FF2B5EF4-FFF2-40B4-BE49-F238E27FC236}">
                      <a16:creationId xmlns:a16="http://schemas.microsoft.com/office/drawing/2014/main" id="{79F7D385-299C-463E-9C8D-6E71E1011E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4640738" flipH="1">
                  <a:off x="1869285" y="1489003"/>
                  <a:ext cx="175467" cy="175467"/>
                </a:xfrm>
                <a:prstGeom prst="rect">
                  <a:avLst/>
                </a:prstGeom>
              </p:spPr>
            </p:pic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98050A88-0BDC-4348-9C25-FBFB85B2C70A}"/>
                    </a:ext>
                  </a:extLst>
                </p:cNvPr>
                <p:cNvSpPr/>
                <p:nvPr/>
              </p:nvSpPr>
              <p:spPr>
                <a:xfrm>
                  <a:off x="2245212" y="1871212"/>
                  <a:ext cx="856475" cy="942808"/>
                </a:xfrm>
                <a:custGeom>
                  <a:avLst/>
                  <a:gdLst>
                    <a:gd name="connsiteX0" fmla="*/ 101 w 856475"/>
                    <a:gd name="connsiteY0" fmla="*/ 810355 h 942808"/>
                    <a:gd name="connsiteX1" fmla="*/ 88139 w 856475"/>
                    <a:gd name="connsiteY1" fmla="*/ 772338 h 942808"/>
                    <a:gd name="connsiteX2" fmla="*/ 110149 w 856475"/>
                    <a:gd name="connsiteY2" fmla="*/ 738323 h 942808"/>
                    <a:gd name="connsiteX3" fmla="*/ 134159 w 856475"/>
                    <a:gd name="connsiteY3" fmla="*/ 564247 h 942808"/>
                    <a:gd name="connsiteX4" fmla="*/ 170175 w 856475"/>
                    <a:gd name="connsiteY4" fmla="*/ 344151 h 942808"/>
                    <a:gd name="connsiteX5" fmla="*/ 192185 w 856475"/>
                    <a:gd name="connsiteY5" fmla="*/ 198087 h 942808"/>
                    <a:gd name="connsiteX6" fmla="*/ 212193 w 856475"/>
                    <a:gd name="connsiteY6" fmla="*/ 60026 h 942808"/>
                    <a:gd name="connsiteX7" fmla="*/ 238205 w 856475"/>
                    <a:gd name="connsiteY7" fmla="*/ 24011 h 942808"/>
                    <a:gd name="connsiteX8" fmla="*/ 274221 w 856475"/>
                    <a:gd name="connsiteY8" fmla="*/ 4002 h 942808"/>
                    <a:gd name="connsiteX9" fmla="*/ 320241 w 856475"/>
                    <a:gd name="connsiteY9" fmla="*/ 0 h 942808"/>
                    <a:gd name="connsiteX10" fmla="*/ 784444 w 856475"/>
                    <a:gd name="connsiteY10" fmla="*/ 2001 h 942808"/>
                    <a:gd name="connsiteX11" fmla="*/ 830464 w 856475"/>
                    <a:gd name="connsiteY11" fmla="*/ 26012 h 942808"/>
                    <a:gd name="connsiteX12" fmla="*/ 852474 w 856475"/>
                    <a:gd name="connsiteY12" fmla="*/ 62027 h 942808"/>
                    <a:gd name="connsiteX13" fmla="*/ 856475 w 856475"/>
                    <a:gd name="connsiteY13" fmla="*/ 114050 h 942808"/>
                    <a:gd name="connsiteX14" fmla="*/ 746427 w 856475"/>
                    <a:gd name="connsiteY14" fmla="*/ 812356 h 942808"/>
                    <a:gd name="connsiteX15" fmla="*/ 720416 w 856475"/>
                    <a:gd name="connsiteY15" fmla="*/ 862377 h 942808"/>
                    <a:gd name="connsiteX16" fmla="*/ 654387 w 856475"/>
                    <a:gd name="connsiteY16" fmla="*/ 898393 h 942808"/>
                    <a:gd name="connsiteX17" fmla="*/ 628376 w 856475"/>
                    <a:gd name="connsiteY17" fmla="*/ 904396 h 942808"/>
                    <a:gd name="connsiteX18" fmla="*/ 610368 w 856475"/>
                    <a:gd name="connsiteY18" fmla="*/ 910398 h 942808"/>
                    <a:gd name="connsiteX19" fmla="*/ 604365 w 856475"/>
                    <a:gd name="connsiteY19" fmla="*/ 912399 h 942808"/>
                    <a:gd name="connsiteX20" fmla="*/ 594361 w 856475"/>
                    <a:gd name="connsiteY20" fmla="*/ 914400 h 942808"/>
                    <a:gd name="connsiteX21" fmla="*/ 576353 w 856475"/>
                    <a:gd name="connsiteY21" fmla="*/ 920403 h 942808"/>
                    <a:gd name="connsiteX22" fmla="*/ 570350 w 856475"/>
                    <a:gd name="connsiteY22" fmla="*/ 922404 h 942808"/>
                    <a:gd name="connsiteX23" fmla="*/ 556344 w 856475"/>
                    <a:gd name="connsiteY23" fmla="*/ 924405 h 942808"/>
                    <a:gd name="connsiteX24" fmla="*/ 546340 w 856475"/>
                    <a:gd name="connsiteY24" fmla="*/ 926405 h 942808"/>
                    <a:gd name="connsiteX25" fmla="*/ 466305 w 856475"/>
                    <a:gd name="connsiteY25" fmla="*/ 936410 h 942808"/>
                    <a:gd name="connsiteX26" fmla="*/ 440293 w 856475"/>
                    <a:gd name="connsiteY26" fmla="*/ 934409 h 942808"/>
                    <a:gd name="connsiteX27" fmla="*/ 410280 w 856475"/>
                    <a:gd name="connsiteY27" fmla="*/ 936410 h 942808"/>
                    <a:gd name="connsiteX28" fmla="*/ 402277 w 856475"/>
                    <a:gd name="connsiteY28" fmla="*/ 938411 h 942808"/>
                    <a:gd name="connsiteX29" fmla="*/ 380267 w 856475"/>
                    <a:gd name="connsiteY29" fmla="*/ 940412 h 942808"/>
                    <a:gd name="connsiteX30" fmla="*/ 354256 w 856475"/>
                    <a:gd name="connsiteY30" fmla="*/ 940412 h 942808"/>
                    <a:gd name="connsiteX31" fmla="*/ 330245 w 856475"/>
                    <a:gd name="connsiteY31" fmla="*/ 938411 h 942808"/>
                    <a:gd name="connsiteX32" fmla="*/ 322242 w 856475"/>
                    <a:gd name="connsiteY32" fmla="*/ 936410 h 942808"/>
                    <a:gd name="connsiteX33" fmla="*/ 316239 w 856475"/>
                    <a:gd name="connsiteY33" fmla="*/ 934409 h 942808"/>
                    <a:gd name="connsiteX34" fmla="*/ 292228 w 856475"/>
                    <a:gd name="connsiteY34" fmla="*/ 932408 h 942808"/>
                    <a:gd name="connsiteX35" fmla="*/ 286226 w 856475"/>
                    <a:gd name="connsiteY35" fmla="*/ 930407 h 942808"/>
                    <a:gd name="connsiteX36" fmla="*/ 252211 w 856475"/>
                    <a:gd name="connsiteY36" fmla="*/ 924405 h 942808"/>
                    <a:gd name="connsiteX37" fmla="*/ 212193 w 856475"/>
                    <a:gd name="connsiteY37" fmla="*/ 920403 h 942808"/>
                    <a:gd name="connsiteX38" fmla="*/ 206191 w 856475"/>
                    <a:gd name="connsiteY38" fmla="*/ 918402 h 942808"/>
                    <a:gd name="connsiteX39" fmla="*/ 198187 w 856475"/>
                    <a:gd name="connsiteY39" fmla="*/ 916401 h 942808"/>
                    <a:gd name="connsiteX40" fmla="*/ 192185 w 856475"/>
                    <a:gd name="connsiteY40" fmla="*/ 914400 h 942808"/>
                    <a:gd name="connsiteX41" fmla="*/ 174177 w 856475"/>
                    <a:gd name="connsiteY41" fmla="*/ 912399 h 942808"/>
                    <a:gd name="connsiteX42" fmla="*/ 164172 w 856475"/>
                    <a:gd name="connsiteY42" fmla="*/ 910398 h 942808"/>
                    <a:gd name="connsiteX43" fmla="*/ 150166 w 856475"/>
                    <a:gd name="connsiteY43" fmla="*/ 908398 h 942808"/>
                    <a:gd name="connsiteX44" fmla="*/ 120153 w 856475"/>
                    <a:gd name="connsiteY44" fmla="*/ 904396 h 942808"/>
                    <a:gd name="connsiteX45" fmla="*/ 112150 w 856475"/>
                    <a:gd name="connsiteY45" fmla="*/ 902395 h 942808"/>
                    <a:gd name="connsiteX46" fmla="*/ 100144 w 856475"/>
                    <a:gd name="connsiteY46" fmla="*/ 898393 h 942808"/>
                    <a:gd name="connsiteX47" fmla="*/ 82137 w 856475"/>
                    <a:gd name="connsiteY47" fmla="*/ 890390 h 942808"/>
                    <a:gd name="connsiteX48" fmla="*/ 76134 w 856475"/>
                    <a:gd name="connsiteY48" fmla="*/ 888389 h 942808"/>
                    <a:gd name="connsiteX49" fmla="*/ 64129 w 856475"/>
                    <a:gd name="connsiteY49" fmla="*/ 882386 h 942808"/>
                    <a:gd name="connsiteX50" fmla="*/ 58126 w 856475"/>
                    <a:gd name="connsiteY50" fmla="*/ 878384 h 942808"/>
                    <a:gd name="connsiteX51" fmla="*/ 46121 w 856475"/>
                    <a:gd name="connsiteY51" fmla="*/ 874383 h 942808"/>
                    <a:gd name="connsiteX52" fmla="*/ 40118 w 856475"/>
                    <a:gd name="connsiteY52" fmla="*/ 872382 h 942808"/>
                    <a:gd name="connsiteX53" fmla="*/ 36116 w 856475"/>
                    <a:gd name="connsiteY53" fmla="*/ 866379 h 942808"/>
                    <a:gd name="connsiteX54" fmla="*/ 30114 w 856475"/>
                    <a:gd name="connsiteY54" fmla="*/ 864378 h 942808"/>
                    <a:gd name="connsiteX55" fmla="*/ 22110 w 856475"/>
                    <a:gd name="connsiteY55" fmla="*/ 852373 h 942808"/>
                    <a:gd name="connsiteX56" fmla="*/ 18109 w 856475"/>
                    <a:gd name="connsiteY56" fmla="*/ 846370 h 942808"/>
                    <a:gd name="connsiteX57" fmla="*/ 14107 w 856475"/>
                    <a:gd name="connsiteY57" fmla="*/ 840368 h 942808"/>
                    <a:gd name="connsiteX58" fmla="*/ 6103 w 856475"/>
                    <a:gd name="connsiteY58" fmla="*/ 830363 h 942808"/>
                    <a:gd name="connsiteX59" fmla="*/ 4102 w 856475"/>
                    <a:gd name="connsiteY59" fmla="*/ 824361 h 942808"/>
                    <a:gd name="connsiteX60" fmla="*/ 101 w 856475"/>
                    <a:gd name="connsiteY60" fmla="*/ 810355 h 94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856475" h="942808">
                      <a:moveTo>
                        <a:pt x="101" y="810355"/>
                      </a:moveTo>
                      <a:lnTo>
                        <a:pt x="88139" y="772338"/>
                      </a:lnTo>
                      <a:lnTo>
                        <a:pt x="110149" y="738323"/>
                      </a:lnTo>
                      <a:lnTo>
                        <a:pt x="134159" y="564247"/>
                      </a:lnTo>
                      <a:lnTo>
                        <a:pt x="170175" y="344151"/>
                      </a:lnTo>
                      <a:lnTo>
                        <a:pt x="192185" y="198087"/>
                      </a:lnTo>
                      <a:lnTo>
                        <a:pt x="212193" y="60026"/>
                      </a:lnTo>
                      <a:lnTo>
                        <a:pt x="238205" y="24011"/>
                      </a:lnTo>
                      <a:lnTo>
                        <a:pt x="274221" y="4002"/>
                      </a:lnTo>
                      <a:lnTo>
                        <a:pt x="320241" y="0"/>
                      </a:lnTo>
                      <a:lnTo>
                        <a:pt x="784444" y="2001"/>
                      </a:lnTo>
                      <a:lnTo>
                        <a:pt x="830464" y="26012"/>
                      </a:lnTo>
                      <a:lnTo>
                        <a:pt x="852474" y="62027"/>
                      </a:lnTo>
                      <a:lnTo>
                        <a:pt x="856475" y="114050"/>
                      </a:lnTo>
                      <a:lnTo>
                        <a:pt x="746427" y="812356"/>
                      </a:lnTo>
                      <a:lnTo>
                        <a:pt x="720416" y="862377"/>
                      </a:lnTo>
                      <a:lnTo>
                        <a:pt x="654387" y="898393"/>
                      </a:lnTo>
                      <a:cubicBezTo>
                        <a:pt x="653768" y="898531"/>
                        <a:pt x="633368" y="902898"/>
                        <a:pt x="628376" y="904396"/>
                      </a:cubicBezTo>
                      <a:cubicBezTo>
                        <a:pt x="622316" y="906214"/>
                        <a:pt x="616371" y="908397"/>
                        <a:pt x="610368" y="910398"/>
                      </a:cubicBezTo>
                      <a:cubicBezTo>
                        <a:pt x="608367" y="911065"/>
                        <a:pt x="606433" y="911985"/>
                        <a:pt x="604365" y="912399"/>
                      </a:cubicBezTo>
                      <a:cubicBezTo>
                        <a:pt x="601030" y="913066"/>
                        <a:pt x="597642" y="913505"/>
                        <a:pt x="594361" y="914400"/>
                      </a:cubicBezTo>
                      <a:cubicBezTo>
                        <a:pt x="594345" y="914404"/>
                        <a:pt x="579362" y="919400"/>
                        <a:pt x="576353" y="920403"/>
                      </a:cubicBezTo>
                      <a:cubicBezTo>
                        <a:pt x="574352" y="921070"/>
                        <a:pt x="572438" y="922106"/>
                        <a:pt x="570350" y="922404"/>
                      </a:cubicBezTo>
                      <a:lnTo>
                        <a:pt x="556344" y="924405"/>
                      </a:lnTo>
                      <a:cubicBezTo>
                        <a:pt x="549076" y="926827"/>
                        <a:pt x="552450" y="926405"/>
                        <a:pt x="546340" y="926405"/>
                      </a:cubicBezTo>
                      <a:lnTo>
                        <a:pt x="466305" y="936410"/>
                      </a:lnTo>
                      <a:cubicBezTo>
                        <a:pt x="457634" y="935743"/>
                        <a:pt x="448989" y="934409"/>
                        <a:pt x="440293" y="934409"/>
                      </a:cubicBezTo>
                      <a:cubicBezTo>
                        <a:pt x="430266" y="934409"/>
                        <a:pt x="420251" y="935360"/>
                        <a:pt x="410280" y="936410"/>
                      </a:cubicBezTo>
                      <a:cubicBezTo>
                        <a:pt x="407545" y="936698"/>
                        <a:pt x="405003" y="938048"/>
                        <a:pt x="402277" y="938411"/>
                      </a:cubicBezTo>
                      <a:cubicBezTo>
                        <a:pt x="394975" y="939385"/>
                        <a:pt x="387604" y="939745"/>
                        <a:pt x="380267" y="940412"/>
                      </a:cubicBezTo>
                      <a:cubicBezTo>
                        <a:pt x="367756" y="944580"/>
                        <a:pt x="376835" y="942464"/>
                        <a:pt x="354256" y="940412"/>
                      </a:cubicBezTo>
                      <a:lnTo>
                        <a:pt x="330245" y="938411"/>
                      </a:lnTo>
                      <a:cubicBezTo>
                        <a:pt x="327577" y="937744"/>
                        <a:pt x="324886" y="937165"/>
                        <a:pt x="322242" y="936410"/>
                      </a:cubicBezTo>
                      <a:cubicBezTo>
                        <a:pt x="320214" y="935831"/>
                        <a:pt x="318330" y="934688"/>
                        <a:pt x="316239" y="934409"/>
                      </a:cubicBezTo>
                      <a:cubicBezTo>
                        <a:pt x="308278" y="933348"/>
                        <a:pt x="300232" y="933075"/>
                        <a:pt x="292228" y="932408"/>
                      </a:cubicBezTo>
                      <a:cubicBezTo>
                        <a:pt x="290227" y="931741"/>
                        <a:pt x="288281" y="930881"/>
                        <a:pt x="286226" y="930407"/>
                      </a:cubicBezTo>
                      <a:cubicBezTo>
                        <a:pt x="270209" y="926710"/>
                        <a:pt x="266976" y="926513"/>
                        <a:pt x="252211" y="924405"/>
                      </a:cubicBezTo>
                      <a:cubicBezTo>
                        <a:pt x="234249" y="918418"/>
                        <a:pt x="254689" y="924653"/>
                        <a:pt x="212193" y="920403"/>
                      </a:cubicBezTo>
                      <a:cubicBezTo>
                        <a:pt x="210095" y="920193"/>
                        <a:pt x="208219" y="918981"/>
                        <a:pt x="206191" y="918402"/>
                      </a:cubicBezTo>
                      <a:cubicBezTo>
                        <a:pt x="203547" y="917646"/>
                        <a:pt x="200831" y="917157"/>
                        <a:pt x="198187" y="916401"/>
                      </a:cubicBezTo>
                      <a:cubicBezTo>
                        <a:pt x="196159" y="915822"/>
                        <a:pt x="194265" y="914747"/>
                        <a:pt x="192185" y="914400"/>
                      </a:cubicBezTo>
                      <a:cubicBezTo>
                        <a:pt x="186228" y="913407"/>
                        <a:pt x="180156" y="913253"/>
                        <a:pt x="174177" y="912399"/>
                      </a:cubicBezTo>
                      <a:cubicBezTo>
                        <a:pt x="170810" y="911918"/>
                        <a:pt x="167527" y="910957"/>
                        <a:pt x="164172" y="910398"/>
                      </a:cubicBezTo>
                      <a:cubicBezTo>
                        <a:pt x="159520" y="909623"/>
                        <a:pt x="154835" y="909065"/>
                        <a:pt x="150166" y="908398"/>
                      </a:cubicBezTo>
                      <a:cubicBezTo>
                        <a:pt x="135174" y="903400"/>
                        <a:pt x="151488" y="908313"/>
                        <a:pt x="120153" y="904396"/>
                      </a:cubicBezTo>
                      <a:cubicBezTo>
                        <a:pt x="117424" y="904055"/>
                        <a:pt x="114784" y="903185"/>
                        <a:pt x="112150" y="902395"/>
                      </a:cubicBezTo>
                      <a:cubicBezTo>
                        <a:pt x="108109" y="901183"/>
                        <a:pt x="100144" y="898393"/>
                        <a:pt x="100144" y="898393"/>
                      </a:cubicBezTo>
                      <a:cubicBezTo>
                        <a:pt x="90632" y="892051"/>
                        <a:pt x="96424" y="895152"/>
                        <a:pt x="82137" y="890390"/>
                      </a:cubicBezTo>
                      <a:cubicBezTo>
                        <a:pt x="80136" y="889723"/>
                        <a:pt x="77889" y="889559"/>
                        <a:pt x="76134" y="888389"/>
                      </a:cubicBezTo>
                      <a:cubicBezTo>
                        <a:pt x="58929" y="876919"/>
                        <a:pt x="80697" y="890671"/>
                        <a:pt x="64129" y="882386"/>
                      </a:cubicBezTo>
                      <a:cubicBezTo>
                        <a:pt x="61978" y="881310"/>
                        <a:pt x="60324" y="879361"/>
                        <a:pt x="58126" y="878384"/>
                      </a:cubicBezTo>
                      <a:cubicBezTo>
                        <a:pt x="54271" y="876671"/>
                        <a:pt x="50123" y="875717"/>
                        <a:pt x="46121" y="874383"/>
                      </a:cubicBezTo>
                      <a:lnTo>
                        <a:pt x="40118" y="872382"/>
                      </a:lnTo>
                      <a:cubicBezTo>
                        <a:pt x="38784" y="870381"/>
                        <a:pt x="37994" y="867881"/>
                        <a:pt x="36116" y="866379"/>
                      </a:cubicBezTo>
                      <a:cubicBezTo>
                        <a:pt x="34469" y="865061"/>
                        <a:pt x="31605" y="865869"/>
                        <a:pt x="30114" y="864378"/>
                      </a:cubicBezTo>
                      <a:cubicBezTo>
                        <a:pt x="26713" y="860977"/>
                        <a:pt x="24778" y="856375"/>
                        <a:pt x="22110" y="852373"/>
                      </a:cubicBezTo>
                      <a:lnTo>
                        <a:pt x="18109" y="846370"/>
                      </a:lnTo>
                      <a:lnTo>
                        <a:pt x="14107" y="840368"/>
                      </a:lnTo>
                      <a:cubicBezTo>
                        <a:pt x="9078" y="825281"/>
                        <a:pt x="16446" y="843291"/>
                        <a:pt x="6103" y="830363"/>
                      </a:cubicBezTo>
                      <a:cubicBezTo>
                        <a:pt x="4785" y="828716"/>
                        <a:pt x="5045" y="826247"/>
                        <a:pt x="4102" y="824361"/>
                      </a:cubicBezTo>
                      <a:cubicBezTo>
                        <a:pt x="-1009" y="814139"/>
                        <a:pt x="101" y="822888"/>
                        <a:pt x="101" y="8103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44450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4327D207-A89F-4698-9ADC-6D7A9E2F9ADC}"/>
                    </a:ext>
                  </a:extLst>
                </p:cNvPr>
                <p:cNvSpPr/>
                <p:nvPr/>
              </p:nvSpPr>
              <p:spPr>
                <a:xfrm>
                  <a:off x="2223262" y="2565510"/>
                  <a:ext cx="818087" cy="2685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3C34C0-DCAF-42DF-94C1-45B2B92B95F5}"/>
                    </a:ext>
                  </a:extLst>
                </p:cNvPr>
                <p:cNvGrpSpPr/>
                <p:nvPr/>
              </p:nvGrpSpPr>
              <p:grpSpPr>
                <a:xfrm>
                  <a:off x="2279327" y="1891221"/>
                  <a:ext cx="792344" cy="908396"/>
                  <a:chOff x="2417057" y="2022886"/>
                  <a:chExt cx="792344" cy="888385"/>
                </a:xfrm>
              </p:grpSpPr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E93DC4A0-5AEB-4B8A-90FE-16A649F4C3FD}"/>
                      </a:ext>
                    </a:extLst>
                  </p:cNvPr>
                  <p:cNvSpPr/>
                  <p:nvPr/>
                </p:nvSpPr>
                <p:spPr>
                  <a:xfrm>
                    <a:off x="2609140" y="2027663"/>
                    <a:ext cx="140061" cy="14006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B3C047A2-1A40-4B7D-AC69-87AC422ED8D2}"/>
                      </a:ext>
                    </a:extLst>
                  </p:cNvPr>
                  <p:cNvSpPr/>
                  <p:nvPr/>
                </p:nvSpPr>
                <p:spPr>
                  <a:xfrm>
                    <a:off x="3069340" y="2025705"/>
                    <a:ext cx="140061" cy="14006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CA3E5C2A-438F-4553-B924-D8F308367707}"/>
                      </a:ext>
                    </a:extLst>
                  </p:cNvPr>
                  <p:cNvSpPr/>
                  <p:nvPr/>
                </p:nvSpPr>
                <p:spPr>
                  <a:xfrm>
                    <a:off x="2495091" y="2022886"/>
                    <a:ext cx="712312" cy="784343"/>
                  </a:xfrm>
                  <a:custGeom>
                    <a:avLst/>
                    <a:gdLst>
                      <a:gd name="connsiteX0" fmla="*/ 184081 w 712312"/>
                      <a:gd name="connsiteY0" fmla="*/ 2001 h 784343"/>
                      <a:gd name="connsiteX1" fmla="*/ 642281 w 712312"/>
                      <a:gd name="connsiteY1" fmla="*/ 0 h 784343"/>
                      <a:gd name="connsiteX2" fmla="*/ 712312 w 712312"/>
                      <a:gd name="connsiteY2" fmla="*/ 94041 h 784343"/>
                      <a:gd name="connsiteX3" fmla="*/ 604265 w 712312"/>
                      <a:gd name="connsiteY3" fmla="*/ 784343 h 784343"/>
                      <a:gd name="connsiteX4" fmla="*/ 0 w 712312"/>
                      <a:gd name="connsiteY4" fmla="*/ 758332 h 784343"/>
                      <a:gd name="connsiteX5" fmla="*/ 112049 w 712312"/>
                      <a:gd name="connsiteY5" fmla="*/ 74032 h 784343"/>
                      <a:gd name="connsiteX6" fmla="*/ 184081 w 712312"/>
                      <a:gd name="connsiteY6" fmla="*/ 2001 h 784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2312" h="784343">
                        <a:moveTo>
                          <a:pt x="184081" y="2001"/>
                        </a:moveTo>
                        <a:lnTo>
                          <a:pt x="642281" y="0"/>
                        </a:lnTo>
                        <a:lnTo>
                          <a:pt x="712312" y="94041"/>
                        </a:lnTo>
                        <a:lnTo>
                          <a:pt x="604265" y="784343"/>
                        </a:lnTo>
                        <a:lnTo>
                          <a:pt x="0" y="758332"/>
                        </a:lnTo>
                        <a:lnTo>
                          <a:pt x="112049" y="74032"/>
                        </a:lnTo>
                        <a:lnTo>
                          <a:pt x="184081" y="200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08334CE1-883E-4BD5-ABDF-0B431851E3DD}"/>
                      </a:ext>
                    </a:extLst>
                  </p:cNvPr>
                  <p:cNvSpPr/>
                  <p:nvPr/>
                </p:nvSpPr>
                <p:spPr>
                  <a:xfrm>
                    <a:off x="2417057" y="2715188"/>
                    <a:ext cx="678297" cy="19608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D4265D0-DA65-46BB-949A-6BEDE6EFE366}"/>
                    </a:ext>
                  </a:extLst>
                </p:cNvPr>
                <p:cNvGrpSpPr/>
                <p:nvPr/>
              </p:nvGrpSpPr>
              <p:grpSpPr>
                <a:xfrm>
                  <a:off x="2250383" y="2781082"/>
                  <a:ext cx="731883" cy="500023"/>
                  <a:chOff x="2384111" y="2912746"/>
                  <a:chExt cx="731883" cy="500023"/>
                </a:xfrm>
              </p:grpSpPr>
              <p:grpSp>
                <p:nvGrpSpPr>
                  <p:cNvPr id="223" name="Group 222">
                    <a:extLst>
                      <a:ext uri="{FF2B5EF4-FFF2-40B4-BE49-F238E27FC236}">
                        <a16:creationId xmlns:a16="http://schemas.microsoft.com/office/drawing/2014/main" id="{9BD7BE66-79BC-40D0-91E6-106B19FD2713}"/>
                      </a:ext>
                    </a:extLst>
                  </p:cNvPr>
                  <p:cNvGrpSpPr/>
                  <p:nvPr/>
                </p:nvGrpSpPr>
                <p:grpSpPr>
                  <a:xfrm>
                    <a:off x="2418725" y="2912746"/>
                    <a:ext cx="666753" cy="398704"/>
                    <a:chOff x="2418725" y="2912746"/>
                    <a:chExt cx="666753" cy="398704"/>
                  </a:xfrm>
                </p:grpSpPr>
                <p:sp>
                  <p:nvSpPr>
                    <p:cNvPr id="227" name="Rectangle: Single Corner Rounded 226">
                      <a:extLst>
                        <a:ext uri="{FF2B5EF4-FFF2-40B4-BE49-F238E27FC236}">
                          <a16:creationId xmlns:a16="http://schemas.microsoft.com/office/drawing/2014/main" id="{4109E583-B24E-4C24-8BFF-6A0AB349B9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7193" y="2912746"/>
                      <a:ext cx="45719" cy="398704"/>
                    </a:xfrm>
                    <a:prstGeom prst="round1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8" name="Rectangle: Single Corner Rounded 227">
                      <a:extLst>
                        <a:ext uri="{FF2B5EF4-FFF2-40B4-BE49-F238E27FC236}">
                          <a16:creationId xmlns:a16="http://schemas.microsoft.com/office/drawing/2014/main" id="{FFE9143E-5E60-46B0-9DF0-F55B60A9F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9759" y="3255645"/>
                      <a:ext cx="45719" cy="53899"/>
                    </a:xfrm>
                    <a:prstGeom prst="round1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9" name="Rectangle: Single Corner Rounded 228">
                      <a:extLst>
                        <a:ext uri="{FF2B5EF4-FFF2-40B4-BE49-F238E27FC236}">
                          <a16:creationId xmlns:a16="http://schemas.microsoft.com/office/drawing/2014/main" id="{169D5A65-6031-41AB-872B-7DD64E9DF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8725" y="3257550"/>
                      <a:ext cx="45719" cy="53899"/>
                    </a:xfrm>
                    <a:prstGeom prst="round1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30" name="Rectangle: Single Corner Rounded 229">
                      <a:extLst>
                        <a:ext uri="{FF2B5EF4-FFF2-40B4-BE49-F238E27FC236}">
                          <a16:creationId xmlns:a16="http://schemas.microsoft.com/office/drawing/2014/main" id="{738A9726-C29C-4D81-8618-2C807D3E0E2A}"/>
                        </a:ext>
                      </a:extLst>
                    </p:cNvPr>
                    <p:cNvSpPr/>
                    <p:nvPr/>
                  </p:nvSpPr>
                  <p:spPr>
                    <a:xfrm rot="4507380">
                      <a:off x="2578125" y="3053049"/>
                      <a:ext cx="45719" cy="360000"/>
                    </a:xfrm>
                    <a:prstGeom prst="round1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31" name="Rectangle: Single Corner Rounded 230">
                      <a:extLst>
                        <a:ext uri="{FF2B5EF4-FFF2-40B4-BE49-F238E27FC236}">
                          <a16:creationId xmlns:a16="http://schemas.microsoft.com/office/drawing/2014/main" id="{36E56C29-B990-434A-84C3-4F28C3E5B7E4}"/>
                        </a:ext>
                      </a:extLst>
                    </p:cNvPr>
                    <p:cNvSpPr/>
                    <p:nvPr/>
                  </p:nvSpPr>
                  <p:spPr>
                    <a:xfrm rot="-4500000">
                      <a:off x="2888254" y="3064718"/>
                      <a:ext cx="45719" cy="339004"/>
                    </a:xfrm>
                    <a:prstGeom prst="round1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0D4654A9-8138-4B45-B6F0-51809394DDE6}"/>
                      </a:ext>
                    </a:extLst>
                  </p:cNvPr>
                  <p:cNvSpPr/>
                  <p:nvPr/>
                </p:nvSpPr>
                <p:spPr>
                  <a:xfrm>
                    <a:off x="2693523" y="3304769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09C1F095-3D89-48DE-963B-F7C1E63FE894}"/>
                      </a:ext>
                    </a:extLst>
                  </p:cNvPr>
                  <p:cNvSpPr/>
                  <p:nvPr/>
                </p:nvSpPr>
                <p:spPr>
                  <a:xfrm>
                    <a:off x="3007994" y="33001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A21A6C8E-111A-40E5-8253-55B864216864}"/>
                      </a:ext>
                    </a:extLst>
                  </p:cNvPr>
                  <p:cNvSpPr/>
                  <p:nvPr/>
                </p:nvSpPr>
                <p:spPr>
                  <a:xfrm>
                    <a:off x="2384111" y="33001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205" name="Parallelogram 204">
                  <a:extLst>
                    <a:ext uri="{FF2B5EF4-FFF2-40B4-BE49-F238E27FC236}">
                      <a16:creationId xmlns:a16="http://schemas.microsoft.com/office/drawing/2014/main" id="{40C439DE-BBF6-4A7C-8EF6-7D140389373D}"/>
                    </a:ext>
                  </a:extLst>
                </p:cNvPr>
                <p:cNvSpPr/>
                <p:nvPr/>
              </p:nvSpPr>
              <p:spPr>
                <a:xfrm rot="2838913">
                  <a:off x="1013336" y="1980497"/>
                  <a:ext cx="353861" cy="263381"/>
                </a:xfrm>
                <a:prstGeom prst="parallelogram">
                  <a:avLst>
                    <a:gd name="adj" fmla="val 34138"/>
                  </a:avLst>
                </a:prstGeom>
                <a:solidFill>
                  <a:schemeClr val="tx1"/>
                </a:solidFill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b="1"/>
                </a:p>
              </p:txBody>
            </p:sp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941A1AC5-806D-4F62-AD44-F231547DC1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718542" flipH="1">
                  <a:off x="1388264" y="1444788"/>
                  <a:ext cx="175467" cy="175467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C7FE23E0-FFEC-4714-80A9-88EBCA01E7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100000"/>
                          </a14:imgEffect>
                        </a14:imgLayer>
                      </a14:imgProps>
                    </a:ext>
                  </a:extLst>
                </a:blip>
                <a:srcRect l="1" t="2" r="6520" b="6625"/>
                <a:stretch/>
              </p:blipFill>
              <p:spPr>
                <a:xfrm rot="17934919" flipH="1">
                  <a:off x="1756972" y="1789886"/>
                  <a:ext cx="164023" cy="163837"/>
                </a:xfrm>
                <a:prstGeom prst="rect">
                  <a:avLst/>
                </a:prstGeom>
              </p:spPr>
            </p:pic>
            <p:sp>
              <p:nvSpPr>
                <p:cNvPr id="208" name="Arc 207">
                  <a:extLst>
                    <a:ext uri="{FF2B5EF4-FFF2-40B4-BE49-F238E27FC236}">
                      <a16:creationId xmlns:a16="http://schemas.microsoft.com/office/drawing/2014/main" id="{471D7853-26AD-4BC5-A034-32FC0FD3491B}"/>
                    </a:ext>
                  </a:extLst>
                </p:cNvPr>
                <p:cNvSpPr/>
                <p:nvPr/>
              </p:nvSpPr>
              <p:spPr>
                <a:xfrm rot="17466467">
                  <a:off x="2138748" y="1311991"/>
                  <a:ext cx="589689" cy="539693"/>
                </a:xfrm>
                <a:prstGeom prst="arc">
                  <a:avLst>
                    <a:gd name="adj1" fmla="val 16565802"/>
                    <a:gd name="adj2" fmla="val 3459463"/>
                  </a:avLst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9" name="Chord 208">
                  <a:extLst>
                    <a:ext uri="{FF2B5EF4-FFF2-40B4-BE49-F238E27FC236}">
                      <a16:creationId xmlns:a16="http://schemas.microsoft.com/office/drawing/2014/main" id="{6C57F36A-8310-4929-BFCD-C2139564ADA4}"/>
                    </a:ext>
                  </a:extLst>
                </p:cNvPr>
                <p:cNvSpPr/>
                <p:nvPr/>
              </p:nvSpPr>
              <p:spPr>
                <a:xfrm rot="12213785">
                  <a:off x="2635631" y="1512284"/>
                  <a:ext cx="143144" cy="169605"/>
                </a:xfrm>
                <a:prstGeom prst="chord">
                  <a:avLst>
                    <a:gd name="adj1" fmla="val 2937633"/>
                    <a:gd name="adj2" fmla="val 1620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A3024B09-38B2-4E4B-A956-B64923AD5F52}"/>
                    </a:ext>
                  </a:extLst>
                </p:cNvPr>
                <p:cNvSpPr/>
                <p:nvPr/>
              </p:nvSpPr>
              <p:spPr>
                <a:xfrm>
                  <a:off x="2067598" y="1468006"/>
                  <a:ext cx="176847" cy="21244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CDBB96E3-65AC-4A2D-8B8B-CF3CC6B5B4CC}"/>
                    </a:ext>
                  </a:extLst>
                </p:cNvPr>
                <p:cNvSpPr/>
                <p:nvPr/>
              </p:nvSpPr>
              <p:spPr>
                <a:xfrm>
                  <a:off x="2127261" y="1541871"/>
                  <a:ext cx="54000" cy="72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3EF1619A-F34F-44B3-8329-AA7F10D456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74057" y="1547678"/>
                  <a:ext cx="496979" cy="295605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E33376F6-163F-439C-9F14-7694EF5C2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24328" y="1337842"/>
                  <a:ext cx="138076" cy="14401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Parallelogram 213">
                  <a:extLst>
                    <a:ext uri="{FF2B5EF4-FFF2-40B4-BE49-F238E27FC236}">
                      <a16:creationId xmlns:a16="http://schemas.microsoft.com/office/drawing/2014/main" id="{2AD8A367-A34F-4E8B-A2F9-AEF4C06C9B43}"/>
                    </a:ext>
                  </a:extLst>
                </p:cNvPr>
                <p:cNvSpPr/>
                <p:nvPr/>
              </p:nvSpPr>
              <p:spPr>
                <a:xfrm rot="2838913">
                  <a:off x="1132501" y="2161294"/>
                  <a:ext cx="70773" cy="52677"/>
                </a:xfrm>
                <a:prstGeom prst="parallelogram">
                  <a:avLst>
                    <a:gd name="adj" fmla="val 34138"/>
                  </a:avLst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b="1"/>
                </a:p>
              </p:txBody>
            </p:sp>
            <p:sp>
              <p:nvSpPr>
                <p:cNvPr id="215" name="Parallelogram 214">
                  <a:extLst>
                    <a:ext uri="{FF2B5EF4-FFF2-40B4-BE49-F238E27FC236}">
                      <a16:creationId xmlns:a16="http://schemas.microsoft.com/office/drawing/2014/main" id="{54669C64-478D-4667-9A60-F43680503860}"/>
                    </a:ext>
                  </a:extLst>
                </p:cNvPr>
                <p:cNvSpPr/>
                <p:nvPr/>
              </p:nvSpPr>
              <p:spPr>
                <a:xfrm rot="2838913">
                  <a:off x="1203088" y="2130986"/>
                  <a:ext cx="70773" cy="52677"/>
                </a:xfrm>
                <a:prstGeom prst="parallelogram">
                  <a:avLst>
                    <a:gd name="adj" fmla="val 34138"/>
                  </a:avLst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b="1"/>
                </a:p>
              </p:txBody>
            </p:sp>
            <p:sp>
              <p:nvSpPr>
                <p:cNvPr id="216" name="Parallelogram 215">
                  <a:extLst>
                    <a:ext uri="{FF2B5EF4-FFF2-40B4-BE49-F238E27FC236}">
                      <a16:creationId xmlns:a16="http://schemas.microsoft.com/office/drawing/2014/main" id="{E562A808-8C78-4E19-AB33-5125DA9B2E8A}"/>
                    </a:ext>
                  </a:extLst>
                </p:cNvPr>
                <p:cNvSpPr/>
                <p:nvPr/>
              </p:nvSpPr>
              <p:spPr>
                <a:xfrm rot="2838913">
                  <a:off x="1272437" y="2102584"/>
                  <a:ext cx="70773" cy="52677"/>
                </a:xfrm>
                <a:prstGeom prst="parallelogram">
                  <a:avLst>
                    <a:gd name="adj" fmla="val 34138"/>
                  </a:avLst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b="1"/>
                </a:p>
              </p:txBody>
            </p: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1F71F8BB-D980-4423-9827-8A860A06C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69039" y="1607001"/>
                  <a:ext cx="628200" cy="316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832701CB-6172-461F-BF1A-2105E56294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" r="-1" b="7101"/>
                <a:stretch/>
              </p:blipFill>
              <p:spPr>
                <a:xfrm>
                  <a:off x="1655249" y="1055790"/>
                  <a:ext cx="168383" cy="195038"/>
                </a:xfrm>
                <a:prstGeom prst="rect">
                  <a:avLst/>
                </a:prstGeom>
              </p:spPr>
            </p:pic>
            <p:pic>
              <p:nvPicPr>
                <p:cNvPr id="219" name="Picture 218">
                  <a:extLst>
                    <a:ext uri="{FF2B5EF4-FFF2-40B4-BE49-F238E27FC236}">
                      <a16:creationId xmlns:a16="http://schemas.microsoft.com/office/drawing/2014/main" id="{5C1815A8-B970-4FAB-800D-24D7E3038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" r="-1" b="5267"/>
                <a:stretch/>
              </p:blipFill>
              <p:spPr>
                <a:xfrm rot="16200000">
                  <a:off x="983420" y="1557538"/>
                  <a:ext cx="168383" cy="198888"/>
                </a:xfrm>
                <a:prstGeom prst="rect">
                  <a:avLst/>
                </a:prstGeom>
              </p:spPr>
            </p:pic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9ACC9045-48FB-484A-A029-2DA9C22177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20006" y="1466463"/>
                  <a:ext cx="8310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9F2E2A2D-F7BD-4DEC-9524-2FF2A4E25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70635" y="1488203"/>
                  <a:ext cx="8310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40EA0767-E33B-43B1-813F-57E3A73AC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28107" y="1794102"/>
                  <a:ext cx="8310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F14FE1B-4F8C-42B6-9DD7-25FB49BC45E1}"/>
                </a:ext>
              </a:extLst>
            </p:cNvPr>
            <p:cNvCxnSpPr>
              <a:cxnSpLocks/>
            </p:cNvCxnSpPr>
            <p:nvPr/>
          </p:nvCxnSpPr>
          <p:spPr>
            <a:xfrm>
              <a:off x="3206449" y="1815824"/>
              <a:ext cx="6094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66E341C-AEB7-4201-950B-73F93FA31A49}"/>
                </a:ext>
              </a:extLst>
            </p:cNvPr>
            <p:cNvSpPr txBox="1"/>
            <p:nvPr/>
          </p:nvSpPr>
          <p:spPr>
            <a:xfrm>
              <a:off x="6366825" y="3541862"/>
              <a:ext cx="2692568" cy="29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Debrief (post-training)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CCA9AD3-3C57-4A91-87B5-83CA558B3D83}"/>
                </a:ext>
              </a:extLst>
            </p:cNvPr>
            <p:cNvGrpSpPr/>
            <p:nvPr/>
          </p:nvGrpSpPr>
          <p:grpSpPr>
            <a:xfrm>
              <a:off x="6338227" y="661309"/>
              <a:ext cx="1605476" cy="2520127"/>
              <a:chOff x="3662360" y="641140"/>
              <a:chExt cx="1605476" cy="2520127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40FE9CA2-0E6C-49B6-8EDD-461B134C5CFD}"/>
                  </a:ext>
                </a:extLst>
              </p:cNvPr>
              <p:cNvGrpSpPr/>
              <p:nvPr/>
            </p:nvGrpSpPr>
            <p:grpSpPr>
              <a:xfrm>
                <a:off x="3710842" y="641140"/>
                <a:ext cx="1508512" cy="1677057"/>
                <a:chOff x="7100559" y="810833"/>
                <a:chExt cx="1508512" cy="1677057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9FC385B2-3860-4975-A7FE-8CA62C283DF1}"/>
                    </a:ext>
                  </a:extLst>
                </p:cNvPr>
                <p:cNvGrpSpPr/>
                <p:nvPr/>
              </p:nvGrpSpPr>
              <p:grpSpPr>
                <a:xfrm>
                  <a:off x="7135652" y="1422438"/>
                  <a:ext cx="1443238" cy="1065452"/>
                  <a:chOff x="1310668" y="1392079"/>
                  <a:chExt cx="1098211" cy="810740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0CDDF98D-640E-495B-9255-E755A5E5D6CA}"/>
                      </a:ext>
                    </a:extLst>
                  </p:cNvPr>
                  <p:cNvSpPr/>
                  <p:nvPr/>
                </p:nvSpPr>
                <p:spPr>
                  <a:xfrm>
                    <a:off x="1310668" y="1392079"/>
                    <a:ext cx="1098211" cy="8107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CB8041C6-161F-42AB-A713-EBA32793C660}"/>
                      </a:ext>
                    </a:extLst>
                  </p:cNvPr>
                  <p:cNvSpPr/>
                  <p:nvPr/>
                </p:nvSpPr>
                <p:spPr>
                  <a:xfrm>
                    <a:off x="1374650" y="1448386"/>
                    <a:ext cx="970246" cy="686220"/>
                  </a:xfrm>
                  <a:prstGeom prst="rect">
                    <a:avLst/>
                  </a:prstGeom>
                  <a:solidFill>
                    <a:schemeClr val="tx1"/>
                  </a:solidFill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639FAF32-63EB-4B2E-B5EF-931BD3A02EB5}"/>
                    </a:ext>
                  </a:extLst>
                </p:cNvPr>
                <p:cNvSpPr txBox="1"/>
                <p:nvPr/>
              </p:nvSpPr>
              <p:spPr>
                <a:xfrm>
                  <a:off x="7100559" y="810833"/>
                  <a:ext cx="1508512" cy="246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/>
                    <a:t>Analytics Dashboard</a:t>
                  </a:r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804D11E9-FB22-4C55-A675-400CA8667233}"/>
                    </a:ext>
                  </a:extLst>
                </p:cNvPr>
                <p:cNvGrpSpPr/>
                <p:nvPr/>
              </p:nvGrpSpPr>
              <p:grpSpPr>
                <a:xfrm>
                  <a:off x="7916852" y="1624132"/>
                  <a:ext cx="450923" cy="343961"/>
                  <a:chOff x="3337696" y="3581746"/>
                  <a:chExt cx="713136" cy="593802"/>
                </a:xfrm>
              </p:grpSpPr>
              <p:pic>
                <p:nvPicPr>
                  <p:cNvPr id="178" name="Picture 177">
                    <a:extLst>
                      <a:ext uri="{FF2B5EF4-FFF2-40B4-BE49-F238E27FC236}">
                        <a16:creationId xmlns:a16="http://schemas.microsoft.com/office/drawing/2014/main" id="{658757C4-98CF-40CA-BE88-4CC59C4A31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4640738" flipH="1">
                    <a:off x="3875365" y="3710735"/>
                    <a:ext cx="175467" cy="175467"/>
                  </a:xfrm>
                  <a:prstGeom prst="rect">
                    <a:avLst/>
                  </a:prstGeom>
                </p:spPr>
              </p:pic>
              <p:pic>
                <p:nvPicPr>
                  <p:cNvPr id="179" name="Picture 178">
                    <a:extLst>
                      <a:ext uri="{FF2B5EF4-FFF2-40B4-BE49-F238E27FC236}">
                        <a16:creationId xmlns:a16="http://schemas.microsoft.com/office/drawing/2014/main" id="{9CB067D6-83F0-4774-8B97-D5CB292F75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2718542" flipH="1">
                    <a:off x="3394344" y="3666520"/>
                    <a:ext cx="175467" cy="175467"/>
                  </a:xfrm>
                  <a:prstGeom prst="rect">
                    <a:avLst/>
                  </a:prstGeom>
                </p:spPr>
              </p:pic>
              <p:pic>
                <p:nvPicPr>
                  <p:cNvPr id="180" name="Picture 179">
                    <a:extLst>
                      <a:ext uri="{FF2B5EF4-FFF2-40B4-BE49-F238E27FC236}">
                        <a16:creationId xmlns:a16="http://schemas.microsoft.com/office/drawing/2014/main" id="{811B2567-0B8F-4BAE-9FC1-95FFC2C8AB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100000"/>
                            </a14:imgEffect>
                          </a14:imgLayer>
                        </a14:imgProps>
                      </a:ext>
                    </a:extLst>
                  </a:blip>
                  <a:srcRect l="1" t="2" r="6520" b="6625"/>
                  <a:stretch/>
                </p:blipFill>
                <p:spPr>
                  <a:xfrm rot="17934919" flipH="1">
                    <a:off x="3763052" y="4011618"/>
                    <a:ext cx="164023" cy="163837"/>
                  </a:xfrm>
                  <a:prstGeom prst="rect">
                    <a:avLst/>
                  </a:prstGeom>
                </p:spPr>
              </p:pic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4A3D43B1-6297-4EA1-AC00-8457AA8EF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47768" y="3798469"/>
                    <a:ext cx="429349" cy="26654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385AE5BE-AE80-45AA-A2C0-F065435144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530409" y="3581746"/>
                    <a:ext cx="139261" cy="121839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77FD725A-69C9-4D9B-B8D6-1B06EFEF00A4}"/>
                      </a:ext>
                    </a:extLst>
                  </p:cNvPr>
                  <p:cNvCxnSpPr>
                    <a:cxnSpLocks/>
                    <a:stCxn id="178" idx="0"/>
                  </p:cNvCxnSpPr>
                  <p:nvPr/>
                </p:nvCxnSpPr>
                <p:spPr>
                  <a:xfrm flipH="1">
                    <a:off x="3337696" y="3831442"/>
                    <a:ext cx="546539" cy="292982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710FC338-DCDA-416F-8B4B-56D721C09B24}"/>
                    </a:ext>
                  </a:extLst>
                </p:cNvPr>
                <p:cNvGrpSpPr/>
                <p:nvPr/>
              </p:nvGrpSpPr>
              <p:grpSpPr>
                <a:xfrm>
                  <a:off x="7297883" y="1613176"/>
                  <a:ext cx="494031" cy="385990"/>
                  <a:chOff x="4644895" y="2517916"/>
                  <a:chExt cx="494031" cy="446757"/>
                </a:xfrm>
              </p:grpSpPr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479B469-0B4C-4713-9BD9-2324F3BE179B}"/>
                      </a:ext>
                    </a:extLst>
                  </p:cNvPr>
                  <p:cNvCxnSpPr/>
                  <p:nvPr/>
                </p:nvCxnSpPr>
                <p:spPr>
                  <a:xfrm>
                    <a:off x="4653150" y="2517916"/>
                    <a:ext cx="0" cy="446757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D6B55338-6711-4D2E-9B7F-231147452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44895" y="2950709"/>
                    <a:ext cx="494031" cy="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D09C7151-1E3A-48F0-BA36-35C9483A41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99786" y="2108431"/>
                  <a:ext cx="49402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FA577DFE-CEAF-4626-8E09-D84C0843A1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99786" y="2207392"/>
                  <a:ext cx="49402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96709201-2845-4BBC-9694-83C69288D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99786" y="2300836"/>
                  <a:ext cx="49402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D5509D4-AF4D-4577-9645-1271C03BA2A1}"/>
                    </a:ext>
                  </a:extLst>
                </p:cNvPr>
                <p:cNvSpPr/>
                <p:nvPr/>
              </p:nvSpPr>
              <p:spPr>
                <a:xfrm>
                  <a:off x="7870927" y="1585534"/>
                  <a:ext cx="538019" cy="42167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CEB3B862-91FD-4FF1-9AE2-30C6CCA3E20A}"/>
                    </a:ext>
                  </a:extLst>
                </p:cNvPr>
                <p:cNvSpPr/>
                <p:nvPr/>
              </p:nvSpPr>
              <p:spPr>
                <a:xfrm>
                  <a:off x="7361957" y="1878724"/>
                  <a:ext cx="56365" cy="1007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84F24A29-949F-4315-B0D9-45DE470E2DAD}"/>
                    </a:ext>
                  </a:extLst>
                </p:cNvPr>
                <p:cNvSpPr/>
                <p:nvPr/>
              </p:nvSpPr>
              <p:spPr>
                <a:xfrm>
                  <a:off x="7480386" y="1829635"/>
                  <a:ext cx="56365" cy="14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9E28C98-8CB0-45CC-AD17-0FD7674281D4}"/>
                    </a:ext>
                  </a:extLst>
                </p:cNvPr>
                <p:cNvSpPr/>
                <p:nvPr/>
              </p:nvSpPr>
              <p:spPr>
                <a:xfrm>
                  <a:off x="7596401" y="1683095"/>
                  <a:ext cx="56365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0D3CB8AD-7201-4753-B821-9BAA1FA9957C}"/>
                    </a:ext>
                  </a:extLst>
                </p:cNvPr>
                <p:cNvSpPr/>
                <p:nvPr/>
              </p:nvSpPr>
              <p:spPr>
                <a:xfrm>
                  <a:off x="7711273" y="1760788"/>
                  <a:ext cx="56365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6D40BFC-8F68-4A22-A2F2-775C773E4B12}"/>
                    </a:ext>
                  </a:extLst>
                </p:cNvPr>
                <p:cNvSpPr/>
                <p:nvPr/>
              </p:nvSpPr>
              <p:spPr>
                <a:xfrm>
                  <a:off x="7306138" y="2073163"/>
                  <a:ext cx="485773" cy="251793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C3D6DD99-B19A-4754-BDCB-38831CABDF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97884" y="2129930"/>
                  <a:ext cx="49402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44F14961-E957-4811-886D-C98DDF6B5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97884" y="2097001"/>
                  <a:ext cx="49402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EB23032E-864E-4D5F-A546-5CD92611FBF3}"/>
                  </a:ext>
                </a:extLst>
              </p:cNvPr>
              <p:cNvSpPr/>
              <p:nvPr/>
            </p:nvSpPr>
            <p:spPr>
              <a:xfrm>
                <a:off x="3765306" y="2975363"/>
                <a:ext cx="1399587" cy="7947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9041A2D-A744-426F-A95E-E4ADD7BA8B87}"/>
                  </a:ext>
                </a:extLst>
              </p:cNvPr>
              <p:cNvSpPr/>
              <p:nvPr/>
            </p:nvSpPr>
            <p:spPr>
              <a:xfrm>
                <a:off x="4415092" y="2329250"/>
                <a:ext cx="100013" cy="65902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4C0E909-26E9-41A5-BDC0-4E881AD772FC}"/>
                  </a:ext>
                </a:extLst>
              </p:cNvPr>
              <p:cNvSpPr/>
              <p:nvPr/>
            </p:nvSpPr>
            <p:spPr>
              <a:xfrm rot="5400000">
                <a:off x="3831423" y="3058740"/>
                <a:ext cx="131901" cy="7315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6292178-909F-4D43-BCD0-6824BAE77BD0}"/>
                  </a:ext>
                </a:extLst>
              </p:cNvPr>
              <p:cNvSpPr/>
              <p:nvPr/>
            </p:nvSpPr>
            <p:spPr>
              <a:xfrm rot="5400000">
                <a:off x="4965889" y="3058740"/>
                <a:ext cx="131901" cy="7315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EDBFE922-1112-4CF8-921C-85E1DDF45B7B}"/>
                  </a:ext>
                </a:extLst>
              </p:cNvPr>
              <p:cNvSpPr/>
              <p:nvPr/>
            </p:nvSpPr>
            <p:spPr>
              <a:xfrm>
                <a:off x="3662360" y="1140862"/>
                <a:ext cx="1605476" cy="1473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8EC39CC-395A-4994-8A10-32E004E9C1A5}"/>
                </a:ext>
              </a:extLst>
            </p:cNvPr>
            <p:cNvCxnSpPr>
              <a:cxnSpLocks/>
            </p:cNvCxnSpPr>
            <p:nvPr/>
          </p:nvCxnSpPr>
          <p:spPr>
            <a:xfrm>
              <a:off x="5627349" y="1818340"/>
              <a:ext cx="6094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A8529B5-E1C6-4FD9-81FC-9F037E0931C0}"/>
                </a:ext>
              </a:extLst>
            </p:cNvPr>
            <p:cNvGrpSpPr/>
            <p:nvPr/>
          </p:nvGrpSpPr>
          <p:grpSpPr>
            <a:xfrm>
              <a:off x="7469718" y="1185252"/>
              <a:ext cx="2050356" cy="1750190"/>
              <a:chOff x="8183242" y="1454747"/>
              <a:chExt cx="2068113" cy="1765347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728A6D1-0ADA-49CD-8C2C-623DBE6315A8}"/>
                  </a:ext>
                </a:extLst>
              </p:cNvPr>
              <p:cNvGrpSpPr/>
              <p:nvPr/>
            </p:nvGrpSpPr>
            <p:grpSpPr>
              <a:xfrm>
                <a:off x="8183242" y="1657950"/>
                <a:ext cx="1846580" cy="1562144"/>
                <a:chOff x="5953785" y="1587052"/>
                <a:chExt cx="1846580" cy="1562144"/>
              </a:xfrm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1BD6553E-7AEA-4686-82B3-32B70EE253CC}"/>
                    </a:ext>
                  </a:extLst>
                </p:cNvPr>
                <p:cNvSpPr/>
                <p:nvPr/>
              </p:nvSpPr>
              <p:spPr>
                <a:xfrm rot="18995464">
                  <a:off x="6186243" y="1587052"/>
                  <a:ext cx="119872" cy="7801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54" name="Picture 2" descr="Simplingo - Language Made Simple">
                  <a:extLst>
                    <a:ext uri="{FF2B5EF4-FFF2-40B4-BE49-F238E27FC236}">
                      <a16:creationId xmlns:a16="http://schemas.microsoft.com/office/drawing/2014/main" id="{4B039954-A04A-4CE6-BC22-989BC766AA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24" t="12586" r="12237" b="25975"/>
                <a:stretch/>
              </p:blipFill>
              <p:spPr bwMode="auto">
                <a:xfrm>
                  <a:off x="5953785" y="1674614"/>
                  <a:ext cx="1846580" cy="14745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2356859-3CE0-44DD-AF4B-4B45AA374DBC}"/>
                  </a:ext>
                </a:extLst>
              </p:cNvPr>
              <p:cNvSpPr txBox="1"/>
              <p:nvPr/>
            </p:nvSpPr>
            <p:spPr>
              <a:xfrm>
                <a:off x="8742843" y="1454747"/>
                <a:ext cx="15085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/>
                  <a:t>Instructor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F4E3560-2B44-403F-9963-886C1D30B317}"/>
                  </a:ext>
                </a:extLst>
              </p:cNvPr>
              <p:cNvSpPr/>
              <p:nvPr/>
            </p:nvSpPr>
            <p:spPr>
              <a:xfrm rot="1020045">
                <a:off x="9650868" y="2247591"/>
                <a:ext cx="158496" cy="679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2F14D11-6AB2-45D2-839A-D4458A8EAABE}"/>
                  </a:ext>
                </a:extLst>
              </p:cNvPr>
              <p:cNvSpPr/>
              <p:nvPr/>
            </p:nvSpPr>
            <p:spPr>
              <a:xfrm rot="20600843">
                <a:off x="9187276" y="2252623"/>
                <a:ext cx="158496" cy="679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ED091A54-385F-4CD9-8032-964A7D554E0D}"/>
                </a:ext>
              </a:extLst>
            </p:cNvPr>
            <p:cNvSpPr/>
            <p:nvPr/>
          </p:nvSpPr>
          <p:spPr>
            <a:xfrm rot="171530">
              <a:off x="8463336" y="2763392"/>
              <a:ext cx="265210" cy="571718"/>
            </a:xfrm>
            <a:prstGeom prst="roundRect">
              <a:avLst>
                <a:gd name="adj" fmla="val 4101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7DD1B87-E98A-4D81-8FE9-A4ED7E7F9BA3}"/>
                </a:ext>
              </a:extLst>
            </p:cNvPr>
            <p:cNvSpPr/>
            <p:nvPr/>
          </p:nvSpPr>
          <p:spPr>
            <a:xfrm rot="21443518">
              <a:off x="8778021" y="2762871"/>
              <a:ext cx="265210" cy="571718"/>
            </a:xfrm>
            <a:prstGeom prst="roundRect">
              <a:avLst>
                <a:gd name="adj" fmla="val 4101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96F22C9-361F-4AB3-ABD5-2807CA60F08C}"/>
                </a:ext>
              </a:extLst>
            </p:cNvPr>
            <p:cNvGrpSpPr/>
            <p:nvPr/>
          </p:nvGrpSpPr>
          <p:grpSpPr>
            <a:xfrm>
              <a:off x="3668652" y="772141"/>
              <a:ext cx="1821640" cy="2309051"/>
              <a:chOff x="3668652" y="772141"/>
              <a:chExt cx="1821640" cy="2309051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0926762-16BB-4118-990B-A3F9AA116EDA}"/>
                  </a:ext>
                </a:extLst>
              </p:cNvPr>
              <p:cNvGrpSpPr/>
              <p:nvPr/>
            </p:nvGrpSpPr>
            <p:grpSpPr>
              <a:xfrm>
                <a:off x="3668652" y="772141"/>
                <a:ext cx="1821640" cy="2309051"/>
                <a:chOff x="3668652" y="772141"/>
                <a:chExt cx="1821640" cy="2309051"/>
              </a:xfrm>
            </p:grpSpPr>
            <p:sp>
              <p:nvSpPr>
                <p:cNvPr id="117" name="Trapezoid 116">
                  <a:extLst>
                    <a:ext uri="{FF2B5EF4-FFF2-40B4-BE49-F238E27FC236}">
                      <a16:creationId xmlns:a16="http://schemas.microsoft.com/office/drawing/2014/main" id="{BD0E5C4C-9780-4C15-9CAE-247DC020542A}"/>
                    </a:ext>
                  </a:extLst>
                </p:cNvPr>
                <p:cNvSpPr/>
                <p:nvPr/>
              </p:nvSpPr>
              <p:spPr>
                <a:xfrm flipV="1">
                  <a:off x="4066310" y="2604915"/>
                  <a:ext cx="1162086" cy="476277"/>
                </a:xfrm>
                <a:prstGeom prst="trapezoid">
                  <a:avLst>
                    <a:gd name="adj" fmla="val 7793"/>
                  </a:avLst>
                </a:prstGeom>
                <a:solidFill>
                  <a:schemeClr val="tx1"/>
                </a:solidFill>
                <a:ln w="412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D2280B38-9C1B-4514-A9AF-C46C9599161C}"/>
                    </a:ext>
                  </a:extLst>
                </p:cNvPr>
                <p:cNvGrpSpPr/>
                <p:nvPr/>
              </p:nvGrpSpPr>
              <p:grpSpPr>
                <a:xfrm>
                  <a:off x="3956250" y="772141"/>
                  <a:ext cx="1508512" cy="1590390"/>
                  <a:chOff x="4124236" y="820136"/>
                  <a:chExt cx="1508512" cy="1529300"/>
                </a:xfrm>
              </p:grpSpPr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316287A-4F43-429D-A2EE-8ABE79326413}"/>
                      </a:ext>
                    </a:extLst>
                  </p:cNvPr>
                  <p:cNvSpPr txBox="1"/>
                  <p:nvPr/>
                </p:nvSpPr>
                <p:spPr>
                  <a:xfrm>
                    <a:off x="4124236" y="820136"/>
                    <a:ext cx="1508512" cy="2367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/>
                      <a:t>Instructor Live Tool</a:t>
                    </a:r>
                  </a:p>
                </p:txBody>
              </p: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5290FB48-CC08-40B3-B0D4-00D3586C9A68}"/>
                      </a:ext>
                    </a:extLst>
                  </p:cNvPr>
                  <p:cNvGrpSpPr/>
                  <p:nvPr/>
                </p:nvGrpSpPr>
                <p:grpSpPr>
                  <a:xfrm>
                    <a:off x="4156875" y="1283984"/>
                    <a:ext cx="1443238" cy="1065452"/>
                    <a:chOff x="4156875" y="1283984"/>
                    <a:chExt cx="1443238" cy="1065452"/>
                  </a:xfrm>
                </p:grpSpPr>
                <p:grpSp>
                  <p:nvGrpSpPr>
                    <p:cNvPr id="126" name="Group 125">
                      <a:extLst>
                        <a:ext uri="{FF2B5EF4-FFF2-40B4-BE49-F238E27FC236}">
                          <a16:creationId xmlns:a16="http://schemas.microsoft.com/office/drawing/2014/main" id="{BFBA7CA7-8A1A-41A2-9236-3CD552F1F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56875" y="1283984"/>
                      <a:ext cx="1443238" cy="1065452"/>
                      <a:chOff x="4330312" y="1015210"/>
                      <a:chExt cx="1443238" cy="1065452"/>
                    </a:xfrm>
                  </p:grpSpPr>
                  <p:grpSp>
                    <p:nvGrpSpPr>
                      <p:cNvPr id="140" name="Group 139">
                        <a:extLst>
                          <a:ext uri="{FF2B5EF4-FFF2-40B4-BE49-F238E27FC236}">
                            <a16:creationId xmlns:a16="http://schemas.microsoft.com/office/drawing/2014/main" id="{39C1389A-2E91-48B8-9AD3-77C6271C35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30312" y="1015210"/>
                        <a:ext cx="1443238" cy="1065452"/>
                        <a:chOff x="4881467" y="1348185"/>
                        <a:chExt cx="1098211" cy="810740"/>
                      </a:xfrm>
                    </p:grpSpPr>
                    <p:grpSp>
                      <p:nvGrpSpPr>
                        <p:cNvPr id="142" name="Group 141">
                          <a:extLst>
                            <a:ext uri="{FF2B5EF4-FFF2-40B4-BE49-F238E27FC236}">
                              <a16:creationId xmlns:a16="http://schemas.microsoft.com/office/drawing/2014/main" id="{0801F736-F6C7-41D9-BC06-2563EDCBB71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881467" y="1348185"/>
                          <a:ext cx="1098211" cy="810740"/>
                          <a:chOff x="1310668" y="1392079"/>
                          <a:chExt cx="1098211" cy="810740"/>
                        </a:xfrm>
                      </p:grpSpPr>
                      <p:sp>
                        <p:nvSpPr>
                          <p:cNvPr id="147" name="Rectangle 146">
                            <a:extLst>
                              <a:ext uri="{FF2B5EF4-FFF2-40B4-BE49-F238E27FC236}">
                                <a16:creationId xmlns:a16="http://schemas.microsoft.com/office/drawing/2014/main" id="{8384CCAA-6994-4C1A-922F-BDB8E190A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68" y="1392079"/>
                            <a:ext cx="1098211" cy="810740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  <p:sp>
                        <p:nvSpPr>
                          <p:cNvPr id="148" name="Rectangle 147">
                            <a:extLst>
                              <a:ext uri="{FF2B5EF4-FFF2-40B4-BE49-F238E27FC236}">
                                <a16:creationId xmlns:a16="http://schemas.microsoft.com/office/drawing/2014/main" id="{D6B7EFBD-C5DC-4DD5-9C60-CEB7AE6DE4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74649" y="1448386"/>
                            <a:ext cx="970246" cy="686220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31750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  <p:pic>
                      <p:nvPicPr>
                        <p:cNvPr id="143" name="Picture 142">
                          <a:extLst>
                            <a:ext uri="{FF2B5EF4-FFF2-40B4-BE49-F238E27FC236}">
                              <a16:creationId xmlns:a16="http://schemas.microsoft.com/office/drawing/2014/main" id="{6B47C56A-97BC-40BC-9C82-76B74ADEC7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rightnessContrast contrast="100000"/>
                                  </a14:imgEffect>
                                </a14:imgLayer>
                              </a14:imgProps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2718542" flipH="1">
                          <a:off x="5091214" y="1538201"/>
                          <a:ext cx="175467" cy="175467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44" name="Picture 143">
                          <a:extLst>
                            <a:ext uri="{FF2B5EF4-FFF2-40B4-BE49-F238E27FC236}">
                              <a16:creationId xmlns:a16="http://schemas.microsoft.com/office/drawing/2014/main" id="{E10FB16E-3273-4639-A411-E71224FF3C7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4">
                                  <a14:imgEffect>
                                    <a14:brightnessContrast contrast="100000"/>
                                  </a14:imgEffect>
                                </a14:imgLayer>
                              </a14:imgProps>
                            </a:ext>
                          </a:extLst>
                        </a:blip>
                        <a:srcRect l="1" t="2" r="6520" b="6625"/>
                        <a:stretch/>
                      </p:blipFill>
                      <p:spPr>
                        <a:xfrm rot="17934919" flipH="1">
                          <a:off x="5459922" y="1883299"/>
                          <a:ext cx="164023" cy="163837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145" name="Straight Connector 144">
                          <a:extLst>
                            <a:ext uri="{FF2B5EF4-FFF2-40B4-BE49-F238E27FC236}">
                              <a16:creationId xmlns:a16="http://schemas.microsoft.com/office/drawing/2014/main" id="{844BB813-C867-48C9-BDB9-D31B5896AC4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227278" y="1431255"/>
                          <a:ext cx="138076" cy="144011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bg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" name="Straight Connector 145">
                          <a:extLst>
                            <a:ext uri="{FF2B5EF4-FFF2-40B4-BE49-F238E27FC236}">
                              <a16:creationId xmlns:a16="http://schemas.microsoft.com/office/drawing/2014/main" id="{665684B2-3ED6-4030-A791-F08ADB1A8DC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971989" y="1700414"/>
                          <a:ext cx="628200" cy="316044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bg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1" name="Straight Connector 140">
                        <a:extLst>
                          <a:ext uri="{FF2B5EF4-FFF2-40B4-BE49-F238E27FC236}">
                            <a16:creationId xmlns:a16="http://schemas.microsoft.com/office/drawing/2014/main" id="{5C72D10B-3503-4FB6-BC87-EB60E63A6C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488411" y="1438327"/>
                        <a:ext cx="603210" cy="338796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CD4F4788-EACB-4E05-A748-39A99B671E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6584" y="1788821"/>
                      <a:ext cx="154368" cy="157563"/>
                      <a:chOff x="5197631" y="1390507"/>
                      <a:chExt cx="154368" cy="157563"/>
                    </a:xfrm>
                  </p:grpSpPr>
                  <p:sp>
                    <p:nvSpPr>
                      <p:cNvPr id="138" name="Oval 137">
                        <a:extLst>
                          <a:ext uri="{FF2B5EF4-FFF2-40B4-BE49-F238E27FC236}">
                            <a16:creationId xmlns:a16="http://schemas.microsoft.com/office/drawing/2014/main" id="{C7E43796-641B-426B-B2B8-FD8BC82CA4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7631" y="1392710"/>
                        <a:ext cx="152598" cy="155360"/>
                      </a:xfrm>
                      <a:prstGeom prst="ellipse">
                        <a:avLst/>
                      </a:prstGeom>
                      <a:noFill/>
                      <a:ln w="539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139" name="Oval 138">
                        <a:extLst>
                          <a:ext uri="{FF2B5EF4-FFF2-40B4-BE49-F238E27FC236}">
                            <a16:creationId xmlns:a16="http://schemas.microsoft.com/office/drawing/2014/main" id="{F2CA0F9D-9F2B-41D8-B28D-B658B0554B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9401" y="1390507"/>
                        <a:ext cx="152598" cy="155360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bg2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grpSp>
                  <p:nvGrpSpPr>
                    <p:cNvPr id="128" name="Group 127">
                      <a:extLst>
                        <a:ext uri="{FF2B5EF4-FFF2-40B4-BE49-F238E27FC236}">
                          <a16:creationId xmlns:a16="http://schemas.microsoft.com/office/drawing/2014/main" id="{A8C3DDB6-1BA3-4184-AB5B-063BF75DF8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56343" y="1730234"/>
                      <a:ext cx="154368" cy="157563"/>
                      <a:chOff x="5197631" y="1390507"/>
                      <a:chExt cx="154368" cy="157563"/>
                    </a:xfrm>
                  </p:grpSpPr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1D2C66DC-0353-407F-9A98-329F6BE914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7631" y="1392710"/>
                        <a:ext cx="152598" cy="155360"/>
                      </a:xfrm>
                      <a:prstGeom prst="ellipse">
                        <a:avLst/>
                      </a:prstGeom>
                      <a:noFill/>
                      <a:ln w="539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137" name="Oval 136">
                        <a:extLst>
                          <a:ext uri="{FF2B5EF4-FFF2-40B4-BE49-F238E27FC236}">
                            <a16:creationId xmlns:a16="http://schemas.microsoft.com/office/drawing/2014/main" id="{C8679892-48C0-42D8-BC6B-ADA4867D0C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9401" y="1390507"/>
                        <a:ext cx="152598" cy="155360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bg1">
                            <a:lumMod val="65000"/>
                          </a:schemeClr>
                        </a:solidFill>
                        <a:prstDash val="sysDot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pic>
                  <p:nvPicPr>
                    <p:cNvPr id="129" name="Picture 128">
                      <a:extLst>
                        <a:ext uri="{FF2B5EF4-FFF2-40B4-BE49-F238E27FC236}">
                          <a16:creationId xmlns:a16="http://schemas.microsoft.com/office/drawing/2014/main" id="{34473F94-BBB5-4D98-AFDA-D4F351A306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100000"/>
                              </a14:imgEffect>
                            </a14:imgLayer>
                          </a14:imgProps>
                        </a:ext>
                      </a:extLst>
                    </a:blip>
                    <a:srcRect l="17892" t="17178" r="16859" b="13363"/>
                    <a:stretch/>
                  </p:blipFill>
                  <p:spPr>
                    <a:xfrm rot="14640738" flipH="1">
                      <a:off x="5046068" y="1619677"/>
                      <a:ext cx="201901" cy="21492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A6AE5D3E-C530-4571-88DE-9A2E08D126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10724" y="1680236"/>
                      <a:ext cx="152733" cy="155658"/>
                      <a:chOff x="5199401" y="1390507"/>
                      <a:chExt cx="152733" cy="155658"/>
                    </a:xfrm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0E503CDD-8FD2-4FA2-ACB7-F73A119569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9536" y="1390805"/>
                        <a:ext cx="152598" cy="155360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A2E03FA9-4135-46AB-A203-9F080E62FC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9401" y="1390507"/>
                        <a:ext cx="152598" cy="143489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B0FF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C77E54B1-B306-44A0-897D-84BA360248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611330" y="1557579"/>
                      <a:ext cx="116669" cy="0"/>
                    </a:xfrm>
                    <a:prstGeom prst="line">
                      <a:avLst/>
                    </a:prstGeom>
                    <a:ln w="381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6BAEB2C3-ABB1-4ADA-866B-9FB211E84E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033811" y="2036716"/>
                      <a:ext cx="110768" cy="0"/>
                    </a:xfrm>
                    <a:prstGeom prst="line">
                      <a:avLst/>
                    </a:prstGeom>
                    <a:ln w="381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3" name="Rectangle: Top Corners Snipped 132">
                      <a:extLst>
                        <a:ext uri="{FF2B5EF4-FFF2-40B4-BE49-F238E27FC236}">
                          <a16:creationId xmlns:a16="http://schemas.microsoft.com/office/drawing/2014/main" id="{4C6A1C26-48F0-4954-A7B6-2E82DE2BD9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379471" y="1413896"/>
                      <a:ext cx="78106" cy="100634"/>
                    </a:xfrm>
                    <a:prstGeom prst="snip2SameRect">
                      <a:avLst>
                        <a:gd name="adj1" fmla="val 45653"/>
                        <a:gd name="adj2" fmla="val 0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</p:grp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247D898-4000-4316-8CF0-788A25EFDAA1}"/>
                    </a:ext>
                  </a:extLst>
                </p:cNvPr>
                <p:cNvSpPr/>
                <p:nvPr/>
              </p:nvSpPr>
              <p:spPr>
                <a:xfrm>
                  <a:off x="3735960" y="2531305"/>
                  <a:ext cx="1529235" cy="15035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0" name="Parallelogram 119">
                  <a:extLst>
                    <a:ext uri="{FF2B5EF4-FFF2-40B4-BE49-F238E27FC236}">
                      <a16:creationId xmlns:a16="http://schemas.microsoft.com/office/drawing/2014/main" id="{FCD13AAB-86D5-4AB4-B3FC-7E4F0D4A23B7}"/>
                    </a:ext>
                  </a:extLst>
                </p:cNvPr>
                <p:cNvSpPr/>
                <p:nvPr/>
              </p:nvSpPr>
              <p:spPr>
                <a:xfrm>
                  <a:off x="3719459" y="2303534"/>
                  <a:ext cx="1712668" cy="227771"/>
                </a:xfrm>
                <a:prstGeom prst="parallelogram">
                  <a:avLst>
                    <a:gd name="adj" fmla="val 11463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1" name="Parallelogram 120">
                  <a:extLst>
                    <a:ext uri="{FF2B5EF4-FFF2-40B4-BE49-F238E27FC236}">
                      <a16:creationId xmlns:a16="http://schemas.microsoft.com/office/drawing/2014/main" id="{3BB37BC6-EB41-4021-8126-0C363E00ABD3}"/>
                    </a:ext>
                  </a:extLst>
                </p:cNvPr>
                <p:cNvSpPr/>
                <p:nvPr/>
              </p:nvSpPr>
              <p:spPr>
                <a:xfrm rot="16200000" flipH="1">
                  <a:off x="4996195" y="2737500"/>
                  <a:ext cx="500825" cy="144146"/>
                </a:xfrm>
                <a:prstGeom prst="parallelogram">
                  <a:avLst>
                    <a:gd name="adj" fmla="val 14041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46D7FE25-F352-4AD4-AEEC-41199481E1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68652" y="2705007"/>
                  <a:ext cx="1616105" cy="861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A7FF9B0-8D49-4C2C-B1E7-59B287DEA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69319" y="2371725"/>
                  <a:ext cx="220973" cy="343805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Parallelogram 109">
                <a:extLst>
                  <a:ext uri="{FF2B5EF4-FFF2-40B4-BE49-F238E27FC236}">
                    <a16:creationId xmlns:a16="http://schemas.microsoft.com/office/drawing/2014/main" id="{7B74D49A-64C7-4DE9-B8FE-BA6B1BBB7CA8}"/>
                  </a:ext>
                </a:extLst>
              </p:cNvPr>
              <p:cNvSpPr/>
              <p:nvPr/>
            </p:nvSpPr>
            <p:spPr>
              <a:xfrm rot="2838913">
                <a:off x="3839084" y="2215447"/>
                <a:ext cx="353861" cy="263381"/>
              </a:xfrm>
              <a:prstGeom prst="parallelogram">
                <a:avLst>
                  <a:gd name="adj" fmla="val 34138"/>
                </a:avLst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/>
              </a:p>
            </p:txBody>
          </p:sp>
          <p:sp>
            <p:nvSpPr>
              <p:cNvPr id="111" name="Parallelogram 110">
                <a:extLst>
                  <a:ext uri="{FF2B5EF4-FFF2-40B4-BE49-F238E27FC236}">
                    <a16:creationId xmlns:a16="http://schemas.microsoft.com/office/drawing/2014/main" id="{A3DAA69D-C5C9-4D8A-AA9F-F0C6E9E2E98C}"/>
                  </a:ext>
                </a:extLst>
              </p:cNvPr>
              <p:cNvSpPr/>
              <p:nvPr/>
            </p:nvSpPr>
            <p:spPr>
              <a:xfrm rot="2838913">
                <a:off x="3958249" y="2396244"/>
                <a:ext cx="70773" cy="52677"/>
              </a:xfrm>
              <a:prstGeom prst="parallelogram">
                <a:avLst>
                  <a:gd name="adj" fmla="val 3413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/>
              </a:p>
            </p:txBody>
          </p:sp>
          <p:sp>
            <p:nvSpPr>
              <p:cNvPr id="112" name="Parallelogram 111">
                <a:extLst>
                  <a:ext uri="{FF2B5EF4-FFF2-40B4-BE49-F238E27FC236}">
                    <a16:creationId xmlns:a16="http://schemas.microsoft.com/office/drawing/2014/main" id="{915882DB-06A4-4AA3-8037-5D53B1BB4C74}"/>
                  </a:ext>
                </a:extLst>
              </p:cNvPr>
              <p:cNvSpPr/>
              <p:nvPr/>
            </p:nvSpPr>
            <p:spPr>
              <a:xfrm rot="2838913">
                <a:off x="4028836" y="2365936"/>
                <a:ext cx="70773" cy="52677"/>
              </a:xfrm>
              <a:prstGeom prst="parallelogram">
                <a:avLst>
                  <a:gd name="adj" fmla="val 3413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/>
              </a:p>
            </p:txBody>
          </p:sp>
          <p:sp>
            <p:nvSpPr>
              <p:cNvPr id="113" name="Parallelogram 112">
                <a:extLst>
                  <a:ext uri="{FF2B5EF4-FFF2-40B4-BE49-F238E27FC236}">
                    <a16:creationId xmlns:a16="http://schemas.microsoft.com/office/drawing/2014/main" id="{E8E737B5-7234-45A4-B191-AAEAFB7695D1}"/>
                  </a:ext>
                </a:extLst>
              </p:cNvPr>
              <p:cNvSpPr/>
              <p:nvPr/>
            </p:nvSpPr>
            <p:spPr>
              <a:xfrm rot="2838913">
                <a:off x="4098185" y="2337534"/>
                <a:ext cx="70773" cy="52677"/>
              </a:xfrm>
              <a:prstGeom prst="parallelogram">
                <a:avLst>
                  <a:gd name="adj" fmla="val 3413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/>
              </a:p>
            </p:txBody>
          </p:sp>
          <p:sp>
            <p:nvSpPr>
              <p:cNvPr id="114" name="Parallelogram 113">
                <a:extLst>
                  <a:ext uri="{FF2B5EF4-FFF2-40B4-BE49-F238E27FC236}">
                    <a16:creationId xmlns:a16="http://schemas.microsoft.com/office/drawing/2014/main" id="{94D24701-BDA5-45B2-949F-4D13F13DEFEE}"/>
                  </a:ext>
                </a:extLst>
              </p:cNvPr>
              <p:cNvSpPr/>
              <p:nvPr/>
            </p:nvSpPr>
            <p:spPr>
              <a:xfrm>
                <a:off x="4371609" y="2361594"/>
                <a:ext cx="574267" cy="79108"/>
              </a:xfrm>
              <a:prstGeom prst="parallelogram">
                <a:avLst>
                  <a:gd name="adj" fmla="val 62366"/>
                </a:avLst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Parallelogram 114">
                <a:extLst>
                  <a:ext uri="{FF2B5EF4-FFF2-40B4-BE49-F238E27FC236}">
                    <a16:creationId xmlns:a16="http://schemas.microsoft.com/office/drawing/2014/main" id="{7717103D-0043-4280-A7A3-9E91B97BCFD0}"/>
                  </a:ext>
                </a:extLst>
              </p:cNvPr>
              <p:cNvSpPr/>
              <p:nvPr/>
            </p:nvSpPr>
            <p:spPr>
              <a:xfrm rot="16200000" flipH="1">
                <a:off x="5107932" y="2346884"/>
                <a:ext cx="500825" cy="170743"/>
              </a:xfrm>
              <a:prstGeom prst="parallelogram">
                <a:avLst>
                  <a:gd name="adj" fmla="val 1404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2B40B7A-817E-415F-8B15-00BC680957FC}"/>
                  </a:ext>
                </a:extLst>
              </p:cNvPr>
              <p:cNvSpPr/>
              <p:nvPr/>
            </p:nvSpPr>
            <p:spPr>
              <a:xfrm rot="18353305">
                <a:off x="5063075" y="2420115"/>
                <a:ext cx="314765" cy="1503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7484312-E7B6-4DDB-9C2E-D2F1C2AF8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5058" y="1389619"/>
              <a:ext cx="11354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881294E-06E9-42F3-B253-5C03889F9B07}"/>
                </a:ext>
              </a:extLst>
            </p:cNvPr>
            <p:cNvSpPr txBox="1"/>
            <p:nvPr/>
          </p:nvSpPr>
          <p:spPr>
            <a:xfrm>
              <a:off x="4420519" y="1815449"/>
              <a:ext cx="831524" cy="257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Eye Gaze</a:t>
              </a:r>
              <a:endParaRPr lang="nl-NL" sz="800">
                <a:solidFill>
                  <a:schemeClr val="bg1"/>
                </a:solidFill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5A41C17-7DA8-4513-93A2-4F6824E8B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6593" y="1605374"/>
              <a:ext cx="11666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9" name="Picture 258">
            <a:extLst>
              <a:ext uri="{FF2B5EF4-FFF2-40B4-BE49-F238E27FC236}">
                <a16:creationId xmlns:a16="http://schemas.microsoft.com/office/drawing/2014/main" id="{2158E3CA-B883-4E51-8E9F-FB457D24D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3" y="913478"/>
            <a:ext cx="1467489" cy="1467489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12748203-1FE5-4BB9-81CB-43FEBC2FBA22}"/>
              </a:ext>
            </a:extLst>
          </p:cNvPr>
          <p:cNvSpPr/>
          <p:nvPr/>
        </p:nvSpPr>
        <p:spPr bwMode="auto">
          <a:xfrm rot="5400000">
            <a:off x="4249087" y="4434425"/>
            <a:ext cx="201339" cy="3762089"/>
          </a:xfrm>
          <a:prstGeom prst="rightBrace">
            <a:avLst>
              <a:gd name="adj1" fmla="val 99165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0" name="Right Brace 259">
            <a:extLst>
              <a:ext uri="{FF2B5EF4-FFF2-40B4-BE49-F238E27FC236}">
                <a16:creationId xmlns:a16="http://schemas.microsoft.com/office/drawing/2014/main" id="{9349F064-21F5-45E0-8017-F4949B2715C5}"/>
              </a:ext>
            </a:extLst>
          </p:cNvPr>
          <p:cNvSpPr/>
          <p:nvPr/>
        </p:nvSpPr>
        <p:spPr bwMode="auto">
          <a:xfrm rot="5400000" flipV="1">
            <a:off x="8058396" y="4869851"/>
            <a:ext cx="201339" cy="2896399"/>
          </a:xfrm>
          <a:prstGeom prst="rightBrace">
            <a:avLst>
              <a:gd name="adj1" fmla="val 99165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3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E1F6FF-1280-48DE-8A07-9F4207C6555F}"/>
              </a:ext>
            </a:extLst>
          </p:cNvPr>
          <p:cNvSpPr/>
          <p:nvPr/>
        </p:nvSpPr>
        <p:spPr bwMode="auto">
          <a:xfrm>
            <a:off x="8981765" y="1016061"/>
            <a:ext cx="2590803" cy="2906065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459D3A64-9008-450C-B998-CD0CF1EF6AEC}"/>
              </a:ext>
            </a:extLst>
          </p:cNvPr>
          <p:cNvSpPr/>
          <p:nvPr/>
        </p:nvSpPr>
        <p:spPr bwMode="auto">
          <a:xfrm>
            <a:off x="9331289" y="1471627"/>
            <a:ext cx="1891748" cy="76551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A1690-9E9A-447F-987F-D07A6BC5FF71}"/>
              </a:ext>
            </a:extLst>
          </p:cNvPr>
          <p:cNvSpPr/>
          <p:nvPr/>
        </p:nvSpPr>
        <p:spPr bwMode="auto">
          <a:xfrm>
            <a:off x="486910" y="1016061"/>
            <a:ext cx="2271252" cy="5260258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D49C1-ECD2-41DB-875D-F005A33B4089}"/>
              </a:ext>
            </a:extLst>
          </p:cNvPr>
          <p:cNvSpPr/>
          <p:nvPr/>
        </p:nvSpPr>
        <p:spPr bwMode="auto">
          <a:xfrm>
            <a:off x="3166199" y="1016061"/>
            <a:ext cx="5407529" cy="2098872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4E0C2-921F-4366-A1F6-ED87E16A26F0}"/>
              </a:ext>
            </a:extLst>
          </p:cNvPr>
          <p:cNvSpPr/>
          <p:nvPr/>
        </p:nvSpPr>
        <p:spPr bwMode="auto">
          <a:xfrm>
            <a:off x="3166199" y="4263061"/>
            <a:ext cx="8406369" cy="2013258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3FB54-28B2-4B2B-BE7A-CC151D6599D3}"/>
              </a:ext>
            </a:extLst>
          </p:cNvPr>
          <p:cNvSpPr/>
          <p:nvPr/>
        </p:nvSpPr>
        <p:spPr bwMode="auto">
          <a:xfrm>
            <a:off x="3166199" y="3405581"/>
            <a:ext cx="5407529" cy="516545"/>
          </a:xfrm>
          <a:prstGeom prst="rect">
            <a:avLst/>
          </a:prstGeom>
          <a:solidFill>
            <a:srgbClr val="00B0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82FB6-353C-442D-9D66-EA9682F5C024}"/>
              </a:ext>
            </a:extLst>
          </p:cNvPr>
          <p:cNvSpPr txBox="1"/>
          <p:nvPr/>
        </p:nvSpPr>
        <p:spPr>
          <a:xfrm>
            <a:off x="486910" y="1090069"/>
            <a:ext cx="2271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rgbClr val="00487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TASK ENVIRONMENT</a:t>
            </a:r>
            <a:endParaRPr lang="nl-NL" sz="1700">
              <a:solidFill>
                <a:srgbClr val="00487B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FC6AB-6F7F-43B5-BB56-F82DBD90F97A}"/>
              </a:ext>
            </a:extLst>
          </p:cNvPr>
          <p:cNvSpPr/>
          <p:nvPr/>
        </p:nvSpPr>
        <p:spPr bwMode="auto">
          <a:xfrm>
            <a:off x="727800" y="1626122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Trainee Workstation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173B23-8C07-46C5-9396-9379E3E70A94}"/>
              </a:ext>
            </a:extLst>
          </p:cNvPr>
          <p:cNvSpPr/>
          <p:nvPr/>
        </p:nvSpPr>
        <p:spPr bwMode="auto">
          <a:xfrm>
            <a:off x="995948" y="3327715"/>
            <a:ext cx="1148008" cy="294969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ATC Simulator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093C1-C1DA-4021-808E-BC5315253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4" t="51715" r="85452" b="33164"/>
          <a:stretch/>
        </p:blipFill>
        <p:spPr>
          <a:xfrm>
            <a:off x="1243525" y="3655669"/>
            <a:ext cx="690880" cy="8302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8317-6032-4377-9064-E407EF4112C0}"/>
              </a:ext>
            </a:extLst>
          </p:cNvPr>
          <p:cNvSpPr/>
          <p:nvPr/>
        </p:nvSpPr>
        <p:spPr bwMode="auto">
          <a:xfrm>
            <a:off x="727800" y="4769107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Instructor Workstation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77F969-B326-441A-8EFE-32B1D948A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" t="77603" r="83672" b="5548"/>
          <a:stretch/>
        </p:blipFill>
        <p:spPr>
          <a:xfrm>
            <a:off x="1033979" y="5101766"/>
            <a:ext cx="1109976" cy="9250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78EC4E-66C9-48A9-9695-06F5E141950E}"/>
              </a:ext>
            </a:extLst>
          </p:cNvPr>
          <p:cNvSpPr/>
          <p:nvPr/>
        </p:nvSpPr>
        <p:spPr bwMode="auto">
          <a:xfrm>
            <a:off x="3575481" y="1585848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Devices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C743E-2F3E-4311-9EA1-D13C88A5D539}"/>
              </a:ext>
            </a:extLst>
          </p:cNvPr>
          <p:cNvSpPr txBox="1"/>
          <p:nvPr/>
        </p:nvSpPr>
        <p:spPr>
          <a:xfrm>
            <a:off x="4681123" y="1090069"/>
            <a:ext cx="2271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rgbClr val="00487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MEASUREMENTS</a:t>
            </a:r>
            <a:endParaRPr lang="nl-NL" sz="1700">
              <a:solidFill>
                <a:srgbClr val="00487B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FA9A73-C14F-43FA-9411-4349D23112DF}"/>
              </a:ext>
            </a:extLst>
          </p:cNvPr>
          <p:cNvSpPr/>
          <p:nvPr/>
        </p:nvSpPr>
        <p:spPr bwMode="auto">
          <a:xfrm>
            <a:off x="6356440" y="1592762"/>
            <a:ext cx="2109024" cy="288053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Data</a:t>
            </a: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 Streams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C02951-8D28-4A3B-8788-55D6F6D7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22" y="1993880"/>
            <a:ext cx="1720647" cy="2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ABDDA7-0ACA-4B56-B834-06534B576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21660" r="19099" b="30102"/>
          <a:stretch/>
        </p:blipFill>
        <p:spPr bwMode="auto">
          <a:xfrm>
            <a:off x="3614122" y="2401912"/>
            <a:ext cx="643828" cy="5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FE29996-0D35-4835-84C4-186EF99AC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5" b="26504"/>
          <a:stretch/>
        </p:blipFill>
        <p:spPr bwMode="auto">
          <a:xfrm>
            <a:off x="4321230" y="2459435"/>
            <a:ext cx="1013539" cy="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96C1A6D-6CAA-4EB7-B86E-8B0FA0984B50}"/>
              </a:ext>
            </a:extLst>
          </p:cNvPr>
          <p:cNvSpPr/>
          <p:nvPr/>
        </p:nvSpPr>
        <p:spPr bwMode="auto">
          <a:xfrm>
            <a:off x="6356439" y="2121564"/>
            <a:ext cx="2109025" cy="257992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Eye Measurements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9DF31C7E-37B9-4785-9384-16B6026B3A79}"/>
              </a:ext>
            </a:extLst>
          </p:cNvPr>
          <p:cNvSpPr/>
          <p:nvPr/>
        </p:nvSpPr>
        <p:spPr bwMode="auto">
          <a:xfrm>
            <a:off x="2517271" y="2253904"/>
            <a:ext cx="888195" cy="353942"/>
          </a:xfrm>
          <a:prstGeom prst="leftRightArrow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8AAB993-231E-415C-853B-BCEB5C8F6D09}"/>
              </a:ext>
            </a:extLst>
          </p:cNvPr>
          <p:cNvSpPr/>
          <p:nvPr/>
        </p:nvSpPr>
        <p:spPr bwMode="auto">
          <a:xfrm>
            <a:off x="5551216" y="2070683"/>
            <a:ext cx="637494" cy="315768"/>
          </a:xfrm>
          <a:prstGeom prst="rightArrow">
            <a:avLst/>
          </a:prstGeom>
          <a:solidFill>
            <a:srgbClr val="75CEF2"/>
          </a:solidFill>
          <a:ln w="9525" cap="flat" cmpd="sng" algn="ctr">
            <a:solidFill>
              <a:srgbClr val="75CEF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C0FFB7-C82A-4EA3-A911-75051F0B72DC}"/>
              </a:ext>
            </a:extLst>
          </p:cNvPr>
          <p:cNvSpPr/>
          <p:nvPr/>
        </p:nvSpPr>
        <p:spPr bwMode="auto">
          <a:xfrm>
            <a:off x="6356439" y="2528307"/>
            <a:ext cx="2109025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Radio Communication (PTT)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E933695A-CC30-4EBC-B71C-722EC73F90FA}"/>
              </a:ext>
            </a:extLst>
          </p:cNvPr>
          <p:cNvSpPr/>
          <p:nvPr/>
        </p:nvSpPr>
        <p:spPr bwMode="auto">
          <a:xfrm rot="5400000">
            <a:off x="7135015" y="3025949"/>
            <a:ext cx="551872" cy="353942"/>
          </a:xfrm>
          <a:prstGeom prst="leftRightArrow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C4171C-78C2-40B7-BBED-E9E23B7F3B9F}"/>
              </a:ext>
            </a:extLst>
          </p:cNvPr>
          <p:cNvSpPr txBox="1"/>
          <p:nvPr/>
        </p:nvSpPr>
        <p:spPr>
          <a:xfrm>
            <a:off x="9141540" y="1090069"/>
            <a:ext cx="2271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rgbClr val="00487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ANALYSES</a:t>
            </a:r>
            <a:endParaRPr lang="nl-NL" sz="1700">
              <a:solidFill>
                <a:srgbClr val="00487B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92E0B9-05D7-436C-95F9-1B5CF478AA60}"/>
              </a:ext>
            </a:extLst>
          </p:cNvPr>
          <p:cNvSpPr txBox="1"/>
          <p:nvPr/>
        </p:nvSpPr>
        <p:spPr>
          <a:xfrm>
            <a:off x="4153618" y="3484504"/>
            <a:ext cx="4103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LEARNING ECOSYSTEM INFRASTRUCTURE</a:t>
            </a:r>
            <a:endParaRPr lang="nl-NL" sz="17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6BB319-FE92-46AF-BCBF-DD6F36F322C7}"/>
              </a:ext>
            </a:extLst>
          </p:cNvPr>
          <p:cNvSpPr/>
          <p:nvPr/>
        </p:nvSpPr>
        <p:spPr bwMode="auto">
          <a:xfrm>
            <a:off x="9382428" y="1515852"/>
            <a:ext cx="1789471" cy="2949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Perception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801DFF-FA90-4203-B198-C0B4CC7F1ADF}"/>
              </a:ext>
            </a:extLst>
          </p:cNvPr>
          <p:cNvSpPr/>
          <p:nvPr/>
        </p:nvSpPr>
        <p:spPr bwMode="auto">
          <a:xfrm>
            <a:off x="9382428" y="1891676"/>
            <a:ext cx="1789471" cy="2949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Anticipation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E86501-5566-4FB6-A040-57DF4AFFAA56}"/>
              </a:ext>
            </a:extLst>
          </p:cNvPr>
          <p:cNvSpPr/>
          <p:nvPr/>
        </p:nvSpPr>
        <p:spPr bwMode="auto">
          <a:xfrm>
            <a:off x="9382428" y="2305509"/>
            <a:ext cx="1789471" cy="2949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Workload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645CFC-C2AE-4AB6-B425-886DCD7B4DF4}"/>
              </a:ext>
            </a:extLst>
          </p:cNvPr>
          <p:cNvSpPr/>
          <p:nvPr/>
        </p:nvSpPr>
        <p:spPr bwMode="auto">
          <a:xfrm>
            <a:off x="9382427" y="2681038"/>
            <a:ext cx="1789471" cy="2949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RT Transcription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9F59AE-729F-4FEE-9E1C-36CD2F40C47F}"/>
              </a:ext>
            </a:extLst>
          </p:cNvPr>
          <p:cNvSpPr/>
          <p:nvPr/>
        </p:nvSpPr>
        <p:spPr bwMode="auto">
          <a:xfrm>
            <a:off x="9382428" y="3098346"/>
            <a:ext cx="1789471" cy="294968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Scanning Patterns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E69C75-8932-42CA-97D6-6F451374B116}"/>
              </a:ext>
            </a:extLst>
          </p:cNvPr>
          <p:cNvSpPr/>
          <p:nvPr/>
        </p:nvSpPr>
        <p:spPr bwMode="auto">
          <a:xfrm>
            <a:off x="9382428" y="3471729"/>
            <a:ext cx="1789471" cy="294968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Conflict Resolution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AD173A-0F22-4FA6-84CA-AAD5494A91E1}"/>
              </a:ext>
            </a:extLst>
          </p:cNvPr>
          <p:cNvSpPr/>
          <p:nvPr/>
        </p:nvSpPr>
        <p:spPr bwMode="auto">
          <a:xfrm>
            <a:off x="3633356" y="4769107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Live Instructor Tool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945D6F-ACAF-4580-B8DF-AD69D5EB253D}"/>
              </a:ext>
            </a:extLst>
          </p:cNvPr>
          <p:cNvSpPr/>
          <p:nvPr/>
        </p:nvSpPr>
        <p:spPr bwMode="auto">
          <a:xfrm>
            <a:off x="6229115" y="4769107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Dashboard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E74A5E-3C9C-495F-80E8-4BEB9CA53AF6}"/>
              </a:ext>
            </a:extLst>
          </p:cNvPr>
          <p:cNvSpPr txBox="1"/>
          <p:nvPr/>
        </p:nvSpPr>
        <p:spPr>
          <a:xfrm>
            <a:off x="4734032" y="4327177"/>
            <a:ext cx="2271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rgbClr val="00487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VISUALIZATIONS</a:t>
            </a:r>
            <a:endParaRPr lang="nl-NL" sz="1700">
              <a:solidFill>
                <a:srgbClr val="00487B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07F03F-EDFA-4A5C-AA3D-226FFE0ACB02}"/>
              </a:ext>
            </a:extLst>
          </p:cNvPr>
          <p:cNvSpPr/>
          <p:nvPr/>
        </p:nvSpPr>
        <p:spPr bwMode="auto">
          <a:xfrm>
            <a:off x="3640641" y="5208619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Eye Gaze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92E79D-0097-46C7-8511-2BF36E758406}"/>
              </a:ext>
            </a:extLst>
          </p:cNvPr>
          <p:cNvSpPr/>
          <p:nvPr/>
        </p:nvSpPr>
        <p:spPr bwMode="auto">
          <a:xfrm>
            <a:off x="3640641" y="5574608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Label Recoloring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F61A3E-98CA-4021-8E16-617C9A4D5426}"/>
              </a:ext>
            </a:extLst>
          </p:cNvPr>
          <p:cNvSpPr/>
          <p:nvPr/>
        </p:nvSpPr>
        <p:spPr bwMode="auto">
          <a:xfrm>
            <a:off x="6229114" y="5208619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Replay &amp; Timeline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C800C1-5D5D-4A31-88FD-181FA75F6133}"/>
              </a:ext>
            </a:extLst>
          </p:cNvPr>
          <p:cNvSpPr/>
          <p:nvPr/>
        </p:nvSpPr>
        <p:spPr bwMode="auto">
          <a:xfrm>
            <a:off x="6229114" y="5574608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Analyses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D4CC6F81-2F16-4DDA-A100-D27F26835FAE}"/>
              </a:ext>
            </a:extLst>
          </p:cNvPr>
          <p:cNvSpPr/>
          <p:nvPr/>
        </p:nvSpPr>
        <p:spPr bwMode="auto">
          <a:xfrm rot="5400000">
            <a:off x="7135015" y="3918656"/>
            <a:ext cx="551872" cy="353942"/>
          </a:xfrm>
          <a:prstGeom prst="leftRightArrow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3" name="Arrow: Left-Right 52">
            <a:extLst>
              <a:ext uri="{FF2B5EF4-FFF2-40B4-BE49-F238E27FC236}">
                <a16:creationId xmlns:a16="http://schemas.microsoft.com/office/drawing/2014/main" id="{E45787A9-88A4-4911-BE69-98A80D773F3F}"/>
              </a:ext>
            </a:extLst>
          </p:cNvPr>
          <p:cNvSpPr/>
          <p:nvPr/>
        </p:nvSpPr>
        <p:spPr bwMode="auto">
          <a:xfrm>
            <a:off x="8465464" y="3485810"/>
            <a:ext cx="597855" cy="383482"/>
          </a:xfrm>
          <a:prstGeom prst="leftRightArrow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582BC5C7-DC61-46A0-818D-E0E9DFC65CE9}"/>
              </a:ext>
            </a:extLst>
          </p:cNvPr>
          <p:cNvGrpSpPr/>
          <p:nvPr/>
        </p:nvGrpSpPr>
        <p:grpSpPr>
          <a:xfrm>
            <a:off x="2180523" y="3251715"/>
            <a:ext cx="1819057" cy="819519"/>
            <a:chOff x="2274721" y="3244051"/>
            <a:chExt cx="1612382" cy="819519"/>
          </a:xfrm>
        </p:grpSpPr>
        <p:sp>
          <p:nvSpPr>
            <p:cNvPr id="36" name="Arrow: Left-Right 35">
              <a:extLst>
                <a:ext uri="{FF2B5EF4-FFF2-40B4-BE49-F238E27FC236}">
                  <a16:creationId xmlns:a16="http://schemas.microsoft.com/office/drawing/2014/main" id="{806D2398-E2A6-46DB-A676-FE5A9651BFEB}"/>
                </a:ext>
              </a:extLst>
            </p:cNvPr>
            <p:cNvSpPr/>
            <p:nvPr/>
          </p:nvSpPr>
          <p:spPr bwMode="auto">
            <a:xfrm>
              <a:off x="2274721" y="3244051"/>
              <a:ext cx="1612382" cy="819519"/>
            </a:xfrm>
            <a:prstGeom prst="leftRightArrow">
              <a:avLst>
                <a:gd name="adj1" fmla="val 53255"/>
                <a:gd name="adj2" fmla="val 50000"/>
              </a:avLst>
            </a:prstGeom>
            <a:solidFill>
              <a:srgbClr val="75CEF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id="{08CD5208-2286-4B9D-8C56-FF4221CE1790}"/>
                </a:ext>
              </a:extLst>
            </p:cNvPr>
            <p:cNvSpPr/>
            <p:nvPr/>
          </p:nvSpPr>
          <p:spPr>
            <a:xfrm>
              <a:off x="2397039" y="3430741"/>
              <a:ext cx="132843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>
                  <a:solidFill>
                    <a:schemeClr val="bg1"/>
                  </a:solidFill>
                </a:rPr>
                <a:t>System Interactions </a:t>
              </a:r>
            </a:p>
            <a:p>
              <a:pPr algn="ctr"/>
              <a:r>
                <a:rPr lang="en-GB" sz="1100">
                  <a:solidFill>
                    <a:schemeClr val="bg1"/>
                  </a:solidFill>
                </a:rPr>
                <a:t>&amp; Logs</a:t>
              </a:r>
              <a:endParaRPr lang="nl-NL" sz="1400">
                <a:solidFill>
                  <a:schemeClr val="bg1"/>
                </a:solidFill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1BDA9BED-7C44-4B38-B831-D54F1D487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38" t="76343" r="12486" b="5173"/>
          <a:stretch/>
        </p:blipFill>
        <p:spPr>
          <a:xfrm>
            <a:off x="8787107" y="4656393"/>
            <a:ext cx="1230314" cy="11688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B8C356D-B48E-492F-8A15-A8144674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6" t="18832" r="83084" b="57416"/>
          <a:stretch/>
        </p:blipFill>
        <p:spPr>
          <a:xfrm>
            <a:off x="927111" y="1933974"/>
            <a:ext cx="1253412" cy="122817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04C1DB3-AF00-4BCD-94BC-7C66C1525883}"/>
              </a:ext>
            </a:extLst>
          </p:cNvPr>
          <p:cNvSpPr/>
          <p:nvPr/>
        </p:nvSpPr>
        <p:spPr bwMode="auto">
          <a:xfrm>
            <a:off x="9331289" y="2262252"/>
            <a:ext cx="1891748" cy="76551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CD951D-6063-4CD0-B637-E764E508D95F}"/>
              </a:ext>
            </a:extLst>
          </p:cNvPr>
          <p:cNvSpPr/>
          <p:nvPr/>
        </p:nvSpPr>
        <p:spPr bwMode="auto">
          <a:xfrm>
            <a:off x="9331289" y="3052877"/>
            <a:ext cx="1891748" cy="76551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4468556-C445-4C31-BE03-BEB821692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81" t="76343" r="2236" b="5173"/>
          <a:stretch/>
        </p:blipFill>
        <p:spPr>
          <a:xfrm>
            <a:off x="10679430" y="4841820"/>
            <a:ext cx="760865" cy="1095992"/>
          </a:xfrm>
          <a:prstGeom prst="rect">
            <a:avLst/>
          </a:prstGeom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EE8A0287-5464-473D-9657-44E736156182}"/>
              </a:ext>
            </a:extLst>
          </p:cNvPr>
          <p:cNvSpPr/>
          <p:nvPr/>
        </p:nvSpPr>
        <p:spPr bwMode="auto">
          <a:xfrm>
            <a:off x="8218982" y="5083879"/>
            <a:ext cx="462474" cy="315768"/>
          </a:xfrm>
          <a:prstGeom prst="rightArrow">
            <a:avLst/>
          </a:prstGeom>
          <a:solidFill>
            <a:srgbClr val="75CEF2"/>
          </a:solidFill>
          <a:ln w="9525" cap="flat" cmpd="sng" algn="ctr">
            <a:solidFill>
              <a:srgbClr val="75CEF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A818B6B0-D9CD-4608-BD53-01A278C7DC87}"/>
              </a:ext>
            </a:extLst>
          </p:cNvPr>
          <p:cNvSpPr/>
          <p:nvPr/>
        </p:nvSpPr>
        <p:spPr bwMode="auto">
          <a:xfrm rot="10800000">
            <a:off x="10084683" y="5083879"/>
            <a:ext cx="462474" cy="315768"/>
          </a:xfrm>
          <a:prstGeom prst="rightArrow">
            <a:avLst/>
          </a:prstGeom>
          <a:solidFill>
            <a:srgbClr val="75CEF2"/>
          </a:solidFill>
          <a:ln w="9525" cap="flat" cmpd="sng" algn="ctr">
            <a:solidFill>
              <a:srgbClr val="75CEF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6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Environment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A1690-9E9A-447F-987F-D07A6BC5FF71}"/>
              </a:ext>
            </a:extLst>
          </p:cNvPr>
          <p:cNvSpPr/>
          <p:nvPr/>
        </p:nvSpPr>
        <p:spPr bwMode="auto">
          <a:xfrm>
            <a:off x="486910" y="1016061"/>
            <a:ext cx="2271252" cy="5260258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82FB6-353C-442D-9D66-EA9682F5C024}"/>
              </a:ext>
            </a:extLst>
          </p:cNvPr>
          <p:cNvSpPr txBox="1"/>
          <p:nvPr/>
        </p:nvSpPr>
        <p:spPr>
          <a:xfrm>
            <a:off x="486910" y="1090069"/>
            <a:ext cx="2271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rgbClr val="00487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TASK ENVIRONMENT</a:t>
            </a:r>
            <a:endParaRPr lang="nl-NL" sz="1700">
              <a:solidFill>
                <a:srgbClr val="00487B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FC6AB-6F7F-43B5-BB56-F82DBD90F97A}"/>
              </a:ext>
            </a:extLst>
          </p:cNvPr>
          <p:cNvSpPr/>
          <p:nvPr/>
        </p:nvSpPr>
        <p:spPr bwMode="auto">
          <a:xfrm>
            <a:off x="727800" y="1626122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Trainee Workstation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173B23-8C07-46C5-9396-9379E3E70A94}"/>
              </a:ext>
            </a:extLst>
          </p:cNvPr>
          <p:cNvSpPr/>
          <p:nvPr/>
        </p:nvSpPr>
        <p:spPr bwMode="auto">
          <a:xfrm>
            <a:off x="995948" y="3327715"/>
            <a:ext cx="1148008" cy="294969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ATC Simulator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093C1-C1DA-4021-808E-BC5315253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4" t="51715" r="85452" b="33164"/>
          <a:stretch/>
        </p:blipFill>
        <p:spPr>
          <a:xfrm>
            <a:off x="1243525" y="3655669"/>
            <a:ext cx="690880" cy="8302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8317-6032-4377-9064-E407EF4112C0}"/>
              </a:ext>
            </a:extLst>
          </p:cNvPr>
          <p:cNvSpPr/>
          <p:nvPr/>
        </p:nvSpPr>
        <p:spPr bwMode="auto">
          <a:xfrm>
            <a:off x="727800" y="4769107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Instructor Workstation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77F969-B326-441A-8EFE-32B1D948A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" t="77603" r="83672" b="5548"/>
          <a:stretch/>
        </p:blipFill>
        <p:spPr>
          <a:xfrm>
            <a:off x="1033979" y="5101766"/>
            <a:ext cx="1109976" cy="92508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B8C356D-B48E-492F-8A15-A8144674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6" t="18832" r="83084" b="57416"/>
          <a:stretch/>
        </p:blipFill>
        <p:spPr>
          <a:xfrm>
            <a:off x="927111" y="1933974"/>
            <a:ext cx="1253412" cy="1228173"/>
          </a:xfrm>
          <a:prstGeom prst="rect">
            <a:avLst/>
          </a:prstGeom>
        </p:spPr>
      </p:pic>
      <p:pic>
        <p:nvPicPr>
          <p:cNvPr id="57" name="Content Placeholder 6">
            <a:extLst>
              <a:ext uri="{FF2B5EF4-FFF2-40B4-BE49-F238E27FC236}">
                <a16:creationId xmlns:a16="http://schemas.microsoft.com/office/drawing/2014/main" id="{FE5F36D6-C874-4828-953A-730F58CD0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94" y="1672987"/>
            <a:ext cx="7918011" cy="443408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6C55F0-03BA-4EF3-9948-08057E16D5D2}"/>
              </a:ext>
            </a:extLst>
          </p:cNvPr>
          <p:cNvCxnSpPr>
            <a:cxnSpLocks/>
          </p:cNvCxnSpPr>
          <p:nvPr/>
        </p:nvCxnSpPr>
        <p:spPr bwMode="auto">
          <a:xfrm>
            <a:off x="2249349" y="2860725"/>
            <a:ext cx="20571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F"/>
            </a:solidFill>
            <a:prstDash val="solid"/>
            <a:miter lim="800000"/>
            <a:headEnd type="none" w="med" len="med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9F86FD3-042D-40B6-9D44-B86030FA221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3955" y="4484955"/>
            <a:ext cx="6973565" cy="1323192"/>
          </a:xfrm>
          <a:prstGeom prst="bentConnector3">
            <a:avLst>
              <a:gd name="adj1" fmla="val 99912"/>
            </a:avLst>
          </a:prstGeom>
          <a:solidFill>
            <a:schemeClr val="accent1"/>
          </a:solidFill>
          <a:ln w="38100" cap="flat" cmpd="sng" algn="ctr">
            <a:solidFill>
              <a:srgbClr val="00B0FF"/>
            </a:solidFill>
            <a:prstDash val="solid"/>
            <a:miter lim="800000"/>
            <a:headEnd type="none" w="med" len="me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6105C2-5653-4245-97D6-3B668184D8E6}"/>
              </a:ext>
            </a:extLst>
          </p:cNvPr>
          <p:cNvGrpSpPr/>
          <p:nvPr/>
        </p:nvGrpSpPr>
        <p:grpSpPr>
          <a:xfrm>
            <a:off x="7438311" y="966352"/>
            <a:ext cx="2213590" cy="2247399"/>
            <a:chOff x="7438311" y="722512"/>
            <a:chExt cx="2213590" cy="22473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58057-6CA3-40B1-86A9-967363598384}"/>
                </a:ext>
              </a:extLst>
            </p:cNvPr>
            <p:cNvSpPr txBox="1"/>
            <p:nvPr/>
          </p:nvSpPr>
          <p:spPr>
            <a:xfrm>
              <a:off x="7438311" y="722512"/>
              <a:ext cx="2213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latin typeface="Arial Narrow" panose="020B0606020202030204" pitchFamily="34" charset="0"/>
                </a:rPr>
                <a:t>Instructor station      with INSPECT software</a:t>
              </a:r>
              <a:endParaRPr lang="nl-NL" sz="1800">
                <a:latin typeface="Arial Narrow" panose="020B0606020202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F46DD9-23C5-44D6-B3EE-8D3043D213E4}"/>
                </a:ext>
              </a:extLst>
            </p:cNvPr>
            <p:cNvSpPr/>
            <p:nvPr/>
          </p:nvSpPr>
          <p:spPr bwMode="auto">
            <a:xfrm>
              <a:off x="7609924" y="1900592"/>
              <a:ext cx="1870364" cy="1069319"/>
            </a:xfrm>
            <a:custGeom>
              <a:avLst/>
              <a:gdLst>
                <a:gd name="connsiteX0" fmla="*/ 1843914 w 1870364"/>
                <a:gd name="connsiteY0" fmla="*/ 404301 h 1069319"/>
                <a:gd name="connsiteX1" fmla="*/ 1870364 w 1870364"/>
                <a:gd name="connsiteY1" fmla="*/ 22671 h 1069319"/>
                <a:gd name="connsiteX2" fmla="*/ 15114 w 1870364"/>
                <a:gd name="connsiteY2" fmla="*/ 0 h 1069319"/>
                <a:gd name="connsiteX3" fmla="*/ 0 w 1870364"/>
                <a:gd name="connsiteY3" fmla="*/ 971077 h 1069319"/>
                <a:gd name="connsiteX4" fmla="*/ 105798 w 1870364"/>
                <a:gd name="connsiteY4" fmla="*/ 948406 h 1069319"/>
                <a:gd name="connsiteX5" fmla="*/ 222932 w 1870364"/>
                <a:gd name="connsiteY5" fmla="*/ 1069319 h 1069319"/>
                <a:gd name="connsiteX6" fmla="*/ 955964 w 1870364"/>
                <a:gd name="connsiteY6" fmla="*/ 1065540 h 106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364" h="1069319">
                  <a:moveTo>
                    <a:pt x="1843914" y="404301"/>
                  </a:moveTo>
                  <a:lnTo>
                    <a:pt x="1870364" y="22671"/>
                  </a:lnTo>
                  <a:lnTo>
                    <a:pt x="15114" y="0"/>
                  </a:lnTo>
                  <a:lnTo>
                    <a:pt x="0" y="971077"/>
                  </a:lnTo>
                  <a:lnTo>
                    <a:pt x="105798" y="948406"/>
                  </a:lnTo>
                  <a:lnTo>
                    <a:pt x="222932" y="1069319"/>
                  </a:lnTo>
                  <a:lnTo>
                    <a:pt x="955964" y="10655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74EBDE-FAEC-4A95-8EB6-F00FCCBDD4F8}"/>
              </a:ext>
            </a:extLst>
          </p:cNvPr>
          <p:cNvGrpSpPr/>
          <p:nvPr/>
        </p:nvGrpSpPr>
        <p:grpSpPr>
          <a:xfrm>
            <a:off x="3366921" y="964605"/>
            <a:ext cx="3378500" cy="2469772"/>
            <a:chOff x="3396254" y="707709"/>
            <a:chExt cx="3378500" cy="24697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6457AF-213D-4188-8318-37C8A91BE905}"/>
                </a:ext>
              </a:extLst>
            </p:cNvPr>
            <p:cNvSpPr/>
            <p:nvPr/>
          </p:nvSpPr>
          <p:spPr bwMode="auto">
            <a:xfrm>
              <a:off x="6174658" y="2133601"/>
              <a:ext cx="353961" cy="35396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E6F62C-151F-4E6B-986D-114451F7BA29}"/>
                </a:ext>
              </a:extLst>
            </p:cNvPr>
            <p:cNvSpPr/>
            <p:nvPr/>
          </p:nvSpPr>
          <p:spPr bwMode="auto">
            <a:xfrm>
              <a:off x="5820697" y="2823520"/>
              <a:ext cx="353961" cy="35396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782FFF-F2AF-4348-B902-6E1762257AA7}"/>
                </a:ext>
              </a:extLst>
            </p:cNvPr>
            <p:cNvSpPr txBox="1"/>
            <p:nvPr/>
          </p:nvSpPr>
          <p:spPr>
            <a:xfrm>
              <a:off x="3396254" y="707709"/>
              <a:ext cx="3378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latin typeface="Arial Narrow" panose="020B0606020202030204" pitchFamily="34" charset="0"/>
                </a:rPr>
                <a:t>Student position with</a:t>
              </a:r>
            </a:p>
            <a:p>
              <a:pPr algn="ctr"/>
              <a:r>
                <a:rPr lang="en-GB" sz="1800">
                  <a:latin typeface="Arial Narrow" panose="020B0606020202030204" pitchFamily="34" charset="0"/>
                </a:rPr>
                <a:t>eye tracker (display-mounted)</a:t>
              </a:r>
              <a:endParaRPr lang="nl-NL" sz="1800">
                <a:latin typeface="Arial Narrow" panose="020B0606020202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11F569-1249-4623-941E-5DA60714E688}"/>
                </a:ext>
              </a:extLst>
            </p:cNvPr>
            <p:cNvSpPr/>
            <p:nvPr/>
          </p:nvSpPr>
          <p:spPr bwMode="auto">
            <a:xfrm>
              <a:off x="3871640" y="1942379"/>
              <a:ext cx="353961" cy="35396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2FD904-FF99-43E1-AA41-F851BFDFA729}"/>
                </a:ext>
              </a:extLst>
            </p:cNvPr>
            <p:cNvSpPr/>
            <p:nvPr/>
          </p:nvSpPr>
          <p:spPr bwMode="auto">
            <a:xfrm>
              <a:off x="5479214" y="1667487"/>
              <a:ext cx="341452" cy="35396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579FB3B-724D-494B-91A3-673820162276}"/>
              </a:ext>
            </a:extLst>
          </p:cNvPr>
          <p:cNvSpPr/>
          <p:nvPr/>
        </p:nvSpPr>
        <p:spPr>
          <a:xfrm>
            <a:off x="3366429" y="61267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800" b="1">
                <a:latin typeface="Arial Narrow" panose="020B0606020202030204" pitchFamily="34" charset="0"/>
                <a:cs typeface="Arial" panose="020B0604020202020204" pitchFamily="34" charset="0"/>
              </a:rPr>
              <a:t>Where</a:t>
            </a:r>
            <a:r>
              <a:rPr lang="nl-NL" sz="1800">
                <a:latin typeface="Arial Narrow" panose="020B0606020202030204" pitchFamily="34" charset="0"/>
                <a:cs typeface="Arial" panose="020B0604020202020204" pitchFamily="34" charset="0"/>
              </a:rPr>
              <a:t>: Military Air Traffic (Approach) Control Room</a:t>
            </a:r>
            <a:endParaRPr lang="nl-NL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485DA-E0C7-455D-A2C8-74422DAE8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9A82F-0A93-41B3-AAC2-BF832FBB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Visualization Concepts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ED295-32AC-412A-93C1-FA0F9A6C32E1}"/>
              </a:ext>
            </a:extLst>
          </p:cNvPr>
          <p:cNvSpPr/>
          <p:nvPr/>
        </p:nvSpPr>
        <p:spPr bwMode="auto">
          <a:xfrm>
            <a:off x="3166199" y="4263061"/>
            <a:ext cx="8406369" cy="2013258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0EE2C-464E-4C5E-8035-D7CC3E0D57E5}"/>
              </a:ext>
            </a:extLst>
          </p:cNvPr>
          <p:cNvSpPr/>
          <p:nvPr/>
        </p:nvSpPr>
        <p:spPr bwMode="auto">
          <a:xfrm>
            <a:off x="3633356" y="4769107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Live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B9593-BCBB-48AD-9E90-E6E55DEB50AF}"/>
              </a:ext>
            </a:extLst>
          </p:cNvPr>
          <p:cNvSpPr/>
          <p:nvPr/>
        </p:nvSpPr>
        <p:spPr bwMode="auto">
          <a:xfrm>
            <a:off x="6229115" y="4769107"/>
            <a:ext cx="1789471" cy="294968"/>
          </a:xfrm>
          <a:prstGeom prst="rect">
            <a:avLst/>
          </a:prstGeom>
          <a:solidFill>
            <a:srgbClr val="004D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Debrief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48B40-2B35-4592-A34A-2A69D90D6E8E}"/>
              </a:ext>
            </a:extLst>
          </p:cNvPr>
          <p:cNvSpPr txBox="1"/>
          <p:nvPr/>
        </p:nvSpPr>
        <p:spPr>
          <a:xfrm>
            <a:off x="4734032" y="4327177"/>
            <a:ext cx="2271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>
                <a:solidFill>
                  <a:srgbClr val="00487B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VISUALIZATIONS</a:t>
            </a:r>
            <a:endParaRPr lang="nl-NL" sz="1700">
              <a:solidFill>
                <a:srgbClr val="00487B"/>
              </a:solidFill>
              <a:latin typeface="Arial Narrow" panose="020B0606020202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3B973-5739-4996-826E-E7E1F0D60BF1}"/>
              </a:ext>
            </a:extLst>
          </p:cNvPr>
          <p:cNvSpPr/>
          <p:nvPr/>
        </p:nvSpPr>
        <p:spPr bwMode="auto">
          <a:xfrm>
            <a:off x="3640641" y="5208619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Eye Gaze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94BC0-8DC5-4AA1-AB63-76A39CFEBDA3}"/>
              </a:ext>
            </a:extLst>
          </p:cNvPr>
          <p:cNvSpPr/>
          <p:nvPr/>
        </p:nvSpPr>
        <p:spPr bwMode="auto">
          <a:xfrm>
            <a:off x="3640641" y="5574608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Label Recoloring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5A579-FEB5-4966-8BAE-5E30FB1768CC}"/>
              </a:ext>
            </a:extLst>
          </p:cNvPr>
          <p:cNvSpPr/>
          <p:nvPr/>
        </p:nvSpPr>
        <p:spPr bwMode="auto">
          <a:xfrm>
            <a:off x="6229114" y="5208619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Timeline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D75DE-B827-47F0-8F0B-F7EBD5408BA4}"/>
              </a:ext>
            </a:extLst>
          </p:cNvPr>
          <p:cNvSpPr/>
          <p:nvPr/>
        </p:nvSpPr>
        <p:spPr bwMode="auto">
          <a:xfrm>
            <a:off x="6229114" y="5574608"/>
            <a:ext cx="1789471" cy="294968"/>
          </a:xfrm>
          <a:prstGeom prst="rect">
            <a:avLst/>
          </a:prstGeom>
          <a:solidFill>
            <a:srgbClr val="75CEF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</a:rPr>
              <a:t>Analysis Results</a:t>
            </a:r>
            <a:endParaRPr kumimoji="0" lang="nl-NL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FCFF92-2382-45E1-A662-DB072DB2C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38" t="76343" r="12486" b="5173"/>
          <a:stretch/>
        </p:blipFill>
        <p:spPr>
          <a:xfrm>
            <a:off x="8787107" y="4656393"/>
            <a:ext cx="1230314" cy="1168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CD0E0-9B4E-464F-AA37-6848F3BC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81" t="76343" r="2236" b="5173"/>
          <a:stretch/>
        </p:blipFill>
        <p:spPr>
          <a:xfrm>
            <a:off x="10679430" y="4841820"/>
            <a:ext cx="760865" cy="1095992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B7ECDD0-7A74-40A6-9312-CE02DDF82727}"/>
              </a:ext>
            </a:extLst>
          </p:cNvPr>
          <p:cNvSpPr/>
          <p:nvPr/>
        </p:nvSpPr>
        <p:spPr bwMode="auto">
          <a:xfrm>
            <a:off x="8218982" y="5083879"/>
            <a:ext cx="462474" cy="315768"/>
          </a:xfrm>
          <a:prstGeom prst="rightArrow">
            <a:avLst/>
          </a:prstGeom>
          <a:solidFill>
            <a:srgbClr val="75CEF2"/>
          </a:solidFill>
          <a:ln w="9525" cap="flat" cmpd="sng" algn="ctr">
            <a:solidFill>
              <a:srgbClr val="75CEF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C1434D-96C3-4059-B8E9-B36D011739FE}"/>
              </a:ext>
            </a:extLst>
          </p:cNvPr>
          <p:cNvSpPr/>
          <p:nvPr/>
        </p:nvSpPr>
        <p:spPr bwMode="auto">
          <a:xfrm rot="10800000">
            <a:off x="10084683" y="5083879"/>
            <a:ext cx="462474" cy="315768"/>
          </a:xfrm>
          <a:prstGeom prst="rightArrow">
            <a:avLst/>
          </a:prstGeom>
          <a:solidFill>
            <a:srgbClr val="75CEF2"/>
          </a:solidFill>
          <a:ln w="9525" cap="flat" cmpd="sng" algn="ctr">
            <a:solidFill>
              <a:srgbClr val="75CEF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0B3CFE-373F-47B4-BB7C-F770AD980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t="14995" r="48433" b="36853"/>
          <a:stretch/>
        </p:blipFill>
        <p:spPr>
          <a:xfrm>
            <a:off x="5653068" y="1068829"/>
            <a:ext cx="5919500" cy="2920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7DB28-C448-4BF5-9776-72C621A32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48" t="37981" r="22699" b="20374"/>
          <a:stretch/>
        </p:blipFill>
        <p:spPr>
          <a:xfrm>
            <a:off x="517832" y="1062434"/>
            <a:ext cx="4794775" cy="292053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EB59C0-5688-4B96-9C8E-9ED56906167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77136" y="3799678"/>
            <a:ext cx="350955" cy="8509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F"/>
            </a:solidFill>
            <a:prstDash val="solid"/>
            <a:miter lim="800000"/>
            <a:headEnd type="none" w="med" len="med"/>
            <a:tailEnd type="oval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64E44-DDEC-49C8-A925-E56968E9D81D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6160" y="3799678"/>
            <a:ext cx="406400" cy="8509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F"/>
            </a:solidFill>
            <a:prstDash val="solid"/>
            <a:miter lim="800000"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14032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15EFB-FE6F-4296-807A-21186B5D5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9DDC1-B293-4CC4-8132-21D49940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 Instructor View</a:t>
            </a:r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21E17-62D0-4F86-9F85-A465D59F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11" y="1254337"/>
            <a:ext cx="7743977" cy="50235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46A0EC-C043-48A7-9DBA-782AEE8493C3}"/>
              </a:ext>
            </a:extLst>
          </p:cNvPr>
          <p:cNvGrpSpPr/>
          <p:nvPr/>
        </p:nvGrpSpPr>
        <p:grpSpPr>
          <a:xfrm>
            <a:off x="5543549" y="1396818"/>
            <a:ext cx="4044641" cy="3265670"/>
            <a:chOff x="5543549" y="1396818"/>
            <a:chExt cx="4044641" cy="32656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AF2B6B-BD50-4189-BBF4-EE41BD3091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43549" y="1396818"/>
              <a:ext cx="1319914" cy="21464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7767E8-4968-4475-8762-EEE61DD4EA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38963" y="3650109"/>
              <a:ext cx="2649227" cy="10123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E51DF1-DCCF-44EB-8ACF-AB8E6FD9252E}"/>
                </a:ext>
              </a:extLst>
            </p:cNvPr>
            <p:cNvSpPr/>
            <p:nvPr/>
          </p:nvSpPr>
          <p:spPr bwMode="auto">
            <a:xfrm>
              <a:off x="5543549" y="3543300"/>
              <a:ext cx="1395414" cy="1119188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D25270-4354-445D-8134-7856ABE09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89" t="44359" r="39128" b="31919"/>
            <a:stretch/>
          </p:blipFill>
          <p:spPr>
            <a:xfrm>
              <a:off x="6872989" y="1401581"/>
              <a:ext cx="2715201" cy="2248526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E033D2-6319-4AF6-AE16-B7A2842FF6E9}"/>
              </a:ext>
            </a:extLst>
          </p:cNvPr>
          <p:cNvGrpSpPr/>
          <p:nvPr/>
        </p:nvGrpSpPr>
        <p:grpSpPr>
          <a:xfrm>
            <a:off x="7787149" y="2562810"/>
            <a:ext cx="4408517" cy="1908638"/>
            <a:chOff x="7787149" y="2562810"/>
            <a:chExt cx="4408517" cy="1908638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10C36363-DB31-4F70-A35A-CC3B6459E836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7787149" y="3503974"/>
              <a:ext cx="2349909" cy="792725"/>
            </a:xfrm>
            <a:prstGeom prst="bentConnector3">
              <a:avLst>
                <a:gd name="adj1" fmla="val 100209"/>
              </a:avLst>
            </a:prstGeom>
            <a:solidFill>
              <a:schemeClr val="accent1"/>
            </a:solidFill>
            <a:ln w="38100" cap="flat" cmpd="sng" algn="ctr">
              <a:solidFill>
                <a:srgbClr val="00B0FF"/>
              </a:solidFill>
              <a:prstDash val="solid"/>
              <a:miter lim="800000"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EBDE4D42-D4A7-4285-8250-41E74D3CE6AA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8367252" y="2762865"/>
              <a:ext cx="1818966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B0FF"/>
              </a:solidFill>
              <a:prstDash val="solid"/>
              <a:miter lim="800000"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1E308B-CA73-4557-A03C-4AE9C6C37913}"/>
                </a:ext>
              </a:extLst>
            </p:cNvPr>
            <p:cNvSpPr txBox="1"/>
            <p:nvPr/>
          </p:nvSpPr>
          <p:spPr>
            <a:xfrm flipH="1">
              <a:off x="10183001" y="2562810"/>
              <a:ext cx="2012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latin typeface="Arial Narrow" panose="020B0606020202030204" pitchFamily="34" charset="0"/>
                </a:rPr>
                <a:t>Eye gaze</a:t>
              </a:r>
              <a:endParaRPr lang="nl-NL" sz="200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9820C6-335E-41FD-B487-4A07EA2ABE73}"/>
                </a:ext>
              </a:extLst>
            </p:cNvPr>
            <p:cNvSpPr txBox="1"/>
            <p:nvPr/>
          </p:nvSpPr>
          <p:spPr>
            <a:xfrm flipH="1">
              <a:off x="10137058" y="4071338"/>
              <a:ext cx="2012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latin typeface="Arial Narrow" panose="020B0606020202030204" pitchFamily="34" charset="0"/>
                </a:rPr>
                <a:t>Label recoloring</a:t>
              </a:r>
              <a:endParaRPr lang="nl-NL" sz="20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7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15EFB-FE6F-4296-807A-21186B5D5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9DDC1-B293-4CC4-8132-21D49940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Debrief Application</a:t>
            </a:r>
            <a:endParaRPr lang="nl-NL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CA1979-BFC5-41F4-A003-62BAD83BEF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376516"/>
            <a:ext cx="10413155" cy="1387004"/>
          </a:xfrm>
        </p:spPr>
        <p:txBody>
          <a:bodyPr/>
          <a:lstStyle/>
          <a:p>
            <a:r>
              <a:rPr lang="en-GB"/>
              <a:t>Opportunity to provide deeper analyses of session during debrief</a:t>
            </a:r>
          </a:p>
          <a:p>
            <a:endParaRPr lang="en-GB"/>
          </a:p>
          <a:p>
            <a:r>
              <a:rPr lang="en-GB"/>
              <a:t>Data analysis pipeline </a:t>
            </a:r>
          </a:p>
          <a:p>
            <a:pPr lvl="1"/>
            <a:r>
              <a:rPr lang="en-GB"/>
              <a:t>Relates eye tracking data to information presented on screen</a:t>
            </a:r>
          </a:p>
          <a:p>
            <a:pPr lvl="1"/>
            <a:r>
              <a:rPr lang="en-GB"/>
              <a:t>Derives a range of metrics covering three ACoPOS competencies</a:t>
            </a:r>
          </a:p>
          <a:p>
            <a:pPr lvl="1"/>
            <a:endParaRPr lang="en-GB"/>
          </a:p>
          <a:p>
            <a:r>
              <a:rPr lang="en-GB"/>
              <a:t>User Interface</a:t>
            </a:r>
          </a:p>
          <a:p>
            <a:pPr lvl="1"/>
            <a:r>
              <a:rPr lang="en-GB"/>
              <a:t>Presents results of analyses to instructor and trainee</a:t>
            </a:r>
          </a:p>
        </p:txBody>
      </p:sp>
    </p:spTree>
    <p:extLst>
      <p:ext uri="{BB962C8B-B14F-4D97-AF65-F5344CB8AC3E}">
        <p14:creationId xmlns:p14="http://schemas.microsoft.com/office/powerpoint/2010/main" val="381244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Debrief: Situational Assessment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BF7ACF-DFD1-4F80-9B27-E80FB6670043}"/>
              </a:ext>
            </a:extLst>
          </p:cNvPr>
          <p:cNvGrpSpPr/>
          <p:nvPr/>
        </p:nvGrpSpPr>
        <p:grpSpPr>
          <a:xfrm>
            <a:off x="6563629" y="1171350"/>
            <a:ext cx="5604591" cy="5128043"/>
            <a:chOff x="6563629" y="1171350"/>
            <a:chExt cx="5604591" cy="51280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03F164-011E-4E47-A4E5-083DCE18E0CA}"/>
                </a:ext>
              </a:extLst>
            </p:cNvPr>
            <p:cNvGrpSpPr/>
            <p:nvPr/>
          </p:nvGrpSpPr>
          <p:grpSpPr>
            <a:xfrm>
              <a:off x="6642491" y="1171350"/>
              <a:ext cx="5525729" cy="5128043"/>
              <a:chOff x="6642491" y="1171350"/>
              <a:chExt cx="5525729" cy="51280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89B78C8-C921-4962-8AC7-1CFC61828C3D}"/>
                  </a:ext>
                </a:extLst>
              </p:cNvPr>
              <p:cNvGrpSpPr/>
              <p:nvPr/>
            </p:nvGrpSpPr>
            <p:grpSpPr>
              <a:xfrm>
                <a:off x="6642491" y="1171350"/>
                <a:ext cx="5525729" cy="4562418"/>
                <a:chOff x="6622827" y="1171350"/>
                <a:chExt cx="5525729" cy="4562418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C8936F9-5658-4767-9A32-1DC3CA4A33E8}"/>
                    </a:ext>
                  </a:extLst>
                </p:cNvPr>
                <p:cNvGrpSpPr/>
                <p:nvPr/>
              </p:nvGrpSpPr>
              <p:grpSpPr>
                <a:xfrm>
                  <a:off x="6622827" y="1171350"/>
                  <a:ext cx="5525729" cy="2281260"/>
                  <a:chOff x="6622827" y="1171350"/>
                  <a:chExt cx="5525729" cy="228126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C94E5D9-D9BC-4B3E-AF05-8433C014E7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057030" y="2865222"/>
                    <a:ext cx="3344323" cy="587388"/>
                  </a:xfrm>
                  <a:prstGeom prst="rect">
                    <a:avLst/>
                  </a:prstGeom>
                </p:spPr>
              </p:pic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B7B5841-CC75-44A4-BDF0-DA96DD6B9A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22827" y="1171350"/>
                    <a:ext cx="5525729" cy="87874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rPr>
                      <a:t>Anticipation</a:t>
                    </a:r>
                    <a:r>
                      <a:rPr lang="en-GB" sz="2400">
                        <a:latin typeface="Arial Narrow" panose="020B0606020202030204" pitchFamily="34" charset="0"/>
                      </a:rPr>
                      <a:t>:</a:t>
                    </a:r>
                    <a:endParaRPr lang="en-GB" sz="2400" b="1">
                      <a:latin typeface="Arial Narrow" panose="020B0606020202030204" pitchFamily="34" charset="0"/>
                    </a:endParaRPr>
                  </a:p>
                  <a:p>
                    <a:r>
                      <a:rPr lang="en-US" sz="2400">
                        <a:latin typeface="Arial Narrow" panose="020B0606020202030204" pitchFamily="34" charset="0"/>
                      </a:rPr>
                      <a:t>Reaction time of trainee measuring the time </a:t>
                    </a:r>
                  </a:p>
                  <a:p>
                    <a:r>
                      <a:rPr lang="en-US" sz="2400">
                        <a:latin typeface="Arial Narrow" panose="020B0606020202030204" pitchFamily="34" charset="0"/>
                      </a:rPr>
                      <a:t>between an aircraft entering the radar screen </a:t>
                    </a:r>
                  </a:p>
                  <a:p>
                    <a:r>
                      <a:rPr lang="en-US" sz="2400">
                        <a:latin typeface="Arial Narrow" panose="020B0606020202030204" pitchFamily="34" charset="0"/>
                      </a:rPr>
                      <a:t>and it being observed for the first time.</a:t>
                    </a: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F4B829E7-FAEE-4B69-85BD-796FCF324CAE}"/>
                    </a:ext>
                  </a:extLst>
                </p:cNvPr>
                <p:cNvGrpSpPr/>
                <p:nvPr/>
              </p:nvGrpSpPr>
              <p:grpSpPr>
                <a:xfrm>
                  <a:off x="7663978" y="4474478"/>
                  <a:ext cx="2916908" cy="1259290"/>
                  <a:chOff x="1893073" y="4427302"/>
                  <a:chExt cx="3315045" cy="1431174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027316F-8F43-4AC2-BBB3-A5CCD6742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080328" y="4427302"/>
                    <a:ext cx="1185829" cy="65357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EDBEE31E-3E29-4B06-853C-DFAA9BFA0C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893073" y="5370529"/>
                    <a:ext cx="1617243" cy="4489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BE4D7BA7-F3DC-49A8-95F0-9F9E0A028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3831960" y="5628577"/>
                    <a:ext cx="1376158" cy="2298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6E29498-0A72-4A5D-89E6-8CFE7581DD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8128" t="16476" r="7105" b="12807"/>
              <a:stretch/>
            </p:blipFill>
            <p:spPr>
              <a:xfrm>
                <a:off x="6822352" y="3574717"/>
                <a:ext cx="4404427" cy="272467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6A0E6E5-4E45-4AF0-8A21-4AA054D73C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84792" b="68180"/>
              <a:stretch/>
            </p:blipFill>
            <p:spPr>
              <a:xfrm rot="14933884">
                <a:off x="7787146" y="4030386"/>
                <a:ext cx="290810" cy="538423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C9994C-8096-4457-936C-CADE2D3D6FB7}"/>
                </a:ext>
              </a:extLst>
            </p:cNvPr>
            <p:cNvSpPr txBox="1"/>
            <p:nvPr/>
          </p:nvSpPr>
          <p:spPr>
            <a:xfrm rot="1012741">
              <a:off x="6563629" y="4098662"/>
              <a:ext cx="1455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solidFill>
                    <a:srgbClr val="00B0FF"/>
                  </a:solidFill>
                  <a:latin typeface="Arial Narrow" panose="020B0606020202030204" pitchFamily="34" charset="0"/>
                </a:rPr>
                <a:t>Anticipation</a:t>
              </a:r>
              <a:endParaRPr lang="nl-NL" sz="1400">
                <a:solidFill>
                  <a:srgbClr val="00B0FF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21744C-93BC-4013-ADB6-7D2019C592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22352" y="3889830"/>
              <a:ext cx="1071726" cy="3255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F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937982-E55C-42A6-8B76-B21EC371D853}"/>
              </a:ext>
            </a:extLst>
          </p:cNvPr>
          <p:cNvGrpSpPr/>
          <p:nvPr/>
        </p:nvGrpSpPr>
        <p:grpSpPr>
          <a:xfrm>
            <a:off x="738491" y="1171350"/>
            <a:ext cx="5832178" cy="5169759"/>
            <a:chOff x="534737" y="1129634"/>
            <a:chExt cx="5832178" cy="516975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72A7ECD-AAE8-45D1-A74C-9A87FC48D490}"/>
                </a:ext>
              </a:extLst>
            </p:cNvPr>
            <p:cNvGrpSpPr/>
            <p:nvPr/>
          </p:nvGrpSpPr>
          <p:grpSpPr>
            <a:xfrm>
              <a:off x="534737" y="1129634"/>
              <a:ext cx="5832178" cy="4541380"/>
              <a:chOff x="574385" y="1118210"/>
              <a:chExt cx="5832178" cy="454138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DE1B8F1-E186-4B4D-B532-62C20A71F5A9}"/>
                  </a:ext>
                </a:extLst>
              </p:cNvPr>
              <p:cNvSpPr/>
              <p:nvPr/>
            </p:nvSpPr>
            <p:spPr bwMode="auto">
              <a:xfrm>
                <a:off x="574385" y="1118210"/>
                <a:ext cx="5832178" cy="11338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GB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rPr>
                  <a:t>Perception of Information</a:t>
                </a:r>
                <a:r>
                  <a: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rPr>
                  <a:t>: </a:t>
                </a:r>
              </a:p>
              <a:p>
                <a:r>
                  <a:rPr lang="en-US" sz="2400">
                    <a:latin typeface="Arial Narrow" panose="020B0606020202030204" pitchFamily="34" charset="0"/>
                  </a:rPr>
                  <a:t>Quantifying the degree of perception as the </a:t>
                </a:r>
              </a:p>
              <a:p>
                <a:r>
                  <a:rPr lang="en-US" sz="2400">
                    <a:latin typeface="Arial Narrow" panose="020B0606020202030204" pitchFamily="34" charset="0"/>
                  </a:rPr>
                  <a:t>percentage of flights observed in the last X sec.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3A6DA6-6906-435F-8713-D69AD8616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62" y="2625891"/>
                <a:ext cx="4404428" cy="822286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93CB66E-4D16-4250-ACFA-C58C530CEB01}"/>
                  </a:ext>
                </a:extLst>
              </p:cNvPr>
              <p:cNvGrpSpPr/>
              <p:nvPr/>
            </p:nvGrpSpPr>
            <p:grpSpPr>
              <a:xfrm>
                <a:off x="1944009" y="4434587"/>
                <a:ext cx="2088073" cy="1225003"/>
                <a:chOff x="1893079" y="4427302"/>
                <a:chExt cx="2373079" cy="1392206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E741F2E-8856-4695-A1B4-DE13B3E920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080329" y="4427302"/>
                  <a:ext cx="1185829" cy="65357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D013CD9-4279-4089-9B37-62AA743D1D4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893079" y="5370529"/>
                  <a:ext cx="1617243" cy="44897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D58E0F8-EF68-45EE-B366-F0AC97D49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28" t="16476" r="7105" b="12807"/>
            <a:stretch/>
          </p:blipFill>
          <p:spPr>
            <a:xfrm>
              <a:off x="758576" y="3574716"/>
              <a:ext cx="4404427" cy="272467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3613CC0-8D00-42AC-A3CE-32252AADC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2873"/>
            <a:stretch/>
          </p:blipFill>
          <p:spPr>
            <a:xfrm>
              <a:off x="1562265" y="4655893"/>
              <a:ext cx="1912227" cy="16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Debrief: Workload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0693" y="1046715"/>
            <a:ext cx="8713947" cy="3657365"/>
          </a:xfrm>
        </p:spPr>
        <p:txBody>
          <a:bodyPr/>
          <a:lstStyle/>
          <a:p>
            <a:r>
              <a:rPr lang="en-US"/>
              <a:t>But how to measure workload objectively with eye tracking...?</a:t>
            </a:r>
          </a:p>
          <a:p>
            <a:endParaRPr lang="en-US" sz="1200"/>
          </a:p>
          <a:p>
            <a:r>
              <a:rPr lang="en-US"/>
              <a:t>Conventional methods:</a:t>
            </a:r>
          </a:p>
          <a:p>
            <a:pPr lvl="1"/>
            <a:r>
              <a:rPr lang="en-US" b="1"/>
              <a:t>Questionnaires: </a:t>
            </a:r>
            <a:r>
              <a:rPr lang="en-US" b="1">
                <a:solidFill>
                  <a:srgbClr val="FF0000"/>
                </a:solidFill>
              </a:rPr>
              <a:t>Highly subjective</a:t>
            </a:r>
          </a:p>
          <a:p>
            <a:pPr lvl="1"/>
            <a:r>
              <a:rPr lang="en-US" b="1"/>
              <a:t>fNIRs / EEG: </a:t>
            </a:r>
            <a:r>
              <a:rPr lang="en-US" b="1">
                <a:solidFill>
                  <a:srgbClr val="FF0000"/>
                </a:solidFill>
              </a:rPr>
              <a:t>Obtrusive</a:t>
            </a:r>
            <a:r>
              <a:rPr lang="en-US" b="1"/>
              <a:t> </a:t>
            </a:r>
            <a:r>
              <a:rPr lang="en-US"/>
              <a:t>[3]</a:t>
            </a:r>
          </a:p>
          <a:p>
            <a:pPr lvl="1"/>
            <a:endParaRPr lang="en-US" sz="1400" b="1"/>
          </a:p>
          <a:p>
            <a:r>
              <a:rPr lang="en-US"/>
              <a:t>Alternative: </a:t>
            </a:r>
          </a:p>
          <a:p>
            <a:pPr lvl="1"/>
            <a:r>
              <a:rPr lang="en-US" b="1"/>
              <a:t>Pupillary dilation</a:t>
            </a:r>
          </a:p>
          <a:p>
            <a:pPr lvl="1"/>
            <a:r>
              <a:rPr lang="en-US"/>
              <a:t>Pupil size known to increase as a function of workload [4, 5] </a:t>
            </a:r>
          </a:p>
          <a:p>
            <a:pPr lvl="1"/>
            <a:r>
              <a:rPr lang="en-US"/>
              <a:t>(when other environmental conditions, such as illumination,     remain constant)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7F0133-E492-4B88-8123-A1E10634D4DD}"/>
              </a:ext>
            </a:extLst>
          </p:cNvPr>
          <p:cNvGrpSpPr/>
          <p:nvPr/>
        </p:nvGrpSpPr>
        <p:grpSpPr>
          <a:xfrm>
            <a:off x="8510017" y="3098153"/>
            <a:ext cx="3471213" cy="1770017"/>
            <a:chOff x="8067565" y="4399288"/>
            <a:chExt cx="3471213" cy="17700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7843C3-E93F-413E-94E4-F5BC18ECB99C}"/>
                </a:ext>
              </a:extLst>
            </p:cNvPr>
            <p:cNvGrpSpPr/>
            <p:nvPr/>
          </p:nvGrpSpPr>
          <p:grpSpPr>
            <a:xfrm>
              <a:off x="8067565" y="4468738"/>
              <a:ext cx="3471213" cy="1262005"/>
              <a:chOff x="6578971" y="4113221"/>
              <a:chExt cx="4797749" cy="1684197"/>
            </a:xfrm>
          </p:grpSpPr>
          <p:pic>
            <p:nvPicPr>
              <p:cNvPr id="3074" name="Picture 2" descr="Eye Illustrations, Royalty-Free Vector Graphics &amp; Clip Art - iStock">
                <a:extLst>
                  <a:ext uri="{FF2B5EF4-FFF2-40B4-BE49-F238E27FC236}">
                    <a16:creationId xmlns:a16="http://schemas.microsoft.com/office/drawing/2014/main" id="{B7C869E9-0FC9-4646-BEC9-B33B72391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9" t="30094" r="14590" b="29796"/>
              <a:stretch/>
            </p:blipFill>
            <p:spPr bwMode="auto">
              <a:xfrm>
                <a:off x="6578971" y="4113221"/>
                <a:ext cx="2192078" cy="1254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12B6655-9F5B-4B22-9760-CD0750592570}"/>
                  </a:ext>
                </a:extLst>
              </p:cNvPr>
              <p:cNvGrpSpPr/>
              <p:nvPr/>
            </p:nvGrpSpPr>
            <p:grpSpPr>
              <a:xfrm>
                <a:off x="9184640" y="4123184"/>
                <a:ext cx="2192080" cy="1254391"/>
                <a:chOff x="4039853" y="4827035"/>
                <a:chExt cx="2192080" cy="1254391"/>
              </a:xfrm>
            </p:grpSpPr>
            <p:pic>
              <p:nvPicPr>
                <p:cNvPr id="7" name="Picture 2" descr="Eye Illustrations, Royalty-Free Vector Graphics &amp; Clip Art - iStock">
                  <a:extLst>
                    <a:ext uri="{FF2B5EF4-FFF2-40B4-BE49-F238E27FC236}">
                      <a16:creationId xmlns:a16="http://schemas.microsoft.com/office/drawing/2014/main" id="{2041C1A8-0A47-4F82-84A9-A9324292ED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19" t="30094" r="14590" b="29796"/>
                <a:stretch/>
              </p:blipFill>
              <p:spPr bwMode="auto">
                <a:xfrm>
                  <a:off x="4039853" y="4827035"/>
                  <a:ext cx="2192080" cy="1254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Eye Illustrations, Royalty-Free Vector Graphics &amp; Clip Art - iStock">
                  <a:extLst>
                    <a:ext uri="{FF2B5EF4-FFF2-40B4-BE49-F238E27FC236}">
                      <a16:creationId xmlns:a16="http://schemas.microsoft.com/office/drawing/2014/main" id="{218453D7-0F5E-485D-B5F9-9E7740E116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65" t="42364" r="42561" b="42461"/>
                <a:stretch/>
              </p:blipFill>
              <p:spPr bwMode="auto">
                <a:xfrm>
                  <a:off x="4757197" y="5092857"/>
                  <a:ext cx="702824" cy="7028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9DB1BA-0159-4389-A4BA-65CC2265E467}"/>
                  </a:ext>
                </a:extLst>
              </p:cNvPr>
              <p:cNvSpPr txBox="1"/>
              <p:nvPr/>
            </p:nvSpPr>
            <p:spPr>
              <a:xfrm flipH="1">
                <a:off x="6864781" y="5397308"/>
                <a:ext cx="16204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Arial Narrow" panose="020B0606020202030204" pitchFamily="34" charset="0"/>
                  </a:rPr>
                  <a:t>Low workload</a:t>
                </a:r>
                <a:endParaRPr lang="nl-NL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4F47C-6AE1-47B3-B62D-DAA57296D7CF}"/>
                  </a:ext>
                </a:extLst>
              </p:cNvPr>
              <p:cNvSpPr txBox="1"/>
              <p:nvPr/>
            </p:nvSpPr>
            <p:spPr>
              <a:xfrm flipH="1">
                <a:off x="9479403" y="5397308"/>
                <a:ext cx="16204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Arial Narrow" panose="020B0606020202030204" pitchFamily="34" charset="0"/>
                  </a:rPr>
                  <a:t>High workload</a:t>
                </a:r>
                <a:endParaRPr lang="nl-NL" sz="200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EE311F-C832-48E1-A316-644CF659FB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94961" y="4399288"/>
              <a:ext cx="0" cy="17700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36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364" y="10160"/>
            <a:ext cx="8909271" cy="795130"/>
          </a:xfrm>
        </p:spPr>
        <p:txBody>
          <a:bodyPr/>
          <a:lstStyle/>
          <a:p>
            <a:r>
              <a:rPr lang="en-US"/>
              <a:t>Debrief: Problem Solving and Decision-Making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3CEEAA3-2805-4A73-AC61-1E3267FC6F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737321"/>
          </a:xfrm>
        </p:spPr>
        <p:txBody>
          <a:bodyPr/>
          <a:lstStyle/>
          <a:p>
            <a:r>
              <a:rPr lang="en-GB"/>
              <a:t>Scanning behavior indicative of problem solving phase [7] </a:t>
            </a:r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903238-A7BA-4BB7-9899-2973C5AFBCC4}"/>
              </a:ext>
            </a:extLst>
          </p:cNvPr>
          <p:cNvGrpSpPr/>
          <p:nvPr/>
        </p:nvGrpSpPr>
        <p:grpSpPr>
          <a:xfrm>
            <a:off x="292137" y="1976938"/>
            <a:ext cx="5832178" cy="4266838"/>
            <a:chOff x="292137" y="1976938"/>
            <a:chExt cx="5832178" cy="42668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3A878A-0279-4E65-AD27-81504F3D942B}"/>
                </a:ext>
              </a:extLst>
            </p:cNvPr>
            <p:cNvSpPr/>
            <p:nvPr/>
          </p:nvSpPr>
          <p:spPr bwMode="auto">
            <a:xfrm>
              <a:off x="292137" y="1976938"/>
              <a:ext cx="5832178" cy="422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GB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Conflict Resolution</a:t>
              </a:r>
              <a:r>
                <a: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: </a:t>
              </a: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A</a:t>
              </a:r>
              <a:r>
                <a:rPr lang="en-US" sz="2400">
                  <a:latin typeface="Arial Narrow" panose="020B0606020202030204" pitchFamily="34" charset="0"/>
                </a:rPr>
                <a:t> conflict detection system is </a:t>
              </a:r>
            </a:p>
            <a:p>
              <a:r>
                <a:rPr lang="en-US" sz="2400">
                  <a:latin typeface="Arial Narrow" panose="020B0606020202030204" pitchFamily="34" charset="0"/>
                </a:rPr>
                <a:t>used to forecast when a conflict is expected to occur </a:t>
              </a:r>
            </a:p>
            <a:p>
              <a:r>
                <a:rPr lang="en-US" sz="2400">
                  <a:latin typeface="Arial Narrow" panose="020B0606020202030204" pitchFamily="34" charset="0"/>
                </a:rPr>
                <a:t>between two aircraft and when the controller took </a:t>
              </a:r>
            </a:p>
            <a:p>
              <a:r>
                <a:rPr lang="en-US" sz="2400">
                  <a:latin typeface="Arial Narrow" panose="020B0606020202030204" pitchFamily="34" charset="0"/>
                </a:rPr>
                <a:t>corrective action to resolve it.</a:t>
              </a: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8CEFD2-6A42-406C-98B3-8F564245E73B}"/>
                </a:ext>
              </a:extLst>
            </p:cNvPr>
            <p:cNvGrpSpPr/>
            <p:nvPr/>
          </p:nvGrpSpPr>
          <p:grpSpPr>
            <a:xfrm>
              <a:off x="381000" y="3768664"/>
              <a:ext cx="5189221" cy="2475112"/>
              <a:chOff x="205740" y="4020124"/>
              <a:chExt cx="5189221" cy="2475112"/>
            </a:xfrm>
          </p:grpSpPr>
          <p:pic>
            <p:nvPicPr>
              <p:cNvPr id="9" name="Content Placeholder 6">
                <a:extLst>
                  <a:ext uri="{FF2B5EF4-FFF2-40B4-BE49-F238E27FC236}">
                    <a16:creationId xmlns:a16="http://schemas.microsoft.com/office/drawing/2014/main" id="{5DC93822-D49A-436C-8765-88F95955C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9" t="17047" r="68443" b="62683"/>
              <a:stretch/>
            </p:blipFill>
            <p:spPr bwMode="auto">
              <a:xfrm>
                <a:off x="205740" y="4020124"/>
                <a:ext cx="5189221" cy="1903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9D0934-987A-415C-BBDF-687644B457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47" t="87458" r="71195" b="5578"/>
              <a:stretch/>
            </p:blipFill>
            <p:spPr>
              <a:xfrm>
                <a:off x="1229841" y="5921477"/>
                <a:ext cx="4165119" cy="573759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41718C-2208-4E7B-A037-286EC4FA7CC1}"/>
              </a:ext>
            </a:extLst>
          </p:cNvPr>
          <p:cNvGrpSpPr/>
          <p:nvPr/>
        </p:nvGrpSpPr>
        <p:grpSpPr>
          <a:xfrm>
            <a:off x="6390471" y="1976938"/>
            <a:ext cx="5528269" cy="4285870"/>
            <a:chOff x="6390471" y="1976938"/>
            <a:chExt cx="5528269" cy="42858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C0224B-E81B-4C9A-88A0-681EC795BCA4}"/>
                </a:ext>
              </a:extLst>
            </p:cNvPr>
            <p:cNvGrpSpPr/>
            <p:nvPr/>
          </p:nvGrpSpPr>
          <p:grpSpPr>
            <a:xfrm>
              <a:off x="6390471" y="1976938"/>
              <a:ext cx="5528269" cy="4285870"/>
              <a:chOff x="6390471" y="1976938"/>
              <a:chExt cx="5528269" cy="42858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55DFC9-6B64-4141-A10A-C63423A1CA53}"/>
                  </a:ext>
                </a:extLst>
              </p:cNvPr>
              <p:cNvSpPr/>
              <p:nvPr/>
            </p:nvSpPr>
            <p:spPr bwMode="auto">
              <a:xfrm>
                <a:off x="6393011" y="1976938"/>
                <a:ext cx="5525729" cy="422066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GB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rPr>
                  <a:t>Categorization of Scanning Patterns</a:t>
                </a:r>
                <a:r>
                  <a: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rPr>
                  <a:t>: </a:t>
                </a:r>
              </a:p>
              <a:p>
                <a:r>
                  <a:rPr lang="en-US" sz="2400">
                    <a:latin typeface="Arial Narrow" panose="020B0606020202030204" pitchFamily="34" charset="0"/>
                  </a:rPr>
                  <a:t>Categorizes intervals of consecutive dwells on </a:t>
                </a:r>
              </a:p>
              <a:p>
                <a:r>
                  <a:rPr lang="en-US" sz="2400">
                    <a:latin typeface="Arial Narrow" panose="020B0606020202030204" pitchFamily="34" charset="0"/>
                  </a:rPr>
                  <a:t>flights as belonging to one of four categories: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E9CD97B-FA6D-4438-B693-7665DFC95A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48" t="64314" r="69260" b="5578"/>
              <a:stretch/>
            </p:blipFill>
            <p:spPr>
              <a:xfrm>
                <a:off x="6390471" y="3782453"/>
                <a:ext cx="4500277" cy="2480355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69AFA3-35E4-43C0-BA75-6F3DA3980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6" t="66054" r="45260" b="13756"/>
            <a:stretch/>
          </p:blipFill>
          <p:spPr>
            <a:xfrm>
              <a:off x="7437120" y="3924693"/>
              <a:ext cx="3820160" cy="16633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FE3504-6EA6-4BB4-9305-542461E03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86232" r="73710" b="11550"/>
            <a:stretch/>
          </p:blipFill>
          <p:spPr>
            <a:xfrm>
              <a:off x="8371840" y="5588000"/>
              <a:ext cx="2692400" cy="1827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9E4834-17CD-4109-AD71-2E88B7DE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86232" r="84987" b="11550"/>
            <a:stretch/>
          </p:blipFill>
          <p:spPr>
            <a:xfrm>
              <a:off x="10294620" y="5588000"/>
              <a:ext cx="769620" cy="18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6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364" y="9832"/>
            <a:ext cx="8909271" cy="795130"/>
          </a:xfrm>
        </p:spPr>
        <p:txBody>
          <a:bodyPr/>
          <a:lstStyle/>
          <a:p>
            <a:r>
              <a:rPr lang="en-US"/>
              <a:t>Early Observations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929C377-D0B6-4BD0-A5AA-E59C86AA75E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668001" y="2133603"/>
            <a:ext cx="4749520" cy="3521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473DAC-D25A-404B-8023-105C08D6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9" y="2133603"/>
            <a:ext cx="4915931" cy="35210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6E6C20-AC32-4BE6-8948-5A3D94EA21C9}"/>
              </a:ext>
            </a:extLst>
          </p:cNvPr>
          <p:cNvSpPr/>
          <p:nvPr/>
        </p:nvSpPr>
        <p:spPr>
          <a:xfrm>
            <a:off x="1036180" y="1103688"/>
            <a:ext cx="46370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Session 1  </a:t>
            </a:r>
            <a:r>
              <a:rPr lang="en-GB" sz="1800">
                <a:latin typeface="Arial Narrow" panose="020B0606020202030204" pitchFamily="34" charset="0"/>
                <a:cs typeface="Arial" panose="020B0604020202020204" pitchFamily="34" charset="0"/>
              </a:rPr>
              <a:t> Beginning trainee  &lt;3 months experience</a:t>
            </a:r>
          </a:p>
          <a:p>
            <a:r>
              <a:rPr lang="en-GB" sz="1800">
                <a:solidFill>
                  <a:srgbClr val="FF9D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Session 2   </a:t>
            </a:r>
            <a:r>
              <a:rPr lang="en-GB" sz="1800">
                <a:latin typeface="Arial Narrow" panose="020B0606020202030204" pitchFamily="34" charset="0"/>
                <a:cs typeface="Arial" panose="020B0604020202020204" pitchFamily="34" charset="0"/>
              </a:rPr>
              <a:t>Senior instructor    &gt;10 years experience</a:t>
            </a:r>
            <a:endParaRPr lang="nl-NL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DCEBFF-437F-4AC3-B47E-BC701D8EC788}"/>
              </a:ext>
            </a:extLst>
          </p:cNvPr>
          <p:cNvSpPr/>
          <p:nvPr/>
        </p:nvSpPr>
        <p:spPr>
          <a:xfrm>
            <a:off x="993057" y="5707203"/>
            <a:ext cx="500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latin typeface="Arial Narrow" panose="020B0606020202030204" pitchFamily="34" charset="0"/>
                <a:cs typeface="Arial" panose="020B0604020202020204" pitchFamily="34" charset="0"/>
              </a:rPr>
              <a:t>Fig. 1: Situational Assessment: Aircraft perception over time</a:t>
            </a:r>
            <a:r>
              <a:rPr lang="en-GB" sz="1800">
                <a:latin typeface="Arial Narrow" panose="020B0606020202030204" pitchFamily="34" charset="0"/>
                <a:cs typeface="Arial" panose="020B0604020202020204" pitchFamily="34" charset="0"/>
              </a:rPr>
              <a:t> (proportion of aircraft observed in last 30 sec.)</a:t>
            </a:r>
            <a:endParaRPr lang="nl-NL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854FA-4266-42B8-8534-953F1CE8FEBD}"/>
              </a:ext>
            </a:extLst>
          </p:cNvPr>
          <p:cNvSpPr/>
          <p:nvPr/>
        </p:nvSpPr>
        <p:spPr>
          <a:xfrm>
            <a:off x="6612817" y="5746531"/>
            <a:ext cx="5579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latin typeface="Arial Narrow" panose="020B0606020202030204" pitchFamily="34" charset="0"/>
                <a:cs typeface="Arial" panose="020B0604020202020204" pitchFamily="34" charset="0"/>
              </a:rPr>
              <a:t>Fig. 2: Workload Management: Pupil dilation over time</a:t>
            </a:r>
            <a:endParaRPr lang="nl-NL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EBA3C-77AB-4081-AB26-CB5E53160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8D6710-C730-4A64-A3AA-AF3C4F5B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66FB9-32A2-4F79-B49A-2DAAF2005A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459671"/>
            <a:ext cx="11250613" cy="4616666"/>
          </a:xfrm>
        </p:spPr>
        <p:txBody>
          <a:bodyPr/>
          <a:lstStyle/>
          <a:p>
            <a:r>
              <a:rPr lang="en-GB"/>
              <a:t>Background: Air Traffic Control (ATC)</a:t>
            </a:r>
          </a:p>
          <a:p>
            <a:endParaRPr lang="en-GB" sz="2000"/>
          </a:p>
          <a:p>
            <a:r>
              <a:rPr lang="en-GB"/>
              <a:t>Role of Cognitive Processes in ATC Training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b="1"/>
              <a:t>INSPECT: Instructor Support for Performance-based Training</a:t>
            </a:r>
          </a:p>
          <a:p>
            <a:endParaRPr lang="en-GB" sz="2000"/>
          </a:p>
          <a:p>
            <a:r>
              <a:rPr lang="en-GB"/>
              <a:t>Observations and Challenges</a:t>
            </a:r>
          </a:p>
          <a:p>
            <a:endParaRPr lang="en-GB" sz="2000"/>
          </a:p>
          <a:p>
            <a:r>
              <a:rPr lang="en-GB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6969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2F62C2-2070-454F-B34C-24D0643FF461}"/>
              </a:ext>
            </a:extLst>
          </p:cNvPr>
          <p:cNvSpPr/>
          <p:nvPr/>
        </p:nvSpPr>
        <p:spPr bwMode="auto">
          <a:xfrm>
            <a:off x="7275871" y="5847899"/>
            <a:ext cx="4916129" cy="10395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72981C-A01F-40C6-BFA9-94CA8B6B7C0F}"/>
              </a:ext>
            </a:extLst>
          </p:cNvPr>
          <p:cNvGrpSpPr/>
          <p:nvPr/>
        </p:nvGrpSpPr>
        <p:grpSpPr>
          <a:xfrm>
            <a:off x="4993595" y="2576051"/>
            <a:ext cx="6810461" cy="3965253"/>
            <a:chOff x="1332309" y="1166332"/>
            <a:chExt cx="6479381" cy="35589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06ABAB-21DE-4EA6-A11E-BAEBD3177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36"/>
            <a:stretch/>
          </p:blipFill>
          <p:spPr>
            <a:xfrm>
              <a:off x="1332309" y="1166332"/>
              <a:ext cx="6479381" cy="355898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8A50DF-AB69-4171-B5C0-75DFCF961089}"/>
                </a:ext>
              </a:extLst>
            </p:cNvPr>
            <p:cNvSpPr/>
            <p:nvPr/>
          </p:nvSpPr>
          <p:spPr>
            <a:xfrm>
              <a:off x="2522994" y="2037248"/>
              <a:ext cx="5281202" cy="2350583"/>
            </a:xfrm>
            <a:custGeom>
              <a:avLst/>
              <a:gdLst>
                <a:gd name="connsiteX0" fmla="*/ 0 w 4320209"/>
                <a:gd name="connsiteY0" fmla="*/ 1452286 h 2904571"/>
                <a:gd name="connsiteX1" fmla="*/ 2160105 w 4320209"/>
                <a:gd name="connsiteY1" fmla="*/ 0 h 2904571"/>
                <a:gd name="connsiteX2" fmla="*/ 4320210 w 4320209"/>
                <a:gd name="connsiteY2" fmla="*/ 1452286 h 2904571"/>
                <a:gd name="connsiteX3" fmla="*/ 2160105 w 4320209"/>
                <a:gd name="connsiteY3" fmla="*/ 2904572 h 2904571"/>
                <a:gd name="connsiteX4" fmla="*/ 0 w 4320209"/>
                <a:gd name="connsiteY4" fmla="*/ 1452286 h 2904571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563685"/>
                <a:gd name="connsiteX1" fmla="*/ 2160105 w 4320210"/>
                <a:gd name="connsiteY1" fmla="*/ 0 h 1563685"/>
                <a:gd name="connsiteX2" fmla="*/ 4320210 w 4320210"/>
                <a:gd name="connsiteY2" fmla="*/ 1452286 h 1563685"/>
                <a:gd name="connsiteX3" fmla="*/ 0 w 4320210"/>
                <a:gd name="connsiteY3" fmla="*/ 1452286 h 1563685"/>
                <a:gd name="connsiteX0" fmla="*/ 0 w 4320210"/>
                <a:gd name="connsiteY0" fmla="*/ 1452286 h 1563685"/>
                <a:gd name="connsiteX1" fmla="*/ 2160105 w 4320210"/>
                <a:gd name="connsiteY1" fmla="*/ 0 h 1563685"/>
                <a:gd name="connsiteX2" fmla="*/ 4320210 w 4320210"/>
                <a:gd name="connsiteY2" fmla="*/ 1452286 h 1563685"/>
                <a:gd name="connsiteX3" fmla="*/ 0 w 4320210"/>
                <a:gd name="connsiteY3" fmla="*/ 1452286 h 1563685"/>
                <a:gd name="connsiteX0" fmla="*/ 0 w 4320210"/>
                <a:gd name="connsiteY0" fmla="*/ 1452286 h 1464856"/>
                <a:gd name="connsiteX1" fmla="*/ 2160105 w 4320210"/>
                <a:gd name="connsiteY1" fmla="*/ 0 h 1464856"/>
                <a:gd name="connsiteX2" fmla="*/ 4320210 w 4320210"/>
                <a:gd name="connsiteY2" fmla="*/ 1452286 h 1464856"/>
                <a:gd name="connsiteX3" fmla="*/ 0 w 4320210"/>
                <a:gd name="connsiteY3" fmla="*/ 1452286 h 14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210" h="1464856">
                  <a:moveTo>
                    <a:pt x="0" y="1452286"/>
                  </a:moveTo>
                  <a:cubicBezTo>
                    <a:pt x="0" y="650211"/>
                    <a:pt x="967112" y="0"/>
                    <a:pt x="2160105" y="0"/>
                  </a:cubicBezTo>
                  <a:cubicBezTo>
                    <a:pt x="3353098" y="0"/>
                    <a:pt x="4320210" y="650211"/>
                    <a:pt x="4320210" y="1452286"/>
                  </a:cubicBezTo>
                  <a:cubicBezTo>
                    <a:pt x="3880680" y="1469047"/>
                    <a:pt x="611808" y="1469047"/>
                    <a:pt x="0" y="1452286"/>
                  </a:cubicBezTo>
                  <a:close/>
                </a:path>
              </a:pathLst>
            </a:custGeom>
            <a:solidFill>
              <a:srgbClr val="FF9933">
                <a:alpha val="21176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B02301D4-6295-45F5-9DCB-7EED51E660C9}"/>
                </a:ext>
              </a:extLst>
            </p:cNvPr>
            <p:cNvSpPr/>
            <p:nvPr/>
          </p:nvSpPr>
          <p:spPr>
            <a:xfrm>
              <a:off x="2925976" y="2554084"/>
              <a:ext cx="4609391" cy="1833748"/>
            </a:xfrm>
            <a:custGeom>
              <a:avLst/>
              <a:gdLst>
                <a:gd name="connsiteX0" fmla="*/ 0 w 4320209"/>
                <a:gd name="connsiteY0" fmla="*/ 1452286 h 2904571"/>
                <a:gd name="connsiteX1" fmla="*/ 2160105 w 4320209"/>
                <a:gd name="connsiteY1" fmla="*/ 0 h 2904571"/>
                <a:gd name="connsiteX2" fmla="*/ 4320210 w 4320209"/>
                <a:gd name="connsiteY2" fmla="*/ 1452286 h 2904571"/>
                <a:gd name="connsiteX3" fmla="*/ 2160105 w 4320209"/>
                <a:gd name="connsiteY3" fmla="*/ 2904572 h 2904571"/>
                <a:gd name="connsiteX4" fmla="*/ 0 w 4320209"/>
                <a:gd name="connsiteY4" fmla="*/ 1452286 h 2904571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563685"/>
                <a:gd name="connsiteX1" fmla="*/ 2160105 w 4320210"/>
                <a:gd name="connsiteY1" fmla="*/ 0 h 1563685"/>
                <a:gd name="connsiteX2" fmla="*/ 4320210 w 4320210"/>
                <a:gd name="connsiteY2" fmla="*/ 1452286 h 1563685"/>
                <a:gd name="connsiteX3" fmla="*/ 0 w 4320210"/>
                <a:gd name="connsiteY3" fmla="*/ 1452286 h 1563685"/>
                <a:gd name="connsiteX0" fmla="*/ 0 w 4320210"/>
                <a:gd name="connsiteY0" fmla="*/ 1452286 h 1563685"/>
                <a:gd name="connsiteX1" fmla="*/ 2160105 w 4320210"/>
                <a:gd name="connsiteY1" fmla="*/ 0 h 1563685"/>
                <a:gd name="connsiteX2" fmla="*/ 4320210 w 4320210"/>
                <a:gd name="connsiteY2" fmla="*/ 1452286 h 1563685"/>
                <a:gd name="connsiteX3" fmla="*/ 0 w 4320210"/>
                <a:gd name="connsiteY3" fmla="*/ 1452286 h 1563685"/>
                <a:gd name="connsiteX0" fmla="*/ 0 w 4320210"/>
                <a:gd name="connsiteY0" fmla="*/ 1452286 h 1464856"/>
                <a:gd name="connsiteX1" fmla="*/ 2160105 w 4320210"/>
                <a:gd name="connsiteY1" fmla="*/ 0 h 1464856"/>
                <a:gd name="connsiteX2" fmla="*/ 4320210 w 4320210"/>
                <a:gd name="connsiteY2" fmla="*/ 1452286 h 1464856"/>
                <a:gd name="connsiteX3" fmla="*/ 0 w 4320210"/>
                <a:gd name="connsiteY3" fmla="*/ 1452286 h 14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210" h="1464856">
                  <a:moveTo>
                    <a:pt x="0" y="1452286"/>
                  </a:moveTo>
                  <a:cubicBezTo>
                    <a:pt x="0" y="650211"/>
                    <a:pt x="967112" y="0"/>
                    <a:pt x="2160105" y="0"/>
                  </a:cubicBezTo>
                  <a:cubicBezTo>
                    <a:pt x="3353098" y="0"/>
                    <a:pt x="4320210" y="650211"/>
                    <a:pt x="4320210" y="1452286"/>
                  </a:cubicBezTo>
                  <a:cubicBezTo>
                    <a:pt x="3880680" y="1469047"/>
                    <a:pt x="611808" y="1469047"/>
                    <a:pt x="0" y="1452286"/>
                  </a:cubicBezTo>
                  <a:close/>
                </a:path>
              </a:pathLst>
            </a:custGeom>
            <a:solidFill>
              <a:srgbClr val="FF9933">
                <a:alpha val="21176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FA262911-0A01-4BFA-85B3-9D8D82E9E364}"/>
                </a:ext>
              </a:extLst>
            </p:cNvPr>
            <p:cNvSpPr/>
            <p:nvPr/>
          </p:nvSpPr>
          <p:spPr>
            <a:xfrm>
              <a:off x="3350600" y="3014681"/>
              <a:ext cx="3739715" cy="1356670"/>
            </a:xfrm>
            <a:custGeom>
              <a:avLst/>
              <a:gdLst>
                <a:gd name="connsiteX0" fmla="*/ 0 w 4320209"/>
                <a:gd name="connsiteY0" fmla="*/ 1452286 h 2904571"/>
                <a:gd name="connsiteX1" fmla="*/ 2160105 w 4320209"/>
                <a:gd name="connsiteY1" fmla="*/ 0 h 2904571"/>
                <a:gd name="connsiteX2" fmla="*/ 4320210 w 4320209"/>
                <a:gd name="connsiteY2" fmla="*/ 1452286 h 2904571"/>
                <a:gd name="connsiteX3" fmla="*/ 2160105 w 4320209"/>
                <a:gd name="connsiteY3" fmla="*/ 2904572 h 2904571"/>
                <a:gd name="connsiteX4" fmla="*/ 0 w 4320209"/>
                <a:gd name="connsiteY4" fmla="*/ 1452286 h 2904571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633822"/>
                <a:gd name="connsiteX1" fmla="*/ 2160105 w 4320210"/>
                <a:gd name="connsiteY1" fmla="*/ 0 h 1633822"/>
                <a:gd name="connsiteX2" fmla="*/ 4320210 w 4320210"/>
                <a:gd name="connsiteY2" fmla="*/ 1452286 h 1633822"/>
                <a:gd name="connsiteX3" fmla="*/ 0 w 4320210"/>
                <a:gd name="connsiteY3" fmla="*/ 1452286 h 1633822"/>
                <a:gd name="connsiteX0" fmla="*/ 0 w 4320210"/>
                <a:gd name="connsiteY0" fmla="*/ 1452286 h 1563685"/>
                <a:gd name="connsiteX1" fmla="*/ 2160105 w 4320210"/>
                <a:gd name="connsiteY1" fmla="*/ 0 h 1563685"/>
                <a:gd name="connsiteX2" fmla="*/ 4320210 w 4320210"/>
                <a:gd name="connsiteY2" fmla="*/ 1452286 h 1563685"/>
                <a:gd name="connsiteX3" fmla="*/ 0 w 4320210"/>
                <a:gd name="connsiteY3" fmla="*/ 1452286 h 1563685"/>
                <a:gd name="connsiteX0" fmla="*/ 0 w 4320210"/>
                <a:gd name="connsiteY0" fmla="*/ 1452286 h 1563685"/>
                <a:gd name="connsiteX1" fmla="*/ 2160105 w 4320210"/>
                <a:gd name="connsiteY1" fmla="*/ 0 h 1563685"/>
                <a:gd name="connsiteX2" fmla="*/ 4320210 w 4320210"/>
                <a:gd name="connsiteY2" fmla="*/ 1452286 h 1563685"/>
                <a:gd name="connsiteX3" fmla="*/ 0 w 4320210"/>
                <a:gd name="connsiteY3" fmla="*/ 1452286 h 1563685"/>
                <a:gd name="connsiteX0" fmla="*/ 0 w 4320210"/>
                <a:gd name="connsiteY0" fmla="*/ 1452286 h 1464856"/>
                <a:gd name="connsiteX1" fmla="*/ 2160105 w 4320210"/>
                <a:gd name="connsiteY1" fmla="*/ 0 h 1464856"/>
                <a:gd name="connsiteX2" fmla="*/ 4320210 w 4320210"/>
                <a:gd name="connsiteY2" fmla="*/ 1452286 h 1464856"/>
                <a:gd name="connsiteX3" fmla="*/ 0 w 4320210"/>
                <a:gd name="connsiteY3" fmla="*/ 1452286 h 14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210" h="1464856">
                  <a:moveTo>
                    <a:pt x="0" y="1452286"/>
                  </a:moveTo>
                  <a:cubicBezTo>
                    <a:pt x="0" y="650211"/>
                    <a:pt x="967112" y="0"/>
                    <a:pt x="2160105" y="0"/>
                  </a:cubicBezTo>
                  <a:cubicBezTo>
                    <a:pt x="3353098" y="0"/>
                    <a:pt x="4320210" y="650211"/>
                    <a:pt x="4320210" y="1452286"/>
                  </a:cubicBezTo>
                  <a:cubicBezTo>
                    <a:pt x="3880680" y="1469047"/>
                    <a:pt x="611808" y="1469047"/>
                    <a:pt x="0" y="1452286"/>
                  </a:cubicBezTo>
                  <a:close/>
                </a:path>
              </a:pathLst>
            </a:custGeom>
            <a:solidFill>
              <a:srgbClr val="FF9933">
                <a:alpha val="21176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and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Reliability and precision of display-mounted eye trackers:</a:t>
            </a:r>
          </a:p>
          <a:p>
            <a:pPr lvl="1"/>
            <a:r>
              <a:rPr lang="en-US"/>
              <a:t>Limiting resolution (impossible to discern aircraft label content).</a:t>
            </a:r>
          </a:p>
          <a:p>
            <a:pPr lvl="1"/>
            <a:r>
              <a:rPr lang="en-US"/>
              <a:t>Fragile calibration process</a:t>
            </a:r>
          </a:p>
          <a:p>
            <a:pPr lvl="1"/>
            <a:r>
              <a:rPr lang="en-US"/>
              <a:t>Limited screen coverage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E48DBB-527A-4E36-9492-3861D55FDD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51562" y="3429001"/>
            <a:ext cx="4506045" cy="27179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5050"/>
            </a:solidFill>
            <a:prstDash val="sysDash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2D0F1C-D45F-4AA4-A2CB-3FFF12FBE28F}"/>
              </a:ext>
            </a:extLst>
          </p:cNvPr>
          <p:cNvSpPr txBox="1"/>
          <p:nvPr/>
        </p:nvSpPr>
        <p:spPr>
          <a:xfrm>
            <a:off x="8270174" y="4949260"/>
            <a:ext cx="154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5050"/>
                </a:solidFill>
              </a:rPr>
              <a:t>40”</a:t>
            </a:r>
            <a:endParaRPr lang="nl-NL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85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and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Reliability and precision of display-mounted eye trackers:</a:t>
            </a:r>
          </a:p>
          <a:p>
            <a:pPr lvl="1"/>
            <a:r>
              <a:rPr lang="en-US"/>
              <a:t>Limiting resolution (impossible to discern aircraft label content).</a:t>
            </a:r>
          </a:p>
          <a:p>
            <a:pPr lvl="1"/>
            <a:r>
              <a:rPr lang="en-US"/>
              <a:t>Fragile calibration process</a:t>
            </a:r>
          </a:p>
          <a:p>
            <a:pPr lvl="1"/>
            <a:r>
              <a:rPr lang="en-US"/>
              <a:t>Limited screen coverage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22EA4C-E728-4C88-8E6F-974BBB4ECCA9}"/>
              </a:ext>
            </a:extLst>
          </p:cNvPr>
          <p:cNvSpPr txBox="1">
            <a:spLocks/>
          </p:cNvSpPr>
          <p:nvPr/>
        </p:nvSpPr>
        <p:spPr bwMode="auto">
          <a:xfrm>
            <a:off x="499796" y="4709654"/>
            <a:ext cx="11230949" cy="12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Longitudinal user study to assess the efficacy of the software within a live training setting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2F12EF5-6FD8-4CDE-A430-3AB24001A52A}"/>
              </a:ext>
            </a:extLst>
          </p:cNvPr>
          <p:cNvSpPr txBox="1">
            <a:spLocks/>
          </p:cNvSpPr>
          <p:nvPr/>
        </p:nvSpPr>
        <p:spPr bwMode="auto">
          <a:xfrm>
            <a:off x="480132" y="3254474"/>
            <a:ext cx="11230949" cy="105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Workload measurement through pupil dilation sensitive to changes in illumination and not stable between sessions</a:t>
            </a:r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140915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Validation study to validate derived metrics across training sessions of multiple trainees.</a:t>
            </a:r>
          </a:p>
          <a:p>
            <a:endParaRPr lang="en-US" sz="1800"/>
          </a:p>
          <a:p>
            <a:r>
              <a:rPr lang="en-US"/>
              <a:t>Increasing sensitivity of workload and stress assessment through </a:t>
            </a:r>
            <a:r>
              <a:rPr lang="en-US" i="1"/>
              <a:t>Index of Pupillary Activity </a:t>
            </a:r>
            <a:r>
              <a:rPr lang="en-US"/>
              <a:t>(IPA) [6].</a:t>
            </a:r>
          </a:p>
          <a:p>
            <a:endParaRPr lang="en-US" sz="1800"/>
          </a:p>
          <a:p>
            <a:r>
              <a:rPr lang="en-US"/>
              <a:t>Integration of INSPECT inside tower operations simulator.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0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ATC is a demanding profession where </a:t>
            </a:r>
            <a:r>
              <a:rPr lang="en-US" b="1"/>
              <a:t>cognitive processes</a:t>
            </a:r>
            <a:r>
              <a:rPr lang="en-US"/>
              <a:t>, such as </a:t>
            </a:r>
            <a:r>
              <a:rPr lang="en-US" b="1"/>
              <a:t>workload management </a:t>
            </a:r>
            <a:r>
              <a:rPr lang="en-US"/>
              <a:t>and </a:t>
            </a:r>
            <a:r>
              <a:rPr lang="en-US" b="1"/>
              <a:t>situational awareness</a:t>
            </a:r>
            <a:r>
              <a:rPr lang="en-US"/>
              <a:t>, are essential.</a:t>
            </a:r>
          </a:p>
          <a:p>
            <a:endParaRPr lang="en-US" sz="1400"/>
          </a:p>
          <a:p>
            <a:r>
              <a:rPr lang="en-US"/>
              <a:t>INSPECT is a </a:t>
            </a:r>
            <a:r>
              <a:rPr lang="en-US" b="1"/>
              <a:t>technology demonstrator </a:t>
            </a:r>
            <a:r>
              <a:rPr lang="en-US"/>
              <a:t>designed to support instructors in coaching these non-technical, cognitive skills.</a:t>
            </a:r>
          </a:p>
          <a:p>
            <a:endParaRPr lang="en-US" sz="1400"/>
          </a:p>
          <a:p>
            <a:r>
              <a:rPr lang="en-US"/>
              <a:t>Our software uses </a:t>
            </a:r>
            <a:r>
              <a:rPr lang="en-US" b="1"/>
              <a:t>objective metrics </a:t>
            </a:r>
            <a:r>
              <a:rPr lang="en-US"/>
              <a:t>derived from </a:t>
            </a:r>
            <a:r>
              <a:rPr lang="en-US" b="1"/>
              <a:t>eye tracking </a:t>
            </a:r>
            <a:r>
              <a:rPr lang="en-US"/>
              <a:t>to assess three major non-technical competencies: situational assessment (SA), workload management (WLM) and decision-making (PS&amp;DM).</a:t>
            </a:r>
          </a:p>
          <a:p>
            <a:endParaRPr lang="en-US" sz="1400"/>
          </a:p>
          <a:p>
            <a:r>
              <a:rPr lang="en-US"/>
              <a:t>Analytics obtained by relating the trainee’s </a:t>
            </a:r>
            <a:r>
              <a:rPr lang="en-US" b="1"/>
              <a:t>eye gaze </a:t>
            </a:r>
            <a:r>
              <a:rPr lang="en-US"/>
              <a:t>to the information on screen shows to provide a glimpse into the </a:t>
            </a:r>
            <a:r>
              <a:rPr lang="en-US" b="1"/>
              <a:t>cognitive processes</a:t>
            </a:r>
            <a:r>
              <a:rPr lang="en-US"/>
              <a:t> of the trainee.</a:t>
            </a:r>
          </a:p>
          <a:p>
            <a:endParaRPr lang="en-US" sz="1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8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39" y="2194560"/>
            <a:ext cx="7416800" cy="795130"/>
          </a:xfrm>
        </p:spPr>
        <p:txBody>
          <a:bodyPr/>
          <a:lstStyle/>
          <a:p>
            <a:r>
              <a:rPr lang="en-US" sz="4400">
                <a:solidFill>
                  <a:schemeClr val="tx1"/>
                </a:solidFill>
              </a:rPr>
              <a:t>Thank You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9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[1]   </a:t>
            </a:r>
            <a:r>
              <a:rPr lang="en-US" sz="2400" i="1"/>
              <a:t>“The Most Stressful Job In The World? What it’s Really Like To Be An Air Traffic Controller”, </a:t>
            </a:r>
            <a:r>
              <a:rPr lang="en-US" sz="2400"/>
              <a:t>Michele Robson, Forbes (2021).</a:t>
            </a:r>
          </a:p>
          <a:p>
            <a:pPr marL="0" indent="0">
              <a:buNone/>
            </a:pPr>
            <a:r>
              <a:rPr lang="en-US" sz="2400"/>
              <a:t>[2]   </a:t>
            </a:r>
            <a:r>
              <a:rPr lang="en-US" sz="2400" i="1"/>
              <a:t>“The ATC Cognitive Process and Operational Situation Model - A model for analysing cognitive complexity in ATC”, </a:t>
            </a:r>
            <a:r>
              <a:rPr lang="en-US" sz="2400"/>
              <a:t>Schuver-van Blanken (2010).</a:t>
            </a:r>
          </a:p>
          <a:p>
            <a:pPr marL="0" indent="0">
              <a:buNone/>
            </a:pPr>
            <a:r>
              <a:rPr lang="en-US" sz="2400"/>
              <a:t>[3]   </a:t>
            </a:r>
            <a:r>
              <a:rPr lang="en-US" sz="2400" i="1"/>
              <a:t>“Measuring Mental Workload Variations in Office Work Tasks using fNIRS”, </a:t>
            </a:r>
            <a:r>
              <a:rPr lang="en-US" sz="2400"/>
              <a:t>Midha et al. (2021).</a:t>
            </a:r>
          </a:p>
          <a:p>
            <a:pPr marL="0" indent="0">
              <a:buNone/>
            </a:pPr>
            <a:r>
              <a:rPr lang="en-US" sz="2400"/>
              <a:t>[4]   </a:t>
            </a:r>
            <a:r>
              <a:rPr lang="en-US" sz="2400" i="1"/>
              <a:t>“Task difficulty and physiological measures of mental workload in air traffic control: a scoping review”, </a:t>
            </a:r>
            <a:r>
              <a:rPr lang="en-US" sz="2400"/>
              <a:t>Pagnotta et al (2021).</a:t>
            </a:r>
          </a:p>
          <a:p>
            <a:pPr marL="0" indent="0">
              <a:buNone/>
            </a:pPr>
            <a:r>
              <a:rPr lang="en-US" sz="2400"/>
              <a:t>[5]   </a:t>
            </a:r>
            <a:r>
              <a:rPr lang="en-US" sz="2400" i="1"/>
              <a:t>“Review of eye-related measures of drivers’ mental workload”, </a:t>
            </a:r>
            <a:r>
              <a:rPr lang="en-US" sz="2400"/>
              <a:t>Marquart et al. (2015).</a:t>
            </a:r>
          </a:p>
          <a:p>
            <a:pPr marL="0" indent="0">
              <a:buNone/>
            </a:pPr>
            <a:r>
              <a:rPr lang="en-US" sz="2400"/>
              <a:t>[6]   </a:t>
            </a:r>
            <a:r>
              <a:rPr lang="en-US" sz="2400" i="1"/>
              <a:t>“The Index of Pupillary Activity.”, </a:t>
            </a:r>
            <a:r>
              <a:rPr lang="nl-NL" sz="2400"/>
              <a:t>Duchowski et al. (2018).</a:t>
            </a:r>
          </a:p>
          <a:p>
            <a:pPr marL="0" indent="0">
              <a:buNone/>
            </a:pPr>
            <a:r>
              <a:rPr lang="en-GB" sz="2400"/>
              <a:t>[</a:t>
            </a:r>
            <a:r>
              <a:rPr lang="nl-NL" sz="2400"/>
              <a:t>7]    </a:t>
            </a:r>
            <a:r>
              <a:rPr lang="nl-NL" sz="2400" i="1"/>
              <a:t>“</a:t>
            </a:r>
            <a:r>
              <a:rPr lang="en-US" sz="2400" i="1"/>
              <a:t>Extraction of CD&amp;R Work Phases from Eye-Tracking and Simulator Logs: A Topic Modelling Approach”, </a:t>
            </a:r>
            <a:r>
              <a:rPr lang="en-US" sz="2400"/>
              <a:t>Nordman et al (2023).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3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68" y="0"/>
            <a:ext cx="8284464" cy="795130"/>
          </a:xfrm>
        </p:spPr>
        <p:txBody>
          <a:bodyPr/>
          <a:lstStyle/>
          <a:p>
            <a:r>
              <a:rPr lang="en-US"/>
              <a:t>Advancements in ATC Training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3921B4-290F-40D1-BD3C-6762A5B464D2}"/>
              </a:ext>
            </a:extLst>
          </p:cNvPr>
          <p:cNvGrpSpPr/>
          <p:nvPr/>
        </p:nvGrpSpPr>
        <p:grpSpPr>
          <a:xfrm>
            <a:off x="1025381" y="1152524"/>
            <a:ext cx="4429415" cy="5017389"/>
            <a:chOff x="1025381" y="1152524"/>
            <a:chExt cx="4429415" cy="501738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5E7C2D-9376-4F2D-AF36-C784EA9B00FA}"/>
                </a:ext>
              </a:extLst>
            </p:cNvPr>
            <p:cNvGrpSpPr/>
            <p:nvPr/>
          </p:nvGrpSpPr>
          <p:grpSpPr>
            <a:xfrm>
              <a:off x="1025381" y="1152524"/>
              <a:ext cx="4429415" cy="5017389"/>
              <a:chOff x="771235" y="1152524"/>
              <a:chExt cx="3895937" cy="452437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F911262-3755-47EE-8321-1495426F8E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93"/>
              <a:stretch/>
            </p:blipFill>
            <p:spPr>
              <a:xfrm>
                <a:off x="771235" y="1152524"/>
                <a:ext cx="3895937" cy="4524375"/>
              </a:xfrm>
              <a:prstGeom prst="rect">
                <a:avLst/>
              </a:prstGeom>
            </p:spPr>
          </p:pic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2D72A708-A1FC-47C0-8FEA-D75BEA610B0B}"/>
                  </a:ext>
                </a:extLst>
              </p:cNvPr>
              <p:cNvSpPr/>
              <p:nvPr/>
            </p:nvSpPr>
            <p:spPr bwMode="auto">
              <a:xfrm rot="625730">
                <a:off x="1406092" y="3455564"/>
                <a:ext cx="483452" cy="351541"/>
              </a:xfrm>
              <a:prstGeom prst="parallelogram">
                <a:avLst>
                  <a:gd name="adj" fmla="val 6619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24B90C-168F-40A5-8B08-BEC886B227EC}"/>
                </a:ext>
              </a:extLst>
            </p:cNvPr>
            <p:cNvSpPr txBox="1"/>
            <p:nvPr/>
          </p:nvSpPr>
          <p:spPr>
            <a:xfrm>
              <a:off x="1076098" y="1162306"/>
              <a:ext cx="2163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>
                  <a:solidFill>
                    <a:schemeClr val="bg1"/>
                  </a:solidFill>
                  <a:latin typeface="Arial Narrow" panose="020B0606020202030204" pitchFamily="34" charset="0"/>
                </a:rPr>
                <a:t>Training Simulators</a:t>
              </a:r>
              <a:endParaRPr lang="nl-NL" sz="2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33E593-ABAF-4ACD-BF28-4ABAC4577E29}"/>
              </a:ext>
            </a:extLst>
          </p:cNvPr>
          <p:cNvGrpSpPr/>
          <p:nvPr/>
        </p:nvGrpSpPr>
        <p:grpSpPr>
          <a:xfrm>
            <a:off x="5671116" y="1148286"/>
            <a:ext cx="5298662" cy="2509918"/>
            <a:chOff x="5671116" y="3659995"/>
            <a:chExt cx="5298662" cy="25099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3E1AE1-F73F-4C5E-AEEA-CDBA130AC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8" r="770" b="23005"/>
            <a:stretch/>
          </p:blipFill>
          <p:spPr>
            <a:xfrm>
              <a:off x="5671116" y="3659995"/>
              <a:ext cx="5298662" cy="250991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1CA627-960D-4EA6-8C72-A0F7F4D506E5}"/>
                </a:ext>
              </a:extLst>
            </p:cNvPr>
            <p:cNvSpPr txBox="1"/>
            <p:nvPr/>
          </p:nvSpPr>
          <p:spPr>
            <a:xfrm>
              <a:off x="5798935" y="5688215"/>
              <a:ext cx="2394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>
                  <a:solidFill>
                    <a:schemeClr val="bg1"/>
                  </a:solidFill>
                  <a:latin typeface="Arial Narrow" panose="020B0606020202030204" pitchFamily="34" charset="0"/>
                </a:rPr>
                <a:t>Training Methodology</a:t>
              </a:r>
              <a:endParaRPr lang="nl-NL" sz="22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C5736E-7406-49C4-853B-6C9692A34ADA}"/>
              </a:ext>
            </a:extLst>
          </p:cNvPr>
          <p:cNvGrpSpPr/>
          <p:nvPr/>
        </p:nvGrpSpPr>
        <p:grpSpPr>
          <a:xfrm>
            <a:off x="5671116" y="3870779"/>
            <a:ext cx="5319948" cy="2292346"/>
            <a:chOff x="5668092" y="1162305"/>
            <a:chExt cx="5319948" cy="2292346"/>
          </a:xfrm>
        </p:grpSpPr>
        <p:pic>
          <p:nvPicPr>
            <p:cNvPr id="2054" name="Picture 6" descr="Figure 1 from Mobile EEG-based situation awareness recognition for air ...">
              <a:extLst>
                <a:ext uri="{FF2B5EF4-FFF2-40B4-BE49-F238E27FC236}">
                  <a16:creationId xmlns:a16="http://schemas.microsoft.com/office/drawing/2014/main" id="{77174ED6-BB71-4614-AA87-29F6873264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7" r="-1063" b="4144"/>
            <a:stretch/>
          </p:blipFill>
          <p:spPr bwMode="auto">
            <a:xfrm>
              <a:off x="5668092" y="1162305"/>
              <a:ext cx="5319948" cy="22771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3F023A-57BA-4F98-9E81-48AF65F7E072}"/>
                </a:ext>
              </a:extLst>
            </p:cNvPr>
            <p:cNvSpPr txBox="1"/>
            <p:nvPr/>
          </p:nvSpPr>
          <p:spPr>
            <a:xfrm>
              <a:off x="5810332" y="3023764"/>
              <a:ext cx="41739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>
                  <a:highlight>
                    <a:srgbClr val="FFFFFF"/>
                  </a:highlight>
                  <a:latin typeface="Arial Narrow" panose="020B0606020202030204" pitchFamily="34" charset="0"/>
                </a:rPr>
                <a:t>Data &amp; Learning Analytics</a:t>
              </a:r>
              <a:endParaRPr lang="nl-NL" sz="2200">
                <a:highlight>
                  <a:srgbClr val="FFFFFF"/>
                </a:highlight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3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Debrief: Situational Assessment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03AE1F-E1E7-4ED1-9E57-9C1109B0956B}"/>
              </a:ext>
            </a:extLst>
          </p:cNvPr>
          <p:cNvGrpSpPr/>
          <p:nvPr/>
        </p:nvGrpSpPr>
        <p:grpSpPr>
          <a:xfrm>
            <a:off x="537682" y="1129635"/>
            <a:ext cx="5832178" cy="5049080"/>
            <a:chOff x="574385" y="1118210"/>
            <a:chExt cx="5832178" cy="504908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A2C70BA-A161-4336-B971-13601C6A41C1}"/>
                </a:ext>
              </a:extLst>
            </p:cNvPr>
            <p:cNvSpPr/>
            <p:nvPr/>
          </p:nvSpPr>
          <p:spPr bwMode="auto">
            <a:xfrm>
              <a:off x="1202482" y="3563292"/>
              <a:ext cx="3898026" cy="260399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CACEFF-4C86-4EC4-B84D-2EA103992640}"/>
                </a:ext>
              </a:extLst>
            </p:cNvPr>
            <p:cNvGrpSpPr/>
            <p:nvPr/>
          </p:nvGrpSpPr>
          <p:grpSpPr>
            <a:xfrm>
              <a:off x="574385" y="1118210"/>
              <a:ext cx="5832178" cy="5046409"/>
              <a:chOff x="574385" y="1118210"/>
              <a:chExt cx="5832178" cy="5046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1A1C61-E1EA-4F61-BBF5-E4196769CB33}"/>
                  </a:ext>
                </a:extLst>
              </p:cNvPr>
              <p:cNvSpPr/>
              <p:nvPr/>
            </p:nvSpPr>
            <p:spPr bwMode="auto">
              <a:xfrm>
                <a:off x="574385" y="1118210"/>
                <a:ext cx="5832178" cy="11338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GB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rPr>
                  <a:t>Perception of Information</a:t>
                </a:r>
                <a:r>
                  <a: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rPr>
                  <a:t>: </a:t>
                </a:r>
              </a:p>
              <a:p>
                <a:r>
                  <a:rPr lang="en-US" sz="2400">
                    <a:latin typeface="Arial Narrow" panose="020B0606020202030204" pitchFamily="34" charset="0"/>
                  </a:rPr>
                  <a:t>Quantifying the degree of perception as the </a:t>
                </a:r>
              </a:p>
              <a:p>
                <a:r>
                  <a:rPr lang="en-US" sz="2400">
                    <a:latin typeface="Arial Narrow" panose="020B0606020202030204" pitchFamily="34" charset="0"/>
                  </a:rPr>
                  <a:t>percentage of flights observed in the last X sec.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3CF627B-3C59-4C1D-BB2B-A21D0BDCA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762" y="2625891"/>
                <a:ext cx="4404428" cy="822286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C16B27-E47D-4F86-8528-962241CF119A}"/>
                  </a:ext>
                </a:extLst>
              </p:cNvPr>
              <p:cNvGrpSpPr/>
              <p:nvPr/>
            </p:nvGrpSpPr>
            <p:grpSpPr>
              <a:xfrm>
                <a:off x="1235669" y="3695435"/>
                <a:ext cx="5038601" cy="2469184"/>
                <a:chOff x="912521" y="3282465"/>
                <a:chExt cx="5726332" cy="2806209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026EA27B-9DC5-4A3E-BF79-B2AE86B20053}"/>
                    </a:ext>
                  </a:extLst>
                </p:cNvPr>
                <p:cNvGrpSpPr/>
                <p:nvPr/>
              </p:nvGrpSpPr>
              <p:grpSpPr>
                <a:xfrm>
                  <a:off x="912521" y="3282465"/>
                  <a:ext cx="4120062" cy="2582425"/>
                  <a:chOff x="1088056" y="3587263"/>
                  <a:chExt cx="4120062" cy="2582425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68638752-91CA-45C2-B8D2-EAB37FD76B75}"/>
                      </a:ext>
                    </a:extLst>
                  </p:cNvPr>
                  <p:cNvGrpSpPr/>
                  <p:nvPr/>
                </p:nvGrpSpPr>
                <p:grpSpPr>
                  <a:xfrm>
                    <a:off x="3080329" y="4286656"/>
                    <a:ext cx="1280528" cy="794223"/>
                    <a:chOff x="3337929" y="4183149"/>
                    <a:chExt cx="1280528" cy="794223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A832F13B-3DFC-4924-8A49-9C51C917E5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3337929" y="4323795"/>
                      <a:ext cx="1185829" cy="65357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pic>
                  <p:nvPicPr>
                    <p:cNvPr id="17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5327BAFE-D362-46FA-85FE-80F82397978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bright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7714"/>
                    <a:stretch/>
                  </p:blipFill>
                  <p:spPr bwMode="auto">
                    <a:xfrm rot="14427995">
                      <a:off x="4292811" y="4197838"/>
                      <a:ext cx="340336" cy="31095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2" name="Hexagon 11">
                    <a:extLst>
                      <a:ext uri="{FF2B5EF4-FFF2-40B4-BE49-F238E27FC236}">
                        <a16:creationId xmlns:a16="http://schemas.microsoft.com/office/drawing/2014/main" id="{94045EF3-2237-4125-8D4A-D1DCB17EAE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17302" y="3587263"/>
                    <a:ext cx="3486777" cy="2582425"/>
                  </a:xfrm>
                  <a:prstGeom prst="hexagon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B2E46FA8-A71E-4878-8811-CDEEFF61D685}"/>
                      </a:ext>
                    </a:extLst>
                  </p:cNvPr>
                  <p:cNvGrpSpPr/>
                  <p:nvPr/>
                </p:nvGrpSpPr>
                <p:grpSpPr>
                  <a:xfrm rot="872875">
                    <a:off x="1829391" y="5362400"/>
                    <a:ext cx="1637543" cy="797032"/>
                    <a:chOff x="1935954" y="5176192"/>
                    <a:chExt cx="1637543" cy="797032"/>
                  </a:xfrm>
                </p:grpSpPr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A0877916-3FC3-42DF-BEBF-D6811F3230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20727125" flipH="1">
                      <a:off x="1956254" y="5176192"/>
                      <a:ext cx="1617243" cy="44897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pic>
                  <p:nvPicPr>
                    <p:cNvPr id="16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66193864-614E-4B8E-BC3E-82B614A654D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2708"/>
                    <a:stretch/>
                  </p:blipFill>
                  <p:spPr bwMode="auto">
                    <a:xfrm rot="3629918">
                      <a:off x="1932358" y="5636482"/>
                      <a:ext cx="340338" cy="333145"/>
                    </a:xfrm>
                    <a:prstGeom prst="rect">
                      <a:avLst/>
                    </a:prstGeom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706A385E-5293-44F7-9B79-E947C174B2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1240944" y="3756199"/>
                    <a:ext cx="1391955" cy="58241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A33FE939-CAC0-41F9-80F7-4E856D5076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701697" y="3917519"/>
                    <a:ext cx="1778724" cy="5861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90EA49B1-E36C-460C-9148-300C6CA527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3831960" y="5628577"/>
                    <a:ext cx="1376158" cy="2298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pic>
                <p:nvPicPr>
                  <p:cNvPr id="1026" name="Picture 2" descr="Airplane Icon Vectores, Iconos, Gráficos y Fondos para Descargar Gratis">
                    <a:extLst>
                      <a:ext uri="{FF2B5EF4-FFF2-40B4-BE49-F238E27FC236}">
                        <a16:creationId xmlns:a16="http://schemas.microsoft.com/office/drawing/2014/main" id="{BDA5F3B0-AE2D-47EE-937A-F181A66BDF5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6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437" t="12122" r="10771" b="12708"/>
                  <a:stretch/>
                </p:blipFill>
                <p:spPr bwMode="auto">
                  <a:xfrm rot="6816691">
                    <a:off x="1084461" y="3596523"/>
                    <a:ext cx="340335" cy="3331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" name="Picture 2" descr="Airplane Icon Vectores, Iconos, Gráficos y Fondos para Descargar Gratis">
                    <a:extLst>
                      <a:ext uri="{FF2B5EF4-FFF2-40B4-BE49-F238E27FC236}">
                        <a16:creationId xmlns:a16="http://schemas.microsoft.com/office/drawing/2014/main" id="{99683A5F-50D2-4B60-B4C1-C4760F2826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437" t="12122" r="10771" b="12708"/>
                  <a:stretch/>
                </p:blipFill>
                <p:spPr bwMode="auto">
                  <a:xfrm rot="4370818">
                    <a:off x="2508941" y="4358645"/>
                    <a:ext cx="340335" cy="3331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" name="Picture 2" descr="Airplane Icon Vectores, Iconos, Gráficos y Fondos para Descargar Gratis">
                    <a:extLst>
                      <a:ext uri="{FF2B5EF4-FFF2-40B4-BE49-F238E27FC236}">
                        <a16:creationId xmlns:a16="http://schemas.microsoft.com/office/drawing/2014/main" id="{8BA94CAE-3884-48C6-B3BB-704ED024491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437" t="12122" r="10771" b="12708"/>
                  <a:stretch/>
                </p:blipFill>
                <p:spPr bwMode="auto">
                  <a:xfrm rot="6016653">
                    <a:off x="3688782" y="5478990"/>
                    <a:ext cx="340335" cy="3331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2BC94AD-4764-4001-BCA4-3EB38182C5C8}"/>
                    </a:ext>
                  </a:extLst>
                </p:cNvPr>
                <p:cNvSpPr/>
                <p:nvPr/>
              </p:nvSpPr>
              <p:spPr bwMode="auto">
                <a:xfrm>
                  <a:off x="5499552" y="5747740"/>
                  <a:ext cx="1139301" cy="34093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anose="020B0606020202030204" pitchFamily="34" charset="0"/>
                    </a:rPr>
                    <a:t>Seen</a:t>
                  </a:r>
                  <a:endParaRPr kumimoji="0" lang="nl-NL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E8660F1-5A10-41AD-9854-5E66CEB33D0A}"/>
                    </a:ext>
                  </a:extLst>
                </p:cNvPr>
                <p:cNvSpPr/>
                <p:nvPr/>
              </p:nvSpPr>
              <p:spPr bwMode="auto">
                <a:xfrm>
                  <a:off x="5499550" y="5317168"/>
                  <a:ext cx="1139301" cy="34093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>
                      <a:latin typeface="Arial Narrow" panose="020B0606020202030204" pitchFamily="34" charset="0"/>
                    </a:rPr>
                    <a:t>Uns</a:t>
                  </a:r>
                  <a:r>
                    <a: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anose="020B0606020202030204" pitchFamily="34" charset="0"/>
                    </a:rPr>
                    <a:t>een</a:t>
                  </a:r>
                  <a:endParaRPr kumimoji="0" lang="nl-NL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03A67F-CDF1-460A-8E56-B18D108C5265}"/>
              </a:ext>
            </a:extLst>
          </p:cNvPr>
          <p:cNvGrpSpPr/>
          <p:nvPr/>
        </p:nvGrpSpPr>
        <p:grpSpPr>
          <a:xfrm>
            <a:off x="6642491" y="1171350"/>
            <a:ext cx="5525729" cy="5007365"/>
            <a:chOff x="6642491" y="1171350"/>
            <a:chExt cx="5525729" cy="500736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D188D0-F99A-4D8E-9FEF-B7F48A156241}"/>
                </a:ext>
              </a:extLst>
            </p:cNvPr>
            <p:cNvGrpSpPr/>
            <p:nvPr/>
          </p:nvGrpSpPr>
          <p:grpSpPr>
            <a:xfrm>
              <a:off x="6642491" y="1171350"/>
              <a:ext cx="5525729" cy="5007365"/>
              <a:chOff x="6622827" y="1171350"/>
              <a:chExt cx="5525729" cy="500736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C0F59A-EA09-49F2-BA66-1EDDC0719261}"/>
                  </a:ext>
                </a:extLst>
              </p:cNvPr>
              <p:cNvSpPr/>
              <p:nvPr/>
            </p:nvSpPr>
            <p:spPr bwMode="auto">
              <a:xfrm>
                <a:off x="6892365" y="3574717"/>
                <a:ext cx="3898026" cy="260399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89B78C8-C921-4962-8AC7-1CFC61828C3D}"/>
                  </a:ext>
                </a:extLst>
              </p:cNvPr>
              <p:cNvGrpSpPr/>
              <p:nvPr/>
            </p:nvGrpSpPr>
            <p:grpSpPr>
              <a:xfrm>
                <a:off x="6622827" y="1171350"/>
                <a:ext cx="5525729" cy="4836252"/>
                <a:chOff x="6622827" y="1171350"/>
                <a:chExt cx="5525729" cy="4836252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C8936F9-5658-4767-9A32-1DC3CA4A33E8}"/>
                    </a:ext>
                  </a:extLst>
                </p:cNvPr>
                <p:cNvGrpSpPr/>
                <p:nvPr/>
              </p:nvGrpSpPr>
              <p:grpSpPr>
                <a:xfrm>
                  <a:off x="6622827" y="1171350"/>
                  <a:ext cx="5525729" cy="2281260"/>
                  <a:chOff x="6622827" y="1171350"/>
                  <a:chExt cx="5525729" cy="228126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C94E5D9-D9BC-4B3E-AF05-8433C014E7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57030" y="2865222"/>
                    <a:ext cx="3344323" cy="587388"/>
                  </a:xfrm>
                  <a:prstGeom prst="rect">
                    <a:avLst/>
                  </a:prstGeom>
                </p:spPr>
              </p:pic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B7B5841-CC75-44A4-BDF0-DA96DD6B9A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22827" y="1171350"/>
                    <a:ext cx="5525729" cy="87874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rPr>
                      <a:t>Anticipation</a:t>
                    </a:r>
                    <a:r>
                      <a:rPr lang="en-GB" sz="2400">
                        <a:latin typeface="Arial Narrow" panose="020B0606020202030204" pitchFamily="34" charset="0"/>
                      </a:rPr>
                      <a:t>:</a:t>
                    </a:r>
                    <a:endParaRPr lang="en-GB" sz="2400" b="1">
                      <a:latin typeface="Arial Narrow" panose="020B0606020202030204" pitchFamily="34" charset="0"/>
                    </a:endParaRPr>
                  </a:p>
                  <a:p>
                    <a:r>
                      <a:rPr lang="en-US" sz="2400">
                        <a:latin typeface="Arial Narrow" panose="020B0606020202030204" pitchFamily="34" charset="0"/>
                      </a:rPr>
                      <a:t>Reaction time of trainee measuring the time </a:t>
                    </a:r>
                  </a:p>
                  <a:p>
                    <a:r>
                      <a:rPr lang="en-US" sz="2400">
                        <a:latin typeface="Arial Narrow" panose="020B0606020202030204" pitchFamily="34" charset="0"/>
                      </a:rPr>
                      <a:t>between an aircraft entering the radar screen </a:t>
                    </a:r>
                  </a:p>
                  <a:p>
                    <a:r>
                      <a:rPr lang="en-US" sz="2400">
                        <a:latin typeface="Arial Narrow" panose="020B0606020202030204" pitchFamily="34" charset="0"/>
                      </a:rPr>
                      <a:t>and it being observed for the first time.</a:t>
                    </a: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F4B829E7-FAEE-4B69-85BD-796FCF324CAE}"/>
                    </a:ext>
                  </a:extLst>
                </p:cNvPr>
                <p:cNvGrpSpPr/>
                <p:nvPr/>
              </p:nvGrpSpPr>
              <p:grpSpPr>
                <a:xfrm>
                  <a:off x="7090170" y="3735327"/>
                  <a:ext cx="3490717" cy="2272275"/>
                  <a:chOff x="1240944" y="3587263"/>
                  <a:chExt cx="3967174" cy="2582425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4D254A04-BAAE-452F-83CD-0BF360C62B9D}"/>
                      </a:ext>
                    </a:extLst>
                  </p:cNvPr>
                  <p:cNvGrpSpPr/>
                  <p:nvPr/>
                </p:nvGrpSpPr>
                <p:grpSpPr>
                  <a:xfrm>
                    <a:off x="3080329" y="4303846"/>
                    <a:ext cx="1252771" cy="777033"/>
                    <a:chOff x="3337929" y="4200339"/>
                    <a:chExt cx="1252771" cy="777033"/>
                  </a:xfrm>
                </p:grpSpPr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7027316F-8F43-4AC2-BBB3-A5CCD67421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3337929" y="4323795"/>
                      <a:ext cx="1185829" cy="65357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pic>
                  <p:nvPicPr>
                    <p:cNvPr id="73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F7168A20-875F-4603-A4E8-589580A1B5E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7714"/>
                    <a:stretch/>
                  </p:blipFill>
                  <p:spPr bwMode="auto">
                    <a:xfrm rot="14427995">
                      <a:off x="4258773" y="4215312"/>
                      <a:ext cx="346899" cy="31695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56" name="Hexagon 55">
                    <a:extLst>
                      <a:ext uri="{FF2B5EF4-FFF2-40B4-BE49-F238E27FC236}">
                        <a16:creationId xmlns:a16="http://schemas.microsoft.com/office/drawing/2014/main" id="{C68CF673-6A8B-4540-8206-5152ADCC9B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17302" y="3587263"/>
                    <a:ext cx="3486777" cy="2582425"/>
                  </a:xfrm>
                  <a:prstGeom prst="hexagon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7E186BAD-3215-44B0-80EA-5EF447829798}"/>
                      </a:ext>
                    </a:extLst>
                  </p:cNvPr>
                  <p:cNvGrpSpPr/>
                  <p:nvPr/>
                </p:nvGrpSpPr>
                <p:grpSpPr>
                  <a:xfrm rot="872875">
                    <a:off x="1821830" y="5361436"/>
                    <a:ext cx="1645197" cy="797223"/>
                    <a:chOff x="1928300" y="5176192"/>
                    <a:chExt cx="1645197" cy="797223"/>
                  </a:xfrm>
                </p:grpSpPr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EDBEE31E-3E29-4B06-853C-DFAA9BFA0C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20727125" flipH="1">
                      <a:off x="1956254" y="5176192"/>
                      <a:ext cx="1617243" cy="44897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pic>
                  <p:nvPicPr>
                    <p:cNvPr id="71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E6CC9CA4-3583-4927-A27F-AA56B31D6F5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4">
                              <a14:imgEffect>
                                <a14:brightnessContrast bright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2708"/>
                    <a:stretch/>
                  </p:blipFill>
                  <p:spPr bwMode="auto">
                    <a:xfrm rot="3629918">
                      <a:off x="1924634" y="5630180"/>
                      <a:ext cx="346901" cy="339569"/>
                    </a:xfrm>
                    <a:prstGeom prst="rect">
                      <a:avLst/>
                    </a:prstGeom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9D800CC6-7749-473B-B9C3-4B2196E9F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1240944" y="3756199"/>
                    <a:ext cx="1391955" cy="58241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62E98AF4-F256-4B80-AEDB-3AA61BCB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701697" y="3917519"/>
                    <a:ext cx="1778724" cy="5861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BE4D7BA7-F3DC-49A8-95F0-9F9E0A028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3831960" y="5628577"/>
                    <a:ext cx="1376158" cy="2298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pic>
                <p:nvPicPr>
                  <p:cNvPr id="67" name="Picture 2" descr="Airplane Icon Vectores, Iconos, Gráficos y Fondos para Descargar Gratis">
                    <a:extLst>
                      <a:ext uri="{FF2B5EF4-FFF2-40B4-BE49-F238E27FC236}">
                        <a16:creationId xmlns:a16="http://schemas.microsoft.com/office/drawing/2014/main" id="{CD1280D4-602F-450A-BE9A-340991679A1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437" t="12122" r="10771" b="12708"/>
                  <a:stretch/>
                </p:blipFill>
                <p:spPr bwMode="auto">
                  <a:xfrm rot="6816691">
                    <a:off x="1324758" y="3693026"/>
                    <a:ext cx="346898" cy="33956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8" name="Picture 2" descr="Airplane Icon Vectores, Iconos, Gráficos y Fondos para Descargar Gratis">
                    <a:extLst>
                      <a:ext uri="{FF2B5EF4-FFF2-40B4-BE49-F238E27FC236}">
                        <a16:creationId xmlns:a16="http://schemas.microsoft.com/office/drawing/2014/main" id="{E7B6B3C1-4E4E-4D54-883C-66857EB2C43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rightnessContrast bright="5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437" t="12122" r="10771" b="12708"/>
                  <a:stretch/>
                </p:blipFill>
                <p:spPr bwMode="auto">
                  <a:xfrm rot="4370818">
                    <a:off x="2631122" y="4307097"/>
                    <a:ext cx="346898" cy="33956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9" name="Picture 2" descr="Airplane Icon Vectores, Iconos, Gráficos y Fondos para Descargar Gratis">
                    <a:extLst>
                      <a:ext uri="{FF2B5EF4-FFF2-40B4-BE49-F238E27FC236}">
                        <a16:creationId xmlns:a16="http://schemas.microsoft.com/office/drawing/2014/main" id="{26B84048-8ADF-4919-82E1-32FB670CA39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rightnessContrast bright="6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437" t="12122" r="10771" b="12708"/>
                  <a:stretch/>
                </p:blipFill>
                <p:spPr bwMode="auto">
                  <a:xfrm rot="6016653">
                    <a:off x="3653006" y="5461909"/>
                    <a:ext cx="346898" cy="33956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4" name="Arrow: Left-Right 73">
                  <a:extLst>
                    <a:ext uri="{FF2B5EF4-FFF2-40B4-BE49-F238E27FC236}">
                      <a16:creationId xmlns:a16="http://schemas.microsoft.com/office/drawing/2014/main" id="{FEE5C1F1-9C53-4FD9-96A4-29CF7DC835DC}"/>
                    </a:ext>
                  </a:extLst>
                </p:cNvPr>
                <p:cNvSpPr/>
                <p:nvPr/>
              </p:nvSpPr>
              <p:spPr bwMode="auto">
                <a:xfrm rot="1355629">
                  <a:off x="6868219" y="3797623"/>
                  <a:ext cx="345465" cy="106091"/>
                </a:xfrm>
                <a:prstGeom prst="leftRightArrow">
                  <a:avLst/>
                </a:prstGeom>
                <a:solidFill>
                  <a:srgbClr val="00B0FF"/>
                </a:solidFill>
                <a:ln w="9525" cap="flat" cmpd="sng" algn="ctr">
                  <a:solidFill>
                    <a:srgbClr val="00B0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</p:grpSp>
        </p:grpSp>
        <p:sp>
          <p:nvSpPr>
            <p:cNvPr id="60" name="Arrow: Left-Right 59">
              <a:extLst>
                <a:ext uri="{FF2B5EF4-FFF2-40B4-BE49-F238E27FC236}">
                  <a16:creationId xmlns:a16="http://schemas.microsoft.com/office/drawing/2014/main" id="{7B6A44F2-FFA5-41A0-8C1D-462FD00EBFBD}"/>
                </a:ext>
              </a:extLst>
            </p:cNvPr>
            <p:cNvSpPr/>
            <p:nvPr/>
          </p:nvSpPr>
          <p:spPr bwMode="auto">
            <a:xfrm rot="19902199">
              <a:off x="9748548" y="4133098"/>
              <a:ext cx="1127787" cy="106091"/>
            </a:xfrm>
            <a:prstGeom prst="leftRightArrow">
              <a:avLst/>
            </a:prstGeom>
            <a:solidFill>
              <a:srgbClr val="00B0FF"/>
            </a:solidFill>
            <a:ln w="9525" cap="flat" cmpd="sng" algn="ctr">
              <a:solidFill>
                <a:srgbClr val="00B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1F196-E181-42BB-9323-A0DECA13D6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794" y="1733602"/>
            <a:ext cx="6843251" cy="3756196"/>
          </a:xfrm>
        </p:spPr>
        <p:txBody>
          <a:bodyPr/>
          <a:lstStyle/>
          <a:p>
            <a:r>
              <a:rPr lang="en-US" sz="2500" b="1"/>
              <a:t>Air Traffic Control (ATC) </a:t>
            </a:r>
            <a:r>
              <a:rPr lang="en-US" sz="2500"/>
              <a:t>is an essential component of the global air transportation system.</a:t>
            </a:r>
          </a:p>
          <a:p>
            <a:endParaRPr lang="en-US" sz="1800"/>
          </a:p>
          <a:p>
            <a:r>
              <a:rPr lang="en-US" sz="2500"/>
              <a:t>Responsible for maintaining </a:t>
            </a:r>
            <a:r>
              <a:rPr lang="en-US" sz="2500" b="1"/>
              <a:t>safety </a:t>
            </a:r>
            <a:r>
              <a:rPr lang="en-US" sz="2500"/>
              <a:t>and</a:t>
            </a:r>
            <a:r>
              <a:rPr lang="en-US" sz="2500" b="1"/>
              <a:t> efficiency   </a:t>
            </a:r>
            <a:r>
              <a:rPr lang="en-US" sz="2500"/>
              <a:t>of air travel throughout one’s national airspace.</a:t>
            </a:r>
          </a:p>
          <a:p>
            <a:pPr lvl="1"/>
            <a:r>
              <a:rPr lang="en-US"/>
              <a:t>Ensure safe separation of aircraft</a:t>
            </a:r>
          </a:p>
          <a:p>
            <a:pPr lvl="1"/>
            <a:r>
              <a:rPr lang="en-US"/>
              <a:t>Issue clearances for departure and landing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2500"/>
              <a:t>Around the clock, ATC centres </a:t>
            </a:r>
            <a:r>
              <a:rPr lang="en-US" sz="2500" b="1"/>
              <a:t>monitor the airspace </a:t>
            </a:r>
            <a:r>
              <a:rPr lang="en-US" sz="2500"/>
              <a:t>to </a:t>
            </a:r>
            <a:r>
              <a:rPr lang="en-US" sz="2500" b="1"/>
              <a:t>guide air traffic </a:t>
            </a:r>
            <a:r>
              <a:rPr lang="en-US" sz="2500"/>
              <a:t>and </a:t>
            </a:r>
            <a:r>
              <a:rPr lang="en-US" sz="2500" b="1"/>
              <a:t>prevent accidents</a:t>
            </a:r>
            <a:r>
              <a:rPr lang="en-US" sz="2500"/>
              <a:t>.</a:t>
            </a:r>
            <a:endParaRPr lang="nl-NL" sz="25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26B1BF-6C98-4F0E-88B4-48566257AC9E}"/>
              </a:ext>
            </a:extLst>
          </p:cNvPr>
          <p:cNvGrpSpPr/>
          <p:nvPr/>
        </p:nvGrpSpPr>
        <p:grpSpPr>
          <a:xfrm flipH="1">
            <a:off x="7280935" y="1481452"/>
            <a:ext cx="4502812" cy="4648910"/>
            <a:chOff x="6880184" y="1645982"/>
            <a:chExt cx="4648910" cy="4648910"/>
          </a:xfrm>
        </p:grpSpPr>
        <p:pic>
          <p:nvPicPr>
            <p:cNvPr id="2056" name="Picture 8" descr="www.advancetech.in – Keeps You Ahead">
              <a:extLst>
                <a:ext uri="{FF2B5EF4-FFF2-40B4-BE49-F238E27FC236}">
                  <a16:creationId xmlns:a16="http://schemas.microsoft.com/office/drawing/2014/main" id="{D4424240-2BEC-4523-B5C9-8367ED82F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186" y="1645984"/>
              <a:ext cx="4648908" cy="464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16C0B5-B801-49C7-BBE3-55C866421730}"/>
                </a:ext>
              </a:extLst>
            </p:cNvPr>
            <p:cNvSpPr/>
            <p:nvPr/>
          </p:nvSpPr>
          <p:spPr bwMode="auto">
            <a:xfrm rot="5400000">
              <a:off x="6880186" y="1645984"/>
              <a:ext cx="4648908" cy="464890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1098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F5780593-303D-4A59-8464-0D56F3A8C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184" y="1645982"/>
              <a:ext cx="4648910" cy="464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20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638" y="10448"/>
            <a:ext cx="8464724" cy="795130"/>
          </a:xfrm>
        </p:spPr>
        <p:txBody>
          <a:bodyPr/>
          <a:lstStyle/>
          <a:p>
            <a:r>
              <a:rPr lang="en-US"/>
              <a:t>Background </a:t>
            </a:r>
            <a:r>
              <a:rPr lang="en-GB"/>
              <a:t>–</a:t>
            </a:r>
            <a:r>
              <a:rPr lang="en-US"/>
              <a:t> Air Traffic Approach Control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6344E-0850-47AC-9CB3-11B3233EF957}"/>
              </a:ext>
            </a:extLst>
          </p:cNvPr>
          <p:cNvSpPr/>
          <p:nvPr/>
        </p:nvSpPr>
        <p:spPr bwMode="auto">
          <a:xfrm>
            <a:off x="1" y="6390502"/>
            <a:ext cx="3126658" cy="4674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9092" y="1271265"/>
            <a:ext cx="6921893" cy="51493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500" b="1"/>
              <a:t>Approach Control (APP) </a:t>
            </a:r>
            <a:r>
              <a:rPr lang="en-US" sz="2500"/>
              <a:t>is responsible for guiding arriving (en-route) aircraft to their final approach at a specific airport.</a:t>
            </a:r>
          </a:p>
          <a:p>
            <a:pPr>
              <a:spcAft>
                <a:spcPts val="600"/>
              </a:spcAft>
            </a:pPr>
            <a:endParaRPr lang="en-US" sz="800"/>
          </a:p>
          <a:p>
            <a:pPr>
              <a:spcAft>
                <a:spcPts val="600"/>
              </a:spcAft>
            </a:pPr>
            <a:r>
              <a:rPr lang="en-US" sz="2500"/>
              <a:t>Responsibilities:</a:t>
            </a:r>
          </a:p>
          <a:p>
            <a:pPr lvl="1">
              <a:spcAft>
                <a:spcPts val="600"/>
              </a:spcAft>
            </a:pPr>
            <a:r>
              <a:rPr lang="en-US" sz="2500"/>
              <a:t>Vectoring aircraft by issuing instructions to pilots</a:t>
            </a:r>
          </a:p>
          <a:p>
            <a:pPr lvl="1">
              <a:spcAft>
                <a:spcPts val="600"/>
              </a:spcAft>
            </a:pPr>
            <a:r>
              <a:rPr lang="en-US" sz="2500"/>
              <a:t>Sequencing of approaching aircraft within the Terminal Manouvering Area (TMA)</a:t>
            </a:r>
          </a:p>
          <a:p>
            <a:pPr marL="609585" lvl="1" indent="0">
              <a:spcAft>
                <a:spcPts val="600"/>
              </a:spcAft>
              <a:buNone/>
            </a:pPr>
            <a:endParaRPr lang="en-US" sz="800"/>
          </a:p>
          <a:p>
            <a:pPr>
              <a:spcAft>
                <a:spcPts val="600"/>
              </a:spcAft>
            </a:pPr>
            <a:r>
              <a:rPr lang="en-US" sz="2500"/>
              <a:t>Systems:</a:t>
            </a:r>
          </a:p>
          <a:p>
            <a:pPr lvl="1">
              <a:spcAft>
                <a:spcPts val="600"/>
              </a:spcAft>
            </a:pPr>
            <a:r>
              <a:rPr lang="en-US" sz="2500"/>
              <a:t>Radar display</a:t>
            </a:r>
          </a:p>
          <a:p>
            <a:pPr lvl="1">
              <a:spcAft>
                <a:spcPts val="600"/>
              </a:spcAft>
            </a:pPr>
            <a:r>
              <a:rPr lang="en-US" sz="2500"/>
              <a:t>Radio communication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727DE6-E495-4674-A5F3-1C0A675102E2}"/>
              </a:ext>
            </a:extLst>
          </p:cNvPr>
          <p:cNvGrpSpPr/>
          <p:nvPr/>
        </p:nvGrpSpPr>
        <p:grpSpPr>
          <a:xfrm>
            <a:off x="7498188" y="3579758"/>
            <a:ext cx="4334720" cy="3018690"/>
            <a:chOff x="7458065" y="1190512"/>
            <a:chExt cx="4334720" cy="301869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8AE756-C9CE-418F-B903-1B29ADF7D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8" t="251" b="23673"/>
            <a:stretch/>
          </p:blipFill>
          <p:spPr>
            <a:xfrm>
              <a:off x="7491045" y="1190512"/>
              <a:ext cx="4301740" cy="276257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842188-5E2D-4333-8E8C-F796DFF7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65" y="3955286"/>
              <a:ext cx="1461155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nl-NL" altLang="nl-NL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Source</a:t>
              </a:r>
              <a:r>
                <a:rPr kumimoji="0" lang="nl-NL" altLang="nl-NL" sz="105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: </a:t>
              </a:r>
              <a:r>
                <a:rPr lang="nl-NL" sz="1050">
                  <a:latin typeface="Arial Narrow" panose="020B0606020202030204" pitchFamily="34" charset="0"/>
                </a:rPr>
                <a:t>Royal NLR, 2024</a:t>
              </a:r>
              <a:r>
                <a:rPr kumimoji="0" lang="nl-NL" altLang="nl-NL" sz="105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D860E-513E-480E-893D-BD77D97AB5E4}"/>
              </a:ext>
            </a:extLst>
          </p:cNvPr>
          <p:cNvGrpSpPr/>
          <p:nvPr/>
        </p:nvGrpSpPr>
        <p:grpSpPr>
          <a:xfrm>
            <a:off x="7496445" y="1141375"/>
            <a:ext cx="4333963" cy="2403417"/>
            <a:chOff x="7456322" y="4248377"/>
            <a:chExt cx="4333963" cy="24034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2242A9-5195-4D93-AAC2-EB2EFA9F8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322" y="6397878"/>
              <a:ext cx="3396843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nl-NL" altLang="nl-NL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Source</a:t>
              </a:r>
              <a:r>
                <a:rPr kumimoji="0" lang="nl-NL" altLang="nl-NL" sz="105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: E</a:t>
              </a:r>
              <a:r>
                <a:rPr lang="nl-NL" altLang="nl-NL" sz="1050">
                  <a:latin typeface="Arial Narrow" panose="020B0606020202030204" pitchFamily="34" charset="0"/>
                </a:rPr>
                <a:t>ncyclopedia Britannica, 2009 (adapted)</a:t>
              </a:r>
              <a:endParaRPr kumimoji="0" lang="nl-NL" altLang="nl-NL" sz="105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94DE96-CC53-4C17-AE63-A7402888DDDE}"/>
                </a:ext>
              </a:extLst>
            </p:cNvPr>
            <p:cNvGrpSpPr/>
            <p:nvPr/>
          </p:nvGrpSpPr>
          <p:grpSpPr>
            <a:xfrm>
              <a:off x="7488545" y="4306821"/>
              <a:ext cx="4301740" cy="2093573"/>
              <a:chOff x="7002365" y="4356543"/>
              <a:chExt cx="4301740" cy="2093573"/>
            </a:xfrm>
          </p:grpSpPr>
          <p:pic>
            <p:nvPicPr>
              <p:cNvPr id="6" name="Picture 2" descr="air-traffic control: stacking holding patterns - Students | Britannica ...">
                <a:extLst>
                  <a:ext uri="{FF2B5EF4-FFF2-40B4-BE49-F238E27FC236}">
                    <a16:creationId xmlns:a16="http://schemas.microsoft.com/office/drawing/2014/main" id="{786C7AB2-944D-4C4C-9F32-995261F4D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" t="6558" r="807" b="7175"/>
              <a:stretch/>
            </p:blipFill>
            <p:spPr bwMode="auto">
              <a:xfrm>
                <a:off x="7002365" y="4356543"/>
                <a:ext cx="4301740" cy="209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D2BA4-6C45-4240-B7B4-47EF7091975A}"/>
                  </a:ext>
                </a:extLst>
              </p:cNvPr>
              <p:cNvSpPr/>
              <p:nvPr/>
            </p:nvSpPr>
            <p:spPr bwMode="auto">
              <a:xfrm>
                <a:off x="10046970" y="4524744"/>
                <a:ext cx="739140" cy="108216"/>
              </a:xfrm>
              <a:prstGeom prst="rect">
                <a:avLst/>
              </a:prstGeom>
              <a:solidFill>
                <a:srgbClr val="98D6D2"/>
              </a:solidFill>
              <a:ln w="9525" cap="flat" cmpd="sng" algn="ctr">
                <a:solidFill>
                  <a:srgbClr val="98D6D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3625AC-1D0E-4D78-AEEF-6F7568C048AF}"/>
                  </a:ext>
                </a:extLst>
              </p:cNvPr>
              <p:cNvSpPr/>
              <p:nvPr/>
            </p:nvSpPr>
            <p:spPr bwMode="auto">
              <a:xfrm>
                <a:off x="7029450" y="4711958"/>
                <a:ext cx="674370" cy="107692"/>
              </a:xfrm>
              <a:prstGeom prst="rect">
                <a:avLst/>
              </a:prstGeom>
              <a:solidFill>
                <a:srgbClr val="98D6D2"/>
              </a:solidFill>
              <a:ln w="9525" cap="flat" cmpd="sng" algn="ctr">
                <a:solidFill>
                  <a:srgbClr val="98D6D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1ACDF6-26C2-4834-9AAA-5E7AD87AF6BD}"/>
                  </a:ext>
                </a:extLst>
              </p:cNvPr>
              <p:cNvSpPr/>
              <p:nvPr/>
            </p:nvSpPr>
            <p:spPr bwMode="auto">
              <a:xfrm>
                <a:off x="7646670" y="6117848"/>
                <a:ext cx="434340" cy="107692"/>
              </a:xfrm>
              <a:prstGeom prst="rect">
                <a:avLst/>
              </a:prstGeom>
              <a:solidFill>
                <a:srgbClr val="68C7C2"/>
              </a:solidFill>
              <a:ln w="9525" cap="flat" cmpd="sng" algn="ctr">
                <a:solidFill>
                  <a:srgbClr val="68C7C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7461A0-5093-46CB-A8CC-4868FEE20687}"/>
                  </a:ext>
                </a:extLst>
              </p:cNvPr>
              <p:cNvSpPr/>
              <p:nvPr/>
            </p:nvSpPr>
            <p:spPr bwMode="auto">
              <a:xfrm>
                <a:off x="10515600" y="5139697"/>
                <a:ext cx="377688" cy="108216"/>
              </a:xfrm>
              <a:prstGeom prst="rect">
                <a:avLst/>
              </a:prstGeom>
              <a:solidFill>
                <a:srgbClr val="68C7C2"/>
              </a:solidFill>
              <a:ln w="9525" cap="flat" cmpd="sng" algn="ctr">
                <a:solidFill>
                  <a:srgbClr val="68C7C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FE08874B-4F7A-4338-B1FB-E6558D691306}"/>
                </a:ext>
              </a:extLst>
            </p:cNvPr>
            <p:cNvSpPr/>
            <p:nvPr/>
          </p:nvSpPr>
          <p:spPr bwMode="auto">
            <a:xfrm>
              <a:off x="7830105" y="4248377"/>
              <a:ext cx="3171675" cy="1772638"/>
            </a:xfrm>
            <a:prstGeom prst="can">
              <a:avLst>
                <a:gd name="adj" fmla="val 46876"/>
              </a:avLst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FEB392D6-D085-4E3B-B401-E508462DC8B6}"/>
                </a:ext>
              </a:extLst>
            </p:cNvPr>
            <p:cNvSpPr/>
            <p:nvPr/>
          </p:nvSpPr>
          <p:spPr bwMode="auto">
            <a:xfrm>
              <a:off x="8370546" y="5599513"/>
              <a:ext cx="1103036" cy="742438"/>
            </a:xfrm>
            <a:prstGeom prst="can">
              <a:avLst>
                <a:gd name="adj" fmla="val 46876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C1F510-44CF-4F90-B6BD-104C731D2627}"/>
                </a:ext>
              </a:extLst>
            </p:cNvPr>
            <p:cNvSpPr txBox="1"/>
            <p:nvPr/>
          </p:nvSpPr>
          <p:spPr>
            <a:xfrm>
              <a:off x="8637305" y="6004654"/>
              <a:ext cx="1111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>
                  <a:latin typeface="Arial Narrow" panose="020B0606020202030204" pitchFamily="34" charset="0"/>
                </a:rPr>
                <a:t>CTR</a:t>
              </a:r>
              <a:endParaRPr lang="nl-NL" sz="1800"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314C64-E8F5-4164-8E18-A535E4C9D10F}"/>
                </a:ext>
              </a:extLst>
            </p:cNvPr>
            <p:cNvSpPr txBox="1"/>
            <p:nvPr/>
          </p:nvSpPr>
          <p:spPr>
            <a:xfrm>
              <a:off x="10382588" y="5425014"/>
              <a:ext cx="739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>
                  <a:latin typeface="Arial Narrow" panose="020B0606020202030204" pitchFamily="34" charset="0"/>
                </a:rPr>
                <a:t>TMA</a:t>
              </a:r>
              <a:endParaRPr lang="nl-NL" sz="18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65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846A3-5910-4D32-8336-5CD0A3A2B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A05CB-A376-4593-B222-BE7B836E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</a:t>
            </a:r>
            <a:r>
              <a:rPr lang="en-GB"/>
              <a:t>–</a:t>
            </a:r>
            <a:r>
              <a:rPr lang="en-US"/>
              <a:t> </a:t>
            </a:r>
            <a:r>
              <a:rPr lang="en-GB"/>
              <a:t>APP Training</a:t>
            </a:r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CC1DA2-9F6E-44BB-BE6A-AD9AA59172C3}"/>
              </a:ext>
            </a:extLst>
          </p:cNvPr>
          <p:cNvGrpSpPr/>
          <p:nvPr/>
        </p:nvGrpSpPr>
        <p:grpSpPr>
          <a:xfrm>
            <a:off x="5654524" y="1043124"/>
            <a:ext cx="6671787" cy="5188038"/>
            <a:chOff x="5684020" y="1043124"/>
            <a:chExt cx="6671787" cy="51880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6DA3A3-F926-46CF-96EC-3F08659BC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9" r="2820" b="25650"/>
            <a:stretch/>
          </p:blipFill>
          <p:spPr>
            <a:xfrm>
              <a:off x="6471829" y="3815431"/>
              <a:ext cx="5189228" cy="2415731"/>
            </a:xfrm>
            <a:prstGeom prst="rect">
              <a:avLst/>
            </a:prstGeom>
          </p:spPr>
        </p:pic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6A011962-E3F0-4771-9598-214CEE2805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84020" y="1043124"/>
              <a:ext cx="6671787" cy="2506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189" indent="-45718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Ø"/>
                <a:defRPr sz="280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defRPr>
              </a:lvl1pPr>
              <a:lvl2pPr marL="990575" indent="-38099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defRPr>
              </a:lvl2pPr>
              <a:lvl3pPr marL="1523962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charset="2"/>
                <a:buChar char="v"/>
                <a:defRPr sz="200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defRPr>
              </a:lvl3pPr>
              <a:lvl4pPr marL="2133547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4pPr>
              <a:lvl5pPr marL="2743131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5pPr>
              <a:lvl6pPr marL="3352716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6pPr>
              <a:lvl7pPr marL="3962301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7pPr>
              <a:lvl8pPr marL="4571886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8pPr>
              <a:lvl9pPr marL="5181470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b="1" kern="0"/>
                <a:t>Rating training</a:t>
              </a:r>
            </a:p>
            <a:p>
              <a:pPr lvl="1"/>
              <a:r>
                <a:rPr lang="en-US" kern="0"/>
                <a:t>Specialized training in a specific ATC rating     (i.e. approach control)</a:t>
              </a:r>
              <a:endParaRPr lang="en-US" sz="2800" kern="0"/>
            </a:p>
            <a:p>
              <a:pPr lvl="1"/>
              <a:r>
                <a:rPr lang="en-US" kern="0"/>
                <a:t>Simulation training in a mock ATC environment</a:t>
              </a:r>
            </a:p>
            <a:p>
              <a:pPr lvl="1"/>
              <a:r>
                <a:rPr lang="en-US" b="1" kern="0"/>
                <a:t>Emphasis on the development of skills in    handling complex and dynamic situations</a:t>
              </a:r>
            </a:p>
            <a:p>
              <a:pPr marL="609585" lvl="1" indent="0">
                <a:buFont typeface="Wingdings" pitchFamily="2" charset="2"/>
                <a:buNone/>
              </a:pPr>
              <a:endParaRPr lang="en-US" b="1" kern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7C76BA-763A-46ED-82CE-71417CF38C32}"/>
              </a:ext>
            </a:extLst>
          </p:cNvPr>
          <p:cNvGrpSpPr/>
          <p:nvPr/>
        </p:nvGrpSpPr>
        <p:grpSpPr>
          <a:xfrm>
            <a:off x="140678" y="1060858"/>
            <a:ext cx="5955322" cy="5176718"/>
            <a:chOff x="140678" y="1060858"/>
            <a:chExt cx="5955322" cy="5176718"/>
          </a:xfrm>
        </p:grpSpPr>
        <p:pic>
          <p:nvPicPr>
            <p:cNvPr id="1028" name="Picture 4" descr="ATC Training - Training - NATS">
              <a:extLst>
                <a:ext uri="{FF2B5EF4-FFF2-40B4-BE49-F238E27FC236}">
                  <a16:creationId xmlns:a16="http://schemas.microsoft.com/office/drawing/2014/main" id="{B4A34DC1-677B-4C01-98B8-170C523912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5" r="2799"/>
            <a:stretch/>
          </p:blipFill>
          <p:spPr bwMode="auto">
            <a:xfrm>
              <a:off x="802135" y="3815432"/>
              <a:ext cx="5017515" cy="242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68AD4ECD-B2C6-43D5-B908-51D462CAA3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0678" y="1060858"/>
              <a:ext cx="5955322" cy="266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189" indent="-45718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charset="2"/>
                <a:buChar char="Ø"/>
                <a:defRPr sz="280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defRPr>
              </a:lvl1pPr>
              <a:lvl2pPr marL="990575" indent="-38099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defRPr>
              </a:lvl2pPr>
              <a:lvl3pPr marL="1523962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charset="2"/>
                <a:buChar char="v"/>
                <a:defRPr sz="200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defRPr>
              </a:lvl3pPr>
              <a:lvl4pPr marL="2133547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4pPr>
              <a:lvl5pPr marL="2743131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5pPr>
              <a:lvl6pPr marL="3352716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6pPr>
              <a:lvl7pPr marL="3962301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7pPr>
              <a:lvl8pPr marL="4571886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8pPr>
              <a:lvl9pPr marL="5181470" indent="-30479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667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b="1"/>
                <a:t>Basic training</a:t>
              </a:r>
            </a:p>
            <a:p>
              <a:pPr lvl="1"/>
              <a:r>
                <a:rPr lang="en-US"/>
                <a:t>Classroom instruction on foundational  ATC concepts, regulations and procedures</a:t>
              </a:r>
            </a:p>
            <a:p>
              <a:pPr lvl="1"/>
              <a:r>
                <a:rPr lang="en-US"/>
                <a:t>Introduction to systems and equipment</a:t>
              </a:r>
              <a:endParaRPr lang="en-GB"/>
            </a:p>
            <a:p>
              <a:pPr marL="609585" lvl="1" indent="0">
                <a:buFont typeface="Wingdings" pitchFamily="2" charset="2"/>
                <a:buNone/>
              </a:pPr>
              <a:endParaRPr lang="en-US" b="1" kern="0"/>
            </a:p>
          </p:txBody>
        </p:sp>
      </p:grpSp>
    </p:spTree>
    <p:extLst>
      <p:ext uri="{BB962C8B-B14F-4D97-AF65-F5344CB8AC3E}">
        <p14:creationId xmlns:p14="http://schemas.microsoft.com/office/powerpoint/2010/main" val="38368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68" y="0"/>
            <a:ext cx="8284464" cy="795130"/>
          </a:xfrm>
        </p:spPr>
        <p:txBody>
          <a:bodyPr/>
          <a:lstStyle/>
          <a:p>
            <a:r>
              <a:rPr lang="en-US"/>
              <a:t>Cognitive Processes in ATC Training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48C16D-A7AF-4B2C-987B-6EBFEC4283F6}"/>
              </a:ext>
            </a:extLst>
          </p:cNvPr>
          <p:cNvGrpSpPr/>
          <p:nvPr/>
        </p:nvGrpSpPr>
        <p:grpSpPr>
          <a:xfrm>
            <a:off x="-102054" y="1663552"/>
            <a:ext cx="4249292" cy="4390922"/>
            <a:chOff x="-102054" y="1653137"/>
            <a:chExt cx="4249292" cy="4390922"/>
          </a:xfrm>
        </p:grpSpPr>
        <p:pic>
          <p:nvPicPr>
            <p:cNvPr id="1032" name="Picture 8" descr="air_traffic_map.jpg - AeroTime">
              <a:extLst>
                <a:ext uri="{FF2B5EF4-FFF2-40B4-BE49-F238E27FC236}">
                  <a16:creationId xmlns:a16="http://schemas.microsoft.com/office/drawing/2014/main" id="{D45B59F7-BE26-4D91-95FF-A54B5D6D13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11873" r="23269" b="6027"/>
            <a:stretch/>
          </p:blipFill>
          <p:spPr bwMode="auto">
            <a:xfrm>
              <a:off x="786060" y="1653137"/>
              <a:ext cx="3151006" cy="284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3C87C6-DE7B-4AF0-827D-9701DFD65FB6}"/>
                </a:ext>
              </a:extLst>
            </p:cNvPr>
            <p:cNvSpPr/>
            <p:nvPr/>
          </p:nvSpPr>
          <p:spPr>
            <a:xfrm>
              <a:off x="-102054" y="4720620"/>
              <a:ext cx="42492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2000" b="1">
                  <a:latin typeface="Arial Narrow" panose="020B0606020202030204" pitchFamily="34" charset="0"/>
                </a:rPr>
                <a:t>Attention &amp; Workload Management</a:t>
              </a:r>
            </a:p>
            <a:p>
              <a:pPr lvl="1" algn="ctr"/>
              <a:r>
                <a:rPr lang="en-US" sz="2000">
                  <a:latin typeface="Arial Narrow" panose="020B0606020202030204" pitchFamily="34" charset="0"/>
                </a:rPr>
                <a:t>Ability to effectively allocate time and attention to optimize efficiency and minimize stress.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E119F3F-E0C0-49C8-81D3-090536E52ACE}"/>
              </a:ext>
            </a:extLst>
          </p:cNvPr>
          <p:cNvGrpSpPr/>
          <p:nvPr/>
        </p:nvGrpSpPr>
        <p:grpSpPr>
          <a:xfrm>
            <a:off x="7077802" y="1818875"/>
            <a:ext cx="4731044" cy="3671684"/>
            <a:chOff x="7284278" y="1789379"/>
            <a:chExt cx="4731044" cy="36716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BA0601-B940-482D-9641-5DE6E27A2A69}"/>
                </a:ext>
              </a:extLst>
            </p:cNvPr>
            <p:cNvGrpSpPr/>
            <p:nvPr/>
          </p:nvGrpSpPr>
          <p:grpSpPr>
            <a:xfrm>
              <a:off x="7284278" y="1789379"/>
              <a:ext cx="4731044" cy="3671684"/>
              <a:chOff x="7284278" y="1789379"/>
              <a:chExt cx="4731044" cy="3671684"/>
            </a:xfrm>
          </p:grpSpPr>
          <p:sp>
            <p:nvSpPr>
              <p:cNvPr id="2063" name="Rectangle 2062">
                <a:extLst>
                  <a:ext uri="{FF2B5EF4-FFF2-40B4-BE49-F238E27FC236}">
                    <a16:creationId xmlns:a16="http://schemas.microsoft.com/office/drawing/2014/main" id="{11798E56-A014-42C5-AD21-8766C254FE58}"/>
                  </a:ext>
                </a:extLst>
              </p:cNvPr>
              <p:cNvSpPr/>
              <p:nvPr/>
            </p:nvSpPr>
            <p:spPr>
              <a:xfrm>
                <a:off x="7284278" y="4753177"/>
                <a:ext cx="47310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2000" b="1">
                    <a:latin typeface="Arial Narrow" panose="020B0606020202030204" pitchFamily="34" charset="0"/>
                  </a:rPr>
                  <a:t>Problem Solving &amp; Decision-Making</a:t>
                </a:r>
              </a:p>
              <a:p>
                <a:pPr lvl="1" algn="ctr"/>
                <a:r>
                  <a:rPr lang="en-US" sz="2000">
                    <a:latin typeface="Arial Narrow" panose="020B0606020202030204" pitchFamily="34" charset="0"/>
                  </a:rPr>
                  <a:t>Plan development and conflict resolution</a:t>
                </a:r>
                <a:endParaRPr lang="nl-NL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C7D50C-2212-48A9-96C8-EA66CA359B43}"/>
                  </a:ext>
                </a:extLst>
              </p:cNvPr>
              <p:cNvGrpSpPr/>
              <p:nvPr/>
            </p:nvGrpSpPr>
            <p:grpSpPr>
              <a:xfrm>
                <a:off x="8213713" y="1789379"/>
                <a:ext cx="3667150" cy="2527465"/>
                <a:chOff x="8452560" y="2069012"/>
                <a:chExt cx="3156651" cy="2175620"/>
              </a:xfrm>
            </p:grpSpPr>
            <p:grpSp>
              <p:nvGrpSpPr>
                <p:cNvPr id="2058" name="Group 2057">
                  <a:extLst>
                    <a:ext uri="{FF2B5EF4-FFF2-40B4-BE49-F238E27FC236}">
                      <a16:creationId xmlns:a16="http://schemas.microsoft.com/office/drawing/2014/main" id="{600536D9-D53E-4B19-89B0-7D1DC2B112E5}"/>
                    </a:ext>
                  </a:extLst>
                </p:cNvPr>
                <p:cNvGrpSpPr/>
                <p:nvPr/>
              </p:nvGrpSpPr>
              <p:grpSpPr>
                <a:xfrm>
                  <a:off x="8452560" y="2069012"/>
                  <a:ext cx="3156651" cy="2175620"/>
                  <a:chOff x="8452560" y="2069012"/>
                  <a:chExt cx="3156651" cy="2175620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39C88F05-D9C0-4A86-A3F3-415967079975}"/>
                      </a:ext>
                    </a:extLst>
                  </p:cNvPr>
                  <p:cNvGrpSpPr/>
                  <p:nvPr/>
                </p:nvGrpSpPr>
                <p:grpSpPr>
                  <a:xfrm>
                    <a:off x="8499804" y="2069012"/>
                    <a:ext cx="3109407" cy="2175620"/>
                    <a:chOff x="1517302" y="3587263"/>
                    <a:chExt cx="3690816" cy="2582425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0B609418-E89F-4AD8-A485-B0A095B19B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7305" y="4393293"/>
                      <a:ext cx="1210042" cy="818450"/>
                      <a:chOff x="3384905" y="4289786"/>
                      <a:chExt cx="1210042" cy="818450"/>
                    </a:xfrm>
                  </p:grpSpPr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5603BE2A-6F94-4CE5-86D7-76503617D0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H="1">
                        <a:off x="3384905" y="4498855"/>
                        <a:ext cx="1103843" cy="60938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miter lim="800000"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pic>
                    <p:nvPicPr>
                      <p:cNvPr id="41" name="Picture 2" descr="Airplane Icon Vectores, Iconos, Gráficos y Fondos para Descargar Gratis">
                        <a:extLst>
                          <a:ext uri="{FF2B5EF4-FFF2-40B4-BE49-F238E27FC236}">
                            <a16:creationId xmlns:a16="http://schemas.microsoft.com/office/drawing/2014/main" id="{1A195777-C9B9-4647-B464-A49AB53FD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437" t="12122" r="10771" b="17714"/>
                      <a:stretch/>
                    </p:blipFill>
                    <p:spPr bwMode="auto">
                      <a:xfrm rot="14427995">
                        <a:off x="4046911" y="4314507"/>
                        <a:ext cx="572758" cy="523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28" name="Hexagon 27">
                      <a:extLst>
                        <a:ext uri="{FF2B5EF4-FFF2-40B4-BE49-F238E27FC236}">
                          <a16:creationId xmlns:a16="http://schemas.microsoft.com/office/drawing/2014/main" id="{4DA0CF20-382D-4720-BDB6-330A4D19DDF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17302" y="3587263"/>
                      <a:ext cx="3486777" cy="2582425"/>
                    </a:xfrm>
                    <a:prstGeom prst="hexagon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10F310B3-E903-4B64-93DF-39601A78B392}"/>
                        </a:ext>
                      </a:extLst>
                    </p:cNvPr>
                    <p:cNvGrpSpPr/>
                    <p:nvPr/>
                  </p:nvGrpSpPr>
                  <p:grpSpPr>
                    <a:xfrm rot="872875">
                      <a:off x="1833143" y="5257558"/>
                      <a:ext cx="1596719" cy="824903"/>
                      <a:chOff x="1917406" y="5078446"/>
                      <a:chExt cx="1596719" cy="824903"/>
                    </a:xfrm>
                  </p:grpSpPr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FA24AF1E-C059-4FEA-9D60-6C2ED31452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20727125" flipH="1">
                        <a:off x="1952221" y="5078446"/>
                        <a:ext cx="1561904" cy="43461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miter lim="800000"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pic>
                    <p:nvPicPr>
                      <p:cNvPr id="39" name="Picture 2" descr="Airplane Icon Vectores, Iconos, Gráficos y Fondos para Descargar Gratis">
                        <a:extLst>
                          <a:ext uri="{FF2B5EF4-FFF2-40B4-BE49-F238E27FC236}">
                            <a16:creationId xmlns:a16="http://schemas.microsoft.com/office/drawing/2014/main" id="{06DE61F2-77F6-4289-8B79-1888A6FCB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437" t="12122" r="10771" b="12708"/>
                      <a:stretch/>
                    </p:blipFill>
                    <p:spPr bwMode="auto">
                      <a:xfrm rot="3629918">
                        <a:off x="1911357" y="5336640"/>
                        <a:ext cx="572758" cy="560659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3D9855B0-B754-42DA-B10D-E47637F503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1814862" y="3993489"/>
                      <a:ext cx="818037" cy="35115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E95A450-2596-45C7-91F0-97710DE478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2701698" y="4027502"/>
                      <a:ext cx="1529450" cy="47614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76E50318-59D2-4014-8E13-E5E9CCB644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3831960" y="5628577"/>
                      <a:ext cx="1376158" cy="22989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pic>
                  <p:nvPicPr>
                    <p:cNvPr id="36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F3A07157-AE30-4D39-BFDC-83E2519B7D7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2708"/>
                    <a:stretch/>
                  </p:blipFill>
                  <p:spPr bwMode="auto">
                    <a:xfrm rot="4370818">
                      <a:off x="2602748" y="4165946"/>
                      <a:ext cx="572756" cy="5606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7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2F94F489-2087-4F3D-A9E0-E87587C0921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2708"/>
                    <a:stretch/>
                  </p:blipFill>
                  <p:spPr bwMode="auto">
                    <a:xfrm rot="6016653">
                      <a:off x="3786688" y="5388138"/>
                      <a:ext cx="572756" cy="5606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" name="Picture 2" descr="Airplane Icon Vectores, Iconos, Gráficos y Fondos para Descargar Gratis">
                      <a:extLst>
                        <a:ext uri="{FF2B5EF4-FFF2-40B4-BE49-F238E27FC236}">
                          <a16:creationId xmlns:a16="http://schemas.microsoft.com/office/drawing/2014/main" id="{77FAEDFF-7645-41DD-8D30-FD029D25BB0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37" t="12122" r="10771" b="12708"/>
                    <a:stretch/>
                  </p:blipFill>
                  <p:spPr bwMode="auto">
                    <a:xfrm rot="6816691">
                      <a:off x="1637793" y="3767229"/>
                      <a:ext cx="572756" cy="5606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DB61EBB-FC7D-47D5-8669-BF03239505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52560" y="2083157"/>
                    <a:ext cx="723015" cy="723015"/>
                  </a:xfrm>
                  <a:prstGeom prst="ellipse">
                    <a:avLst/>
                  </a:prstGeom>
                  <a:solidFill>
                    <a:srgbClr val="00B0FF">
                      <a:alpha val="14902"/>
                    </a:srgbClr>
                  </a:solidFill>
                  <a:ln w="12700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pic>
                <p:nvPicPr>
                  <p:cNvPr id="3076" name="Picture 4" descr="kromme pijl naar boven icoon PNG Aan transparant achtergrond 14455887 PNG">
                    <a:extLst>
                      <a:ext uri="{FF2B5EF4-FFF2-40B4-BE49-F238E27FC236}">
                        <a16:creationId xmlns:a16="http://schemas.microsoft.com/office/drawing/2014/main" id="{9B0737AB-EC8D-4478-B902-D0453B46EC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350552">
                    <a:off x="10730604" y="3667161"/>
                    <a:ext cx="445054" cy="37485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1" name="Picture 4" descr="kromme pijl naar boven icoon PNG Aan transparant achtergrond 14455887 PNG">
                    <a:extLst>
                      <a:ext uri="{FF2B5EF4-FFF2-40B4-BE49-F238E27FC236}">
                        <a16:creationId xmlns:a16="http://schemas.microsoft.com/office/drawing/2014/main" id="{68765D13-503C-432B-BD13-6C98D0C2A95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193544">
                    <a:off x="8845997" y="2357188"/>
                    <a:ext cx="492109" cy="413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4" descr="kromme pijl naar boven icoon PNG Aan transparant achtergrond 14455887 PNG">
                    <a:extLst>
                      <a:ext uri="{FF2B5EF4-FFF2-40B4-BE49-F238E27FC236}">
                        <a16:creationId xmlns:a16="http://schemas.microsoft.com/office/drawing/2014/main" id="{136254D1-6F2D-410C-8BC5-B540856ADA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92279" flipV="1">
                    <a:off x="9083274" y="3543310"/>
                    <a:ext cx="405219" cy="3905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B5CAF4F-2BB7-4739-97A4-710C4003EE7E}"/>
                    </a:ext>
                  </a:extLst>
                </p:cNvPr>
                <p:cNvSpPr/>
                <p:nvPr/>
              </p:nvSpPr>
              <p:spPr bwMode="auto">
                <a:xfrm>
                  <a:off x="9263119" y="2431196"/>
                  <a:ext cx="723015" cy="723015"/>
                </a:xfrm>
                <a:prstGeom prst="ellipse">
                  <a:avLst/>
                </a:prstGeom>
                <a:solidFill>
                  <a:srgbClr val="00B0F0">
                    <a:alpha val="14902"/>
                  </a:srgbClr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F8D3F34-A444-4DE2-8463-2CD247864978}"/>
                    </a:ext>
                  </a:extLst>
                </p:cNvPr>
                <p:cNvSpPr/>
                <p:nvPr/>
              </p:nvSpPr>
              <p:spPr bwMode="auto">
                <a:xfrm>
                  <a:off x="10325458" y="2607340"/>
                  <a:ext cx="723015" cy="723015"/>
                </a:xfrm>
                <a:prstGeom prst="ellipse">
                  <a:avLst/>
                </a:prstGeom>
                <a:solidFill>
                  <a:srgbClr val="00B0F0">
                    <a:alpha val="14902"/>
                  </a:srgbClr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823CAA4-0417-4E76-BEE5-7A09A49FC4B8}"/>
                    </a:ext>
                  </a:extLst>
                </p:cNvPr>
                <p:cNvSpPr/>
                <p:nvPr/>
              </p:nvSpPr>
              <p:spPr bwMode="auto">
                <a:xfrm>
                  <a:off x="10284543" y="3447135"/>
                  <a:ext cx="723015" cy="723015"/>
                </a:xfrm>
                <a:prstGeom prst="ellipse">
                  <a:avLst/>
                </a:prstGeom>
                <a:solidFill>
                  <a:srgbClr val="00B0F0">
                    <a:alpha val="14902"/>
                  </a:srgbClr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85F0D79-542E-4C5A-BB99-7711E9DFA67A}"/>
                    </a:ext>
                  </a:extLst>
                </p:cNvPr>
                <p:cNvSpPr/>
                <p:nvPr/>
              </p:nvSpPr>
              <p:spPr bwMode="auto">
                <a:xfrm>
                  <a:off x="8610464" y="3445063"/>
                  <a:ext cx="723015" cy="723015"/>
                </a:xfrm>
                <a:prstGeom prst="ellipse">
                  <a:avLst/>
                </a:prstGeom>
                <a:solidFill>
                  <a:srgbClr val="00B0F0">
                    <a:alpha val="14902"/>
                  </a:srgbClr>
                </a:solidFill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pic>
              <p:nvPicPr>
                <p:cNvPr id="2050" name="Picture 2" descr="Warning Sign PNGs for Free Download">
                  <a:extLst>
                    <a:ext uri="{FF2B5EF4-FFF2-40B4-BE49-F238E27FC236}">
                      <a16:creationId xmlns:a16="http://schemas.microsoft.com/office/drawing/2014/main" id="{9E59C6B1-DC79-458F-80FD-58EF401C51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95080" y="2654063"/>
                  <a:ext cx="215535" cy="2155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2" descr="Warning Sign PNGs for Free Download">
                  <a:extLst>
                    <a:ext uri="{FF2B5EF4-FFF2-40B4-BE49-F238E27FC236}">
                      <a16:creationId xmlns:a16="http://schemas.microsoft.com/office/drawing/2014/main" id="{A6EACA87-7B27-4732-934F-666531C06C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47066" y="3416339"/>
                  <a:ext cx="215535" cy="2155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D759C46-C780-43ED-9FD1-418FE9BCA341}"/>
                </a:ext>
              </a:extLst>
            </p:cNvPr>
            <p:cNvSpPr txBox="1"/>
            <p:nvPr/>
          </p:nvSpPr>
          <p:spPr>
            <a:xfrm>
              <a:off x="10493001" y="1808912"/>
              <a:ext cx="858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>
                  <a:latin typeface="Arial Narrow" panose="020B0606020202030204" pitchFamily="34" charset="0"/>
                </a:rPr>
                <a:t>TMA</a:t>
              </a:r>
              <a:endParaRPr lang="nl-NL" sz="18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C69853-D7E2-4364-9818-A775B1F8C7CC}"/>
              </a:ext>
            </a:extLst>
          </p:cNvPr>
          <p:cNvGrpSpPr/>
          <p:nvPr/>
        </p:nvGrpSpPr>
        <p:grpSpPr>
          <a:xfrm>
            <a:off x="3859086" y="1663552"/>
            <a:ext cx="3787424" cy="4117614"/>
            <a:chOff x="3859086" y="1663552"/>
            <a:chExt cx="3787424" cy="41176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AE2A32-F073-49E4-BF5D-83CB066EF9EE}"/>
                </a:ext>
              </a:extLst>
            </p:cNvPr>
            <p:cNvSpPr/>
            <p:nvPr/>
          </p:nvSpPr>
          <p:spPr>
            <a:xfrm>
              <a:off x="3859086" y="4765503"/>
              <a:ext cx="36994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2000" b="1">
                  <a:latin typeface="Arial Narrow" panose="020B0606020202030204" pitchFamily="34" charset="0"/>
                </a:rPr>
                <a:t>Situational Assessment </a:t>
              </a:r>
            </a:p>
            <a:p>
              <a:pPr lvl="1" algn="ctr"/>
              <a:r>
                <a:rPr lang="en-US" sz="2000">
                  <a:latin typeface="Arial Narrow" panose="020B0606020202030204" pitchFamily="34" charset="0"/>
                </a:rPr>
                <a:t>Perception of information and anticipation of arriving aircraft.</a:t>
              </a:r>
            </a:p>
          </p:txBody>
        </p:sp>
        <p:pic>
          <p:nvPicPr>
            <p:cNvPr id="1026" name="Picture 2" descr="Validation of air traffic management concepts through simulations ...">
              <a:extLst>
                <a:ext uri="{FF2B5EF4-FFF2-40B4-BE49-F238E27FC236}">
                  <a16:creationId xmlns:a16="http://schemas.microsoft.com/office/drawing/2014/main" id="{9FD139B7-A79E-42C3-889D-AB27F35AA8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5" t="190" r="27808" b="-190"/>
            <a:stretch/>
          </p:blipFill>
          <p:spPr bwMode="auto">
            <a:xfrm>
              <a:off x="4473442" y="1663552"/>
              <a:ext cx="3173068" cy="2858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0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D17A18-80E6-4129-BA41-821464FBE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"/>
          <a:stretch/>
        </p:blipFill>
        <p:spPr>
          <a:xfrm>
            <a:off x="2288331" y="862905"/>
            <a:ext cx="7598619" cy="5698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32" y="0"/>
            <a:ext cx="10294374" cy="795130"/>
          </a:xfrm>
        </p:spPr>
        <p:txBody>
          <a:bodyPr/>
          <a:lstStyle/>
          <a:p>
            <a:r>
              <a:rPr lang="en-US"/>
              <a:t>ATC Cognitive Process &amp; Operational Situation Model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53087C1-1C84-43C8-99AE-F360D0B4F357}"/>
              </a:ext>
            </a:extLst>
          </p:cNvPr>
          <p:cNvSpPr/>
          <p:nvPr/>
        </p:nvSpPr>
        <p:spPr bwMode="auto">
          <a:xfrm>
            <a:off x="9448304" y="948772"/>
            <a:ext cx="2743696" cy="1720926"/>
          </a:xfrm>
          <a:prstGeom prst="wedgeEllipseCallout">
            <a:avLst>
              <a:gd name="adj1" fmla="val -53108"/>
              <a:gd name="adj2" fmla="val 2537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Identifying and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assessing changes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/>
              <a:t>i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nformation and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situation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74D8BF3-0430-42D7-9B77-72128046A264}"/>
              </a:ext>
            </a:extLst>
          </p:cNvPr>
          <p:cNvSpPr/>
          <p:nvPr/>
        </p:nvSpPr>
        <p:spPr bwMode="auto">
          <a:xfrm>
            <a:off x="3755291" y="2543120"/>
            <a:ext cx="3042045" cy="1720926"/>
          </a:xfrm>
          <a:prstGeom prst="wedgeEllipseCallout">
            <a:avLst>
              <a:gd name="adj1" fmla="val 62206"/>
              <a:gd name="adj2" fmla="val -913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Ability of the ATCO to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effectively direct his/her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attention and</a:t>
            </a:r>
            <a:r>
              <a:rPr lang="en-GB" sz="1800"/>
              <a:t> manage high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/>
              <a:t>workloads e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ffectively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597BAC6-8044-46C1-BB94-5C8CA03AD94F}"/>
              </a:ext>
            </a:extLst>
          </p:cNvPr>
          <p:cNvSpPr/>
          <p:nvPr/>
        </p:nvSpPr>
        <p:spPr bwMode="auto">
          <a:xfrm>
            <a:off x="9332412" y="4274168"/>
            <a:ext cx="2743696" cy="1720927"/>
          </a:xfrm>
          <a:prstGeom prst="wedgeEllipseCallout">
            <a:avLst>
              <a:gd name="adj1" fmla="val -52486"/>
              <a:gd name="adj2" fmla="val -3372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Ability to make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/>
              <a:t>effective 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decisions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/>
              <a:t>i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n a timely manner to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prevent conflicts 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612D2-5F94-4E73-83A0-1FE6BBF1E48E}"/>
              </a:ext>
            </a:extLst>
          </p:cNvPr>
          <p:cNvSpPr/>
          <p:nvPr/>
        </p:nvSpPr>
        <p:spPr>
          <a:xfrm>
            <a:off x="6543207" y="6434606"/>
            <a:ext cx="336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latin typeface="Arial Narrow" panose="020B0606020202030204" pitchFamily="34" charset="0"/>
              </a:rPr>
              <a:t>Source</a:t>
            </a:r>
            <a:r>
              <a:rPr lang="en-US" sz="1400">
                <a:latin typeface="Arial Narrow" panose="020B0606020202030204" pitchFamily="34" charset="0"/>
              </a:rPr>
              <a:t>: Schuver-van Blanken et al. (2010) </a:t>
            </a:r>
            <a:r>
              <a:rPr lang="en-US" sz="1200">
                <a:latin typeface="Arial Narrow" panose="020B0606020202030204" pitchFamily="34" charset="0"/>
              </a:rPr>
              <a:t>[2]</a:t>
            </a:r>
            <a:endParaRPr lang="nl-NL" sz="1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obii Pro Glasses 2 wearable eye tracker | SR Labs srl">
            <a:extLst>
              <a:ext uri="{FF2B5EF4-FFF2-40B4-BE49-F238E27FC236}">
                <a16:creationId xmlns:a16="http://schemas.microsoft.com/office/drawing/2014/main" id="{5459365E-DCA0-44A6-A103-15E2369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87" y="4115294"/>
            <a:ext cx="2444159" cy="9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w eye tracking works illustration">
            <a:extLst>
              <a:ext uri="{FF2B5EF4-FFF2-40B4-BE49-F238E27FC236}">
                <a16:creationId xmlns:a16="http://schemas.microsoft.com/office/drawing/2014/main" id="{5CD1E3B5-81D2-45D6-8EAA-09BB795A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00" y="1145342"/>
            <a:ext cx="4366859" cy="29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Tracking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1312099"/>
            <a:ext cx="7906784" cy="3486043"/>
          </a:xfrm>
        </p:spPr>
        <p:txBody>
          <a:bodyPr/>
          <a:lstStyle/>
          <a:p>
            <a:r>
              <a:rPr lang="en-US" b="1"/>
              <a:t>Eye-tracker</a:t>
            </a:r>
            <a:r>
              <a:rPr lang="en-US"/>
              <a:t> are specialized hardware to track a subject’s eye movements / gaze as they perform a task.</a:t>
            </a:r>
            <a:endParaRPr lang="en-GB"/>
          </a:p>
          <a:p>
            <a:pPr marL="0" indent="0">
              <a:buNone/>
            </a:pPr>
            <a:endParaRPr lang="en-GB" sz="2000"/>
          </a:p>
          <a:p>
            <a:r>
              <a:rPr lang="en-GB" b="1"/>
              <a:t>Versatile</a:t>
            </a:r>
            <a:r>
              <a:rPr lang="en-GB"/>
              <a:t>: provide a range of measurements:</a:t>
            </a:r>
          </a:p>
          <a:p>
            <a:pPr lvl="1"/>
            <a:r>
              <a:rPr lang="en-GB"/>
              <a:t>Eye gaze </a:t>
            </a:r>
          </a:p>
          <a:p>
            <a:pPr lvl="1"/>
            <a:r>
              <a:rPr lang="en-GB"/>
              <a:t>Pupil dilation (size)</a:t>
            </a:r>
          </a:p>
          <a:p>
            <a:pPr lvl="1"/>
            <a:r>
              <a:rPr lang="en-GB"/>
              <a:t>Fixation durations </a:t>
            </a:r>
          </a:p>
          <a:p>
            <a:pPr lvl="1"/>
            <a:endParaRPr lang="en-GB" sz="2000"/>
          </a:p>
          <a:p>
            <a:r>
              <a:rPr lang="en-US"/>
              <a:t>“Potential to provide </a:t>
            </a:r>
            <a:r>
              <a:rPr lang="en-US" b="1"/>
              <a:t>real-time insights </a:t>
            </a:r>
            <a:r>
              <a:rPr lang="en-US"/>
              <a:t>into aspects     of attention and information processing that are difficult to quantify, observe, and assess, otherwise.” </a:t>
            </a:r>
          </a:p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100" name="Picture 4" descr="Stabilize your eye tracking research - Tripod Stand - Tobii">
            <a:extLst>
              <a:ext uri="{FF2B5EF4-FFF2-40B4-BE49-F238E27FC236}">
                <a16:creationId xmlns:a16="http://schemas.microsoft.com/office/drawing/2014/main" id="{3BCBE83D-961F-4540-BA21-E2B50C9C8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2"/>
          <a:stretch/>
        </p:blipFill>
        <p:spPr bwMode="auto">
          <a:xfrm>
            <a:off x="9883829" y="4206674"/>
            <a:ext cx="2098200" cy="16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658BFA70-B38E-4D58-AF94-84D7D2D5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1892" y="5269474"/>
            <a:ext cx="2308169" cy="14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4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Question(s)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1376516"/>
            <a:ext cx="10413155" cy="1387004"/>
          </a:xfrm>
        </p:spPr>
        <p:txBody>
          <a:bodyPr/>
          <a:lstStyle/>
          <a:p>
            <a:r>
              <a:rPr lang="en-US" b="1"/>
              <a:t>RQ</a:t>
            </a:r>
            <a:r>
              <a:rPr lang="en-US"/>
              <a:t>: </a:t>
            </a:r>
            <a:r>
              <a:rPr lang="en-GB"/>
              <a:t>Can </a:t>
            </a:r>
            <a:r>
              <a:rPr lang="en-GB" i="1"/>
              <a:t>data analytics </a:t>
            </a:r>
            <a:r>
              <a:rPr lang="en-GB"/>
              <a:t>on </a:t>
            </a:r>
            <a:r>
              <a:rPr lang="en-GB" i="1"/>
              <a:t>physiological measurements derived from eye tracking</a:t>
            </a:r>
            <a:r>
              <a:rPr lang="en-GB"/>
              <a:t> be used to support ATC instructors in </a:t>
            </a:r>
            <a:r>
              <a:rPr lang="en-GB" i="1"/>
              <a:t>gaining insight into the cognitive process of their trainee</a:t>
            </a:r>
            <a:r>
              <a:rPr lang="en-GB"/>
              <a:t>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644430-9E2C-43CD-A1D4-0897D58943AE}"/>
              </a:ext>
            </a:extLst>
          </p:cNvPr>
          <p:cNvSpPr txBox="1">
            <a:spLocks/>
          </p:cNvSpPr>
          <p:nvPr/>
        </p:nvSpPr>
        <p:spPr bwMode="auto">
          <a:xfrm>
            <a:off x="480133" y="3078480"/>
            <a:ext cx="10541828" cy="30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Subquestions</a:t>
            </a:r>
          </a:p>
          <a:p>
            <a:pPr lvl="1"/>
            <a:r>
              <a:rPr lang="en-US" b="1" kern="0"/>
              <a:t>Measurements: </a:t>
            </a:r>
            <a:r>
              <a:rPr lang="en-US" i="1" kern="0"/>
              <a:t>What information can be gathered during a training session?</a:t>
            </a:r>
          </a:p>
          <a:p>
            <a:pPr lvl="1"/>
            <a:endParaRPr lang="en-US" sz="1200" kern="0"/>
          </a:p>
          <a:p>
            <a:pPr lvl="1"/>
            <a:r>
              <a:rPr lang="en-US" b="1" kern="0"/>
              <a:t>Algorithms</a:t>
            </a:r>
            <a:r>
              <a:rPr lang="en-US" kern="0"/>
              <a:t>: </a:t>
            </a:r>
            <a:r>
              <a:rPr lang="en-US" i="1" kern="0"/>
              <a:t>How can the ACoPOS model be formalized into </a:t>
            </a:r>
            <a:r>
              <a:rPr lang="en-US" b="1" i="1" kern="0"/>
              <a:t>objective metrics</a:t>
            </a:r>
            <a:r>
              <a:rPr lang="en-US" i="1" kern="0"/>
              <a:t>,     in order to transform raw data into </a:t>
            </a:r>
            <a:r>
              <a:rPr lang="en-US" b="1" i="1" kern="0"/>
              <a:t>actionable insights?</a:t>
            </a:r>
          </a:p>
          <a:p>
            <a:pPr lvl="1"/>
            <a:endParaRPr lang="en-US" sz="1200" kern="0"/>
          </a:p>
          <a:p>
            <a:pPr lvl="1"/>
            <a:r>
              <a:rPr lang="en-US" b="1" kern="0"/>
              <a:t>Visualization</a:t>
            </a:r>
            <a:r>
              <a:rPr lang="en-US" kern="0"/>
              <a:t>: </a:t>
            </a:r>
            <a:r>
              <a:rPr lang="en-US" i="1" kern="0"/>
              <a:t>How to provide the right analytics during- and post-training (debrief)?</a:t>
            </a:r>
          </a:p>
          <a:p>
            <a:pPr lvl="1"/>
            <a:endParaRPr lang="en-US" sz="1200" b="1" kern="0"/>
          </a:p>
        </p:txBody>
      </p:sp>
    </p:spTree>
    <p:extLst>
      <p:ext uri="{BB962C8B-B14F-4D97-AF65-F5344CB8AC3E}">
        <p14:creationId xmlns:p14="http://schemas.microsoft.com/office/powerpoint/2010/main" val="4086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17378</TotalTime>
  <Words>1646</Words>
  <Application>Microsoft Office PowerPoint</Application>
  <PresentationFormat>Widescreen</PresentationFormat>
  <Paragraphs>307</Paragraphs>
  <Slides>27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 Light</vt:lpstr>
      <vt:lpstr>Tahoma</vt:lpstr>
      <vt:lpstr>Verdana</vt:lpstr>
      <vt:lpstr>Wingdings</vt:lpstr>
      <vt:lpstr>Blends</vt:lpstr>
      <vt:lpstr>PowerPoint Presentation</vt:lpstr>
      <vt:lpstr>Agenda</vt:lpstr>
      <vt:lpstr>Motivation</vt:lpstr>
      <vt:lpstr>Background – Air Traffic Approach Control</vt:lpstr>
      <vt:lpstr>Background – APP Training</vt:lpstr>
      <vt:lpstr>Cognitive Processes in ATC Training</vt:lpstr>
      <vt:lpstr>ATC Cognitive Process &amp; Operational Situation Model</vt:lpstr>
      <vt:lpstr>Eye Tracking</vt:lpstr>
      <vt:lpstr>Research Question(s)</vt:lpstr>
      <vt:lpstr>INSPECT</vt:lpstr>
      <vt:lpstr>Overview</vt:lpstr>
      <vt:lpstr>Task Environment</vt:lpstr>
      <vt:lpstr>Visualization Concepts</vt:lpstr>
      <vt:lpstr>Live Instructor View</vt:lpstr>
      <vt:lpstr>Debrief Application</vt:lpstr>
      <vt:lpstr>Debrief: Situational Assessment</vt:lpstr>
      <vt:lpstr>Debrief: Workload Management</vt:lpstr>
      <vt:lpstr>Debrief: Problem Solving and Decision-Making</vt:lpstr>
      <vt:lpstr>Early Observations</vt:lpstr>
      <vt:lpstr>Challenges and Limitations</vt:lpstr>
      <vt:lpstr>Challenges and Limitations</vt:lpstr>
      <vt:lpstr>What Next?</vt:lpstr>
      <vt:lpstr>Recap</vt:lpstr>
      <vt:lpstr>Thank You</vt:lpstr>
      <vt:lpstr>References</vt:lpstr>
      <vt:lpstr>Advancements in ATC Training</vt:lpstr>
      <vt:lpstr>Debrief: Situational Assessment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Bellucci, Thomas</cp:lastModifiedBy>
  <cp:revision>797</cp:revision>
  <cp:lastPrinted>1601-01-01T00:00:00Z</cp:lastPrinted>
  <dcterms:created xsi:type="dcterms:W3CDTF">2016-03-29T15:29:36Z</dcterms:created>
  <dcterms:modified xsi:type="dcterms:W3CDTF">2024-10-06T07:37:29Z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