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5"/>
  </p:sldMasterIdLst>
  <p:notesMasterIdLst>
    <p:notesMasterId r:id="rId30"/>
  </p:notesMasterIdLst>
  <p:handoutMasterIdLst>
    <p:handoutMasterId r:id="rId31"/>
  </p:handoutMasterIdLst>
  <p:sldIdLst>
    <p:sldId id="289" r:id="rId6"/>
    <p:sldId id="314" r:id="rId7"/>
    <p:sldId id="326" r:id="rId8"/>
    <p:sldId id="313" r:id="rId9"/>
    <p:sldId id="291" r:id="rId10"/>
    <p:sldId id="305" r:id="rId11"/>
    <p:sldId id="329" r:id="rId12"/>
    <p:sldId id="328" r:id="rId13"/>
    <p:sldId id="327" r:id="rId14"/>
    <p:sldId id="306" r:id="rId15"/>
    <p:sldId id="330" r:id="rId16"/>
    <p:sldId id="295" r:id="rId17"/>
    <p:sldId id="318" r:id="rId18"/>
    <p:sldId id="323" r:id="rId19"/>
    <p:sldId id="320" r:id="rId20"/>
    <p:sldId id="331" r:id="rId21"/>
    <p:sldId id="322" r:id="rId22"/>
    <p:sldId id="319" r:id="rId23"/>
    <p:sldId id="321" r:id="rId24"/>
    <p:sldId id="332" r:id="rId25"/>
    <p:sldId id="315" r:id="rId26"/>
    <p:sldId id="325" r:id="rId27"/>
    <p:sldId id="324" r:id="rId28"/>
    <p:sldId id="307" r:id="rId29"/>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ghane, Chihab" initials="AC" lastIdx="17" clrIdx="0">
    <p:extLst>
      <p:ext uri="{19B8F6BF-5375-455C-9EA6-DF929625EA0E}">
        <p15:presenceInfo xmlns:p15="http://schemas.microsoft.com/office/powerpoint/2012/main" userId="S::chihab.amghane@nlr.nl::ec1c8926-c24c-447e-a4c5-409daaa35aaf" providerId="AD"/>
      </p:ext>
    </p:extLst>
  </p:cmAuthor>
  <p:cmAuthor id="2" name="Marez Oyens, Pieter de" initials="MOPd" lastIdx="2" clrIdx="1">
    <p:extLst>
      <p:ext uri="{19B8F6BF-5375-455C-9EA6-DF929625EA0E}">
        <p15:presenceInfo xmlns:p15="http://schemas.microsoft.com/office/powerpoint/2012/main" userId="S-1-5-21-138686677-1538852471-1849977318-926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BD1"/>
    <a:srgbClr val="FFFFFF"/>
    <a:srgbClr val="E2E9DF"/>
    <a:srgbClr val="A5BC9C"/>
    <a:srgbClr val="000000"/>
    <a:srgbClr val="FFF4C8"/>
    <a:srgbClr val="00E4A8"/>
    <a:srgbClr val="004D7D"/>
    <a:srgbClr val="182350"/>
    <a:srgbClr val="00AB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9" autoAdjust="0"/>
    <p:restoredTop sz="78765" autoAdjust="0"/>
  </p:normalViewPr>
  <p:slideViewPr>
    <p:cSldViewPr snapToGrid="0">
      <p:cViewPr varScale="1">
        <p:scale>
          <a:sx n="128" d="100"/>
          <a:sy n="128" d="100"/>
        </p:scale>
        <p:origin x="1572" y="12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4-10-03T11:54:26.393" idx="1">
    <p:pos x="10" y="10"/>
    <p:text/>
    <p:extLst>
      <p:ext uri="{C676402C-5697-4E1C-873F-D02D1690AC5C}">
        <p15:threadingInfo xmlns:p15="http://schemas.microsoft.com/office/powerpoint/2012/main" timeZoneBias="-120"/>
      </p:ext>
    </p:extLst>
  </p:cm>
  <p:cm authorId="2" dt="2024-10-03T11:54:37.083" idx="2">
    <p:pos x="106" y="106"/>
    <p:text>Add story, is this the right place?</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10-02T16:18:52.892" idx="3">
    <p:pos x="10" y="10"/>
    <p:text>NICE!</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4-10-02T16:19:17.140" idx="4">
    <p:pos x="10" y="10"/>
    <p:text>Vakje mag misschien wat meer kleur hebben zodat het van afstand opvalt?</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Paper JJ: more </a:t>
            </a:r>
            <a:r>
              <a:rPr lang="nl-NL" dirty="0" err="1"/>
              <a:t>indepth</a:t>
            </a:r>
            <a:r>
              <a:rPr lang="nl-NL" dirty="0"/>
              <a:t> </a:t>
            </a:r>
            <a:r>
              <a:rPr lang="nl-NL" dirty="0" err="1"/>
              <a:t>about</a:t>
            </a:r>
            <a:r>
              <a:rPr lang="nl-NL" dirty="0"/>
              <a:t> Information </a:t>
            </a:r>
            <a:r>
              <a:rPr lang="nl-NL" dirty="0" err="1"/>
              <a:t>Warfare</a:t>
            </a:r>
            <a:r>
              <a:rPr lang="nl-NL" dirty="0"/>
              <a:t>, </a:t>
            </a:r>
            <a:r>
              <a:rPr lang="nl-NL" dirty="0" err="1"/>
              <a:t>ethical</a:t>
            </a:r>
            <a:r>
              <a:rPr lang="nl-NL" dirty="0"/>
              <a:t> </a:t>
            </a:r>
            <a:r>
              <a:rPr lang="nl-NL" dirty="0" err="1"/>
              <a:t>considerations</a:t>
            </a:r>
            <a:r>
              <a:rPr lang="nl-NL" dirty="0"/>
              <a:t> </a:t>
            </a:r>
            <a:r>
              <a:rPr lang="nl-NL" dirty="0" err="1"/>
              <a:t>and</a:t>
            </a:r>
            <a:r>
              <a:rPr lang="nl-NL" dirty="0"/>
              <a:t> </a:t>
            </a:r>
            <a:r>
              <a:rPr lang="nl-NL" dirty="0" err="1"/>
              <a:t>Tactics</a:t>
            </a:r>
            <a:r>
              <a:rPr lang="nl-NL"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Events are: </a:t>
            </a:r>
            <a:r>
              <a:rPr lang="en-US" dirty="0"/>
              <a:t>a tank driving by, distant gunfire, or a helicopter hovering</a:t>
            </a:r>
          </a:p>
          <a:p>
            <a:endParaRPr lang="nl-NL" dirty="0"/>
          </a:p>
          <a:p>
            <a:endParaRPr lang="nl-NL"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dirty="0"/>
          </a:p>
        </p:txBody>
      </p:sp>
    </p:spTree>
    <p:extLst>
      <p:ext uri="{BB962C8B-B14F-4D97-AF65-F5344CB8AC3E}">
        <p14:creationId xmlns:p14="http://schemas.microsoft.com/office/powerpoint/2010/main" val="3142260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Paper JJ: more </a:t>
            </a:r>
            <a:r>
              <a:rPr lang="nl-NL" dirty="0" err="1"/>
              <a:t>indepth</a:t>
            </a:r>
            <a:r>
              <a:rPr lang="nl-NL" dirty="0"/>
              <a:t> </a:t>
            </a:r>
            <a:r>
              <a:rPr lang="nl-NL" dirty="0" err="1"/>
              <a:t>about</a:t>
            </a:r>
            <a:r>
              <a:rPr lang="nl-NL" dirty="0"/>
              <a:t> Information </a:t>
            </a:r>
            <a:r>
              <a:rPr lang="nl-NL" dirty="0" err="1"/>
              <a:t>Warfare</a:t>
            </a:r>
            <a:r>
              <a:rPr lang="nl-NL" dirty="0"/>
              <a:t>, </a:t>
            </a:r>
            <a:r>
              <a:rPr lang="nl-NL" dirty="0" err="1"/>
              <a:t>ethical</a:t>
            </a:r>
            <a:r>
              <a:rPr lang="nl-NL" dirty="0"/>
              <a:t> </a:t>
            </a:r>
            <a:r>
              <a:rPr lang="nl-NL" dirty="0" err="1"/>
              <a:t>considerations</a:t>
            </a:r>
            <a:r>
              <a:rPr lang="nl-NL" dirty="0"/>
              <a:t> </a:t>
            </a:r>
            <a:r>
              <a:rPr lang="nl-NL" dirty="0" err="1"/>
              <a:t>and</a:t>
            </a:r>
            <a:r>
              <a:rPr lang="nl-NL" dirty="0"/>
              <a:t> </a:t>
            </a:r>
            <a:r>
              <a:rPr lang="nl-NL" dirty="0" err="1"/>
              <a:t>Tactics</a:t>
            </a:r>
            <a:r>
              <a:rPr lang="nl-NL"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Events are: </a:t>
            </a:r>
            <a:r>
              <a:rPr lang="en-US" dirty="0"/>
              <a:t>a tank driving by, distant gunfire, or a helicopter hovering</a:t>
            </a:r>
          </a:p>
          <a:p>
            <a:endParaRPr lang="nl-NL" dirty="0"/>
          </a:p>
          <a:p>
            <a:endParaRPr lang="nl-NL"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dirty="0"/>
          </a:p>
        </p:txBody>
      </p:sp>
    </p:spTree>
    <p:extLst>
      <p:ext uri="{BB962C8B-B14F-4D97-AF65-F5344CB8AC3E}">
        <p14:creationId xmlns:p14="http://schemas.microsoft.com/office/powerpoint/2010/main" val="1152505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Personas</a:t>
            </a:r>
            <a:r>
              <a:rPr lang="nl-NL" dirty="0"/>
              <a:t> </a:t>
            </a:r>
            <a:r>
              <a:rPr lang="nl-NL" dirty="0" err="1"/>
              <a:t>Creation</a:t>
            </a:r>
            <a:r>
              <a:rPr lang="nl-NL" dirty="0"/>
              <a:t> </a:t>
            </a:r>
            <a:r>
              <a:rPr lang="nl-NL" dirty="0" err="1"/>
              <a:t>to</a:t>
            </a:r>
            <a:r>
              <a:rPr lang="nl-NL" dirty="0"/>
              <a:t> </a:t>
            </a:r>
            <a:r>
              <a:rPr lang="nl-NL" dirty="0" err="1"/>
              <a:t>create</a:t>
            </a:r>
            <a:r>
              <a:rPr lang="nl-NL" dirty="0"/>
              <a:t> </a:t>
            </a:r>
            <a:r>
              <a:rPr lang="nl-NL" dirty="0" err="1"/>
              <a:t>better</a:t>
            </a:r>
            <a:r>
              <a:rPr lang="nl-NL" dirty="0"/>
              <a:t> </a:t>
            </a:r>
            <a:r>
              <a:rPr lang="nl-NL" dirty="0" err="1"/>
              <a:t>posts</a:t>
            </a:r>
            <a:endParaRPr lang="nl-NL" dirty="0"/>
          </a:p>
          <a:p>
            <a:r>
              <a:rPr lang="nl-NL" dirty="0"/>
              <a:t>	- Identity = </a:t>
            </a:r>
            <a:r>
              <a:rPr lang="nl-NL" dirty="0" err="1"/>
              <a:t>Description</a:t>
            </a:r>
            <a:endParaRPr lang="nl-NL" dirty="0"/>
          </a:p>
          <a:p>
            <a:r>
              <a:rPr lang="nl-NL" dirty="0"/>
              <a:t>	- Depth = </a:t>
            </a:r>
            <a:r>
              <a:rPr lang="nl-NL" dirty="0" err="1"/>
              <a:t>Emotion</a:t>
            </a:r>
            <a:r>
              <a:rPr lang="nl-NL" dirty="0"/>
              <a:t> </a:t>
            </a:r>
            <a:r>
              <a:rPr lang="nl-NL" dirty="0" err="1"/>
              <a:t>and</a:t>
            </a:r>
            <a:r>
              <a:rPr lang="nl-NL" dirty="0"/>
              <a:t> Stance</a:t>
            </a:r>
          </a:p>
          <a:p>
            <a:endParaRPr lang="nl-NL" dirty="0"/>
          </a:p>
          <a:p>
            <a:r>
              <a:rPr lang="nl-NL" dirty="0"/>
              <a:t>Scenario 1: </a:t>
            </a:r>
            <a:r>
              <a:rPr lang="nl-NL" dirty="0" err="1"/>
              <a:t>only</a:t>
            </a:r>
            <a:r>
              <a:rPr lang="nl-NL" dirty="0"/>
              <a:t> </a:t>
            </a:r>
            <a:r>
              <a:rPr lang="nl-NL" dirty="0" err="1"/>
              <a:t>describe</a:t>
            </a:r>
            <a:r>
              <a:rPr lang="nl-NL" dirty="0"/>
              <a:t> a </a:t>
            </a:r>
            <a:r>
              <a:rPr lang="nl-NL" dirty="0" err="1"/>
              <a:t>situation</a:t>
            </a:r>
            <a:r>
              <a:rPr lang="nl-NL" dirty="0"/>
              <a:t>/conflict</a:t>
            </a:r>
          </a:p>
          <a:p>
            <a:r>
              <a:rPr lang="nl-NL" dirty="0"/>
              <a:t>Scenario 2: </a:t>
            </a:r>
            <a:r>
              <a:rPr lang="nl-NL" dirty="0" err="1"/>
              <a:t>give</a:t>
            </a:r>
            <a:r>
              <a:rPr lang="nl-NL" dirty="0"/>
              <a:t> a </a:t>
            </a:r>
            <a:r>
              <a:rPr lang="nl-NL" dirty="0" err="1"/>
              <a:t>description</a:t>
            </a:r>
            <a:r>
              <a:rPr lang="nl-NL" dirty="0"/>
              <a:t> </a:t>
            </a:r>
            <a:r>
              <a:rPr lang="nl-NL" dirty="0" err="1"/>
              <a:t>that</a:t>
            </a:r>
            <a:r>
              <a:rPr lang="nl-NL" dirty="0"/>
              <a:t> is </a:t>
            </a:r>
            <a:r>
              <a:rPr lang="nl-NL" dirty="0" err="1"/>
              <a:t>similar</a:t>
            </a:r>
            <a:r>
              <a:rPr lang="nl-NL" dirty="0"/>
              <a:t> </a:t>
            </a:r>
            <a:r>
              <a:rPr lang="nl-NL" dirty="0" err="1"/>
              <a:t>to</a:t>
            </a:r>
            <a:r>
              <a:rPr lang="nl-NL" dirty="0"/>
              <a:t> </a:t>
            </a:r>
            <a:r>
              <a:rPr lang="nl-NL" dirty="0" err="1"/>
              <a:t>the</a:t>
            </a:r>
            <a:r>
              <a:rPr lang="nl-NL" dirty="0"/>
              <a:t> VBS event/scenario, </a:t>
            </a:r>
            <a:r>
              <a:rPr lang="nl-NL" dirty="0" err="1"/>
              <a:t>represents</a:t>
            </a:r>
            <a:r>
              <a:rPr lang="nl-NL" dirty="0"/>
              <a:t> </a:t>
            </a:r>
            <a:r>
              <a:rPr lang="nl-NL" dirty="0" err="1"/>
              <a:t>the</a:t>
            </a:r>
            <a:r>
              <a:rPr lang="nl-NL" dirty="0"/>
              <a:t> multiple </a:t>
            </a:r>
            <a:r>
              <a:rPr lang="nl-NL" dirty="0" err="1"/>
              <a:t>domains</a:t>
            </a:r>
            <a:endParaRPr lang="nl-NL" dirty="0"/>
          </a:p>
          <a:p>
            <a:endParaRPr lang="nl-NL" dirty="0"/>
          </a:p>
          <a:p>
            <a:endParaRPr lang="nl-NL"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12</a:t>
            </a:fld>
            <a:endParaRPr lang="en-US" dirty="0"/>
          </a:p>
        </p:txBody>
      </p:sp>
    </p:spTree>
    <p:extLst>
      <p:ext uri="{BB962C8B-B14F-4D97-AF65-F5344CB8AC3E}">
        <p14:creationId xmlns:p14="http://schemas.microsoft.com/office/powerpoint/2010/main" val="560582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GB" dirty="0"/>
              <a:t>We also describe, by hand, 10 or so personas as our initial examples for the few shot. </a:t>
            </a:r>
          </a:p>
          <a:p>
            <a:pPr marL="285750" indent="-285750">
              <a:buFontTx/>
              <a:buChar char="-"/>
            </a:pPr>
            <a:endParaRPr lang="nl-NL" dirty="0"/>
          </a:p>
          <a:p>
            <a:pPr marL="285750" indent="-285750">
              <a:buFontTx/>
              <a:buChar char="-"/>
            </a:pPr>
            <a:r>
              <a:rPr lang="nl-NL" dirty="0" err="1"/>
              <a:t>Emotions</a:t>
            </a:r>
            <a:r>
              <a:rPr lang="nl-NL" dirty="0"/>
              <a:t> are vague </a:t>
            </a:r>
            <a:r>
              <a:rPr lang="nl-NL" dirty="0" err="1"/>
              <a:t>so</a:t>
            </a:r>
            <a:r>
              <a:rPr lang="nl-NL" dirty="0"/>
              <a:t>: </a:t>
            </a:r>
            <a:r>
              <a:rPr lang="nl-NL" dirty="0" err="1"/>
              <a:t>asking</a:t>
            </a:r>
            <a:r>
              <a:rPr lang="nl-NL" dirty="0"/>
              <a:t> </a:t>
            </a:r>
            <a:r>
              <a:rPr lang="nl-NL" dirty="0" err="1"/>
              <a:t>the</a:t>
            </a:r>
            <a:r>
              <a:rPr lang="nl-NL" dirty="0"/>
              <a:t> LLM </a:t>
            </a:r>
            <a:r>
              <a:rPr lang="nl-NL" dirty="0" err="1"/>
              <a:t>to</a:t>
            </a:r>
            <a:r>
              <a:rPr lang="nl-NL" dirty="0"/>
              <a:t> </a:t>
            </a:r>
            <a:r>
              <a:rPr lang="nl-NL" dirty="0" err="1"/>
              <a:t>describe</a:t>
            </a:r>
            <a:r>
              <a:rPr lang="nl-NL" dirty="0"/>
              <a:t> </a:t>
            </a:r>
            <a:r>
              <a:rPr lang="nl-NL" dirty="0" err="1"/>
              <a:t>emotions</a:t>
            </a:r>
            <a:r>
              <a:rPr lang="nl-NL" dirty="0"/>
              <a:t>, </a:t>
            </a:r>
            <a:r>
              <a:rPr lang="nl-NL" dirty="0" err="1"/>
              <a:t>and</a:t>
            </a:r>
            <a:r>
              <a:rPr lang="nl-NL" dirty="0"/>
              <a:t> </a:t>
            </a:r>
            <a:r>
              <a:rPr lang="nl-NL" dirty="0" err="1"/>
              <a:t>use</a:t>
            </a:r>
            <a:r>
              <a:rPr lang="nl-NL" dirty="0"/>
              <a:t> these </a:t>
            </a:r>
            <a:r>
              <a:rPr lang="nl-NL" dirty="0" err="1"/>
              <a:t>descriptions</a:t>
            </a:r>
            <a:r>
              <a:rPr lang="nl-NL" dirty="0"/>
              <a:t> </a:t>
            </a:r>
            <a:r>
              <a:rPr lang="nl-NL" dirty="0" err="1"/>
              <a:t>to</a:t>
            </a:r>
            <a:r>
              <a:rPr lang="nl-NL" dirty="0"/>
              <a:t> later </a:t>
            </a:r>
            <a:r>
              <a:rPr lang="nl-NL" dirty="0" err="1"/>
              <a:t>add</a:t>
            </a:r>
            <a:r>
              <a:rPr lang="nl-NL" dirty="0"/>
              <a:t> a sentiment </a:t>
            </a:r>
            <a:r>
              <a:rPr lang="nl-NL" dirty="0" err="1"/>
              <a:t>when</a:t>
            </a:r>
            <a:r>
              <a:rPr lang="nl-NL" dirty="0"/>
              <a:t> </a:t>
            </a:r>
            <a:r>
              <a:rPr lang="nl-NL" dirty="0" err="1"/>
              <a:t>writing</a:t>
            </a:r>
            <a:r>
              <a:rPr lang="nl-NL" dirty="0"/>
              <a:t> a prompt</a:t>
            </a:r>
          </a:p>
          <a:p>
            <a:pPr marL="0" indent="0">
              <a:buFontTx/>
              <a:buNone/>
            </a:pPr>
            <a:r>
              <a:rPr lang="nl-NL" dirty="0" err="1"/>
              <a:t>Examples</a:t>
            </a:r>
            <a:r>
              <a:rPr lang="nl-NL" dirty="0"/>
              <a:t>: Love, </a:t>
            </a:r>
            <a:r>
              <a:rPr lang="nl-NL" dirty="0" err="1"/>
              <a:t>fear</a:t>
            </a:r>
            <a:r>
              <a:rPr lang="nl-NL" dirty="0"/>
              <a:t>, </a:t>
            </a:r>
            <a:r>
              <a:rPr lang="nl-NL" dirty="0" err="1"/>
              <a:t>happines</a:t>
            </a:r>
            <a:r>
              <a:rPr lang="nl-NL" dirty="0"/>
              <a:t> </a:t>
            </a:r>
            <a:r>
              <a:rPr lang="nl-NL" dirty="0" err="1"/>
              <a:t>and</a:t>
            </a:r>
            <a:r>
              <a:rPr lang="nl-NL" dirty="0"/>
              <a:t> </a:t>
            </a:r>
            <a:r>
              <a:rPr lang="nl-NL" dirty="0" err="1"/>
              <a:t>Disgust</a:t>
            </a:r>
            <a:r>
              <a:rPr lang="nl-NL" dirty="0"/>
              <a:t>.</a:t>
            </a:r>
          </a:p>
        </p:txBody>
      </p:sp>
      <p:sp>
        <p:nvSpPr>
          <p:cNvPr id="4" name="Slide Number Placeholder 3"/>
          <p:cNvSpPr>
            <a:spLocks noGrp="1"/>
          </p:cNvSpPr>
          <p:nvPr>
            <p:ph type="sldNum" sz="quarter" idx="5"/>
          </p:nvPr>
        </p:nvSpPr>
        <p:spPr/>
        <p:txBody>
          <a:bodyPr/>
          <a:lstStyle/>
          <a:p>
            <a:fld id="{85D9B890-3B6E-417C-BD92-47816D5AB620}" type="slidenum">
              <a:rPr lang="en-US" smtClean="0"/>
              <a:pPr/>
              <a:t>13</a:t>
            </a:fld>
            <a:endParaRPr lang="en-US" dirty="0"/>
          </a:p>
        </p:txBody>
      </p:sp>
    </p:spTree>
    <p:extLst>
      <p:ext uri="{BB962C8B-B14F-4D97-AF65-F5344CB8AC3E}">
        <p14:creationId xmlns:p14="http://schemas.microsoft.com/office/powerpoint/2010/main" val="1484896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The post looks at a scenario </a:t>
            </a:r>
            <a:r>
              <a:rPr lang="nl-NL" dirty="0" err="1"/>
              <a:t>from</a:t>
            </a:r>
            <a:r>
              <a:rPr lang="nl-NL" dirty="0"/>
              <a:t> </a:t>
            </a:r>
            <a:r>
              <a:rPr lang="nl-NL" dirty="0" err="1"/>
              <a:t>both</a:t>
            </a:r>
            <a:r>
              <a:rPr lang="nl-NL" dirty="0"/>
              <a:t> </a:t>
            </a:r>
            <a:r>
              <a:rPr lang="nl-NL" dirty="0" err="1"/>
              <a:t>perspectives</a:t>
            </a:r>
            <a:endParaRPr lang="nl-NL"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14</a:t>
            </a:fld>
            <a:endParaRPr lang="en-US" dirty="0"/>
          </a:p>
        </p:txBody>
      </p:sp>
    </p:spTree>
    <p:extLst>
      <p:ext uri="{BB962C8B-B14F-4D97-AF65-F5344CB8AC3E}">
        <p14:creationId xmlns:p14="http://schemas.microsoft.com/office/powerpoint/2010/main" val="3695894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Pos</a:t>
            </a:r>
            <a:r>
              <a:rPr lang="en-GB" dirty="0"/>
              <a:t> is pro blue </a:t>
            </a:r>
          </a:p>
          <a:p>
            <a:r>
              <a:rPr lang="en-GB" dirty="0"/>
              <a:t>Neg is pro red</a:t>
            </a:r>
            <a:endParaRPr lang="nl-NL"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15</a:t>
            </a:fld>
            <a:endParaRPr lang="en-US" dirty="0"/>
          </a:p>
        </p:txBody>
      </p:sp>
    </p:spTree>
    <p:extLst>
      <p:ext uri="{BB962C8B-B14F-4D97-AF65-F5344CB8AC3E}">
        <p14:creationId xmlns:p14="http://schemas.microsoft.com/office/powerpoint/2010/main" val="764075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The post looks at a scenario </a:t>
            </a:r>
            <a:r>
              <a:rPr lang="nl-NL" dirty="0" err="1"/>
              <a:t>from</a:t>
            </a:r>
            <a:r>
              <a:rPr lang="nl-NL" dirty="0"/>
              <a:t> </a:t>
            </a:r>
            <a:r>
              <a:rPr lang="nl-NL" dirty="0" err="1"/>
              <a:t>both</a:t>
            </a:r>
            <a:r>
              <a:rPr lang="nl-NL" dirty="0"/>
              <a:t> </a:t>
            </a:r>
            <a:r>
              <a:rPr lang="nl-NL" dirty="0" err="1"/>
              <a:t>perspectives</a:t>
            </a:r>
            <a:endParaRPr lang="nl-NL"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16</a:t>
            </a:fld>
            <a:endParaRPr lang="en-US" dirty="0"/>
          </a:p>
        </p:txBody>
      </p:sp>
    </p:spTree>
    <p:extLst>
      <p:ext uri="{BB962C8B-B14F-4D97-AF65-F5344CB8AC3E}">
        <p14:creationId xmlns:p14="http://schemas.microsoft.com/office/powerpoint/2010/main" val="2426587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600" b="0" i="0" u="none" strike="noStrike" kern="1200" baseline="0" dirty="0">
                <a:solidFill>
                  <a:schemeClr val="tx1"/>
                </a:solidFill>
                <a:latin typeface="Arial" charset="0"/>
                <a:ea typeface="+mn-ea"/>
                <a:cs typeface="+mn-cs"/>
              </a:rPr>
              <a:t>The top-level posts based on persona information, emotions, stance and sentiment. The flags indicate the stance. The emojis indicate the sentiment, devil is trolling, long face is neutral, smiling is positive, and angry is negative.</a:t>
            </a:r>
          </a:p>
          <a:p>
            <a:endParaRPr kumimoji="1" lang="en-US" sz="1600" b="0" i="0" u="none" strike="noStrike" kern="1200" baseline="0" dirty="0">
              <a:solidFill>
                <a:schemeClr val="tx1"/>
              </a:solidFill>
              <a:latin typeface="Arial" charset="0"/>
              <a:ea typeface="+mn-ea"/>
              <a:cs typeface="+mn-cs"/>
            </a:endParaRPr>
          </a:p>
          <a:p>
            <a:r>
              <a:rPr kumimoji="1" lang="en-US" sz="1600" b="0" i="0" u="none" strike="noStrike" kern="1200" baseline="0" dirty="0">
                <a:solidFill>
                  <a:schemeClr val="tx1"/>
                </a:solidFill>
                <a:latin typeface="Arial" charset="0"/>
                <a:ea typeface="+mn-ea"/>
                <a:cs typeface="+mn-cs"/>
              </a:rPr>
              <a:t>The post by </a:t>
            </a:r>
            <a:r>
              <a:rPr kumimoji="1" lang="en-US" sz="1600" b="0" i="0" u="none" strike="noStrike" kern="1200" baseline="0" dirty="0" err="1">
                <a:solidFill>
                  <a:schemeClr val="tx1"/>
                </a:solidFill>
                <a:latin typeface="Arial" charset="0"/>
                <a:ea typeface="+mn-ea"/>
                <a:cs typeface="+mn-cs"/>
              </a:rPr>
              <a:t>Gorshkov</a:t>
            </a:r>
            <a:r>
              <a:rPr kumimoji="1" lang="en-US" sz="1600" b="0" i="0" u="none" strike="noStrike" kern="1200" baseline="0" dirty="0">
                <a:solidFill>
                  <a:schemeClr val="tx1"/>
                </a:solidFill>
                <a:latin typeface="Arial" charset="0"/>
                <a:ea typeface="+mn-ea"/>
                <a:cs typeface="+mn-cs"/>
              </a:rPr>
              <a:t> </a:t>
            </a:r>
            <a:r>
              <a:rPr kumimoji="1" lang="en-US" sz="1600" b="0" i="0" u="none" strike="noStrike" kern="1200" baseline="0" dirty="0" err="1">
                <a:solidFill>
                  <a:schemeClr val="tx1"/>
                </a:solidFill>
                <a:latin typeface="Arial" charset="0"/>
                <a:ea typeface="+mn-ea"/>
                <a:cs typeface="+mn-cs"/>
              </a:rPr>
              <a:t>Anturovich</a:t>
            </a:r>
            <a:r>
              <a:rPr kumimoji="1" lang="en-US" sz="1600" b="0" i="0" u="none" strike="noStrike" kern="1200" baseline="0" dirty="0">
                <a:solidFill>
                  <a:schemeClr val="tx1"/>
                </a:solidFill>
                <a:latin typeface="Arial" charset="0"/>
                <a:ea typeface="+mn-ea"/>
                <a:cs typeface="+mn-cs"/>
              </a:rPr>
              <a:t> (Figure 4) has a trolling sentiment. The combination of </a:t>
            </a:r>
            <a:r>
              <a:rPr kumimoji="1" lang="en-US" sz="1600" b="0" i="1" u="none" strike="noStrike" kern="1200" baseline="0" dirty="0">
                <a:solidFill>
                  <a:schemeClr val="tx1"/>
                </a:solidFill>
                <a:latin typeface="Arial" charset="0"/>
                <a:ea typeface="+mn-ea"/>
                <a:cs typeface="+mn-cs"/>
              </a:rPr>
              <a:t>a pro-Red </a:t>
            </a:r>
            <a:r>
              <a:rPr kumimoji="1" lang="en-US" sz="1600" b="0" i="0" u="none" strike="noStrike" kern="1200" baseline="0" dirty="0">
                <a:solidFill>
                  <a:schemeClr val="tx1"/>
                </a:solidFill>
                <a:latin typeface="Arial" charset="0"/>
                <a:ea typeface="+mn-ea"/>
                <a:cs typeface="+mn-cs"/>
              </a:rPr>
              <a:t>stance, </a:t>
            </a:r>
            <a:r>
              <a:rPr kumimoji="1" lang="en-US" sz="1600" b="0" i="1" u="none" strike="noStrike" kern="1200" baseline="0" dirty="0">
                <a:solidFill>
                  <a:schemeClr val="tx1"/>
                </a:solidFill>
                <a:latin typeface="Arial" charset="0"/>
                <a:ea typeface="+mn-ea"/>
                <a:cs typeface="+mn-cs"/>
              </a:rPr>
              <a:t>trolling </a:t>
            </a:r>
            <a:r>
              <a:rPr kumimoji="1" lang="en-US" sz="1600" b="0" i="0" u="none" strike="noStrike" kern="1200" baseline="0" dirty="0">
                <a:solidFill>
                  <a:schemeClr val="tx1"/>
                </a:solidFill>
                <a:latin typeface="Arial" charset="0"/>
                <a:ea typeface="+mn-ea"/>
                <a:cs typeface="+mn-cs"/>
              </a:rPr>
              <a:t>sentiment, and the fact that </a:t>
            </a:r>
            <a:r>
              <a:rPr kumimoji="1" lang="en-US" sz="1600" b="0" i="0" u="none" strike="noStrike" kern="1200" baseline="0" dirty="0" err="1">
                <a:solidFill>
                  <a:schemeClr val="tx1"/>
                </a:solidFill>
                <a:latin typeface="Arial" charset="0"/>
                <a:ea typeface="+mn-ea"/>
                <a:cs typeface="+mn-cs"/>
              </a:rPr>
              <a:t>Gorshkov</a:t>
            </a:r>
            <a:r>
              <a:rPr kumimoji="1" lang="en-US" sz="1600" b="0" i="0" u="none" strike="noStrike" kern="1200" baseline="0" dirty="0">
                <a:solidFill>
                  <a:schemeClr val="tx1"/>
                </a:solidFill>
                <a:latin typeface="Arial" charset="0"/>
                <a:ea typeface="+mn-ea"/>
                <a:cs typeface="+mn-cs"/>
              </a:rPr>
              <a:t> is a citizen of Blue all contribute to the trolling nature of the post, where </a:t>
            </a:r>
            <a:r>
              <a:rPr kumimoji="1" lang="en-US" sz="1600" b="0" i="0" u="none" strike="noStrike" kern="1200" baseline="0" dirty="0" err="1">
                <a:solidFill>
                  <a:schemeClr val="tx1"/>
                </a:solidFill>
                <a:latin typeface="Arial" charset="0"/>
                <a:ea typeface="+mn-ea"/>
                <a:cs typeface="+mn-cs"/>
              </a:rPr>
              <a:t>Gorshkov</a:t>
            </a:r>
            <a:r>
              <a:rPr kumimoji="1" lang="en-US" sz="1600" b="0" i="0" u="none" strike="noStrike" kern="1200" baseline="0" dirty="0">
                <a:solidFill>
                  <a:schemeClr val="tx1"/>
                </a:solidFill>
                <a:latin typeface="Arial" charset="0"/>
                <a:ea typeface="+mn-ea"/>
                <a:cs typeface="+mn-cs"/>
              </a:rPr>
              <a:t> strongly expresses a </a:t>
            </a:r>
            <a:r>
              <a:rPr kumimoji="1" lang="en-US" sz="1600" b="0" i="1" u="none" strike="noStrike" kern="1200" baseline="0" dirty="0">
                <a:solidFill>
                  <a:schemeClr val="tx1"/>
                </a:solidFill>
                <a:latin typeface="Arial" charset="0"/>
                <a:ea typeface="+mn-ea"/>
                <a:cs typeface="+mn-cs"/>
              </a:rPr>
              <a:t>pro-Red </a:t>
            </a:r>
            <a:r>
              <a:rPr kumimoji="1" lang="en-US" sz="1600" b="0" i="0" u="none" strike="noStrike" kern="1200" baseline="0" dirty="0">
                <a:solidFill>
                  <a:schemeClr val="tx1"/>
                </a:solidFill>
                <a:latin typeface="Arial" charset="0"/>
                <a:ea typeface="+mn-ea"/>
                <a:cs typeface="+mn-cs"/>
              </a:rPr>
              <a:t>stance. </a:t>
            </a:r>
            <a:endParaRPr lang="nl-NL"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17</a:t>
            </a:fld>
            <a:endParaRPr lang="en-US" dirty="0"/>
          </a:p>
        </p:txBody>
      </p:sp>
    </p:spTree>
    <p:extLst>
      <p:ext uri="{BB962C8B-B14F-4D97-AF65-F5344CB8AC3E}">
        <p14:creationId xmlns:p14="http://schemas.microsoft.com/office/powerpoint/2010/main" val="1734588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Observations are sent </a:t>
            </a:r>
            <a:r>
              <a:rPr lang="en-GB" b="1" dirty="0" err="1"/>
              <a:t>throught</a:t>
            </a:r>
            <a:r>
              <a:rPr lang="en-GB" b="1" dirty="0"/>
              <a:t> DIS</a:t>
            </a:r>
          </a:p>
          <a:p>
            <a:r>
              <a:rPr lang="en-US" b="1" dirty="0"/>
              <a:t>S</a:t>
            </a:r>
            <a:r>
              <a:rPr lang="en-GB" b="1" dirty="0" err="1"/>
              <a:t>ynthesized</a:t>
            </a:r>
            <a:r>
              <a:rPr lang="en-GB" b="1" dirty="0"/>
              <a:t> by the LLM</a:t>
            </a:r>
            <a:endParaRPr lang="nl-NL" b="1"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18</a:t>
            </a:fld>
            <a:endParaRPr lang="en-US" dirty="0"/>
          </a:p>
        </p:txBody>
      </p:sp>
    </p:spTree>
    <p:extLst>
      <p:ext uri="{BB962C8B-B14F-4D97-AF65-F5344CB8AC3E}">
        <p14:creationId xmlns:p14="http://schemas.microsoft.com/office/powerpoint/2010/main" val="3585798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600" b="1" i="0" u="none" strike="noStrike" kern="1200" baseline="0" dirty="0">
                <a:solidFill>
                  <a:schemeClr val="tx1"/>
                </a:solidFill>
                <a:latin typeface="Arial" charset="0"/>
                <a:ea typeface="+mn-ea"/>
                <a:cs typeface="+mn-cs"/>
              </a:rPr>
              <a:t>An overview of the posts generated by the personas that were coupled to the civilians in VBS. The first civilian is coupled to persona Walton Stout and a subset of the post thread is visualized in the left most column. The second civilian is coupled to </a:t>
            </a:r>
            <a:r>
              <a:rPr kumimoji="1" lang="en-US" sz="1600" b="1" i="0" u="none" strike="noStrike" kern="1200" baseline="0" dirty="0" err="1">
                <a:solidFill>
                  <a:schemeClr val="tx1"/>
                </a:solidFill>
                <a:latin typeface="Arial" charset="0"/>
                <a:ea typeface="+mn-ea"/>
                <a:cs typeface="+mn-cs"/>
              </a:rPr>
              <a:t>Evgeniye</a:t>
            </a:r>
            <a:r>
              <a:rPr kumimoji="1" lang="en-US" sz="1600" b="1" i="0" u="none" strike="noStrike" kern="1200" baseline="0" dirty="0">
                <a:solidFill>
                  <a:schemeClr val="tx1"/>
                </a:solidFill>
                <a:latin typeface="Arial" charset="0"/>
                <a:ea typeface="+mn-ea"/>
                <a:cs typeface="+mn-cs"/>
              </a:rPr>
              <a:t> Tikhonova and the post thread is visualized in the middle column. The third civilian is coupled to </a:t>
            </a:r>
            <a:r>
              <a:rPr kumimoji="1" lang="en-US" sz="1600" b="1" i="0" u="none" strike="noStrike" kern="1200" baseline="0" dirty="0" err="1">
                <a:solidFill>
                  <a:schemeClr val="tx1"/>
                </a:solidFill>
                <a:latin typeface="Arial" charset="0"/>
                <a:ea typeface="+mn-ea"/>
                <a:cs typeface="+mn-cs"/>
              </a:rPr>
              <a:t>Avrora</a:t>
            </a:r>
            <a:r>
              <a:rPr kumimoji="1" lang="en-US" sz="1600" b="1" i="0" u="none" strike="noStrike" kern="1200" baseline="0" dirty="0">
                <a:solidFill>
                  <a:schemeClr val="tx1"/>
                </a:solidFill>
                <a:latin typeface="Arial" charset="0"/>
                <a:ea typeface="+mn-ea"/>
                <a:cs typeface="+mn-cs"/>
              </a:rPr>
              <a:t> </a:t>
            </a:r>
            <a:r>
              <a:rPr kumimoji="1" lang="en-US" sz="1600" b="1" i="0" u="none" strike="noStrike" kern="1200" baseline="0" dirty="0" err="1">
                <a:solidFill>
                  <a:schemeClr val="tx1"/>
                </a:solidFill>
                <a:latin typeface="Arial" charset="0"/>
                <a:ea typeface="+mn-ea"/>
                <a:cs typeface="+mn-cs"/>
              </a:rPr>
              <a:t>Ippolitova</a:t>
            </a:r>
            <a:r>
              <a:rPr kumimoji="1" lang="en-US" sz="1600" b="1" i="0" u="none" strike="noStrike" kern="1200" baseline="0" dirty="0">
                <a:solidFill>
                  <a:schemeClr val="tx1"/>
                </a:solidFill>
                <a:latin typeface="Arial" charset="0"/>
                <a:ea typeface="+mn-ea"/>
                <a:cs typeface="+mn-cs"/>
              </a:rPr>
              <a:t> and the resulting thread of posts is visualized in the right most column. </a:t>
            </a:r>
          </a:p>
          <a:p>
            <a:endParaRPr kumimoji="1" lang="en-US" sz="1600" b="1" i="0" u="none" strike="noStrike" kern="1200" baseline="0" dirty="0">
              <a:solidFill>
                <a:schemeClr val="tx1"/>
              </a:solidFill>
              <a:latin typeface="Arial" charset="0"/>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19</a:t>
            </a:fld>
            <a:endParaRPr lang="en-US" dirty="0"/>
          </a:p>
        </p:txBody>
      </p:sp>
    </p:spTree>
    <p:extLst>
      <p:ext uri="{BB962C8B-B14F-4D97-AF65-F5344CB8AC3E}">
        <p14:creationId xmlns:p14="http://schemas.microsoft.com/office/powerpoint/2010/main" val="2756586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85D9B890-3B6E-417C-BD92-47816D5AB620}" type="slidenum">
              <a:rPr lang="en-US" smtClean="0"/>
              <a:pPr/>
              <a:t>2</a:t>
            </a:fld>
            <a:endParaRPr lang="en-US" dirty="0"/>
          </a:p>
        </p:txBody>
      </p:sp>
    </p:spTree>
    <p:extLst>
      <p:ext uri="{BB962C8B-B14F-4D97-AF65-F5344CB8AC3E}">
        <p14:creationId xmlns:p14="http://schemas.microsoft.com/office/powerpoint/2010/main" val="1612162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600" b="1" i="0" u="none" strike="noStrike" kern="1200" baseline="0" dirty="0">
                <a:solidFill>
                  <a:schemeClr val="tx1"/>
                </a:solidFill>
                <a:latin typeface="Arial" charset="0"/>
                <a:ea typeface="+mn-ea"/>
                <a:cs typeface="+mn-cs"/>
              </a:rPr>
              <a:t>An overview of the posts generated by the personas that were coupled to the civilians in VBS. The first civilian is coupled to persona Walton Stout and a subset of the post thread is visualized in the left most column. The second civilian is coupled to </a:t>
            </a:r>
            <a:r>
              <a:rPr kumimoji="1" lang="en-US" sz="1600" b="1" i="0" u="none" strike="noStrike" kern="1200" baseline="0" dirty="0" err="1">
                <a:solidFill>
                  <a:schemeClr val="tx1"/>
                </a:solidFill>
                <a:latin typeface="Arial" charset="0"/>
                <a:ea typeface="+mn-ea"/>
                <a:cs typeface="+mn-cs"/>
              </a:rPr>
              <a:t>Evgeniye</a:t>
            </a:r>
            <a:r>
              <a:rPr kumimoji="1" lang="en-US" sz="1600" b="1" i="0" u="none" strike="noStrike" kern="1200" baseline="0" dirty="0">
                <a:solidFill>
                  <a:schemeClr val="tx1"/>
                </a:solidFill>
                <a:latin typeface="Arial" charset="0"/>
                <a:ea typeface="+mn-ea"/>
                <a:cs typeface="+mn-cs"/>
              </a:rPr>
              <a:t> Tikhonova and the post thread is visualized in the middle column. The third civilian is coupled to </a:t>
            </a:r>
            <a:r>
              <a:rPr kumimoji="1" lang="en-US" sz="1600" b="1" i="0" u="none" strike="noStrike" kern="1200" baseline="0" dirty="0" err="1">
                <a:solidFill>
                  <a:schemeClr val="tx1"/>
                </a:solidFill>
                <a:latin typeface="Arial" charset="0"/>
                <a:ea typeface="+mn-ea"/>
                <a:cs typeface="+mn-cs"/>
              </a:rPr>
              <a:t>Avrora</a:t>
            </a:r>
            <a:r>
              <a:rPr kumimoji="1" lang="en-US" sz="1600" b="1" i="0" u="none" strike="noStrike" kern="1200" baseline="0" dirty="0">
                <a:solidFill>
                  <a:schemeClr val="tx1"/>
                </a:solidFill>
                <a:latin typeface="Arial" charset="0"/>
                <a:ea typeface="+mn-ea"/>
                <a:cs typeface="+mn-cs"/>
              </a:rPr>
              <a:t> </a:t>
            </a:r>
            <a:r>
              <a:rPr kumimoji="1" lang="en-US" sz="1600" b="1" i="0" u="none" strike="noStrike" kern="1200" baseline="0" dirty="0" err="1">
                <a:solidFill>
                  <a:schemeClr val="tx1"/>
                </a:solidFill>
                <a:latin typeface="Arial" charset="0"/>
                <a:ea typeface="+mn-ea"/>
                <a:cs typeface="+mn-cs"/>
              </a:rPr>
              <a:t>Ippolitova</a:t>
            </a:r>
            <a:r>
              <a:rPr kumimoji="1" lang="en-US" sz="1600" b="1" i="0" u="none" strike="noStrike" kern="1200" baseline="0" dirty="0">
                <a:solidFill>
                  <a:schemeClr val="tx1"/>
                </a:solidFill>
                <a:latin typeface="Arial" charset="0"/>
                <a:ea typeface="+mn-ea"/>
                <a:cs typeface="+mn-cs"/>
              </a:rPr>
              <a:t> and the resulting thread of posts is visualized in the right most column. </a:t>
            </a:r>
          </a:p>
          <a:p>
            <a:endParaRPr kumimoji="1" lang="en-US" sz="1600" b="1" i="0" u="none" strike="noStrike" kern="1200" baseline="0" dirty="0">
              <a:solidFill>
                <a:schemeClr val="tx1"/>
              </a:solidFill>
              <a:latin typeface="Arial" charset="0"/>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20</a:t>
            </a:fld>
            <a:endParaRPr lang="en-US" dirty="0"/>
          </a:p>
        </p:txBody>
      </p:sp>
    </p:spTree>
    <p:extLst>
      <p:ext uri="{BB962C8B-B14F-4D97-AF65-F5344CB8AC3E}">
        <p14:creationId xmlns:p14="http://schemas.microsoft.com/office/powerpoint/2010/main" val="809540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0" hangingPunct="0">
              <a:spcBef>
                <a:spcPct val="0"/>
              </a:spcBef>
              <a:buClrTx/>
              <a:buSzTx/>
            </a:pPr>
            <a:r>
              <a:rPr lang="en-US" altLang="en-US" dirty="0">
                <a:latin typeface="Arial Narrow" panose="020B0606020202030204" pitchFamily="34" charset="0"/>
              </a:rPr>
              <a:t>Social Network Simulation:</a:t>
            </a:r>
          </a:p>
          <a:p>
            <a:pPr marL="533386" lvl="1" indent="0" eaLnBrk="0" hangingPunct="0">
              <a:spcBef>
                <a:spcPct val="0"/>
              </a:spcBef>
              <a:buClrTx/>
              <a:buSzTx/>
            </a:pPr>
            <a:r>
              <a:rPr lang="en-US" altLang="en-US" dirty="0">
                <a:latin typeface="Arial Narrow" panose="020B0606020202030204" pitchFamily="34" charset="0"/>
              </a:rPr>
              <a:t>LLMs generate personas with different social media interactions.</a:t>
            </a:r>
            <a:endParaRPr lang="en-US" altLang="en-US" sz="2800" dirty="0">
              <a:latin typeface="Arial Narrow" panose="020B0606020202030204" pitchFamily="34" charset="0"/>
            </a:endParaRPr>
          </a:p>
          <a:p>
            <a:pPr marL="0" indent="0" eaLnBrk="0" hangingPunct="0">
              <a:spcBef>
                <a:spcPct val="0"/>
              </a:spcBef>
              <a:buClrTx/>
              <a:buSzTx/>
            </a:pPr>
            <a:r>
              <a:rPr lang="en-US" altLang="en-US" dirty="0">
                <a:latin typeface="Arial Narrow" panose="020B0606020202030204" pitchFamily="34" charset="0"/>
              </a:rPr>
              <a:t>Behavioral Flexibility:</a:t>
            </a:r>
          </a:p>
          <a:p>
            <a:pPr marL="533386" lvl="1" indent="0" eaLnBrk="0" hangingPunct="0">
              <a:spcBef>
                <a:spcPct val="0"/>
              </a:spcBef>
              <a:buClrTx/>
              <a:buSzTx/>
            </a:pPr>
            <a:r>
              <a:rPr lang="en-US" altLang="en-US" dirty="0">
                <a:latin typeface="Arial Narrow" panose="020B0606020202030204" pitchFamily="34" charset="0"/>
              </a:rPr>
              <a:t> Behaviors modified through sentiment, stance, and emotion in prompts.</a:t>
            </a:r>
            <a:endParaRPr lang="en-US" altLang="en-US" sz="2800" dirty="0">
              <a:latin typeface="Arial Narrow" panose="020B0606020202030204" pitchFamily="34" charset="0"/>
            </a:endParaRPr>
          </a:p>
          <a:p>
            <a:pPr marL="0" indent="0" eaLnBrk="0" hangingPunct="0">
              <a:spcBef>
                <a:spcPct val="0"/>
              </a:spcBef>
              <a:buClrTx/>
              <a:buSzTx/>
            </a:pPr>
            <a:r>
              <a:rPr lang="en-US" altLang="en-US" dirty="0">
                <a:latin typeface="Arial Narrow" panose="020B0606020202030204" pitchFamily="34" charset="0"/>
              </a:rPr>
              <a:t>VBS Simulator Integration:</a:t>
            </a:r>
          </a:p>
          <a:p>
            <a:pPr marL="533386" lvl="1" indent="0" eaLnBrk="0" hangingPunct="0">
              <a:spcBef>
                <a:spcPct val="0"/>
              </a:spcBef>
              <a:buClrTx/>
              <a:buSzTx/>
            </a:pPr>
            <a:r>
              <a:rPr lang="en-US" altLang="en-US" dirty="0">
                <a:latin typeface="Arial Narrow" panose="020B0606020202030204" pitchFamily="34" charset="0"/>
              </a:rPr>
              <a:t>Social media discussions dynamically reflect events in the VBS simulator.</a:t>
            </a:r>
          </a:p>
          <a:p>
            <a:pPr marL="0" indent="0" eaLnBrk="0" hangingPunct="0">
              <a:spcBef>
                <a:spcPct val="0"/>
              </a:spcBef>
              <a:buClrTx/>
              <a:buSzTx/>
            </a:pPr>
            <a:r>
              <a:rPr lang="en-US" altLang="en-US" dirty="0">
                <a:latin typeface="Arial Narrow" panose="020B0606020202030204" pitchFamily="34" charset="0"/>
              </a:rPr>
              <a:t>Technical Framework</a:t>
            </a:r>
          </a:p>
          <a:p>
            <a:pPr marL="533386" lvl="1" indent="0" eaLnBrk="0" hangingPunct="0">
              <a:spcBef>
                <a:spcPct val="0"/>
              </a:spcBef>
              <a:buClrTx/>
              <a:buSzTx/>
            </a:pPr>
            <a:r>
              <a:rPr lang="en-US" dirty="0"/>
              <a:t> Reproducible framework for simulating multi-domain operations.</a:t>
            </a:r>
            <a:endParaRPr lang="en-US" altLang="en-US" dirty="0">
              <a:latin typeface="Arial Narrow" panose="020B0606020202030204" pitchFamily="34" charset="0"/>
            </a:endParaRPr>
          </a:p>
          <a:p>
            <a:pPr marL="533386" lvl="1" indent="0" eaLnBrk="0" hangingPunct="0">
              <a:spcBef>
                <a:spcPct val="0"/>
              </a:spcBef>
              <a:buClrTx/>
              <a:buSzTx/>
            </a:pPr>
            <a:r>
              <a:rPr lang="en-US" altLang="en-US" dirty="0">
                <a:latin typeface="Arial Narrow" panose="020B0606020202030204" pitchFamily="34" charset="0"/>
              </a:rPr>
              <a:t> Accessible for both large organizations and small teams.</a:t>
            </a:r>
            <a:endParaRPr lang="nl-NL" dirty="0">
              <a:latin typeface="Arial Narrow" panose="020B0606020202030204" pitchFamily="34" charset="0"/>
            </a:endParaRPr>
          </a:p>
          <a:p>
            <a:endParaRPr lang="nl-NL"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21</a:t>
            </a:fld>
            <a:endParaRPr lang="en-US" dirty="0"/>
          </a:p>
        </p:txBody>
      </p:sp>
    </p:spTree>
    <p:extLst>
      <p:ext uri="{BB962C8B-B14F-4D97-AF65-F5344CB8AC3E}">
        <p14:creationId xmlns:p14="http://schemas.microsoft.com/office/powerpoint/2010/main" val="1166928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85D9B890-3B6E-417C-BD92-47816D5AB620}" type="slidenum">
              <a:rPr lang="en-US" smtClean="0"/>
              <a:pPr/>
              <a:t>22</a:t>
            </a:fld>
            <a:endParaRPr lang="en-US" dirty="0"/>
          </a:p>
        </p:txBody>
      </p:sp>
    </p:spTree>
    <p:extLst>
      <p:ext uri="{BB962C8B-B14F-4D97-AF65-F5344CB8AC3E}">
        <p14:creationId xmlns:p14="http://schemas.microsoft.com/office/powerpoint/2010/main" val="350154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Narrow" panose="020B0606020202030204" pitchFamily="34" charset="0"/>
              </a:rPr>
              <a:t>Dynamic Simulation:</a:t>
            </a:r>
          </a:p>
          <a:p>
            <a:pPr lvl="1"/>
            <a:r>
              <a:rPr lang="en-US" altLang="en-US" dirty="0">
                <a:latin typeface="Arial Narrow" panose="020B0606020202030204" pitchFamily="34" charset="0"/>
              </a:rPr>
              <a:t>Enhance the simulator by integrating real-time information from news outlets for more realistic, evolving scenarios.</a:t>
            </a:r>
          </a:p>
          <a:p>
            <a:r>
              <a:rPr lang="en-US" altLang="en-US" dirty="0">
                <a:latin typeface="Arial Narrow" panose="020B0606020202030204" pitchFamily="34" charset="0"/>
              </a:rPr>
              <a:t>Multimodal Expansion:</a:t>
            </a:r>
          </a:p>
          <a:p>
            <a:pPr lvl="1"/>
            <a:r>
              <a:rPr lang="en-US" altLang="en-US" dirty="0">
                <a:latin typeface="Arial Narrow" panose="020B0606020202030204" pitchFamily="34" charset="0"/>
              </a:rPr>
              <a:t>Incorporate images, video, and audio to create a more immersive simulation for military training.</a:t>
            </a:r>
          </a:p>
          <a:p>
            <a:endParaRPr lang="nl-NL"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23</a:t>
            </a:fld>
            <a:endParaRPr lang="en-US" dirty="0"/>
          </a:p>
        </p:txBody>
      </p:sp>
    </p:spTree>
    <p:extLst>
      <p:ext uri="{BB962C8B-B14F-4D97-AF65-F5344CB8AC3E}">
        <p14:creationId xmlns:p14="http://schemas.microsoft.com/office/powerpoint/2010/main" val="3748308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First </a:t>
            </a:r>
            <a:r>
              <a:rPr lang="nl-NL" dirty="0" err="1"/>
              <a:t>mention</a:t>
            </a:r>
            <a:r>
              <a:rPr lang="nl-NL" dirty="0"/>
              <a:t> </a:t>
            </a:r>
            <a:r>
              <a:rPr lang="nl-NL" dirty="0" err="1"/>
              <a:t>the</a:t>
            </a:r>
            <a:r>
              <a:rPr lang="nl-NL" dirty="0"/>
              <a:t> </a:t>
            </a:r>
            <a:r>
              <a:rPr lang="nl-NL" dirty="0" err="1"/>
              <a:t>growing</a:t>
            </a:r>
            <a:r>
              <a:rPr lang="nl-NL" dirty="0"/>
              <a:t> </a:t>
            </a:r>
            <a:r>
              <a:rPr lang="nl-NL" dirty="0" err="1"/>
              <a:t>needs</a:t>
            </a:r>
            <a:endParaRPr lang="nl-NL" dirty="0"/>
          </a:p>
          <a:p>
            <a:r>
              <a:rPr lang="nl-NL" dirty="0"/>
              <a:t>Second, </a:t>
            </a:r>
            <a:r>
              <a:rPr lang="nl-NL" dirty="0" err="1"/>
              <a:t>explain</a:t>
            </a:r>
            <a:r>
              <a:rPr lang="nl-NL" dirty="0"/>
              <a:t> </a:t>
            </a:r>
            <a:r>
              <a:rPr lang="nl-NL" dirty="0" err="1"/>
              <a:t>why</a:t>
            </a:r>
            <a:r>
              <a:rPr lang="nl-NL" dirty="0"/>
              <a:t> these </a:t>
            </a:r>
            <a:r>
              <a:rPr lang="nl-NL" dirty="0" err="1"/>
              <a:t>needs</a:t>
            </a:r>
            <a:r>
              <a:rPr lang="nl-NL" dirty="0"/>
              <a:t> are </a:t>
            </a:r>
            <a:r>
              <a:rPr lang="nl-NL" dirty="0" err="1"/>
              <a:t>there</a:t>
            </a:r>
            <a:endParaRPr lang="nl-NL"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a:t>
            </a:fld>
            <a:endParaRPr lang="en-US" dirty="0"/>
          </a:p>
        </p:txBody>
      </p:sp>
    </p:spTree>
    <p:extLst>
      <p:ext uri="{BB962C8B-B14F-4D97-AF65-F5344CB8AC3E}">
        <p14:creationId xmlns:p14="http://schemas.microsoft.com/office/powerpoint/2010/main" val="907939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Misschien iets over MDO en over information </a:t>
            </a:r>
            <a:r>
              <a:rPr lang="nl-NL" dirty="0" err="1"/>
              <a:t>warfare</a:t>
            </a:r>
            <a:r>
              <a:rPr lang="nl-NL" dirty="0"/>
              <a:t> en dat personeel daarop getraind moet worden.</a:t>
            </a:r>
          </a:p>
        </p:txBody>
      </p:sp>
      <p:sp>
        <p:nvSpPr>
          <p:cNvPr id="4" name="Slide Number Placeholder 3"/>
          <p:cNvSpPr>
            <a:spLocks noGrp="1"/>
          </p:cNvSpPr>
          <p:nvPr>
            <p:ph type="sldNum" sz="quarter" idx="5"/>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1526475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our search, we encountered little simulations that focused on information warfare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And little integration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t>
            </a:r>
            <a:r>
              <a:rPr lang="en-US" b="1" dirty="0"/>
              <a:t>On our own hardware: </a:t>
            </a:r>
            <a:r>
              <a:rPr lang="en-US" b="0" dirty="0"/>
              <a:t>to avoid being reliant on third-parties</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t>
            </a:r>
            <a:r>
              <a:rPr lang="en-US" b="1" dirty="0"/>
              <a:t>Simulating Online Behaviors</a:t>
            </a:r>
            <a:r>
              <a:rPr lang="en-US" dirty="0"/>
              <a:t>: To help train personnel to anticipate and react to public sentiment.</a:t>
            </a:r>
          </a:p>
          <a:p>
            <a:endParaRPr lang="nl-NL"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3957714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err="1"/>
              <a:t>Why</a:t>
            </a:r>
            <a:r>
              <a:rPr lang="nl-NL" b="1" dirty="0"/>
              <a:t> </a:t>
            </a:r>
            <a:r>
              <a:rPr lang="nl-NL" b="1" dirty="0" err="1"/>
              <a:t>Locally</a:t>
            </a:r>
            <a:r>
              <a:rPr lang="nl-NL" b="1" dirty="0"/>
              <a:t>: </a:t>
            </a:r>
            <a:r>
              <a:rPr lang="en-US" altLang="en-US" sz="1600" dirty="0">
                <a:latin typeface="Arial Narrow" panose="020B0606020202030204" pitchFamily="34" charset="0"/>
              </a:rPr>
              <a:t>to handle sensitive information, avoid third-parties</a:t>
            </a:r>
          </a:p>
          <a:p>
            <a:r>
              <a:rPr lang="en-US" sz="1600" b="1" dirty="0">
                <a:latin typeface="Arial Narrow" panose="020B0606020202030204" pitchFamily="34" charset="0"/>
              </a:rPr>
              <a:t>Why Smaller: </a:t>
            </a:r>
            <a:r>
              <a:rPr lang="en-US" sz="1600" b="0" dirty="0">
                <a:latin typeface="Arial Narrow" panose="020B0606020202030204" pitchFamily="34" charset="0"/>
              </a:rPr>
              <a:t>possible to go near real-time </a:t>
            </a:r>
            <a:r>
              <a:rPr lang="en-US" sz="1600" b="0" dirty="0" err="1">
                <a:latin typeface="Arial Narrow" panose="020B0606020202030204" pitchFamily="34" charset="0"/>
              </a:rPr>
              <a:t>interactivatiy</a:t>
            </a:r>
            <a:r>
              <a:rPr lang="en-US" sz="1600" b="0" dirty="0">
                <a:latin typeface="Arial Narrow" panose="020B0606020202030204" pitchFamily="34" charset="0"/>
              </a:rPr>
              <a:t> and generation</a:t>
            </a:r>
          </a:p>
          <a:p>
            <a:r>
              <a:rPr lang="nl-NL" b="1" dirty="0" err="1"/>
              <a:t>Aditional</a:t>
            </a:r>
            <a:r>
              <a:rPr lang="nl-NL" b="1" dirty="0"/>
              <a:t> benefits: </a:t>
            </a:r>
            <a:r>
              <a:rPr lang="nl-NL" b="0" dirty="0"/>
              <a:t>focus on prompt </a:t>
            </a:r>
            <a:r>
              <a:rPr lang="nl-NL" b="0" dirty="0" err="1"/>
              <a:t>quality</a:t>
            </a:r>
            <a:r>
              <a:rPr lang="nl-NL" b="0" dirty="0"/>
              <a:t> </a:t>
            </a:r>
            <a:r>
              <a:rPr lang="nl-NL" b="0" dirty="0" err="1"/>
              <a:t>instead</a:t>
            </a:r>
            <a:r>
              <a:rPr lang="nl-NL" b="0" dirty="0"/>
              <a:t> of </a:t>
            </a:r>
            <a:r>
              <a:rPr lang="nl-NL" b="0" dirty="0" err="1"/>
              <a:t>relying</a:t>
            </a:r>
            <a:r>
              <a:rPr lang="nl-NL" b="0" dirty="0"/>
              <a:t> </a:t>
            </a:r>
            <a:r>
              <a:rPr lang="nl-NL" b="0" dirty="0" err="1"/>
              <a:t>solely</a:t>
            </a:r>
            <a:r>
              <a:rPr lang="nl-NL" b="0" dirty="0"/>
              <a:t> on a big LLM model</a:t>
            </a:r>
            <a:endParaRPr lang="nl-NL" b="1"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1685488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err="1"/>
              <a:t>Why</a:t>
            </a:r>
            <a:r>
              <a:rPr lang="nl-NL" b="1" dirty="0"/>
              <a:t> </a:t>
            </a:r>
            <a:r>
              <a:rPr lang="nl-NL" b="1" dirty="0" err="1"/>
              <a:t>Locally</a:t>
            </a:r>
            <a:r>
              <a:rPr lang="nl-NL" b="1" dirty="0"/>
              <a:t>: </a:t>
            </a:r>
            <a:r>
              <a:rPr lang="en-US" altLang="en-US" sz="1600" dirty="0">
                <a:latin typeface="Arial Narrow" panose="020B0606020202030204" pitchFamily="34" charset="0"/>
              </a:rPr>
              <a:t>to handle sensitive information, avoid third-parties</a:t>
            </a:r>
          </a:p>
          <a:p>
            <a:r>
              <a:rPr lang="en-US" sz="1600" b="1" dirty="0">
                <a:latin typeface="Arial Narrow" panose="020B0606020202030204" pitchFamily="34" charset="0"/>
              </a:rPr>
              <a:t>Why Smaller: </a:t>
            </a:r>
            <a:r>
              <a:rPr lang="en-US" sz="1600" b="0" dirty="0">
                <a:latin typeface="Arial Narrow" panose="020B0606020202030204" pitchFamily="34" charset="0"/>
              </a:rPr>
              <a:t>possible to go near real-time </a:t>
            </a:r>
            <a:r>
              <a:rPr lang="en-US" sz="1600" b="0" dirty="0" err="1">
                <a:latin typeface="Arial Narrow" panose="020B0606020202030204" pitchFamily="34" charset="0"/>
              </a:rPr>
              <a:t>interactivatiy</a:t>
            </a:r>
            <a:r>
              <a:rPr lang="en-US" sz="1600" b="0" dirty="0">
                <a:latin typeface="Arial Narrow" panose="020B0606020202030204" pitchFamily="34" charset="0"/>
              </a:rPr>
              <a:t> and generation</a:t>
            </a:r>
          </a:p>
          <a:p>
            <a:r>
              <a:rPr lang="nl-NL" b="1" dirty="0" err="1"/>
              <a:t>Aditional</a:t>
            </a:r>
            <a:r>
              <a:rPr lang="nl-NL" b="1" dirty="0"/>
              <a:t> benefits: </a:t>
            </a:r>
            <a:r>
              <a:rPr lang="nl-NL" b="0" dirty="0"/>
              <a:t>focus on prompt </a:t>
            </a:r>
            <a:r>
              <a:rPr lang="nl-NL" b="0" dirty="0" err="1"/>
              <a:t>quality</a:t>
            </a:r>
            <a:r>
              <a:rPr lang="nl-NL" b="0" dirty="0"/>
              <a:t> </a:t>
            </a:r>
            <a:r>
              <a:rPr lang="nl-NL" b="0" dirty="0" err="1"/>
              <a:t>instead</a:t>
            </a:r>
            <a:r>
              <a:rPr lang="nl-NL" b="0" dirty="0"/>
              <a:t> of </a:t>
            </a:r>
            <a:r>
              <a:rPr lang="nl-NL" b="0" dirty="0" err="1"/>
              <a:t>relying</a:t>
            </a:r>
            <a:r>
              <a:rPr lang="nl-NL" b="0" dirty="0"/>
              <a:t> </a:t>
            </a:r>
            <a:r>
              <a:rPr lang="nl-NL" b="0" dirty="0" err="1"/>
              <a:t>solely</a:t>
            </a:r>
            <a:r>
              <a:rPr lang="nl-NL" b="0" dirty="0"/>
              <a:t> on a big LLM model</a:t>
            </a:r>
            <a:endParaRPr lang="nl-NL" b="1"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808509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err="1"/>
              <a:t>Why</a:t>
            </a:r>
            <a:r>
              <a:rPr lang="nl-NL" b="1" dirty="0"/>
              <a:t> </a:t>
            </a:r>
            <a:r>
              <a:rPr lang="nl-NL" b="1" dirty="0" err="1"/>
              <a:t>Locally</a:t>
            </a:r>
            <a:r>
              <a:rPr lang="nl-NL" b="1" dirty="0"/>
              <a:t>: </a:t>
            </a:r>
            <a:r>
              <a:rPr lang="en-US" altLang="en-US" sz="1600" dirty="0">
                <a:latin typeface="Arial Narrow" panose="020B0606020202030204" pitchFamily="34" charset="0"/>
              </a:rPr>
              <a:t>to handle sensitive information, avoid third-parties</a:t>
            </a:r>
          </a:p>
          <a:p>
            <a:r>
              <a:rPr lang="en-US" sz="1600" b="1" dirty="0">
                <a:latin typeface="Arial Narrow" panose="020B0606020202030204" pitchFamily="34" charset="0"/>
              </a:rPr>
              <a:t>Why Smaller: </a:t>
            </a:r>
            <a:r>
              <a:rPr lang="en-US" sz="1600" b="0" dirty="0">
                <a:latin typeface="Arial Narrow" panose="020B0606020202030204" pitchFamily="34" charset="0"/>
              </a:rPr>
              <a:t>possible to go near real-time </a:t>
            </a:r>
            <a:r>
              <a:rPr lang="en-US" sz="1600" b="0" dirty="0" err="1">
                <a:latin typeface="Arial Narrow" panose="020B0606020202030204" pitchFamily="34" charset="0"/>
              </a:rPr>
              <a:t>interactivatiy</a:t>
            </a:r>
            <a:r>
              <a:rPr lang="en-US" sz="1600" b="0" dirty="0">
                <a:latin typeface="Arial Narrow" panose="020B0606020202030204" pitchFamily="34" charset="0"/>
              </a:rPr>
              <a:t> and generation</a:t>
            </a:r>
          </a:p>
          <a:p>
            <a:r>
              <a:rPr lang="nl-NL" b="1" dirty="0" err="1"/>
              <a:t>Aditional</a:t>
            </a:r>
            <a:r>
              <a:rPr lang="nl-NL" b="1" dirty="0"/>
              <a:t> benefits: </a:t>
            </a:r>
            <a:r>
              <a:rPr lang="nl-NL" b="0" dirty="0"/>
              <a:t>focus on prompt </a:t>
            </a:r>
            <a:r>
              <a:rPr lang="nl-NL" b="0" dirty="0" err="1"/>
              <a:t>quality</a:t>
            </a:r>
            <a:r>
              <a:rPr lang="nl-NL" b="0" dirty="0"/>
              <a:t> </a:t>
            </a:r>
            <a:r>
              <a:rPr lang="nl-NL" b="0" dirty="0" err="1"/>
              <a:t>instead</a:t>
            </a:r>
            <a:r>
              <a:rPr lang="nl-NL" b="0" dirty="0"/>
              <a:t> of </a:t>
            </a:r>
            <a:r>
              <a:rPr lang="nl-NL" b="0" dirty="0" err="1"/>
              <a:t>relying</a:t>
            </a:r>
            <a:r>
              <a:rPr lang="nl-NL" b="0" dirty="0"/>
              <a:t> </a:t>
            </a:r>
            <a:r>
              <a:rPr lang="nl-NL" b="0" dirty="0" err="1"/>
              <a:t>solely</a:t>
            </a:r>
            <a:r>
              <a:rPr lang="nl-NL" b="0" dirty="0"/>
              <a:t> on a big LLM model</a:t>
            </a:r>
            <a:endParaRPr lang="nl-NL" b="1"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dirty="0"/>
          </a:p>
        </p:txBody>
      </p:sp>
    </p:spTree>
    <p:extLst>
      <p:ext uri="{BB962C8B-B14F-4D97-AF65-F5344CB8AC3E}">
        <p14:creationId xmlns:p14="http://schemas.microsoft.com/office/powerpoint/2010/main" val="850742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600" b="1" i="0" u="none" strike="noStrike" kern="1200" baseline="0" dirty="0">
                <a:solidFill>
                  <a:schemeClr val="tx1"/>
                </a:solidFill>
                <a:latin typeface="Arial" charset="0"/>
                <a:ea typeface="+mn-ea"/>
                <a:cs typeface="+mn-cs"/>
              </a:rPr>
              <a:t>MMR selection algorithm </a:t>
            </a:r>
          </a:p>
          <a:p>
            <a:r>
              <a:rPr kumimoji="1" lang="en-US" sz="1600" b="0" i="0" u="none" strike="noStrike" kern="1200" baseline="0" dirty="0">
                <a:solidFill>
                  <a:schemeClr val="tx1"/>
                </a:solidFill>
                <a:latin typeface="Arial" charset="0"/>
                <a:ea typeface="+mn-ea"/>
                <a:cs typeface="+mn-cs"/>
              </a:rPr>
              <a:t>selects samples from a set based on a distance metric between elements that scores them on variation and relevancy. </a:t>
            </a:r>
          </a:p>
          <a:p>
            <a:r>
              <a:rPr kumimoji="1" lang="en-US" sz="1600" b="0" i="0" u="none" strike="noStrike" kern="1200" baseline="0" dirty="0">
                <a:solidFill>
                  <a:schemeClr val="tx1"/>
                </a:solidFill>
                <a:latin typeface="Arial" charset="0"/>
                <a:ea typeface="+mn-ea"/>
                <a:cs typeface="+mn-cs"/>
              </a:rPr>
              <a:t>ensuring that these examples are diverse</a:t>
            </a:r>
            <a:endParaRPr lang="nl-NL"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9</a:t>
            </a:fld>
            <a:endParaRPr lang="en-US" dirty="0"/>
          </a:p>
        </p:txBody>
      </p:sp>
    </p:spTree>
    <p:extLst>
      <p:ext uri="{BB962C8B-B14F-4D97-AF65-F5344CB8AC3E}">
        <p14:creationId xmlns:p14="http://schemas.microsoft.com/office/powerpoint/2010/main" val="12305775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5">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254005" y="2121879"/>
            <a:ext cx="9218541" cy="1124712"/>
          </a:xfrm>
        </p:spPr>
        <p:txBody>
          <a:bodyPr/>
          <a:lstStyle/>
          <a:p>
            <a:r>
              <a:rPr lang="en-US" sz="3200" dirty="0"/>
              <a:t>Social Simulator Madness: Simulating Social Behavior in Dynamic Environments</a:t>
            </a:r>
            <a:endParaRPr lang="en-US" sz="2400" dirty="0">
              <a:solidFill>
                <a:srgbClr val="00B050"/>
              </a:solidFill>
            </a:endParaRPr>
          </a:p>
        </p:txBody>
      </p:sp>
      <p:sp>
        <p:nvSpPr>
          <p:cNvPr id="10" name="Text Placeholder 9"/>
          <p:cNvSpPr>
            <a:spLocks noGrp="1"/>
          </p:cNvSpPr>
          <p:nvPr>
            <p:ph type="body" sz="quarter" idx="11"/>
          </p:nvPr>
        </p:nvSpPr>
        <p:spPr>
          <a:xfrm>
            <a:off x="1463341" y="4318692"/>
            <a:ext cx="8799871" cy="1468498"/>
          </a:xfrm>
        </p:spPr>
        <p:txBody>
          <a:bodyPr/>
          <a:lstStyle/>
          <a:p>
            <a:pPr eaLnBrk="1" hangingPunct="1"/>
            <a:r>
              <a:rPr lang="en-US" dirty="0">
                <a:latin typeface="Arial Narrow" pitchFamily="34" charset="0"/>
              </a:rPr>
              <a:t>Chihab Amghane, MSc.</a:t>
            </a:r>
          </a:p>
          <a:p>
            <a:pPr eaLnBrk="1" hangingPunct="1"/>
            <a:r>
              <a:rPr lang="en-US" dirty="0">
                <a:latin typeface="Arial Narrow" pitchFamily="34" charset="0"/>
              </a:rPr>
              <a:t>Pieter de Marez Oyens, MSc.</a:t>
            </a:r>
          </a:p>
          <a:p>
            <a:pPr eaLnBrk="1" hangingPunct="1"/>
            <a:r>
              <a:rPr lang="en-US" dirty="0">
                <a:latin typeface="Arial Narrow" pitchFamily="34" charset="0"/>
              </a:rPr>
              <a:t>Royal Netherlands Aerospace Centre (NLR)</a:t>
            </a:r>
          </a:p>
          <a:p>
            <a:pPr eaLnBrk="1" hangingPunct="1"/>
            <a:endParaRPr lang="en-US" sz="1400" dirty="0">
              <a:latin typeface="Arial Narrow" pitchFamily="34" charset="0"/>
            </a:endParaRPr>
          </a:p>
          <a:p>
            <a:endParaRPr lang="en-US" dirty="0"/>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pic>
        <p:nvPicPr>
          <p:cNvPr id="2052" name="Picture 4" descr="Royal Netherlands Aerospace Centre - Wikipedia">
            <a:extLst>
              <a:ext uri="{FF2B5EF4-FFF2-40B4-BE49-F238E27FC236}">
                <a16:creationId xmlns:a16="http://schemas.microsoft.com/office/drawing/2014/main" id="{3188ED56-D398-4928-B493-15169D2E95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4390" y="4041292"/>
            <a:ext cx="1328822" cy="1745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768" y="0"/>
            <a:ext cx="8284464" cy="795130"/>
          </a:xfrm>
        </p:spPr>
        <p:txBody>
          <a:bodyPr/>
          <a:lstStyle/>
          <a:p>
            <a:r>
              <a:rPr lang="en-US" dirty="0"/>
              <a:t>What? – Incorporating VBS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10</a:t>
            </a:fld>
            <a:endParaRPr lang="en-US" dirty="0"/>
          </a:p>
        </p:txBody>
      </p:sp>
      <p:sp>
        <p:nvSpPr>
          <p:cNvPr id="4" name="Rectangle 3">
            <a:extLst>
              <a:ext uri="{FF2B5EF4-FFF2-40B4-BE49-F238E27FC236}">
                <a16:creationId xmlns:a16="http://schemas.microsoft.com/office/drawing/2014/main" id="{C78612D2-5F94-4E73-83A0-1FE6BBF1E48E}"/>
              </a:ext>
            </a:extLst>
          </p:cNvPr>
          <p:cNvSpPr/>
          <p:nvPr/>
        </p:nvSpPr>
        <p:spPr>
          <a:xfrm>
            <a:off x="7009754" y="6447892"/>
            <a:ext cx="2893915" cy="338554"/>
          </a:xfrm>
          <a:prstGeom prst="rect">
            <a:avLst/>
          </a:prstGeom>
        </p:spPr>
        <p:txBody>
          <a:bodyPr wrap="square">
            <a:spAutoFit/>
          </a:bodyPr>
          <a:lstStyle/>
          <a:p>
            <a:r>
              <a:rPr lang="en-US" sz="1600">
                <a:latin typeface="Arial Narrow" panose="020B0606020202030204" pitchFamily="34" charset="0"/>
              </a:rPr>
              <a:t>(Schuver-van Blanken et al., 2010)</a:t>
            </a:r>
            <a:endParaRPr lang="nl-NL" sz="1600">
              <a:latin typeface="Arial Narrow" panose="020B0606020202030204" pitchFamily="34" charset="0"/>
            </a:endParaRPr>
          </a:p>
        </p:txBody>
      </p:sp>
      <p:sp>
        <p:nvSpPr>
          <p:cNvPr id="11" name="Content Placeholder 3">
            <a:extLst>
              <a:ext uri="{FF2B5EF4-FFF2-40B4-BE49-F238E27FC236}">
                <a16:creationId xmlns:a16="http://schemas.microsoft.com/office/drawing/2014/main" id="{9DBFAEA9-DBA9-4122-B344-CABB74CA091D}"/>
              </a:ext>
            </a:extLst>
          </p:cNvPr>
          <p:cNvSpPr>
            <a:spLocks noGrp="1"/>
          </p:cNvSpPr>
          <p:nvPr>
            <p:ph sz="quarter" idx="11"/>
          </p:nvPr>
        </p:nvSpPr>
        <p:spPr>
          <a:xfrm>
            <a:off x="480132" y="1158240"/>
            <a:ext cx="11234790" cy="4963712"/>
          </a:xfrm>
        </p:spPr>
        <p:txBody>
          <a:bodyPr/>
          <a:lstStyle/>
          <a:p>
            <a:pPr marL="0" indent="0">
              <a:spcBef>
                <a:spcPts val="300"/>
              </a:spcBef>
              <a:buNone/>
            </a:pPr>
            <a:r>
              <a:rPr lang="en-US" sz="2400" dirty="0"/>
              <a:t>Multi Domain Integration through Virtual Battlespace V4</a:t>
            </a:r>
          </a:p>
          <a:p>
            <a:pPr>
              <a:spcBef>
                <a:spcPts val="300"/>
              </a:spcBef>
            </a:pPr>
            <a:endParaRPr lang="en-US" sz="2400" dirty="0"/>
          </a:p>
          <a:p>
            <a:pPr>
              <a:spcBef>
                <a:spcPts val="300"/>
              </a:spcBef>
            </a:pPr>
            <a:r>
              <a:rPr lang="en-US" sz="2400" dirty="0"/>
              <a:t>Written by our colleagues: </a:t>
            </a:r>
          </a:p>
          <a:p>
            <a:pPr marL="609585" lvl="1" indent="0">
              <a:spcBef>
                <a:spcPts val="300"/>
              </a:spcBef>
              <a:buNone/>
            </a:pPr>
            <a:r>
              <a:rPr lang="en-US" i="1" dirty="0"/>
              <a:t>	“Simulating the Weaponization of Public Opinion in Multi-Domain Scenarios”</a:t>
            </a:r>
          </a:p>
          <a:p>
            <a:pPr marL="609585" lvl="1" indent="0">
              <a:spcBef>
                <a:spcPts val="300"/>
              </a:spcBef>
              <a:buNone/>
            </a:pPr>
            <a:endParaRPr lang="en-US" dirty="0"/>
          </a:p>
          <a:p>
            <a:pPr>
              <a:spcBef>
                <a:spcPts val="300"/>
              </a:spcBef>
            </a:pPr>
            <a:r>
              <a:rPr lang="en-US" sz="2400" dirty="0"/>
              <a:t>Monitor </a:t>
            </a:r>
            <a:r>
              <a:rPr lang="en-US" sz="2400" i="1" dirty="0"/>
              <a:t>Distributed Interactive Simulation (DIS)</a:t>
            </a:r>
            <a:r>
              <a:rPr lang="en-US" sz="2400" dirty="0"/>
              <a:t> traffic for specific events involving civilian entities within a simulation. </a:t>
            </a:r>
          </a:p>
          <a:p>
            <a:pPr marL="609585" lvl="1" indent="0">
              <a:spcBef>
                <a:spcPts val="300"/>
              </a:spcBef>
              <a:buNone/>
            </a:pPr>
            <a:endParaRPr lang="en-US" dirty="0"/>
          </a:p>
          <a:p>
            <a:pPr>
              <a:spcBef>
                <a:spcPts val="300"/>
              </a:spcBef>
            </a:pPr>
            <a:r>
              <a:rPr lang="en-US" sz="2400" dirty="0"/>
              <a:t>A DIS event monitor listens for events occurring near civilians</a:t>
            </a:r>
            <a:endParaRPr lang="en-US" sz="2400" i="1" dirty="0"/>
          </a:p>
          <a:p>
            <a:pPr lvl="1">
              <a:spcBef>
                <a:spcPts val="300"/>
              </a:spcBef>
            </a:pPr>
            <a:endParaRPr lang="en-US" dirty="0"/>
          </a:p>
        </p:txBody>
      </p:sp>
    </p:spTree>
    <p:extLst>
      <p:ext uri="{BB962C8B-B14F-4D97-AF65-F5344CB8AC3E}">
        <p14:creationId xmlns:p14="http://schemas.microsoft.com/office/powerpoint/2010/main" val="2576277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768" y="0"/>
            <a:ext cx="8284464" cy="795130"/>
          </a:xfrm>
        </p:spPr>
        <p:txBody>
          <a:bodyPr/>
          <a:lstStyle/>
          <a:p>
            <a:r>
              <a:rPr lang="en-US" dirty="0"/>
              <a:t>What? – Incorporating VBS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11</a:t>
            </a:fld>
            <a:endParaRPr lang="en-US" dirty="0"/>
          </a:p>
        </p:txBody>
      </p:sp>
      <p:pic>
        <p:nvPicPr>
          <p:cNvPr id="8" name="Picture 7">
            <a:extLst>
              <a:ext uri="{FF2B5EF4-FFF2-40B4-BE49-F238E27FC236}">
                <a16:creationId xmlns:a16="http://schemas.microsoft.com/office/drawing/2014/main" id="{36E8CD3D-24A5-4374-9379-916675E96B5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696550" y="2350533"/>
            <a:ext cx="6273724" cy="2156936"/>
          </a:xfrm>
          <a:prstGeom prst="rect">
            <a:avLst/>
          </a:prstGeom>
        </p:spPr>
      </p:pic>
      <p:pic>
        <p:nvPicPr>
          <p:cNvPr id="9" name="Picture 8">
            <a:extLst>
              <a:ext uri="{FF2B5EF4-FFF2-40B4-BE49-F238E27FC236}">
                <a16:creationId xmlns:a16="http://schemas.microsoft.com/office/drawing/2014/main" id="{257CCBEF-2E4A-45BA-9340-1C1E9F0FF9C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807431" y="1482786"/>
            <a:ext cx="3218044" cy="3877679"/>
          </a:xfrm>
          <a:prstGeom prst="rect">
            <a:avLst/>
          </a:prstGeom>
        </p:spPr>
      </p:pic>
      <p:sp>
        <p:nvSpPr>
          <p:cNvPr id="7" name="TextBox 6">
            <a:extLst>
              <a:ext uri="{FF2B5EF4-FFF2-40B4-BE49-F238E27FC236}">
                <a16:creationId xmlns:a16="http://schemas.microsoft.com/office/drawing/2014/main" id="{F06F6F0B-88B5-4CE9-90EB-5B342D4395FE}"/>
              </a:ext>
            </a:extLst>
          </p:cNvPr>
          <p:cNvSpPr txBox="1"/>
          <p:nvPr/>
        </p:nvSpPr>
        <p:spPr>
          <a:xfrm>
            <a:off x="5592903" y="4507469"/>
            <a:ext cx="2604580" cy="215444"/>
          </a:xfrm>
          <a:prstGeom prst="rect">
            <a:avLst/>
          </a:prstGeom>
          <a:noFill/>
        </p:spPr>
        <p:txBody>
          <a:bodyPr wrap="square" rtlCol="0">
            <a:spAutoFit/>
          </a:bodyPr>
          <a:lstStyle/>
          <a:p>
            <a:r>
              <a:rPr lang="nl-NL" sz="800" i="1" dirty="0">
                <a:latin typeface="Arial Narrow" panose="020B0606020202030204" pitchFamily="34" charset="0"/>
              </a:rPr>
              <a:t>Event Information </a:t>
            </a:r>
            <a:r>
              <a:rPr lang="nl-NL" sz="800" i="1" dirty="0" err="1">
                <a:latin typeface="Arial Narrow" panose="020B0606020202030204" pitchFamily="34" charset="0"/>
              </a:rPr>
              <a:t>gathered</a:t>
            </a:r>
            <a:r>
              <a:rPr lang="nl-NL" sz="800" i="1" dirty="0">
                <a:latin typeface="Arial Narrow" panose="020B0606020202030204" pitchFamily="34" charset="0"/>
              </a:rPr>
              <a:t> </a:t>
            </a:r>
            <a:r>
              <a:rPr lang="nl-NL" sz="800" i="1" dirty="0" err="1">
                <a:latin typeface="Arial Narrow" panose="020B0606020202030204" pitchFamily="34" charset="0"/>
              </a:rPr>
              <a:t>by</a:t>
            </a:r>
            <a:r>
              <a:rPr lang="nl-NL" sz="800" i="1" dirty="0">
                <a:latin typeface="Arial Narrow" panose="020B0606020202030204" pitchFamily="34" charset="0"/>
              </a:rPr>
              <a:t> DIS event </a:t>
            </a:r>
            <a:r>
              <a:rPr lang="nl-NL" sz="800" i="1" dirty="0" err="1">
                <a:latin typeface="Arial Narrow" panose="020B0606020202030204" pitchFamily="34" charset="0"/>
              </a:rPr>
              <a:t>listener</a:t>
            </a:r>
            <a:endParaRPr lang="en-GB" sz="800" i="1" dirty="0">
              <a:latin typeface="Arial Narrow" panose="020B0606020202030204" pitchFamily="34" charset="0"/>
            </a:endParaRPr>
          </a:p>
        </p:txBody>
      </p:sp>
      <p:sp>
        <p:nvSpPr>
          <p:cNvPr id="12" name="TextBox 11">
            <a:extLst>
              <a:ext uri="{FF2B5EF4-FFF2-40B4-BE49-F238E27FC236}">
                <a16:creationId xmlns:a16="http://schemas.microsoft.com/office/drawing/2014/main" id="{46B6FFFE-0707-4071-B8BF-0C6EE6E460F4}"/>
              </a:ext>
            </a:extLst>
          </p:cNvPr>
          <p:cNvSpPr txBox="1"/>
          <p:nvPr/>
        </p:nvSpPr>
        <p:spPr>
          <a:xfrm>
            <a:off x="1807430" y="5375214"/>
            <a:ext cx="3218043" cy="215444"/>
          </a:xfrm>
          <a:prstGeom prst="rect">
            <a:avLst/>
          </a:prstGeom>
          <a:noFill/>
        </p:spPr>
        <p:txBody>
          <a:bodyPr wrap="square" rtlCol="0">
            <a:spAutoFit/>
          </a:bodyPr>
          <a:lstStyle/>
          <a:p>
            <a:r>
              <a:rPr lang="en-US" sz="800" i="1" dirty="0">
                <a:latin typeface="Arial Narrow" panose="020B0606020202030204" pitchFamily="34" charset="0"/>
              </a:rPr>
              <a:t>Image generated by VBS4 from the perspective of a civilian</a:t>
            </a:r>
            <a:endParaRPr lang="en-GB" sz="800" i="1" dirty="0">
              <a:latin typeface="Arial Narrow" panose="020B0606020202030204" pitchFamily="34" charset="0"/>
            </a:endParaRPr>
          </a:p>
        </p:txBody>
      </p:sp>
    </p:spTree>
    <p:extLst>
      <p:ext uri="{BB962C8B-B14F-4D97-AF65-F5344CB8AC3E}">
        <p14:creationId xmlns:p14="http://schemas.microsoft.com/office/powerpoint/2010/main" val="1198826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 Experiment Approach</a:t>
            </a:r>
          </a:p>
        </p:txBody>
      </p:sp>
      <p:sp>
        <p:nvSpPr>
          <p:cNvPr id="4" name="Content Placeholder 3"/>
          <p:cNvSpPr>
            <a:spLocks noGrp="1"/>
          </p:cNvSpPr>
          <p:nvPr>
            <p:ph sz="quarter" idx="11"/>
          </p:nvPr>
        </p:nvSpPr>
        <p:spPr>
          <a:xfrm>
            <a:off x="480132" y="1406013"/>
            <a:ext cx="8744984" cy="4715939"/>
          </a:xfrm>
        </p:spPr>
        <p:txBody>
          <a:bodyPr/>
          <a:lstStyle/>
          <a:p>
            <a:r>
              <a:rPr lang="en-US" sz="2400" dirty="0"/>
              <a:t>Persona Creation</a:t>
            </a:r>
          </a:p>
          <a:p>
            <a:pPr lvl="1"/>
            <a:r>
              <a:rPr lang="en-US" dirty="0"/>
              <a:t>Identity</a:t>
            </a:r>
          </a:p>
          <a:p>
            <a:pPr lvl="1"/>
            <a:r>
              <a:rPr lang="en-US" dirty="0"/>
              <a:t>Depth</a:t>
            </a:r>
          </a:p>
          <a:p>
            <a:endParaRPr lang="en-US" sz="2400" dirty="0"/>
          </a:p>
          <a:p>
            <a:r>
              <a:rPr lang="en-US" sz="2400" dirty="0"/>
              <a:t>Persona Interaction</a:t>
            </a:r>
          </a:p>
          <a:p>
            <a:pPr lvl="1"/>
            <a:r>
              <a:rPr lang="en-US" dirty="0"/>
              <a:t>Scenario 1: Online-only social network</a:t>
            </a:r>
          </a:p>
          <a:p>
            <a:pPr lvl="1"/>
            <a:r>
              <a:rPr lang="en-US" dirty="0"/>
              <a:t>Scenario 2: Social network plus Virtual Battlespace Integration</a:t>
            </a:r>
          </a:p>
          <a:p>
            <a:pPr marL="609585" lvl="1" indent="0">
              <a:buNone/>
            </a:pPr>
            <a:endParaRPr lang="en-US" dirty="0"/>
          </a:p>
          <a:p>
            <a:pPr marL="609585" lvl="1" indent="0">
              <a:buNone/>
            </a:pPr>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12</a:t>
            </a:fld>
            <a:endParaRPr lang="en-US" dirty="0"/>
          </a:p>
        </p:txBody>
      </p:sp>
      <p:pic>
        <p:nvPicPr>
          <p:cNvPr id="6" name="Picture 5">
            <a:extLst>
              <a:ext uri="{FF2B5EF4-FFF2-40B4-BE49-F238E27FC236}">
                <a16:creationId xmlns:a16="http://schemas.microsoft.com/office/drawing/2014/main" id="{12268D8C-B3A8-4D54-9DBC-3A97AB02F8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476" t="9355" r="12653" b="30430"/>
          <a:stretch/>
        </p:blipFill>
        <p:spPr>
          <a:xfrm>
            <a:off x="7786882" y="1406013"/>
            <a:ext cx="2198912" cy="1792417"/>
          </a:xfrm>
          <a:prstGeom prst="rect">
            <a:avLst/>
          </a:prstGeom>
        </p:spPr>
      </p:pic>
    </p:spTree>
    <p:extLst>
      <p:ext uri="{BB962C8B-B14F-4D97-AF65-F5344CB8AC3E}">
        <p14:creationId xmlns:p14="http://schemas.microsoft.com/office/powerpoint/2010/main" val="2845058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 Creating Personas</a:t>
            </a:r>
          </a:p>
        </p:txBody>
      </p:sp>
      <p:sp>
        <p:nvSpPr>
          <p:cNvPr id="4" name="Content Placeholder 3"/>
          <p:cNvSpPr>
            <a:spLocks noGrp="1"/>
          </p:cNvSpPr>
          <p:nvPr>
            <p:ph sz="quarter" idx="11"/>
          </p:nvPr>
        </p:nvSpPr>
        <p:spPr>
          <a:xfrm>
            <a:off x="472636" y="1421003"/>
            <a:ext cx="11242285" cy="4715939"/>
          </a:xfrm>
        </p:spPr>
        <p:txBody>
          <a:bodyPr/>
          <a:lstStyle/>
          <a:p>
            <a:r>
              <a:rPr lang="en-US" sz="2400" dirty="0"/>
              <a:t>Creation</a:t>
            </a:r>
          </a:p>
          <a:p>
            <a:pPr lvl="1"/>
            <a:r>
              <a:rPr lang="en-US" dirty="0"/>
              <a:t>Name generator for creating the names (Mimesis)</a:t>
            </a:r>
          </a:p>
          <a:p>
            <a:pPr lvl="1"/>
            <a:r>
              <a:rPr lang="en-US" dirty="0"/>
              <a:t>LLM creates descriptions given a name and examples (using Few-Shot Prompting)</a:t>
            </a:r>
          </a:p>
          <a:p>
            <a:pPr lvl="1"/>
            <a:r>
              <a:rPr lang="en-US" dirty="0"/>
              <a:t>Each persona is added to a list, 20 diverse personas are picked as examples. </a:t>
            </a:r>
          </a:p>
          <a:p>
            <a:pPr lvl="1"/>
            <a:r>
              <a:rPr lang="en-US" dirty="0"/>
              <a:t>This was repeated until we had 300 personas. </a:t>
            </a:r>
          </a:p>
          <a:p>
            <a:pPr marL="609585" lvl="1" indent="0">
              <a:buNone/>
            </a:pPr>
            <a:endParaRPr lang="en-US" dirty="0"/>
          </a:p>
          <a:p>
            <a:r>
              <a:rPr lang="en-US" sz="2400" dirty="0"/>
              <a:t>Concerns and Focus Points</a:t>
            </a:r>
          </a:p>
          <a:p>
            <a:pPr lvl="1"/>
            <a:r>
              <a:rPr lang="en-US" dirty="0"/>
              <a:t>Behavior like trolling and fake news (manipulating public opinion and information warfare)</a:t>
            </a:r>
          </a:p>
          <a:p>
            <a:pPr lvl="1"/>
            <a:r>
              <a:rPr lang="en-US" dirty="0"/>
              <a:t>Emotions (Prompt Chaining)</a:t>
            </a:r>
          </a:p>
          <a:p>
            <a:pPr marL="609585" lvl="1" indent="0">
              <a:buNone/>
            </a:pPr>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13</a:t>
            </a:fld>
            <a:endParaRPr lang="en-US" dirty="0"/>
          </a:p>
        </p:txBody>
      </p:sp>
    </p:spTree>
    <p:extLst>
      <p:ext uri="{BB962C8B-B14F-4D97-AF65-F5344CB8AC3E}">
        <p14:creationId xmlns:p14="http://schemas.microsoft.com/office/powerpoint/2010/main" val="1349233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 Creating Personas Results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14</a:t>
            </a:fld>
            <a:endParaRPr lang="en-US" dirty="0"/>
          </a:p>
        </p:txBody>
      </p:sp>
      <p:pic>
        <p:nvPicPr>
          <p:cNvPr id="10" name="Picture 9">
            <a:extLst>
              <a:ext uri="{FF2B5EF4-FFF2-40B4-BE49-F238E27FC236}">
                <a16:creationId xmlns:a16="http://schemas.microsoft.com/office/drawing/2014/main" id="{9C14260D-86A6-4173-AB15-3B2E5D792680}"/>
              </a:ext>
            </a:extLst>
          </p:cNvPr>
          <p:cNvPicPr>
            <a:picLocks noChangeAspect="1"/>
          </p:cNvPicPr>
          <p:nvPr/>
        </p:nvPicPr>
        <p:blipFill>
          <a:blip r:embed="rId3"/>
          <a:stretch>
            <a:fillRect/>
          </a:stretch>
        </p:blipFill>
        <p:spPr>
          <a:xfrm>
            <a:off x="1321858" y="1996373"/>
            <a:ext cx="9548284" cy="2865253"/>
          </a:xfrm>
          <a:prstGeom prst="rect">
            <a:avLst/>
          </a:prstGeom>
        </p:spPr>
      </p:pic>
    </p:spTree>
    <p:extLst>
      <p:ext uri="{BB962C8B-B14F-4D97-AF65-F5344CB8AC3E}">
        <p14:creationId xmlns:p14="http://schemas.microsoft.com/office/powerpoint/2010/main" val="2345847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 Online Discussion, Setup</a:t>
            </a:r>
          </a:p>
        </p:txBody>
      </p:sp>
      <p:sp>
        <p:nvSpPr>
          <p:cNvPr id="4" name="Content Placeholder 3"/>
          <p:cNvSpPr>
            <a:spLocks noGrp="1"/>
          </p:cNvSpPr>
          <p:nvPr>
            <p:ph sz="quarter" idx="11"/>
          </p:nvPr>
        </p:nvSpPr>
        <p:spPr>
          <a:xfrm>
            <a:off x="369896" y="1421003"/>
            <a:ext cx="11345026" cy="4715939"/>
          </a:xfrm>
        </p:spPr>
        <p:txBody>
          <a:bodyPr/>
          <a:lstStyle/>
          <a:p>
            <a:r>
              <a:rPr lang="en-US" sz="2400" dirty="0"/>
              <a:t>Initializing Discussion</a:t>
            </a:r>
          </a:p>
          <a:p>
            <a:pPr lvl="1"/>
            <a:r>
              <a:rPr lang="en-US" dirty="0"/>
              <a:t>Topic is described by us: a war between Red and Blue</a:t>
            </a:r>
          </a:p>
          <a:p>
            <a:pPr lvl="1"/>
            <a:r>
              <a:rPr lang="en-US" dirty="0"/>
              <a:t>10 top-level posts are generated by 10 random users (done by the LLM based on the topic)</a:t>
            </a:r>
          </a:p>
          <a:p>
            <a:pPr marL="609585" lvl="1" indent="0">
              <a:buNone/>
            </a:pPr>
            <a:endParaRPr lang="en-US" dirty="0"/>
          </a:p>
          <a:p>
            <a:r>
              <a:rPr lang="en-US" sz="2400" dirty="0"/>
              <a:t>Selected Personas to Reply to Top-Level Post(s)</a:t>
            </a:r>
          </a:p>
          <a:p>
            <a:pPr lvl="1"/>
            <a:r>
              <a:rPr lang="en-US" dirty="0"/>
              <a:t>Emotions indicate how a personas should respond</a:t>
            </a:r>
          </a:p>
          <a:p>
            <a:pPr lvl="1"/>
            <a:r>
              <a:rPr lang="en-US" dirty="0"/>
              <a:t>Trolling behavior is random probability</a:t>
            </a:r>
          </a:p>
          <a:p>
            <a:pPr lvl="1"/>
            <a:r>
              <a:rPr lang="en-US" dirty="0"/>
              <a:t>Sentiment (pos., neutral, neg.)</a:t>
            </a:r>
          </a:p>
          <a:p>
            <a:pPr lvl="1"/>
            <a:r>
              <a:rPr lang="en-US" dirty="0"/>
              <a:t>Stance (pro-blue, neutral, pro-red)</a:t>
            </a:r>
          </a:p>
          <a:p>
            <a:pPr marL="609585" lvl="1" indent="0">
              <a:buNone/>
            </a:pPr>
            <a:endParaRPr lang="en-US" dirty="0"/>
          </a:p>
          <a:p>
            <a:pPr lvl="1"/>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15</a:t>
            </a:fld>
            <a:endParaRPr lang="en-US" dirty="0"/>
          </a:p>
        </p:txBody>
      </p:sp>
    </p:spTree>
    <p:extLst>
      <p:ext uri="{BB962C8B-B14F-4D97-AF65-F5344CB8AC3E}">
        <p14:creationId xmlns:p14="http://schemas.microsoft.com/office/powerpoint/2010/main" val="3720686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 Online Discussion, Results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16</a:t>
            </a:fld>
            <a:endParaRPr lang="en-US" dirty="0"/>
          </a:p>
        </p:txBody>
      </p:sp>
      <p:graphicFrame>
        <p:nvGraphicFramePr>
          <p:cNvPr id="9" name="Table 8">
            <a:extLst>
              <a:ext uri="{FF2B5EF4-FFF2-40B4-BE49-F238E27FC236}">
                <a16:creationId xmlns:a16="http://schemas.microsoft.com/office/drawing/2014/main" id="{4F4D0BC9-895A-4EC5-9F1E-01E18814F76F}"/>
              </a:ext>
            </a:extLst>
          </p:cNvPr>
          <p:cNvGraphicFramePr>
            <a:graphicFrameLocks noGrp="1"/>
          </p:cNvGraphicFramePr>
          <p:nvPr/>
        </p:nvGraphicFramePr>
        <p:xfrm>
          <a:off x="1486326" y="1691640"/>
          <a:ext cx="9238226" cy="3474720"/>
        </p:xfrm>
        <a:graphic>
          <a:graphicData uri="http://schemas.openxmlformats.org/drawingml/2006/table">
            <a:tbl>
              <a:tblPr firstRow="1" bandRow="1">
                <a:tableStyleId>{5C22544A-7EE6-4342-B048-85BDC9FD1C3A}</a:tableStyleId>
              </a:tblPr>
              <a:tblGrid>
                <a:gridCol w="1929990">
                  <a:extLst>
                    <a:ext uri="{9D8B030D-6E8A-4147-A177-3AD203B41FA5}">
                      <a16:colId xmlns:a16="http://schemas.microsoft.com/office/drawing/2014/main" val="859884367"/>
                    </a:ext>
                  </a:extLst>
                </a:gridCol>
                <a:gridCol w="7308236">
                  <a:extLst>
                    <a:ext uri="{9D8B030D-6E8A-4147-A177-3AD203B41FA5}">
                      <a16:colId xmlns:a16="http://schemas.microsoft.com/office/drawing/2014/main" val="3708262476"/>
                    </a:ext>
                  </a:extLst>
                </a:gridCol>
              </a:tblGrid>
              <a:tr h="370840">
                <a:tc>
                  <a:txBody>
                    <a:bodyPr/>
                    <a:lstStyle/>
                    <a:p>
                      <a:r>
                        <a:rPr lang="nl-NL" sz="2400" b="0" i="1" dirty="0">
                          <a:solidFill>
                            <a:schemeClr val="tx1"/>
                          </a:solidFill>
                          <a:latin typeface="Arial Narrow" panose="020B0606020202030204" pitchFamily="34" charset="0"/>
                        </a:rPr>
                        <a:t>Name</a:t>
                      </a:r>
                      <a:endParaRPr lang="en-GB" sz="2400" b="0" i="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nl-NL" sz="2400" b="0" dirty="0">
                          <a:solidFill>
                            <a:schemeClr val="tx1"/>
                          </a:solidFill>
                          <a:latin typeface="Arial Narrow" panose="020B0606020202030204" pitchFamily="34" charset="0"/>
                        </a:rPr>
                        <a:t>Michael Ross</a:t>
                      </a:r>
                      <a:endParaRPr lang="en-GB" sz="2400" b="0"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40032598"/>
                  </a:ext>
                </a:extLst>
              </a:tr>
              <a:tr h="370840">
                <a:tc>
                  <a:txBody>
                    <a:bodyPr/>
                    <a:lstStyle/>
                    <a:p>
                      <a:r>
                        <a:rPr lang="en-US" sz="2400" i="1" dirty="0">
                          <a:solidFill>
                            <a:srgbClr val="000000"/>
                          </a:solidFill>
                          <a:latin typeface="Arial Narrow" panose="020B0606020202030204" pitchFamily="34" charset="0"/>
                        </a:rPr>
                        <a:t>Description</a:t>
                      </a:r>
                      <a:endParaRPr lang="en-GB" sz="24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400" dirty="0">
                          <a:solidFill>
                            <a:srgbClr val="000000"/>
                          </a:solidFill>
                          <a:latin typeface="Arial Narrow" panose="020B0606020202030204" pitchFamily="34" charset="0"/>
                        </a:rPr>
                        <a:t>Works as a foreign diplomat </a:t>
                      </a:r>
                      <a:endParaRPr lang="en-GB" sz="24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2490254"/>
                  </a:ext>
                </a:extLst>
              </a:tr>
              <a:tr h="370840">
                <a:tc>
                  <a:txBody>
                    <a:bodyPr/>
                    <a:lstStyle/>
                    <a:p>
                      <a:r>
                        <a:rPr lang="en-GB" sz="2400" i="1" dirty="0">
                          <a:solidFill>
                            <a:srgbClr val="000000"/>
                          </a:solidFill>
                          <a:latin typeface="Arial Narrow" panose="020B0606020202030204" pitchFamily="34" charset="0"/>
                        </a:rPr>
                        <a:t>Emotions</a:t>
                      </a:r>
                      <a:endParaRPr lang="en-GB" sz="2400" i="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nl-NL" sz="2400" dirty="0" err="1">
                          <a:latin typeface="Arial Narrow" panose="020B0606020202030204" pitchFamily="34" charset="0"/>
                        </a:rPr>
                        <a:t>Peaceful</a:t>
                      </a:r>
                      <a:r>
                        <a:rPr lang="nl-NL" sz="2400" dirty="0">
                          <a:latin typeface="Arial Narrow" panose="020B0606020202030204" pitchFamily="34" charset="0"/>
                        </a:rPr>
                        <a:t>, Happy, Love</a:t>
                      </a:r>
                      <a:endParaRPr lang="en-GB" sz="24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19583591"/>
                  </a:ext>
                </a:extLst>
              </a:tr>
              <a:tr h="370840">
                <a:tc>
                  <a:txBody>
                    <a:bodyPr/>
                    <a:lstStyle/>
                    <a:p>
                      <a:r>
                        <a:rPr lang="nl-NL" sz="2400" i="1" dirty="0">
                          <a:latin typeface="Arial Narrow" panose="020B0606020202030204" pitchFamily="34" charset="0"/>
                        </a:rPr>
                        <a:t>Sentiment</a:t>
                      </a:r>
                      <a:endParaRPr lang="en-GB" sz="2400" i="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nl-NL" sz="2400" dirty="0" err="1">
                          <a:latin typeface="Arial Narrow" panose="020B0606020202030204" pitchFamily="34" charset="0"/>
                        </a:rPr>
                        <a:t>Positive</a:t>
                      </a:r>
                      <a:endParaRPr lang="en-GB" sz="24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294283"/>
                  </a:ext>
                </a:extLst>
              </a:tr>
              <a:tr h="370840">
                <a:tc>
                  <a:txBody>
                    <a:bodyPr/>
                    <a:lstStyle/>
                    <a:p>
                      <a:r>
                        <a:rPr lang="nl-NL" sz="2400" i="1" dirty="0">
                          <a:latin typeface="Arial Narrow" panose="020B0606020202030204" pitchFamily="34" charset="0"/>
                        </a:rPr>
                        <a:t>Stance</a:t>
                      </a:r>
                      <a:endParaRPr lang="en-GB" sz="2400" i="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nl-NL" sz="2400" dirty="0">
                          <a:latin typeface="Arial Narrow" panose="020B0606020202030204" pitchFamily="34" charset="0"/>
                        </a:rPr>
                        <a:t>Neutral</a:t>
                      </a:r>
                      <a:endParaRPr lang="en-GB" sz="24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56627443"/>
                  </a:ext>
                </a:extLst>
              </a:tr>
              <a:tr h="370840">
                <a:tc>
                  <a:txBody>
                    <a:bodyPr/>
                    <a:lstStyle/>
                    <a:p>
                      <a:r>
                        <a:rPr lang="nl-NL" sz="2400" i="1" dirty="0">
                          <a:latin typeface="Arial Narrow" panose="020B0606020202030204" pitchFamily="34" charset="0"/>
                        </a:rPr>
                        <a:t>Post</a:t>
                      </a:r>
                      <a:endParaRPr lang="en-GB" sz="2400" i="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400" dirty="0">
                          <a:solidFill>
                            <a:srgbClr val="000000"/>
                          </a:solidFill>
                          <a:latin typeface="Arial Narrow" panose="020B0606020202030204" pitchFamily="34" charset="0"/>
                        </a:rPr>
                        <a:t>I do not condone Red's violent actions in </a:t>
                      </a:r>
                      <a:r>
                        <a:rPr lang="en-US" sz="2400" dirty="0" err="1">
                          <a:solidFill>
                            <a:srgbClr val="000000"/>
                          </a:solidFill>
                          <a:latin typeface="Arial Narrow" panose="020B0606020202030204" pitchFamily="34" charset="0"/>
                        </a:rPr>
                        <a:t>Kalkovia</a:t>
                      </a:r>
                      <a:r>
                        <a:rPr lang="en-US" sz="2400" dirty="0">
                          <a:solidFill>
                            <a:srgbClr val="000000"/>
                          </a:solidFill>
                          <a:latin typeface="Arial Narrow" panose="020B0606020202030204" pitchFamily="34" charset="0"/>
                        </a:rPr>
                        <a:t>, but I also think Blue should not send drones to oil depots in Red. #peace #</a:t>
                      </a:r>
                      <a:r>
                        <a:rPr lang="en-US" sz="2400" dirty="0" err="1">
                          <a:solidFill>
                            <a:srgbClr val="000000"/>
                          </a:solidFill>
                          <a:latin typeface="Arial Narrow" panose="020B0606020202030204" pitchFamily="34" charset="0"/>
                        </a:rPr>
                        <a:t>stopaggression</a:t>
                      </a:r>
                      <a:endParaRPr lang="en-GB" sz="24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21294825"/>
                  </a:ext>
                </a:extLst>
              </a:tr>
            </a:tbl>
          </a:graphicData>
        </a:graphic>
      </p:graphicFrame>
    </p:spTree>
    <p:extLst>
      <p:ext uri="{BB962C8B-B14F-4D97-AF65-F5344CB8AC3E}">
        <p14:creationId xmlns:p14="http://schemas.microsoft.com/office/powerpoint/2010/main" val="283307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 Online Discussion, Results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17</a:t>
            </a:fld>
            <a:endParaRPr lang="en-US" dirty="0"/>
          </a:p>
        </p:txBody>
      </p:sp>
      <p:pic>
        <p:nvPicPr>
          <p:cNvPr id="11" name="Picture 10">
            <a:extLst>
              <a:ext uri="{FF2B5EF4-FFF2-40B4-BE49-F238E27FC236}">
                <a16:creationId xmlns:a16="http://schemas.microsoft.com/office/drawing/2014/main" id="{F9A53FD3-5644-4CFA-9BD7-AD84B2F8E0D6}"/>
              </a:ext>
            </a:extLst>
          </p:cNvPr>
          <p:cNvPicPr>
            <a:picLocks noChangeAspect="1"/>
          </p:cNvPicPr>
          <p:nvPr/>
        </p:nvPicPr>
        <p:blipFill>
          <a:blip r:embed="rId3"/>
          <a:stretch>
            <a:fillRect/>
          </a:stretch>
        </p:blipFill>
        <p:spPr>
          <a:xfrm>
            <a:off x="3443287" y="976312"/>
            <a:ext cx="5305425" cy="4905375"/>
          </a:xfrm>
          <a:prstGeom prst="rect">
            <a:avLst/>
          </a:prstGeom>
        </p:spPr>
      </p:pic>
      <p:sp>
        <p:nvSpPr>
          <p:cNvPr id="12" name="Rectangle: Rounded Corners 11">
            <a:extLst>
              <a:ext uri="{FF2B5EF4-FFF2-40B4-BE49-F238E27FC236}">
                <a16:creationId xmlns:a16="http://schemas.microsoft.com/office/drawing/2014/main" id="{F883E826-7446-4889-8B09-03186437E13A}"/>
              </a:ext>
            </a:extLst>
          </p:cNvPr>
          <p:cNvSpPr/>
          <p:nvPr/>
        </p:nvSpPr>
        <p:spPr bwMode="auto">
          <a:xfrm>
            <a:off x="4513006" y="1496961"/>
            <a:ext cx="1091381" cy="280220"/>
          </a:xfrm>
          <a:prstGeom prst="roundRect">
            <a:avLst/>
          </a:prstGeom>
          <a:solidFill>
            <a:srgbClr val="FFFFFF">
              <a:alpha val="20000"/>
            </a:srgbClr>
          </a:solidFill>
          <a:ln w="38100" cap="flat" cmpd="sng" algn="ctr">
            <a:solidFill>
              <a:schemeClr val="tx2">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charset="0"/>
            </a:endParaRPr>
          </a:p>
        </p:txBody>
      </p:sp>
      <p:sp>
        <p:nvSpPr>
          <p:cNvPr id="13" name="Rectangle: Rounded Corners 12">
            <a:extLst>
              <a:ext uri="{FF2B5EF4-FFF2-40B4-BE49-F238E27FC236}">
                <a16:creationId xmlns:a16="http://schemas.microsoft.com/office/drawing/2014/main" id="{12DD07FE-F979-461F-8F1D-5F2C2ED6F2B2}"/>
              </a:ext>
            </a:extLst>
          </p:cNvPr>
          <p:cNvSpPr/>
          <p:nvPr/>
        </p:nvSpPr>
        <p:spPr bwMode="auto">
          <a:xfrm>
            <a:off x="5198806" y="2895599"/>
            <a:ext cx="405582" cy="280220"/>
          </a:xfrm>
          <a:prstGeom prst="roundRect">
            <a:avLst/>
          </a:prstGeom>
          <a:solidFill>
            <a:srgbClr val="FFFFFF">
              <a:alpha val="20000"/>
            </a:srgbClr>
          </a:solidFill>
          <a:ln w="38100" cap="flat" cmpd="sng" algn="ctr">
            <a:solidFill>
              <a:schemeClr val="tx2">
                <a:lumMod val="5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charset="0"/>
            </a:endParaRPr>
          </a:p>
        </p:txBody>
      </p:sp>
      <p:sp>
        <p:nvSpPr>
          <p:cNvPr id="14" name="Rectangle: Rounded Corners 13">
            <a:extLst>
              <a:ext uri="{FF2B5EF4-FFF2-40B4-BE49-F238E27FC236}">
                <a16:creationId xmlns:a16="http://schemas.microsoft.com/office/drawing/2014/main" id="{6E65E530-C3F1-43B1-8EE2-119D8FBA07C4}"/>
              </a:ext>
            </a:extLst>
          </p:cNvPr>
          <p:cNvSpPr/>
          <p:nvPr/>
        </p:nvSpPr>
        <p:spPr bwMode="auto">
          <a:xfrm>
            <a:off x="4254910" y="4814886"/>
            <a:ext cx="1275735" cy="280220"/>
          </a:xfrm>
          <a:prstGeom prst="roundRect">
            <a:avLst/>
          </a:prstGeom>
          <a:solidFill>
            <a:srgbClr val="FFFFFF">
              <a:alpha val="20000"/>
            </a:srgbClr>
          </a:solidFill>
          <a:ln w="38100" cap="flat" cmpd="sng" algn="ctr">
            <a:solidFill>
              <a:schemeClr val="tx2">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2289895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 Multi-Domain, Setup</a:t>
            </a:r>
          </a:p>
        </p:txBody>
      </p:sp>
      <p:sp>
        <p:nvSpPr>
          <p:cNvPr id="4" name="Content Placeholder 3"/>
          <p:cNvSpPr>
            <a:spLocks noGrp="1"/>
          </p:cNvSpPr>
          <p:nvPr>
            <p:ph sz="quarter" idx="11"/>
          </p:nvPr>
        </p:nvSpPr>
        <p:spPr>
          <a:xfrm>
            <a:off x="472636" y="1421003"/>
            <a:ext cx="11242285" cy="4817565"/>
          </a:xfrm>
        </p:spPr>
        <p:txBody>
          <a:bodyPr/>
          <a:lstStyle/>
          <a:p>
            <a:r>
              <a:rPr lang="en-US" sz="2400" dirty="0"/>
              <a:t>VBS Scenario Created: involved three civilians near a bridge in </a:t>
            </a:r>
            <a:r>
              <a:rPr lang="en-US" sz="2400" dirty="0" err="1"/>
              <a:t>Kalkovia</a:t>
            </a:r>
            <a:r>
              <a:rPr lang="en-US" sz="2400" dirty="0"/>
              <a:t>. </a:t>
            </a:r>
          </a:p>
          <a:p>
            <a:pPr lvl="1"/>
            <a:r>
              <a:rPr lang="en-US" dirty="0"/>
              <a:t>One civilian observes an Apache helicopter flying</a:t>
            </a:r>
          </a:p>
          <a:p>
            <a:pPr lvl="1"/>
            <a:r>
              <a:rPr lang="en-US" dirty="0"/>
              <a:t>Other civilians </a:t>
            </a:r>
            <a:r>
              <a:rPr lang="en-US" u="sng" dirty="0"/>
              <a:t>see </a:t>
            </a:r>
            <a:r>
              <a:rPr lang="en-US" dirty="0"/>
              <a:t>the helicopter firing a missile and destroy a bridge. </a:t>
            </a:r>
          </a:p>
          <a:p>
            <a:pPr marL="609585" lvl="1" indent="0">
              <a:buNone/>
            </a:pPr>
            <a:endParaRPr lang="en-US" dirty="0"/>
          </a:p>
          <a:p>
            <a:r>
              <a:rPr lang="en-US" sz="2400" dirty="0"/>
              <a:t>Observations are Synthesized and Top-level Posts are Created</a:t>
            </a:r>
          </a:p>
          <a:p>
            <a:pPr lvl="1"/>
            <a:r>
              <a:rPr lang="en-US" dirty="0"/>
              <a:t>An Image of the helicopter event</a:t>
            </a:r>
          </a:p>
          <a:p>
            <a:pPr lvl="1"/>
            <a:r>
              <a:rPr lang="en-US" dirty="0"/>
              <a:t>Text generated by the LLM (based on the textual description of the event)</a:t>
            </a:r>
          </a:p>
          <a:p>
            <a:pPr lvl="1"/>
            <a:endParaRPr lang="en-US" dirty="0"/>
          </a:p>
          <a:p>
            <a:r>
              <a:rPr lang="en-US" sz="2400" dirty="0"/>
              <a:t>A Group of Virtual Personas Discuss</a:t>
            </a:r>
          </a:p>
          <a:p>
            <a:endParaRPr lang="en-US" sz="2400"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18</a:t>
            </a:fld>
            <a:endParaRPr lang="en-US" dirty="0"/>
          </a:p>
        </p:txBody>
      </p:sp>
    </p:spTree>
    <p:extLst>
      <p:ext uri="{BB962C8B-B14F-4D97-AF65-F5344CB8AC3E}">
        <p14:creationId xmlns:p14="http://schemas.microsoft.com/office/powerpoint/2010/main" val="2519448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 Multi-Domain, Results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19</a:t>
            </a:fld>
            <a:endParaRPr lang="en-US" dirty="0"/>
          </a:p>
        </p:txBody>
      </p:sp>
      <p:pic>
        <p:nvPicPr>
          <p:cNvPr id="12" name="Picture 11">
            <a:extLst>
              <a:ext uri="{FF2B5EF4-FFF2-40B4-BE49-F238E27FC236}">
                <a16:creationId xmlns:a16="http://schemas.microsoft.com/office/drawing/2014/main" id="{E165095D-26DE-4F4D-A7A7-548C96C5A257}"/>
              </a:ext>
            </a:extLst>
          </p:cNvPr>
          <p:cNvPicPr>
            <a:picLocks noChangeAspect="1"/>
          </p:cNvPicPr>
          <p:nvPr/>
        </p:nvPicPr>
        <p:blipFill rotWithShape="1">
          <a:blip r:embed="rId3"/>
          <a:srcRect l="1621" b="20109"/>
          <a:stretch/>
        </p:blipFill>
        <p:spPr>
          <a:xfrm>
            <a:off x="6900376" y="1077771"/>
            <a:ext cx="4192346" cy="5312731"/>
          </a:xfrm>
          <a:prstGeom prst="rect">
            <a:avLst/>
          </a:prstGeom>
        </p:spPr>
      </p:pic>
      <p:sp>
        <p:nvSpPr>
          <p:cNvPr id="28" name="Rectangle 27">
            <a:extLst>
              <a:ext uri="{FF2B5EF4-FFF2-40B4-BE49-F238E27FC236}">
                <a16:creationId xmlns:a16="http://schemas.microsoft.com/office/drawing/2014/main" id="{8106A087-9517-4D77-8CFF-5C71FD45A5DC}"/>
              </a:ext>
            </a:extLst>
          </p:cNvPr>
          <p:cNvSpPr/>
          <p:nvPr/>
        </p:nvSpPr>
        <p:spPr bwMode="auto">
          <a:xfrm>
            <a:off x="7706135" y="4431437"/>
            <a:ext cx="570295" cy="183088"/>
          </a:xfrm>
          <a:prstGeom prst="rect">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ahoma" charset="0"/>
            </a:endParaRPr>
          </a:p>
        </p:txBody>
      </p:sp>
      <p:sp>
        <p:nvSpPr>
          <p:cNvPr id="30" name="Rectangle 29">
            <a:extLst>
              <a:ext uri="{FF2B5EF4-FFF2-40B4-BE49-F238E27FC236}">
                <a16:creationId xmlns:a16="http://schemas.microsoft.com/office/drawing/2014/main" id="{697E4239-39A1-430C-BE28-7169908BA1E2}"/>
              </a:ext>
            </a:extLst>
          </p:cNvPr>
          <p:cNvSpPr/>
          <p:nvPr/>
        </p:nvSpPr>
        <p:spPr bwMode="auto">
          <a:xfrm>
            <a:off x="6903588" y="4446427"/>
            <a:ext cx="713491" cy="183088"/>
          </a:xfrm>
          <a:prstGeom prst="rect">
            <a:avLst/>
          </a:prstGeom>
          <a:solidFill>
            <a:srgbClr val="004D7D"/>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ahoma" charset="0"/>
            </a:endParaRPr>
          </a:p>
        </p:txBody>
      </p:sp>
      <p:sp>
        <p:nvSpPr>
          <p:cNvPr id="31" name="Rectangle 30">
            <a:extLst>
              <a:ext uri="{FF2B5EF4-FFF2-40B4-BE49-F238E27FC236}">
                <a16:creationId xmlns:a16="http://schemas.microsoft.com/office/drawing/2014/main" id="{0F501287-612F-4331-801D-F4EEA3968035}"/>
              </a:ext>
            </a:extLst>
          </p:cNvPr>
          <p:cNvSpPr/>
          <p:nvPr/>
        </p:nvSpPr>
        <p:spPr bwMode="auto">
          <a:xfrm>
            <a:off x="8513742" y="4678507"/>
            <a:ext cx="570296" cy="183088"/>
          </a:xfrm>
          <a:prstGeom prst="rect">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charset="0"/>
            </a:endParaRPr>
          </a:p>
        </p:txBody>
      </p:sp>
      <p:sp>
        <p:nvSpPr>
          <p:cNvPr id="32" name="Rectangle 31">
            <a:extLst>
              <a:ext uri="{FF2B5EF4-FFF2-40B4-BE49-F238E27FC236}">
                <a16:creationId xmlns:a16="http://schemas.microsoft.com/office/drawing/2014/main" id="{6B1295F1-ED4E-4978-BE2A-9E4BCAE7D1B1}"/>
              </a:ext>
            </a:extLst>
          </p:cNvPr>
          <p:cNvSpPr/>
          <p:nvPr/>
        </p:nvSpPr>
        <p:spPr bwMode="auto">
          <a:xfrm>
            <a:off x="8411262" y="4212778"/>
            <a:ext cx="657786" cy="183088"/>
          </a:xfrm>
          <a:prstGeom prst="rect">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ahoma" charset="0"/>
            </a:endParaRPr>
          </a:p>
        </p:txBody>
      </p:sp>
      <p:pic>
        <p:nvPicPr>
          <p:cNvPr id="39" name="Picture 38">
            <a:extLst>
              <a:ext uri="{FF2B5EF4-FFF2-40B4-BE49-F238E27FC236}">
                <a16:creationId xmlns:a16="http://schemas.microsoft.com/office/drawing/2014/main" id="{AE4460CE-53F1-49D4-A101-93AD60A7FB4B}"/>
              </a:ext>
            </a:extLst>
          </p:cNvPr>
          <p:cNvPicPr>
            <a:picLocks noChangeAspect="1"/>
          </p:cNvPicPr>
          <p:nvPr/>
        </p:nvPicPr>
        <p:blipFill rotWithShape="1">
          <a:blip r:embed="rId4"/>
          <a:srcRect b="28584"/>
          <a:stretch/>
        </p:blipFill>
        <p:spPr>
          <a:xfrm>
            <a:off x="1299066" y="893810"/>
            <a:ext cx="4521980" cy="5496692"/>
          </a:xfrm>
          <a:prstGeom prst="rect">
            <a:avLst/>
          </a:prstGeom>
          <a:solidFill>
            <a:srgbClr val="004D7D"/>
          </a:solidFill>
        </p:spPr>
      </p:pic>
      <p:sp>
        <p:nvSpPr>
          <p:cNvPr id="40" name="Rectangle 39">
            <a:extLst>
              <a:ext uri="{FF2B5EF4-FFF2-40B4-BE49-F238E27FC236}">
                <a16:creationId xmlns:a16="http://schemas.microsoft.com/office/drawing/2014/main" id="{BF0C2C0A-7607-41AA-8A08-95FAC61108A0}"/>
              </a:ext>
            </a:extLst>
          </p:cNvPr>
          <p:cNvSpPr/>
          <p:nvPr/>
        </p:nvSpPr>
        <p:spPr bwMode="auto">
          <a:xfrm>
            <a:off x="2964633" y="4231060"/>
            <a:ext cx="835374" cy="164806"/>
          </a:xfrm>
          <a:prstGeom prst="rect">
            <a:avLst/>
          </a:prstGeom>
          <a:solidFill>
            <a:srgbClr val="004D7D"/>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charset="0"/>
            </a:endParaRPr>
          </a:p>
        </p:txBody>
      </p:sp>
      <p:sp>
        <p:nvSpPr>
          <p:cNvPr id="41" name="Rectangle 40">
            <a:extLst>
              <a:ext uri="{FF2B5EF4-FFF2-40B4-BE49-F238E27FC236}">
                <a16:creationId xmlns:a16="http://schemas.microsoft.com/office/drawing/2014/main" id="{3699A4AD-17F0-44CF-B205-79421AA972E3}"/>
              </a:ext>
            </a:extLst>
          </p:cNvPr>
          <p:cNvSpPr/>
          <p:nvPr/>
        </p:nvSpPr>
        <p:spPr bwMode="auto">
          <a:xfrm>
            <a:off x="3469303" y="4479556"/>
            <a:ext cx="706377" cy="164806"/>
          </a:xfrm>
          <a:prstGeom prst="rect">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1375562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8EBA3C-77AB-4081-AB26-CB5E53160328}"/>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
        <p:nvSpPr>
          <p:cNvPr id="3" name="Title 2">
            <a:extLst>
              <a:ext uri="{FF2B5EF4-FFF2-40B4-BE49-F238E27FC236}">
                <a16:creationId xmlns:a16="http://schemas.microsoft.com/office/drawing/2014/main" id="{DB8D6710-C730-4A64-A3AA-AF3C4F5B0573}"/>
              </a:ext>
            </a:extLst>
          </p:cNvPr>
          <p:cNvSpPr>
            <a:spLocks noGrp="1"/>
          </p:cNvSpPr>
          <p:nvPr>
            <p:ph type="title"/>
          </p:nvPr>
        </p:nvSpPr>
        <p:spPr/>
        <p:txBody>
          <a:bodyPr/>
          <a:lstStyle/>
          <a:p>
            <a:r>
              <a:rPr lang="en-GB"/>
              <a:t>Agenda</a:t>
            </a:r>
            <a:endParaRPr lang="nl-NL"/>
          </a:p>
        </p:txBody>
      </p:sp>
      <p:sp>
        <p:nvSpPr>
          <p:cNvPr id="4" name="Content Placeholder 3">
            <a:extLst>
              <a:ext uri="{FF2B5EF4-FFF2-40B4-BE49-F238E27FC236}">
                <a16:creationId xmlns:a16="http://schemas.microsoft.com/office/drawing/2014/main" id="{5D166FB9-32A2-4F79-B49A-2DAAF2005A22}"/>
              </a:ext>
            </a:extLst>
          </p:cNvPr>
          <p:cNvSpPr>
            <a:spLocks noGrp="1"/>
          </p:cNvSpPr>
          <p:nvPr>
            <p:ph sz="quarter" idx="11"/>
          </p:nvPr>
        </p:nvSpPr>
        <p:spPr>
          <a:xfrm>
            <a:off x="480132" y="1459671"/>
            <a:ext cx="11250613" cy="4616666"/>
          </a:xfrm>
        </p:spPr>
        <p:txBody>
          <a:bodyPr/>
          <a:lstStyle/>
          <a:p>
            <a:r>
              <a:rPr lang="en-GB" dirty="0"/>
              <a:t>Why? Background and Motivation</a:t>
            </a:r>
          </a:p>
          <a:p>
            <a:endParaRPr lang="en-GB" sz="2400" dirty="0"/>
          </a:p>
          <a:p>
            <a:r>
              <a:rPr lang="en-GB" dirty="0"/>
              <a:t>What? Methods and Approach</a:t>
            </a:r>
          </a:p>
          <a:p>
            <a:pPr marL="0" indent="0">
              <a:buNone/>
            </a:pPr>
            <a:endParaRPr lang="en-GB" dirty="0"/>
          </a:p>
          <a:p>
            <a:r>
              <a:rPr lang="en-GB" dirty="0"/>
              <a:t>How? Demonstration and Results</a:t>
            </a:r>
          </a:p>
          <a:p>
            <a:endParaRPr lang="en-GB" sz="2400" dirty="0"/>
          </a:p>
          <a:p>
            <a:r>
              <a:rPr lang="en-GB" dirty="0"/>
              <a:t>What Next? Future Work</a:t>
            </a:r>
          </a:p>
          <a:p>
            <a:pPr marL="0" indent="0">
              <a:buNone/>
            </a:pPr>
            <a:endParaRPr lang="en-GB" sz="2400" dirty="0"/>
          </a:p>
        </p:txBody>
      </p:sp>
    </p:spTree>
    <p:extLst>
      <p:ext uri="{BB962C8B-B14F-4D97-AF65-F5344CB8AC3E}">
        <p14:creationId xmlns:p14="http://schemas.microsoft.com/office/powerpoint/2010/main" val="696903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 Multi-Domain, Results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20</a:t>
            </a:fld>
            <a:endParaRPr lang="en-US" dirty="0"/>
          </a:p>
        </p:txBody>
      </p:sp>
      <p:grpSp>
        <p:nvGrpSpPr>
          <p:cNvPr id="4" name="Group 3">
            <a:extLst>
              <a:ext uri="{FF2B5EF4-FFF2-40B4-BE49-F238E27FC236}">
                <a16:creationId xmlns:a16="http://schemas.microsoft.com/office/drawing/2014/main" id="{4FAA7A02-1ADB-40BB-A5B1-603012ADFC17}"/>
              </a:ext>
            </a:extLst>
          </p:cNvPr>
          <p:cNvGrpSpPr/>
          <p:nvPr/>
        </p:nvGrpSpPr>
        <p:grpSpPr>
          <a:xfrm>
            <a:off x="179213" y="1963711"/>
            <a:ext cx="5730116" cy="2747891"/>
            <a:chOff x="2114864" y="4841822"/>
            <a:chExt cx="3229426" cy="1548679"/>
          </a:xfrm>
        </p:grpSpPr>
        <p:pic>
          <p:nvPicPr>
            <p:cNvPr id="11" name="Picture 10">
              <a:extLst>
                <a:ext uri="{FF2B5EF4-FFF2-40B4-BE49-F238E27FC236}">
                  <a16:creationId xmlns:a16="http://schemas.microsoft.com/office/drawing/2014/main" id="{C3E8CB19-2860-4686-B093-C401C41B6C22}"/>
                </a:ext>
              </a:extLst>
            </p:cNvPr>
            <p:cNvPicPr>
              <a:picLocks noChangeAspect="1"/>
            </p:cNvPicPr>
            <p:nvPr/>
          </p:nvPicPr>
          <p:blipFill rotWithShape="1">
            <a:blip r:embed="rId3"/>
            <a:srcRect t="71825"/>
            <a:stretch/>
          </p:blipFill>
          <p:spPr>
            <a:xfrm>
              <a:off x="2114864" y="4841822"/>
              <a:ext cx="3229426" cy="1548679"/>
            </a:xfrm>
            <a:prstGeom prst="rect">
              <a:avLst/>
            </a:prstGeom>
            <a:solidFill>
              <a:srgbClr val="004D7D"/>
            </a:solidFill>
          </p:spPr>
        </p:pic>
        <p:sp>
          <p:nvSpPr>
            <p:cNvPr id="15" name="Rectangle 14">
              <a:extLst>
                <a:ext uri="{FF2B5EF4-FFF2-40B4-BE49-F238E27FC236}">
                  <a16:creationId xmlns:a16="http://schemas.microsoft.com/office/drawing/2014/main" id="{42F77A43-1ABE-4533-B900-43BCF727EA02}"/>
                </a:ext>
              </a:extLst>
            </p:cNvPr>
            <p:cNvSpPr/>
            <p:nvPr/>
          </p:nvSpPr>
          <p:spPr bwMode="auto">
            <a:xfrm>
              <a:off x="3162947" y="5361901"/>
              <a:ext cx="595423" cy="64480"/>
            </a:xfrm>
            <a:prstGeom prst="rect">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charset="0"/>
              </a:endParaRPr>
            </a:p>
          </p:txBody>
        </p:sp>
        <p:sp>
          <p:nvSpPr>
            <p:cNvPr id="26" name="Rectangle 25">
              <a:extLst>
                <a:ext uri="{FF2B5EF4-FFF2-40B4-BE49-F238E27FC236}">
                  <a16:creationId xmlns:a16="http://schemas.microsoft.com/office/drawing/2014/main" id="{346DE55F-1A0A-4FF3-8D44-20BA4011C364}"/>
                </a:ext>
              </a:extLst>
            </p:cNvPr>
            <p:cNvSpPr/>
            <p:nvPr/>
          </p:nvSpPr>
          <p:spPr bwMode="auto">
            <a:xfrm>
              <a:off x="2901010" y="5878016"/>
              <a:ext cx="261938" cy="64480"/>
            </a:xfrm>
            <a:prstGeom prst="rect">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charset="0"/>
              </a:endParaRPr>
            </a:p>
          </p:txBody>
        </p:sp>
      </p:grpSp>
      <p:grpSp>
        <p:nvGrpSpPr>
          <p:cNvPr id="5" name="Group 4">
            <a:extLst>
              <a:ext uri="{FF2B5EF4-FFF2-40B4-BE49-F238E27FC236}">
                <a16:creationId xmlns:a16="http://schemas.microsoft.com/office/drawing/2014/main" id="{CD58A77A-6E14-4CC5-ADAA-A69D5A4AE27D}"/>
              </a:ext>
            </a:extLst>
          </p:cNvPr>
          <p:cNvGrpSpPr/>
          <p:nvPr/>
        </p:nvGrpSpPr>
        <p:grpSpPr>
          <a:xfrm>
            <a:off x="6282673" y="2486515"/>
            <a:ext cx="5772091" cy="1710681"/>
            <a:chOff x="6883864" y="5351488"/>
            <a:chExt cx="3505784" cy="1039013"/>
          </a:xfrm>
        </p:grpSpPr>
        <p:pic>
          <p:nvPicPr>
            <p:cNvPr id="12" name="Picture 11">
              <a:extLst>
                <a:ext uri="{FF2B5EF4-FFF2-40B4-BE49-F238E27FC236}">
                  <a16:creationId xmlns:a16="http://schemas.microsoft.com/office/drawing/2014/main" id="{E165095D-26DE-4F4D-A7A7-548C96C5A257}"/>
                </a:ext>
              </a:extLst>
            </p:cNvPr>
            <p:cNvPicPr>
              <a:picLocks noChangeAspect="1"/>
            </p:cNvPicPr>
            <p:nvPr/>
          </p:nvPicPr>
          <p:blipFill rotWithShape="1">
            <a:blip r:embed="rId4"/>
            <a:srcRect l="1621" t="80161" b="1155"/>
            <a:stretch/>
          </p:blipFill>
          <p:spPr>
            <a:xfrm>
              <a:off x="6883864" y="5351488"/>
              <a:ext cx="3505784" cy="1039013"/>
            </a:xfrm>
            <a:prstGeom prst="rect">
              <a:avLst/>
            </a:prstGeom>
          </p:spPr>
        </p:pic>
        <p:sp>
          <p:nvSpPr>
            <p:cNvPr id="33" name="Rectangle 32">
              <a:extLst>
                <a:ext uri="{FF2B5EF4-FFF2-40B4-BE49-F238E27FC236}">
                  <a16:creationId xmlns:a16="http://schemas.microsoft.com/office/drawing/2014/main" id="{F8C732CC-07F1-40C1-9B7A-9F7FEB93F0E6}"/>
                </a:ext>
              </a:extLst>
            </p:cNvPr>
            <p:cNvSpPr/>
            <p:nvPr/>
          </p:nvSpPr>
          <p:spPr bwMode="auto">
            <a:xfrm>
              <a:off x="9086237" y="5907830"/>
              <a:ext cx="294695" cy="93620"/>
            </a:xfrm>
            <a:prstGeom prst="rect">
              <a:avLst/>
            </a:prstGeom>
            <a:solidFill>
              <a:srgbClr val="004D7D"/>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charset="0"/>
              </a:endParaRPr>
            </a:p>
          </p:txBody>
        </p:sp>
        <p:sp>
          <p:nvSpPr>
            <p:cNvPr id="34" name="Rectangle 33">
              <a:extLst>
                <a:ext uri="{FF2B5EF4-FFF2-40B4-BE49-F238E27FC236}">
                  <a16:creationId xmlns:a16="http://schemas.microsoft.com/office/drawing/2014/main" id="{C83EFB77-FCDE-41C9-86B2-53BA1EC5DCC0}"/>
                </a:ext>
              </a:extLst>
            </p:cNvPr>
            <p:cNvSpPr/>
            <p:nvPr/>
          </p:nvSpPr>
          <p:spPr bwMode="auto">
            <a:xfrm>
              <a:off x="8125202" y="5907829"/>
              <a:ext cx="241071" cy="93620"/>
            </a:xfrm>
            <a:prstGeom prst="rect">
              <a:avLst/>
            </a:prstGeom>
            <a:solidFill>
              <a:srgbClr val="004D7D"/>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charset="0"/>
              </a:endParaRPr>
            </a:p>
          </p:txBody>
        </p:sp>
        <p:sp>
          <p:nvSpPr>
            <p:cNvPr id="35" name="Rectangle 34">
              <a:extLst>
                <a:ext uri="{FF2B5EF4-FFF2-40B4-BE49-F238E27FC236}">
                  <a16:creationId xmlns:a16="http://schemas.microsoft.com/office/drawing/2014/main" id="{9E80DDF7-6878-40B8-B791-83934280F65C}"/>
                </a:ext>
              </a:extLst>
            </p:cNvPr>
            <p:cNvSpPr/>
            <p:nvPr/>
          </p:nvSpPr>
          <p:spPr bwMode="auto">
            <a:xfrm>
              <a:off x="9600783" y="5787086"/>
              <a:ext cx="291078" cy="93620"/>
            </a:xfrm>
            <a:prstGeom prst="rect">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charset="0"/>
              </a:endParaRPr>
            </a:p>
          </p:txBody>
        </p:sp>
      </p:grpSp>
    </p:spTree>
    <p:extLst>
      <p:ext uri="{BB962C8B-B14F-4D97-AF65-F5344CB8AC3E}">
        <p14:creationId xmlns:p14="http://schemas.microsoft.com/office/powerpoint/2010/main" val="2171372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Recap </a:t>
            </a:r>
          </a:p>
        </p:txBody>
      </p:sp>
      <p:sp>
        <p:nvSpPr>
          <p:cNvPr id="4" name="Content Placeholder 3"/>
          <p:cNvSpPr>
            <a:spLocks noGrp="1"/>
          </p:cNvSpPr>
          <p:nvPr>
            <p:ph sz="quarter" idx="11"/>
          </p:nvPr>
        </p:nvSpPr>
        <p:spPr>
          <a:xfrm>
            <a:off x="480132" y="1046715"/>
            <a:ext cx="11525055" cy="5075237"/>
          </a:xfrm>
        </p:spPr>
        <p:txBody>
          <a:bodyPr/>
          <a:lstStyle/>
          <a:p>
            <a:r>
              <a:rPr lang="en-US" sz="2400" dirty="0">
                <a:latin typeface="Arial Narrow" panose="020B0606020202030204" pitchFamily="34" charset="0"/>
              </a:rPr>
              <a:t>Goal: exploratory study integrating LLMs and VBS</a:t>
            </a:r>
          </a:p>
          <a:p>
            <a:pPr lvl="1"/>
            <a:r>
              <a:rPr lang="en-US" dirty="0">
                <a:latin typeface="Arial Narrow" panose="020B0606020202030204" pitchFamily="34" charset="0"/>
              </a:rPr>
              <a:t>Create realistic behavior between individuals and populations</a:t>
            </a:r>
          </a:p>
          <a:p>
            <a:pPr lvl="1"/>
            <a:r>
              <a:rPr lang="en-US" dirty="0">
                <a:latin typeface="Arial Narrow" panose="020B0606020202030204" pitchFamily="34" charset="0"/>
              </a:rPr>
              <a:t>Multi-Domain training, operations, etc.</a:t>
            </a:r>
          </a:p>
          <a:p>
            <a:pPr marL="609585" lvl="1" indent="0">
              <a:buNone/>
            </a:pPr>
            <a:endParaRPr lang="en-US" dirty="0">
              <a:latin typeface="Arial Narrow" panose="020B0606020202030204" pitchFamily="34" charset="0"/>
            </a:endParaRPr>
          </a:p>
          <a:p>
            <a:r>
              <a:rPr lang="en-US" sz="2400" dirty="0">
                <a:latin typeface="Arial Narrow" panose="020B0606020202030204" pitchFamily="34" charset="0"/>
              </a:rPr>
              <a:t>Created</a:t>
            </a:r>
          </a:p>
          <a:p>
            <a:pPr lvl="1"/>
            <a:r>
              <a:rPr lang="en-US" altLang="en-US" dirty="0">
                <a:latin typeface="Arial Narrow" panose="020B0606020202030204" pitchFamily="34" charset="0"/>
              </a:rPr>
              <a:t>Social Network Simulation</a:t>
            </a:r>
          </a:p>
          <a:p>
            <a:pPr lvl="1"/>
            <a:r>
              <a:rPr lang="en-US" altLang="en-US" dirty="0">
                <a:latin typeface="Arial Narrow" panose="020B0606020202030204" pitchFamily="34" charset="0"/>
              </a:rPr>
              <a:t>Behavioral Flexibility</a:t>
            </a:r>
          </a:p>
          <a:p>
            <a:pPr lvl="1"/>
            <a:r>
              <a:rPr lang="en-US" altLang="en-US" dirty="0">
                <a:latin typeface="Arial Narrow" panose="020B0606020202030204" pitchFamily="34" charset="0"/>
              </a:rPr>
              <a:t>VBS Simulator Integration</a:t>
            </a:r>
          </a:p>
          <a:p>
            <a:pPr lvl="1"/>
            <a:r>
              <a:rPr lang="en-US" altLang="en-US" dirty="0">
                <a:latin typeface="Arial Narrow" panose="020B0606020202030204" pitchFamily="34" charset="0"/>
              </a:rPr>
              <a:t>Technical Framework</a:t>
            </a:r>
          </a:p>
          <a:p>
            <a:pPr marL="0" indent="0">
              <a:buNone/>
            </a:pPr>
            <a:endParaRPr lang="en-US" sz="2400" dirty="0">
              <a:latin typeface="Arial Narrow" panose="020B0606020202030204" pitchFamily="34" charset="0"/>
            </a:endParaRPr>
          </a:p>
          <a:p>
            <a:pPr marL="0" indent="0">
              <a:buNone/>
            </a:pPr>
            <a:endParaRPr lang="en-US" sz="2400" dirty="0">
              <a:latin typeface="Arial Narrow" panose="020B0606020202030204" pitchFamily="34" charset="0"/>
            </a:endParaRP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21</a:t>
            </a:fld>
            <a:endParaRPr lang="en-US" dirty="0"/>
          </a:p>
        </p:txBody>
      </p:sp>
    </p:spTree>
    <p:extLst>
      <p:ext uri="{BB962C8B-B14F-4D97-AF65-F5344CB8AC3E}">
        <p14:creationId xmlns:p14="http://schemas.microsoft.com/office/powerpoint/2010/main" val="3395931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 – Future Work</a:t>
            </a:r>
          </a:p>
        </p:txBody>
      </p:sp>
      <p:sp>
        <p:nvSpPr>
          <p:cNvPr id="4" name="Content Placeholder 3"/>
          <p:cNvSpPr>
            <a:spLocks noGrp="1"/>
          </p:cNvSpPr>
          <p:nvPr>
            <p:ph sz="quarter" idx="11"/>
          </p:nvPr>
        </p:nvSpPr>
        <p:spPr>
          <a:xfrm>
            <a:off x="943144" y="1459671"/>
            <a:ext cx="10324589" cy="671472"/>
          </a:xfrm>
        </p:spPr>
        <p:txBody>
          <a:bodyPr/>
          <a:lstStyle/>
          <a:p>
            <a:pPr marL="0" indent="0">
              <a:buNone/>
            </a:pPr>
            <a:r>
              <a:rPr lang="en-US" altLang="en-US" sz="2400" dirty="0">
                <a:latin typeface="Arial Narrow" panose="020B0606020202030204" pitchFamily="34" charset="0"/>
              </a:rPr>
              <a:t>Model opinion change in response to events like trolling, astroturfing, and </a:t>
            </a:r>
            <a:r>
              <a:rPr lang="en-US" altLang="en-US" sz="2400" b="1" dirty="0">
                <a:latin typeface="Arial Narrow" panose="020B0606020202030204" pitchFamily="34" charset="0"/>
              </a:rPr>
              <a:t>echo chambers</a:t>
            </a:r>
            <a:r>
              <a:rPr lang="en-US" altLang="en-US" sz="2400" dirty="0">
                <a:latin typeface="Arial Narrow" panose="020B0606020202030204" pitchFamily="34" charset="0"/>
              </a:rPr>
              <a:t>.</a:t>
            </a:r>
          </a:p>
          <a:p>
            <a:pPr marL="0" indent="0">
              <a:buNone/>
            </a:pPr>
            <a:endParaRPr lang="en-US" sz="2400" dirty="0">
              <a:latin typeface="Arial Narrow" panose="020B0606020202030204" pitchFamily="34" charset="0"/>
            </a:endParaRP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22</a:t>
            </a:fld>
            <a:endParaRPr lang="en-US" dirty="0"/>
          </a:p>
        </p:txBody>
      </p:sp>
      <p:pic>
        <p:nvPicPr>
          <p:cNvPr id="7" name="Picture 6">
            <a:extLst>
              <a:ext uri="{FF2B5EF4-FFF2-40B4-BE49-F238E27FC236}">
                <a16:creationId xmlns:a16="http://schemas.microsoft.com/office/drawing/2014/main" id="{DC26D6A0-4417-44E2-9CAB-F13806194190}"/>
              </a:ext>
            </a:extLst>
          </p:cNvPr>
          <p:cNvPicPr>
            <a:picLocks noChangeAspect="1"/>
          </p:cNvPicPr>
          <p:nvPr/>
        </p:nvPicPr>
        <p:blipFill>
          <a:blip r:embed="rId3"/>
          <a:stretch>
            <a:fillRect/>
          </a:stretch>
        </p:blipFill>
        <p:spPr>
          <a:xfrm>
            <a:off x="2923887" y="2131143"/>
            <a:ext cx="6344225" cy="3619735"/>
          </a:xfrm>
          <a:prstGeom prst="rect">
            <a:avLst/>
          </a:prstGeom>
        </p:spPr>
      </p:pic>
      <p:sp>
        <p:nvSpPr>
          <p:cNvPr id="8" name="TextBox 7">
            <a:extLst>
              <a:ext uri="{FF2B5EF4-FFF2-40B4-BE49-F238E27FC236}">
                <a16:creationId xmlns:a16="http://schemas.microsoft.com/office/drawing/2014/main" id="{EF81B59A-A01E-4C83-ABDE-AF1D482352D6}"/>
              </a:ext>
            </a:extLst>
          </p:cNvPr>
          <p:cNvSpPr txBox="1"/>
          <p:nvPr/>
        </p:nvSpPr>
        <p:spPr>
          <a:xfrm rot="16200000">
            <a:off x="8350821" y="4626510"/>
            <a:ext cx="2050026" cy="215444"/>
          </a:xfrm>
          <a:prstGeom prst="rect">
            <a:avLst/>
          </a:prstGeom>
          <a:noFill/>
        </p:spPr>
        <p:txBody>
          <a:bodyPr wrap="square" rtlCol="0">
            <a:spAutoFit/>
          </a:bodyPr>
          <a:lstStyle/>
          <a:p>
            <a:r>
              <a:rPr lang="en-GB" sz="800" dirty="0"/>
              <a:t>Source: Allied Joint Publication-10, NATO </a:t>
            </a:r>
          </a:p>
        </p:txBody>
      </p:sp>
    </p:spTree>
    <p:extLst>
      <p:ext uri="{BB962C8B-B14F-4D97-AF65-F5344CB8AC3E}">
        <p14:creationId xmlns:p14="http://schemas.microsoft.com/office/powerpoint/2010/main" val="3879779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 – Future Work</a:t>
            </a:r>
          </a:p>
        </p:txBody>
      </p:sp>
      <p:sp>
        <p:nvSpPr>
          <p:cNvPr id="4" name="Content Placeholder 3"/>
          <p:cNvSpPr>
            <a:spLocks noGrp="1"/>
          </p:cNvSpPr>
          <p:nvPr>
            <p:ph sz="quarter" idx="11"/>
          </p:nvPr>
        </p:nvSpPr>
        <p:spPr>
          <a:xfrm>
            <a:off x="480132" y="1046715"/>
            <a:ext cx="11234790" cy="5075237"/>
          </a:xfrm>
        </p:spPr>
        <p:txBody>
          <a:bodyPr/>
          <a:lstStyle/>
          <a:p>
            <a:r>
              <a:rPr lang="en-US" altLang="en-US" sz="2400" dirty="0">
                <a:latin typeface="Arial Narrow" panose="020B0606020202030204" pitchFamily="34" charset="0"/>
              </a:rPr>
              <a:t>Dynamic Simulation:</a:t>
            </a:r>
          </a:p>
          <a:p>
            <a:pPr lvl="1"/>
            <a:r>
              <a:rPr lang="en-US" altLang="en-US" dirty="0">
                <a:latin typeface="Arial Narrow" panose="020B0606020202030204" pitchFamily="34" charset="0"/>
              </a:rPr>
              <a:t>Integrating real-time (fake) information from news outlets.</a:t>
            </a:r>
          </a:p>
          <a:p>
            <a:pPr marL="609585" lvl="1" indent="0">
              <a:buNone/>
            </a:pPr>
            <a:endParaRPr lang="en-US" altLang="en-US" dirty="0">
              <a:latin typeface="Arial Narrow" panose="020B0606020202030204" pitchFamily="34" charset="0"/>
            </a:endParaRPr>
          </a:p>
          <a:p>
            <a:r>
              <a:rPr lang="en-US" altLang="en-US" sz="2400" dirty="0">
                <a:latin typeface="Arial Narrow" panose="020B0606020202030204" pitchFamily="34" charset="0"/>
              </a:rPr>
              <a:t>Multimodal Expansion:</a:t>
            </a:r>
          </a:p>
          <a:p>
            <a:pPr lvl="1"/>
            <a:r>
              <a:rPr lang="en-US" altLang="en-US" dirty="0">
                <a:latin typeface="Arial Narrow" panose="020B0606020202030204" pitchFamily="34" charset="0"/>
              </a:rPr>
              <a:t>Incorporate images, video, and audio to create a more immersive simulation for military training.</a:t>
            </a:r>
          </a:p>
          <a:p>
            <a:pPr marL="0" lvl="0" indent="0" eaLnBrk="0" hangingPunct="0">
              <a:spcBef>
                <a:spcPct val="0"/>
              </a:spcBef>
              <a:buClrTx/>
              <a:buSzTx/>
              <a:buNone/>
            </a:pPr>
            <a:endParaRPr lang="en-US" altLang="en-US" sz="2400" dirty="0">
              <a:latin typeface="Arial" panose="020B0604020202020204" pitchFamily="34" charset="0"/>
            </a:endParaRPr>
          </a:p>
          <a:p>
            <a:endParaRPr lang="en-US" sz="2400" dirty="0">
              <a:latin typeface="Arial Narrow" panose="020B0606020202030204" pitchFamily="34" charset="0"/>
            </a:endParaRPr>
          </a:p>
          <a:p>
            <a:pPr marL="0" indent="0">
              <a:buNone/>
            </a:pPr>
            <a:endParaRPr lang="en-US" sz="2400" dirty="0">
              <a:latin typeface="Arial Narrow" panose="020B0606020202030204" pitchFamily="34" charset="0"/>
            </a:endParaRP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23</a:t>
            </a:fld>
            <a:endParaRPr lang="en-US" dirty="0"/>
          </a:p>
        </p:txBody>
      </p:sp>
    </p:spTree>
    <p:extLst>
      <p:ext uri="{BB962C8B-B14F-4D97-AF65-F5344CB8AC3E}">
        <p14:creationId xmlns:p14="http://schemas.microsoft.com/office/powerpoint/2010/main" val="2067607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endParaRPr lang="en-US" dirty="0"/>
          </a:p>
        </p:txBody>
      </p:sp>
      <p:sp>
        <p:nvSpPr>
          <p:cNvPr id="4" name="Content Placeholder 3"/>
          <p:cNvSpPr>
            <a:spLocks noGrp="1"/>
          </p:cNvSpPr>
          <p:nvPr>
            <p:ph sz="quarter" idx="11"/>
          </p:nvPr>
        </p:nvSpPr>
        <p:spPr>
          <a:xfrm>
            <a:off x="5239376" y="1347970"/>
            <a:ext cx="1732126" cy="553485"/>
          </a:xfrm>
        </p:spPr>
        <p:txBody>
          <a:bodyPr/>
          <a:lstStyle/>
          <a:p>
            <a:pPr marL="0" indent="0">
              <a:buNone/>
            </a:pPr>
            <a:r>
              <a:rPr lang="en-US" dirty="0"/>
              <a:t>Questions?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24</a:t>
            </a:fld>
            <a:endParaRPr lang="en-US" dirty="0"/>
          </a:p>
        </p:txBody>
      </p:sp>
      <p:pic>
        <p:nvPicPr>
          <p:cNvPr id="6" name="Picture 5">
            <a:extLst>
              <a:ext uri="{FF2B5EF4-FFF2-40B4-BE49-F238E27FC236}">
                <a16:creationId xmlns:a16="http://schemas.microsoft.com/office/drawing/2014/main" id="{E4FC289C-BF1E-49A3-BD61-399FDF2195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5751" y="1901455"/>
            <a:ext cx="4220497" cy="4220497"/>
          </a:xfrm>
          <a:prstGeom prst="rect">
            <a:avLst/>
          </a:prstGeom>
        </p:spPr>
      </p:pic>
    </p:spTree>
    <p:extLst>
      <p:ext uri="{BB962C8B-B14F-4D97-AF65-F5344CB8AC3E}">
        <p14:creationId xmlns:p14="http://schemas.microsoft.com/office/powerpoint/2010/main" val="967097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Motivation</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dirty="0"/>
          </a:p>
        </p:txBody>
      </p:sp>
      <p:sp>
        <p:nvSpPr>
          <p:cNvPr id="6" name="Content Placeholder 5">
            <a:extLst>
              <a:ext uri="{FF2B5EF4-FFF2-40B4-BE49-F238E27FC236}">
                <a16:creationId xmlns:a16="http://schemas.microsoft.com/office/drawing/2014/main" id="{4C31F196-E181-42BB-9323-A0DECA13D6B4}"/>
              </a:ext>
            </a:extLst>
          </p:cNvPr>
          <p:cNvSpPr>
            <a:spLocks noGrp="1"/>
          </p:cNvSpPr>
          <p:nvPr>
            <p:ph sz="quarter" idx="11"/>
          </p:nvPr>
        </p:nvSpPr>
        <p:spPr>
          <a:xfrm>
            <a:off x="370388" y="1187411"/>
            <a:ext cx="11451223" cy="4672149"/>
          </a:xfrm>
        </p:spPr>
        <p:txBody>
          <a:bodyPr/>
          <a:lstStyle/>
          <a:p>
            <a:r>
              <a:rPr lang="en-US" sz="2400" dirty="0"/>
              <a:t>There’s a Growing Need To</a:t>
            </a:r>
          </a:p>
          <a:p>
            <a:pPr lvl="1"/>
            <a:r>
              <a:rPr lang="en-US" dirty="0"/>
              <a:t>Train military personnel to analyze, respond and formulate social media-driven narratives.</a:t>
            </a:r>
          </a:p>
          <a:p>
            <a:pPr lvl="1"/>
            <a:r>
              <a:rPr lang="en-US" dirty="0"/>
              <a:t>Integrate social media effects in simulators, enabling simulated multi-domain operations</a:t>
            </a:r>
          </a:p>
          <a:p>
            <a:pPr marL="0" indent="0">
              <a:buNone/>
            </a:pPr>
            <a:endParaRPr lang="en-US" sz="2400" dirty="0"/>
          </a:p>
          <a:p>
            <a:r>
              <a:rPr lang="en-US" sz="2400" dirty="0"/>
              <a:t>The information domain within Multi-Domain Operations is </a:t>
            </a:r>
            <a:r>
              <a:rPr lang="en-US" sz="2400" b="1" dirty="0"/>
              <a:t>Important but Difficult</a:t>
            </a:r>
          </a:p>
          <a:p>
            <a:pPr lvl="1"/>
            <a:r>
              <a:rPr lang="en-US" dirty="0"/>
              <a:t>Public Perception and Conflict</a:t>
            </a:r>
          </a:p>
          <a:p>
            <a:pPr lvl="1"/>
            <a:r>
              <a:rPr lang="en-US" dirty="0"/>
              <a:t>Dynamic Nature of Social Media</a:t>
            </a:r>
          </a:p>
          <a:p>
            <a:pPr lvl="1"/>
            <a:r>
              <a:rPr lang="en-US" dirty="0"/>
              <a:t>Challenges of Information Verification</a:t>
            </a:r>
          </a:p>
          <a:p>
            <a:pPr lvl="1"/>
            <a:r>
              <a:rPr lang="en-US" dirty="0"/>
              <a:t>Legal and Analytical Constraints</a:t>
            </a:r>
          </a:p>
          <a:p>
            <a:pPr marL="609585" lvl="1" indent="0">
              <a:buNone/>
            </a:pPr>
            <a:endParaRPr lang="en-US" dirty="0"/>
          </a:p>
        </p:txBody>
      </p:sp>
      <p:grpSp>
        <p:nvGrpSpPr>
          <p:cNvPr id="8" name="Group 7">
            <a:extLst>
              <a:ext uri="{FF2B5EF4-FFF2-40B4-BE49-F238E27FC236}">
                <a16:creationId xmlns:a16="http://schemas.microsoft.com/office/drawing/2014/main" id="{21DEBEFB-A53C-4E39-8D4E-11C91A4F10B8}"/>
              </a:ext>
            </a:extLst>
          </p:cNvPr>
          <p:cNvGrpSpPr/>
          <p:nvPr/>
        </p:nvGrpSpPr>
        <p:grpSpPr>
          <a:xfrm>
            <a:off x="8307539" y="3523485"/>
            <a:ext cx="1919255" cy="2366459"/>
            <a:chOff x="7297275" y="3602101"/>
            <a:chExt cx="1919255" cy="2366459"/>
          </a:xfrm>
        </p:grpSpPr>
        <p:pic>
          <p:nvPicPr>
            <p:cNvPr id="5" name="Picture 4">
              <a:extLst>
                <a:ext uri="{FF2B5EF4-FFF2-40B4-BE49-F238E27FC236}">
                  <a16:creationId xmlns:a16="http://schemas.microsoft.com/office/drawing/2014/main" id="{C1F96BEB-5AFE-413F-BAEC-15597AD109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94" t="1550" r="27093"/>
            <a:stretch/>
          </p:blipFill>
          <p:spPr>
            <a:xfrm>
              <a:off x="7297275" y="3602101"/>
              <a:ext cx="1919255" cy="2366459"/>
            </a:xfrm>
            <a:prstGeom prst="rect">
              <a:avLst/>
            </a:prstGeom>
          </p:spPr>
        </p:pic>
        <p:sp>
          <p:nvSpPr>
            <p:cNvPr id="7" name="TextBox 6">
              <a:extLst>
                <a:ext uri="{FF2B5EF4-FFF2-40B4-BE49-F238E27FC236}">
                  <a16:creationId xmlns:a16="http://schemas.microsoft.com/office/drawing/2014/main" id="{3B0EFD2F-4973-4D2A-B049-4613BD368C60}"/>
                </a:ext>
              </a:extLst>
            </p:cNvPr>
            <p:cNvSpPr txBox="1"/>
            <p:nvPr/>
          </p:nvSpPr>
          <p:spPr>
            <a:xfrm>
              <a:off x="8489644" y="5753116"/>
              <a:ext cx="653143" cy="215444"/>
            </a:xfrm>
            <a:prstGeom prst="rect">
              <a:avLst/>
            </a:prstGeom>
            <a:noFill/>
          </p:spPr>
          <p:txBody>
            <a:bodyPr wrap="square" rtlCol="0">
              <a:spAutoFit/>
            </a:bodyPr>
            <a:lstStyle/>
            <a:p>
              <a:r>
                <a:rPr lang="en-GB" sz="800" dirty="0"/>
                <a:t>©</a:t>
              </a:r>
              <a:r>
                <a:rPr lang="en-GB" sz="800" dirty="0" err="1"/>
                <a:t>PlgABw</a:t>
              </a:r>
              <a:endParaRPr lang="en-GB" sz="800" dirty="0"/>
            </a:p>
          </p:txBody>
        </p:sp>
      </p:grpSp>
    </p:spTree>
    <p:extLst>
      <p:ext uri="{BB962C8B-B14F-4D97-AF65-F5344CB8AC3E}">
        <p14:creationId xmlns:p14="http://schemas.microsoft.com/office/powerpoint/2010/main" val="2427471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Motivation</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4</a:t>
            </a:fld>
            <a:endParaRPr lang="en-US" dirty="0"/>
          </a:p>
        </p:txBody>
      </p:sp>
      <p:pic>
        <p:nvPicPr>
          <p:cNvPr id="13" name="Picture 12">
            <a:extLst>
              <a:ext uri="{FF2B5EF4-FFF2-40B4-BE49-F238E27FC236}">
                <a16:creationId xmlns:a16="http://schemas.microsoft.com/office/drawing/2014/main" id="{D48E17FA-1158-4DCC-BFA3-6DFBF40879D1}"/>
              </a:ext>
            </a:extLst>
          </p:cNvPr>
          <p:cNvPicPr>
            <a:picLocks noChangeAspect="1"/>
          </p:cNvPicPr>
          <p:nvPr/>
        </p:nvPicPr>
        <p:blipFill>
          <a:blip r:embed="rId3"/>
          <a:stretch>
            <a:fillRect/>
          </a:stretch>
        </p:blipFill>
        <p:spPr>
          <a:xfrm>
            <a:off x="1050482" y="1026475"/>
            <a:ext cx="10109914" cy="5116229"/>
          </a:xfrm>
          <a:prstGeom prst="rect">
            <a:avLst/>
          </a:prstGeom>
        </p:spPr>
      </p:pic>
      <p:sp>
        <p:nvSpPr>
          <p:cNvPr id="16" name="TextBox 15">
            <a:extLst>
              <a:ext uri="{FF2B5EF4-FFF2-40B4-BE49-F238E27FC236}">
                <a16:creationId xmlns:a16="http://schemas.microsoft.com/office/drawing/2014/main" id="{D2D89D8C-9289-41A2-A9D9-FFA5F718D170}"/>
              </a:ext>
            </a:extLst>
          </p:cNvPr>
          <p:cNvSpPr txBox="1"/>
          <p:nvPr/>
        </p:nvSpPr>
        <p:spPr>
          <a:xfrm rot="16200000">
            <a:off x="10171370" y="5009969"/>
            <a:ext cx="2050026" cy="215444"/>
          </a:xfrm>
          <a:prstGeom prst="rect">
            <a:avLst/>
          </a:prstGeom>
          <a:noFill/>
        </p:spPr>
        <p:txBody>
          <a:bodyPr wrap="square" rtlCol="0">
            <a:spAutoFit/>
          </a:bodyPr>
          <a:lstStyle/>
          <a:p>
            <a:r>
              <a:rPr lang="en-GB" sz="800" dirty="0"/>
              <a:t>Source: Allied Joint Publication-10, NATO </a:t>
            </a:r>
          </a:p>
        </p:txBody>
      </p:sp>
    </p:spTree>
    <p:extLst>
      <p:ext uri="{BB962C8B-B14F-4D97-AF65-F5344CB8AC3E}">
        <p14:creationId xmlns:p14="http://schemas.microsoft.com/office/powerpoint/2010/main" val="1712087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 Problem and Exploration</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5</a:t>
            </a:fld>
            <a:endParaRPr lang="en-US" dirty="0"/>
          </a:p>
        </p:txBody>
      </p:sp>
      <p:sp>
        <p:nvSpPr>
          <p:cNvPr id="5" name="Rectangle 4">
            <a:extLst>
              <a:ext uri="{FF2B5EF4-FFF2-40B4-BE49-F238E27FC236}">
                <a16:creationId xmlns:a16="http://schemas.microsoft.com/office/drawing/2014/main" id="{2D56344E-0850-47AC-9CB3-11B3233EF957}"/>
              </a:ext>
            </a:extLst>
          </p:cNvPr>
          <p:cNvSpPr/>
          <p:nvPr/>
        </p:nvSpPr>
        <p:spPr bwMode="auto">
          <a:xfrm>
            <a:off x="1" y="6390502"/>
            <a:ext cx="3126658" cy="467498"/>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ahoma" charset="0"/>
            </a:endParaRPr>
          </a:p>
        </p:txBody>
      </p:sp>
      <p:sp>
        <p:nvSpPr>
          <p:cNvPr id="4" name="Content Placeholder 3"/>
          <p:cNvSpPr>
            <a:spLocks noGrp="1"/>
          </p:cNvSpPr>
          <p:nvPr>
            <p:ph sz="quarter" idx="11"/>
          </p:nvPr>
        </p:nvSpPr>
        <p:spPr>
          <a:xfrm>
            <a:off x="540775" y="1146513"/>
            <a:ext cx="11248102" cy="4773024"/>
          </a:xfrm>
        </p:spPr>
        <p:txBody>
          <a:bodyPr/>
          <a:lstStyle/>
          <a:p>
            <a:pPr>
              <a:spcAft>
                <a:spcPts val="600"/>
              </a:spcAft>
            </a:pPr>
            <a:r>
              <a:rPr lang="en-US" sz="2400" dirty="0"/>
              <a:t>The Issue</a:t>
            </a:r>
          </a:p>
          <a:p>
            <a:pPr lvl="1">
              <a:spcAft>
                <a:spcPts val="600"/>
              </a:spcAft>
            </a:pPr>
            <a:r>
              <a:rPr lang="en-US" dirty="0"/>
              <a:t>Limited methods and tools for simulating information warfare</a:t>
            </a:r>
          </a:p>
          <a:p>
            <a:pPr lvl="1">
              <a:spcAft>
                <a:spcPts val="600"/>
              </a:spcAft>
            </a:pPr>
            <a:r>
              <a:rPr lang="en-US" dirty="0"/>
              <a:t>Limited integration with other simulators, such as Virtual Battlespace (Bohemia)</a:t>
            </a:r>
          </a:p>
          <a:p>
            <a:pPr>
              <a:spcAft>
                <a:spcPts val="600"/>
              </a:spcAft>
            </a:pPr>
            <a:endParaRPr lang="en-US" sz="2400" dirty="0"/>
          </a:p>
          <a:p>
            <a:pPr>
              <a:spcAft>
                <a:spcPts val="600"/>
              </a:spcAft>
            </a:pPr>
            <a:r>
              <a:rPr lang="en-US" sz="2400" dirty="0"/>
              <a:t>This Research Explores </a:t>
            </a:r>
          </a:p>
          <a:p>
            <a:pPr lvl="1">
              <a:spcAft>
                <a:spcPts val="600"/>
              </a:spcAft>
            </a:pPr>
            <a:r>
              <a:rPr lang="en-US" dirty="0"/>
              <a:t>How to practically leverage Large Language Models (LLMs) </a:t>
            </a:r>
          </a:p>
          <a:p>
            <a:pPr lvl="1">
              <a:spcAft>
                <a:spcPts val="600"/>
              </a:spcAft>
            </a:pPr>
            <a:r>
              <a:rPr lang="en-US" dirty="0"/>
              <a:t>On our own hardware, using smaller AI models</a:t>
            </a:r>
          </a:p>
          <a:p>
            <a:pPr lvl="1">
              <a:spcAft>
                <a:spcPts val="600"/>
              </a:spcAft>
            </a:pPr>
            <a:r>
              <a:rPr lang="en-US" dirty="0"/>
              <a:t>Simulate online behaviors in response to tactical and strategic events</a:t>
            </a:r>
          </a:p>
          <a:p>
            <a:pPr lvl="1">
              <a:spcAft>
                <a:spcPts val="600"/>
              </a:spcAft>
            </a:pPr>
            <a:r>
              <a:rPr lang="en-US" dirty="0"/>
              <a:t>How to integrate multiple domains using the Virtual Battlespace Simulator </a:t>
            </a:r>
          </a:p>
        </p:txBody>
      </p:sp>
    </p:spTree>
    <p:extLst>
      <p:ext uri="{BB962C8B-B14F-4D97-AF65-F5344CB8AC3E}">
        <p14:creationId xmlns:p14="http://schemas.microsoft.com/office/powerpoint/2010/main" val="2901651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768" y="0"/>
            <a:ext cx="8284464" cy="795130"/>
          </a:xfrm>
        </p:spPr>
        <p:txBody>
          <a:bodyPr/>
          <a:lstStyle/>
          <a:p>
            <a:r>
              <a:rPr lang="en-US" dirty="0"/>
              <a:t>What? – Technical Foundation: LLMS</a:t>
            </a:r>
          </a:p>
        </p:txBody>
      </p:sp>
      <p:sp>
        <p:nvSpPr>
          <p:cNvPr id="4" name="Content Placeholder 3"/>
          <p:cNvSpPr>
            <a:spLocks noGrp="1"/>
          </p:cNvSpPr>
          <p:nvPr>
            <p:ph sz="quarter" idx="11"/>
          </p:nvPr>
        </p:nvSpPr>
        <p:spPr>
          <a:xfrm>
            <a:off x="480133" y="1158240"/>
            <a:ext cx="11459318" cy="4963712"/>
          </a:xfrm>
        </p:spPr>
        <p:txBody>
          <a:bodyPr/>
          <a:lstStyle/>
          <a:p>
            <a:pPr>
              <a:spcBef>
                <a:spcPts val="300"/>
              </a:spcBef>
            </a:pPr>
            <a:r>
              <a:rPr lang="en-US" altLang="en-US" sz="2400" dirty="0">
                <a:latin typeface="Arial Narrow" panose="020B0606020202030204" pitchFamily="34" charset="0"/>
              </a:rPr>
              <a:t>LLMs Overview: LLMs generate text based on massive datasets and are trained to predict the best response by following instructions.</a:t>
            </a:r>
          </a:p>
          <a:p>
            <a:pPr>
              <a:spcBef>
                <a:spcPts val="300"/>
              </a:spcBef>
            </a:pPr>
            <a:endParaRPr lang="en-US" altLang="en-US" sz="2400" b="1" dirty="0">
              <a:latin typeface="Arial Narrow" panose="020B0606020202030204" pitchFamily="34" charset="0"/>
            </a:endParaRPr>
          </a:p>
          <a:p>
            <a:pPr>
              <a:spcBef>
                <a:spcPts val="300"/>
              </a:spcBef>
            </a:pPr>
            <a:r>
              <a:rPr lang="en-US" altLang="en-US" sz="2400" dirty="0">
                <a:latin typeface="Arial Narrow" panose="020B0606020202030204" pitchFamily="34" charset="0"/>
              </a:rPr>
              <a:t>Factors Affecting Output: model's size, training data, and the </a:t>
            </a:r>
            <a:r>
              <a:rPr lang="en-US" altLang="en-US" sz="2400" b="1" dirty="0">
                <a:latin typeface="Arial Narrow" panose="020B0606020202030204" pitchFamily="34" charset="0"/>
              </a:rPr>
              <a:t>structure of prompts</a:t>
            </a:r>
            <a:r>
              <a:rPr lang="en-US" altLang="en-US" sz="2400" dirty="0">
                <a:latin typeface="Arial Narrow" panose="020B0606020202030204" pitchFamily="34" charset="0"/>
              </a:rPr>
              <a:t>.</a:t>
            </a:r>
          </a:p>
          <a:p>
            <a:pPr>
              <a:spcBef>
                <a:spcPts val="300"/>
              </a:spcBef>
            </a:pPr>
            <a:endParaRPr lang="en-US" altLang="en-US" sz="2400" b="1" dirty="0">
              <a:latin typeface="Arial Narrow" panose="020B0606020202030204" pitchFamily="34" charset="0"/>
            </a:endParaRPr>
          </a:p>
          <a:p>
            <a:pPr>
              <a:spcBef>
                <a:spcPts val="300"/>
              </a:spcBef>
            </a:pPr>
            <a:r>
              <a:rPr lang="en-US" altLang="en-US" sz="2400" dirty="0">
                <a:latin typeface="Arial Narrow" panose="020B0606020202030204" pitchFamily="34" charset="0"/>
              </a:rPr>
              <a:t>Our Approach: Use a </a:t>
            </a:r>
            <a:r>
              <a:rPr lang="en-US" altLang="en-US" sz="2400" b="1" dirty="0">
                <a:latin typeface="Arial Narrow" panose="020B0606020202030204" pitchFamily="34" charset="0"/>
              </a:rPr>
              <a:t>7B parameter Mistral </a:t>
            </a:r>
            <a:r>
              <a:rPr lang="en-US" altLang="en-US" sz="2400" dirty="0">
                <a:latin typeface="Arial Narrow" panose="020B0606020202030204" pitchFamily="34" charset="0"/>
              </a:rPr>
              <a:t>model, running locally on limited computing resources. High-quality prompts are essential for producing good results.</a:t>
            </a:r>
          </a:p>
          <a:p>
            <a:pPr lvl="1">
              <a:spcBef>
                <a:spcPts val="300"/>
              </a:spcBef>
            </a:pPr>
            <a:endParaRPr lang="en-US" dirty="0">
              <a:latin typeface="Arial Narrow" panose="020B0606020202030204" pitchFamily="34" charset="0"/>
            </a:endParaRP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6</a:t>
            </a:fld>
            <a:endParaRPr lang="en-US" dirty="0"/>
          </a:p>
        </p:txBody>
      </p:sp>
    </p:spTree>
    <p:extLst>
      <p:ext uri="{BB962C8B-B14F-4D97-AF65-F5344CB8AC3E}">
        <p14:creationId xmlns:p14="http://schemas.microsoft.com/office/powerpoint/2010/main" val="871443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768" y="0"/>
            <a:ext cx="8284464" cy="795130"/>
          </a:xfrm>
        </p:spPr>
        <p:txBody>
          <a:bodyPr/>
          <a:lstStyle/>
          <a:p>
            <a:r>
              <a:rPr lang="en-US" dirty="0"/>
              <a:t>What? – Technical Foundation: LLMS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7</a:t>
            </a:fld>
            <a:endParaRPr lang="en-US" dirty="0"/>
          </a:p>
        </p:txBody>
      </p:sp>
      <p:pic>
        <p:nvPicPr>
          <p:cNvPr id="7" name="Picture 6">
            <a:extLst>
              <a:ext uri="{FF2B5EF4-FFF2-40B4-BE49-F238E27FC236}">
                <a16:creationId xmlns:a16="http://schemas.microsoft.com/office/drawing/2014/main" id="{B49BF8E8-BA64-464A-9545-77AB0AACFB54}"/>
              </a:ext>
            </a:extLst>
          </p:cNvPr>
          <p:cNvPicPr>
            <a:picLocks noChangeAspect="1"/>
          </p:cNvPicPr>
          <p:nvPr/>
        </p:nvPicPr>
        <p:blipFill>
          <a:blip r:embed="rId3"/>
          <a:stretch>
            <a:fillRect/>
          </a:stretch>
        </p:blipFill>
        <p:spPr>
          <a:xfrm>
            <a:off x="1576251" y="900679"/>
            <a:ext cx="9039497" cy="5056642"/>
          </a:xfrm>
          <a:prstGeom prst="rect">
            <a:avLst/>
          </a:prstGeom>
        </p:spPr>
      </p:pic>
    </p:spTree>
    <p:extLst>
      <p:ext uri="{BB962C8B-B14F-4D97-AF65-F5344CB8AC3E}">
        <p14:creationId xmlns:p14="http://schemas.microsoft.com/office/powerpoint/2010/main" val="2233726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768" y="0"/>
            <a:ext cx="8284464" cy="795130"/>
          </a:xfrm>
        </p:spPr>
        <p:txBody>
          <a:bodyPr/>
          <a:lstStyle/>
          <a:p>
            <a:r>
              <a:rPr lang="en-US" dirty="0"/>
              <a:t>What? – Technical Foundation: LLMS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8</a:t>
            </a:fld>
            <a:endParaRPr lang="en-US" dirty="0"/>
          </a:p>
        </p:txBody>
      </p:sp>
      <p:pic>
        <p:nvPicPr>
          <p:cNvPr id="7" name="Picture 6">
            <a:extLst>
              <a:ext uri="{FF2B5EF4-FFF2-40B4-BE49-F238E27FC236}">
                <a16:creationId xmlns:a16="http://schemas.microsoft.com/office/drawing/2014/main" id="{B49BF8E8-BA64-464A-9545-77AB0AACFB54}"/>
              </a:ext>
            </a:extLst>
          </p:cNvPr>
          <p:cNvPicPr>
            <a:picLocks noChangeAspect="1"/>
          </p:cNvPicPr>
          <p:nvPr/>
        </p:nvPicPr>
        <p:blipFill>
          <a:blip r:embed="rId3"/>
          <a:stretch>
            <a:fillRect/>
          </a:stretch>
        </p:blipFill>
        <p:spPr>
          <a:xfrm>
            <a:off x="1576251" y="900679"/>
            <a:ext cx="9039497" cy="5056642"/>
          </a:xfrm>
          <a:prstGeom prst="rect">
            <a:avLst/>
          </a:prstGeom>
        </p:spPr>
      </p:pic>
      <p:sp>
        <p:nvSpPr>
          <p:cNvPr id="9" name="Rectangle 8">
            <a:extLst>
              <a:ext uri="{FF2B5EF4-FFF2-40B4-BE49-F238E27FC236}">
                <a16:creationId xmlns:a16="http://schemas.microsoft.com/office/drawing/2014/main" id="{714058E9-CDB3-4746-8A90-BEC633AD0836}"/>
              </a:ext>
            </a:extLst>
          </p:cNvPr>
          <p:cNvSpPr/>
          <p:nvPr/>
        </p:nvSpPr>
        <p:spPr bwMode="auto">
          <a:xfrm>
            <a:off x="2994781" y="4187371"/>
            <a:ext cx="972457" cy="795130"/>
          </a:xfrm>
          <a:prstGeom prst="rect">
            <a:avLst/>
          </a:prstGeom>
          <a:solidFill>
            <a:srgbClr val="182350">
              <a:alpha val="10196"/>
            </a:srgbClr>
          </a:solidFill>
          <a:ln w="19050" cap="flat" cmpd="sng" algn="ctr">
            <a:solidFill>
              <a:srgbClr val="1823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3757548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768" y="0"/>
            <a:ext cx="8284464" cy="795130"/>
          </a:xfrm>
        </p:spPr>
        <p:txBody>
          <a:bodyPr/>
          <a:lstStyle/>
          <a:p>
            <a:r>
              <a:rPr lang="en-US" dirty="0"/>
              <a:t>What? – Technical Foundation: Prompting</a:t>
            </a:r>
          </a:p>
        </p:txBody>
      </p:sp>
      <p:sp>
        <p:nvSpPr>
          <p:cNvPr id="4" name="Content Placeholder 3"/>
          <p:cNvSpPr>
            <a:spLocks noGrp="1"/>
          </p:cNvSpPr>
          <p:nvPr>
            <p:ph sz="quarter" idx="11"/>
          </p:nvPr>
        </p:nvSpPr>
        <p:spPr>
          <a:xfrm>
            <a:off x="480132" y="1158240"/>
            <a:ext cx="9558171" cy="4963712"/>
          </a:xfrm>
        </p:spPr>
        <p:txBody>
          <a:bodyPr/>
          <a:lstStyle/>
          <a:p>
            <a:pPr>
              <a:spcBef>
                <a:spcPts val="300"/>
              </a:spcBef>
            </a:pPr>
            <a:r>
              <a:rPr lang="en-US" sz="2400" dirty="0">
                <a:latin typeface="Arial Narrow" panose="020B0606020202030204" pitchFamily="34" charset="0"/>
              </a:rPr>
              <a:t>Prompting Engineering</a:t>
            </a:r>
          </a:p>
          <a:p>
            <a:pPr lvl="1">
              <a:lnSpc>
                <a:spcPct val="150000"/>
              </a:lnSpc>
              <a:spcBef>
                <a:spcPts val="300"/>
              </a:spcBef>
            </a:pPr>
            <a:r>
              <a:rPr lang="en-US" altLang="en-US" dirty="0">
                <a:latin typeface="Arial Narrow" panose="020B0606020202030204" pitchFamily="34" charset="0"/>
              </a:rPr>
              <a:t>Zero-shot: "Generate a personas"</a:t>
            </a:r>
          </a:p>
          <a:p>
            <a:pPr lvl="1">
              <a:lnSpc>
                <a:spcPct val="150000"/>
              </a:lnSpc>
              <a:spcBef>
                <a:spcPts val="300"/>
              </a:spcBef>
            </a:pPr>
            <a:r>
              <a:rPr lang="en-US" altLang="en-US" dirty="0">
                <a:latin typeface="Arial Narrow" panose="020B0606020202030204" pitchFamily="34" charset="0"/>
              </a:rPr>
              <a:t>Few-shot : Provide multiple examples to improve response variety aided by the </a:t>
            </a:r>
            <a:r>
              <a:rPr lang="en-US" altLang="en-US" b="1" dirty="0">
                <a:latin typeface="Arial Narrow" panose="020B0606020202030204" pitchFamily="34" charset="0"/>
              </a:rPr>
              <a:t>Maximal Marginal Relevance (MMR)</a:t>
            </a:r>
            <a:r>
              <a:rPr lang="en-US" altLang="en-US" dirty="0">
                <a:latin typeface="Arial Narrow" panose="020B0606020202030204" pitchFamily="34" charset="0"/>
              </a:rPr>
              <a:t> algorithm for optimal selection of diverse examples.</a:t>
            </a:r>
          </a:p>
          <a:p>
            <a:pPr lvl="1">
              <a:lnSpc>
                <a:spcPct val="150000"/>
              </a:lnSpc>
              <a:spcBef>
                <a:spcPts val="300"/>
              </a:spcBef>
            </a:pPr>
            <a:r>
              <a:rPr lang="en-US" altLang="en-US" dirty="0">
                <a:latin typeface="Arial Narrow" panose="020B0606020202030204" pitchFamily="34" charset="0"/>
              </a:rPr>
              <a:t>Chain-of-Thought: step-by-step reasoning, </a:t>
            </a:r>
            <a:r>
              <a:rPr lang="en-US" dirty="0"/>
              <a:t>useful for multi-step tasks.</a:t>
            </a:r>
            <a:endParaRPr lang="en-US" altLang="en-US" dirty="0">
              <a:latin typeface="Arial Narrow" panose="020B0606020202030204" pitchFamily="34" charset="0"/>
            </a:endParaRPr>
          </a:p>
          <a:p>
            <a:pPr>
              <a:spcBef>
                <a:spcPts val="300"/>
              </a:spcBef>
            </a:pPr>
            <a:endParaRPr lang="en-US" sz="2400" dirty="0">
              <a:latin typeface="Arial Narrow" panose="020B0606020202030204" pitchFamily="34" charset="0"/>
            </a:endParaRP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9</a:t>
            </a:fld>
            <a:endParaRPr lang="en-US" dirty="0"/>
          </a:p>
        </p:txBody>
      </p:sp>
      <p:pic>
        <p:nvPicPr>
          <p:cNvPr id="11" name="Picture 10">
            <a:extLst>
              <a:ext uri="{FF2B5EF4-FFF2-40B4-BE49-F238E27FC236}">
                <a16:creationId xmlns:a16="http://schemas.microsoft.com/office/drawing/2014/main" id="{C58D7F37-C957-4E55-A8DC-DAF8419DB0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5479" y="3640096"/>
            <a:ext cx="2533799" cy="2533799"/>
          </a:xfrm>
          <a:prstGeom prst="rect">
            <a:avLst/>
          </a:prstGeom>
        </p:spPr>
      </p:pic>
    </p:spTree>
    <p:extLst>
      <p:ext uri="{BB962C8B-B14F-4D97-AF65-F5344CB8AC3E}">
        <p14:creationId xmlns:p14="http://schemas.microsoft.com/office/powerpoint/2010/main" val="3354339391"/>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Items xmlns="c9ac0b57-6d33-42a1-9296-d36a07adc373" xsi:nil="true"/>
    <_dlc_DocId xmlns="c92ca6dd-a69d-425b-bb1b-66f3a75a6318">JA7EZRADADPK-1966956897-440</_dlc_DocId>
    <_dlc_DocIdUrl xmlns="c92ca6dd-a69d-425b-bb1b-66f3a75a6318">
      <Url>https://cockpit2/groups/530/_layouts/15/DocIdRedir.aspx?ID=JA7EZRADADPK-1966956897-440</Url>
      <Description>JA7EZRADADPK-1966956897-440</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702982BA27192D44B6299E55809D71E3" ma:contentTypeVersion="3" ma:contentTypeDescription="Create a new document." ma:contentTypeScope="" ma:versionID="0309afa1c4ad2d9ef2987cbdba11a5e2">
  <xsd:schema xmlns:xsd="http://www.w3.org/2001/XMLSchema" xmlns:xs="http://www.w3.org/2001/XMLSchema" xmlns:p="http://schemas.microsoft.com/office/2006/metadata/properties" xmlns:ns2="c9ac0b57-6d33-42a1-9296-d36a07adc373" xmlns:ns3="c92ca6dd-a69d-425b-bb1b-66f3a75a6318" targetNamespace="http://schemas.microsoft.com/office/2006/metadata/properties" ma:root="true" ma:fieldsID="4f2ede7d141b4f35b48e585421b9bbe4" ns2:_="" ns3:_="">
    <xsd:import namespace="c9ac0b57-6d33-42a1-9296-d36a07adc373"/>
    <xsd:import namespace="c92ca6dd-a69d-425b-bb1b-66f3a75a6318"/>
    <xsd:element name="properties">
      <xsd:complexType>
        <xsd:sequence>
          <xsd:element name="documentManagement">
            <xsd:complexType>
              <xsd:all>
                <xsd:element ref="ns2:Items" minOccurs="0"/>
                <xsd:element ref="ns3:SharedWithUsers" minOccurs="0"/>
                <xsd:element ref="ns3:SharedWithDetail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ac0b57-6d33-42a1-9296-d36a07adc373" elementFormDefault="qualified">
    <xsd:import namespace="http://schemas.microsoft.com/office/2006/documentManagement/types"/>
    <xsd:import namespace="http://schemas.microsoft.com/office/infopath/2007/PartnerControls"/>
    <xsd:element name="Items" ma:index="8" nillable="true" ma:displayName="Items" ma:internalName="Items">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c92ca6dd-a69d-425b-bb1b-66f3a75a6318"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709B06-5FA7-40B8-A752-7128AA94FE0C}">
  <ds:schemaRefs>
    <ds:schemaRef ds:uri="http://schemas.microsoft.com/office/infopath/2007/PartnerControls"/>
    <ds:schemaRef ds:uri="http://purl.org/dc/elements/1.1/"/>
    <ds:schemaRef ds:uri="http://schemas.microsoft.com/office/2006/metadata/properties"/>
    <ds:schemaRef ds:uri="http://purl.org/dc/terms/"/>
    <ds:schemaRef ds:uri="c9ac0b57-6d33-42a1-9296-d36a07adc373"/>
    <ds:schemaRef ds:uri="http://schemas.openxmlformats.org/package/2006/metadata/core-properties"/>
    <ds:schemaRef ds:uri="http://schemas.microsoft.com/office/2006/documentManagement/types"/>
    <ds:schemaRef ds:uri="c92ca6dd-a69d-425b-bb1b-66f3a75a6318"/>
    <ds:schemaRef ds:uri="http://www.w3.org/XML/1998/namespace"/>
    <ds:schemaRef ds:uri="http://purl.org/dc/dcmitype/"/>
  </ds:schemaRefs>
</ds:datastoreItem>
</file>

<file path=customXml/itemProps2.xml><?xml version="1.0" encoding="utf-8"?>
<ds:datastoreItem xmlns:ds="http://schemas.openxmlformats.org/officeDocument/2006/customXml" ds:itemID="{259C051C-A4A7-445A-A74E-6EA4B35A98D1}">
  <ds:schemaRefs>
    <ds:schemaRef ds:uri="http://schemas.microsoft.com/sharepoint/events"/>
  </ds:schemaRefs>
</ds:datastoreItem>
</file>

<file path=customXml/itemProps3.xml><?xml version="1.0" encoding="utf-8"?>
<ds:datastoreItem xmlns:ds="http://schemas.openxmlformats.org/officeDocument/2006/customXml" ds:itemID="{92526D22-CFCA-451A-BB00-61D945CF9F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ac0b57-6d33-42a1-9296-d36a07adc373"/>
    <ds:schemaRef ds:uri="c92ca6dd-a69d-425b-bb1b-66f3a75a63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F04B76F-4E2B-4E86-86C5-9CCB38AF7D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21746</TotalTime>
  <Words>1681</Words>
  <Application>Microsoft Office PowerPoint</Application>
  <PresentationFormat>Widescreen</PresentationFormat>
  <Paragraphs>243</Paragraphs>
  <Slides>24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Narrow</vt:lpstr>
      <vt:lpstr>Tahoma</vt:lpstr>
      <vt:lpstr>Wingdings</vt:lpstr>
      <vt:lpstr>Blends</vt:lpstr>
      <vt:lpstr>PowerPoint Presentation</vt:lpstr>
      <vt:lpstr>Agenda</vt:lpstr>
      <vt:lpstr>Why? Motivation</vt:lpstr>
      <vt:lpstr>Why? Motivation</vt:lpstr>
      <vt:lpstr>What? – Problem and Exploration</vt:lpstr>
      <vt:lpstr>What? – Technical Foundation: LLMS</vt:lpstr>
      <vt:lpstr>What? – Technical Foundation: LLMS</vt:lpstr>
      <vt:lpstr>What? – Technical Foundation: LLMS</vt:lpstr>
      <vt:lpstr>What? – Technical Foundation: Prompting</vt:lpstr>
      <vt:lpstr>What? – Incorporating VBS</vt:lpstr>
      <vt:lpstr>What? – Incorporating VBS</vt:lpstr>
      <vt:lpstr>How? – Experiment Approach</vt:lpstr>
      <vt:lpstr>How? – Creating Personas</vt:lpstr>
      <vt:lpstr>How? – Creating Personas Results</vt:lpstr>
      <vt:lpstr>How? – Online Discussion, Setup</vt:lpstr>
      <vt:lpstr>How? – Online Discussion, Results</vt:lpstr>
      <vt:lpstr>How? – Online Discussion, Results</vt:lpstr>
      <vt:lpstr>How? – Multi-Domain, Setup</vt:lpstr>
      <vt:lpstr>How? – Multi-Domain, Results</vt:lpstr>
      <vt:lpstr>How? – Multi-Domain, Results</vt:lpstr>
      <vt:lpstr>Short Recap </vt:lpstr>
      <vt:lpstr>What’s Next? – Future Work</vt:lpstr>
      <vt:lpstr>What’s Next? – Future Work</vt:lpstr>
      <vt:lpstr>Thank You</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Marez Oyens, Pieter de</cp:lastModifiedBy>
  <cp:revision>214</cp:revision>
  <cp:lastPrinted>1601-01-01T00:00:00Z</cp:lastPrinted>
  <dcterms:created xsi:type="dcterms:W3CDTF">2016-03-29T15:29:36Z</dcterms:created>
  <dcterms:modified xsi:type="dcterms:W3CDTF">2024-10-05T22:56:39Z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0x010100702982BA27192D44B6299E55809D71E3</vt:lpwstr>
  </property>
  <property fmtid="{D5CDD505-2E9C-101B-9397-08002B2CF9AE}" pid="3" name="DocumentDescription">
    <vt:lpwstr>&lt;div class=ExternalClass9DF5FD6F97034AAA9FF0AABB8157F05A&gt; &lt;/div&gt;</vt:lpwstr>
  </property>
  <property fmtid="{D5CDD505-2E9C-101B-9397-08002B2CF9AE}" pid="4" name="_dlc_DocIdItemGuid">
    <vt:lpwstr>b21a11e3-5f85-4184-be45-e183012b71c6</vt:lpwstr>
  </property>
</Properties>
</file>