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25"/>
  </p:notesMasterIdLst>
  <p:handoutMasterIdLst>
    <p:handoutMasterId r:id="rId26"/>
  </p:handoutMasterIdLst>
  <p:sldIdLst>
    <p:sldId id="289" r:id="rId5"/>
    <p:sldId id="302" r:id="rId6"/>
    <p:sldId id="303" r:id="rId7"/>
    <p:sldId id="305" r:id="rId8"/>
    <p:sldId id="306" r:id="rId9"/>
    <p:sldId id="304" r:id="rId10"/>
    <p:sldId id="307" r:id="rId11"/>
    <p:sldId id="308" r:id="rId12"/>
    <p:sldId id="309" r:id="rId13"/>
    <p:sldId id="310" r:id="rId14"/>
    <p:sldId id="311" r:id="rId15"/>
    <p:sldId id="312" r:id="rId16"/>
    <p:sldId id="313" r:id="rId17"/>
    <p:sldId id="314" r:id="rId18"/>
    <p:sldId id="315" r:id="rId19"/>
    <p:sldId id="290" r:id="rId20"/>
    <p:sldId id="316" r:id="rId21"/>
    <p:sldId id="719" r:id="rId22"/>
    <p:sldId id="714" r:id="rId23"/>
    <p:sldId id="718" r:id="rId24"/>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86"/>
    <a:srgbClr val="87BFFD"/>
    <a:srgbClr val="85DFFF"/>
    <a:srgbClr val="0091C4"/>
    <a:srgbClr val="FF9966"/>
    <a:srgbClr val="F77B0B"/>
    <a:srgbClr val="5BF7FB"/>
    <a:srgbClr val="0079A4"/>
    <a:srgbClr val="C9E7F9"/>
    <a:srgbClr val="003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434" autoAdjust="0"/>
    <p:restoredTop sz="94634" autoAdjust="0"/>
  </p:normalViewPr>
  <p:slideViewPr>
    <p:cSldViewPr snapToGrid="0">
      <p:cViewPr varScale="1">
        <p:scale>
          <a:sx n="163" d="100"/>
          <a:sy n="163" d="100"/>
        </p:scale>
        <p:origin x="1500" y="1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jp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microsoft.com/office/2011/relationships/chartColorStyle" Target="colors1.xml"/><Relationship Id="rId1" Type="http://schemas.microsoft.com/office/2011/relationships/chartStyle" Target="style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oleObject" Target="file:///\\nlr.nl\homes\needs-in-space\Report\Database\Database%20Survey%20Military%20Space%2001.xlsx"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nlr.nl\homes\needs-in-space\Report\Database\Frequency%20educ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nlr.nl\homes\needs-in-space\Report\Database\Database%20Survey%20Military%20Spac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nlr.nl\homes\needs-in-space\Report\Database\Database%20Survey%20Military%20Space%200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solidFill>
                <a:schemeClr val="tx1"/>
              </a:solidFill>
            </a:ln>
            <a:effectLst/>
          </c:spPr>
          <c:invertIfNegative val="0"/>
          <c:dPt>
            <c:idx val="0"/>
            <c:invertIfNegative val="0"/>
            <c:bubble3D val="0"/>
            <c: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solidFill>
                  <a:schemeClr val="tx1"/>
                </a:solidFill>
              </a:ln>
              <a:effectLst/>
            </c:spPr>
            <c:extLst>
              <c:ext xmlns:c16="http://schemas.microsoft.com/office/drawing/2014/chart" uri="{C3380CC4-5D6E-409C-BE32-E72D297353CC}">
                <c16:uniqueId val="{00000001-2425-4162-A891-42866C6AD980}"/>
              </c:ext>
            </c:extLst>
          </c:dPt>
          <c:dPt>
            <c:idx val="1"/>
            <c:invertIfNegative val="0"/>
            <c:bubble3D val="0"/>
            <c:spPr>
              <a:blipFill>
                <a:blip xmlns:r="http://schemas.openxmlformats.org/officeDocument/2006/relationships" r:embed="rId5"/>
                <a:stretch>
                  <a:fillRect/>
                </a:stretch>
              </a:blipFill>
              <a:ln>
                <a:solidFill>
                  <a:schemeClr val="tx1"/>
                </a:solidFill>
              </a:ln>
              <a:effectLst/>
            </c:spPr>
            <c:extLst>
              <c:ext xmlns:c16="http://schemas.microsoft.com/office/drawing/2014/chart" uri="{C3380CC4-5D6E-409C-BE32-E72D297353CC}">
                <c16:uniqueId val="{00000003-2425-4162-A891-42866C6AD980}"/>
              </c:ext>
            </c:extLst>
          </c:dPt>
          <c:dPt>
            <c:idx val="2"/>
            <c:invertIfNegative val="0"/>
            <c:bubble3D val="0"/>
            <c:spPr>
              <a:blipFill>
                <a:blip xmlns:r="http://schemas.openxmlformats.org/officeDocument/2006/relationships" r:embed="rId6"/>
                <a:stretch>
                  <a:fillRect/>
                </a:stretch>
              </a:blipFill>
              <a:ln>
                <a:solidFill>
                  <a:schemeClr val="tx1"/>
                </a:solidFill>
              </a:ln>
              <a:effectLst/>
            </c:spPr>
            <c:extLst>
              <c:ext xmlns:c16="http://schemas.microsoft.com/office/drawing/2014/chart" uri="{C3380CC4-5D6E-409C-BE32-E72D297353CC}">
                <c16:uniqueId val="{00000005-2425-4162-A891-42866C6AD980}"/>
              </c:ext>
            </c:extLst>
          </c:dPt>
          <c:dPt>
            <c:idx val="3"/>
            <c:invertIfNegative val="0"/>
            <c:bubble3D val="0"/>
            <c:spPr>
              <a:blipFill>
                <a:blip xmlns:r="http://schemas.openxmlformats.org/officeDocument/2006/relationships" r:embed="rId7"/>
                <a:stretch>
                  <a:fillRect/>
                </a:stretch>
              </a:blipFill>
              <a:ln>
                <a:solidFill>
                  <a:schemeClr val="tx1"/>
                </a:solidFill>
              </a:ln>
              <a:effectLst/>
            </c:spPr>
            <c:extLst>
              <c:ext xmlns:c16="http://schemas.microsoft.com/office/drawing/2014/chart" uri="{C3380CC4-5D6E-409C-BE32-E72D297353CC}">
                <c16:uniqueId val="{00000007-2425-4162-A891-42866C6AD980}"/>
              </c:ext>
            </c:extLst>
          </c:dPt>
          <c:dPt>
            <c:idx val="4"/>
            <c:invertIfNegative val="0"/>
            <c:bubble3D val="0"/>
            <c:spPr>
              <a:blipFill>
                <a:blip xmlns:r="http://schemas.openxmlformats.org/officeDocument/2006/relationships" r:embed="rId8"/>
                <a:stretch>
                  <a:fillRect/>
                </a:stretch>
              </a:blipFill>
              <a:ln>
                <a:solidFill>
                  <a:schemeClr val="tx1"/>
                </a:solidFill>
              </a:ln>
              <a:effectLst/>
            </c:spPr>
            <c:extLst>
              <c:ext xmlns:c16="http://schemas.microsoft.com/office/drawing/2014/chart" uri="{C3380CC4-5D6E-409C-BE32-E72D297353CC}">
                <c16:uniqueId val="{00000009-2425-4162-A891-42866C6AD980}"/>
              </c:ext>
            </c:extLst>
          </c:dPt>
          <c:dPt>
            <c:idx val="5"/>
            <c:invertIfNegative val="0"/>
            <c:bubble3D val="0"/>
            <c:spPr>
              <a:blipFill>
                <a:blip xmlns:r="http://schemas.openxmlformats.org/officeDocument/2006/relationships" r:embed="rId9"/>
                <a:stretch>
                  <a:fillRect/>
                </a:stretch>
              </a:blipFill>
              <a:ln>
                <a:solidFill>
                  <a:schemeClr val="tx1"/>
                </a:solidFill>
              </a:ln>
              <a:effectLst/>
            </c:spPr>
            <c:extLst>
              <c:ext xmlns:c16="http://schemas.microsoft.com/office/drawing/2014/chart" uri="{C3380CC4-5D6E-409C-BE32-E72D297353CC}">
                <c16:uniqueId val="{0000000B-2425-4162-A891-42866C6AD980}"/>
              </c:ext>
            </c:extLst>
          </c:dPt>
          <c:dPt>
            <c:idx val="6"/>
            <c:invertIfNegative val="0"/>
            <c:bubble3D val="0"/>
            <c:spPr>
              <a:blipFill>
                <a:blip xmlns:r="http://schemas.openxmlformats.org/officeDocument/2006/relationships" r:embed="rId10">
                  <a:extLst>
                    <a:ext uri="{96DAC541-7B7A-43D3-8B79-37D633B846F1}">
                      <asvg:svgBlip xmlns:asvg="http://schemas.microsoft.com/office/drawing/2016/SVG/main" r:embed="rId11"/>
                    </a:ext>
                  </a:extLst>
                </a:blip>
                <a:stretch>
                  <a:fillRect/>
                </a:stretch>
              </a:blipFill>
              <a:ln>
                <a:solidFill>
                  <a:schemeClr val="tx1"/>
                </a:solidFill>
              </a:ln>
              <a:effectLst/>
            </c:spPr>
            <c:extLst>
              <c:ext xmlns:c16="http://schemas.microsoft.com/office/drawing/2014/chart" uri="{C3380CC4-5D6E-409C-BE32-E72D297353CC}">
                <c16:uniqueId val="{0000000D-2425-4162-A891-42866C6AD980}"/>
              </c:ext>
            </c:extLst>
          </c:dPt>
          <c:dPt>
            <c:idx val="7"/>
            <c:invertIfNegative val="0"/>
            <c:bubble3D val="0"/>
            <c:spPr>
              <a:blipFill>
                <a:blip xmlns:r="http://schemas.openxmlformats.org/officeDocument/2006/relationships" r:embed="rId12"/>
                <a:stretch>
                  <a:fillRect/>
                </a:stretch>
              </a:blipFill>
              <a:ln>
                <a:solidFill>
                  <a:schemeClr val="tx1"/>
                </a:solidFill>
              </a:ln>
              <a:effectLst/>
            </c:spPr>
            <c:extLst>
              <c:ext xmlns:c16="http://schemas.microsoft.com/office/drawing/2014/chart" uri="{C3380CC4-5D6E-409C-BE32-E72D297353CC}">
                <c16:uniqueId val="{0000000F-2425-4162-A891-42866C6AD980}"/>
              </c:ext>
            </c:extLst>
          </c:dPt>
          <c:dPt>
            <c:idx val="8"/>
            <c:invertIfNegative val="0"/>
            <c:bubble3D val="0"/>
            <c:spPr>
              <a:blipFill>
                <a:blip xmlns:r="http://schemas.openxmlformats.org/officeDocument/2006/relationships" r:embed="rId13"/>
                <a:stretch>
                  <a:fillRect/>
                </a:stretch>
              </a:blipFill>
              <a:ln>
                <a:solidFill>
                  <a:schemeClr val="tx1"/>
                </a:solidFill>
              </a:ln>
              <a:effectLst/>
            </c:spPr>
            <c:extLst>
              <c:ext xmlns:c16="http://schemas.microsoft.com/office/drawing/2014/chart" uri="{C3380CC4-5D6E-409C-BE32-E72D297353CC}">
                <c16:uniqueId val="{00000011-2425-4162-A891-42866C6AD980}"/>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2">
                        <a:lumMod val="75000"/>
                      </a:schemeClr>
                    </a:solidFill>
                    <a:latin typeface="+mn-lt"/>
                    <a:ea typeface="+mn-ea"/>
                    <a:cs typeface="+mn-cs"/>
                  </a:defRPr>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Sheet1!$D$2:$L$2</c:f>
              <c:strCache>
                <c:ptCount val="9"/>
                <c:pt idx="0">
                  <c:v>United Kingdom</c:v>
                </c:pt>
                <c:pt idx="1">
                  <c:v>India</c:v>
                </c:pt>
                <c:pt idx="2">
                  <c:v>Brazil</c:v>
                </c:pt>
                <c:pt idx="3">
                  <c:v>South Korea</c:v>
                </c:pt>
                <c:pt idx="4">
                  <c:v>France</c:v>
                </c:pt>
                <c:pt idx="5">
                  <c:v>Germany</c:v>
                </c:pt>
                <c:pt idx="6">
                  <c:v>Italy</c:v>
                </c:pt>
                <c:pt idx="7">
                  <c:v>United States</c:v>
                </c:pt>
                <c:pt idx="8">
                  <c:v>Netherlands</c:v>
                </c:pt>
              </c:strCache>
            </c:strRef>
          </c:cat>
          <c:val>
            <c:numRef>
              <c:f>Sheet1!$D$3:$L$3</c:f>
              <c:numCache>
                <c:formatCode>General</c:formatCode>
                <c:ptCount val="9"/>
                <c:pt idx="0">
                  <c:v>1</c:v>
                </c:pt>
                <c:pt idx="1">
                  <c:v>1</c:v>
                </c:pt>
                <c:pt idx="2">
                  <c:v>1</c:v>
                </c:pt>
                <c:pt idx="3">
                  <c:v>1</c:v>
                </c:pt>
                <c:pt idx="4">
                  <c:v>1</c:v>
                </c:pt>
                <c:pt idx="5">
                  <c:v>2</c:v>
                </c:pt>
                <c:pt idx="6">
                  <c:v>3</c:v>
                </c:pt>
                <c:pt idx="7">
                  <c:v>5</c:v>
                </c:pt>
                <c:pt idx="8">
                  <c:v>27</c:v>
                </c:pt>
              </c:numCache>
            </c:numRef>
          </c:val>
          <c:extLst>
            <c:ext xmlns:c16="http://schemas.microsoft.com/office/drawing/2014/chart" uri="{C3380CC4-5D6E-409C-BE32-E72D297353CC}">
              <c16:uniqueId val="{00000012-2425-4162-A891-42866C6AD980}"/>
            </c:ext>
          </c:extLst>
        </c:ser>
        <c:dLbls>
          <c:dLblPos val="outEnd"/>
          <c:showLegendKey val="0"/>
          <c:showVal val="1"/>
          <c:showCatName val="0"/>
          <c:showSerName val="0"/>
          <c:showPercent val="0"/>
          <c:showBubbleSize val="0"/>
        </c:dLbls>
        <c:gapWidth val="76"/>
        <c:overlap val="-27"/>
        <c:axId val="525110912"/>
        <c:axId val="525109272"/>
      </c:barChart>
      <c:catAx>
        <c:axId val="525110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rgbClr val="003258"/>
                </a:solidFill>
                <a:latin typeface="+mn-lt"/>
                <a:ea typeface="+mn-ea"/>
                <a:cs typeface="+mn-cs"/>
              </a:defRPr>
            </a:pPr>
            <a:endParaRPr lang="nl-NL"/>
          </a:p>
        </c:txPr>
        <c:crossAx val="525109272"/>
        <c:crosses val="autoZero"/>
        <c:auto val="1"/>
        <c:lblAlgn val="ctr"/>
        <c:lblOffset val="100"/>
        <c:noMultiLvlLbl val="0"/>
      </c:catAx>
      <c:valAx>
        <c:axId val="5251092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2">
                    <a:lumMod val="75000"/>
                  </a:schemeClr>
                </a:solidFill>
                <a:latin typeface="+mn-lt"/>
                <a:ea typeface="+mn-ea"/>
                <a:cs typeface="+mn-cs"/>
              </a:defRPr>
            </a:pPr>
            <a:endParaRPr lang="nl-NL"/>
          </a:p>
        </c:txPr>
        <c:crossAx val="525110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1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0"/>
            <c:bubble3D val="0"/>
            <c:explosion val="13"/>
            <c:spPr>
              <a:solidFill>
                <a:srgbClr val="00B0F0"/>
              </a:solidFill>
              <a:ln w="19050">
                <a:solidFill>
                  <a:schemeClr val="tx1"/>
                </a:solidFill>
              </a:ln>
              <a:effectLst/>
            </c:spPr>
            <c:extLst>
              <c:ext xmlns:c16="http://schemas.microsoft.com/office/drawing/2014/chart" uri="{C3380CC4-5D6E-409C-BE32-E72D297353CC}">
                <c16:uniqueId val="{00000001-D1D4-4C67-BFA6-F66AFCC5493E}"/>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D1D4-4C67-BFA6-F66AFCC5493E}"/>
              </c:ext>
            </c:extLst>
          </c:dPt>
          <c:dPt>
            <c:idx val="2"/>
            <c:bubble3D val="0"/>
            <c:spPr>
              <a:solidFill>
                <a:schemeClr val="tx2">
                  <a:lumMod val="20000"/>
                  <a:lumOff val="80000"/>
                </a:schemeClr>
              </a:solidFill>
              <a:ln w="19050">
                <a:solidFill>
                  <a:schemeClr val="tx1"/>
                </a:solidFill>
              </a:ln>
              <a:effectLst/>
            </c:spPr>
            <c:extLst>
              <c:ext xmlns:c16="http://schemas.microsoft.com/office/drawing/2014/chart" uri="{C3380CC4-5D6E-409C-BE32-E72D297353CC}">
                <c16:uniqueId val="{00000005-D1D4-4C67-BFA6-F66AFCC5493E}"/>
              </c:ext>
            </c:extLst>
          </c:dPt>
          <c:dPt>
            <c:idx val="3"/>
            <c:bubble3D val="0"/>
            <c:spPr>
              <a:solidFill>
                <a:srgbClr val="F77B0B"/>
              </a:solidFill>
              <a:ln w="19050">
                <a:solidFill>
                  <a:schemeClr val="tx1"/>
                </a:solidFill>
              </a:ln>
              <a:effectLst/>
            </c:spPr>
            <c:extLst>
              <c:ext xmlns:c16="http://schemas.microsoft.com/office/drawing/2014/chart" uri="{C3380CC4-5D6E-409C-BE32-E72D297353CC}">
                <c16:uniqueId val="{00000007-D1D4-4C67-BFA6-F66AFCC5493E}"/>
              </c:ext>
            </c:extLst>
          </c:dPt>
          <c:dPt>
            <c:idx val="4"/>
            <c:bubble3D val="0"/>
            <c:spPr>
              <a:solidFill>
                <a:srgbClr val="92D050"/>
              </a:solidFill>
              <a:ln w="19050">
                <a:solidFill>
                  <a:schemeClr val="tx1"/>
                </a:solidFill>
              </a:ln>
              <a:effectLst/>
            </c:spPr>
            <c:extLst>
              <c:ext xmlns:c16="http://schemas.microsoft.com/office/drawing/2014/chart" uri="{C3380CC4-5D6E-409C-BE32-E72D297353CC}">
                <c16:uniqueId val="{00000009-D1D4-4C67-BFA6-F66AFCC5493E}"/>
              </c:ext>
            </c:extLst>
          </c:dPt>
          <c:dPt>
            <c:idx val="5"/>
            <c:bubble3D val="0"/>
            <c:spPr>
              <a:solidFill>
                <a:schemeClr val="accent6"/>
              </a:solidFill>
              <a:ln w="19050">
                <a:solidFill>
                  <a:schemeClr val="tx1"/>
                </a:solidFill>
              </a:ln>
              <a:effectLst/>
            </c:spPr>
            <c:extLst>
              <c:ext xmlns:c16="http://schemas.microsoft.com/office/drawing/2014/chart" uri="{C3380CC4-5D6E-409C-BE32-E72D297353CC}">
                <c16:uniqueId val="{0000000B-D1D4-4C67-BFA6-F66AFCC5493E}"/>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5"/>
                <c:pt idx="0">
                  <c:v>Did not follow any specific course / self-learning</c:v>
                </c:pt>
                <c:pt idx="1">
                  <c:v>University courses</c:v>
                </c:pt>
                <c:pt idx="2">
                  <c:v>On-the-job training</c:v>
                </c:pt>
                <c:pt idx="3">
                  <c:v>NATO School Oberammergau Space Course &amp; NATO Space Support Coordinator Course </c:v>
                </c:pt>
                <c:pt idx="4">
                  <c:v>Coalition Space Course and Space Operations Qualification Course by the USSF, some the Space Weather course by the Royal Netherlands Air Force</c:v>
                </c:pt>
              </c:strCache>
            </c:strRef>
          </c:cat>
          <c:val>
            <c:numRef>
              <c:f>Sheet1!$B$2:$B$7</c:f>
              <c:numCache>
                <c:formatCode>General</c:formatCode>
                <c:ptCount val="6"/>
                <c:pt idx="0">
                  <c:v>56</c:v>
                </c:pt>
                <c:pt idx="1">
                  <c:v>15</c:v>
                </c:pt>
                <c:pt idx="2">
                  <c:v>12</c:v>
                </c:pt>
                <c:pt idx="3">
                  <c:v>9</c:v>
                </c:pt>
                <c:pt idx="4">
                  <c:v>8</c:v>
                </c:pt>
              </c:numCache>
            </c:numRef>
          </c:val>
          <c:extLst>
            <c:ext xmlns:c16="http://schemas.microsoft.com/office/drawing/2014/chart" uri="{C3380CC4-5D6E-409C-BE32-E72D297353CC}">
              <c16:uniqueId val="{0000000C-D1D4-4C67-BFA6-F66AFCC5493E}"/>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5"/>
        <c:delete val="1"/>
      </c:legendEntry>
      <c:layout>
        <c:manualLayout>
          <c:xMode val="edge"/>
          <c:yMode val="edge"/>
          <c:x val="2.3880798033994254E-2"/>
          <c:y val="0.59756746419747753"/>
          <c:w val="0.97391518862334137"/>
          <c:h val="0.3835429075071945"/>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4D86"/>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None</c:v>
                </c:pt>
              </c:strCache>
            </c:strRef>
          </c:tx>
          <c:spPr>
            <a:solidFill>
              <a:schemeClr val="accent1"/>
            </a:solidFill>
            <a:ln>
              <a:solidFill>
                <a:schemeClr val="tx1"/>
              </a:solidFill>
            </a:ln>
            <a:effectLst/>
          </c:spPr>
          <c:invertIfNegative val="0"/>
          <c:dLbls>
            <c:dLbl>
              <c:idx val="6"/>
              <c:tx>
                <c:rich>
                  <a:bodyPr/>
                  <a:lstStyle/>
                  <a:p>
                    <a:r>
                      <a:rPr lang="en-US" dirty="0"/>
                      <a:t>55</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CD-4B22-90F5-61A8EFFEC23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Sheet1!$B$1:$AP$1</c:f>
              <c:strCache>
                <c:ptCount val="41"/>
                <c:pt idx="0">
                  <c:v>SSA</c:v>
                </c:pt>
                <c:pt idx="4">
                  <c:v>STM</c:v>
                </c:pt>
                <c:pt idx="7">
                  <c:v>Space Weather</c:v>
                </c:pt>
                <c:pt idx="10">
                  <c:v>GNSS for PNT</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Sheet1!$B$2:$AP$2</c:f>
              <c:numCache>
                <c:formatCode>0</c:formatCode>
                <c:ptCount val="41"/>
                <c:pt idx="0">
                  <c:v>34</c:v>
                </c:pt>
                <c:pt idx="1">
                  <c:v>7</c:v>
                </c:pt>
                <c:pt idx="3">
                  <c:v>60</c:v>
                </c:pt>
                <c:pt idx="4">
                  <c:v>20</c:v>
                </c:pt>
                <c:pt idx="6">
                  <c:v>54.166666666666664</c:v>
                </c:pt>
                <c:pt idx="7">
                  <c:v>16.666666666666664</c:v>
                </c:pt>
                <c:pt idx="9">
                  <c:v>44</c:v>
                </c:pt>
                <c:pt idx="10">
                  <c:v>8.3333333333333321</c:v>
                </c:pt>
                <c:pt idx="12">
                  <c:v>57.692307692307686</c:v>
                </c:pt>
                <c:pt idx="13">
                  <c:v>15.384615384615385</c:v>
                </c:pt>
                <c:pt idx="15">
                  <c:v>36</c:v>
                </c:pt>
                <c:pt idx="16">
                  <c:v>12</c:v>
                </c:pt>
                <c:pt idx="18">
                  <c:v>37.5</c:v>
                </c:pt>
                <c:pt idx="19">
                  <c:v>16.666666666666664</c:v>
                </c:pt>
                <c:pt idx="21">
                  <c:v>50</c:v>
                </c:pt>
                <c:pt idx="22">
                  <c:v>16.666666666666664</c:v>
                </c:pt>
                <c:pt idx="24">
                  <c:v>45.833333333333329</c:v>
                </c:pt>
                <c:pt idx="25">
                  <c:v>8.3333333333333321</c:v>
                </c:pt>
                <c:pt idx="27">
                  <c:v>54.166666666666664</c:v>
                </c:pt>
                <c:pt idx="28">
                  <c:v>12.5</c:v>
                </c:pt>
                <c:pt idx="30">
                  <c:v>52</c:v>
                </c:pt>
                <c:pt idx="31">
                  <c:v>12</c:v>
                </c:pt>
                <c:pt idx="33">
                  <c:v>56.000000000000007</c:v>
                </c:pt>
                <c:pt idx="34">
                  <c:v>8</c:v>
                </c:pt>
                <c:pt idx="36">
                  <c:v>76</c:v>
                </c:pt>
                <c:pt idx="37">
                  <c:v>12</c:v>
                </c:pt>
                <c:pt idx="39">
                  <c:v>55</c:v>
                </c:pt>
                <c:pt idx="40">
                  <c:v>8.3333333333333321</c:v>
                </c:pt>
              </c:numCache>
            </c:numRef>
          </c:val>
          <c:extLst>
            <c:ext xmlns:c16="http://schemas.microsoft.com/office/drawing/2014/chart" uri="{C3380CC4-5D6E-409C-BE32-E72D297353CC}">
              <c16:uniqueId val="{00000001-EECD-4B22-90F5-61A8EFFEC23A}"/>
            </c:ext>
          </c:extLst>
        </c:ser>
        <c:ser>
          <c:idx val="1"/>
          <c:order val="1"/>
          <c:tx>
            <c:strRef>
              <c:f>Sheet1!$A$3</c:f>
              <c:strCache>
                <c:ptCount val="1"/>
                <c:pt idx="0">
                  <c:v>Daily</c:v>
                </c:pt>
              </c:strCache>
            </c:strRef>
          </c:tx>
          <c:spPr>
            <a:solidFill>
              <a:schemeClr val="accent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Sheet1!$B$1:$AP$1</c:f>
              <c:strCache>
                <c:ptCount val="41"/>
                <c:pt idx="0">
                  <c:v>SSA</c:v>
                </c:pt>
                <c:pt idx="4">
                  <c:v>STM</c:v>
                </c:pt>
                <c:pt idx="7">
                  <c:v>Space Weather</c:v>
                </c:pt>
                <c:pt idx="10">
                  <c:v>GNSS for PNT</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Sheet1!$B$3:$AP$3</c:f>
              <c:numCache>
                <c:formatCode>0</c:formatCode>
                <c:ptCount val="41"/>
                <c:pt idx="0">
                  <c:v>3.8461538461538463</c:v>
                </c:pt>
                <c:pt idx="1">
                  <c:v>3.8461538461538463</c:v>
                </c:pt>
                <c:pt idx="3">
                  <c:v>4</c:v>
                </c:pt>
                <c:pt idx="4">
                  <c:v>4</c:v>
                </c:pt>
                <c:pt idx="6">
                  <c:v>4.1666666666666661</c:v>
                </c:pt>
                <c:pt idx="7">
                  <c:v>4.1666666666666661</c:v>
                </c:pt>
                <c:pt idx="9">
                  <c:v>4</c:v>
                </c:pt>
                <c:pt idx="10">
                  <c:v>4.1666666666666661</c:v>
                </c:pt>
                <c:pt idx="12">
                  <c:v>3</c:v>
                </c:pt>
                <c:pt idx="13">
                  <c:v>3.8461538461538463</c:v>
                </c:pt>
                <c:pt idx="15">
                  <c:v>4</c:v>
                </c:pt>
                <c:pt idx="16">
                  <c:v>4</c:v>
                </c:pt>
                <c:pt idx="18">
                  <c:v>4.1666666666666661</c:v>
                </c:pt>
                <c:pt idx="19">
                  <c:v>4.1666666666666661</c:v>
                </c:pt>
                <c:pt idx="21">
                  <c:v>4.1666666666666661</c:v>
                </c:pt>
                <c:pt idx="22">
                  <c:v>4.1666666666666661</c:v>
                </c:pt>
                <c:pt idx="24">
                  <c:v>4.1666666666666661</c:v>
                </c:pt>
                <c:pt idx="25">
                  <c:v>4.1666666666666661</c:v>
                </c:pt>
                <c:pt idx="27">
                  <c:v>4.1666666666666661</c:v>
                </c:pt>
                <c:pt idx="28">
                  <c:v>4.1666666666666661</c:v>
                </c:pt>
                <c:pt idx="30">
                  <c:v>8</c:v>
                </c:pt>
                <c:pt idx="31">
                  <c:v>8</c:v>
                </c:pt>
                <c:pt idx="33">
                  <c:v>8</c:v>
                </c:pt>
                <c:pt idx="34">
                  <c:v>8</c:v>
                </c:pt>
                <c:pt idx="36">
                  <c:v>4</c:v>
                </c:pt>
                <c:pt idx="37">
                  <c:v>4</c:v>
                </c:pt>
                <c:pt idx="39">
                  <c:v>4.1666666666666661</c:v>
                </c:pt>
                <c:pt idx="40">
                  <c:v>8.3333333333333321</c:v>
                </c:pt>
              </c:numCache>
            </c:numRef>
          </c:val>
          <c:extLst>
            <c:ext xmlns:c16="http://schemas.microsoft.com/office/drawing/2014/chart" uri="{C3380CC4-5D6E-409C-BE32-E72D297353CC}">
              <c16:uniqueId val="{00000002-EECD-4B22-90F5-61A8EFFEC23A}"/>
            </c:ext>
          </c:extLst>
        </c:ser>
        <c:ser>
          <c:idx val="2"/>
          <c:order val="2"/>
          <c:tx>
            <c:strRef>
              <c:f>Sheet1!$A$4</c:f>
              <c:strCache>
                <c:ptCount val="1"/>
                <c:pt idx="0">
                  <c:v>Weekly</c:v>
                </c:pt>
              </c:strCache>
            </c:strRef>
          </c:tx>
          <c:spPr>
            <a:solidFill>
              <a:srgbClr val="87BFF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Sheet1!$B$1:$AP$1</c:f>
              <c:strCache>
                <c:ptCount val="41"/>
                <c:pt idx="0">
                  <c:v>SSA</c:v>
                </c:pt>
                <c:pt idx="4">
                  <c:v>STM</c:v>
                </c:pt>
                <c:pt idx="7">
                  <c:v>Space Weather</c:v>
                </c:pt>
                <c:pt idx="10">
                  <c:v>GNSS for PNT</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Sheet1!$B$4:$AP$4</c:f>
              <c:numCache>
                <c:formatCode>0</c:formatCode>
                <c:ptCount val="41"/>
                <c:pt idx="0">
                  <c:v>3.8461538461538463</c:v>
                </c:pt>
                <c:pt idx="1">
                  <c:v>3.8461538461538463</c:v>
                </c:pt>
                <c:pt idx="3">
                  <c:v>4</c:v>
                </c:pt>
                <c:pt idx="4">
                  <c:v>4</c:v>
                </c:pt>
                <c:pt idx="6">
                  <c:v>4.1666666666666661</c:v>
                </c:pt>
                <c:pt idx="7">
                  <c:v>8.3333333333333321</c:v>
                </c:pt>
                <c:pt idx="9">
                  <c:v>4</c:v>
                </c:pt>
                <c:pt idx="10">
                  <c:v>4.1666666666666661</c:v>
                </c:pt>
                <c:pt idx="12">
                  <c:v>3.8461538461538463</c:v>
                </c:pt>
                <c:pt idx="13">
                  <c:v>3.8461538461538463</c:v>
                </c:pt>
                <c:pt idx="15">
                  <c:v>4</c:v>
                </c:pt>
                <c:pt idx="16">
                  <c:v>4</c:v>
                </c:pt>
                <c:pt idx="18">
                  <c:v>4.1666666666666661</c:v>
                </c:pt>
                <c:pt idx="19">
                  <c:v>4.1666666666666661</c:v>
                </c:pt>
                <c:pt idx="21">
                  <c:v>4.1666666666666661</c:v>
                </c:pt>
                <c:pt idx="22">
                  <c:v>8.3333333333333321</c:v>
                </c:pt>
                <c:pt idx="24">
                  <c:v>8.3333333333333321</c:v>
                </c:pt>
                <c:pt idx="25">
                  <c:v>8.3333333333333321</c:v>
                </c:pt>
                <c:pt idx="27">
                  <c:v>4.1666666666666661</c:v>
                </c:pt>
                <c:pt idx="28">
                  <c:v>8.3333333333333321</c:v>
                </c:pt>
                <c:pt idx="30">
                  <c:v>4</c:v>
                </c:pt>
                <c:pt idx="31">
                  <c:v>4</c:v>
                </c:pt>
                <c:pt idx="33">
                  <c:v>4</c:v>
                </c:pt>
                <c:pt idx="34">
                  <c:v>4</c:v>
                </c:pt>
                <c:pt idx="36">
                  <c:v>0</c:v>
                </c:pt>
                <c:pt idx="37">
                  <c:v>4</c:v>
                </c:pt>
                <c:pt idx="39">
                  <c:v>4.1666666666666696</c:v>
                </c:pt>
                <c:pt idx="40">
                  <c:v>4.1666666666666661</c:v>
                </c:pt>
              </c:numCache>
            </c:numRef>
          </c:val>
          <c:extLst>
            <c:ext xmlns:c16="http://schemas.microsoft.com/office/drawing/2014/chart" uri="{C3380CC4-5D6E-409C-BE32-E72D297353CC}">
              <c16:uniqueId val="{00000003-EECD-4B22-90F5-61A8EFFEC23A}"/>
            </c:ext>
          </c:extLst>
        </c:ser>
        <c:ser>
          <c:idx val="3"/>
          <c:order val="3"/>
          <c:tx>
            <c:strRef>
              <c:f>Sheet1!$A$5</c:f>
              <c:strCache>
                <c:ptCount val="1"/>
                <c:pt idx="0">
                  <c:v>Monthly</c:v>
                </c:pt>
              </c:strCache>
            </c:strRef>
          </c:tx>
          <c:spPr>
            <a:solidFill>
              <a:srgbClr val="F77B0B"/>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Sheet1!$B$1:$AP$1</c:f>
              <c:strCache>
                <c:ptCount val="41"/>
                <c:pt idx="0">
                  <c:v>SSA</c:v>
                </c:pt>
                <c:pt idx="4">
                  <c:v>STM</c:v>
                </c:pt>
                <c:pt idx="7">
                  <c:v>Space Weather</c:v>
                </c:pt>
                <c:pt idx="10">
                  <c:v>GNSS for PNT</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Sheet1!$B$5:$AP$5</c:f>
              <c:numCache>
                <c:formatCode>0</c:formatCode>
                <c:ptCount val="41"/>
                <c:pt idx="0">
                  <c:v>0</c:v>
                </c:pt>
                <c:pt idx="1">
                  <c:v>3.8461538461538463</c:v>
                </c:pt>
                <c:pt idx="3">
                  <c:v>0</c:v>
                </c:pt>
                <c:pt idx="4">
                  <c:v>0</c:v>
                </c:pt>
                <c:pt idx="6">
                  <c:v>0</c:v>
                </c:pt>
                <c:pt idx="7">
                  <c:v>4.1666666666666661</c:v>
                </c:pt>
                <c:pt idx="9">
                  <c:v>0</c:v>
                </c:pt>
                <c:pt idx="10">
                  <c:v>0</c:v>
                </c:pt>
                <c:pt idx="12">
                  <c:v>3.8461538461538463</c:v>
                </c:pt>
                <c:pt idx="13">
                  <c:v>3.8461538461538463</c:v>
                </c:pt>
                <c:pt idx="15">
                  <c:v>4</c:v>
                </c:pt>
                <c:pt idx="16">
                  <c:v>4</c:v>
                </c:pt>
                <c:pt idx="18">
                  <c:v>4.1666666666666661</c:v>
                </c:pt>
                <c:pt idx="19">
                  <c:v>4.1666666666666661</c:v>
                </c:pt>
                <c:pt idx="21">
                  <c:v>12.5</c:v>
                </c:pt>
                <c:pt idx="22">
                  <c:v>8.3333333333333321</c:v>
                </c:pt>
                <c:pt idx="24">
                  <c:v>8.3333333333333321</c:v>
                </c:pt>
                <c:pt idx="25">
                  <c:v>8.3333333333333321</c:v>
                </c:pt>
                <c:pt idx="27">
                  <c:v>8.3333333333333321</c:v>
                </c:pt>
                <c:pt idx="28">
                  <c:v>4.1666666666666661</c:v>
                </c:pt>
                <c:pt idx="30">
                  <c:v>0</c:v>
                </c:pt>
                <c:pt idx="31">
                  <c:v>4</c:v>
                </c:pt>
                <c:pt idx="33">
                  <c:v>0</c:v>
                </c:pt>
                <c:pt idx="34">
                  <c:v>8</c:v>
                </c:pt>
                <c:pt idx="36">
                  <c:v>0</c:v>
                </c:pt>
                <c:pt idx="37">
                  <c:v>4</c:v>
                </c:pt>
                <c:pt idx="39">
                  <c:v>0</c:v>
                </c:pt>
                <c:pt idx="40">
                  <c:v>9</c:v>
                </c:pt>
              </c:numCache>
            </c:numRef>
          </c:val>
          <c:extLst>
            <c:ext xmlns:c16="http://schemas.microsoft.com/office/drawing/2014/chart" uri="{C3380CC4-5D6E-409C-BE32-E72D297353CC}">
              <c16:uniqueId val="{00000004-EECD-4B22-90F5-61A8EFFEC23A}"/>
            </c:ext>
          </c:extLst>
        </c:ser>
        <c:ser>
          <c:idx val="4"/>
          <c:order val="4"/>
          <c:tx>
            <c:strRef>
              <c:f>Sheet1!$A$6</c:f>
              <c:strCache>
                <c:ptCount val="1"/>
                <c:pt idx="0">
                  <c:v>Quarterly</c:v>
                </c:pt>
              </c:strCache>
            </c:strRef>
          </c:tx>
          <c:spPr>
            <a:solidFill>
              <a:srgbClr val="5BF7FB"/>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Sheet1!$B$1:$AP$1</c:f>
              <c:strCache>
                <c:ptCount val="41"/>
                <c:pt idx="0">
                  <c:v>SSA</c:v>
                </c:pt>
                <c:pt idx="4">
                  <c:v>STM</c:v>
                </c:pt>
                <c:pt idx="7">
                  <c:v>Space Weather</c:v>
                </c:pt>
                <c:pt idx="10">
                  <c:v>GNSS for PNT</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Sheet1!$B$6:$AP$6</c:f>
              <c:numCache>
                <c:formatCode>0</c:formatCode>
                <c:ptCount val="41"/>
                <c:pt idx="0">
                  <c:v>7.6923076923076925</c:v>
                </c:pt>
                <c:pt idx="1">
                  <c:v>19.230769230769234</c:v>
                </c:pt>
                <c:pt idx="3">
                  <c:v>0</c:v>
                </c:pt>
                <c:pt idx="4">
                  <c:v>12</c:v>
                </c:pt>
                <c:pt idx="6">
                  <c:v>0</c:v>
                </c:pt>
                <c:pt idx="7">
                  <c:v>4.1666666666666661</c:v>
                </c:pt>
                <c:pt idx="9">
                  <c:v>4</c:v>
                </c:pt>
                <c:pt idx="10">
                  <c:v>12.5</c:v>
                </c:pt>
                <c:pt idx="12">
                  <c:v>0</c:v>
                </c:pt>
                <c:pt idx="13">
                  <c:v>11.538461538461538</c:v>
                </c:pt>
                <c:pt idx="15">
                  <c:v>8</c:v>
                </c:pt>
                <c:pt idx="16">
                  <c:v>28.000000000000004</c:v>
                </c:pt>
                <c:pt idx="18">
                  <c:v>8.3333333333333321</c:v>
                </c:pt>
                <c:pt idx="19">
                  <c:v>16.666666666666664</c:v>
                </c:pt>
                <c:pt idx="21">
                  <c:v>12</c:v>
                </c:pt>
                <c:pt idx="22">
                  <c:v>16.666666666666664</c:v>
                </c:pt>
                <c:pt idx="24">
                  <c:v>9</c:v>
                </c:pt>
                <c:pt idx="25">
                  <c:v>16.666666666666664</c:v>
                </c:pt>
                <c:pt idx="27">
                  <c:v>5</c:v>
                </c:pt>
                <c:pt idx="28">
                  <c:v>25</c:v>
                </c:pt>
                <c:pt idx="30">
                  <c:v>12</c:v>
                </c:pt>
                <c:pt idx="31">
                  <c:v>16</c:v>
                </c:pt>
                <c:pt idx="33">
                  <c:v>8</c:v>
                </c:pt>
                <c:pt idx="34">
                  <c:v>24</c:v>
                </c:pt>
                <c:pt idx="36">
                  <c:v>4</c:v>
                </c:pt>
                <c:pt idx="37">
                  <c:v>12</c:v>
                </c:pt>
                <c:pt idx="39">
                  <c:v>4.1666666666666661</c:v>
                </c:pt>
                <c:pt idx="40">
                  <c:v>16.666666666666664</c:v>
                </c:pt>
              </c:numCache>
            </c:numRef>
          </c:val>
          <c:extLst>
            <c:ext xmlns:c16="http://schemas.microsoft.com/office/drawing/2014/chart" uri="{C3380CC4-5D6E-409C-BE32-E72D297353CC}">
              <c16:uniqueId val="{00000005-EECD-4B22-90F5-61A8EFFEC23A}"/>
            </c:ext>
          </c:extLst>
        </c:ser>
        <c:ser>
          <c:idx val="5"/>
          <c:order val="5"/>
          <c:tx>
            <c:strRef>
              <c:f>Sheet1!$A$7</c:f>
              <c:strCache>
                <c:ptCount val="1"/>
                <c:pt idx="0">
                  <c:v>Semi-annually</c:v>
                </c:pt>
              </c:strCache>
            </c:strRef>
          </c:tx>
          <c:spPr>
            <a:solidFill>
              <a:schemeClr val="tx2">
                <a:lumMod val="40000"/>
                <a:lumOff val="6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Sheet1!$B$1:$AP$1</c:f>
              <c:strCache>
                <c:ptCount val="41"/>
                <c:pt idx="0">
                  <c:v>SSA</c:v>
                </c:pt>
                <c:pt idx="4">
                  <c:v>STM</c:v>
                </c:pt>
                <c:pt idx="7">
                  <c:v>Space Weather</c:v>
                </c:pt>
                <c:pt idx="10">
                  <c:v>GNSS for PNT</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Sheet1!$B$7:$AP$7</c:f>
              <c:numCache>
                <c:formatCode>0</c:formatCode>
                <c:ptCount val="41"/>
                <c:pt idx="0">
                  <c:v>19.230769230769234</c:v>
                </c:pt>
                <c:pt idx="1">
                  <c:v>26.923076923076923</c:v>
                </c:pt>
                <c:pt idx="3">
                  <c:v>8</c:v>
                </c:pt>
                <c:pt idx="4">
                  <c:v>16</c:v>
                </c:pt>
                <c:pt idx="6">
                  <c:v>12</c:v>
                </c:pt>
                <c:pt idx="7">
                  <c:v>20.833333333333336</c:v>
                </c:pt>
                <c:pt idx="9">
                  <c:v>12</c:v>
                </c:pt>
                <c:pt idx="10">
                  <c:v>25</c:v>
                </c:pt>
                <c:pt idx="12">
                  <c:v>7.6923076923076925</c:v>
                </c:pt>
                <c:pt idx="13">
                  <c:v>23.076923076923077</c:v>
                </c:pt>
                <c:pt idx="15">
                  <c:v>16</c:v>
                </c:pt>
                <c:pt idx="16">
                  <c:v>24</c:v>
                </c:pt>
                <c:pt idx="18">
                  <c:v>4.1666666666666661</c:v>
                </c:pt>
                <c:pt idx="19">
                  <c:v>8.3333333333333321</c:v>
                </c:pt>
                <c:pt idx="21">
                  <c:v>0</c:v>
                </c:pt>
                <c:pt idx="22">
                  <c:v>12.5</c:v>
                </c:pt>
                <c:pt idx="24">
                  <c:v>0</c:v>
                </c:pt>
                <c:pt idx="25">
                  <c:v>20.833333333333336</c:v>
                </c:pt>
                <c:pt idx="27">
                  <c:v>0</c:v>
                </c:pt>
                <c:pt idx="28">
                  <c:v>12.5</c:v>
                </c:pt>
                <c:pt idx="30">
                  <c:v>12</c:v>
                </c:pt>
                <c:pt idx="31">
                  <c:v>20</c:v>
                </c:pt>
                <c:pt idx="33">
                  <c:v>8</c:v>
                </c:pt>
                <c:pt idx="34">
                  <c:v>12</c:v>
                </c:pt>
                <c:pt idx="36">
                  <c:v>0</c:v>
                </c:pt>
                <c:pt idx="37">
                  <c:v>12</c:v>
                </c:pt>
                <c:pt idx="39">
                  <c:v>8.3333333333333321</c:v>
                </c:pt>
                <c:pt idx="40">
                  <c:v>4.1666666666666661</c:v>
                </c:pt>
              </c:numCache>
            </c:numRef>
          </c:val>
          <c:extLst>
            <c:ext xmlns:c16="http://schemas.microsoft.com/office/drawing/2014/chart" uri="{C3380CC4-5D6E-409C-BE32-E72D297353CC}">
              <c16:uniqueId val="{00000006-EECD-4B22-90F5-61A8EFFEC23A}"/>
            </c:ext>
          </c:extLst>
        </c:ser>
        <c:ser>
          <c:idx val="6"/>
          <c:order val="6"/>
          <c:tx>
            <c:strRef>
              <c:f>Sheet1!$A$8</c:f>
              <c:strCache>
                <c:ptCount val="1"/>
                <c:pt idx="0">
                  <c:v>Annually</c:v>
                </c:pt>
              </c:strCache>
            </c:strRef>
          </c:tx>
          <c:spPr>
            <a:solidFill>
              <a:srgbClr val="0091C4"/>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Sheet1!$B$1:$AP$1</c:f>
              <c:strCache>
                <c:ptCount val="41"/>
                <c:pt idx="0">
                  <c:v>SSA</c:v>
                </c:pt>
                <c:pt idx="4">
                  <c:v>STM</c:v>
                </c:pt>
                <c:pt idx="7">
                  <c:v>Space Weather</c:v>
                </c:pt>
                <c:pt idx="10">
                  <c:v>GNSS for PNT</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Sheet1!$B$8:$AP$8</c:f>
              <c:numCache>
                <c:formatCode>0</c:formatCode>
                <c:ptCount val="41"/>
                <c:pt idx="0">
                  <c:v>31</c:v>
                </c:pt>
                <c:pt idx="1">
                  <c:v>34.615384615384613</c:v>
                </c:pt>
                <c:pt idx="3">
                  <c:v>24</c:v>
                </c:pt>
                <c:pt idx="4">
                  <c:v>44</c:v>
                </c:pt>
                <c:pt idx="6">
                  <c:v>25</c:v>
                </c:pt>
                <c:pt idx="7">
                  <c:v>42</c:v>
                </c:pt>
                <c:pt idx="9">
                  <c:v>32</c:v>
                </c:pt>
                <c:pt idx="10">
                  <c:v>45.833333333333329</c:v>
                </c:pt>
                <c:pt idx="12">
                  <c:v>23.076923076923077</c:v>
                </c:pt>
                <c:pt idx="13">
                  <c:v>38.461538461538467</c:v>
                </c:pt>
                <c:pt idx="15">
                  <c:v>28.000000000000004</c:v>
                </c:pt>
                <c:pt idx="16">
                  <c:v>24</c:v>
                </c:pt>
                <c:pt idx="18">
                  <c:v>37.5</c:v>
                </c:pt>
                <c:pt idx="19">
                  <c:v>45.833333333333329</c:v>
                </c:pt>
                <c:pt idx="21">
                  <c:v>16.666666666666664</c:v>
                </c:pt>
                <c:pt idx="22">
                  <c:v>33.333333333333329</c:v>
                </c:pt>
                <c:pt idx="24">
                  <c:v>25</c:v>
                </c:pt>
                <c:pt idx="25">
                  <c:v>34</c:v>
                </c:pt>
                <c:pt idx="27">
                  <c:v>25</c:v>
                </c:pt>
                <c:pt idx="28">
                  <c:v>33.333333333333329</c:v>
                </c:pt>
                <c:pt idx="30">
                  <c:v>12</c:v>
                </c:pt>
                <c:pt idx="31">
                  <c:v>36</c:v>
                </c:pt>
                <c:pt idx="33">
                  <c:v>16</c:v>
                </c:pt>
                <c:pt idx="34">
                  <c:v>36</c:v>
                </c:pt>
                <c:pt idx="36">
                  <c:v>16</c:v>
                </c:pt>
                <c:pt idx="37">
                  <c:v>52</c:v>
                </c:pt>
                <c:pt idx="39">
                  <c:v>25</c:v>
                </c:pt>
                <c:pt idx="40">
                  <c:v>50</c:v>
                </c:pt>
              </c:numCache>
            </c:numRef>
          </c:val>
          <c:extLst>
            <c:ext xmlns:c16="http://schemas.microsoft.com/office/drawing/2014/chart" uri="{C3380CC4-5D6E-409C-BE32-E72D297353CC}">
              <c16:uniqueId val="{00000007-EECD-4B22-90F5-61A8EFFEC23A}"/>
            </c:ext>
          </c:extLst>
        </c:ser>
        <c:dLbls>
          <c:dLblPos val="ctr"/>
          <c:showLegendKey val="0"/>
          <c:showVal val="1"/>
          <c:showCatName val="0"/>
          <c:showSerName val="0"/>
          <c:showPercent val="0"/>
          <c:showBubbleSize val="0"/>
        </c:dLbls>
        <c:gapWidth val="7"/>
        <c:overlap val="100"/>
        <c:axId val="550601256"/>
        <c:axId val="550600928"/>
      </c:barChart>
      <c:catAx>
        <c:axId val="550601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crossAx val="550600928"/>
        <c:crosses val="autoZero"/>
        <c:auto val="1"/>
        <c:lblAlgn val="ctr"/>
        <c:lblOffset val="100"/>
        <c:noMultiLvlLbl val="0"/>
      </c:catAx>
      <c:valAx>
        <c:axId val="550600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4D86"/>
                </a:solidFill>
                <a:latin typeface="+mn-lt"/>
                <a:ea typeface="+mn-ea"/>
                <a:cs typeface="+mn-cs"/>
              </a:defRPr>
            </a:pPr>
            <a:endParaRPr lang="nl-NL"/>
          </a:p>
        </c:txPr>
        <c:crossAx val="550601256"/>
        <c:crosses val="autoZero"/>
        <c:crossBetween val="between"/>
      </c:valAx>
      <c:spPr>
        <a:noFill/>
        <a:ln>
          <a:noFill/>
        </a:ln>
        <a:effectLst/>
      </c:spPr>
    </c:plotArea>
    <c:legend>
      <c:legendPos val="b"/>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50800" cap="flat" cmpd="sng" algn="ctr">
      <a:noFill/>
      <a:round/>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solidFill>
                <a:schemeClr val="tx1"/>
              </a:solidFill>
            </a:ln>
          </c:spPr>
          <c:dPt>
            <c:idx val="0"/>
            <c:bubble3D val="0"/>
            <c:explosion val="7"/>
            <c:spPr>
              <a:solidFill>
                <a:srgbClr val="FF9966"/>
              </a:solidFill>
              <a:ln w="19050">
                <a:solidFill>
                  <a:schemeClr val="tx1"/>
                </a:solidFill>
              </a:ln>
              <a:effectLst/>
            </c:spPr>
            <c:extLst>
              <c:ext xmlns:c16="http://schemas.microsoft.com/office/drawing/2014/chart" uri="{C3380CC4-5D6E-409C-BE32-E72D297353CC}">
                <c16:uniqueId val="{00000001-315B-4334-BB10-1BB4AAB0990C}"/>
              </c:ext>
            </c:extLst>
          </c:dPt>
          <c:dPt>
            <c:idx val="1"/>
            <c:bubble3D val="0"/>
            <c:spPr>
              <a:solidFill>
                <a:schemeClr val="accent2"/>
              </a:solidFill>
              <a:ln w="19050">
                <a:solidFill>
                  <a:schemeClr val="tx1"/>
                </a:solidFill>
              </a:ln>
              <a:effectLst/>
            </c:spPr>
            <c:extLst>
              <c:ext xmlns:c16="http://schemas.microsoft.com/office/drawing/2014/chart" uri="{C3380CC4-5D6E-409C-BE32-E72D297353CC}">
                <c16:uniqueId val="{00000003-315B-4334-BB10-1BB4AAB0990C}"/>
              </c:ext>
            </c:extLst>
          </c:dPt>
          <c:dPt>
            <c:idx val="2"/>
            <c:bubble3D val="0"/>
            <c:spPr>
              <a:solidFill>
                <a:schemeClr val="accent3"/>
              </a:solidFill>
              <a:ln w="19050">
                <a:solidFill>
                  <a:schemeClr val="tx1"/>
                </a:solidFill>
              </a:ln>
              <a:effectLst/>
            </c:spPr>
            <c:extLst>
              <c:ext xmlns:c16="http://schemas.microsoft.com/office/drawing/2014/chart" uri="{C3380CC4-5D6E-409C-BE32-E72D297353CC}">
                <c16:uniqueId val="{00000005-315B-4334-BB10-1BB4AAB0990C}"/>
              </c:ext>
            </c:extLst>
          </c:dPt>
          <c:dPt>
            <c:idx val="3"/>
            <c:bubble3D val="0"/>
            <c:spPr>
              <a:solidFill>
                <a:schemeClr val="accent4"/>
              </a:solidFill>
              <a:ln w="19050">
                <a:solidFill>
                  <a:schemeClr val="tx1"/>
                </a:solidFill>
              </a:ln>
              <a:effectLst/>
            </c:spPr>
            <c:extLst>
              <c:ext xmlns:c16="http://schemas.microsoft.com/office/drawing/2014/chart" uri="{C3380CC4-5D6E-409C-BE32-E72D297353CC}">
                <c16:uniqueId val="{00000007-315B-4334-BB10-1BB4AAB0990C}"/>
              </c:ext>
            </c:extLst>
          </c:dPt>
          <c:dPt>
            <c:idx val="4"/>
            <c:bubble3D val="0"/>
            <c:spPr>
              <a:solidFill>
                <a:schemeClr val="accent5"/>
              </a:solidFill>
              <a:ln w="19050">
                <a:solidFill>
                  <a:schemeClr val="tx1"/>
                </a:solidFill>
              </a:ln>
              <a:effectLst/>
            </c:spPr>
            <c:extLst>
              <c:ext xmlns:c16="http://schemas.microsoft.com/office/drawing/2014/chart" uri="{C3380CC4-5D6E-409C-BE32-E72D297353CC}">
                <c16:uniqueId val="{00000009-315B-4334-BB10-1BB4AAB0990C}"/>
              </c:ext>
            </c:extLst>
          </c:dPt>
          <c:dPt>
            <c:idx val="5"/>
            <c:bubble3D val="0"/>
            <c:spPr>
              <a:solidFill>
                <a:schemeClr val="accent6"/>
              </a:solidFill>
              <a:ln w="19050">
                <a:solidFill>
                  <a:schemeClr val="tx1"/>
                </a:solidFill>
              </a:ln>
              <a:effectLst/>
            </c:spPr>
            <c:extLst>
              <c:ext xmlns:c16="http://schemas.microsoft.com/office/drawing/2014/chart" uri="{C3380CC4-5D6E-409C-BE32-E72D297353CC}">
                <c16:uniqueId val="{0000000B-315B-4334-BB10-1BB4AAB0990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2"/>
                <c:pt idx="0">
                  <c:v>Did not follow any training </c:v>
                </c:pt>
                <c:pt idx="1">
                  <c:v>On the job learning &amp; Military Exercises</c:v>
                </c:pt>
              </c:strCache>
            </c:strRef>
          </c:cat>
          <c:val>
            <c:numRef>
              <c:f>Sheet1!$B$2:$B$7</c:f>
              <c:numCache>
                <c:formatCode>General</c:formatCode>
                <c:ptCount val="6"/>
                <c:pt idx="0">
                  <c:v>50</c:v>
                </c:pt>
                <c:pt idx="1">
                  <c:v>50</c:v>
                </c:pt>
              </c:numCache>
            </c:numRef>
          </c:val>
          <c:extLst>
            <c:ext xmlns:c16="http://schemas.microsoft.com/office/drawing/2014/chart" uri="{C3380CC4-5D6E-409C-BE32-E72D297353CC}">
              <c16:uniqueId val="{0000000C-315B-4334-BB10-1BB4AAB0990C}"/>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004D86"/>
                </a:solidFill>
                <a:latin typeface="+mn-lt"/>
                <a:ea typeface="+mn-ea"/>
                <a:cs typeface="+mn-cs"/>
              </a:defRPr>
            </a:pPr>
            <a:endParaRPr lang="nl-NL"/>
          </a:p>
        </c:txPr>
      </c:legendEntry>
      <c:legendEntry>
        <c:idx val="1"/>
        <c:txPr>
          <a:bodyPr rot="0" spcFirstLastPara="1" vertOverflow="ellipsis" vert="horz" wrap="square" anchor="ctr" anchorCtr="1"/>
          <a:lstStyle/>
          <a:p>
            <a:pPr>
              <a:defRPr sz="1400" b="0" i="0" u="none" strike="noStrike" kern="1200" baseline="0">
                <a:solidFill>
                  <a:srgbClr val="004D86"/>
                </a:solidFill>
                <a:latin typeface="+mn-lt"/>
                <a:ea typeface="+mn-ea"/>
                <a:cs typeface="+mn-cs"/>
              </a:defRPr>
            </a:pPr>
            <a:endParaRPr lang="nl-NL"/>
          </a:p>
        </c:txPr>
      </c:legendEntry>
      <c:legendEntry>
        <c:idx val="2"/>
        <c:delete val="1"/>
      </c:legendEntry>
      <c:legendEntry>
        <c:idx val="3"/>
        <c:delete val="1"/>
      </c:legendEntry>
      <c:legendEntry>
        <c:idx val="4"/>
        <c:delete val="1"/>
      </c:legendEntry>
      <c:legendEntry>
        <c:idx val="5"/>
        <c:delete val="1"/>
      </c:legendEntry>
      <c:layout>
        <c:manualLayout>
          <c:xMode val="edge"/>
          <c:yMode val="edge"/>
          <c:x val="0"/>
          <c:y val="0.75970189158301604"/>
          <c:w val="0.55645503020565046"/>
          <c:h val="0.22140851086493679"/>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'Frequency Training'!$A$25</c:f>
              <c:strCache>
                <c:ptCount val="1"/>
                <c:pt idx="0">
                  <c:v>None</c:v>
                </c:pt>
              </c:strCache>
            </c:strRef>
          </c:tx>
          <c:spPr>
            <a:solidFill>
              <a:schemeClr val="accent1"/>
            </a:solidFill>
            <a:ln>
              <a:solidFill>
                <a:schemeClr val="tx1"/>
              </a:solidFill>
            </a:ln>
            <a:effectLst/>
          </c:spPr>
          <c:invertIfNegative val="0"/>
          <c:dLbls>
            <c:dLbl>
              <c:idx val="0"/>
              <c:tx>
                <c:rich>
                  <a:bodyPr/>
                  <a:lstStyle/>
                  <a:p>
                    <a:r>
                      <a:rPr lang="en-US" dirty="0"/>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AC-4E00-9A99-E1200AE6E150}"/>
                </c:ext>
              </c:extLst>
            </c:dLbl>
            <c:dLbl>
              <c:idx val="1"/>
              <c:tx>
                <c:rich>
                  <a:bodyPr/>
                  <a:lstStyle/>
                  <a:p>
                    <a:r>
                      <a:rPr lang="en-US"/>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AC-4E00-9A99-E1200AE6E150}"/>
                </c:ext>
              </c:extLst>
            </c:dLbl>
            <c:dLbl>
              <c:idx val="3"/>
              <c:tx>
                <c:rich>
                  <a:bodyPr/>
                  <a:lstStyle/>
                  <a:p>
                    <a:r>
                      <a:rPr lang="en-US"/>
                      <a:t>58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AC-4E00-9A99-E1200AE6E150}"/>
                </c:ext>
              </c:extLst>
            </c:dLbl>
            <c:dLbl>
              <c:idx val="4"/>
              <c:tx>
                <c:rich>
                  <a:bodyPr/>
                  <a:lstStyle/>
                  <a:p>
                    <a:r>
                      <a:rPr lang="en-US"/>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AC-4E00-9A99-E1200AE6E150}"/>
                </c:ext>
              </c:extLst>
            </c:dLbl>
            <c:dLbl>
              <c:idx val="6"/>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3AC-4E00-9A99-E1200AE6E150}"/>
                </c:ext>
              </c:extLst>
            </c:dLbl>
            <c:dLbl>
              <c:idx val="7"/>
              <c:tx>
                <c:rich>
                  <a:bodyPr/>
                  <a:lstStyle/>
                  <a:p>
                    <a:r>
                      <a:rPr lang="en-US"/>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AC-4E00-9A99-E1200AE6E150}"/>
                </c:ext>
              </c:extLst>
            </c:dLbl>
            <c:dLbl>
              <c:idx val="9"/>
              <c:tx>
                <c:rich>
                  <a:bodyPr/>
                  <a:lstStyle/>
                  <a:p>
                    <a:r>
                      <a:rPr lang="en-US"/>
                      <a:t>58</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3AC-4E00-9A99-E1200AE6E150}"/>
                </c:ext>
              </c:extLst>
            </c:dLbl>
            <c:dLbl>
              <c:idx val="10"/>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AC-4E00-9A99-E1200AE6E150}"/>
                </c:ext>
              </c:extLst>
            </c:dLbl>
            <c:dLbl>
              <c:idx val="12"/>
              <c:tx>
                <c:rich>
                  <a:bodyPr/>
                  <a:lstStyle/>
                  <a:p>
                    <a:r>
                      <a:rPr lang="en-US"/>
                      <a:t>58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3AC-4E00-9A99-E1200AE6E150}"/>
                </c:ext>
              </c:extLst>
            </c:dLbl>
            <c:dLbl>
              <c:idx val="15"/>
              <c:tx>
                <c:rich>
                  <a:bodyPr/>
                  <a:lstStyle/>
                  <a:p>
                    <a:r>
                      <a:rPr lang="en-US" dirty="0"/>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3AC-4E00-9A99-E1200AE6E150}"/>
                </c:ext>
              </c:extLst>
            </c:dLbl>
            <c:dLbl>
              <c:idx val="16"/>
              <c:layout>
                <c:manualLayout>
                  <c:x val="-1.9219291204647013E-3"/>
                  <c:y val="0"/>
                </c:manualLayout>
              </c:layout>
              <c:tx>
                <c:rich>
                  <a:bodyPr/>
                  <a:lstStyle/>
                  <a:p>
                    <a:r>
                      <a:rPr lang="en-US" dirty="0"/>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3AC-4E00-9A99-E1200AE6E150}"/>
                </c:ext>
              </c:extLst>
            </c:dLbl>
            <c:dLbl>
              <c:idx val="18"/>
              <c:tx>
                <c:rich>
                  <a:bodyPr/>
                  <a:lstStyle/>
                  <a:p>
                    <a:r>
                      <a:rPr lang="en-US" dirty="0"/>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AC-4E00-9A99-E1200AE6E150}"/>
                </c:ext>
              </c:extLst>
            </c:dLbl>
            <c:dLbl>
              <c:idx val="19"/>
              <c:tx>
                <c:rich>
                  <a:bodyPr/>
                  <a:lstStyle/>
                  <a:p>
                    <a:r>
                      <a:rPr lang="en-US" dirty="0"/>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3AC-4E00-9A99-E1200AE6E150}"/>
                </c:ext>
              </c:extLst>
            </c:dLbl>
            <c:dLbl>
              <c:idx val="21"/>
              <c:tx>
                <c:rich>
                  <a:bodyPr/>
                  <a:lstStyle/>
                  <a:p>
                    <a:r>
                      <a:rPr lang="en-US" dirty="0"/>
                      <a:t>58</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3AC-4E00-9A99-E1200AE6E150}"/>
                </c:ext>
              </c:extLst>
            </c:dLbl>
            <c:dLbl>
              <c:idx val="22"/>
              <c:tx>
                <c:rich>
                  <a:bodyPr/>
                  <a:lstStyle/>
                  <a:p>
                    <a:r>
                      <a:rPr lang="en-US" dirty="0"/>
                      <a:t>44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3AC-4E00-9A99-E1200AE6E150}"/>
                </c:ext>
              </c:extLst>
            </c:dLbl>
            <c:dLbl>
              <c:idx val="24"/>
              <c:tx>
                <c:rich>
                  <a:bodyPr/>
                  <a:lstStyle/>
                  <a:p>
                    <a:r>
                      <a:rPr lang="en-US"/>
                      <a:t>58</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3AC-4E00-9A99-E1200AE6E150}"/>
                </c:ext>
              </c:extLst>
            </c:dLbl>
            <c:dLbl>
              <c:idx val="25"/>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3AC-4E00-9A99-E1200AE6E150}"/>
                </c:ext>
              </c:extLst>
            </c:dLbl>
            <c:dLbl>
              <c:idx val="27"/>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3AC-4E00-9A99-E1200AE6E150}"/>
                </c:ext>
              </c:extLst>
            </c:dLbl>
            <c:dLbl>
              <c:idx val="28"/>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3AC-4E00-9A99-E1200AE6E150}"/>
                </c:ext>
              </c:extLst>
            </c:dLbl>
            <c:dLbl>
              <c:idx val="30"/>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3AC-4E00-9A99-E1200AE6E150}"/>
                </c:ext>
              </c:extLst>
            </c:dLbl>
            <c:dLbl>
              <c:idx val="31"/>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3AC-4E00-9A99-E1200AE6E150}"/>
                </c:ext>
              </c:extLst>
            </c:dLbl>
            <c:dLbl>
              <c:idx val="33"/>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3AC-4E00-9A99-E1200AE6E150}"/>
                </c:ext>
              </c:extLst>
            </c:dLbl>
            <c:dLbl>
              <c:idx val="34"/>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3AC-4E00-9A99-E1200AE6E150}"/>
                </c:ext>
              </c:extLst>
            </c:dLbl>
            <c:dLbl>
              <c:idx val="36"/>
              <c:tx>
                <c:rich>
                  <a:bodyPr/>
                  <a:lstStyle/>
                  <a:p>
                    <a:r>
                      <a:rPr lang="en-US"/>
                      <a:t>58</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3AC-4E00-9A99-E1200AE6E150}"/>
                </c:ext>
              </c:extLst>
            </c:dLbl>
            <c:dLbl>
              <c:idx val="37"/>
              <c:tx>
                <c:rich>
                  <a:bodyPr/>
                  <a:lstStyle/>
                  <a:p>
                    <a:r>
                      <a:rPr lang="en-US"/>
                      <a:t>44</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3AC-4E00-9A99-E1200AE6E150}"/>
                </c:ext>
              </c:extLst>
            </c:dLbl>
            <c:dLbl>
              <c:idx val="39"/>
              <c:tx>
                <c:rich>
                  <a:bodyPr/>
                  <a:lstStyle/>
                  <a:p>
                    <a:r>
                      <a:rPr lang="en-US"/>
                      <a:t>58</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3AC-4E00-9A99-E1200AE6E15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 Training'!$B$24:$AP$24</c:f>
              <c:strCache>
                <c:ptCount val="41"/>
                <c:pt idx="0">
                  <c:v>SSA</c:v>
                </c:pt>
                <c:pt idx="4">
                  <c:v>STM</c:v>
                </c:pt>
                <c:pt idx="7">
                  <c:v>Space Weather</c:v>
                </c:pt>
                <c:pt idx="10">
                  <c:v>GNSS use for PNT </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'Frequency Training'!$B$25:$AP$25</c:f>
              <c:numCache>
                <c:formatCode>0</c:formatCode>
                <c:ptCount val="41"/>
                <c:pt idx="0">
                  <c:v>42.857142857142854</c:v>
                </c:pt>
                <c:pt idx="1">
                  <c:v>42.857142857142854</c:v>
                </c:pt>
                <c:pt idx="3">
                  <c:v>57.142857142857139</c:v>
                </c:pt>
                <c:pt idx="4">
                  <c:v>42.857142857142854</c:v>
                </c:pt>
                <c:pt idx="6">
                  <c:v>42.857142857142854</c:v>
                </c:pt>
                <c:pt idx="7">
                  <c:v>42.857142857142854</c:v>
                </c:pt>
                <c:pt idx="9">
                  <c:v>57.142857142857139</c:v>
                </c:pt>
                <c:pt idx="10">
                  <c:v>42.857142857142854</c:v>
                </c:pt>
                <c:pt idx="12">
                  <c:v>57.142857142857139</c:v>
                </c:pt>
                <c:pt idx="13">
                  <c:v>42.857142857142897</c:v>
                </c:pt>
                <c:pt idx="15">
                  <c:v>42.857142857142854</c:v>
                </c:pt>
                <c:pt idx="16">
                  <c:v>42.857142857142854</c:v>
                </c:pt>
                <c:pt idx="18">
                  <c:v>42.857142857142854</c:v>
                </c:pt>
                <c:pt idx="19">
                  <c:v>42.857142857142854</c:v>
                </c:pt>
                <c:pt idx="21">
                  <c:v>57.142857142857139</c:v>
                </c:pt>
                <c:pt idx="22">
                  <c:v>42.857142857142854</c:v>
                </c:pt>
                <c:pt idx="24">
                  <c:v>57.142857142857139</c:v>
                </c:pt>
                <c:pt idx="25">
                  <c:v>42.857142857142854</c:v>
                </c:pt>
                <c:pt idx="27">
                  <c:v>42.857142857142854</c:v>
                </c:pt>
                <c:pt idx="28">
                  <c:v>42.857142857142854</c:v>
                </c:pt>
                <c:pt idx="30">
                  <c:v>42.857142857142854</c:v>
                </c:pt>
                <c:pt idx="31">
                  <c:v>42.857142857142854</c:v>
                </c:pt>
                <c:pt idx="33">
                  <c:v>42.857142857142854</c:v>
                </c:pt>
                <c:pt idx="34">
                  <c:v>42.857142857142854</c:v>
                </c:pt>
                <c:pt idx="36">
                  <c:v>57.142857142857139</c:v>
                </c:pt>
                <c:pt idx="37">
                  <c:v>42.857142857142854</c:v>
                </c:pt>
                <c:pt idx="39">
                  <c:v>57.142857142857139</c:v>
                </c:pt>
                <c:pt idx="40">
                  <c:v>57.142857142857139</c:v>
                </c:pt>
              </c:numCache>
            </c:numRef>
          </c:val>
          <c:extLst>
            <c:ext xmlns:c16="http://schemas.microsoft.com/office/drawing/2014/chart" uri="{C3380CC4-5D6E-409C-BE32-E72D297353CC}">
              <c16:uniqueId val="{0000001A-33AC-4E00-9A99-E1200AE6E150}"/>
            </c:ext>
          </c:extLst>
        </c:ser>
        <c:ser>
          <c:idx val="1"/>
          <c:order val="1"/>
          <c:tx>
            <c:strRef>
              <c:f>'Frequency Training'!$A$26</c:f>
              <c:strCache>
                <c:ptCount val="1"/>
                <c:pt idx="0">
                  <c:v>Daily</c:v>
                </c:pt>
              </c:strCache>
            </c:strRef>
          </c:tx>
          <c:spPr>
            <a:solidFill>
              <a:schemeClr val="accent2"/>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 Training'!$B$24:$AP$24</c:f>
              <c:strCache>
                <c:ptCount val="41"/>
                <c:pt idx="0">
                  <c:v>SSA</c:v>
                </c:pt>
                <c:pt idx="4">
                  <c:v>STM</c:v>
                </c:pt>
                <c:pt idx="7">
                  <c:v>Space Weather</c:v>
                </c:pt>
                <c:pt idx="10">
                  <c:v>GNSS use for PNT </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'Frequency Training'!$B$26:$AP$26</c:f>
              <c:numCache>
                <c:formatCode>0</c:formatCode>
                <c:ptCount val="41"/>
                <c:pt idx="0">
                  <c:v>14.285714285714285</c:v>
                </c:pt>
                <c:pt idx="1">
                  <c:v>14.285714285714285</c:v>
                </c:pt>
                <c:pt idx="3">
                  <c:v>14.285714285714285</c:v>
                </c:pt>
                <c:pt idx="4">
                  <c:v>14.285714285714285</c:v>
                </c:pt>
                <c:pt idx="6">
                  <c:v>14.285714285714285</c:v>
                </c:pt>
                <c:pt idx="7">
                  <c:v>14.285714285714285</c:v>
                </c:pt>
                <c:pt idx="9">
                  <c:v>14.285714285714285</c:v>
                </c:pt>
                <c:pt idx="10">
                  <c:v>14.285714285714285</c:v>
                </c:pt>
                <c:pt idx="12">
                  <c:v>14.285714285714285</c:v>
                </c:pt>
                <c:pt idx="13">
                  <c:v>14.285714285714285</c:v>
                </c:pt>
                <c:pt idx="15">
                  <c:v>14.285714285714285</c:v>
                </c:pt>
                <c:pt idx="16">
                  <c:v>14.285714285714285</c:v>
                </c:pt>
                <c:pt idx="18">
                  <c:v>14.285714285714285</c:v>
                </c:pt>
                <c:pt idx="19">
                  <c:v>14.285714285714285</c:v>
                </c:pt>
                <c:pt idx="21">
                  <c:v>14.285714285714285</c:v>
                </c:pt>
                <c:pt idx="22">
                  <c:v>14.285714285714285</c:v>
                </c:pt>
                <c:pt idx="24">
                  <c:v>14.285714285714285</c:v>
                </c:pt>
                <c:pt idx="25">
                  <c:v>14.285714285714285</c:v>
                </c:pt>
                <c:pt idx="27">
                  <c:v>14.285714285714285</c:v>
                </c:pt>
                <c:pt idx="28">
                  <c:v>14.285714285714285</c:v>
                </c:pt>
                <c:pt idx="30">
                  <c:v>14.285714285714285</c:v>
                </c:pt>
                <c:pt idx="31">
                  <c:v>14.285714285714285</c:v>
                </c:pt>
                <c:pt idx="33">
                  <c:v>14.285714285714285</c:v>
                </c:pt>
                <c:pt idx="34">
                  <c:v>14.285714285714285</c:v>
                </c:pt>
                <c:pt idx="36">
                  <c:v>14.285714285714285</c:v>
                </c:pt>
                <c:pt idx="37">
                  <c:v>14.285714285714285</c:v>
                </c:pt>
                <c:pt idx="39">
                  <c:v>14.285714285714285</c:v>
                </c:pt>
                <c:pt idx="40">
                  <c:v>28.571428571428569</c:v>
                </c:pt>
              </c:numCache>
            </c:numRef>
          </c:val>
          <c:extLst>
            <c:ext xmlns:c16="http://schemas.microsoft.com/office/drawing/2014/chart" uri="{C3380CC4-5D6E-409C-BE32-E72D297353CC}">
              <c16:uniqueId val="{0000001B-33AC-4E00-9A99-E1200AE6E150}"/>
            </c:ext>
          </c:extLst>
        </c:ser>
        <c:ser>
          <c:idx val="2"/>
          <c:order val="2"/>
          <c:tx>
            <c:strRef>
              <c:f>'Frequency Training'!$A$27</c:f>
              <c:strCache>
                <c:ptCount val="1"/>
                <c:pt idx="0">
                  <c:v>Weekly</c:v>
                </c:pt>
              </c:strCache>
            </c:strRef>
          </c:tx>
          <c:spPr>
            <a:solidFill>
              <a:srgbClr val="87BFF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 Training'!$B$24:$AP$24</c:f>
              <c:strCache>
                <c:ptCount val="41"/>
                <c:pt idx="0">
                  <c:v>SSA</c:v>
                </c:pt>
                <c:pt idx="4">
                  <c:v>STM</c:v>
                </c:pt>
                <c:pt idx="7">
                  <c:v>Space Weather</c:v>
                </c:pt>
                <c:pt idx="10">
                  <c:v>GNSS use for PNT </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'Frequency Training'!$B$27:$AP$27</c:f>
              <c:numCache>
                <c:formatCode>0</c:formatCode>
                <c:ptCount val="41"/>
                <c:pt idx="0">
                  <c:v>0</c:v>
                </c:pt>
                <c:pt idx="1">
                  <c:v>0</c:v>
                </c:pt>
                <c:pt idx="3">
                  <c:v>0</c:v>
                </c:pt>
                <c:pt idx="4">
                  <c:v>0</c:v>
                </c:pt>
                <c:pt idx="6">
                  <c:v>0</c:v>
                </c:pt>
                <c:pt idx="7">
                  <c:v>0</c:v>
                </c:pt>
                <c:pt idx="9">
                  <c:v>14.285714285714285</c:v>
                </c:pt>
                <c:pt idx="10">
                  <c:v>14.285714285714285</c:v>
                </c:pt>
                <c:pt idx="12">
                  <c:v>0</c:v>
                </c:pt>
                <c:pt idx="13">
                  <c:v>0</c:v>
                </c:pt>
                <c:pt idx="15">
                  <c:v>0</c:v>
                </c:pt>
                <c:pt idx="16">
                  <c:v>14.285714285714285</c:v>
                </c:pt>
                <c:pt idx="18">
                  <c:v>0</c:v>
                </c:pt>
                <c:pt idx="19">
                  <c:v>0</c:v>
                </c:pt>
                <c:pt idx="21">
                  <c:v>0</c:v>
                </c:pt>
                <c:pt idx="22">
                  <c:v>14.285714285714285</c:v>
                </c:pt>
                <c:pt idx="24">
                  <c:v>0</c:v>
                </c:pt>
                <c:pt idx="25">
                  <c:v>14.285714285714285</c:v>
                </c:pt>
                <c:pt idx="27">
                  <c:v>0</c:v>
                </c:pt>
                <c:pt idx="28">
                  <c:v>14.285714285714285</c:v>
                </c:pt>
                <c:pt idx="30">
                  <c:v>0</c:v>
                </c:pt>
                <c:pt idx="31">
                  <c:v>14.285714285714285</c:v>
                </c:pt>
                <c:pt idx="33">
                  <c:v>0</c:v>
                </c:pt>
                <c:pt idx="34">
                  <c:v>14.285714285714285</c:v>
                </c:pt>
                <c:pt idx="36">
                  <c:v>0</c:v>
                </c:pt>
                <c:pt idx="37">
                  <c:v>14.285714285714285</c:v>
                </c:pt>
                <c:pt idx="39">
                  <c:v>14.285714285714285</c:v>
                </c:pt>
                <c:pt idx="40">
                  <c:v>0</c:v>
                </c:pt>
              </c:numCache>
            </c:numRef>
          </c:val>
          <c:extLst>
            <c:ext xmlns:c16="http://schemas.microsoft.com/office/drawing/2014/chart" uri="{C3380CC4-5D6E-409C-BE32-E72D297353CC}">
              <c16:uniqueId val="{0000001C-33AC-4E00-9A99-E1200AE6E150}"/>
            </c:ext>
          </c:extLst>
        </c:ser>
        <c:ser>
          <c:idx val="3"/>
          <c:order val="3"/>
          <c:tx>
            <c:strRef>
              <c:f>'Frequency Training'!$A$28</c:f>
              <c:strCache>
                <c:ptCount val="1"/>
                <c:pt idx="0">
                  <c:v>Monthly</c:v>
                </c:pt>
              </c:strCache>
            </c:strRef>
          </c:tx>
          <c:spPr>
            <a:solidFill>
              <a:srgbClr val="F77B0B"/>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 Training'!$B$24:$AP$24</c:f>
              <c:strCache>
                <c:ptCount val="41"/>
                <c:pt idx="0">
                  <c:v>SSA</c:v>
                </c:pt>
                <c:pt idx="4">
                  <c:v>STM</c:v>
                </c:pt>
                <c:pt idx="7">
                  <c:v>Space Weather</c:v>
                </c:pt>
                <c:pt idx="10">
                  <c:v>GNSS use for PNT </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'Frequency Training'!$B$28:$AP$28</c:f>
              <c:numCache>
                <c:formatCode>0</c:formatCode>
                <c:ptCount val="41"/>
                <c:pt idx="0">
                  <c:v>14.285714285714285</c:v>
                </c:pt>
                <c:pt idx="1">
                  <c:v>14.285714285714285</c:v>
                </c:pt>
                <c:pt idx="3">
                  <c:v>14.285714285714285</c:v>
                </c:pt>
                <c:pt idx="4">
                  <c:v>14.285714285714285</c:v>
                </c:pt>
                <c:pt idx="6">
                  <c:v>14.285714285714285</c:v>
                </c:pt>
                <c:pt idx="7">
                  <c:v>14.285714285714285</c:v>
                </c:pt>
                <c:pt idx="9">
                  <c:v>0</c:v>
                </c:pt>
                <c:pt idx="10">
                  <c:v>0</c:v>
                </c:pt>
                <c:pt idx="12">
                  <c:v>14.285714285714285</c:v>
                </c:pt>
                <c:pt idx="13">
                  <c:v>14.285714285714285</c:v>
                </c:pt>
                <c:pt idx="15">
                  <c:v>14.285714285714285</c:v>
                </c:pt>
                <c:pt idx="16">
                  <c:v>0</c:v>
                </c:pt>
                <c:pt idx="18">
                  <c:v>14.285714285714285</c:v>
                </c:pt>
                <c:pt idx="19">
                  <c:v>14.285714285714285</c:v>
                </c:pt>
                <c:pt idx="21">
                  <c:v>14.285714285714285</c:v>
                </c:pt>
                <c:pt idx="22">
                  <c:v>0</c:v>
                </c:pt>
                <c:pt idx="24">
                  <c:v>14.285714285714285</c:v>
                </c:pt>
                <c:pt idx="25">
                  <c:v>0</c:v>
                </c:pt>
                <c:pt idx="27">
                  <c:v>14.285714285714285</c:v>
                </c:pt>
                <c:pt idx="28">
                  <c:v>0</c:v>
                </c:pt>
                <c:pt idx="30">
                  <c:v>14.285714285714285</c:v>
                </c:pt>
                <c:pt idx="31">
                  <c:v>0</c:v>
                </c:pt>
                <c:pt idx="33">
                  <c:v>14.285714285714285</c:v>
                </c:pt>
                <c:pt idx="34">
                  <c:v>0</c:v>
                </c:pt>
                <c:pt idx="36">
                  <c:v>14.285714285714285</c:v>
                </c:pt>
                <c:pt idx="37">
                  <c:v>0</c:v>
                </c:pt>
                <c:pt idx="39">
                  <c:v>0</c:v>
                </c:pt>
                <c:pt idx="40">
                  <c:v>0</c:v>
                </c:pt>
              </c:numCache>
            </c:numRef>
          </c:val>
          <c:extLst>
            <c:ext xmlns:c16="http://schemas.microsoft.com/office/drawing/2014/chart" uri="{C3380CC4-5D6E-409C-BE32-E72D297353CC}">
              <c16:uniqueId val="{0000001D-33AC-4E00-9A99-E1200AE6E150}"/>
            </c:ext>
          </c:extLst>
        </c:ser>
        <c:ser>
          <c:idx val="4"/>
          <c:order val="4"/>
          <c:tx>
            <c:strRef>
              <c:f>'Frequency Training'!$A$29</c:f>
              <c:strCache>
                <c:ptCount val="1"/>
                <c:pt idx="0">
                  <c:v>Quarterly</c:v>
                </c:pt>
              </c:strCache>
            </c:strRef>
          </c:tx>
          <c:spPr>
            <a:solidFill>
              <a:srgbClr val="5BF7FB"/>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 Training'!$B$24:$AP$24</c:f>
              <c:strCache>
                <c:ptCount val="41"/>
                <c:pt idx="0">
                  <c:v>SSA</c:v>
                </c:pt>
                <c:pt idx="4">
                  <c:v>STM</c:v>
                </c:pt>
                <c:pt idx="7">
                  <c:v>Space Weather</c:v>
                </c:pt>
                <c:pt idx="10">
                  <c:v>GNSS use for PNT </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'Frequency Training'!$B$29:$AP$29</c:f>
              <c:numCache>
                <c:formatCode>0</c:formatCode>
                <c:ptCount val="41"/>
                <c:pt idx="0">
                  <c:v>14.285714285714285</c:v>
                </c:pt>
                <c:pt idx="1">
                  <c:v>14.285714285714285</c:v>
                </c:pt>
                <c:pt idx="3">
                  <c:v>14.285714285714285</c:v>
                </c:pt>
                <c:pt idx="4">
                  <c:v>14.285714285714285</c:v>
                </c:pt>
                <c:pt idx="6">
                  <c:v>14.285714285714285</c:v>
                </c:pt>
                <c:pt idx="7">
                  <c:v>14.285714285714285</c:v>
                </c:pt>
                <c:pt idx="9">
                  <c:v>0</c:v>
                </c:pt>
                <c:pt idx="10">
                  <c:v>0</c:v>
                </c:pt>
                <c:pt idx="12">
                  <c:v>0</c:v>
                </c:pt>
                <c:pt idx="13">
                  <c:v>0</c:v>
                </c:pt>
                <c:pt idx="15">
                  <c:v>14.285714285714285</c:v>
                </c:pt>
                <c:pt idx="16">
                  <c:v>14.285714285714285</c:v>
                </c:pt>
                <c:pt idx="18">
                  <c:v>14.285714285714285</c:v>
                </c:pt>
                <c:pt idx="19">
                  <c:v>14.285714285714285</c:v>
                </c:pt>
                <c:pt idx="21">
                  <c:v>14.285714285714285</c:v>
                </c:pt>
                <c:pt idx="22">
                  <c:v>14.285714285714285</c:v>
                </c:pt>
                <c:pt idx="24">
                  <c:v>14.285714285714285</c:v>
                </c:pt>
                <c:pt idx="25">
                  <c:v>14.285714285714285</c:v>
                </c:pt>
                <c:pt idx="27">
                  <c:v>14.285714285714285</c:v>
                </c:pt>
                <c:pt idx="28">
                  <c:v>14.285714285714285</c:v>
                </c:pt>
                <c:pt idx="30">
                  <c:v>14.285714285714285</c:v>
                </c:pt>
                <c:pt idx="31">
                  <c:v>14.285714285714285</c:v>
                </c:pt>
                <c:pt idx="33">
                  <c:v>14.285714285714285</c:v>
                </c:pt>
                <c:pt idx="34">
                  <c:v>14.285714285714285</c:v>
                </c:pt>
                <c:pt idx="36">
                  <c:v>14.285714285714285</c:v>
                </c:pt>
                <c:pt idx="37">
                  <c:v>14.285714285714285</c:v>
                </c:pt>
                <c:pt idx="39">
                  <c:v>0</c:v>
                </c:pt>
                <c:pt idx="40">
                  <c:v>0</c:v>
                </c:pt>
              </c:numCache>
            </c:numRef>
          </c:val>
          <c:extLst>
            <c:ext xmlns:c16="http://schemas.microsoft.com/office/drawing/2014/chart" uri="{C3380CC4-5D6E-409C-BE32-E72D297353CC}">
              <c16:uniqueId val="{0000001E-33AC-4E00-9A99-E1200AE6E150}"/>
            </c:ext>
          </c:extLst>
        </c:ser>
        <c:ser>
          <c:idx val="5"/>
          <c:order val="5"/>
          <c:tx>
            <c:strRef>
              <c:f>'Frequency Training'!$A$30</c:f>
              <c:strCache>
                <c:ptCount val="1"/>
                <c:pt idx="0">
                  <c:v>Semi-annually</c:v>
                </c:pt>
              </c:strCache>
            </c:strRef>
          </c:tx>
          <c:spPr>
            <a:solidFill>
              <a:schemeClr val="tx2">
                <a:lumMod val="40000"/>
                <a:lumOff val="60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 Training'!$B$24:$AP$24</c:f>
              <c:strCache>
                <c:ptCount val="41"/>
                <c:pt idx="0">
                  <c:v>SSA</c:v>
                </c:pt>
                <c:pt idx="4">
                  <c:v>STM</c:v>
                </c:pt>
                <c:pt idx="7">
                  <c:v>Space Weather</c:v>
                </c:pt>
                <c:pt idx="10">
                  <c:v>GNSS use for PNT </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'Frequency Training'!$B$30:$AP$30</c:f>
              <c:numCache>
                <c:formatCode>0</c:formatCode>
                <c:ptCount val="41"/>
                <c:pt idx="0">
                  <c:v>0</c:v>
                </c:pt>
                <c:pt idx="1">
                  <c:v>0</c:v>
                </c:pt>
                <c:pt idx="3">
                  <c:v>0</c:v>
                </c:pt>
                <c:pt idx="4">
                  <c:v>0</c:v>
                </c:pt>
                <c:pt idx="6">
                  <c:v>0</c:v>
                </c:pt>
                <c:pt idx="7">
                  <c:v>0</c:v>
                </c:pt>
                <c:pt idx="9">
                  <c:v>0</c:v>
                </c:pt>
                <c:pt idx="10">
                  <c:v>0</c:v>
                </c:pt>
                <c:pt idx="12">
                  <c:v>0</c:v>
                </c:pt>
                <c:pt idx="13">
                  <c:v>0</c:v>
                </c:pt>
                <c:pt idx="15">
                  <c:v>0</c:v>
                </c:pt>
                <c:pt idx="16">
                  <c:v>0</c:v>
                </c:pt>
                <c:pt idx="18">
                  <c:v>0</c:v>
                </c:pt>
                <c:pt idx="19">
                  <c:v>0</c:v>
                </c:pt>
                <c:pt idx="21">
                  <c:v>0</c:v>
                </c:pt>
                <c:pt idx="22">
                  <c:v>0</c:v>
                </c:pt>
                <c:pt idx="24">
                  <c:v>0</c:v>
                </c:pt>
                <c:pt idx="25">
                  <c:v>0</c:v>
                </c:pt>
                <c:pt idx="27">
                  <c:v>0</c:v>
                </c:pt>
                <c:pt idx="28">
                  <c:v>0</c:v>
                </c:pt>
                <c:pt idx="30">
                  <c:v>0</c:v>
                </c:pt>
                <c:pt idx="31">
                  <c:v>0</c:v>
                </c:pt>
                <c:pt idx="33">
                  <c:v>0</c:v>
                </c:pt>
                <c:pt idx="34">
                  <c:v>0</c:v>
                </c:pt>
                <c:pt idx="36">
                  <c:v>0</c:v>
                </c:pt>
                <c:pt idx="37">
                  <c:v>0</c:v>
                </c:pt>
                <c:pt idx="39">
                  <c:v>0</c:v>
                </c:pt>
                <c:pt idx="40">
                  <c:v>0</c:v>
                </c:pt>
              </c:numCache>
            </c:numRef>
          </c:val>
          <c:extLst>
            <c:ext xmlns:c16="http://schemas.microsoft.com/office/drawing/2014/chart" uri="{C3380CC4-5D6E-409C-BE32-E72D297353CC}">
              <c16:uniqueId val="{0000001F-33AC-4E00-9A99-E1200AE6E150}"/>
            </c:ext>
          </c:extLst>
        </c:ser>
        <c:ser>
          <c:idx val="6"/>
          <c:order val="6"/>
          <c:tx>
            <c:strRef>
              <c:f>'Frequency Training'!$A$31</c:f>
              <c:strCache>
                <c:ptCount val="1"/>
                <c:pt idx="0">
                  <c:v>Annually</c:v>
                </c:pt>
              </c:strCache>
            </c:strRef>
          </c:tx>
          <c:spPr>
            <a:solidFill>
              <a:srgbClr val="0079A4"/>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'Frequency Training'!$B$24:$AP$24</c:f>
              <c:strCache>
                <c:ptCount val="41"/>
                <c:pt idx="0">
                  <c:v>SSA</c:v>
                </c:pt>
                <c:pt idx="4">
                  <c:v>STM</c:v>
                </c:pt>
                <c:pt idx="7">
                  <c:v>Space Weather</c:v>
                </c:pt>
                <c:pt idx="10">
                  <c:v>GNSS use for PNT </c:v>
                </c:pt>
                <c:pt idx="13">
                  <c:v>Early Warning (threats)</c:v>
                </c:pt>
                <c:pt idx="16">
                  <c:v>ISR</c:v>
                </c:pt>
                <c:pt idx="19">
                  <c:v>SATCOM</c:v>
                </c:pt>
                <c:pt idx="22">
                  <c:v>Secure Communication</c:v>
                </c:pt>
                <c:pt idx="25">
                  <c:v>Cyber security</c:v>
                </c:pt>
                <c:pt idx="28">
                  <c:v>Counter (counter) space</c:v>
                </c:pt>
                <c:pt idx="31">
                  <c:v>Satellite operations</c:v>
                </c:pt>
                <c:pt idx="34">
                  <c:v>Payload operations</c:v>
                </c:pt>
                <c:pt idx="37">
                  <c:v>Rendezvous operations</c:v>
                </c:pt>
                <c:pt idx="40">
                  <c:v>Launch operations</c:v>
                </c:pt>
              </c:strCache>
            </c:strRef>
          </c:cat>
          <c:val>
            <c:numRef>
              <c:f>'Frequency Training'!$B$31:$AP$31</c:f>
              <c:numCache>
                <c:formatCode>0</c:formatCode>
                <c:ptCount val="41"/>
                <c:pt idx="0">
                  <c:v>14.285714285714285</c:v>
                </c:pt>
                <c:pt idx="1">
                  <c:v>14.285714285714285</c:v>
                </c:pt>
                <c:pt idx="3">
                  <c:v>0</c:v>
                </c:pt>
                <c:pt idx="4">
                  <c:v>14.285714285714285</c:v>
                </c:pt>
                <c:pt idx="6">
                  <c:v>14.285714285714285</c:v>
                </c:pt>
                <c:pt idx="7">
                  <c:v>14.285714285714285</c:v>
                </c:pt>
                <c:pt idx="9">
                  <c:v>14.285714285714285</c:v>
                </c:pt>
                <c:pt idx="10">
                  <c:v>28.571428571428569</c:v>
                </c:pt>
                <c:pt idx="12">
                  <c:v>14.285714285714285</c:v>
                </c:pt>
                <c:pt idx="13">
                  <c:v>28.571428571428569</c:v>
                </c:pt>
                <c:pt idx="15">
                  <c:v>14.285714285714285</c:v>
                </c:pt>
                <c:pt idx="16">
                  <c:v>14.285714285714285</c:v>
                </c:pt>
                <c:pt idx="18">
                  <c:v>14.285714285714285</c:v>
                </c:pt>
                <c:pt idx="19">
                  <c:v>14.285714285714285</c:v>
                </c:pt>
                <c:pt idx="21">
                  <c:v>0</c:v>
                </c:pt>
                <c:pt idx="22">
                  <c:v>14.285714285714285</c:v>
                </c:pt>
                <c:pt idx="24">
                  <c:v>0</c:v>
                </c:pt>
                <c:pt idx="25">
                  <c:v>14.285714285714285</c:v>
                </c:pt>
                <c:pt idx="27">
                  <c:v>14.285714285714285</c:v>
                </c:pt>
                <c:pt idx="28">
                  <c:v>14.285714285714285</c:v>
                </c:pt>
                <c:pt idx="30">
                  <c:v>14.285714285714285</c:v>
                </c:pt>
                <c:pt idx="31">
                  <c:v>14.285714285714285</c:v>
                </c:pt>
                <c:pt idx="33">
                  <c:v>14.285714285714285</c:v>
                </c:pt>
                <c:pt idx="34">
                  <c:v>14.285714285714285</c:v>
                </c:pt>
                <c:pt idx="36">
                  <c:v>0</c:v>
                </c:pt>
                <c:pt idx="37">
                  <c:v>14.285714285714285</c:v>
                </c:pt>
                <c:pt idx="39">
                  <c:v>14.285714285714285</c:v>
                </c:pt>
                <c:pt idx="40">
                  <c:v>14.285714285714285</c:v>
                </c:pt>
              </c:numCache>
            </c:numRef>
          </c:val>
          <c:extLst>
            <c:ext xmlns:c16="http://schemas.microsoft.com/office/drawing/2014/chart" uri="{C3380CC4-5D6E-409C-BE32-E72D297353CC}">
              <c16:uniqueId val="{00000020-33AC-4E00-9A99-E1200AE6E150}"/>
            </c:ext>
          </c:extLst>
        </c:ser>
        <c:dLbls>
          <c:dLblPos val="ctr"/>
          <c:showLegendKey val="0"/>
          <c:showVal val="1"/>
          <c:showCatName val="0"/>
          <c:showSerName val="0"/>
          <c:showPercent val="0"/>
          <c:showBubbleSize val="0"/>
        </c:dLbls>
        <c:gapWidth val="5"/>
        <c:overlap val="100"/>
        <c:axId val="632433752"/>
        <c:axId val="632427192"/>
      </c:barChart>
      <c:catAx>
        <c:axId val="632433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004D86"/>
                </a:solidFill>
                <a:latin typeface="+mn-lt"/>
                <a:ea typeface="+mn-ea"/>
                <a:cs typeface="+mn-cs"/>
              </a:defRPr>
            </a:pPr>
            <a:endParaRPr lang="nl-NL"/>
          </a:p>
        </c:txPr>
        <c:crossAx val="632427192"/>
        <c:crosses val="autoZero"/>
        <c:auto val="1"/>
        <c:lblAlgn val="ctr"/>
        <c:lblOffset val="100"/>
        <c:noMultiLvlLbl val="0"/>
      </c:catAx>
      <c:valAx>
        <c:axId val="632427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4D86"/>
                </a:solidFill>
                <a:latin typeface="+mn-lt"/>
                <a:ea typeface="+mn-ea"/>
                <a:cs typeface="+mn-cs"/>
              </a:defRPr>
            </a:pPr>
            <a:endParaRPr lang="nl-NL"/>
          </a:p>
        </c:txPr>
        <c:crossAx val="6324337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Entry>
      <c:legendEntry>
        <c:idx val="1"/>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Entry>
      <c:legendEntry>
        <c:idx val="2"/>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Entry>
      <c:legendEntry>
        <c:idx val="3"/>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Entry>
      <c:legendEntry>
        <c:idx val="4"/>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Entry>
      <c:legendEntry>
        <c:idx val="5"/>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Entry>
      <c:legendEntry>
        <c:idx val="6"/>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Entry>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rgbClr val="004D86"/>
              </a:solidFill>
              <a:latin typeface="+mn-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87BFFD"/>
            </a:solidFill>
            <a:ln w="19050">
              <a:solidFill>
                <a:schemeClr val="tx1"/>
              </a:solidFill>
            </a:ln>
            <a:effectLst/>
          </c:spPr>
          <c:invertIfNegative val="0"/>
          <c:dPt>
            <c:idx val="1"/>
            <c:invertIfNegative val="0"/>
            <c:bubble3D val="0"/>
            <c:spPr>
              <a:solidFill>
                <a:srgbClr val="FFC000"/>
              </a:solidFill>
              <a:ln w="19050">
                <a:solidFill>
                  <a:schemeClr val="tx1"/>
                </a:solidFill>
              </a:ln>
              <a:effectLst/>
            </c:spPr>
            <c:extLst>
              <c:ext xmlns:c16="http://schemas.microsoft.com/office/drawing/2014/chart" uri="{C3380CC4-5D6E-409C-BE32-E72D297353CC}">
                <c16:uniqueId val="{00000001-70CD-4196-8AAC-26DC1E7C26E7}"/>
              </c:ext>
            </c:extLst>
          </c:dPt>
          <c:dPt>
            <c:idx val="3"/>
            <c:invertIfNegative val="0"/>
            <c:bubble3D val="0"/>
            <c:spPr>
              <a:solidFill>
                <a:srgbClr val="FFC000"/>
              </a:solidFill>
              <a:ln w="19050">
                <a:solidFill>
                  <a:schemeClr val="tx1"/>
                </a:solidFill>
              </a:ln>
              <a:effectLst/>
            </c:spPr>
            <c:extLst>
              <c:ext xmlns:c16="http://schemas.microsoft.com/office/drawing/2014/chart" uri="{C3380CC4-5D6E-409C-BE32-E72D297353CC}">
                <c16:uniqueId val="{00000003-70CD-4196-8AAC-26DC1E7C26E7}"/>
              </c:ext>
            </c:extLst>
          </c:dPt>
          <c:dPt>
            <c:idx val="5"/>
            <c:invertIfNegative val="0"/>
            <c:bubble3D val="0"/>
            <c:spPr>
              <a:solidFill>
                <a:srgbClr val="FFC000"/>
              </a:solidFill>
              <a:ln w="19050">
                <a:solidFill>
                  <a:schemeClr val="tx1"/>
                </a:solidFill>
              </a:ln>
              <a:effectLst/>
            </c:spPr>
            <c:extLst>
              <c:ext xmlns:c16="http://schemas.microsoft.com/office/drawing/2014/chart" uri="{C3380CC4-5D6E-409C-BE32-E72D297353CC}">
                <c16:uniqueId val="{00000005-70CD-4196-8AAC-26DC1E7C26E7}"/>
              </c:ext>
            </c:extLst>
          </c:dPt>
          <c:dPt>
            <c:idx val="7"/>
            <c:invertIfNegative val="0"/>
            <c:bubble3D val="0"/>
            <c:spPr>
              <a:solidFill>
                <a:srgbClr val="FFC000"/>
              </a:solidFill>
              <a:ln w="19050">
                <a:solidFill>
                  <a:schemeClr val="tx1"/>
                </a:solidFill>
              </a:ln>
              <a:effectLst/>
            </c:spPr>
            <c:extLst>
              <c:ext xmlns:c16="http://schemas.microsoft.com/office/drawing/2014/chart" uri="{C3380CC4-5D6E-409C-BE32-E72D297353CC}">
                <c16:uniqueId val="{00000007-70CD-4196-8AAC-26DC1E7C26E7}"/>
              </c:ext>
            </c:extLst>
          </c:dPt>
          <c:dPt>
            <c:idx val="9"/>
            <c:invertIfNegative val="0"/>
            <c:bubble3D val="0"/>
            <c:spPr>
              <a:solidFill>
                <a:srgbClr val="FFC000"/>
              </a:solidFill>
              <a:ln w="19050">
                <a:solidFill>
                  <a:schemeClr val="tx1"/>
                </a:solidFill>
              </a:ln>
              <a:effectLst/>
            </c:spPr>
            <c:extLst>
              <c:ext xmlns:c16="http://schemas.microsoft.com/office/drawing/2014/chart" uri="{C3380CC4-5D6E-409C-BE32-E72D297353CC}">
                <c16:uniqueId val="{00000009-70CD-4196-8AAC-26DC1E7C26E7}"/>
              </c:ext>
            </c:extLst>
          </c:dPt>
          <c:cat>
            <c:multiLvlStrRef>
              <c:f>Sheet2!$AB$24:$AK$25</c:f>
              <c:multiLvlStrCache>
                <c:ptCount val="10"/>
                <c:lvl>
                  <c:pt idx="0">
                    <c:v>Yes</c:v>
                  </c:pt>
                  <c:pt idx="1">
                    <c:v>No</c:v>
                  </c:pt>
                  <c:pt idx="2">
                    <c:v>Yes</c:v>
                  </c:pt>
                  <c:pt idx="3">
                    <c:v>No</c:v>
                  </c:pt>
                  <c:pt idx="4">
                    <c:v>Yes</c:v>
                  </c:pt>
                  <c:pt idx="5">
                    <c:v>No</c:v>
                  </c:pt>
                  <c:pt idx="6">
                    <c:v>Yes</c:v>
                  </c:pt>
                  <c:pt idx="7">
                    <c:v>No</c:v>
                  </c:pt>
                  <c:pt idx="8">
                    <c:v>Yes</c:v>
                  </c:pt>
                  <c:pt idx="9">
                    <c:v>No</c:v>
                  </c:pt>
                </c:lvl>
                <c:lvl>
                  <c:pt idx="0">
                    <c:v>SDA</c:v>
                  </c:pt>
                  <c:pt idx="2">
                    <c:v>Space-based services</c:v>
                  </c:pt>
                  <c:pt idx="4">
                    <c:v>Security</c:v>
                  </c:pt>
                  <c:pt idx="6">
                    <c:v>In-Space operations</c:v>
                  </c:pt>
                  <c:pt idx="8">
                    <c:v>Access to Space</c:v>
                  </c:pt>
                </c:lvl>
              </c:multiLvlStrCache>
            </c:multiLvlStrRef>
          </c:cat>
          <c:val>
            <c:numRef>
              <c:f>Sheet2!$AB$26:$AK$26</c:f>
              <c:numCache>
                <c:formatCode>0%</c:formatCode>
                <c:ptCount val="10"/>
                <c:pt idx="0">
                  <c:v>0.86956521739130432</c:v>
                </c:pt>
                <c:pt idx="1">
                  <c:v>0.13</c:v>
                </c:pt>
                <c:pt idx="2">
                  <c:v>0.56521739130434778</c:v>
                </c:pt>
                <c:pt idx="3">
                  <c:v>0.43478260869565216</c:v>
                </c:pt>
                <c:pt idx="4">
                  <c:v>0.65217391304347827</c:v>
                </c:pt>
                <c:pt idx="5">
                  <c:v>0.34782608695652173</c:v>
                </c:pt>
                <c:pt idx="6">
                  <c:v>0.69565217391304346</c:v>
                </c:pt>
                <c:pt idx="7">
                  <c:v>0.3</c:v>
                </c:pt>
                <c:pt idx="8">
                  <c:v>0.39130434782608697</c:v>
                </c:pt>
                <c:pt idx="9">
                  <c:v>0.60869565217391308</c:v>
                </c:pt>
              </c:numCache>
            </c:numRef>
          </c:val>
          <c:extLst>
            <c:ext xmlns:c16="http://schemas.microsoft.com/office/drawing/2014/chart" uri="{C3380CC4-5D6E-409C-BE32-E72D297353CC}">
              <c16:uniqueId val="{0000000A-70CD-4196-8AAC-26DC1E7C26E7}"/>
            </c:ext>
          </c:extLst>
        </c:ser>
        <c:dLbls>
          <c:showLegendKey val="0"/>
          <c:showVal val="0"/>
          <c:showCatName val="0"/>
          <c:showSerName val="0"/>
          <c:showPercent val="0"/>
          <c:showBubbleSize val="0"/>
        </c:dLbls>
        <c:gapWidth val="104"/>
        <c:overlap val="-27"/>
        <c:axId val="639893472"/>
        <c:axId val="639886256"/>
      </c:barChart>
      <c:catAx>
        <c:axId val="639893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004D86"/>
                </a:solidFill>
                <a:latin typeface="+mn-lt"/>
                <a:ea typeface="+mn-ea"/>
                <a:cs typeface="+mn-cs"/>
              </a:defRPr>
            </a:pPr>
            <a:endParaRPr lang="nl-NL"/>
          </a:p>
        </c:txPr>
        <c:crossAx val="639886256"/>
        <c:crosses val="autoZero"/>
        <c:auto val="1"/>
        <c:lblAlgn val="ctr"/>
        <c:lblOffset val="100"/>
        <c:noMultiLvlLbl val="0"/>
      </c:catAx>
      <c:valAx>
        <c:axId val="639886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004D86"/>
                </a:solidFill>
                <a:latin typeface="+mn-lt"/>
                <a:ea typeface="+mn-ea"/>
                <a:cs typeface="+mn-cs"/>
              </a:defRPr>
            </a:pPr>
            <a:endParaRPr lang="nl-NL"/>
          </a:p>
        </c:txPr>
        <c:crossAx val="639893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70C0"/>
          </a:solidFill>
        </a:defRPr>
      </a:pPr>
      <a:endParaRPr lang="nl-N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a:solidFill>
                <a:schemeClr val="tx1"/>
              </a:solidFill>
            </a:ln>
          </c:spPr>
          <c:dPt>
            <c:idx val="0"/>
            <c:bubble3D val="0"/>
            <c:explosion val="7"/>
            <c:spPr>
              <a:solidFill>
                <a:schemeClr val="accent1"/>
              </a:solidFill>
              <a:ln w="12700">
                <a:solidFill>
                  <a:schemeClr val="tx1"/>
                </a:solidFill>
              </a:ln>
              <a:effectLst/>
            </c:spPr>
            <c:extLst>
              <c:ext xmlns:c16="http://schemas.microsoft.com/office/drawing/2014/chart" uri="{C3380CC4-5D6E-409C-BE32-E72D297353CC}">
                <c16:uniqueId val="{00000001-CFB1-4E00-BEB5-D9A12DF86BC2}"/>
              </c:ext>
            </c:extLst>
          </c:dPt>
          <c:dPt>
            <c:idx val="1"/>
            <c:bubble3D val="0"/>
            <c:spPr>
              <a:solidFill>
                <a:schemeClr val="accent2"/>
              </a:solidFill>
              <a:ln w="12700">
                <a:solidFill>
                  <a:schemeClr val="tx1"/>
                </a:solidFill>
              </a:ln>
              <a:effectLst/>
            </c:spPr>
            <c:extLst>
              <c:ext xmlns:c16="http://schemas.microsoft.com/office/drawing/2014/chart" uri="{C3380CC4-5D6E-409C-BE32-E72D297353CC}">
                <c16:uniqueId val="{00000003-CFB1-4E00-BEB5-D9A12DF86BC2}"/>
              </c:ext>
            </c:extLst>
          </c:dPt>
          <c:dPt>
            <c:idx val="2"/>
            <c:bubble3D val="0"/>
            <c:spPr>
              <a:solidFill>
                <a:schemeClr val="accent3"/>
              </a:solidFill>
              <a:ln w="12700">
                <a:solidFill>
                  <a:schemeClr val="tx1"/>
                </a:solidFill>
              </a:ln>
              <a:effectLst/>
            </c:spPr>
            <c:extLst>
              <c:ext xmlns:c16="http://schemas.microsoft.com/office/drawing/2014/chart" uri="{C3380CC4-5D6E-409C-BE32-E72D297353CC}">
                <c16:uniqueId val="{00000005-CFB1-4E00-BEB5-D9A12DF86BC2}"/>
              </c:ext>
            </c:extLst>
          </c:dPt>
          <c:dPt>
            <c:idx val="3"/>
            <c:bubble3D val="0"/>
            <c:explosion val="6"/>
            <c:spPr>
              <a:solidFill>
                <a:srgbClr val="F77B0B"/>
              </a:solidFill>
              <a:ln w="12700">
                <a:solidFill>
                  <a:schemeClr val="tx1"/>
                </a:solidFill>
              </a:ln>
              <a:effectLst/>
            </c:spPr>
            <c:extLst>
              <c:ext xmlns:c16="http://schemas.microsoft.com/office/drawing/2014/chart" uri="{C3380CC4-5D6E-409C-BE32-E72D297353CC}">
                <c16:uniqueId val="{00000007-CFB1-4E00-BEB5-D9A12DF86BC2}"/>
              </c:ext>
            </c:extLst>
          </c:dPt>
          <c:dPt>
            <c:idx val="4"/>
            <c:bubble3D val="0"/>
            <c:spPr>
              <a:solidFill>
                <a:srgbClr val="85DFFF"/>
              </a:solidFill>
              <a:ln w="12700">
                <a:solidFill>
                  <a:schemeClr val="tx1"/>
                </a:solidFill>
              </a:ln>
              <a:effectLst/>
            </c:spPr>
            <c:extLst>
              <c:ext xmlns:c16="http://schemas.microsoft.com/office/drawing/2014/chart" uri="{C3380CC4-5D6E-409C-BE32-E72D297353CC}">
                <c16:uniqueId val="{00000009-CFB1-4E00-BEB5-D9A12DF86BC2}"/>
              </c:ext>
            </c:extLst>
          </c:dPt>
          <c:dPt>
            <c:idx val="5"/>
            <c:bubble3D val="0"/>
            <c:spPr>
              <a:solidFill>
                <a:srgbClr val="87BFFD"/>
              </a:solidFill>
              <a:ln w="12700">
                <a:solidFill>
                  <a:schemeClr val="tx1"/>
                </a:solidFill>
              </a:ln>
              <a:effectLst/>
            </c:spPr>
            <c:extLst>
              <c:ext xmlns:c16="http://schemas.microsoft.com/office/drawing/2014/chart" uri="{C3380CC4-5D6E-409C-BE32-E72D297353CC}">
                <c16:uniqueId val="{0000000B-CFB1-4E00-BEB5-D9A12DF86BC2}"/>
              </c:ext>
            </c:extLst>
          </c:dPt>
          <c:dPt>
            <c:idx val="6"/>
            <c:bubble3D val="0"/>
            <c:spPr>
              <a:solidFill>
                <a:schemeClr val="accent1">
                  <a:lumMod val="60000"/>
                </a:schemeClr>
              </a:solidFill>
              <a:ln w="12700">
                <a:solidFill>
                  <a:schemeClr val="tx1"/>
                </a:solidFill>
              </a:ln>
              <a:effectLst/>
            </c:spPr>
            <c:extLst>
              <c:ext xmlns:c16="http://schemas.microsoft.com/office/drawing/2014/chart" uri="{C3380CC4-5D6E-409C-BE32-E72D297353CC}">
                <c16:uniqueId val="{0000000D-CFB1-4E00-BEB5-D9A12DF86BC2}"/>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Education</c:v>
                </c:pt>
                <c:pt idx="1">
                  <c:v>Governmental</c:v>
                </c:pt>
                <c:pt idx="2">
                  <c:v>Mid Cap</c:v>
                </c:pt>
                <c:pt idx="3">
                  <c:v>Military </c:v>
                </c:pt>
                <c:pt idx="4">
                  <c:v>Research and Technology</c:v>
                </c:pt>
                <c:pt idx="5">
                  <c:v>Small and Medium Entreprise </c:v>
                </c:pt>
                <c:pt idx="6">
                  <c:v>Start up</c:v>
                </c:pt>
              </c:strCache>
            </c:strRef>
          </c:cat>
          <c:val>
            <c:numRef>
              <c:f>Sheet1!$B$2:$B$8</c:f>
              <c:numCache>
                <c:formatCode>General</c:formatCode>
                <c:ptCount val="7"/>
                <c:pt idx="0">
                  <c:v>5</c:v>
                </c:pt>
                <c:pt idx="1">
                  <c:v>2</c:v>
                </c:pt>
                <c:pt idx="2">
                  <c:v>7</c:v>
                </c:pt>
                <c:pt idx="3">
                  <c:v>24</c:v>
                </c:pt>
                <c:pt idx="4">
                  <c:v>40</c:v>
                </c:pt>
                <c:pt idx="5">
                  <c:v>19</c:v>
                </c:pt>
                <c:pt idx="6">
                  <c:v>2</c:v>
                </c:pt>
              </c:numCache>
            </c:numRef>
          </c:val>
          <c:extLst>
            <c:ext xmlns:c16="http://schemas.microsoft.com/office/drawing/2014/chart" uri="{C3380CC4-5D6E-409C-BE32-E72D297353CC}">
              <c16:uniqueId val="{0000000E-CFB1-4E00-BEB5-D9A12DF86BC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1335811482065494"/>
          <c:y val="1.3890764221217518E-2"/>
          <c:w val="0.37611081634656657"/>
          <c:h val="0.64437362399957943"/>
        </c:manualLayout>
      </c:layout>
      <c:overlay val="0"/>
      <c:spPr>
        <a:noFill/>
        <a:ln>
          <a:noFill/>
        </a:ln>
        <a:effectLst/>
      </c:spPr>
      <c:txPr>
        <a:bodyPr rot="0" spcFirstLastPara="1" vertOverflow="ellipsis" vert="horz" wrap="square" anchor="ctr" anchorCtr="1"/>
        <a:lstStyle/>
        <a:p>
          <a:pPr>
            <a:defRPr sz="1100" b="0" i="0" u="none" strike="noStrike" kern="1200" baseline="0">
              <a:solidFill>
                <a:srgbClr val="004D86"/>
              </a:solidFill>
              <a:latin typeface="Open Sans (Body)"/>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12700">
              <a:solidFill>
                <a:schemeClr val="tx1"/>
              </a:solidFill>
            </a:ln>
          </c:spPr>
          <c:dPt>
            <c:idx val="0"/>
            <c:bubble3D val="0"/>
            <c:explosion val="7"/>
            <c:spPr>
              <a:solidFill>
                <a:srgbClr val="F77B0B"/>
              </a:solidFill>
              <a:ln w="12700">
                <a:solidFill>
                  <a:schemeClr val="tx1"/>
                </a:solidFill>
              </a:ln>
              <a:effectLst/>
            </c:spPr>
            <c:extLst>
              <c:ext xmlns:c16="http://schemas.microsoft.com/office/drawing/2014/chart" uri="{C3380CC4-5D6E-409C-BE32-E72D297353CC}">
                <c16:uniqueId val="{00000001-EF97-4EA7-935A-7F8451CCC00E}"/>
              </c:ext>
            </c:extLst>
          </c:dPt>
          <c:dPt>
            <c:idx val="1"/>
            <c:bubble3D val="0"/>
            <c:spPr>
              <a:solidFill>
                <a:srgbClr val="FF9966"/>
              </a:solidFill>
              <a:ln w="12700">
                <a:solidFill>
                  <a:schemeClr val="tx1"/>
                </a:solidFill>
              </a:ln>
              <a:effectLst/>
            </c:spPr>
            <c:extLst>
              <c:ext xmlns:c16="http://schemas.microsoft.com/office/drawing/2014/chart" uri="{C3380CC4-5D6E-409C-BE32-E72D297353CC}">
                <c16:uniqueId val="{00000003-EF97-4EA7-935A-7F8451CCC00E}"/>
              </c:ext>
            </c:extLst>
          </c:dPt>
          <c:dPt>
            <c:idx val="2"/>
            <c:bubble3D val="0"/>
            <c:spPr>
              <a:solidFill>
                <a:schemeClr val="accent3"/>
              </a:solidFill>
              <a:ln w="12700">
                <a:solidFill>
                  <a:schemeClr val="tx1"/>
                </a:solidFill>
              </a:ln>
              <a:effectLst/>
            </c:spPr>
            <c:extLst>
              <c:ext xmlns:c16="http://schemas.microsoft.com/office/drawing/2014/chart" uri="{C3380CC4-5D6E-409C-BE32-E72D297353CC}">
                <c16:uniqueId val="{00000005-EF97-4EA7-935A-7F8451CCC00E}"/>
              </c:ext>
            </c:extLst>
          </c:dPt>
          <c:dPt>
            <c:idx val="3"/>
            <c:bubble3D val="0"/>
            <c:explosion val="6"/>
            <c:spPr>
              <a:solidFill>
                <a:schemeClr val="accent4"/>
              </a:solidFill>
              <a:ln w="12700">
                <a:solidFill>
                  <a:schemeClr val="tx1"/>
                </a:solidFill>
              </a:ln>
              <a:effectLst/>
            </c:spPr>
            <c:extLst>
              <c:ext xmlns:c16="http://schemas.microsoft.com/office/drawing/2014/chart" uri="{C3380CC4-5D6E-409C-BE32-E72D297353CC}">
                <c16:uniqueId val="{00000007-EF97-4EA7-935A-7F8451CCC00E}"/>
              </c:ext>
            </c:extLst>
          </c:dPt>
          <c:dPt>
            <c:idx val="4"/>
            <c:bubble3D val="0"/>
            <c:spPr>
              <a:solidFill>
                <a:schemeClr val="accent5"/>
              </a:solidFill>
              <a:ln w="12700">
                <a:solidFill>
                  <a:schemeClr val="tx1"/>
                </a:solidFill>
              </a:ln>
              <a:effectLst/>
            </c:spPr>
            <c:extLst>
              <c:ext xmlns:c16="http://schemas.microsoft.com/office/drawing/2014/chart" uri="{C3380CC4-5D6E-409C-BE32-E72D297353CC}">
                <c16:uniqueId val="{00000009-EF97-4EA7-935A-7F8451CCC00E}"/>
              </c:ext>
            </c:extLst>
          </c:dPt>
          <c:dPt>
            <c:idx val="5"/>
            <c:bubble3D val="0"/>
            <c:spPr>
              <a:solidFill>
                <a:schemeClr val="accent6"/>
              </a:solidFill>
              <a:ln w="12700">
                <a:solidFill>
                  <a:schemeClr val="tx1"/>
                </a:solidFill>
              </a:ln>
              <a:effectLst/>
            </c:spPr>
            <c:extLst>
              <c:ext xmlns:c16="http://schemas.microsoft.com/office/drawing/2014/chart" uri="{C3380CC4-5D6E-409C-BE32-E72D297353CC}">
                <c16:uniqueId val="{0000000B-EF97-4EA7-935A-7F8451CCC00E}"/>
              </c:ext>
            </c:extLst>
          </c:dPt>
          <c:dPt>
            <c:idx val="6"/>
            <c:bubble3D val="0"/>
            <c:spPr>
              <a:solidFill>
                <a:schemeClr val="accent1">
                  <a:lumMod val="60000"/>
                </a:schemeClr>
              </a:solidFill>
              <a:ln w="12700">
                <a:solidFill>
                  <a:schemeClr val="tx1"/>
                </a:solidFill>
              </a:ln>
              <a:effectLst/>
            </c:spPr>
            <c:extLst>
              <c:ext xmlns:c16="http://schemas.microsoft.com/office/drawing/2014/chart" uri="{C3380CC4-5D6E-409C-BE32-E72D297353CC}">
                <c16:uniqueId val="{0000000D-EF97-4EA7-935A-7F8451CCC00E}"/>
              </c:ext>
            </c:extLst>
          </c:dPt>
          <c:dPt>
            <c:idx val="7"/>
            <c:bubble3D val="0"/>
            <c:spPr>
              <a:solidFill>
                <a:schemeClr val="accent2">
                  <a:lumMod val="60000"/>
                </a:schemeClr>
              </a:solidFill>
              <a:ln w="12700">
                <a:solidFill>
                  <a:schemeClr val="tx1"/>
                </a:solidFill>
              </a:ln>
              <a:effectLst/>
            </c:spPr>
            <c:extLst>
              <c:ext xmlns:c16="http://schemas.microsoft.com/office/drawing/2014/chart" uri="{C3380CC4-5D6E-409C-BE32-E72D297353CC}">
                <c16:uniqueId val="{0000000F-EF97-4EA7-935A-7F8451CCC00E}"/>
              </c:ext>
            </c:extLst>
          </c:dPt>
          <c:dPt>
            <c:idx val="8"/>
            <c:bubble3D val="0"/>
            <c:spPr>
              <a:solidFill>
                <a:schemeClr val="accent3">
                  <a:lumMod val="60000"/>
                </a:schemeClr>
              </a:solidFill>
              <a:ln w="12700">
                <a:solidFill>
                  <a:schemeClr val="tx1"/>
                </a:solidFill>
              </a:ln>
              <a:effectLst/>
            </c:spPr>
            <c:extLst>
              <c:ext xmlns:c16="http://schemas.microsoft.com/office/drawing/2014/chart" uri="{C3380CC4-5D6E-409C-BE32-E72D297353CC}">
                <c16:uniqueId val="{00000011-EF97-4EA7-935A-7F8451CCC00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nl-N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NL</c:v>
                </c:pt>
                <c:pt idx="1">
                  <c:v>USA</c:v>
                </c:pt>
                <c:pt idx="2">
                  <c:v>ITA</c:v>
                </c:pt>
                <c:pt idx="3">
                  <c:v>GER</c:v>
                </c:pt>
                <c:pt idx="4">
                  <c:v>UK</c:v>
                </c:pt>
                <c:pt idx="5">
                  <c:v>IND</c:v>
                </c:pt>
                <c:pt idx="6">
                  <c:v>BRA</c:v>
                </c:pt>
                <c:pt idx="7">
                  <c:v>S K</c:v>
                </c:pt>
                <c:pt idx="8">
                  <c:v>FRA</c:v>
                </c:pt>
              </c:strCache>
            </c:strRef>
          </c:cat>
          <c:val>
            <c:numRef>
              <c:f>Sheet1!$B$2:$B$10</c:f>
              <c:numCache>
                <c:formatCode>General</c:formatCode>
                <c:ptCount val="9"/>
                <c:pt idx="0">
                  <c:v>64</c:v>
                </c:pt>
                <c:pt idx="1">
                  <c:v>12</c:v>
                </c:pt>
                <c:pt idx="2">
                  <c:v>7</c:v>
                </c:pt>
                <c:pt idx="3">
                  <c:v>5</c:v>
                </c:pt>
                <c:pt idx="4">
                  <c:v>2</c:v>
                </c:pt>
                <c:pt idx="5">
                  <c:v>2</c:v>
                </c:pt>
                <c:pt idx="6">
                  <c:v>2</c:v>
                </c:pt>
                <c:pt idx="7">
                  <c:v>2</c:v>
                </c:pt>
                <c:pt idx="8">
                  <c:v>2</c:v>
                </c:pt>
              </c:numCache>
            </c:numRef>
          </c:val>
          <c:extLst>
            <c:ext xmlns:c16="http://schemas.microsoft.com/office/drawing/2014/chart" uri="{C3380CC4-5D6E-409C-BE32-E72D297353CC}">
              <c16:uniqueId val="{00000012-EF97-4EA7-935A-7F8451CCC0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A0DF2-1824-4575-A17A-F4134FACA6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71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A0DF2-1824-4575-A17A-F4134FACA6E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2875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6E1BF6-07C4-0FBC-B918-ABD0285632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2730" y="-5151"/>
            <a:ext cx="12214730" cy="1364996"/>
          </a:xfrm>
          <a:prstGeom prst="rect">
            <a:avLst/>
          </a:prstGeom>
        </p:spPr>
      </p:pic>
      <p:cxnSp>
        <p:nvCxnSpPr>
          <p:cNvPr id="27" name="Straight Connector 26"/>
          <p:cNvCxnSpPr/>
          <p:nvPr/>
        </p:nvCxnSpPr>
        <p:spPr bwMode="auto">
          <a:xfrm>
            <a:off x="0" y="1384124"/>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sp>
        <p:nvSpPr>
          <p:cNvPr id="25" name="Slide Number Placeholder 2">
            <a:extLst>
              <a:ext uri="{FF2B5EF4-FFF2-40B4-BE49-F238E27FC236}">
                <a16:creationId xmlns:a16="http://schemas.microsoft.com/office/drawing/2014/main" id="{CF395AD9-3B30-E84E-ADFF-A85DEA9A5AEF}"/>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pic>
        <p:nvPicPr>
          <p:cNvPr id="38" name="Picture 37" descr="Text, logo&#10;&#10;Description automatically generated">
            <a:extLst>
              <a:ext uri="{FF2B5EF4-FFF2-40B4-BE49-F238E27FC236}">
                <a16:creationId xmlns:a16="http://schemas.microsoft.com/office/drawing/2014/main" id="{DC8202BA-028E-E242-B824-C4B84406E00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997" y="6352070"/>
            <a:ext cx="1094689" cy="438303"/>
          </a:xfrm>
          <a:prstGeom prst="rect">
            <a:avLst/>
          </a:prstGeom>
        </p:spPr>
      </p:pic>
      <p:grpSp>
        <p:nvGrpSpPr>
          <p:cNvPr id="2" name="Group 1">
            <a:extLst>
              <a:ext uri="{FF2B5EF4-FFF2-40B4-BE49-F238E27FC236}">
                <a16:creationId xmlns:a16="http://schemas.microsoft.com/office/drawing/2014/main" id="{E68FCE43-A445-C22C-BCD5-7FBE06D7AD6A}"/>
              </a:ext>
            </a:extLst>
          </p:cNvPr>
          <p:cNvGrpSpPr/>
          <p:nvPr userDrawn="1"/>
        </p:nvGrpSpPr>
        <p:grpSpPr>
          <a:xfrm>
            <a:off x="260862" y="6503087"/>
            <a:ext cx="1044262" cy="282877"/>
            <a:chOff x="260862" y="6503087"/>
            <a:chExt cx="1044262" cy="282877"/>
          </a:xfrm>
        </p:grpSpPr>
        <p:sp>
          <p:nvSpPr>
            <p:cNvPr id="3" name="Rectangle 2">
              <a:extLst>
                <a:ext uri="{FF2B5EF4-FFF2-40B4-BE49-F238E27FC236}">
                  <a16:creationId xmlns:a16="http://schemas.microsoft.com/office/drawing/2014/main" id="{30BFF257-B0D7-4DC3-0743-448F338D0383}"/>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4" name="Picture 3">
              <a:extLst>
                <a:ext uri="{FF2B5EF4-FFF2-40B4-BE49-F238E27FC236}">
                  <a16:creationId xmlns:a16="http://schemas.microsoft.com/office/drawing/2014/main" id="{1FB050F1-0DBD-216C-2FB3-021CBE46F4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5" name="Picture 4">
            <a:extLst>
              <a:ext uri="{FF2B5EF4-FFF2-40B4-BE49-F238E27FC236}">
                <a16:creationId xmlns:a16="http://schemas.microsoft.com/office/drawing/2014/main" id="{851D3B32-716D-2758-508E-4514DD0BDD4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Rectangle 3">
            <a:extLst>
              <a:ext uri="{FF2B5EF4-FFF2-40B4-BE49-F238E27FC236}">
                <a16:creationId xmlns:a16="http://schemas.microsoft.com/office/drawing/2014/main" id="{8AAF4E44-D342-8F43-8501-E1FB4DA18400}"/>
              </a:ext>
            </a:extLst>
          </p:cNvPr>
          <p:cNvSpPr>
            <a:spLocks noGrp="1" noChangeArrowheads="1"/>
          </p:cNvSpPr>
          <p:nvPr>
            <p:ph type="sldNum" sz="quarter" idx="4"/>
          </p:nvPr>
        </p:nvSpPr>
        <p:spPr>
          <a:xfrm>
            <a:off x="10893288" y="6390502"/>
            <a:ext cx="821634" cy="340935"/>
          </a:xfrm>
          <a:prstGeom prst="rect">
            <a:avLst/>
          </a:prstGeom>
        </p:spPr>
        <p:txBody>
          <a:bodyPr/>
          <a:lstStyle>
            <a:lvl1pPr algn="r">
              <a:defRPr sz="1800"/>
            </a:lvl1pPr>
          </a:lstStyle>
          <a:p>
            <a:pPr>
              <a:defRPr/>
            </a:pPr>
            <a:fld id="{D68E8870-17DE-45C4-A8DD-7644B2422933}" type="slidenum">
              <a:rPr lang="en-US" smtClean="0"/>
              <a:pPr>
                <a:defRPr/>
              </a:pPr>
              <a:t>‹#›</a:t>
            </a:fld>
            <a:endParaRPr lang="en-US" dirty="0"/>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DEBD9-CE34-B950-D0A1-9CE5CB7094B2}"/>
              </a:ext>
            </a:extLst>
          </p:cNvPr>
          <p:cNvPicPr>
            <a:picLocks noChangeAspect="1"/>
          </p:cNvPicPr>
          <p:nvPr userDrawn="1"/>
        </p:nvPicPr>
        <p:blipFill>
          <a:blip r:embed="rId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390502"/>
            <a:ext cx="821634" cy="340935"/>
          </a:xfrm>
          <a:prstGeom prst="rect">
            <a:avLst/>
          </a:prstGeom>
        </p:spPr>
        <p:txBody>
          <a:bodyPr/>
          <a:lstStyle>
            <a:lvl1pPr algn="r">
              <a:defRPr sz="1800">
                <a:latin typeface="Arial" panose="020B0604020202020204" pitchFamily="34" charset="0"/>
                <a:cs typeface="Arial" panose="020B0604020202020204" pitchFamily="34" charset="0"/>
              </a:defRPr>
            </a:lvl1pPr>
          </a:lstStyle>
          <a:p>
            <a:pPr>
              <a:defRPr/>
            </a:pPr>
            <a:fld id="{D68E8870-17DE-45C4-A8DD-7644B2422933}" type="slidenum">
              <a:rPr lang="en-US" smtClean="0"/>
              <a:pPr>
                <a:defRPr/>
              </a:pPr>
              <a:t>‹#›</a:t>
            </a:fld>
            <a:endParaRPr lang="en-US" dirty="0"/>
          </a:p>
        </p:txBody>
      </p:sp>
      <p:grpSp>
        <p:nvGrpSpPr>
          <p:cNvPr id="6" name="Group 5"/>
          <p:cNvGrpSpPr/>
          <p:nvPr userDrawn="1"/>
        </p:nvGrpSpPr>
        <p:grpSpPr>
          <a:xfrm>
            <a:off x="260862" y="6503087"/>
            <a:ext cx="1044262" cy="282877"/>
            <a:chOff x="260862" y="6503087"/>
            <a:chExt cx="1044262" cy="282877"/>
          </a:xfrm>
        </p:grpSpPr>
        <p:sp>
          <p:nvSpPr>
            <p:cNvPr id="22" name="Rectangle 21"/>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1" name="Picture 20" descr="Text, logo&#10;&#10;Description automatically generated">
            <a:extLst>
              <a:ext uri="{FF2B5EF4-FFF2-40B4-BE49-F238E27FC236}">
                <a16:creationId xmlns:a16="http://schemas.microsoft.com/office/drawing/2014/main" id="{6863DC4E-89E6-B745-AEC7-DBE8802F6E3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2" name="Picture 11">
            <a:extLst>
              <a:ext uri="{FF2B5EF4-FFF2-40B4-BE49-F238E27FC236}">
                <a16:creationId xmlns:a16="http://schemas.microsoft.com/office/drawing/2014/main" id="{1A0A8CAE-6BAB-EB7F-70F4-CA252F016C7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hf hd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chart" Target="../charts/chart7.xml"/><Relationship Id="rId7" Type="http://schemas.openxmlformats.org/officeDocument/2006/relationships/chart" Target="../charts/chart8.xml"/><Relationship Id="rId12" Type="http://schemas.openxmlformats.org/officeDocument/2006/relationships/image" Target="../media/image64.jpeg"/><Relationship Id="rId2" Type="http://schemas.openxmlformats.org/officeDocument/2006/relationships/image" Target="../media/image59.jpeg"/><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63.png"/><Relationship Id="rId5" Type="http://schemas.openxmlformats.org/officeDocument/2006/relationships/image" Target="../media/image2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26.png"/><Relationship Id="rId9" Type="http://schemas.openxmlformats.org/officeDocument/2006/relationships/image" Target="../media/image61.jpeg"/><Relationship Id="rId1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chart" Target="../charts/chart1.xml"/><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3" y="1858346"/>
            <a:ext cx="10449813" cy="1229411"/>
          </a:xfrm>
        </p:spPr>
        <p:txBody>
          <a:bodyPr/>
          <a:lstStyle/>
          <a:p>
            <a:r>
              <a:rPr lang="en-GB" sz="3200" dirty="0">
                <a:solidFill>
                  <a:srgbClr val="0070C0"/>
                </a:solidFill>
              </a:rPr>
              <a:t>A Review on Education and Training Needs for Military Space Operations</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1623862" y="4437948"/>
            <a:ext cx="8478838" cy="1934127"/>
          </a:xfrm>
        </p:spPr>
        <p:txBody>
          <a:bodyPr/>
          <a:lstStyle/>
          <a:p>
            <a:pPr eaLnBrk="1" hangingPunct="1"/>
            <a:r>
              <a:rPr lang="en-US" dirty="0">
                <a:solidFill>
                  <a:srgbClr val="0070C0"/>
                </a:solidFill>
                <a:latin typeface="Arial Narrow" pitchFamily="34" charset="0"/>
              </a:rPr>
              <a:t>Simone Caso, The Netherlands Aerospace Centre</a:t>
            </a:r>
            <a:endParaRPr lang="en-US" dirty="0">
              <a:solidFill>
                <a:srgbClr val="0070C0"/>
              </a:solidFill>
            </a:endParaRPr>
          </a:p>
        </p:txBody>
      </p:sp>
      <p:sp>
        <p:nvSpPr>
          <p:cNvPr id="2" name="Slide Number Placeholder 1">
            <a:extLst>
              <a:ext uri="{FF2B5EF4-FFF2-40B4-BE49-F238E27FC236}">
                <a16:creationId xmlns:a16="http://schemas.microsoft.com/office/drawing/2014/main" id="{89D826E2-E600-FF4F-9DB5-F14FB3F1D687}"/>
              </a:ext>
            </a:extLst>
          </p:cNvPr>
          <p:cNvSpPr>
            <a:spLocks noGrp="1"/>
          </p:cNvSpPr>
          <p:nvPr>
            <p:ph type="sldNum" sz="quarter" idx="12"/>
          </p:nvPr>
        </p:nvSpPr>
        <p:spPr/>
        <p:txBody>
          <a:bodyPr/>
          <a:lstStyle/>
          <a:p>
            <a:pPr>
              <a:defRPr/>
            </a:pPr>
            <a:fld id="{D68E8870-17DE-45C4-A8DD-7644B2422933}" type="slidenum">
              <a:rPr lang="en-US" smtClean="0"/>
              <a:pPr>
                <a:defRPr/>
              </a:pPr>
              <a:t>1</a:t>
            </a:fld>
            <a:endParaRPr lang="en-US" dirty="0"/>
          </a:p>
        </p:txBody>
      </p:sp>
      <p:pic>
        <p:nvPicPr>
          <p:cNvPr id="2050" name="Picture 2" descr="NLR - Netherlands Aerospace Centre - a ATC Company">
            <a:extLst>
              <a:ext uri="{FF2B5EF4-FFF2-40B4-BE49-F238E27FC236}">
                <a16:creationId xmlns:a16="http://schemas.microsoft.com/office/drawing/2014/main" id="{285224E2-C0B2-400A-A1BB-D6B11DE473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9648" y="4191709"/>
            <a:ext cx="698850" cy="91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10</a:t>
            </a:fld>
            <a:endParaRPr lang="en-US" dirty="0"/>
          </a:p>
        </p:txBody>
      </p:sp>
      <p:graphicFrame>
        <p:nvGraphicFramePr>
          <p:cNvPr id="5" name="Chart 4">
            <a:extLst>
              <a:ext uri="{FF2B5EF4-FFF2-40B4-BE49-F238E27FC236}">
                <a16:creationId xmlns:a16="http://schemas.microsoft.com/office/drawing/2014/main" id="{1EB9C0B4-828A-4D92-B905-BE77C05B900D}"/>
              </a:ext>
            </a:extLst>
          </p:cNvPr>
          <p:cNvGraphicFramePr>
            <a:graphicFrameLocks/>
          </p:cNvGraphicFramePr>
          <p:nvPr>
            <p:extLst>
              <p:ext uri="{D42A27DB-BD31-4B8C-83A1-F6EECF244321}">
                <p14:modId xmlns:p14="http://schemas.microsoft.com/office/powerpoint/2010/main" val="2676365151"/>
              </p:ext>
            </p:extLst>
          </p:nvPr>
        </p:nvGraphicFramePr>
        <p:xfrm>
          <a:off x="1595574" y="2102206"/>
          <a:ext cx="7825110" cy="442398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890513E-5290-406D-9CAF-EA203BBBD0C4}"/>
              </a:ext>
            </a:extLst>
          </p:cNvPr>
          <p:cNvSpPr txBox="1"/>
          <p:nvPr/>
        </p:nvSpPr>
        <p:spPr>
          <a:xfrm>
            <a:off x="4407877" y="969148"/>
            <a:ext cx="7175551" cy="1077218"/>
          </a:xfrm>
          <a:prstGeom prst="rect">
            <a:avLst/>
          </a:prstGeom>
          <a:solidFill>
            <a:srgbClr val="00B0F0"/>
          </a:solidFill>
          <a:ln>
            <a:solidFill>
              <a:schemeClr val="tx1"/>
            </a:solidFill>
          </a:ln>
        </p:spPr>
        <p:txBody>
          <a:bodyPr wrap="square" rtlCol="0">
            <a:spAutoFit/>
          </a:bodyPr>
          <a:lstStyle/>
          <a:p>
            <a:r>
              <a:rPr lang="nl-NL" sz="1600" b="1" dirty="0" err="1">
                <a:solidFill>
                  <a:schemeClr val="bg1"/>
                </a:solidFill>
              </a:rPr>
              <a:t>What</a:t>
            </a:r>
            <a:r>
              <a:rPr lang="nl-NL" sz="1600" b="1" dirty="0">
                <a:solidFill>
                  <a:schemeClr val="bg1"/>
                </a:solidFill>
              </a:rPr>
              <a:t> is  </a:t>
            </a:r>
            <a:r>
              <a:rPr lang="nl-NL" sz="1600" b="1" dirty="0" err="1">
                <a:solidFill>
                  <a:schemeClr val="bg1"/>
                </a:solidFill>
              </a:rPr>
              <a:t>the</a:t>
            </a:r>
            <a:r>
              <a:rPr lang="nl-NL" sz="1600" b="1" dirty="0">
                <a:solidFill>
                  <a:schemeClr val="bg1"/>
                </a:solidFill>
              </a:rPr>
              <a:t> </a:t>
            </a:r>
            <a:r>
              <a:rPr lang="nl-NL" sz="1600" b="1" dirty="0" err="1">
                <a:solidFill>
                  <a:schemeClr val="bg1"/>
                </a:solidFill>
              </a:rPr>
              <a:t>current</a:t>
            </a:r>
            <a:r>
              <a:rPr lang="nl-NL" sz="1600" b="1" dirty="0">
                <a:solidFill>
                  <a:schemeClr val="bg1"/>
                </a:solidFill>
              </a:rPr>
              <a:t> </a:t>
            </a:r>
            <a:r>
              <a:rPr lang="nl-NL" sz="1600" b="1" dirty="0" err="1">
                <a:solidFill>
                  <a:schemeClr val="bg1"/>
                </a:solidFill>
              </a:rPr>
              <a:t>frequency</a:t>
            </a:r>
            <a:r>
              <a:rPr lang="nl-NL" sz="1600" b="1" dirty="0">
                <a:solidFill>
                  <a:schemeClr val="bg1"/>
                </a:solidFill>
              </a:rPr>
              <a:t> of </a:t>
            </a:r>
            <a:r>
              <a:rPr lang="nl-NL" sz="1600" b="1" dirty="0" err="1">
                <a:solidFill>
                  <a:schemeClr val="bg1"/>
                </a:solidFill>
              </a:rPr>
              <a:t>the</a:t>
            </a:r>
            <a:r>
              <a:rPr lang="nl-NL" sz="1600" b="1" dirty="0">
                <a:solidFill>
                  <a:schemeClr val="bg1"/>
                </a:solidFill>
              </a:rPr>
              <a:t> </a:t>
            </a:r>
            <a:r>
              <a:rPr lang="nl-NL" sz="1600" b="1" dirty="0" err="1">
                <a:solidFill>
                  <a:schemeClr val="bg1"/>
                </a:solidFill>
              </a:rPr>
              <a:t>educational</a:t>
            </a:r>
            <a:r>
              <a:rPr lang="nl-NL" sz="1600" b="1" dirty="0">
                <a:solidFill>
                  <a:schemeClr val="bg1"/>
                </a:solidFill>
              </a:rPr>
              <a:t> </a:t>
            </a:r>
            <a:r>
              <a:rPr lang="nl-NL" sz="1600" b="1" dirty="0" err="1">
                <a:solidFill>
                  <a:schemeClr val="bg1"/>
                </a:solidFill>
              </a:rPr>
              <a:t>sessions</a:t>
            </a:r>
            <a:r>
              <a:rPr lang="nl-NL" sz="1600" b="1" dirty="0">
                <a:solidFill>
                  <a:schemeClr val="bg1"/>
                </a:solidFill>
              </a:rPr>
              <a:t> </a:t>
            </a:r>
            <a:r>
              <a:rPr lang="nl-NL" sz="1600" b="1" dirty="0" err="1">
                <a:solidFill>
                  <a:schemeClr val="bg1"/>
                </a:solidFill>
              </a:rPr>
              <a:t>within</a:t>
            </a:r>
            <a:r>
              <a:rPr lang="nl-NL" sz="1600" b="1" dirty="0">
                <a:solidFill>
                  <a:schemeClr val="bg1"/>
                </a:solidFill>
              </a:rPr>
              <a:t> </a:t>
            </a:r>
            <a:r>
              <a:rPr lang="nl-NL" sz="1600" b="1" dirty="0" err="1">
                <a:solidFill>
                  <a:schemeClr val="bg1"/>
                </a:solidFill>
              </a:rPr>
              <a:t>your</a:t>
            </a:r>
            <a:r>
              <a:rPr lang="nl-NL" sz="1600" b="1" dirty="0">
                <a:solidFill>
                  <a:schemeClr val="bg1"/>
                </a:solidFill>
              </a:rPr>
              <a:t> </a:t>
            </a:r>
            <a:r>
              <a:rPr lang="nl-NL" sz="1600" b="1" dirty="0" err="1">
                <a:solidFill>
                  <a:schemeClr val="bg1"/>
                </a:solidFill>
              </a:rPr>
              <a:t>organization</a:t>
            </a:r>
            <a:r>
              <a:rPr lang="nl-NL" sz="1600" b="1" dirty="0">
                <a:solidFill>
                  <a:schemeClr val="bg1"/>
                </a:solidFill>
              </a:rPr>
              <a:t>? </a:t>
            </a:r>
            <a:r>
              <a:rPr lang="nl-NL" sz="1600" b="1" dirty="0" err="1">
                <a:solidFill>
                  <a:schemeClr val="bg1"/>
                </a:solidFill>
              </a:rPr>
              <a:t>And</a:t>
            </a:r>
            <a:r>
              <a:rPr lang="nl-NL" sz="1600" b="1" dirty="0">
                <a:solidFill>
                  <a:schemeClr val="bg1"/>
                </a:solidFill>
              </a:rPr>
              <a:t> </a:t>
            </a:r>
            <a:r>
              <a:rPr lang="nl-NL" sz="1600" b="1" dirty="0" err="1">
                <a:solidFill>
                  <a:schemeClr val="bg1"/>
                </a:solidFill>
              </a:rPr>
              <a:t>which</a:t>
            </a:r>
            <a:r>
              <a:rPr lang="nl-NL" sz="1600" b="1" dirty="0">
                <a:solidFill>
                  <a:schemeClr val="bg1"/>
                </a:solidFill>
              </a:rPr>
              <a:t> </a:t>
            </a:r>
            <a:r>
              <a:rPr lang="nl-NL" sz="1600" b="1" dirty="0" err="1">
                <a:solidFill>
                  <a:schemeClr val="bg1"/>
                </a:solidFill>
              </a:rPr>
              <a:t>frequency</a:t>
            </a:r>
            <a:r>
              <a:rPr lang="nl-NL" sz="1600" b="1" dirty="0">
                <a:solidFill>
                  <a:schemeClr val="bg1"/>
                </a:solidFill>
              </a:rPr>
              <a:t> </a:t>
            </a:r>
            <a:r>
              <a:rPr lang="nl-NL" sz="1600" b="1" dirty="0" err="1">
                <a:solidFill>
                  <a:schemeClr val="bg1"/>
                </a:solidFill>
              </a:rPr>
              <a:t>would</a:t>
            </a:r>
            <a:r>
              <a:rPr lang="nl-NL" sz="1600" b="1" dirty="0">
                <a:solidFill>
                  <a:schemeClr val="bg1"/>
                </a:solidFill>
              </a:rPr>
              <a:t> </a:t>
            </a:r>
            <a:r>
              <a:rPr lang="nl-NL" sz="1600" b="1" dirty="0" err="1">
                <a:solidFill>
                  <a:schemeClr val="bg1"/>
                </a:solidFill>
              </a:rPr>
              <a:t>you</a:t>
            </a:r>
            <a:r>
              <a:rPr lang="nl-NL" sz="1600" b="1" dirty="0">
                <a:solidFill>
                  <a:schemeClr val="bg1"/>
                </a:solidFill>
              </a:rPr>
              <a:t> </a:t>
            </a:r>
            <a:r>
              <a:rPr lang="nl-NL" sz="1600" b="1" dirty="0" err="1">
                <a:solidFill>
                  <a:schemeClr val="bg1"/>
                </a:solidFill>
              </a:rPr>
              <a:t>desire</a:t>
            </a:r>
            <a:r>
              <a:rPr lang="nl-NL" sz="1600" b="1" dirty="0">
                <a:solidFill>
                  <a:schemeClr val="bg1"/>
                </a:solidFill>
              </a:rPr>
              <a:t>? </a:t>
            </a:r>
            <a:r>
              <a:rPr lang="nl-NL" sz="1600" b="1" dirty="0" err="1">
                <a:solidFill>
                  <a:schemeClr val="bg1"/>
                </a:solidFill>
              </a:rPr>
              <a:t>Please</a:t>
            </a:r>
            <a:r>
              <a:rPr lang="nl-NL" sz="1600" b="1" dirty="0">
                <a:solidFill>
                  <a:schemeClr val="bg1"/>
                </a:solidFill>
              </a:rPr>
              <a:t> </a:t>
            </a:r>
            <a:r>
              <a:rPr lang="nl-NL" sz="1600" b="1" dirty="0" err="1">
                <a:solidFill>
                  <a:schemeClr val="bg1"/>
                </a:solidFill>
              </a:rPr>
              <a:t>fill</a:t>
            </a:r>
            <a:r>
              <a:rPr lang="nl-NL" sz="1600" b="1" dirty="0">
                <a:solidFill>
                  <a:schemeClr val="bg1"/>
                </a:solidFill>
              </a:rPr>
              <a:t> </a:t>
            </a:r>
            <a:r>
              <a:rPr lang="nl-NL" sz="1600" b="1" dirty="0" err="1">
                <a:solidFill>
                  <a:schemeClr val="bg1"/>
                </a:solidFill>
              </a:rPr>
              <a:t>the</a:t>
            </a:r>
            <a:r>
              <a:rPr lang="nl-NL" sz="1600" b="1" dirty="0">
                <a:solidFill>
                  <a:schemeClr val="bg1"/>
                </a:solidFill>
              </a:rPr>
              <a:t> </a:t>
            </a:r>
            <a:r>
              <a:rPr lang="nl-NL" sz="1600" b="1" dirty="0" err="1">
                <a:solidFill>
                  <a:schemeClr val="bg1"/>
                </a:solidFill>
              </a:rPr>
              <a:t>table</a:t>
            </a:r>
            <a:r>
              <a:rPr lang="nl-NL" sz="1600" b="1" dirty="0">
                <a:solidFill>
                  <a:schemeClr val="bg1"/>
                </a:solidFill>
              </a:rPr>
              <a:t> </a:t>
            </a:r>
            <a:r>
              <a:rPr lang="nl-NL" sz="1600" b="1" dirty="0" err="1">
                <a:solidFill>
                  <a:schemeClr val="bg1"/>
                </a:solidFill>
              </a:rPr>
              <a:t>with</a:t>
            </a:r>
            <a:r>
              <a:rPr lang="nl-NL" sz="1600" b="1" dirty="0">
                <a:solidFill>
                  <a:schemeClr val="bg1"/>
                </a:solidFill>
              </a:rPr>
              <a:t> </a:t>
            </a:r>
            <a:r>
              <a:rPr lang="nl-NL" sz="1600" b="1" dirty="0" err="1">
                <a:solidFill>
                  <a:schemeClr val="bg1"/>
                </a:solidFill>
              </a:rPr>
              <a:t>the</a:t>
            </a:r>
            <a:r>
              <a:rPr lang="nl-NL" sz="1600" b="1" dirty="0">
                <a:solidFill>
                  <a:schemeClr val="bg1"/>
                </a:solidFill>
              </a:rPr>
              <a:t> </a:t>
            </a:r>
            <a:r>
              <a:rPr lang="nl-NL" sz="1600" b="1" dirty="0" err="1">
                <a:solidFill>
                  <a:schemeClr val="bg1"/>
                </a:solidFill>
              </a:rPr>
              <a:t>following</a:t>
            </a:r>
            <a:r>
              <a:rPr lang="nl-NL" sz="1600" b="1" dirty="0">
                <a:solidFill>
                  <a:schemeClr val="bg1"/>
                </a:solidFill>
              </a:rPr>
              <a:t> options: none, </a:t>
            </a:r>
            <a:r>
              <a:rPr lang="nl-NL" sz="1600" b="1" dirty="0" err="1">
                <a:solidFill>
                  <a:schemeClr val="bg1"/>
                </a:solidFill>
              </a:rPr>
              <a:t>daily</a:t>
            </a:r>
            <a:r>
              <a:rPr lang="nl-NL" sz="1600" b="1" dirty="0">
                <a:solidFill>
                  <a:schemeClr val="bg1"/>
                </a:solidFill>
              </a:rPr>
              <a:t>, </a:t>
            </a:r>
            <a:r>
              <a:rPr lang="nl-NL" sz="1600" b="1" dirty="0" err="1">
                <a:solidFill>
                  <a:schemeClr val="bg1"/>
                </a:solidFill>
              </a:rPr>
              <a:t>weekly</a:t>
            </a:r>
            <a:r>
              <a:rPr lang="nl-NL" sz="1600" b="1" dirty="0">
                <a:solidFill>
                  <a:schemeClr val="bg1"/>
                </a:solidFill>
              </a:rPr>
              <a:t>, </a:t>
            </a:r>
            <a:r>
              <a:rPr lang="nl-NL" sz="1600" b="1" dirty="0" err="1">
                <a:solidFill>
                  <a:schemeClr val="bg1"/>
                </a:solidFill>
              </a:rPr>
              <a:t>monthly</a:t>
            </a:r>
            <a:r>
              <a:rPr lang="nl-NL" sz="1600" b="1" dirty="0">
                <a:solidFill>
                  <a:schemeClr val="bg1"/>
                </a:solidFill>
              </a:rPr>
              <a:t>, </a:t>
            </a:r>
            <a:r>
              <a:rPr lang="nl-NL" sz="1600" b="1" dirty="0" err="1">
                <a:solidFill>
                  <a:schemeClr val="bg1"/>
                </a:solidFill>
              </a:rPr>
              <a:t>quarterly</a:t>
            </a:r>
            <a:r>
              <a:rPr lang="nl-NL" sz="1600" b="1" dirty="0">
                <a:solidFill>
                  <a:schemeClr val="bg1"/>
                </a:solidFill>
              </a:rPr>
              <a:t>, semi-</a:t>
            </a:r>
            <a:r>
              <a:rPr lang="nl-NL" sz="1600" b="1" dirty="0" err="1">
                <a:solidFill>
                  <a:schemeClr val="bg1"/>
                </a:solidFill>
              </a:rPr>
              <a:t>annually</a:t>
            </a:r>
            <a:r>
              <a:rPr lang="nl-NL" sz="1600" b="1" dirty="0">
                <a:solidFill>
                  <a:schemeClr val="bg1"/>
                </a:solidFill>
              </a:rPr>
              <a:t> </a:t>
            </a:r>
            <a:r>
              <a:rPr lang="nl-NL" sz="1600" b="1" dirty="0" err="1">
                <a:solidFill>
                  <a:schemeClr val="bg1"/>
                </a:solidFill>
              </a:rPr>
              <a:t>and</a:t>
            </a:r>
            <a:r>
              <a:rPr lang="nl-NL" sz="1600" b="1" dirty="0">
                <a:solidFill>
                  <a:schemeClr val="bg1"/>
                </a:solidFill>
              </a:rPr>
              <a:t> </a:t>
            </a:r>
            <a:r>
              <a:rPr lang="nl-NL" sz="1600" b="1" dirty="0" err="1">
                <a:solidFill>
                  <a:schemeClr val="bg1"/>
                </a:solidFill>
              </a:rPr>
              <a:t>annually</a:t>
            </a:r>
            <a:endParaRPr lang="en-GB" sz="1600" b="1" dirty="0">
              <a:solidFill>
                <a:schemeClr val="bg1"/>
              </a:solidFill>
            </a:endParaRPr>
          </a:p>
        </p:txBody>
      </p:sp>
      <p:sp>
        <p:nvSpPr>
          <p:cNvPr id="8" name="Arrow: Down 7">
            <a:extLst>
              <a:ext uri="{FF2B5EF4-FFF2-40B4-BE49-F238E27FC236}">
                <a16:creationId xmlns:a16="http://schemas.microsoft.com/office/drawing/2014/main" id="{9A267C4D-90DC-481E-A37F-49BCF216CC14}"/>
              </a:ext>
            </a:extLst>
          </p:cNvPr>
          <p:cNvSpPr/>
          <p:nvPr/>
        </p:nvSpPr>
        <p:spPr>
          <a:xfrm>
            <a:off x="2208354" y="2088864"/>
            <a:ext cx="53163" cy="85402"/>
          </a:xfrm>
          <a:prstGeom prst="downArrow">
            <a:avLst/>
          </a:prstGeom>
          <a:solidFill>
            <a:srgbClr val="00B0F0"/>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9" name="Arrow: Down 8">
            <a:extLst>
              <a:ext uri="{FF2B5EF4-FFF2-40B4-BE49-F238E27FC236}">
                <a16:creationId xmlns:a16="http://schemas.microsoft.com/office/drawing/2014/main" id="{D2782C32-6172-4656-A3A6-E88A3F2FF553}"/>
              </a:ext>
            </a:extLst>
          </p:cNvPr>
          <p:cNvSpPr/>
          <p:nvPr/>
        </p:nvSpPr>
        <p:spPr>
          <a:xfrm>
            <a:off x="2386174" y="2090838"/>
            <a:ext cx="53163" cy="85402"/>
          </a:xfrm>
          <a:prstGeom prst="downArrow">
            <a:avLst/>
          </a:prstGeom>
          <a:solidFill>
            <a:srgbClr val="00B0F0"/>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0" name="TextBox 9">
            <a:extLst>
              <a:ext uri="{FF2B5EF4-FFF2-40B4-BE49-F238E27FC236}">
                <a16:creationId xmlns:a16="http://schemas.microsoft.com/office/drawing/2014/main" id="{C4F73531-077F-49A1-A5A6-AE11C717FFC8}"/>
              </a:ext>
            </a:extLst>
          </p:cNvPr>
          <p:cNvSpPr txBox="1"/>
          <p:nvPr/>
        </p:nvSpPr>
        <p:spPr>
          <a:xfrm>
            <a:off x="1528011" y="1815600"/>
            <a:ext cx="782057" cy="230832"/>
          </a:xfrm>
          <a:prstGeom prst="rect">
            <a:avLst/>
          </a:prstGeom>
          <a:solidFill>
            <a:srgbClr val="00B0F0"/>
          </a:solidFill>
          <a:ln>
            <a:solidFill>
              <a:schemeClr val="tx1"/>
            </a:solidFill>
          </a:ln>
        </p:spPr>
        <p:txBody>
          <a:bodyPr wrap="square" rtlCol="0">
            <a:spAutoFit/>
          </a:bodyPr>
          <a:lstStyle/>
          <a:p>
            <a:r>
              <a:rPr lang="en-GB" sz="900" b="1" dirty="0">
                <a:solidFill>
                  <a:schemeClr val="bg1"/>
                </a:solidFill>
              </a:rPr>
              <a:t>CURRENT</a:t>
            </a:r>
          </a:p>
        </p:txBody>
      </p:sp>
      <p:sp>
        <p:nvSpPr>
          <p:cNvPr id="11" name="TextBox 10">
            <a:extLst>
              <a:ext uri="{FF2B5EF4-FFF2-40B4-BE49-F238E27FC236}">
                <a16:creationId xmlns:a16="http://schemas.microsoft.com/office/drawing/2014/main" id="{25FC196C-E020-424B-B926-8A2B5C94249B}"/>
              </a:ext>
            </a:extLst>
          </p:cNvPr>
          <p:cNvSpPr txBox="1"/>
          <p:nvPr/>
        </p:nvSpPr>
        <p:spPr>
          <a:xfrm>
            <a:off x="9473437" y="2174266"/>
            <a:ext cx="2583748" cy="3916457"/>
          </a:xfrm>
          <a:prstGeom prst="rect">
            <a:avLst/>
          </a:prstGeom>
          <a:solidFill>
            <a:srgbClr val="87BFFD"/>
          </a:solidFill>
          <a:ln>
            <a:solidFill>
              <a:schemeClr val="tx1"/>
            </a:solidFill>
          </a:ln>
        </p:spPr>
        <p:txBody>
          <a:bodyPr wrap="square" rtlCol="0">
            <a:spAutoFit/>
          </a:bodyPr>
          <a:lstStyle/>
          <a:p>
            <a:r>
              <a:rPr lang="en-US" sz="1400" dirty="0">
                <a:solidFill>
                  <a:schemeClr val="bg1"/>
                </a:solidFill>
              </a:rPr>
              <a:t>- % ‘none’ sessions decreased for each topic from the current to the desired frequencies</a:t>
            </a:r>
          </a:p>
          <a:p>
            <a:endParaRPr lang="en-US" sz="1400" dirty="0">
              <a:solidFill>
                <a:schemeClr val="bg1"/>
              </a:solidFill>
            </a:endParaRPr>
          </a:p>
          <a:p>
            <a:r>
              <a:rPr lang="en-US" sz="1400" dirty="0">
                <a:solidFill>
                  <a:schemeClr val="bg1"/>
                </a:solidFill>
              </a:rPr>
              <a:t>- Satellite, payload and launch operations had the highest preference for daily frequencies in the desired category</a:t>
            </a:r>
          </a:p>
          <a:p>
            <a:endParaRPr lang="en-US" sz="1400" dirty="0">
              <a:solidFill>
                <a:schemeClr val="bg1"/>
              </a:solidFill>
            </a:endParaRPr>
          </a:p>
          <a:p>
            <a:r>
              <a:rPr lang="en-US" sz="1400" dirty="0">
                <a:solidFill>
                  <a:schemeClr val="bg1"/>
                </a:solidFill>
              </a:rPr>
              <a:t>- For weekly frequencies, the highest levels of interest were found in space weather, secure communication, cyber security and counter (counter) space</a:t>
            </a:r>
          </a:p>
          <a:p>
            <a:endParaRPr lang="en-US" sz="1050" b="1" dirty="0">
              <a:solidFill>
                <a:schemeClr val="bg1"/>
              </a:solidFill>
            </a:endParaRPr>
          </a:p>
        </p:txBody>
      </p:sp>
      <p:sp>
        <p:nvSpPr>
          <p:cNvPr id="12" name="TextBox 11">
            <a:extLst>
              <a:ext uri="{FF2B5EF4-FFF2-40B4-BE49-F238E27FC236}">
                <a16:creationId xmlns:a16="http://schemas.microsoft.com/office/drawing/2014/main" id="{A50C9728-CDF2-488C-9F4A-D7BC8A499149}"/>
              </a:ext>
            </a:extLst>
          </p:cNvPr>
          <p:cNvSpPr txBox="1"/>
          <p:nvPr/>
        </p:nvSpPr>
        <p:spPr>
          <a:xfrm>
            <a:off x="2410236" y="1819554"/>
            <a:ext cx="773944" cy="230832"/>
          </a:xfrm>
          <a:prstGeom prst="rect">
            <a:avLst/>
          </a:prstGeom>
          <a:solidFill>
            <a:srgbClr val="00B0F0"/>
          </a:solidFill>
          <a:ln>
            <a:solidFill>
              <a:schemeClr val="tx1"/>
            </a:solidFill>
          </a:ln>
        </p:spPr>
        <p:txBody>
          <a:bodyPr wrap="square" rtlCol="0">
            <a:spAutoFit/>
          </a:bodyPr>
          <a:lstStyle/>
          <a:p>
            <a:r>
              <a:rPr lang="en-GB" sz="900" b="1" dirty="0">
                <a:solidFill>
                  <a:schemeClr val="bg1"/>
                </a:solidFill>
              </a:rPr>
              <a:t>DESIRED</a:t>
            </a:r>
          </a:p>
        </p:txBody>
      </p:sp>
      <p:sp>
        <p:nvSpPr>
          <p:cNvPr id="13" name="Title 6">
            <a:extLst>
              <a:ext uri="{FF2B5EF4-FFF2-40B4-BE49-F238E27FC236}">
                <a16:creationId xmlns:a16="http://schemas.microsoft.com/office/drawing/2014/main" id="{564B73C4-1E7F-47CF-A270-BE86C1FC56F2}"/>
              </a:ext>
            </a:extLst>
          </p:cNvPr>
          <p:cNvSpPr txBox="1">
            <a:spLocks/>
          </p:cNvSpPr>
          <p:nvPr/>
        </p:nvSpPr>
        <p:spPr>
          <a:xfrm>
            <a:off x="134305" y="868941"/>
            <a:ext cx="8094138" cy="677108"/>
          </a:xfrm>
          <a:prstGeom prst="rect">
            <a:avLst/>
          </a:prstGeom>
        </p:spPr>
        <p:txBody>
          <a:bodyPr vert="horz" lIns="91440" tIns="45720" rIns="91440" bIns="45720" rtlCol="0" anchor="t" anchorCtr="0">
            <a:spAutoFit/>
          </a:bodyPr>
          <a:lstStyle>
            <a:lvl1pPr algn="l" defTabSz="914400" rtl="0" eaLnBrk="1" latinLnBrk="0" hangingPunct="1">
              <a:spcBef>
                <a:spcPct val="0"/>
              </a:spcBef>
              <a:buNone/>
              <a:defRPr sz="2400" b="0" kern="1200">
                <a:solidFill>
                  <a:schemeClr val="tx2"/>
                </a:solidFill>
                <a:latin typeface="+mj-lt"/>
                <a:ea typeface="+mj-ea"/>
                <a:cs typeface="+mj-cs"/>
              </a:defRPr>
            </a:lvl1pPr>
          </a:lstStyle>
          <a:p>
            <a:r>
              <a:rPr lang="en-GB" b="1" dirty="0">
                <a:solidFill>
                  <a:srgbClr val="0070C0"/>
                </a:solidFill>
                <a:cs typeface="Times New Roman" panose="02020603050405020304" pitchFamily="18" charset="0"/>
              </a:rPr>
              <a:t>Education</a:t>
            </a:r>
            <a:br>
              <a:rPr lang="en-GB" b="1" dirty="0">
                <a:solidFill>
                  <a:srgbClr val="0070C0"/>
                </a:solidFill>
                <a:cs typeface="Times New Roman" panose="02020603050405020304" pitchFamily="18" charset="0"/>
              </a:rPr>
            </a:br>
            <a:r>
              <a:rPr lang="en-GB" sz="1400" b="1" dirty="0">
                <a:solidFill>
                  <a:srgbClr val="0070C0"/>
                </a:solidFill>
                <a:cs typeface="Times New Roman" panose="02020603050405020304" pitchFamily="18" charset="0"/>
              </a:rPr>
              <a:t>Frequency of courses</a:t>
            </a:r>
            <a:endParaRPr lang="nl-NL" b="1" dirty="0">
              <a:solidFill>
                <a:srgbClr val="0070C0"/>
              </a:solidFill>
              <a:cs typeface="Times New Roman" panose="02020603050405020304" pitchFamily="18" charset="0"/>
            </a:endParaRPr>
          </a:p>
        </p:txBody>
      </p:sp>
    </p:spTree>
    <p:extLst>
      <p:ext uri="{BB962C8B-B14F-4D97-AF65-F5344CB8AC3E}">
        <p14:creationId xmlns:p14="http://schemas.microsoft.com/office/powerpoint/2010/main" val="1672175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11</a:t>
            </a:fld>
            <a:endParaRPr lang="en-US" dirty="0"/>
          </a:p>
        </p:txBody>
      </p:sp>
      <p:graphicFrame>
        <p:nvGraphicFramePr>
          <p:cNvPr id="5" name="Content Placeholder 8">
            <a:extLst>
              <a:ext uri="{FF2B5EF4-FFF2-40B4-BE49-F238E27FC236}">
                <a16:creationId xmlns:a16="http://schemas.microsoft.com/office/drawing/2014/main" id="{95DB98FA-F0C8-4DF6-BE4B-9642AF104543}"/>
              </a:ext>
            </a:extLst>
          </p:cNvPr>
          <p:cNvGraphicFramePr>
            <a:graphicFrameLocks noGrp="1"/>
          </p:cNvGraphicFramePr>
          <p:nvPr>
            <p:ph idx="1"/>
            <p:extLst>
              <p:ext uri="{D42A27DB-BD31-4B8C-83A1-F6EECF244321}">
                <p14:modId xmlns:p14="http://schemas.microsoft.com/office/powerpoint/2010/main" val="3858098240"/>
              </p:ext>
            </p:extLst>
          </p:nvPr>
        </p:nvGraphicFramePr>
        <p:xfrm>
          <a:off x="1529246" y="1867336"/>
          <a:ext cx="6982965" cy="377392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02B4D42-9245-4DBD-B0B4-B9999D563E26}"/>
              </a:ext>
            </a:extLst>
          </p:cNvPr>
          <p:cNvSpPr txBox="1"/>
          <p:nvPr/>
        </p:nvSpPr>
        <p:spPr>
          <a:xfrm>
            <a:off x="7057184" y="1442013"/>
            <a:ext cx="3836104" cy="830997"/>
          </a:xfrm>
          <a:prstGeom prst="rect">
            <a:avLst/>
          </a:prstGeom>
          <a:solidFill>
            <a:srgbClr val="00B0F0"/>
          </a:solidFill>
          <a:ln>
            <a:solidFill>
              <a:schemeClr val="tx1"/>
            </a:solidFill>
          </a:ln>
        </p:spPr>
        <p:txBody>
          <a:bodyPr wrap="square" rtlCol="0">
            <a:spAutoFit/>
          </a:bodyPr>
          <a:lstStyle/>
          <a:p>
            <a:r>
              <a:rPr lang="nl-NL" sz="1600" b="1" dirty="0" err="1">
                <a:solidFill>
                  <a:schemeClr val="bg1"/>
                </a:solidFill>
              </a:rPr>
              <a:t>What</a:t>
            </a:r>
            <a:r>
              <a:rPr lang="nl-NL" sz="1600" b="1" dirty="0">
                <a:solidFill>
                  <a:schemeClr val="bg1"/>
                </a:solidFill>
              </a:rPr>
              <a:t> are </a:t>
            </a:r>
            <a:r>
              <a:rPr lang="nl-NL" sz="1600" b="1" dirty="0" err="1">
                <a:solidFill>
                  <a:schemeClr val="bg1"/>
                </a:solidFill>
              </a:rPr>
              <a:t>the</a:t>
            </a:r>
            <a:r>
              <a:rPr lang="nl-NL" sz="1600" b="1" dirty="0">
                <a:solidFill>
                  <a:schemeClr val="bg1"/>
                </a:solidFill>
              </a:rPr>
              <a:t> </a:t>
            </a:r>
            <a:r>
              <a:rPr lang="nl-NL" sz="1600" b="1" dirty="0" err="1">
                <a:solidFill>
                  <a:schemeClr val="bg1"/>
                </a:solidFill>
              </a:rPr>
              <a:t>current</a:t>
            </a:r>
            <a:r>
              <a:rPr lang="nl-NL" sz="1600" b="1" dirty="0">
                <a:solidFill>
                  <a:schemeClr val="bg1"/>
                </a:solidFill>
              </a:rPr>
              <a:t> training programs </a:t>
            </a:r>
            <a:r>
              <a:rPr lang="nl-NL" sz="1600" b="1" dirty="0" err="1">
                <a:solidFill>
                  <a:schemeClr val="bg1"/>
                </a:solidFill>
              </a:rPr>
              <a:t>regarding</a:t>
            </a:r>
            <a:r>
              <a:rPr lang="nl-NL" sz="1600" b="1" dirty="0">
                <a:solidFill>
                  <a:schemeClr val="bg1"/>
                </a:solidFill>
              </a:rPr>
              <a:t> </a:t>
            </a:r>
            <a:r>
              <a:rPr lang="nl-NL" sz="1600" b="1" dirty="0" err="1">
                <a:solidFill>
                  <a:schemeClr val="bg1"/>
                </a:solidFill>
              </a:rPr>
              <a:t>space</a:t>
            </a:r>
            <a:r>
              <a:rPr lang="nl-NL" sz="1600" b="1" dirty="0">
                <a:solidFill>
                  <a:schemeClr val="bg1"/>
                </a:solidFill>
              </a:rPr>
              <a:t> military operations </a:t>
            </a:r>
            <a:r>
              <a:rPr lang="nl-NL" sz="1600" b="1" dirty="0" err="1">
                <a:solidFill>
                  <a:schemeClr val="bg1"/>
                </a:solidFill>
              </a:rPr>
              <a:t>that</a:t>
            </a:r>
            <a:r>
              <a:rPr lang="nl-NL" sz="1600" b="1" dirty="0">
                <a:solidFill>
                  <a:schemeClr val="bg1"/>
                </a:solidFill>
              </a:rPr>
              <a:t> </a:t>
            </a:r>
            <a:r>
              <a:rPr lang="nl-NL" sz="1600" b="1" dirty="0" err="1">
                <a:solidFill>
                  <a:schemeClr val="bg1"/>
                </a:solidFill>
              </a:rPr>
              <a:t>you</a:t>
            </a:r>
            <a:r>
              <a:rPr lang="nl-NL" sz="1600" b="1" dirty="0">
                <a:solidFill>
                  <a:schemeClr val="bg1"/>
                </a:solidFill>
              </a:rPr>
              <a:t> do/</a:t>
            </a:r>
            <a:r>
              <a:rPr lang="nl-NL" sz="1600" b="1" dirty="0" err="1">
                <a:solidFill>
                  <a:schemeClr val="bg1"/>
                </a:solidFill>
              </a:rPr>
              <a:t>did</a:t>
            </a:r>
            <a:r>
              <a:rPr lang="nl-NL" sz="1600" b="1" dirty="0">
                <a:solidFill>
                  <a:schemeClr val="bg1"/>
                </a:solidFill>
              </a:rPr>
              <a:t>?</a:t>
            </a:r>
            <a:endParaRPr lang="en-GB" sz="1600" b="1" dirty="0">
              <a:solidFill>
                <a:schemeClr val="bg1"/>
              </a:solidFill>
            </a:endParaRPr>
          </a:p>
        </p:txBody>
      </p:sp>
      <p:sp>
        <p:nvSpPr>
          <p:cNvPr id="8" name="Content Placeholder 4">
            <a:extLst>
              <a:ext uri="{FF2B5EF4-FFF2-40B4-BE49-F238E27FC236}">
                <a16:creationId xmlns:a16="http://schemas.microsoft.com/office/drawing/2014/main" id="{3345E1D7-78F3-4E34-84D5-7457273C3ABB}"/>
              </a:ext>
            </a:extLst>
          </p:cNvPr>
          <p:cNvSpPr txBox="1">
            <a:spLocks/>
          </p:cNvSpPr>
          <p:nvPr/>
        </p:nvSpPr>
        <p:spPr>
          <a:xfrm>
            <a:off x="7610637" y="2951606"/>
            <a:ext cx="6305430" cy="3254465"/>
          </a:xfrm>
          <a:prstGeom prst="rect">
            <a:avLst/>
          </a:prstGeom>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GB" sz="1600" b="1" dirty="0">
                <a:solidFill>
                  <a:srgbClr val="0070C0"/>
                </a:solidFill>
              </a:rPr>
              <a:t>Military exercises</a:t>
            </a:r>
          </a:p>
          <a:p>
            <a:pPr marL="0" indent="0">
              <a:buFont typeface="Arial" panose="020B0604020202020204" pitchFamily="34" charset="0"/>
              <a:buNone/>
            </a:pPr>
            <a:endParaRPr lang="en-GB" sz="1200" dirty="0">
              <a:solidFill>
                <a:srgbClr val="0070C0"/>
              </a:solidFill>
            </a:endParaRPr>
          </a:p>
        </p:txBody>
      </p:sp>
      <p:pic>
        <p:nvPicPr>
          <p:cNvPr id="9" name="Picture 8">
            <a:extLst>
              <a:ext uri="{FF2B5EF4-FFF2-40B4-BE49-F238E27FC236}">
                <a16:creationId xmlns:a16="http://schemas.microsoft.com/office/drawing/2014/main" id="{5285328A-1F86-4451-8601-AEAFA6D4A64C}"/>
              </a:ext>
            </a:extLst>
          </p:cNvPr>
          <p:cNvPicPr>
            <a:picLocks noChangeAspect="1"/>
          </p:cNvPicPr>
          <p:nvPr/>
        </p:nvPicPr>
        <p:blipFill>
          <a:blip r:embed="rId3"/>
          <a:stretch>
            <a:fillRect/>
          </a:stretch>
        </p:blipFill>
        <p:spPr>
          <a:xfrm>
            <a:off x="7575989" y="3429000"/>
            <a:ext cx="4138934" cy="2719754"/>
          </a:xfrm>
          <a:prstGeom prst="rect">
            <a:avLst/>
          </a:prstGeom>
          <a:ln>
            <a:solidFill>
              <a:schemeClr val="tx2">
                <a:lumMod val="60000"/>
                <a:lumOff val="40000"/>
              </a:schemeClr>
            </a:solidFill>
          </a:ln>
        </p:spPr>
      </p:pic>
      <p:sp>
        <p:nvSpPr>
          <p:cNvPr id="10" name="TextBox 9">
            <a:extLst>
              <a:ext uri="{FF2B5EF4-FFF2-40B4-BE49-F238E27FC236}">
                <a16:creationId xmlns:a16="http://schemas.microsoft.com/office/drawing/2014/main" id="{1B2ED310-9D21-4FBA-A048-44335B9DE2BA}"/>
              </a:ext>
            </a:extLst>
          </p:cNvPr>
          <p:cNvSpPr txBox="1"/>
          <p:nvPr/>
        </p:nvSpPr>
        <p:spPr>
          <a:xfrm>
            <a:off x="5885698" y="4862867"/>
            <a:ext cx="1042640" cy="253916"/>
          </a:xfrm>
          <a:prstGeom prst="rect">
            <a:avLst/>
          </a:prstGeom>
          <a:solidFill>
            <a:srgbClr val="87BFFD"/>
          </a:solidFill>
          <a:ln>
            <a:solidFill>
              <a:schemeClr val="tx1"/>
            </a:solidFill>
          </a:ln>
        </p:spPr>
        <p:txBody>
          <a:bodyPr wrap="square" rtlCol="0">
            <a:spAutoFit/>
          </a:bodyPr>
          <a:lstStyle/>
          <a:p>
            <a:r>
              <a:rPr lang="en-GB" sz="1050" b="1" dirty="0">
                <a:solidFill>
                  <a:schemeClr val="bg1"/>
                </a:solidFill>
              </a:rPr>
              <a:t>Percentages</a:t>
            </a:r>
            <a:endParaRPr lang="en-GB" sz="1000" b="1" dirty="0">
              <a:solidFill>
                <a:schemeClr val="bg1"/>
              </a:solidFill>
            </a:endParaRPr>
          </a:p>
        </p:txBody>
      </p:sp>
      <p:sp>
        <p:nvSpPr>
          <p:cNvPr id="11" name="Title 3">
            <a:extLst>
              <a:ext uri="{FF2B5EF4-FFF2-40B4-BE49-F238E27FC236}">
                <a16:creationId xmlns:a16="http://schemas.microsoft.com/office/drawing/2014/main" id="{A5049DED-303C-432E-BFB0-400F79BE7ACF}"/>
              </a:ext>
            </a:extLst>
          </p:cNvPr>
          <p:cNvSpPr txBox="1">
            <a:spLocks/>
          </p:cNvSpPr>
          <p:nvPr/>
        </p:nvSpPr>
        <p:spPr bwMode="auto">
          <a:xfrm>
            <a:off x="277959" y="1094395"/>
            <a:ext cx="176924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GB" sz="2800" kern="0" dirty="0">
                <a:solidFill>
                  <a:srgbClr val="0070C0"/>
                </a:solidFill>
              </a:rPr>
              <a:t>Training</a:t>
            </a:r>
            <a:endParaRPr lang="nl-NL" sz="2800" kern="0" dirty="0">
              <a:solidFill>
                <a:srgbClr val="0070C0"/>
              </a:solidFill>
            </a:endParaRPr>
          </a:p>
        </p:txBody>
      </p:sp>
    </p:spTree>
    <p:extLst>
      <p:ext uri="{BB962C8B-B14F-4D97-AF65-F5344CB8AC3E}">
        <p14:creationId xmlns:p14="http://schemas.microsoft.com/office/powerpoint/2010/main" val="394503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12</a:t>
            </a:fld>
            <a:endParaRPr lang="en-US" dirty="0"/>
          </a:p>
        </p:txBody>
      </p:sp>
      <p:pic>
        <p:nvPicPr>
          <p:cNvPr id="5" name="Picture 4">
            <a:extLst>
              <a:ext uri="{FF2B5EF4-FFF2-40B4-BE49-F238E27FC236}">
                <a16:creationId xmlns:a16="http://schemas.microsoft.com/office/drawing/2014/main" id="{16EC0E02-2005-4C3F-A840-7BC4F58E1BE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44969" y="1938839"/>
            <a:ext cx="6763029" cy="4579192"/>
          </a:xfrm>
          <a:prstGeom prst="rect">
            <a:avLst/>
          </a:prstGeom>
        </p:spPr>
      </p:pic>
      <p:sp>
        <p:nvSpPr>
          <p:cNvPr id="7" name="TextBox 6">
            <a:extLst>
              <a:ext uri="{FF2B5EF4-FFF2-40B4-BE49-F238E27FC236}">
                <a16:creationId xmlns:a16="http://schemas.microsoft.com/office/drawing/2014/main" id="{EFA61B53-A316-4C7A-89BA-C6C915F4340E}"/>
              </a:ext>
            </a:extLst>
          </p:cNvPr>
          <p:cNvSpPr txBox="1"/>
          <p:nvPr/>
        </p:nvSpPr>
        <p:spPr>
          <a:xfrm>
            <a:off x="3358882" y="1022322"/>
            <a:ext cx="8094138" cy="830997"/>
          </a:xfrm>
          <a:prstGeom prst="rect">
            <a:avLst/>
          </a:prstGeom>
          <a:solidFill>
            <a:srgbClr val="00B0F0"/>
          </a:solidFill>
          <a:ln>
            <a:solidFill>
              <a:schemeClr val="tx1"/>
            </a:solidFill>
          </a:ln>
        </p:spPr>
        <p:txBody>
          <a:bodyPr wrap="square" rtlCol="0">
            <a:spAutoFit/>
          </a:bodyPr>
          <a:lstStyle/>
          <a:p>
            <a:r>
              <a:rPr lang="en-GB" sz="1600" b="1" dirty="0">
                <a:solidFill>
                  <a:schemeClr val="bg1"/>
                </a:solidFill>
              </a:rPr>
              <a:t>Rate your level of expertise (i.e., your working skills level) and the desired level you wish to achieve on a scale from 1 to 5 (1 being low - 5 being high) for your daily tasks</a:t>
            </a:r>
          </a:p>
        </p:txBody>
      </p:sp>
      <p:sp>
        <p:nvSpPr>
          <p:cNvPr id="8" name="Title 6">
            <a:extLst>
              <a:ext uri="{FF2B5EF4-FFF2-40B4-BE49-F238E27FC236}">
                <a16:creationId xmlns:a16="http://schemas.microsoft.com/office/drawing/2014/main" id="{ABF7A5FB-2E41-4D82-A2EA-248CC7B2959C}"/>
              </a:ext>
            </a:extLst>
          </p:cNvPr>
          <p:cNvSpPr txBox="1">
            <a:spLocks/>
          </p:cNvSpPr>
          <p:nvPr/>
        </p:nvSpPr>
        <p:spPr>
          <a:xfrm>
            <a:off x="358624" y="983761"/>
            <a:ext cx="8094138" cy="769441"/>
          </a:xfrm>
          <a:prstGeom prst="rect">
            <a:avLst/>
          </a:prstGeom>
        </p:spPr>
        <p:txBody>
          <a:bodyPr vert="horz" lIns="91440" tIns="45720" rIns="91440" bIns="45720" rtlCol="0" anchor="t" anchorCtr="0">
            <a:spAutoFit/>
          </a:bodyPr>
          <a:lstStyle>
            <a:lvl1pPr algn="l" defTabSz="914400" rtl="0" eaLnBrk="1" latinLnBrk="0" hangingPunct="1">
              <a:spcBef>
                <a:spcPct val="0"/>
              </a:spcBef>
              <a:buNone/>
              <a:defRPr sz="2400" b="0" kern="1200">
                <a:solidFill>
                  <a:schemeClr val="tx2"/>
                </a:solidFill>
                <a:latin typeface="+mj-lt"/>
                <a:ea typeface="+mj-ea"/>
                <a:cs typeface="+mj-cs"/>
              </a:defRPr>
            </a:lvl1pPr>
          </a:lstStyle>
          <a:p>
            <a:r>
              <a:rPr lang="en-GB" sz="2800" b="1" dirty="0">
                <a:solidFill>
                  <a:srgbClr val="0070C0"/>
                </a:solidFill>
                <a:cs typeface="Times New Roman" panose="02020603050405020304" pitchFamily="18" charset="0"/>
              </a:rPr>
              <a:t>Training</a:t>
            </a:r>
            <a:br>
              <a:rPr lang="en-GB" sz="2800" b="1" dirty="0">
                <a:solidFill>
                  <a:srgbClr val="0070C0"/>
                </a:solidFill>
                <a:cs typeface="Times New Roman" panose="02020603050405020304" pitchFamily="18" charset="0"/>
              </a:rPr>
            </a:br>
            <a:r>
              <a:rPr lang="en-GB" sz="1600" b="1" dirty="0">
                <a:solidFill>
                  <a:srgbClr val="0070C0"/>
                </a:solidFill>
                <a:cs typeface="Times New Roman" panose="02020603050405020304" pitchFamily="18" charset="0"/>
              </a:rPr>
              <a:t>Topics</a:t>
            </a:r>
            <a:endParaRPr lang="nl-NL" sz="2800" b="1" dirty="0">
              <a:solidFill>
                <a:srgbClr val="0070C0"/>
              </a:solidFill>
              <a:cs typeface="Times New Roman" panose="02020603050405020304" pitchFamily="18" charset="0"/>
            </a:endParaRPr>
          </a:p>
        </p:txBody>
      </p:sp>
      <p:sp>
        <p:nvSpPr>
          <p:cNvPr id="9" name="TextBox 8">
            <a:extLst>
              <a:ext uri="{FF2B5EF4-FFF2-40B4-BE49-F238E27FC236}">
                <a16:creationId xmlns:a16="http://schemas.microsoft.com/office/drawing/2014/main" id="{0C52D12C-339C-4EDE-A0C0-6D202DAFEB95}"/>
              </a:ext>
            </a:extLst>
          </p:cNvPr>
          <p:cNvSpPr txBox="1"/>
          <p:nvPr/>
        </p:nvSpPr>
        <p:spPr>
          <a:xfrm>
            <a:off x="9160416" y="2398107"/>
            <a:ext cx="2603692" cy="584775"/>
          </a:xfrm>
          <a:prstGeom prst="rect">
            <a:avLst/>
          </a:prstGeom>
          <a:solidFill>
            <a:srgbClr val="87BFFD"/>
          </a:solidFill>
          <a:ln>
            <a:solidFill>
              <a:schemeClr val="tx1"/>
            </a:solidFill>
          </a:ln>
        </p:spPr>
        <p:txBody>
          <a:bodyPr wrap="square" rtlCol="0">
            <a:spAutoFit/>
          </a:bodyPr>
          <a:lstStyle/>
          <a:p>
            <a:pPr marL="171450" indent="-171450">
              <a:buFont typeface="Arial" panose="020B0604020202020204" pitchFamily="34" charset="0"/>
              <a:buChar char="•"/>
            </a:pPr>
            <a:r>
              <a:rPr lang="nl-NL" sz="1600" dirty="0">
                <a:solidFill>
                  <a:schemeClr val="bg1"/>
                </a:solidFill>
              </a:rPr>
              <a:t>The </a:t>
            </a:r>
            <a:r>
              <a:rPr lang="nl-NL" sz="1600" dirty="0" err="1">
                <a:solidFill>
                  <a:schemeClr val="bg1"/>
                </a:solidFill>
              </a:rPr>
              <a:t>highest</a:t>
            </a:r>
            <a:r>
              <a:rPr lang="nl-NL" sz="1600" dirty="0">
                <a:solidFill>
                  <a:schemeClr val="bg1"/>
                </a:solidFill>
              </a:rPr>
              <a:t> </a:t>
            </a:r>
            <a:r>
              <a:rPr lang="nl-NL" sz="1600" dirty="0" err="1">
                <a:solidFill>
                  <a:schemeClr val="bg1"/>
                </a:solidFill>
              </a:rPr>
              <a:t>discrepancy</a:t>
            </a:r>
            <a:r>
              <a:rPr lang="nl-NL" sz="1600" dirty="0">
                <a:solidFill>
                  <a:schemeClr val="bg1"/>
                </a:solidFill>
              </a:rPr>
              <a:t> was in SATCOM</a:t>
            </a:r>
          </a:p>
        </p:txBody>
      </p:sp>
      <p:sp>
        <p:nvSpPr>
          <p:cNvPr id="10" name="Content Placeholder 4">
            <a:extLst>
              <a:ext uri="{FF2B5EF4-FFF2-40B4-BE49-F238E27FC236}">
                <a16:creationId xmlns:a16="http://schemas.microsoft.com/office/drawing/2014/main" id="{57C243BD-A271-4617-845B-510988A23BEE}"/>
              </a:ext>
            </a:extLst>
          </p:cNvPr>
          <p:cNvSpPr>
            <a:spLocks noGrp="1"/>
          </p:cNvSpPr>
          <p:nvPr>
            <p:ph idx="1"/>
          </p:nvPr>
        </p:nvSpPr>
        <p:spPr>
          <a:xfrm>
            <a:off x="9160416" y="3156844"/>
            <a:ext cx="2516331" cy="3254465"/>
          </a:xfrm>
        </p:spPr>
        <p:txBody>
          <a:bodyPr/>
          <a:lstStyle/>
          <a:p>
            <a:pPr>
              <a:buFont typeface="Wingdings" panose="05000000000000000000" pitchFamily="2" charset="2"/>
              <a:buChar char="q"/>
            </a:pPr>
            <a:r>
              <a:rPr lang="en-GB" sz="1600" b="1" dirty="0">
                <a:solidFill>
                  <a:srgbClr val="0070C0"/>
                </a:solidFill>
                <a:latin typeface="+mj-lt"/>
              </a:rPr>
              <a:t>Other topics suggested</a:t>
            </a:r>
          </a:p>
          <a:p>
            <a:pPr marL="0" indent="0">
              <a:buNone/>
            </a:pPr>
            <a:r>
              <a:rPr lang="en-GB" sz="1400" dirty="0">
                <a:solidFill>
                  <a:srgbClr val="0070C0"/>
                </a:solidFill>
                <a:latin typeface="+mj-lt"/>
              </a:rPr>
              <a:t>Joint Military Operations</a:t>
            </a:r>
          </a:p>
        </p:txBody>
      </p:sp>
    </p:spTree>
    <p:extLst>
      <p:ext uri="{BB962C8B-B14F-4D97-AF65-F5344CB8AC3E}">
        <p14:creationId xmlns:p14="http://schemas.microsoft.com/office/powerpoint/2010/main" val="1081068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 calcmode="lin" valueType="num">
                                      <p:cBhvr additive="base">
                                        <p:cTn id="2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13</a:t>
            </a:fld>
            <a:endParaRPr lang="en-US" dirty="0"/>
          </a:p>
        </p:txBody>
      </p:sp>
      <p:sp>
        <p:nvSpPr>
          <p:cNvPr id="5" name="Title 3">
            <a:extLst>
              <a:ext uri="{FF2B5EF4-FFF2-40B4-BE49-F238E27FC236}">
                <a16:creationId xmlns:a16="http://schemas.microsoft.com/office/drawing/2014/main" id="{7D7C1899-081E-462C-ABA6-24621B51FD23}"/>
              </a:ext>
            </a:extLst>
          </p:cNvPr>
          <p:cNvSpPr txBox="1">
            <a:spLocks/>
          </p:cNvSpPr>
          <p:nvPr/>
        </p:nvSpPr>
        <p:spPr bwMode="auto">
          <a:xfrm>
            <a:off x="-1326019" y="901915"/>
            <a:ext cx="809413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GB" sz="2800" kern="0" dirty="0">
                <a:solidFill>
                  <a:srgbClr val="00B0F0"/>
                </a:solidFill>
              </a:rPr>
              <a:t>Ranking Training Methods</a:t>
            </a:r>
            <a:endParaRPr lang="nl-NL" sz="2800" kern="0" dirty="0">
              <a:solidFill>
                <a:srgbClr val="00B0F0"/>
              </a:solidFill>
            </a:endParaRPr>
          </a:p>
        </p:txBody>
      </p:sp>
      <p:sp>
        <p:nvSpPr>
          <p:cNvPr id="7" name="TextBox 6">
            <a:extLst>
              <a:ext uri="{FF2B5EF4-FFF2-40B4-BE49-F238E27FC236}">
                <a16:creationId xmlns:a16="http://schemas.microsoft.com/office/drawing/2014/main" id="{840F701F-B485-4626-9190-858E7AF06365}"/>
              </a:ext>
            </a:extLst>
          </p:cNvPr>
          <p:cNvSpPr txBox="1"/>
          <p:nvPr/>
        </p:nvSpPr>
        <p:spPr>
          <a:xfrm>
            <a:off x="6219481" y="2074880"/>
            <a:ext cx="1025932" cy="276999"/>
          </a:xfrm>
          <a:prstGeom prst="rect">
            <a:avLst/>
          </a:prstGeom>
          <a:solidFill>
            <a:srgbClr val="87BFFD"/>
          </a:solidFill>
          <a:ln>
            <a:solidFill>
              <a:schemeClr val="tx1"/>
            </a:solidFill>
          </a:ln>
        </p:spPr>
        <p:txBody>
          <a:bodyPr wrap="square" rtlCol="0">
            <a:spAutoFit/>
          </a:bodyPr>
          <a:lstStyle/>
          <a:p>
            <a:r>
              <a:rPr lang="en-GB" sz="1200" b="1" dirty="0">
                <a:solidFill>
                  <a:schemeClr val="bg1"/>
                </a:solidFill>
              </a:rPr>
              <a:t>Ranking</a:t>
            </a:r>
          </a:p>
        </p:txBody>
      </p:sp>
      <p:sp>
        <p:nvSpPr>
          <p:cNvPr id="8" name="TextBox 7">
            <a:extLst>
              <a:ext uri="{FF2B5EF4-FFF2-40B4-BE49-F238E27FC236}">
                <a16:creationId xmlns:a16="http://schemas.microsoft.com/office/drawing/2014/main" id="{432015B9-795F-42ED-8489-330AF5B7C212}"/>
              </a:ext>
            </a:extLst>
          </p:cNvPr>
          <p:cNvSpPr txBox="1"/>
          <p:nvPr/>
        </p:nvSpPr>
        <p:spPr>
          <a:xfrm>
            <a:off x="6219481" y="2410621"/>
            <a:ext cx="2430465" cy="2062103"/>
          </a:xfrm>
          <a:prstGeom prst="rect">
            <a:avLst/>
          </a:prstGeom>
          <a:solidFill>
            <a:srgbClr val="0091C4"/>
          </a:solidFill>
          <a:ln>
            <a:solidFill>
              <a:schemeClr val="tx1"/>
            </a:solidFill>
          </a:ln>
        </p:spPr>
        <p:txBody>
          <a:bodyPr wrap="square" rtlCol="0">
            <a:spAutoFit/>
          </a:bodyPr>
          <a:lstStyle/>
          <a:p>
            <a:pPr marL="228600" indent="-228600">
              <a:buFontTx/>
              <a:buAutoNum type="arabicParenR"/>
            </a:pPr>
            <a:r>
              <a:rPr lang="en-GB" sz="1600" b="1" dirty="0">
                <a:solidFill>
                  <a:schemeClr val="bg1"/>
                </a:solidFill>
              </a:rPr>
              <a:t>Classroom-based lectures</a:t>
            </a:r>
          </a:p>
          <a:p>
            <a:pPr marL="228600" indent="-228600">
              <a:buAutoNum type="arabicParenR"/>
            </a:pPr>
            <a:r>
              <a:rPr lang="en-GB" sz="1600" b="1" dirty="0">
                <a:solidFill>
                  <a:schemeClr val="bg1"/>
                </a:solidFill>
              </a:rPr>
              <a:t>Practice hands-on training</a:t>
            </a:r>
          </a:p>
          <a:p>
            <a:pPr marL="228600" indent="-228600">
              <a:buAutoNum type="arabicParenR"/>
            </a:pPr>
            <a:r>
              <a:rPr lang="en-GB" sz="1600" b="1" dirty="0">
                <a:solidFill>
                  <a:schemeClr val="bg1"/>
                </a:solidFill>
              </a:rPr>
              <a:t>Simulation exercises in AR/VR</a:t>
            </a:r>
          </a:p>
          <a:p>
            <a:pPr marL="228600" indent="-228600">
              <a:buAutoNum type="arabicParenR"/>
            </a:pPr>
            <a:r>
              <a:rPr lang="en-GB" sz="1600" b="1" dirty="0">
                <a:solidFill>
                  <a:schemeClr val="bg1"/>
                </a:solidFill>
              </a:rPr>
              <a:t>Games (</a:t>
            </a:r>
            <a:r>
              <a:rPr lang="en-GB" sz="1600" b="1" dirty="0" err="1">
                <a:solidFill>
                  <a:schemeClr val="bg1"/>
                </a:solidFill>
              </a:rPr>
              <a:t>tabletop</a:t>
            </a:r>
            <a:r>
              <a:rPr lang="en-GB" sz="1600" b="1" dirty="0">
                <a:solidFill>
                  <a:schemeClr val="bg1"/>
                </a:solidFill>
              </a:rPr>
              <a:t>, wargames)</a:t>
            </a:r>
          </a:p>
        </p:txBody>
      </p:sp>
      <p:sp>
        <p:nvSpPr>
          <p:cNvPr id="9" name="Rectangle 8">
            <a:extLst>
              <a:ext uri="{FF2B5EF4-FFF2-40B4-BE49-F238E27FC236}">
                <a16:creationId xmlns:a16="http://schemas.microsoft.com/office/drawing/2014/main" id="{21799BFD-C5E2-44E9-92EE-C055BE9B9B11}"/>
              </a:ext>
            </a:extLst>
          </p:cNvPr>
          <p:cNvSpPr/>
          <p:nvPr/>
        </p:nvSpPr>
        <p:spPr>
          <a:xfrm>
            <a:off x="9397380" y="4061518"/>
            <a:ext cx="493059" cy="2301688"/>
          </a:xfrm>
          <a:prstGeom prst="rect">
            <a:avLst/>
          </a:prstGeom>
          <a:solidFill>
            <a:srgbClr val="00B0F0"/>
          </a:solidFill>
          <a:ln>
            <a:solidFill>
              <a:srgbClr val="0079A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0" name="Rectangle 9">
            <a:extLst>
              <a:ext uri="{FF2B5EF4-FFF2-40B4-BE49-F238E27FC236}">
                <a16:creationId xmlns:a16="http://schemas.microsoft.com/office/drawing/2014/main" id="{1B960BCE-5791-4209-9584-A13B24BBB615}"/>
              </a:ext>
            </a:extLst>
          </p:cNvPr>
          <p:cNvSpPr/>
          <p:nvPr/>
        </p:nvSpPr>
        <p:spPr>
          <a:xfrm>
            <a:off x="10096627" y="4118518"/>
            <a:ext cx="493059" cy="2244688"/>
          </a:xfrm>
          <a:prstGeom prst="rect">
            <a:avLst/>
          </a:prstGeom>
          <a:solidFill>
            <a:srgbClr val="00B0F0"/>
          </a:solidFill>
          <a:ln>
            <a:solidFill>
              <a:srgbClr val="0079A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1" name="Rectangle 10">
            <a:extLst>
              <a:ext uri="{FF2B5EF4-FFF2-40B4-BE49-F238E27FC236}">
                <a16:creationId xmlns:a16="http://schemas.microsoft.com/office/drawing/2014/main" id="{D9EE0F9C-3979-48CF-B39A-F960D305D2E7}"/>
              </a:ext>
            </a:extLst>
          </p:cNvPr>
          <p:cNvSpPr/>
          <p:nvPr/>
        </p:nvSpPr>
        <p:spPr>
          <a:xfrm>
            <a:off x="10853968" y="4491824"/>
            <a:ext cx="493059" cy="1871382"/>
          </a:xfrm>
          <a:prstGeom prst="rect">
            <a:avLst/>
          </a:prstGeom>
          <a:solidFill>
            <a:srgbClr val="00B0F0"/>
          </a:solidFill>
          <a:ln>
            <a:solidFill>
              <a:srgbClr val="0079A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2" name="Rectangle 11">
            <a:extLst>
              <a:ext uri="{FF2B5EF4-FFF2-40B4-BE49-F238E27FC236}">
                <a16:creationId xmlns:a16="http://schemas.microsoft.com/office/drawing/2014/main" id="{A816C46B-FA95-465B-94E5-C27C8204DA20}"/>
              </a:ext>
            </a:extLst>
          </p:cNvPr>
          <p:cNvSpPr/>
          <p:nvPr/>
        </p:nvSpPr>
        <p:spPr>
          <a:xfrm>
            <a:off x="11622529" y="4706976"/>
            <a:ext cx="493059" cy="1656229"/>
          </a:xfrm>
          <a:prstGeom prst="rect">
            <a:avLst/>
          </a:prstGeom>
          <a:solidFill>
            <a:srgbClr val="00B0F0"/>
          </a:solidFill>
          <a:ln>
            <a:solidFill>
              <a:srgbClr val="0079A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pic>
        <p:nvPicPr>
          <p:cNvPr id="13" name="Graphic 12" descr="Hammer">
            <a:extLst>
              <a:ext uri="{FF2B5EF4-FFF2-40B4-BE49-F238E27FC236}">
                <a16:creationId xmlns:a16="http://schemas.microsoft.com/office/drawing/2014/main" id="{B113504F-6CAC-45E4-984A-0A38D1272D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2815" y="3475676"/>
            <a:ext cx="618565" cy="618565"/>
          </a:xfrm>
          <a:prstGeom prst="rect">
            <a:avLst/>
          </a:prstGeom>
        </p:spPr>
      </p:pic>
      <p:pic>
        <p:nvPicPr>
          <p:cNvPr id="14" name="Graphic 13" descr="Classroom">
            <a:extLst>
              <a:ext uri="{FF2B5EF4-FFF2-40B4-BE49-F238E27FC236}">
                <a16:creationId xmlns:a16="http://schemas.microsoft.com/office/drawing/2014/main" id="{874BB856-1980-4584-8D58-EBCBE61DE2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8511" y="3412923"/>
            <a:ext cx="681318" cy="681318"/>
          </a:xfrm>
          <a:prstGeom prst="rect">
            <a:avLst/>
          </a:prstGeom>
        </p:spPr>
      </p:pic>
      <p:pic>
        <p:nvPicPr>
          <p:cNvPr id="15" name="Graphic 14" descr="Chess pieces">
            <a:extLst>
              <a:ext uri="{FF2B5EF4-FFF2-40B4-BE49-F238E27FC236}">
                <a16:creationId xmlns:a16="http://schemas.microsoft.com/office/drawing/2014/main" id="{588BD986-6E03-4343-B817-A8C29A3961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46116" y="4118517"/>
            <a:ext cx="645884" cy="645884"/>
          </a:xfrm>
          <a:prstGeom prst="rect">
            <a:avLst/>
          </a:prstGeom>
        </p:spPr>
      </p:pic>
      <p:pic>
        <p:nvPicPr>
          <p:cNvPr id="16" name="Graphic 15" descr="Virtual Reality headset">
            <a:extLst>
              <a:ext uri="{FF2B5EF4-FFF2-40B4-BE49-F238E27FC236}">
                <a16:creationId xmlns:a16="http://schemas.microsoft.com/office/drawing/2014/main" id="{36C8E521-CF09-4BA7-8E08-072F585C56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71380" y="3986753"/>
            <a:ext cx="618565" cy="618565"/>
          </a:xfrm>
          <a:prstGeom prst="rect">
            <a:avLst/>
          </a:prstGeom>
        </p:spPr>
      </p:pic>
      <p:sp>
        <p:nvSpPr>
          <p:cNvPr id="17" name="Content Placeholder 4">
            <a:extLst>
              <a:ext uri="{FF2B5EF4-FFF2-40B4-BE49-F238E27FC236}">
                <a16:creationId xmlns:a16="http://schemas.microsoft.com/office/drawing/2014/main" id="{8A075D82-A21B-4872-ABD1-22F844230E5B}"/>
              </a:ext>
            </a:extLst>
          </p:cNvPr>
          <p:cNvSpPr txBox="1">
            <a:spLocks/>
          </p:cNvSpPr>
          <p:nvPr/>
        </p:nvSpPr>
        <p:spPr>
          <a:xfrm>
            <a:off x="261481" y="2070913"/>
            <a:ext cx="5711040" cy="3254465"/>
          </a:xfrm>
          <a:prstGeom prst="rect">
            <a:avLst/>
          </a:prstGeom>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GB" b="1" dirty="0">
                <a:solidFill>
                  <a:srgbClr val="0070C0"/>
                </a:solidFill>
              </a:rPr>
              <a:t>Best method: having all combined</a:t>
            </a:r>
          </a:p>
          <a:p>
            <a:pPr>
              <a:buFont typeface="Wingdings" panose="05000000000000000000" pitchFamily="2" charset="2"/>
              <a:buChar char="q"/>
            </a:pPr>
            <a:r>
              <a:rPr lang="en-GB" b="1" dirty="0">
                <a:solidFill>
                  <a:srgbClr val="0070C0"/>
                </a:solidFill>
              </a:rPr>
              <a:t>Other wishes</a:t>
            </a:r>
          </a:p>
          <a:p>
            <a:pPr marL="0" indent="0">
              <a:lnSpc>
                <a:spcPct val="150000"/>
              </a:lnSpc>
              <a:buNone/>
            </a:pPr>
            <a:r>
              <a:rPr lang="en-GB" sz="1600" dirty="0">
                <a:solidFill>
                  <a:srgbClr val="004D86"/>
                </a:solidFill>
              </a:rPr>
              <a:t>- To engage users, have interactions</a:t>
            </a:r>
          </a:p>
          <a:p>
            <a:pPr marL="0" indent="0">
              <a:lnSpc>
                <a:spcPct val="150000"/>
              </a:lnSpc>
              <a:buNone/>
            </a:pPr>
            <a:r>
              <a:rPr lang="en-GB" sz="1600" dirty="0">
                <a:solidFill>
                  <a:srgbClr val="004D86"/>
                </a:solidFill>
              </a:rPr>
              <a:t>- To have games that help to train the intel operators and developers for intel-algorithm</a:t>
            </a:r>
            <a:endParaRPr lang="en-GB" dirty="0">
              <a:solidFill>
                <a:srgbClr val="004D86"/>
              </a:solidFill>
            </a:endParaRPr>
          </a:p>
          <a:p>
            <a:pPr marL="0" indent="0">
              <a:lnSpc>
                <a:spcPct val="150000"/>
              </a:lnSpc>
              <a:buFont typeface="Arial" panose="020B0604020202020204" pitchFamily="34" charset="0"/>
              <a:buNone/>
            </a:pPr>
            <a:r>
              <a:rPr lang="en-GB" sz="1600" dirty="0">
                <a:solidFill>
                  <a:srgbClr val="004D86"/>
                </a:solidFill>
              </a:rPr>
              <a:t>- To have better visuals like 2D/3D animations</a:t>
            </a:r>
          </a:p>
          <a:p>
            <a:pPr marL="0" indent="0">
              <a:lnSpc>
                <a:spcPct val="150000"/>
              </a:lnSpc>
              <a:buFont typeface="Arial" panose="020B0604020202020204" pitchFamily="34" charset="0"/>
              <a:buNone/>
            </a:pPr>
            <a:r>
              <a:rPr lang="en-GB" sz="1600" dirty="0">
                <a:solidFill>
                  <a:srgbClr val="004D86"/>
                </a:solidFill>
              </a:rPr>
              <a:t>- To enhance AR/VR visuals </a:t>
            </a:r>
          </a:p>
          <a:p>
            <a:pPr marL="0" indent="0">
              <a:lnSpc>
                <a:spcPct val="150000"/>
              </a:lnSpc>
              <a:buFont typeface="Arial" panose="020B0604020202020204" pitchFamily="34" charset="0"/>
              <a:buNone/>
            </a:pPr>
            <a:r>
              <a:rPr lang="en-GB" sz="1600" dirty="0">
                <a:solidFill>
                  <a:srgbClr val="004D86"/>
                </a:solidFill>
              </a:rPr>
              <a:t>- To avoid motion sickness, have high-fidelity devices</a:t>
            </a:r>
          </a:p>
          <a:p>
            <a:pPr marL="0" indent="0">
              <a:lnSpc>
                <a:spcPct val="150000"/>
              </a:lnSpc>
              <a:buNone/>
            </a:pPr>
            <a:r>
              <a:rPr lang="en-GB" sz="1600" dirty="0">
                <a:solidFill>
                  <a:srgbClr val="004D86"/>
                </a:solidFill>
              </a:rPr>
              <a:t>- To include AI-based scenarios</a:t>
            </a:r>
          </a:p>
          <a:p>
            <a:pPr marL="0" indent="0">
              <a:lnSpc>
                <a:spcPct val="150000"/>
              </a:lnSpc>
              <a:buNone/>
            </a:pPr>
            <a:r>
              <a:rPr lang="en-GB" sz="1600" dirty="0">
                <a:solidFill>
                  <a:srgbClr val="004D86"/>
                </a:solidFill>
              </a:rPr>
              <a:t>- To have simulated control room environments for practice</a:t>
            </a:r>
          </a:p>
          <a:p>
            <a:pPr marL="0" indent="0">
              <a:buFont typeface="Arial" panose="020B0604020202020204" pitchFamily="34" charset="0"/>
              <a:buNone/>
            </a:pPr>
            <a:endParaRPr lang="en-GB" sz="1200" dirty="0">
              <a:solidFill>
                <a:srgbClr val="0070C0"/>
              </a:solidFill>
            </a:endParaRPr>
          </a:p>
        </p:txBody>
      </p:sp>
      <p:sp>
        <p:nvSpPr>
          <p:cNvPr id="18" name="TextBox 17">
            <a:extLst>
              <a:ext uri="{FF2B5EF4-FFF2-40B4-BE49-F238E27FC236}">
                <a16:creationId xmlns:a16="http://schemas.microsoft.com/office/drawing/2014/main" id="{E083CA71-810E-499E-B002-4B4B68B108F3}"/>
              </a:ext>
            </a:extLst>
          </p:cNvPr>
          <p:cNvSpPr txBox="1"/>
          <p:nvPr/>
        </p:nvSpPr>
        <p:spPr>
          <a:xfrm>
            <a:off x="5550993" y="1387857"/>
            <a:ext cx="5138231" cy="584775"/>
          </a:xfrm>
          <a:prstGeom prst="rect">
            <a:avLst/>
          </a:prstGeom>
          <a:solidFill>
            <a:srgbClr val="00B0F0"/>
          </a:solidFill>
          <a:ln>
            <a:solidFill>
              <a:schemeClr val="tx1"/>
            </a:solidFill>
          </a:ln>
        </p:spPr>
        <p:txBody>
          <a:bodyPr wrap="square" rtlCol="0">
            <a:spAutoFit/>
          </a:bodyPr>
          <a:lstStyle/>
          <a:p>
            <a:r>
              <a:rPr lang="en-US" sz="1600" b="1" dirty="0">
                <a:solidFill>
                  <a:schemeClr val="bg1"/>
                </a:solidFill>
              </a:rPr>
              <a:t>What specific technologies could be helpful and thus should be improved for training sessions?</a:t>
            </a:r>
            <a:endParaRPr lang="en-GB" sz="800" b="1" dirty="0">
              <a:solidFill>
                <a:schemeClr val="bg1"/>
              </a:solidFill>
            </a:endParaRPr>
          </a:p>
        </p:txBody>
      </p:sp>
    </p:spTree>
    <p:extLst>
      <p:ext uri="{BB962C8B-B14F-4D97-AF65-F5344CB8AC3E}">
        <p14:creationId xmlns:p14="http://schemas.microsoft.com/office/powerpoint/2010/main" val="223646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7"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14</a:t>
            </a:fld>
            <a:endParaRPr lang="en-US" dirty="0"/>
          </a:p>
        </p:txBody>
      </p:sp>
      <p:sp>
        <p:nvSpPr>
          <p:cNvPr id="5" name="TextBox 4">
            <a:extLst>
              <a:ext uri="{FF2B5EF4-FFF2-40B4-BE49-F238E27FC236}">
                <a16:creationId xmlns:a16="http://schemas.microsoft.com/office/drawing/2014/main" id="{1EA853F1-7CB6-4E62-B360-99983224223E}"/>
              </a:ext>
            </a:extLst>
          </p:cNvPr>
          <p:cNvSpPr txBox="1"/>
          <p:nvPr/>
        </p:nvSpPr>
        <p:spPr>
          <a:xfrm>
            <a:off x="3707374" y="939621"/>
            <a:ext cx="7954383" cy="1077218"/>
          </a:xfrm>
          <a:prstGeom prst="rect">
            <a:avLst/>
          </a:prstGeom>
          <a:solidFill>
            <a:srgbClr val="00B0F0"/>
          </a:solidFill>
          <a:ln>
            <a:solidFill>
              <a:schemeClr val="tx1"/>
            </a:solidFill>
          </a:ln>
        </p:spPr>
        <p:txBody>
          <a:bodyPr wrap="square" rtlCol="0">
            <a:spAutoFit/>
          </a:bodyPr>
          <a:lstStyle/>
          <a:p>
            <a:r>
              <a:rPr lang="nl-NL" sz="1600" b="1" dirty="0" err="1">
                <a:solidFill>
                  <a:schemeClr val="bg1"/>
                </a:solidFill>
              </a:rPr>
              <a:t>What</a:t>
            </a:r>
            <a:r>
              <a:rPr lang="nl-NL" sz="1600" b="1" dirty="0">
                <a:solidFill>
                  <a:schemeClr val="bg1"/>
                </a:solidFill>
              </a:rPr>
              <a:t> is  </a:t>
            </a:r>
            <a:r>
              <a:rPr lang="nl-NL" sz="1600" b="1" dirty="0" err="1">
                <a:solidFill>
                  <a:schemeClr val="bg1"/>
                </a:solidFill>
              </a:rPr>
              <a:t>the</a:t>
            </a:r>
            <a:r>
              <a:rPr lang="nl-NL" sz="1600" b="1" dirty="0">
                <a:solidFill>
                  <a:schemeClr val="bg1"/>
                </a:solidFill>
              </a:rPr>
              <a:t> </a:t>
            </a:r>
            <a:r>
              <a:rPr lang="nl-NL" sz="1600" b="1" dirty="0" err="1">
                <a:solidFill>
                  <a:schemeClr val="bg1"/>
                </a:solidFill>
              </a:rPr>
              <a:t>current</a:t>
            </a:r>
            <a:r>
              <a:rPr lang="nl-NL" sz="1600" b="1" dirty="0">
                <a:solidFill>
                  <a:schemeClr val="bg1"/>
                </a:solidFill>
              </a:rPr>
              <a:t> </a:t>
            </a:r>
            <a:r>
              <a:rPr lang="nl-NL" sz="1600" b="1" dirty="0" err="1">
                <a:solidFill>
                  <a:schemeClr val="bg1"/>
                </a:solidFill>
              </a:rPr>
              <a:t>frequency</a:t>
            </a:r>
            <a:r>
              <a:rPr lang="nl-NL" sz="1600" b="1" dirty="0">
                <a:solidFill>
                  <a:schemeClr val="bg1"/>
                </a:solidFill>
              </a:rPr>
              <a:t> of </a:t>
            </a:r>
            <a:r>
              <a:rPr lang="nl-NL" sz="1600" b="1" dirty="0" err="1">
                <a:solidFill>
                  <a:schemeClr val="bg1"/>
                </a:solidFill>
              </a:rPr>
              <a:t>the</a:t>
            </a:r>
            <a:r>
              <a:rPr lang="nl-NL" sz="1600" b="1" dirty="0">
                <a:solidFill>
                  <a:schemeClr val="bg1"/>
                </a:solidFill>
              </a:rPr>
              <a:t> training programs </a:t>
            </a:r>
            <a:r>
              <a:rPr lang="nl-NL" sz="1600" b="1" dirty="0" err="1">
                <a:solidFill>
                  <a:schemeClr val="bg1"/>
                </a:solidFill>
              </a:rPr>
              <a:t>within</a:t>
            </a:r>
            <a:r>
              <a:rPr lang="nl-NL" sz="1600" b="1" dirty="0">
                <a:solidFill>
                  <a:schemeClr val="bg1"/>
                </a:solidFill>
              </a:rPr>
              <a:t> </a:t>
            </a:r>
            <a:r>
              <a:rPr lang="nl-NL" sz="1600" b="1" dirty="0" err="1">
                <a:solidFill>
                  <a:schemeClr val="bg1"/>
                </a:solidFill>
              </a:rPr>
              <a:t>your</a:t>
            </a:r>
            <a:r>
              <a:rPr lang="nl-NL" sz="1600" b="1" dirty="0">
                <a:solidFill>
                  <a:schemeClr val="bg1"/>
                </a:solidFill>
              </a:rPr>
              <a:t> </a:t>
            </a:r>
            <a:r>
              <a:rPr lang="nl-NL" sz="1600" b="1" dirty="0" err="1">
                <a:solidFill>
                  <a:schemeClr val="bg1"/>
                </a:solidFill>
              </a:rPr>
              <a:t>organization</a:t>
            </a:r>
            <a:r>
              <a:rPr lang="nl-NL" sz="1600" b="1" dirty="0">
                <a:solidFill>
                  <a:schemeClr val="bg1"/>
                </a:solidFill>
              </a:rPr>
              <a:t>? </a:t>
            </a:r>
            <a:r>
              <a:rPr lang="nl-NL" sz="1600" b="1" dirty="0" err="1">
                <a:solidFill>
                  <a:schemeClr val="bg1"/>
                </a:solidFill>
              </a:rPr>
              <a:t>And</a:t>
            </a:r>
            <a:r>
              <a:rPr lang="nl-NL" sz="1600" b="1" dirty="0">
                <a:solidFill>
                  <a:schemeClr val="bg1"/>
                </a:solidFill>
              </a:rPr>
              <a:t> </a:t>
            </a:r>
            <a:r>
              <a:rPr lang="nl-NL" sz="1600" b="1" dirty="0" err="1">
                <a:solidFill>
                  <a:schemeClr val="bg1"/>
                </a:solidFill>
              </a:rPr>
              <a:t>which</a:t>
            </a:r>
            <a:r>
              <a:rPr lang="nl-NL" sz="1600" b="1" dirty="0">
                <a:solidFill>
                  <a:schemeClr val="bg1"/>
                </a:solidFill>
              </a:rPr>
              <a:t> </a:t>
            </a:r>
            <a:r>
              <a:rPr lang="nl-NL" sz="1600" b="1" dirty="0" err="1">
                <a:solidFill>
                  <a:schemeClr val="bg1"/>
                </a:solidFill>
              </a:rPr>
              <a:t>frequency</a:t>
            </a:r>
            <a:r>
              <a:rPr lang="nl-NL" sz="1600" b="1" dirty="0">
                <a:solidFill>
                  <a:schemeClr val="bg1"/>
                </a:solidFill>
              </a:rPr>
              <a:t> </a:t>
            </a:r>
            <a:r>
              <a:rPr lang="nl-NL" sz="1600" b="1" dirty="0" err="1">
                <a:solidFill>
                  <a:schemeClr val="bg1"/>
                </a:solidFill>
              </a:rPr>
              <a:t>would</a:t>
            </a:r>
            <a:r>
              <a:rPr lang="nl-NL" sz="1600" b="1" dirty="0">
                <a:solidFill>
                  <a:schemeClr val="bg1"/>
                </a:solidFill>
              </a:rPr>
              <a:t> </a:t>
            </a:r>
            <a:r>
              <a:rPr lang="nl-NL" sz="1600" b="1" dirty="0" err="1">
                <a:solidFill>
                  <a:schemeClr val="bg1"/>
                </a:solidFill>
              </a:rPr>
              <a:t>you</a:t>
            </a:r>
            <a:r>
              <a:rPr lang="nl-NL" sz="1600" b="1" dirty="0">
                <a:solidFill>
                  <a:schemeClr val="bg1"/>
                </a:solidFill>
              </a:rPr>
              <a:t> </a:t>
            </a:r>
            <a:r>
              <a:rPr lang="nl-NL" sz="1600" b="1" dirty="0" err="1">
                <a:solidFill>
                  <a:schemeClr val="bg1"/>
                </a:solidFill>
              </a:rPr>
              <a:t>prefer</a:t>
            </a:r>
            <a:r>
              <a:rPr lang="nl-NL" sz="1600" b="1" dirty="0">
                <a:solidFill>
                  <a:schemeClr val="bg1"/>
                </a:solidFill>
              </a:rPr>
              <a:t>? </a:t>
            </a:r>
            <a:r>
              <a:rPr lang="nl-NL" sz="1600" b="1" dirty="0" err="1">
                <a:solidFill>
                  <a:schemeClr val="bg1"/>
                </a:solidFill>
              </a:rPr>
              <a:t>Please</a:t>
            </a:r>
            <a:r>
              <a:rPr lang="nl-NL" sz="1600" b="1" dirty="0">
                <a:solidFill>
                  <a:schemeClr val="bg1"/>
                </a:solidFill>
              </a:rPr>
              <a:t> </a:t>
            </a:r>
            <a:r>
              <a:rPr lang="nl-NL" sz="1600" b="1" dirty="0" err="1">
                <a:solidFill>
                  <a:schemeClr val="bg1"/>
                </a:solidFill>
              </a:rPr>
              <a:t>fill</a:t>
            </a:r>
            <a:r>
              <a:rPr lang="nl-NL" sz="1600" b="1" dirty="0">
                <a:solidFill>
                  <a:schemeClr val="bg1"/>
                </a:solidFill>
              </a:rPr>
              <a:t> </a:t>
            </a:r>
            <a:r>
              <a:rPr lang="nl-NL" sz="1600" b="1" dirty="0" err="1">
                <a:solidFill>
                  <a:schemeClr val="bg1"/>
                </a:solidFill>
              </a:rPr>
              <a:t>the</a:t>
            </a:r>
            <a:r>
              <a:rPr lang="nl-NL" sz="1600" b="1" dirty="0">
                <a:solidFill>
                  <a:schemeClr val="bg1"/>
                </a:solidFill>
              </a:rPr>
              <a:t> </a:t>
            </a:r>
            <a:r>
              <a:rPr lang="nl-NL" sz="1600" b="1" dirty="0" err="1">
                <a:solidFill>
                  <a:schemeClr val="bg1"/>
                </a:solidFill>
              </a:rPr>
              <a:t>table</a:t>
            </a:r>
            <a:r>
              <a:rPr lang="nl-NL" sz="1600" b="1" dirty="0">
                <a:solidFill>
                  <a:schemeClr val="bg1"/>
                </a:solidFill>
              </a:rPr>
              <a:t> </a:t>
            </a:r>
            <a:r>
              <a:rPr lang="nl-NL" sz="1600" b="1" dirty="0" err="1">
                <a:solidFill>
                  <a:schemeClr val="bg1"/>
                </a:solidFill>
              </a:rPr>
              <a:t>with</a:t>
            </a:r>
            <a:r>
              <a:rPr lang="nl-NL" sz="1600" b="1" dirty="0">
                <a:solidFill>
                  <a:schemeClr val="bg1"/>
                </a:solidFill>
              </a:rPr>
              <a:t> </a:t>
            </a:r>
            <a:r>
              <a:rPr lang="nl-NL" sz="1600" b="1" dirty="0" err="1">
                <a:solidFill>
                  <a:schemeClr val="bg1"/>
                </a:solidFill>
              </a:rPr>
              <a:t>the</a:t>
            </a:r>
            <a:r>
              <a:rPr lang="nl-NL" sz="1600" b="1" dirty="0">
                <a:solidFill>
                  <a:schemeClr val="bg1"/>
                </a:solidFill>
              </a:rPr>
              <a:t> </a:t>
            </a:r>
            <a:r>
              <a:rPr lang="nl-NL" sz="1600" b="1" dirty="0" err="1">
                <a:solidFill>
                  <a:schemeClr val="bg1"/>
                </a:solidFill>
              </a:rPr>
              <a:t>following</a:t>
            </a:r>
            <a:r>
              <a:rPr lang="nl-NL" sz="1600" b="1" dirty="0">
                <a:solidFill>
                  <a:schemeClr val="bg1"/>
                </a:solidFill>
              </a:rPr>
              <a:t> options: none, </a:t>
            </a:r>
            <a:r>
              <a:rPr lang="nl-NL" sz="1600" b="1" dirty="0" err="1">
                <a:solidFill>
                  <a:schemeClr val="bg1"/>
                </a:solidFill>
              </a:rPr>
              <a:t>daily</a:t>
            </a:r>
            <a:r>
              <a:rPr lang="nl-NL" sz="1600" b="1" dirty="0">
                <a:solidFill>
                  <a:schemeClr val="bg1"/>
                </a:solidFill>
              </a:rPr>
              <a:t>, </a:t>
            </a:r>
            <a:r>
              <a:rPr lang="nl-NL" sz="1600" b="1" dirty="0" err="1">
                <a:solidFill>
                  <a:schemeClr val="bg1"/>
                </a:solidFill>
              </a:rPr>
              <a:t>weekly</a:t>
            </a:r>
            <a:r>
              <a:rPr lang="nl-NL" sz="1600" b="1" dirty="0">
                <a:solidFill>
                  <a:schemeClr val="bg1"/>
                </a:solidFill>
              </a:rPr>
              <a:t>, </a:t>
            </a:r>
            <a:r>
              <a:rPr lang="nl-NL" sz="1600" b="1" dirty="0" err="1">
                <a:solidFill>
                  <a:schemeClr val="bg1"/>
                </a:solidFill>
              </a:rPr>
              <a:t>monthly</a:t>
            </a:r>
            <a:r>
              <a:rPr lang="nl-NL" sz="1600" b="1" dirty="0">
                <a:solidFill>
                  <a:schemeClr val="bg1"/>
                </a:solidFill>
              </a:rPr>
              <a:t>, </a:t>
            </a:r>
            <a:r>
              <a:rPr lang="nl-NL" sz="1600" b="1" dirty="0" err="1">
                <a:solidFill>
                  <a:schemeClr val="bg1"/>
                </a:solidFill>
              </a:rPr>
              <a:t>quarterly</a:t>
            </a:r>
            <a:r>
              <a:rPr lang="nl-NL" sz="1600" b="1" dirty="0">
                <a:solidFill>
                  <a:schemeClr val="bg1"/>
                </a:solidFill>
              </a:rPr>
              <a:t>, semi-</a:t>
            </a:r>
            <a:r>
              <a:rPr lang="nl-NL" sz="1600" b="1" dirty="0" err="1">
                <a:solidFill>
                  <a:schemeClr val="bg1"/>
                </a:solidFill>
              </a:rPr>
              <a:t>annually</a:t>
            </a:r>
            <a:r>
              <a:rPr lang="nl-NL" sz="1600" b="1" dirty="0">
                <a:solidFill>
                  <a:schemeClr val="bg1"/>
                </a:solidFill>
              </a:rPr>
              <a:t> </a:t>
            </a:r>
            <a:r>
              <a:rPr lang="nl-NL" sz="1600" b="1" dirty="0" err="1">
                <a:solidFill>
                  <a:schemeClr val="bg1"/>
                </a:solidFill>
              </a:rPr>
              <a:t>and</a:t>
            </a:r>
            <a:r>
              <a:rPr lang="nl-NL" sz="1600" b="1" dirty="0">
                <a:solidFill>
                  <a:schemeClr val="bg1"/>
                </a:solidFill>
              </a:rPr>
              <a:t> </a:t>
            </a:r>
            <a:r>
              <a:rPr lang="nl-NL" sz="1600" b="1" dirty="0" err="1">
                <a:solidFill>
                  <a:schemeClr val="bg1"/>
                </a:solidFill>
              </a:rPr>
              <a:t>annually</a:t>
            </a:r>
            <a:endParaRPr lang="en-GB" sz="600" b="1" dirty="0">
              <a:solidFill>
                <a:schemeClr val="bg1"/>
              </a:solidFill>
            </a:endParaRPr>
          </a:p>
        </p:txBody>
      </p:sp>
      <p:sp>
        <p:nvSpPr>
          <p:cNvPr id="7" name="TextBox 6">
            <a:extLst>
              <a:ext uri="{FF2B5EF4-FFF2-40B4-BE49-F238E27FC236}">
                <a16:creationId xmlns:a16="http://schemas.microsoft.com/office/drawing/2014/main" id="{99A5E125-FCE5-481D-B968-E73E615DBB72}"/>
              </a:ext>
            </a:extLst>
          </p:cNvPr>
          <p:cNvSpPr txBox="1"/>
          <p:nvPr/>
        </p:nvSpPr>
        <p:spPr>
          <a:xfrm>
            <a:off x="9661900" y="2056687"/>
            <a:ext cx="2407007" cy="3323987"/>
          </a:xfrm>
          <a:prstGeom prst="rect">
            <a:avLst/>
          </a:prstGeom>
          <a:solidFill>
            <a:srgbClr val="87BFFD"/>
          </a:solidFill>
          <a:ln>
            <a:solidFill>
              <a:schemeClr val="tx1"/>
            </a:solidFill>
          </a:ln>
        </p:spPr>
        <p:txBody>
          <a:bodyPr wrap="square" rtlCol="0">
            <a:spAutoFit/>
          </a:bodyPr>
          <a:lstStyle/>
          <a:p>
            <a:pPr marL="171450" indent="-171450">
              <a:buFontTx/>
              <a:buChar char="-"/>
            </a:pPr>
            <a:r>
              <a:rPr lang="en-US" sz="1400" dirty="0">
                <a:solidFill>
                  <a:schemeClr val="bg1"/>
                </a:solidFill>
              </a:rPr>
              <a:t>% ‘none’ sessions was the highest </a:t>
            </a:r>
          </a:p>
          <a:p>
            <a:pPr marL="171450" indent="-171450">
              <a:buFontTx/>
              <a:buChar char="-"/>
            </a:pPr>
            <a:endParaRPr lang="en-US" sz="1400" dirty="0">
              <a:solidFill>
                <a:schemeClr val="bg1"/>
              </a:solidFill>
            </a:endParaRPr>
          </a:p>
          <a:p>
            <a:pPr marL="171450" indent="-171450">
              <a:buFontTx/>
              <a:buChar char="-"/>
            </a:pPr>
            <a:r>
              <a:rPr lang="en-US" sz="1400" dirty="0">
                <a:solidFill>
                  <a:schemeClr val="bg1"/>
                </a:solidFill>
              </a:rPr>
              <a:t>No changes in SSA, SATCOM, Space Weather</a:t>
            </a:r>
          </a:p>
          <a:p>
            <a:pPr marL="171450" indent="-171450">
              <a:buFontTx/>
              <a:buChar char="-"/>
            </a:pPr>
            <a:endParaRPr lang="en-US" sz="1400" dirty="0">
              <a:solidFill>
                <a:schemeClr val="bg1"/>
              </a:solidFill>
            </a:endParaRPr>
          </a:p>
          <a:p>
            <a:pPr marL="171450" indent="-171450">
              <a:buFontTx/>
              <a:buChar char="-"/>
            </a:pPr>
            <a:r>
              <a:rPr lang="en-US" sz="1400" dirty="0">
                <a:solidFill>
                  <a:schemeClr val="bg1"/>
                </a:solidFill>
              </a:rPr>
              <a:t>The monthly frequency option was no longer preferred for ISR, counter (counter) space, satellite operations and payload operations in the desired frequency. Respondents opt for the weekly frequency </a:t>
            </a:r>
          </a:p>
        </p:txBody>
      </p:sp>
      <p:graphicFrame>
        <p:nvGraphicFramePr>
          <p:cNvPr id="8" name="Chart 7">
            <a:extLst>
              <a:ext uri="{FF2B5EF4-FFF2-40B4-BE49-F238E27FC236}">
                <a16:creationId xmlns:a16="http://schemas.microsoft.com/office/drawing/2014/main" id="{81E7588D-8770-4EF3-902E-D6DD73E1E229}"/>
              </a:ext>
            </a:extLst>
          </p:cNvPr>
          <p:cNvGraphicFramePr>
            <a:graphicFrameLocks/>
          </p:cNvGraphicFramePr>
          <p:nvPr>
            <p:extLst>
              <p:ext uri="{D42A27DB-BD31-4B8C-83A1-F6EECF244321}">
                <p14:modId xmlns:p14="http://schemas.microsoft.com/office/powerpoint/2010/main" val="59528032"/>
              </p:ext>
            </p:extLst>
          </p:nvPr>
        </p:nvGraphicFramePr>
        <p:xfrm>
          <a:off x="1701800" y="1929731"/>
          <a:ext cx="7873099" cy="4572669"/>
        </p:xfrm>
        <a:graphic>
          <a:graphicData uri="http://schemas.openxmlformats.org/drawingml/2006/chart">
            <c:chart xmlns:c="http://schemas.openxmlformats.org/drawingml/2006/chart" xmlns:r="http://schemas.openxmlformats.org/officeDocument/2006/relationships" r:id="rId2"/>
          </a:graphicData>
        </a:graphic>
      </p:graphicFrame>
      <p:sp>
        <p:nvSpPr>
          <p:cNvPr id="9" name="Arrow: Down 8">
            <a:extLst>
              <a:ext uri="{FF2B5EF4-FFF2-40B4-BE49-F238E27FC236}">
                <a16:creationId xmlns:a16="http://schemas.microsoft.com/office/drawing/2014/main" id="{0E56BAB5-FC3F-47EB-809C-6313130838D6}"/>
              </a:ext>
            </a:extLst>
          </p:cNvPr>
          <p:cNvSpPr/>
          <p:nvPr/>
        </p:nvSpPr>
        <p:spPr>
          <a:xfrm>
            <a:off x="2267637" y="1973442"/>
            <a:ext cx="53163" cy="85402"/>
          </a:xfrm>
          <a:prstGeom prst="downArrow">
            <a:avLst/>
          </a:prstGeom>
          <a:solidFill>
            <a:srgbClr val="00B0F0"/>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0" name="Arrow: Down 9">
            <a:extLst>
              <a:ext uri="{FF2B5EF4-FFF2-40B4-BE49-F238E27FC236}">
                <a16:creationId xmlns:a16="http://schemas.microsoft.com/office/drawing/2014/main" id="{0340AB07-E561-4CF6-B1F2-D7D65C2BBA67}"/>
              </a:ext>
            </a:extLst>
          </p:cNvPr>
          <p:cNvSpPr/>
          <p:nvPr/>
        </p:nvSpPr>
        <p:spPr>
          <a:xfrm>
            <a:off x="2430671" y="1971285"/>
            <a:ext cx="53163" cy="85402"/>
          </a:xfrm>
          <a:prstGeom prst="downArrow">
            <a:avLst/>
          </a:prstGeom>
          <a:solidFill>
            <a:srgbClr val="00B0F0"/>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1" name="TextBox 10">
            <a:extLst>
              <a:ext uri="{FF2B5EF4-FFF2-40B4-BE49-F238E27FC236}">
                <a16:creationId xmlns:a16="http://schemas.microsoft.com/office/drawing/2014/main" id="{2B0039DF-F1E9-4562-9744-22685223788E}"/>
              </a:ext>
            </a:extLst>
          </p:cNvPr>
          <p:cNvSpPr txBox="1"/>
          <p:nvPr/>
        </p:nvSpPr>
        <p:spPr>
          <a:xfrm>
            <a:off x="1529862" y="1735643"/>
            <a:ext cx="729222" cy="215444"/>
          </a:xfrm>
          <a:prstGeom prst="rect">
            <a:avLst/>
          </a:prstGeom>
          <a:solidFill>
            <a:srgbClr val="00B0F0"/>
          </a:solidFill>
          <a:ln>
            <a:solidFill>
              <a:schemeClr val="tx1"/>
            </a:solidFill>
          </a:ln>
        </p:spPr>
        <p:txBody>
          <a:bodyPr wrap="square" rtlCol="0">
            <a:spAutoFit/>
          </a:bodyPr>
          <a:lstStyle/>
          <a:p>
            <a:r>
              <a:rPr lang="en-GB" sz="800" b="1" dirty="0">
                <a:solidFill>
                  <a:schemeClr val="bg1"/>
                </a:solidFill>
              </a:rPr>
              <a:t>CURRENT</a:t>
            </a:r>
          </a:p>
        </p:txBody>
      </p:sp>
      <p:sp>
        <p:nvSpPr>
          <p:cNvPr id="12" name="TextBox 11">
            <a:extLst>
              <a:ext uri="{FF2B5EF4-FFF2-40B4-BE49-F238E27FC236}">
                <a16:creationId xmlns:a16="http://schemas.microsoft.com/office/drawing/2014/main" id="{17BAB72E-6267-435D-8A71-DFAF82451CA3}"/>
              </a:ext>
            </a:extLst>
          </p:cNvPr>
          <p:cNvSpPr txBox="1"/>
          <p:nvPr/>
        </p:nvSpPr>
        <p:spPr>
          <a:xfrm>
            <a:off x="2442395" y="1747367"/>
            <a:ext cx="681806" cy="200055"/>
          </a:xfrm>
          <a:prstGeom prst="rect">
            <a:avLst/>
          </a:prstGeom>
          <a:solidFill>
            <a:srgbClr val="00B0F0"/>
          </a:solidFill>
          <a:ln>
            <a:solidFill>
              <a:schemeClr val="tx1"/>
            </a:solidFill>
          </a:ln>
        </p:spPr>
        <p:txBody>
          <a:bodyPr wrap="square" rtlCol="0">
            <a:spAutoFit/>
          </a:bodyPr>
          <a:lstStyle/>
          <a:p>
            <a:r>
              <a:rPr lang="en-GB" sz="700" b="1" dirty="0">
                <a:solidFill>
                  <a:schemeClr val="bg1"/>
                </a:solidFill>
              </a:rPr>
              <a:t>DESIRED</a:t>
            </a:r>
          </a:p>
        </p:txBody>
      </p:sp>
      <p:sp>
        <p:nvSpPr>
          <p:cNvPr id="13" name="Title 6">
            <a:extLst>
              <a:ext uri="{FF2B5EF4-FFF2-40B4-BE49-F238E27FC236}">
                <a16:creationId xmlns:a16="http://schemas.microsoft.com/office/drawing/2014/main" id="{3BA8EEEF-B6A7-4B1B-B3CB-95E7A5059DE1}"/>
              </a:ext>
            </a:extLst>
          </p:cNvPr>
          <p:cNvSpPr txBox="1">
            <a:spLocks/>
          </p:cNvSpPr>
          <p:nvPr/>
        </p:nvSpPr>
        <p:spPr>
          <a:xfrm>
            <a:off x="382070" y="946111"/>
            <a:ext cx="8094138" cy="769441"/>
          </a:xfrm>
          <a:prstGeom prst="rect">
            <a:avLst/>
          </a:prstGeom>
        </p:spPr>
        <p:txBody>
          <a:bodyPr vert="horz" lIns="91440" tIns="45720" rIns="91440" bIns="45720" rtlCol="0" anchor="t" anchorCtr="0">
            <a:spAutoFit/>
          </a:bodyPr>
          <a:lstStyle>
            <a:lvl1pPr algn="l" defTabSz="914400" rtl="0" eaLnBrk="1" latinLnBrk="0" hangingPunct="1">
              <a:spcBef>
                <a:spcPct val="0"/>
              </a:spcBef>
              <a:buNone/>
              <a:defRPr sz="2400" b="0" kern="1200">
                <a:solidFill>
                  <a:schemeClr val="tx2"/>
                </a:solidFill>
                <a:latin typeface="+mj-lt"/>
                <a:ea typeface="+mj-ea"/>
                <a:cs typeface="+mj-cs"/>
              </a:defRPr>
            </a:lvl1pPr>
          </a:lstStyle>
          <a:p>
            <a:r>
              <a:rPr lang="en-GB" sz="2800" b="1" dirty="0">
                <a:solidFill>
                  <a:srgbClr val="0070C0"/>
                </a:solidFill>
                <a:cs typeface="Times New Roman" panose="02020603050405020304" pitchFamily="18" charset="0"/>
              </a:rPr>
              <a:t>Training</a:t>
            </a:r>
            <a:br>
              <a:rPr lang="en-GB" sz="2800" b="1" dirty="0">
                <a:solidFill>
                  <a:srgbClr val="0070C0"/>
                </a:solidFill>
                <a:cs typeface="Times New Roman" panose="02020603050405020304" pitchFamily="18" charset="0"/>
              </a:rPr>
            </a:br>
            <a:r>
              <a:rPr lang="en-GB" sz="1600" b="1" dirty="0">
                <a:solidFill>
                  <a:srgbClr val="0070C0"/>
                </a:solidFill>
                <a:cs typeface="Times New Roman" panose="02020603050405020304" pitchFamily="18" charset="0"/>
              </a:rPr>
              <a:t>Frequency</a:t>
            </a:r>
            <a:endParaRPr lang="nl-NL" sz="2800" b="1" dirty="0">
              <a:solidFill>
                <a:srgbClr val="0070C0"/>
              </a:solidFill>
              <a:cs typeface="Times New Roman" panose="02020603050405020304" pitchFamily="18" charset="0"/>
            </a:endParaRPr>
          </a:p>
        </p:txBody>
      </p:sp>
    </p:spTree>
    <p:extLst>
      <p:ext uri="{BB962C8B-B14F-4D97-AF65-F5344CB8AC3E}">
        <p14:creationId xmlns:p14="http://schemas.microsoft.com/office/powerpoint/2010/main" val="3051360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15</a:t>
            </a:fld>
            <a:endParaRPr lang="en-US" dirty="0"/>
          </a:p>
        </p:txBody>
      </p:sp>
      <p:sp>
        <p:nvSpPr>
          <p:cNvPr id="5" name="TextBox 4">
            <a:extLst>
              <a:ext uri="{FF2B5EF4-FFF2-40B4-BE49-F238E27FC236}">
                <a16:creationId xmlns:a16="http://schemas.microsoft.com/office/drawing/2014/main" id="{EE95A239-956B-472D-950F-C3FE5B9D84F5}"/>
              </a:ext>
            </a:extLst>
          </p:cNvPr>
          <p:cNvSpPr txBox="1"/>
          <p:nvPr/>
        </p:nvSpPr>
        <p:spPr>
          <a:xfrm>
            <a:off x="6685029" y="977569"/>
            <a:ext cx="5262509" cy="738664"/>
          </a:xfrm>
          <a:prstGeom prst="rect">
            <a:avLst/>
          </a:prstGeom>
          <a:solidFill>
            <a:srgbClr val="00B0F0"/>
          </a:solidFill>
          <a:ln>
            <a:solidFill>
              <a:schemeClr val="tx1"/>
            </a:solidFill>
          </a:ln>
        </p:spPr>
        <p:txBody>
          <a:bodyPr wrap="square" rtlCol="0">
            <a:spAutoFit/>
          </a:bodyPr>
          <a:lstStyle/>
          <a:p>
            <a:r>
              <a:rPr lang="en-US" sz="1400" b="1" dirty="0">
                <a:solidFill>
                  <a:schemeClr val="bg1"/>
                </a:solidFill>
              </a:rPr>
              <a:t>For future operations, in which specific operational topic do you believe military space personnel must be specialized in? </a:t>
            </a:r>
            <a:endParaRPr lang="en-GB" sz="500" b="1" dirty="0">
              <a:solidFill>
                <a:schemeClr val="bg1"/>
              </a:solidFill>
            </a:endParaRPr>
          </a:p>
        </p:txBody>
      </p:sp>
      <p:sp>
        <p:nvSpPr>
          <p:cNvPr id="7" name="Content Placeholder 4">
            <a:extLst>
              <a:ext uri="{FF2B5EF4-FFF2-40B4-BE49-F238E27FC236}">
                <a16:creationId xmlns:a16="http://schemas.microsoft.com/office/drawing/2014/main" id="{06759958-58FC-4070-8EC5-42C92E32AA7B}"/>
              </a:ext>
            </a:extLst>
          </p:cNvPr>
          <p:cNvSpPr txBox="1">
            <a:spLocks/>
          </p:cNvSpPr>
          <p:nvPr/>
        </p:nvSpPr>
        <p:spPr>
          <a:xfrm>
            <a:off x="6761983" y="1801767"/>
            <a:ext cx="5185555" cy="3254465"/>
          </a:xfrm>
          <a:prstGeom prst="rect">
            <a:avLst/>
          </a:prstGeom>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GB" sz="1600" b="1" dirty="0">
                <a:solidFill>
                  <a:srgbClr val="004D86"/>
                </a:solidFill>
              </a:rPr>
              <a:t>SDA</a:t>
            </a:r>
          </a:p>
          <a:p>
            <a:pPr marL="0" indent="0">
              <a:buNone/>
            </a:pPr>
            <a:r>
              <a:rPr lang="en-GB" sz="1600" dirty="0">
                <a:solidFill>
                  <a:srgbClr val="004D86"/>
                </a:solidFill>
              </a:rPr>
              <a:t>- Keep an eye on space threats and environment, essential for both strategic and tactical decision-making</a:t>
            </a:r>
          </a:p>
          <a:p>
            <a:pPr>
              <a:buFont typeface="Wingdings" panose="05000000000000000000" pitchFamily="2" charset="2"/>
              <a:buChar char="q"/>
            </a:pPr>
            <a:r>
              <a:rPr lang="en-GB" sz="1600" b="1" dirty="0">
                <a:solidFill>
                  <a:srgbClr val="004D86"/>
                </a:solidFill>
              </a:rPr>
              <a:t>Space-based services</a:t>
            </a:r>
          </a:p>
          <a:p>
            <a:pPr marL="0" indent="0">
              <a:buNone/>
            </a:pPr>
            <a:r>
              <a:rPr lang="en-GB" sz="1600" dirty="0">
                <a:solidFill>
                  <a:srgbClr val="004D86"/>
                </a:solidFill>
              </a:rPr>
              <a:t>- Fundamental for military operations</a:t>
            </a:r>
          </a:p>
          <a:p>
            <a:pPr>
              <a:buFont typeface="Wingdings" panose="05000000000000000000" pitchFamily="2" charset="2"/>
              <a:buChar char="q"/>
            </a:pPr>
            <a:r>
              <a:rPr lang="en-GB" sz="1600" b="1" dirty="0">
                <a:solidFill>
                  <a:srgbClr val="004D86"/>
                </a:solidFill>
              </a:rPr>
              <a:t>Security</a:t>
            </a:r>
          </a:p>
          <a:p>
            <a:pPr marL="0" indent="0">
              <a:buNone/>
            </a:pPr>
            <a:r>
              <a:rPr lang="en-GB" sz="1600" dirty="0">
                <a:solidFill>
                  <a:srgbClr val="004D86"/>
                </a:solidFill>
              </a:rPr>
              <a:t>- Fundamental; important for resilience of mission; security of military data</a:t>
            </a:r>
          </a:p>
          <a:p>
            <a:pPr>
              <a:buFont typeface="Wingdings" panose="05000000000000000000" pitchFamily="2" charset="2"/>
              <a:buChar char="q"/>
            </a:pPr>
            <a:r>
              <a:rPr lang="en-GB" sz="1600" b="1" dirty="0">
                <a:solidFill>
                  <a:srgbClr val="004D86"/>
                </a:solidFill>
              </a:rPr>
              <a:t>In-Space operations</a:t>
            </a:r>
          </a:p>
          <a:p>
            <a:pPr marL="0" indent="0">
              <a:buNone/>
            </a:pPr>
            <a:r>
              <a:rPr lang="en-GB" sz="1600" dirty="0">
                <a:solidFill>
                  <a:srgbClr val="004D86"/>
                </a:solidFill>
              </a:rPr>
              <a:t>- Space is becoming a domain of warfighting</a:t>
            </a:r>
          </a:p>
          <a:p>
            <a:pPr>
              <a:buFont typeface="Wingdings" panose="05000000000000000000" pitchFamily="2" charset="2"/>
              <a:buChar char="q"/>
            </a:pPr>
            <a:r>
              <a:rPr lang="en-GB" sz="1600" b="1" dirty="0">
                <a:solidFill>
                  <a:srgbClr val="004D86"/>
                </a:solidFill>
              </a:rPr>
              <a:t>Access to Space</a:t>
            </a:r>
            <a:endParaRPr lang="en-GB" sz="1600" dirty="0">
              <a:solidFill>
                <a:srgbClr val="004D86"/>
              </a:solidFill>
            </a:endParaRPr>
          </a:p>
          <a:p>
            <a:pPr marL="0" indent="0">
              <a:buNone/>
            </a:pPr>
            <a:r>
              <a:rPr lang="en-GB" sz="1600" dirty="0">
                <a:solidFill>
                  <a:srgbClr val="004D86"/>
                </a:solidFill>
              </a:rPr>
              <a:t>- Rapid response / deliver is crucial</a:t>
            </a:r>
          </a:p>
        </p:txBody>
      </p:sp>
      <p:graphicFrame>
        <p:nvGraphicFramePr>
          <p:cNvPr id="8" name="Chart 7">
            <a:extLst>
              <a:ext uri="{FF2B5EF4-FFF2-40B4-BE49-F238E27FC236}">
                <a16:creationId xmlns:a16="http://schemas.microsoft.com/office/drawing/2014/main" id="{C9F2A91E-E209-40AD-A227-9B487EEF880E}"/>
              </a:ext>
            </a:extLst>
          </p:cNvPr>
          <p:cNvGraphicFramePr>
            <a:graphicFrameLocks/>
          </p:cNvGraphicFramePr>
          <p:nvPr>
            <p:extLst>
              <p:ext uri="{D42A27DB-BD31-4B8C-83A1-F6EECF244321}">
                <p14:modId xmlns:p14="http://schemas.microsoft.com/office/powerpoint/2010/main" val="690817423"/>
              </p:ext>
            </p:extLst>
          </p:nvPr>
        </p:nvGraphicFramePr>
        <p:xfrm>
          <a:off x="375119" y="2137303"/>
          <a:ext cx="6273769" cy="4119879"/>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F3A69C70-4B9E-4546-9F74-5E082F3B9B5C}"/>
              </a:ext>
            </a:extLst>
          </p:cNvPr>
          <p:cNvSpPr/>
          <p:nvPr/>
        </p:nvSpPr>
        <p:spPr>
          <a:xfrm>
            <a:off x="244462" y="943029"/>
            <a:ext cx="6096000" cy="1077218"/>
          </a:xfrm>
          <a:prstGeom prst="rect">
            <a:avLst/>
          </a:prstGeom>
        </p:spPr>
        <p:txBody>
          <a:bodyPr>
            <a:spAutoFit/>
          </a:bodyPr>
          <a:lstStyle/>
          <a:p>
            <a:r>
              <a:rPr lang="en-GB" b="1" dirty="0">
                <a:solidFill>
                  <a:srgbClr val="0070C0"/>
                </a:solidFill>
                <a:cs typeface="Calibri Light" panose="020F0302020204030204" pitchFamily="34" charset="0"/>
              </a:rPr>
              <a:t>Future Military Space Operations</a:t>
            </a:r>
            <a:endParaRPr lang="nl-NL" b="1" dirty="0">
              <a:solidFill>
                <a:srgbClr val="0070C0"/>
              </a:solidFill>
              <a:cs typeface="Calibri Light" panose="020F0302020204030204" pitchFamily="34" charset="0"/>
            </a:endParaRPr>
          </a:p>
        </p:txBody>
      </p:sp>
      <p:sp>
        <p:nvSpPr>
          <p:cNvPr id="9" name="Content Placeholder 4">
            <a:extLst>
              <a:ext uri="{FF2B5EF4-FFF2-40B4-BE49-F238E27FC236}">
                <a16:creationId xmlns:a16="http://schemas.microsoft.com/office/drawing/2014/main" id="{8B40064F-14EE-4286-A437-FCC636A85C49}"/>
              </a:ext>
            </a:extLst>
          </p:cNvPr>
          <p:cNvSpPr txBox="1">
            <a:spLocks/>
          </p:cNvSpPr>
          <p:nvPr/>
        </p:nvSpPr>
        <p:spPr>
          <a:xfrm>
            <a:off x="6803572" y="5345724"/>
            <a:ext cx="5262508" cy="3323830"/>
          </a:xfrm>
          <a:prstGeom prst="rect">
            <a:avLst/>
          </a:prstGeom>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GB" sz="1600" b="1" dirty="0">
                <a:solidFill>
                  <a:srgbClr val="004D86"/>
                </a:solidFill>
              </a:rPr>
              <a:t>Added topics</a:t>
            </a:r>
          </a:p>
          <a:p>
            <a:pPr marL="0" indent="0">
              <a:buNone/>
            </a:pPr>
            <a:r>
              <a:rPr lang="en-GB" sz="1600" dirty="0">
                <a:solidFill>
                  <a:srgbClr val="004D86"/>
                </a:solidFill>
              </a:rPr>
              <a:t>- Cyber security; Space Weather; Space Power theory; Electromagnetic Spectrum Operations; ASAT (</a:t>
            </a:r>
            <a:r>
              <a:rPr lang="nl-NL" sz="1600" dirty="0">
                <a:solidFill>
                  <a:srgbClr val="004D86"/>
                </a:solidFill>
              </a:rPr>
              <a:t>Anti-</a:t>
            </a:r>
            <a:r>
              <a:rPr lang="nl-NL" sz="1600" dirty="0" err="1">
                <a:solidFill>
                  <a:srgbClr val="004D86"/>
                </a:solidFill>
              </a:rPr>
              <a:t>satellite</a:t>
            </a:r>
            <a:r>
              <a:rPr lang="nl-NL" sz="1600" dirty="0">
                <a:solidFill>
                  <a:srgbClr val="004D86"/>
                </a:solidFill>
              </a:rPr>
              <a:t> </a:t>
            </a:r>
            <a:r>
              <a:rPr lang="nl-NL" sz="1600" dirty="0" err="1">
                <a:solidFill>
                  <a:srgbClr val="004D86"/>
                </a:solidFill>
              </a:rPr>
              <a:t>weapons</a:t>
            </a:r>
            <a:r>
              <a:rPr lang="nl-NL" sz="1600" dirty="0">
                <a:solidFill>
                  <a:srgbClr val="004D86"/>
                </a:solidFill>
              </a:rPr>
              <a:t>)</a:t>
            </a:r>
            <a:endParaRPr lang="en-GB" sz="1600" dirty="0">
              <a:solidFill>
                <a:srgbClr val="004D86"/>
              </a:solidFill>
            </a:endParaRPr>
          </a:p>
        </p:txBody>
      </p:sp>
    </p:spTree>
    <p:extLst>
      <p:ext uri="{BB962C8B-B14F-4D97-AF65-F5344CB8AC3E}">
        <p14:creationId xmlns:p14="http://schemas.microsoft.com/office/powerpoint/2010/main" val="17662074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16</a:t>
            </a:fld>
            <a:endParaRPr lang="en-US" dirty="0"/>
          </a:p>
        </p:txBody>
      </p:sp>
      <p:sp>
        <p:nvSpPr>
          <p:cNvPr id="29" name="Title 3">
            <a:extLst>
              <a:ext uri="{FF2B5EF4-FFF2-40B4-BE49-F238E27FC236}">
                <a16:creationId xmlns:a16="http://schemas.microsoft.com/office/drawing/2014/main" id="{7E87AB98-E835-4EA3-852F-A694A8876EFD}"/>
              </a:ext>
            </a:extLst>
          </p:cNvPr>
          <p:cNvSpPr txBox="1">
            <a:spLocks/>
          </p:cNvSpPr>
          <p:nvPr/>
        </p:nvSpPr>
        <p:spPr bwMode="auto">
          <a:xfrm>
            <a:off x="-170426" y="795130"/>
            <a:ext cx="2567465" cy="5669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GB" kern="0" dirty="0">
                <a:solidFill>
                  <a:srgbClr val="0070C0"/>
                </a:solidFill>
              </a:rPr>
              <a:t>Key Points</a:t>
            </a:r>
            <a:endParaRPr lang="nl-NL" kern="0" dirty="0">
              <a:solidFill>
                <a:srgbClr val="0070C0"/>
              </a:solidFill>
            </a:endParaRPr>
          </a:p>
        </p:txBody>
      </p:sp>
      <p:sp>
        <p:nvSpPr>
          <p:cNvPr id="30" name="Rectangle 29">
            <a:extLst>
              <a:ext uri="{FF2B5EF4-FFF2-40B4-BE49-F238E27FC236}">
                <a16:creationId xmlns:a16="http://schemas.microsoft.com/office/drawing/2014/main" id="{F4C35589-1EE6-4D69-AAAE-60E05D24F928}"/>
              </a:ext>
            </a:extLst>
          </p:cNvPr>
          <p:cNvSpPr/>
          <p:nvPr/>
        </p:nvSpPr>
        <p:spPr>
          <a:xfrm>
            <a:off x="248652" y="1362077"/>
            <a:ext cx="11694696" cy="2800767"/>
          </a:xfrm>
          <a:prstGeom prst="rect">
            <a:avLst/>
          </a:prstGeom>
        </p:spPr>
        <p:txBody>
          <a:bodyPr wrap="square">
            <a:spAutoFit/>
          </a:bodyPr>
          <a:lstStyle/>
          <a:p>
            <a:pPr>
              <a:buFont typeface="Wingdings" panose="05000000000000000000" pitchFamily="2" charset="2"/>
              <a:buChar char="q"/>
            </a:pPr>
            <a:r>
              <a:rPr lang="en-GB" sz="1600" b="1" dirty="0">
                <a:solidFill>
                  <a:srgbClr val="004D86"/>
                </a:solidFill>
              </a:rPr>
              <a:t>There are important / relevant education and training needs</a:t>
            </a:r>
          </a:p>
          <a:p>
            <a:pPr>
              <a:buFontTx/>
              <a:buChar char="-"/>
            </a:pPr>
            <a:r>
              <a:rPr lang="en-GB" sz="1600" dirty="0">
                <a:solidFill>
                  <a:srgbClr val="004D86"/>
                </a:solidFill>
              </a:rPr>
              <a:t>Some less, some more. For education: STM, Rendezvous Operations &amp; SSA for education. For training: SATCOM.</a:t>
            </a:r>
          </a:p>
          <a:p>
            <a:pPr>
              <a:buFont typeface="Wingdings" panose="05000000000000000000" pitchFamily="2" charset="2"/>
              <a:buChar char="q"/>
            </a:pPr>
            <a:r>
              <a:rPr lang="en-GB" sz="1600" b="1" dirty="0">
                <a:solidFill>
                  <a:srgbClr val="004D86"/>
                </a:solidFill>
              </a:rPr>
              <a:t>Combining methods are the most favourited way</a:t>
            </a:r>
          </a:p>
          <a:p>
            <a:pPr>
              <a:buFontTx/>
              <a:buChar char="-"/>
            </a:pPr>
            <a:r>
              <a:rPr lang="en-GB" sz="1600" dirty="0">
                <a:solidFill>
                  <a:srgbClr val="004D86"/>
                </a:solidFill>
              </a:rPr>
              <a:t>2D/3D visualizations; the use of AR/VR; integrate AI-based scenarios; avoid motion sickness, high fidelity tools;  have simulated control rooms.</a:t>
            </a:r>
            <a:endParaRPr lang="en-GB" sz="1600" b="1" dirty="0">
              <a:solidFill>
                <a:srgbClr val="004D86"/>
              </a:solidFill>
            </a:endParaRPr>
          </a:p>
          <a:p>
            <a:pPr>
              <a:buFont typeface="Wingdings" panose="05000000000000000000" pitchFamily="2" charset="2"/>
              <a:buChar char="q"/>
            </a:pPr>
            <a:r>
              <a:rPr lang="en-GB" sz="1600" b="1" dirty="0">
                <a:solidFill>
                  <a:srgbClr val="004D86"/>
                </a:solidFill>
              </a:rPr>
              <a:t>In educational and training sessions, training exercises are generally required to be more frequent </a:t>
            </a:r>
          </a:p>
          <a:p>
            <a:r>
              <a:rPr lang="en-GB" sz="1600" b="1" dirty="0">
                <a:solidFill>
                  <a:srgbClr val="004D86"/>
                </a:solidFill>
              </a:rPr>
              <a:t>-</a:t>
            </a:r>
            <a:r>
              <a:rPr lang="en-GB" sz="1600" dirty="0">
                <a:solidFill>
                  <a:srgbClr val="004D86"/>
                </a:solidFill>
              </a:rPr>
              <a:t>Some less, some more. For education: Satellite, payload and launch operations have the highest daily %. For training: </a:t>
            </a:r>
            <a:r>
              <a:rPr lang="en-US" sz="1600" dirty="0">
                <a:solidFill>
                  <a:srgbClr val="004D86"/>
                </a:solidFill>
              </a:rPr>
              <a:t>‘none’ sessions were the highest; ISR, counter (counter) space, satellite operations and payload operations </a:t>
            </a:r>
            <a:r>
              <a:rPr lang="en-US" sz="1600" dirty="0">
                <a:solidFill>
                  <a:srgbClr val="004D86"/>
                </a:solidFill>
                <a:sym typeface="Wingdings" panose="05000000000000000000" pitchFamily="2" charset="2"/>
              </a:rPr>
              <a:t> </a:t>
            </a:r>
            <a:r>
              <a:rPr lang="en-US" sz="1600" dirty="0">
                <a:solidFill>
                  <a:srgbClr val="004D86"/>
                </a:solidFill>
              </a:rPr>
              <a:t>weekly frequency are the desired ones.</a:t>
            </a:r>
            <a:endParaRPr lang="en-GB" sz="1600" dirty="0">
              <a:solidFill>
                <a:srgbClr val="004D86"/>
              </a:solidFill>
            </a:endParaRPr>
          </a:p>
          <a:p>
            <a:pPr>
              <a:buFont typeface="Wingdings" panose="05000000000000000000" pitchFamily="2" charset="2"/>
              <a:buChar char="q"/>
            </a:pPr>
            <a:r>
              <a:rPr lang="en-GB" sz="1600" b="1" dirty="0">
                <a:solidFill>
                  <a:srgbClr val="004D86"/>
                </a:solidFill>
              </a:rPr>
              <a:t>Future operations </a:t>
            </a:r>
          </a:p>
          <a:p>
            <a:r>
              <a:rPr lang="en-GB" sz="1600" dirty="0">
                <a:solidFill>
                  <a:srgbClr val="004D86"/>
                </a:solidFill>
              </a:rPr>
              <a:t>- Personnel should be the most specialized in SDA, space-based services, security and in-space operations. SDA</a:t>
            </a:r>
          </a:p>
        </p:txBody>
      </p:sp>
      <p:sp>
        <p:nvSpPr>
          <p:cNvPr id="32" name="Content Placeholder 4">
            <a:extLst>
              <a:ext uri="{FF2B5EF4-FFF2-40B4-BE49-F238E27FC236}">
                <a16:creationId xmlns:a16="http://schemas.microsoft.com/office/drawing/2014/main" id="{3F97A4DA-E386-45C4-9563-901506772025}"/>
              </a:ext>
            </a:extLst>
          </p:cNvPr>
          <p:cNvSpPr txBox="1">
            <a:spLocks/>
          </p:cNvSpPr>
          <p:nvPr/>
        </p:nvSpPr>
        <p:spPr>
          <a:xfrm>
            <a:off x="238019" y="4216644"/>
            <a:ext cx="8505981" cy="427228"/>
          </a:xfrm>
          <a:prstGeom prst="rect">
            <a:avLst/>
          </a:prstGeom>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GB" sz="1600" b="1" dirty="0">
                <a:solidFill>
                  <a:srgbClr val="004D86"/>
                </a:solidFill>
              </a:rPr>
              <a:t>Strengths &amp; Limitations</a:t>
            </a:r>
          </a:p>
          <a:p>
            <a:pPr>
              <a:buFont typeface="Wingdings" panose="05000000000000000000" pitchFamily="2" charset="2"/>
              <a:buChar char="q"/>
            </a:pPr>
            <a:endParaRPr lang="en-GB" sz="1400" b="1" dirty="0"/>
          </a:p>
          <a:p>
            <a:pPr marL="0" indent="0">
              <a:buNone/>
            </a:pPr>
            <a:endParaRPr lang="en-GB" sz="1400" dirty="0"/>
          </a:p>
          <a:p>
            <a:pPr marL="0" indent="0">
              <a:buNone/>
            </a:pPr>
            <a:endParaRPr lang="en-GB" sz="1400" dirty="0"/>
          </a:p>
          <a:p>
            <a:pPr>
              <a:buFont typeface="Wingdings" panose="05000000000000000000" pitchFamily="2" charset="2"/>
              <a:buChar char="q"/>
            </a:pPr>
            <a:endParaRPr lang="en-GB" sz="1400" b="1" dirty="0"/>
          </a:p>
        </p:txBody>
      </p:sp>
      <p:pic>
        <p:nvPicPr>
          <p:cNvPr id="52" name="Picture 2" descr="Planet Sizes Photos, Images &amp; Pictures | Shutterstock">
            <a:extLst>
              <a:ext uri="{FF2B5EF4-FFF2-40B4-BE49-F238E27FC236}">
                <a16:creationId xmlns:a16="http://schemas.microsoft.com/office/drawing/2014/main" id="{76B46E6A-037A-4FF1-BF48-9762A56F91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990" b="9542"/>
          <a:stretch/>
        </p:blipFill>
        <p:spPr bwMode="auto">
          <a:xfrm>
            <a:off x="7645052" y="4646606"/>
            <a:ext cx="4546948" cy="1650689"/>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graphicFrame>
        <p:nvGraphicFramePr>
          <p:cNvPr id="54" name="Content Placeholder 8">
            <a:extLst>
              <a:ext uri="{FF2B5EF4-FFF2-40B4-BE49-F238E27FC236}">
                <a16:creationId xmlns:a16="http://schemas.microsoft.com/office/drawing/2014/main" id="{886EBD67-B46F-4D92-AA54-13F1C30BD320}"/>
              </a:ext>
            </a:extLst>
          </p:cNvPr>
          <p:cNvGraphicFramePr>
            <a:graphicFrameLocks/>
          </p:cNvGraphicFramePr>
          <p:nvPr>
            <p:extLst>
              <p:ext uri="{D42A27DB-BD31-4B8C-83A1-F6EECF244321}">
                <p14:modId xmlns:p14="http://schemas.microsoft.com/office/powerpoint/2010/main" val="1176512253"/>
              </p:ext>
            </p:extLst>
          </p:nvPr>
        </p:nvGraphicFramePr>
        <p:xfrm>
          <a:off x="-639925" y="4661671"/>
          <a:ext cx="5681521" cy="2814316"/>
        </p:xfrm>
        <a:graphic>
          <a:graphicData uri="http://schemas.openxmlformats.org/drawingml/2006/chart">
            <c:chart xmlns:c="http://schemas.openxmlformats.org/drawingml/2006/chart" xmlns:r="http://schemas.openxmlformats.org/officeDocument/2006/relationships" r:id="rId3"/>
          </a:graphicData>
        </a:graphic>
      </p:graphicFrame>
      <p:sp>
        <p:nvSpPr>
          <p:cNvPr id="55" name="TextBox 54">
            <a:extLst>
              <a:ext uri="{FF2B5EF4-FFF2-40B4-BE49-F238E27FC236}">
                <a16:creationId xmlns:a16="http://schemas.microsoft.com/office/drawing/2014/main" id="{AE3C6EE5-3FCB-4CE3-9933-59AE4AA3D811}"/>
              </a:ext>
            </a:extLst>
          </p:cNvPr>
          <p:cNvSpPr txBox="1"/>
          <p:nvPr/>
        </p:nvSpPr>
        <p:spPr>
          <a:xfrm>
            <a:off x="1734484" y="6204603"/>
            <a:ext cx="1033251" cy="230832"/>
          </a:xfrm>
          <a:prstGeom prst="rect">
            <a:avLst/>
          </a:prstGeom>
          <a:solidFill>
            <a:srgbClr val="87BFFD"/>
          </a:solidFill>
          <a:ln>
            <a:solidFill>
              <a:schemeClr val="tx1"/>
            </a:solidFill>
          </a:ln>
        </p:spPr>
        <p:txBody>
          <a:bodyPr wrap="square" rtlCol="0">
            <a:spAutoFit/>
          </a:bodyPr>
          <a:lstStyle/>
          <a:p>
            <a:r>
              <a:rPr lang="en-GB" sz="900" b="1" dirty="0">
                <a:solidFill>
                  <a:schemeClr val="bg1"/>
                </a:solidFill>
              </a:rPr>
              <a:t>Percentages</a:t>
            </a:r>
          </a:p>
        </p:txBody>
      </p:sp>
      <p:pic>
        <p:nvPicPr>
          <p:cNvPr id="56" name="Picture 2" descr="Soldier - Free people icons">
            <a:extLst>
              <a:ext uri="{FF2B5EF4-FFF2-40B4-BE49-F238E27FC236}">
                <a16:creationId xmlns:a16="http://schemas.microsoft.com/office/drawing/2014/main" id="{CC3B9B10-B447-414B-B6B1-4E4B6B7A73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207" y="5491154"/>
            <a:ext cx="464663" cy="46466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Military man - Free security icons">
            <a:extLst>
              <a:ext uri="{FF2B5EF4-FFF2-40B4-BE49-F238E27FC236}">
                <a16:creationId xmlns:a16="http://schemas.microsoft.com/office/drawing/2014/main" id="{7D80E72A-91C4-4E46-B567-E59C4899FC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685" y="5612841"/>
            <a:ext cx="520845" cy="52084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Researcher - Free user icons">
            <a:extLst>
              <a:ext uri="{FF2B5EF4-FFF2-40B4-BE49-F238E27FC236}">
                <a16:creationId xmlns:a16="http://schemas.microsoft.com/office/drawing/2014/main" id="{2F42C73D-C66A-4FD4-8CC2-C4F48A10B8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522" y="5602324"/>
            <a:ext cx="537370" cy="53737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35922CD2-64CB-4758-8DDA-D6FAA012AB44}"/>
              </a:ext>
            </a:extLst>
          </p:cNvPr>
          <p:cNvSpPr txBox="1"/>
          <p:nvPr/>
        </p:nvSpPr>
        <p:spPr>
          <a:xfrm>
            <a:off x="10413161" y="4888801"/>
            <a:ext cx="480127" cy="215444"/>
          </a:xfrm>
          <a:prstGeom prst="rect">
            <a:avLst/>
          </a:prstGeom>
          <a:solidFill>
            <a:schemeClr val="tx2">
              <a:lumMod val="60000"/>
              <a:lumOff val="40000"/>
            </a:schemeClr>
          </a:solidFill>
          <a:ln>
            <a:solidFill>
              <a:schemeClr val="bg1"/>
            </a:solidFill>
          </a:ln>
        </p:spPr>
        <p:txBody>
          <a:bodyPr wrap="square" rtlCol="0">
            <a:spAutoFit/>
          </a:bodyPr>
          <a:lstStyle/>
          <a:p>
            <a:pPr algn="ctr"/>
            <a:r>
              <a:rPr lang="en-GB" sz="800" b="1" dirty="0">
                <a:solidFill>
                  <a:schemeClr val="bg1"/>
                </a:solidFill>
              </a:rPr>
              <a:t>42</a:t>
            </a:r>
          </a:p>
        </p:txBody>
      </p:sp>
      <p:sp>
        <p:nvSpPr>
          <p:cNvPr id="60" name="TextBox 59">
            <a:extLst>
              <a:ext uri="{FF2B5EF4-FFF2-40B4-BE49-F238E27FC236}">
                <a16:creationId xmlns:a16="http://schemas.microsoft.com/office/drawing/2014/main" id="{1BB11E39-3849-43F0-A83F-28364BC5005F}"/>
              </a:ext>
            </a:extLst>
          </p:cNvPr>
          <p:cNvSpPr txBox="1"/>
          <p:nvPr/>
        </p:nvSpPr>
        <p:spPr>
          <a:xfrm>
            <a:off x="7811768" y="4735983"/>
            <a:ext cx="488879" cy="307777"/>
          </a:xfrm>
          <a:prstGeom prst="rect">
            <a:avLst/>
          </a:prstGeom>
          <a:solidFill>
            <a:schemeClr val="tx2">
              <a:lumMod val="60000"/>
              <a:lumOff val="40000"/>
            </a:schemeClr>
          </a:solidFill>
          <a:ln>
            <a:solidFill>
              <a:schemeClr val="bg1"/>
            </a:solidFill>
          </a:ln>
        </p:spPr>
        <p:txBody>
          <a:bodyPr wrap="square" rtlCol="0">
            <a:spAutoFit/>
          </a:bodyPr>
          <a:lstStyle/>
          <a:p>
            <a:pPr algn="ctr"/>
            <a:r>
              <a:rPr lang="en-GB" sz="700" b="1" dirty="0">
                <a:solidFill>
                  <a:schemeClr val="bg1"/>
                </a:solidFill>
              </a:rPr>
              <a:t>40-50 K</a:t>
            </a:r>
          </a:p>
        </p:txBody>
      </p:sp>
      <p:cxnSp>
        <p:nvCxnSpPr>
          <p:cNvPr id="61" name="Straight Connector 60">
            <a:extLst>
              <a:ext uri="{FF2B5EF4-FFF2-40B4-BE49-F238E27FC236}">
                <a16:creationId xmlns:a16="http://schemas.microsoft.com/office/drawing/2014/main" id="{7236893D-7DF0-4B60-879B-99FF19DE382D}"/>
              </a:ext>
            </a:extLst>
          </p:cNvPr>
          <p:cNvCxnSpPr>
            <a:cxnSpLocks/>
          </p:cNvCxnSpPr>
          <p:nvPr/>
        </p:nvCxnSpPr>
        <p:spPr>
          <a:xfrm flipH="1" flipV="1">
            <a:off x="8382933" y="4992773"/>
            <a:ext cx="1947942" cy="874"/>
          </a:xfrm>
          <a:prstGeom prst="line">
            <a:avLst/>
          </a:prstGeom>
          <a:ln w="19050">
            <a:prstDash val="lgDashDot"/>
          </a:ln>
        </p:spPr>
        <p:style>
          <a:lnRef idx="1">
            <a:schemeClr val="accent1"/>
          </a:lnRef>
          <a:fillRef idx="0">
            <a:schemeClr val="accent1"/>
          </a:fillRef>
          <a:effectRef idx="0">
            <a:schemeClr val="accent1"/>
          </a:effectRef>
          <a:fontRef idx="minor">
            <a:schemeClr val="tx1"/>
          </a:fontRef>
        </p:style>
      </p:cxnSp>
      <p:graphicFrame>
        <p:nvGraphicFramePr>
          <p:cNvPr id="62" name="Content Placeholder 8">
            <a:extLst>
              <a:ext uri="{FF2B5EF4-FFF2-40B4-BE49-F238E27FC236}">
                <a16:creationId xmlns:a16="http://schemas.microsoft.com/office/drawing/2014/main" id="{10884A7C-29FD-4A58-8278-DBD48F4506EB}"/>
              </a:ext>
            </a:extLst>
          </p:cNvPr>
          <p:cNvGraphicFramePr>
            <a:graphicFrameLocks/>
          </p:cNvGraphicFramePr>
          <p:nvPr>
            <p:extLst>
              <p:ext uri="{D42A27DB-BD31-4B8C-83A1-F6EECF244321}">
                <p14:modId xmlns:p14="http://schemas.microsoft.com/office/powerpoint/2010/main" val="43722864"/>
              </p:ext>
            </p:extLst>
          </p:nvPr>
        </p:nvGraphicFramePr>
        <p:xfrm>
          <a:off x="4327744" y="4623586"/>
          <a:ext cx="3401737" cy="1894172"/>
        </p:xfrm>
        <a:graphic>
          <a:graphicData uri="http://schemas.openxmlformats.org/drawingml/2006/chart">
            <c:chart xmlns:c="http://schemas.openxmlformats.org/drawingml/2006/chart" xmlns:r="http://schemas.openxmlformats.org/officeDocument/2006/relationships" r:id="rId7"/>
          </a:graphicData>
        </a:graphic>
      </p:graphicFrame>
      <p:pic>
        <p:nvPicPr>
          <p:cNvPr id="63" name="Picture 22" descr="Flag of the Netherlands - Wikipedia">
            <a:extLst>
              <a:ext uri="{FF2B5EF4-FFF2-40B4-BE49-F238E27FC236}">
                <a16:creationId xmlns:a16="http://schemas.microsoft.com/office/drawing/2014/main" id="{AF72CDB6-14CC-4AEC-8522-2A1F376448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2728" y="5405018"/>
            <a:ext cx="258406" cy="172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4" name="Picture 6" descr="Flag of the United States of America | History, Meaning, Facts, &amp; Design |  Britannica">
            <a:extLst>
              <a:ext uri="{FF2B5EF4-FFF2-40B4-BE49-F238E27FC236}">
                <a16:creationId xmlns:a16="http://schemas.microsoft.com/office/drawing/2014/main" id="{A247013D-275F-4FC2-929D-F1E393160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1438" y="5463586"/>
            <a:ext cx="134998" cy="86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C43B8E8D-EA9F-493D-A7F1-3EB031B4BDED}"/>
              </a:ext>
            </a:extLst>
          </p:cNvPr>
          <p:cNvPicPr>
            <a:picLocks noChangeAspect="1"/>
          </p:cNvPicPr>
          <p:nvPr/>
        </p:nvPicPr>
        <p:blipFill>
          <a:blip r:embed="rId10"/>
          <a:stretch>
            <a:fillRect/>
          </a:stretch>
        </p:blipFill>
        <p:spPr>
          <a:xfrm>
            <a:off x="5642347" y="4605787"/>
            <a:ext cx="122457" cy="81638"/>
          </a:xfrm>
          <a:prstGeom prst="rect">
            <a:avLst/>
          </a:prstGeom>
          <a:ln>
            <a:noFill/>
          </a:ln>
          <a:effectLst>
            <a:outerShdw blurRad="292100" dist="139700" dir="2700000" algn="tl" rotWithShape="0">
              <a:srgbClr val="333333">
                <a:alpha val="65000"/>
              </a:srgbClr>
            </a:outerShdw>
          </a:effectLst>
        </p:spPr>
      </p:pic>
      <p:pic>
        <p:nvPicPr>
          <p:cNvPr id="66" name="Picture 65">
            <a:extLst>
              <a:ext uri="{FF2B5EF4-FFF2-40B4-BE49-F238E27FC236}">
                <a16:creationId xmlns:a16="http://schemas.microsoft.com/office/drawing/2014/main" id="{5A8A4CBB-8016-4A13-98DF-3A59F4B9ED69}"/>
              </a:ext>
            </a:extLst>
          </p:cNvPr>
          <p:cNvPicPr>
            <a:picLocks noChangeAspect="1"/>
          </p:cNvPicPr>
          <p:nvPr/>
        </p:nvPicPr>
        <p:blipFill>
          <a:blip r:embed="rId11"/>
          <a:stretch>
            <a:fillRect/>
          </a:stretch>
        </p:blipFill>
        <p:spPr>
          <a:xfrm>
            <a:off x="6223368" y="4626826"/>
            <a:ext cx="122457" cy="81638"/>
          </a:xfrm>
          <a:prstGeom prst="rect">
            <a:avLst/>
          </a:prstGeom>
          <a:ln>
            <a:noFill/>
          </a:ln>
          <a:effectLst>
            <a:outerShdw blurRad="292100" dist="139700" dir="2700000" algn="tl" rotWithShape="0">
              <a:srgbClr val="333333">
                <a:alpha val="65000"/>
              </a:srgbClr>
            </a:outerShdw>
          </a:effectLst>
        </p:spPr>
      </p:pic>
      <p:pic>
        <p:nvPicPr>
          <p:cNvPr id="67" name="Picture 16" descr="Taegeuk | Asia Society">
            <a:extLst>
              <a:ext uri="{FF2B5EF4-FFF2-40B4-BE49-F238E27FC236}">
                <a16:creationId xmlns:a16="http://schemas.microsoft.com/office/drawing/2014/main" id="{C7FEB888-7A44-482D-9679-6EB713F1C45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63320" y="4564968"/>
            <a:ext cx="127977" cy="816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8" name="Picture 18" descr="Flag of Germany - Wikipedia">
            <a:extLst>
              <a:ext uri="{FF2B5EF4-FFF2-40B4-BE49-F238E27FC236}">
                <a16:creationId xmlns:a16="http://schemas.microsoft.com/office/drawing/2014/main" id="{E12FE1A0-C230-4C3D-BCA0-77FA8499022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6288" y="4913996"/>
            <a:ext cx="137545" cy="82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9" name="Picture 20" descr="Flag of Brazil - Wikipedia">
            <a:extLst>
              <a:ext uri="{FF2B5EF4-FFF2-40B4-BE49-F238E27FC236}">
                <a16:creationId xmlns:a16="http://schemas.microsoft.com/office/drawing/2014/main" id="{51792DF5-3585-4EC0-84D9-E8EF1D3A54B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09459" y="4596161"/>
            <a:ext cx="122457" cy="85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0" name="Picture 2" descr="Flag of the United Kingdom - Wikipedia">
            <a:extLst>
              <a:ext uri="{FF2B5EF4-FFF2-40B4-BE49-F238E27FC236}">
                <a16:creationId xmlns:a16="http://schemas.microsoft.com/office/drawing/2014/main" id="{0700C241-646E-449C-8C94-D3B8F35A8BF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19820" y="4572601"/>
            <a:ext cx="152473" cy="76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 name="Picture 14" descr="Flag of Italy - Wikipedia">
            <a:extLst>
              <a:ext uri="{FF2B5EF4-FFF2-40B4-BE49-F238E27FC236}">
                <a16:creationId xmlns:a16="http://schemas.microsoft.com/office/drawing/2014/main" id="{1F0B4BC5-5AA0-40BA-B890-D099D5A84E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03646" y="5142283"/>
            <a:ext cx="134085" cy="895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80F805C2-4F71-4F6D-85A9-56BCC40E9D33}"/>
              </a:ext>
            </a:extLst>
          </p:cNvPr>
          <p:cNvSpPr txBox="1"/>
          <p:nvPr/>
        </p:nvSpPr>
        <p:spPr>
          <a:xfrm>
            <a:off x="6345824" y="6329739"/>
            <a:ext cx="969375" cy="230832"/>
          </a:xfrm>
          <a:prstGeom prst="rect">
            <a:avLst/>
          </a:prstGeom>
          <a:solidFill>
            <a:srgbClr val="87BFFD"/>
          </a:solidFill>
          <a:ln>
            <a:solidFill>
              <a:schemeClr val="tx1"/>
            </a:solidFill>
          </a:ln>
        </p:spPr>
        <p:txBody>
          <a:bodyPr wrap="square" rtlCol="0">
            <a:spAutoFit/>
          </a:bodyPr>
          <a:lstStyle/>
          <a:p>
            <a:r>
              <a:rPr lang="en-GB" sz="900" b="1" dirty="0">
                <a:solidFill>
                  <a:schemeClr val="bg1"/>
                </a:solidFill>
              </a:rPr>
              <a:t>Percentages</a:t>
            </a:r>
          </a:p>
        </p:txBody>
      </p:sp>
      <p:sp>
        <p:nvSpPr>
          <p:cNvPr id="27" name="Arrow: Down 26">
            <a:extLst>
              <a:ext uri="{FF2B5EF4-FFF2-40B4-BE49-F238E27FC236}">
                <a16:creationId xmlns:a16="http://schemas.microsoft.com/office/drawing/2014/main" id="{9CF42889-D9FC-4CCA-A1C7-17416EE19BDD}"/>
              </a:ext>
            </a:extLst>
          </p:cNvPr>
          <p:cNvSpPr/>
          <p:nvPr/>
        </p:nvSpPr>
        <p:spPr>
          <a:xfrm rot="10800000">
            <a:off x="10408232" y="3869425"/>
            <a:ext cx="106241" cy="161489"/>
          </a:xfrm>
          <a:prstGeom prst="downArrow">
            <a:avLst/>
          </a:prstGeom>
          <a:solidFill>
            <a:schemeClr val="tx2"/>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Tree>
    <p:extLst>
      <p:ext uri="{BB962C8B-B14F-4D97-AF65-F5344CB8AC3E}">
        <p14:creationId xmlns:p14="http://schemas.microsoft.com/office/powerpoint/2010/main" val="10086676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ppt_x"/>
                                          </p:val>
                                        </p:tav>
                                        <p:tav tm="100000">
                                          <p:val>
                                            <p:strVal val="#ppt_x"/>
                                          </p:val>
                                        </p:tav>
                                      </p:tavLst>
                                    </p:anim>
                                    <p:anim calcmode="lin" valueType="num">
                                      <p:cBhvr additive="base">
                                        <p:cTn id="2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arn(inVertical)">
                                      <p:cBhvr>
                                        <p:cTn id="25" dur="500"/>
                                        <p:tgtEl>
                                          <p:spTgt spid="60"/>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barn(inVertical)">
                                      <p:cBhvr>
                                        <p:cTn id="29" dur="5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down)">
                                      <p:cBhvr>
                                        <p:cTn id="34" dur="500"/>
                                        <p:tgtEl>
                                          <p:spTgt spid="5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down)">
                                      <p:cBhvr>
                                        <p:cTn id="37" dur="500"/>
                                        <p:tgtEl>
                                          <p:spTgt spid="54"/>
                                        </p:tgtEl>
                                      </p:cBhvr>
                                    </p:animEffect>
                                  </p:childTnLst>
                                </p:cTn>
                              </p:par>
                              <p:par>
                                <p:cTn id="38" presetID="22" presetClass="entr" presetSubtype="4" fill="hold" nodeType="with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down)">
                                      <p:cBhvr>
                                        <p:cTn id="40" dur="500"/>
                                        <p:tgtEl>
                                          <p:spTgt spid="57"/>
                                        </p:tgtEl>
                                      </p:cBhvr>
                                    </p:animEffect>
                                  </p:childTnLst>
                                </p:cTn>
                              </p:par>
                              <p:par>
                                <p:cTn id="41" presetID="22" presetClass="entr" presetSubtype="4"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down)">
                                      <p:cBhvr>
                                        <p:cTn id="43" dur="500"/>
                                        <p:tgtEl>
                                          <p:spTgt spid="56"/>
                                        </p:tgtEl>
                                      </p:cBhvr>
                                    </p:animEffect>
                                  </p:childTnLst>
                                </p:cTn>
                              </p:par>
                              <p:par>
                                <p:cTn id="44" presetID="22" presetClass="entr" presetSubtype="4" fill="hold" nodeType="with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ipe(down)">
                                      <p:cBhvr>
                                        <p:cTn id="46" dur="5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additive="base">
                                        <p:cTn id="51" dur="500" fill="hold"/>
                                        <p:tgtEl>
                                          <p:spTgt spid="69"/>
                                        </p:tgtEl>
                                        <p:attrNameLst>
                                          <p:attrName>ppt_x</p:attrName>
                                        </p:attrNameLst>
                                      </p:cBhvr>
                                      <p:tavLst>
                                        <p:tav tm="0">
                                          <p:val>
                                            <p:strVal val="#ppt_x"/>
                                          </p:val>
                                        </p:tav>
                                        <p:tav tm="100000">
                                          <p:val>
                                            <p:strVal val="#ppt_x"/>
                                          </p:val>
                                        </p:tav>
                                      </p:tavLst>
                                    </p:anim>
                                    <p:anim calcmode="lin" valueType="num">
                                      <p:cBhvr additive="base">
                                        <p:cTn id="52" dur="500" fill="hold"/>
                                        <p:tgtEl>
                                          <p:spTgt spid="6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additive="base">
                                        <p:cTn id="55" dur="500" fill="hold"/>
                                        <p:tgtEl>
                                          <p:spTgt spid="65"/>
                                        </p:tgtEl>
                                        <p:attrNameLst>
                                          <p:attrName>ppt_x</p:attrName>
                                        </p:attrNameLst>
                                      </p:cBhvr>
                                      <p:tavLst>
                                        <p:tav tm="0">
                                          <p:val>
                                            <p:strVal val="#ppt_x"/>
                                          </p:val>
                                        </p:tav>
                                        <p:tav tm="100000">
                                          <p:val>
                                            <p:strVal val="#ppt_x"/>
                                          </p:val>
                                        </p:tav>
                                      </p:tavLst>
                                    </p:anim>
                                    <p:anim calcmode="lin" valueType="num">
                                      <p:cBhvr additive="base">
                                        <p:cTn id="56" dur="500" fill="hold"/>
                                        <p:tgtEl>
                                          <p:spTgt spid="6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additive="base">
                                        <p:cTn id="59" dur="500" fill="hold"/>
                                        <p:tgtEl>
                                          <p:spTgt spid="70"/>
                                        </p:tgtEl>
                                        <p:attrNameLst>
                                          <p:attrName>ppt_x</p:attrName>
                                        </p:attrNameLst>
                                      </p:cBhvr>
                                      <p:tavLst>
                                        <p:tav tm="0">
                                          <p:val>
                                            <p:strVal val="#ppt_x"/>
                                          </p:val>
                                        </p:tav>
                                        <p:tav tm="100000">
                                          <p:val>
                                            <p:strVal val="#ppt_x"/>
                                          </p:val>
                                        </p:tav>
                                      </p:tavLst>
                                    </p:anim>
                                    <p:anim calcmode="lin" valueType="num">
                                      <p:cBhvr additive="base">
                                        <p:cTn id="60" dur="500" fill="hold"/>
                                        <p:tgtEl>
                                          <p:spTgt spid="7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additive="base">
                                        <p:cTn id="63" dur="500" fill="hold"/>
                                        <p:tgtEl>
                                          <p:spTgt spid="67"/>
                                        </p:tgtEl>
                                        <p:attrNameLst>
                                          <p:attrName>ppt_x</p:attrName>
                                        </p:attrNameLst>
                                      </p:cBhvr>
                                      <p:tavLst>
                                        <p:tav tm="0">
                                          <p:val>
                                            <p:strVal val="#ppt_x"/>
                                          </p:val>
                                        </p:tav>
                                        <p:tav tm="100000">
                                          <p:val>
                                            <p:strVal val="#ppt_x"/>
                                          </p:val>
                                        </p:tav>
                                      </p:tavLst>
                                    </p:anim>
                                    <p:anim calcmode="lin" valueType="num">
                                      <p:cBhvr additive="base">
                                        <p:cTn id="64" dur="500" fill="hold"/>
                                        <p:tgtEl>
                                          <p:spTgt spid="6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ppt_x"/>
                                          </p:val>
                                        </p:tav>
                                        <p:tav tm="100000">
                                          <p:val>
                                            <p:strVal val="#ppt_x"/>
                                          </p:val>
                                        </p:tav>
                                      </p:tavLst>
                                    </p:anim>
                                    <p:anim calcmode="lin" valueType="num">
                                      <p:cBhvr additive="base">
                                        <p:cTn id="68" dur="500" fill="hold"/>
                                        <p:tgtEl>
                                          <p:spTgt spid="6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2"/>
                                        </p:tgtEl>
                                        <p:attrNameLst>
                                          <p:attrName>style.visibility</p:attrName>
                                        </p:attrNameLst>
                                      </p:cBhvr>
                                      <p:to>
                                        <p:strVal val="visible"/>
                                      </p:to>
                                    </p:set>
                                    <p:anim calcmode="lin" valueType="num">
                                      <p:cBhvr additive="base">
                                        <p:cTn id="71" dur="500" fill="hold"/>
                                        <p:tgtEl>
                                          <p:spTgt spid="62"/>
                                        </p:tgtEl>
                                        <p:attrNameLst>
                                          <p:attrName>ppt_x</p:attrName>
                                        </p:attrNameLst>
                                      </p:cBhvr>
                                      <p:tavLst>
                                        <p:tav tm="0">
                                          <p:val>
                                            <p:strVal val="#ppt_x"/>
                                          </p:val>
                                        </p:tav>
                                        <p:tav tm="100000">
                                          <p:val>
                                            <p:strVal val="#ppt_x"/>
                                          </p:val>
                                        </p:tav>
                                      </p:tavLst>
                                    </p:anim>
                                    <p:anim calcmode="lin" valueType="num">
                                      <p:cBhvr additive="base">
                                        <p:cTn id="72" dur="500" fill="hold"/>
                                        <p:tgtEl>
                                          <p:spTgt spid="6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anim calcmode="lin" valueType="num">
                                      <p:cBhvr additive="base">
                                        <p:cTn id="75" dur="500" fill="hold"/>
                                        <p:tgtEl>
                                          <p:spTgt spid="63"/>
                                        </p:tgtEl>
                                        <p:attrNameLst>
                                          <p:attrName>ppt_x</p:attrName>
                                        </p:attrNameLst>
                                      </p:cBhvr>
                                      <p:tavLst>
                                        <p:tav tm="0">
                                          <p:val>
                                            <p:strVal val="#ppt_x"/>
                                          </p:val>
                                        </p:tav>
                                        <p:tav tm="100000">
                                          <p:val>
                                            <p:strVal val="#ppt_x"/>
                                          </p:val>
                                        </p:tav>
                                      </p:tavLst>
                                    </p:anim>
                                    <p:anim calcmode="lin" valueType="num">
                                      <p:cBhvr additive="base">
                                        <p:cTn id="76" dur="500" fill="hold"/>
                                        <p:tgtEl>
                                          <p:spTgt spid="63"/>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 calcmode="lin" valueType="num">
                                      <p:cBhvr additive="base">
                                        <p:cTn id="79" dur="500" fill="hold"/>
                                        <p:tgtEl>
                                          <p:spTgt spid="71"/>
                                        </p:tgtEl>
                                        <p:attrNameLst>
                                          <p:attrName>ppt_x</p:attrName>
                                        </p:attrNameLst>
                                      </p:cBhvr>
                                      <p:tavLst>
                                        <p:tav tm="0">
                                          <p:val>
                                            <p:strVal val="#ppt_x"/>
                                          </p:val>
                                        </p:tav>
                                        <p:tav tm="100000">
                                          <p:val>
                                            <p:strVal val="#ppt_x"/>
                                          </p:val>
                                        </p:tav>
                                      </p:tavLst>
                                    </p:anim>
                                    <p:anim calcmode="lin" valueType="num">
                                      <p:cBhvr additive="base">
                                        <p:cTn id="80" dur="500" fill="hold"/>
                                        <p:tgtEl>
                                          <p:spTgt spid="71"/>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68"/>
                                        </p:tgtEl>
                                        <p:attrNameLst>
                                          <p:attrName>style.visibility</p:attrName>
                                        </p:attrNameLst>
                                      </p:cBhvr>
                                      <p:to>
                                        <p:strVal val="visible"/>
                                      </p:to>
                                    </p:set>
                                    <p:anim calcmode="lin" valueType="num">
                                      <p:cBhvr additive="base">
                                        <p:cTn id="83" dur="500" fill="hold"/>
                                        <p:tgtEl>
                                          <p:spTgt spid="68"/>
                                        </p:tgtEl>
                                        <p:attrNameLst>
                                          <p:attrName>ppt_x</p:attrName>
                                        </p:attrNameLst>
                                      </p:cBhvr>
                                      <p:tavLst>
                                        <p:tav tm="0">
                                          <p:val>
                                            <p:strVal val="#ppt_x"/>
                                          </p:val>
                                        </p:tav>
                                        <p:tav tm="100000">
                                          <p:val>
                                            <p:strVal val="#ppt_x"/>
                                          </p:val>
                                        </p:tav>
                                      </p:tavLst>
                                    </p:anim>
                                    <p:anim calcmode="lin" valueType="num">
                                      <p:cBhvr additive="base">
                                        <p:cTn id="84" dur="500" fill="hold"/>
                                        <p:tgtEl>
                                          <p:spTgt spid="68"/>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14" presetClass="entr" presetSubtype="10"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randombar(horizontal)">
                                      <p:cBhvr>
                                        <p:cTn id="9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Graphic spid="54" grpId="0">
        <p:bldAsOne/>
      </p:bldGraphic>
      <p:bldP spid="55" grpId="0" animBg="1"/>
      <p:bldP spid="59" grpId="0" animBg="1"/>
      <p:bldP spid="60" grpId="0" animBg="1"/>
      <p:bldGraphic spid="62" grpId="0">
        <p:bldAsOne/>
      </p:bldGraphic>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Slide Number Placeholder 2">
            <a:extLst>
              <a:ext uri="{FF2B5EF4-FFF2-40B4-BE49-F238E27FC236}">
                <a16:creationId xmlns:a16="http://schemas.microsoft.com/office/drawing/2014/main" id="{C9DC1706-4C3B-2B4B-BD3E-194E88879BC1}"/>
              </a:ext>
            </a:extLst>
          </p:cNvPr>
          <p:cNvSpPr>
            <a:spLocks noGrp="1"/>
          </p:cNvSpPr>
          <p:nvPr>
            <p:ph type="sldNum" sz="quarter" idx="10"/>
          </p:nvPr>
        </p:nvSpPr>
        <p:spPr/>
        <p:txBody>
          <a:bodyPr/>
          <a:lstStyle/>
          <a:p>
            <a:pPr>
              <a:defRPr/>
            </a:pPr>
            <a:fld id="{D68E8870-17DE-45C4-A8DD-7644B2422933}" type="slidenum">
              <a:rPr lang="en-US" smtClean="0"/>
              <a:pPr>
                <a:defRPr/>
              </a:pPr>
              <a:t>17</a:t>
            </a:fld>
            <a:endParaRPr lang="en-US" dirty="0"/>
          </a:p>
        </p:txBody>
      </p:sp>
      <p:sp>
        <p:nvSpPr>
          <p:cNvPr id="4" name="Title 3">
            <a:extLst>
              <a:ext uri="{FF2B5EF4-FFF2-40B4-BE49-F238E27FC236}">
                <a16:creationId xmlns:a16="http://schemas.microsoft.com/office/drawing/2014/main" id="{78D5946C-4792-4A2E-82C5-0D0F858718D0}"/>
              </a:ext>
            </a:extLst>
          </p:cNvPr>
          <p:cNvSpPr txBox="1">
            <a:spLocks/>
          </p:cNvSpPr>
          <p:nvPr/>
        </p:nvSpPr>
        <p:spPr>
          <a:xfrm>
            <a:off x="166966" y="862456"/>
            <a:ext cx="5255266" cy="461665"/>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sz="2400" b="0" kern="1200">
                <a:solidFill>
                  <a:schemeClr val="tx2"/>
                </a:solidFill>
                <a:latin typeface="+mj-lt"/>
                <a:ea typeface="+mj-ea"/>
                <a:cs typeface="+mj-cs"/>
              </a:defRPr>
            </a:lvl1pPr>
          </a:lstStyle>
          <a:p>
            <a:r>
              <a:rPr lang="en-GB" b="1" dirty="0">
                <a:solidFill>
                  <a:srgbClr val="0070C0"/>
                </a:solidFill>
              </a:rPr>
              <a:t>Education and Training Solutions </a:t>
            </a:r>
            <a:endParaRPr lang="nl-NL" b="1" dirty="0">
              <a:solidFill>
                <a:srgbClr val="0070C0"/>
              </a:solidFill>
            </a:endParaRPr>
          </a:p>
        </p:txBody>
      </p:sp>
      <p:pic>
        <p:nvPicPr>
          <p:cNvPr id="6" name="Picture 5">
            <a:extLst>
              <a:ext uri="{FF2B5EF4-FFF2-40B4-BE49-F238E27FC236}">
                <a16:creationId xmlns:a16="http://schemas.microsoft.com/office/drawing/2014/main" id="{4B5A9FBC-C4D2-4D13-92A4-BA48DBC766BA}"/>
              </a:ext>
            </a:extLst>
          </p:cNvPr>
          <p:cNvPicPr>
            <a:picLocks noChangeAspect="1"/>
          </p:cNvPicPr>
          <p:nvPr/>
        </p:nvPicPr>
        <p:blipFill>
          <a:blip r:embed="rId2"/>
          <a:stretch>
            <a:fillRect/>
          </a:stretch>
        </p:blipFill>
        <p:spPr>
          <a:xfrm>
            <a:off x="142225" y="2092514"/>
            <a:ext cx="5638560" cy="3522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6">
            <a:extLst>
              <a:ext uri="{FF2B5EF4-FFF2-40B4-BE49-F238E27FC236}">
                <a16:creationId xmlns:a16="http://schemas.microsoft.com/office/drawing/2014/main" id="{FD1A65F2-8CB3-4F8C-961A-5EBBE37300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8" y="1427726"/>
            <a:ext cx="1934854" cy="1934854"/>
          </a:xfrm>
          <a:prstGeom prst="rect">
            <a:avLst/>
          </a:prstGeom>
          <a:ln>
            <a:no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0240809B-344C-423B-A2A9-553904E42590}"/>
              </a:ext>
            </a:extLst>
          </p:cNvPr>
          <p:cNvGrpSpPr/>
          <p:nvPr/>
        </p:nvGrpSpPr>
        <p:grpSpPr>
          <a:xfrm>
            <a:off x="5963648" y="2376380"/>
            <a:ext cx="4634402" cy="4014122"/>
            <a:chOff x="3283012" y="1457552"/>
            <a:chExt cx="3679335" cy="3110304"/>
          </a:xfrm>
        </p:grpSpPr>
        <p:sp>
          <p:nvSpPr>
            <p:cNvPr id="11" name="Flowchart: Process 10">
              <a:extLst>
                <a:ext uri="{FF2B5EF4-FFF2-40B4-BE49-F238E27FC236}">
                  <a16:creationId xmlns:a16="http://schemas.microsoft.com/office/drawing/2014/main" id="{CD3A1720-6C96-4B5A-B45D-0D935382E3C5}"/>
                </a:ext>
              </a:extLst>
            </p:cNvPr>
            <p:cNvSpPr/>
            <p:nvPr/>
          </p:nvSpPr>
          <p:spPr>
            <a:xfrm>
              <a:off x="3283013" y="2242352"/>
              <a:ext cx="1679898" cy="2325504"/>
            </a:xfrm>
            <a:prstGeom prst="flowChartProcess">
              <a:avLst/>
            </a:prstGeom>
            <a:solidFill>
              <a:srgbClr val="0091C4"/>
            </a:solidFill>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prstClr val="white"/>
                  </a:solidFill>
                  <a:effectLst/>
                  <a:uLnTx/>
                  <a:uFillTx/>
                  <a:latin typeface="+mj-lt"/>
                  <a:ea typeface="+mn-ea"/>
                  <a:cs typeface="+mn-cs"/>
                </a:rPr>
                <a:t>Data </a:t>
              </a:r>
              <a:r>
                <a:rPr kumimoji="0" lang="en-GB" sz="1300" b="0" i="0" u="none" strike="noStrike" kern="1200" cap="none" spc="0" normalizeH="0" baseline="0" noProof="0" dirty="0">
                  <a:ln>
                    <a:noFill/>
                  </a:ln>
                  <a:solidFill>
                    <a:prstClr val="white"/>
                  </a:solidFill>
                  <a:effectLst/>
                  <a:uLnTx/>
                  <a:uFillTx/>
                  <a:latin typeface="+mj-lt"/>
                  <a:ea typeface="+mn-ea"/>
                  <a:cs typeface="+mn-cs"/>
                  <a:sym typeface="Wingdings" panose="05000000000000000000" pitchFamily="2" charset="2"/>
                </a:rPr>
                <a:t> Information  Intel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dirty="0">
                <a:solidFill>
                  <a:prstClr val="white"/>
                </a:solidFill>
                <a:latin typeface="+mj-lt"/>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white"/>
                  </a:solidFill>
                  <a:effectLst/>
                  <a:uLnTx/>
                  <a:uFillTx/>
                  <a:latin typeface="+mj-lt"/>
                  <a:ea typeface="+mn-ea"/>
                  <a:cs typeface="+mn-cs"/>
                  <a:sym typeface="Wingdings" panose="05000000000000000000" pitchFamily="2" charset="2"/>
                </a:rPr>
                <a:t>Use of algorithms to improve sensor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00" b="0" i="0" u="none" strike="noStrike" kern="1200" cap="none" spc="0" normalizeH="0" baseline="0" noProof="0" dirty="0">
                  <a:ln>
                    <a:noFill/>
                  </a:ln>
                  <a:solidFill>
                    <a:prstClr val="white"/>
                  </a:solidFill>
                  <a:effectLst/>
                  <a:uLnTx/>
                  <a:uFillTx/>
                  <a:latin typeface="+mj-lt"/>
                  <a:ea typeface="+mn-ea"/>
                  <a:cs typeface="+mn-cs"/>
                  <a:sym typeface="Wingdings" panose="05000000000000000000" pitchFamily="2" charset="2"/>
                </a:rPr>
                <a:t>Educate</a:t>
              </a:r>
              <a:r>
                <a:rPr lang="en-GB" sz="1300" dirty="0">
                  <a:solidFill>
                    <a:prstClr val="white"/>
                  </a:solidFill>
                  <a:latin typeface="+mj-lt"/>
                  <a:sym typeface="Wingdings" panose="05000000000000000000" pitchFamily="2" charset="2"/>
                </a:rPr>
                <a:t> and train military/intel personnel in using the data</a:t>
              </a:r>
            </a:p>
            <a:p>
              <a:pPr marR="0" lvl="0" algn="l" defTabSz="914400" rtl="0" eaLnBrk="1" fontAlgn="auto" latinLnBrk="0" hangingPunct="1">
                <a:lnSpc>
                  <a:spcPct val="100000"/>
                </a:lnSpc>
                <a:spcBef>
                  <a:spcPts val="0"/>
                </a:spcBef>
                <a:spcAft>
                  <a:spcPts val="0"/>
                </a:spcAft>
                <a:buClrTx/>
                <a:buSzTx/>
                <a:tabLst/>
                <a:defRPr/>
              </a:pPr>
              <a:endParaRPr kumimoji="0" lang="en-GB" sz="1300" b="0" i="0" u="none" strike="noStrike" kern="1200" cap="none" spc="0" normalizeH="0" baseline="0" noProof="0" dirty="0">
                <a:ln>
                  <a:noFill/>
                </a:ln>
                <a:solidFill>
                  <a:prstClr val="white"/>
                </a:solidFill>
                <a:effectLst/>
                <a:uLnTx/>
                <a:uFillTx/>
                <a:latin typeface="+mj-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GB" sz="1300" b="1" i="0" u="none" strike="noStrike" kern="1200" cap="none" spc="0" normalizeH="0" baseline="0" noProof="0" dirty="0">
                  <a:ln>
                    <a:noFill/>
                  </a:ln>
                  <a:solidFill>
                    <a:prstClr val="white"/>
                  </a:solidFill>
                  <a:effectLst/>
                  <a:uLnTx/>
                  <a:uFillTx/>
                  <a:latin typeface="+mj-lt"/>
                  <a:ea typeface="+mn-ea"/>
                  <a:cs typeface="+mn-cs"/>
                </a:rPr>
                <a:t>Result: </a:t>
              </a:r>
              <a:r>
                <a:rPr kumimoji="0" lang="en-GB" sz="1300" i="0" u="none" strike="noStrike" kern="1200" cap="none" spc="0" normalizeH="0" baseline="0" noProof="0" dirty="0">
                  <a:ln>
                    <a:noFill/>
                  </a:ln>
                  <a:solidFill>
                    <a:prstClr val="white"/>
                  </a:solidFill>
                  <a:effectLst/>
                  <a:uLnTx/>
                  <a:uFillTx/>
                  <a:latin typeface="+mj-lt"/>
                  <a:ea typeface="+mn-ea"/>
                  <a:cs typeface="+mn-cs"/>
                </a:rPr>
                <a:t>Improved </a:t>
              </a:r>
              <a:r>
                <a:rPr lang="en-GB" sz="1300" dirty="0">
                  <a:solidFill>
                    <a:prstClr val="white"/>
                  </a:solidFill>
                  <a:latin typeface="+mj-lt"/>
                </a:rPr>
                <a:t>battlespace / situational awareness</a:t>
              </a:r>
              <a:endParaRPr kumimoji="0" lang="en-GB" sz="1300" b="1" i="0" u="none" strike="noStrike" kern="1200" cap="none" spc="0" normalizeH="0" baseline="0" noProof="0" dirty="0">
                <a:ln>
                  <a:noFill/>
                </a:ln>
                <a:solidFill>
                  <a:prstClr val="white"/>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2" name="Flowchart: Process 11">
              <a:extLst>
                <a:ext uri="{FF2B5EF4-FFF2-40B4-BE49-F238E27FC236}">
                  <a16:creationId xmlns:a16="http://schemas.microsoft.com/office/drawing/2014/main" id="{C4452766-AB60-4D59-9739-DB3F4BE40EA9}"/>
                </a:ext>
              </a:extLst>
            </p:cNvPr>
            <p:cNvSpPr/>
            <p:nvPr/>
          </p:nvSpPr>
          <p:spPr>
            <a:xfrm>
              <a:off x="3283012" y="1457553"/>
              <a:ext cx="1679897" cy="784800"/>
            </a:xfrm>
            <a:prstGeom prst="flowChartProcess">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Open Sans"/>
                  <a:ea typeface="+mn-ea"/>
                  <a:cs typeface="+mn-cs"/>
                </a:rPr>
                <a:t>Space data + AI = intel (ISR)</a:t>
              </a:r>
              <a:endParaRPr kumimoji="0" lang="nl-NL" sz="1400" b="1" i="0" u="none" strike="noStrike" kern="1200" cap="none" spc="0" normalizeH="0" baseline="0" noProof="0" dirty="0">
                <a:ln>
                  <a:noFill/>
                </a:ln>
                <a:solidFill>
                  <a:prstClr val="white"/>
                </a:solidFill>
                <a:effectLst/>
                <a:uLnTx/>
                <a:uFillTx/>
                <a:latin typeface="Open Sans"/>
                <a:ea typeface="+mn-ea"/>
                <a:cs typeface="+mn-cs"/>
              </a:endParaRPr>
            </a:p>
          </p:txBody>
        </p:sp>
        <p:sp>
          <p:nvSpPr>
            <p:cNvPr id="13" name="Flowchart: Process 12">
              <a:extLst>
                <a:ext uri="{FF2B5EF4-FFF2-40B4-BE49-F238E27FC236}">
                  <a16:creationId xmlns:a16="http://schemas.microsoft.com/office/drawing/2014/main" id="{2D1BA0DA-13B1-4499-BCE7-225D858BDCD1}"/>
                </a:ext>
              </a:extLst>
            </p:cNvPr>
            <p:cNvSpPr/>
            <p:nvPr/>
          </p:nvSpPr>
          <p:spPr>
            <a:xfrm>
              <a:off x="5282457" y="2242352"/>
              <a:ext cx="1679890" cy="2325504"/>
            </a:xfrm>
            <a:prstGeom prst="flowChartProcess">
              <a:avLst/>
            </a:prstGeom>
            <a:solidFill>
              <a:srgbClr val="0091C4"/>
            </a:solidFill>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r>
                <a:rPr lang="en-GB" sz="1300" dirty="0">
                  <a:solidFill>
                    <a:prstClr val="white"/>
                  </a:solidFill>
                </a:rPr>
                <a:t>Use case: detection of manoeuvre of hostile/classified satellite</a:t>
              </a:r>
            </a:p>
            <a:p>
              <a:pPr lvl="0"/>
              <a:endParaRPr lang="en-GB" sz="1300" dirty="0">
                <a:solidFill>
                  <a:prstClr val="white"/>
                </a:solidFill>
              </a:endParaRPr>
            </a:p>
            <a:p>
              <a:pPr marL="171450" lvl="0" indent="-171450">
                <a:buFont typeface="Arial" panose="020B0604020202020204" pitchFamily="34" charset="0"/>
                <a:buChar char="•"/>
              </a:pPr>
              <a:r>
                <a:rPr lang="en-GB" sz="1300" dirty="0">
                  <a:solidFill>
                    <a:prstClr val="white"/>
                  </a:solidFill>
                </a:rPr>
                <a:t>CONOPS from suspicious manoeuvre of hostile Sat</a:t>
              </a:r>
            </a:p>
            <a:p>
              <a:pPr marL="171450" lvl="0" indent="-171450">
                <a:buFont typeface="Arial" panose="020B0604020202020204" pitchFamily="34" charset="0"/>
                <a:buChar char="•"/>
              </a:pPr>
              <a:r>
                <a:rPr lang="en-GB" sz="1300" dirty="0">
                  <a:solidFill>
                    <a:prstClr val="white"/>
                  </a:solidFill>
                </a:rPr>
                <a:t>Predict all possible events</a:t>
              </a:r>
            </a:p>
            <a:p>
              <a:pPr marL="171450" lvl="0" indent="-171450">
                <a:buFont typeface="Arial" panose="020B0604020202020204" pitchFamily="34" charset="0"/>
                <a:buChar char="•"/>
              </a:pPr>
              <a:r>
                <a:rPr lang="en-GB" sz="1300" dirty="0">
                  <a:solidFill>
                    <a:prstClr val="white"/>
                  </a:solidFill>
                </a:rPr>
                <a:t>Prepare for upcoming events</a:t>
              </a:r>
            </a:p>
            <a:p>
              <a:pPr marL="171450" lvl="0" indent="-171450">
                <a:buFont typeface="Arial" panose="020B0604020202020204" pitchFamily="34" charset="0"/>
                <a:buChar char="•"/>
              </a:pPr>
              <a:endParaRPr lang="en-GB" sz="1300" dirty="0">
                <a:solidFill>
                  <a:prstClr val="white"/>
                </a:solidFill>
              </a:endParaRPr>
            </a:p>
            <a:p>
              <a:pPr marL="171450" lvl="0" indent="-171450">
                <a:buFont typeface="Arial" panose="020B0604020202020204" pitchFamily="34" charset="0"/>
                <a:buChar char="•"/>
              </a:pPr>
              <a:r>
                <a:rPr lang="en-GB" sz="1300" b="1" dirty="0">
                  <a:solidFill>
                    <a:prstClr val="white"/>
                  </a:solidFill>
                </a:rPr>
                <a:t>Result: </a:t>
              </a:r>
              <a:r>
                <a:rPr lang="en-GB" sz="1300" dirty="0">
                  <a:solidFill>
                    <a:prstClr val="white"/>
                  </a:solidFill>
                </a:rPr>
                <a:t>Blueprint Training + Tooling </a:t>
              </a:r>
              <a:endParaRPr lang="en-GB" sz="1300" b="1" dirty="0">
                <a:solidFill>
                  <a:prstClr val="white"/>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i="0" u="none" strike="noStrike" kern="1200" cap="none" spc="0" normalizeH="0" baseline="0" dirty="0">
                <a:ln>
                  <a:noFill/>
                </a:ln>
                <a:solidFill>
                  <a:prstClr val="white"/>
                </a:solidFill>
                <a:effectLst/>
                <a:uLnTx/>
                <a:uFillTx/>
                <a:latin typeface="Open Sans"/>
                <a:ea typeface="+mn-ea"/>
                <a:cs typeface="+mn-cs"/>
              </a:endParaRPr>
            </a:p>
          </p:txBody>
        </p:sp>
        <p:sp>
          <p:nvSpPr>
            <p:cNvPr id="14" name="Flowchart: Process 13">
              <a:extLst>
                <a:ext uri="{FF2B5EF4-FFF2-40B4-BE49-F238E27FC236}">
                  <a16:creationId xmlns:a16="http://schemas.microsoft.com/office/drawing/2014/main" id="{E1F64913-98D3-4E20-B7CD-906D670293F4}"/>
                </a:ext>
              </a:extLst>
            </p:cNvPr>
            <p:cNvSpPr/>
            <p:nvPr/>
          </p:nvSpPr>
          <p:spPr>
            <a:xfrm>
              <a:off x="5282457" y="1457552"/>
              <a:ext cx="1679889" cy="784800"/>
            </a:xfrm>
            <a:prstGeom prst="flowChartProcess">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00206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Open Sans"/>
                  <a:ea typeface="+mn-ea"/>
                  <a:cs typeface="+mn-cs"/>
                </a:rPr>
                <a:t>Hostile RPO/CPO readiness</a:t>
              </a:r>
              <a:endParaRPr kumimoji="0" lang="nl-NL" sz="1400" b="1" i="0" u="none" strike="noStrike" kern="1200" cap="none" spc="0" normalizeH="0" baseline="0" noProof="0" dirty="0">
                <a:ln>
                  <a:noFill/>
                </a:ln>
                <a:solidFill>
                  <a:prstClr val="white"/>
                </a:solidFill>
                <a:effectLst/>
                <a:uLnTx/>
                <a:uFillTx/>
                <a:latin typeface="Open Sans"/>
                <a:ea typeface="+mn-ea"/>
                <a:cs typeface="+mn-cs"/>
              </a:endParaRPr>
            </a:p>
          </p:txBody>
        </p:sp>
      </p:grpSp>
      <p:grpSp>
        <p:nvGrpSpPr>
          <p:cNvPr id="15" name="Group 14">
            <a:extLst>
              <a:ext uri="{FF2B5EF4-FFF2-40B4-BE49-F238E27FC236}">
                <a16:creationId xmlns:a16="http://schemas.microsoft.com/office/drawing/2014/main" id="{14E12E60-94FC-4838-958A-A8D62553FE78}"/>
              </a:ext>
            </a:extLst>
          </p:cNvPr>
          <p:cNvGrpSpPr/>
          <p:nvPr/>
        </p:nvGrpSpPr>
        <p:grpSpPr>
          <a:xfrm>
            <a:off x="6361400" y="1315144"/>
            <a:ext cx="1541311" cy="797173"/>
            <a:chOff x="2885155" y="316519"/>
            <a:chExt cx="1182012" cy="797173"/>
          </a:xfrm>
        </p:grpSpPr>
        <p:sp>
          <p:nvSpPr>
            <p:cNvPr id="16" name="TextBox 15">
              <a:extLst>
                <a:ext uri="{FF2B5EF4-FFF2-40B4-BE49-F238E27FC236}">
                  <a16:creationId xmlns:a16="http://schemas.microsoft.com/office/drawing/2014/main" id="{9A1FC012-47A2-4F88-9690-87B30C7A0FF1}"/>
                </a:ext>
              </a:extLst>
            </p:cNvPr>
            <p:cNvSpPr txBox="1"/>
            <p:nvPr/>
          </p:nvSpPr>
          <p:spPr>
            <a:xfrm>
              <a:off x="2885155" y="316519"/>
              <a:ext cx="1182012" cy="584775"/>
            </a:xfrm>
            <a:prstGeom prst="rect">
              <a:avLst/>
            </a:prstGeom>
            <a:noFill/>
          </p:spPr>
          <p:txBody>
            <a:bodyPr wrap="square" rtlCol="0">
              <a:spAutoFit/>
            </a:bodyPr>
            <a:lstStyle/>
            <a:p>
              <a:pPr algn="ctr"/>
              <a:r>
                <a:rPr lang="en-GB" b="1" dirty="0">
                  <a:solidFill>
                    <a:srgbClr val="0070C0"/>
                  </a:solidFill>
                </a:rPr>
                <a:t>ISR</a:t>
              </a:r>
              <a:r>
                <a:rPr lang="en-GB" dirty="0">
                  <a:solidFill>
                    <a:schemeClr val="tx2"/>
                  </a:solidFill>
                </a:rPr>
                <a:t> </a:t>
              </a:r>
              <a:endParaRPr lang="nl-NL" dirty="0" err="1">
                <a:solidFill>
                  <a:schemeClr val="tx2"/>
                </a:solidFill>
              </a:endParaRPr>
            </a:p>
          </p:txBody>
        </p:sp>
        <p:sp>
          <p:nvSpPr>
            <p:cNvPr id="17" name="Arrow: Down 16">
              <a:extLst>
                <a:ext uri="{FF2B5EF4-FFF2-40B4-BE49-F238E27FC236}">
                  <a16:creationId xmlns:a16="http://schemas.microsoft.com/office/drawing/2014/main" id="{F6B8E1FC-DDEE-4E22-8868-D17BE9397F62}"/>
                </a:ext>
              </a:extLst>
            </p:cNvPr>
            <p:cNvSpPr/>
            <p:nvPr/>
          </p:nvSpPr>
          <p:spPr>
            <a:xfrm>
              <a:off x="3106615" y="864541"/>
              <a:ext cx="739092" cy="249151"/>
            </a:xfrm>
            <a:prstGeom prst="downArrow">
              <a:avLst/>
            </a:prstGeom>
            <a:solidFill>
              <a:srgbClr val="0091C4"/>
            </a:solidFill>
            <a:ln>
              <a:solidFill>
                <a:srgbClr val="0079A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grpSp>
        <p:nvGrpSpPr>
          <p:cNvPr id="18" name="Group 17">
            <a:extLst>
              <a:ext uri="{FF2B5EF4-FFF2-40B4-BE49-F238E27FC236}">
                <a16:creationId xmlns:a16="http://schemas.microsoft.com/office/drawing/2014/main" id="{F9592C9A-4773-49BA-A716-F1834813A037}"/>
              </a:ext>
            </a:extLst>
          </p:cNvPr>
          <p:cNvGrpSpPr/>
          <p:nvPr/>
        </p:nvGrpSpPr>
        <p:grpSpPr>
          <a:xfrm>
            <a:off x="8448801" y="1262724"/>
            <a:ext cx="1541311" cy="807433"/>
            <a:chOff x="3020975" y="467377"/>
            <a:chExt cx="1182012" cy="807433"/>
          </a:xfrm>
        </p:grpSpPr>
        <p:sp>
          <p:nvSpPr>
            <p:cNvPr id="19" name="TextBox 18">
              <a:extLst>
                <a:ext uri="{FF2B5EF4-FFF2-40B4-BE49-F238E27FC236}">
                  <a16:creationId xmlns:a16="http://schemas.microsoft.com/office/drawing/2014/main" id="{83A9F108-839A-4BB2-9BC9-2B20FB761BFB}"/>
                </a:ext>
              </a:extLst>
            </p:cNvPr>
            <p:cNvSpPr txBox="1"/>
            <p:nvPr/>
          </p:nvSpPr>
          <p:spPr>
            <a:xfrm>
              <a:off x="3020975" y="467377"/>
              <a:ext cx="1182012" cy="584775"/>
            </a:xfrm>
            <a:prstGeom prst="rect">
              <a:avLst/>
            </a:prstGeom>
            <a:noFill/>
          </p:spPr>
          <p:txBody>
            <a:bodyPr wrap="square" rtlCol="0">
              <a:spAutoFit/>
            </a:bodyPr>
            <a:lstStyle/>
            <a:p>
              <a:pPr algn="ctr"/>
              <a:r>
                <a:rPr lang="nl-NL" b="1" dirty="0">
                  <a:solidFill>
                    <a:srgbClr val="0070C0"/>
                  </a:solidFill>
                </a:rPr>
                <a:t>SDA</a:t>
              </a:r>
              <a:endParaRPr lang="en-GB" b="1" dirty="0">
                <a:solidFill>
                  <a:srgbClr val="0070C0"/>
                </a:solidFill>
              </a:endParaRPr>
            </a:p>
          </p:txBody>
        </p:sp>
        <p:sp>
          <p:nvSpPr>
            <p:cNvPr id="20" name="Arrow: Down 19">
              <a:extLst>
                <a:ext uri="{FF2B5EF4-FFF2-40B4-BE49-F238E27FC236}">
                  <a16:creationId xmlns:a16="http://schemas.microsoft.com/office/drawing/2014/main" id="{64433545-FE93-4973-8A06-B828003BFF5B}"/>
                </a:ext>
              </a:extLst>
            </p:cNvPr>
            <p:cNvSpPr/>
            <p:nvPr/>
          </p:nvSpPr>
          <p:spPr>
            <a:xfrm>
              <a:off x="3202389" y="1025659"/>
              <a:ext cx="739092" cy="249151"/>
            </a:xfrm>
            <a:prstGeom prst="downArrow">
              <a:avLst/>
            </a:prstGeom>
            <a:solidFill>
              <a:srgbClr val="0091C4"/>
            </a:solidFill>
            <a:ln>
              <a:solidFill>
                <a:srgbClr val="0079A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pic>
        <p:nvPicPr>
          <p:cNvPr id="21" name="Picture 20">
            <a:extLst>
              <a:ext uri="{FF2B5EF4-FFF2-40B4-BE49-F238E27FC236}">
                <a16:creationId xmlns:a16="http://schemas.microsoft.com/office/drawing/2014/main" id="{60AEB8A9-F00A-4446-AB5D-F8DA5F9BAFFD}"/>
              </a:ext>
            </a:extLst>
          </p:cNvPr>
          <p:cNvPicPr>
            <a:picLocks noChangeAspect="1"/>
          </p:cNvPicPr>
          <p:nvPr/>
        </p:nvPicPr>
        <p:blipFill rotWithShape="1">
          <a:blip r:embed="rId6"/>
          <a:srcRect l="2191" t="1950"/>
          <a:stretch/>
        </p:blipFill>
        <p:spPr>
          <a:xfrm>
            <a:off x="10426918" y="862456"/>
            <a:ext cx="1774229" cy="1804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Rectangle 21">
            <a:extLst>
              <a:ext uri="{FF2B5EF4-FFF2-40B4-BE49-F238E27FC236}">
                <a16:creationId xmlns:a16="http://schemas.microsoft.com/office/drawing/2014/main" id="{2B0D6703-9EFD-400E-9417-CFD16AD9EF5C}"/>
              </a:ext>
            </a:extLst>
          </p:cNvPr>
          <p:cNvSpPr/>
          <p:nvPr/>
        </p:nvSpPr>
        <p:spPr>
          <a:xfrm>
            <a:off x="11380625" y="3255152"/>
            <a:ext cx="797379" cy="338554"/>
          </a:xfrm>
          <a:prstGeom prst="rect">
            <a:avLst/>
          </a:prstGeom>
        </p:spPr>
        <p:txBody>
          <a:bodyPr wrap="square">
            <a:spAutoFit/>
          </a:bodyPr>
          <a:lstStyle/>
          <a:p>
            <a:r>
              <a:rPr lang="nl-NL" sz="800" b="1" dirty="0">
                <a:solidFill>
                  <a:schemeClr val="bg1"/>
                </a:solidFill>
              </a:rPr>
              <a:t>© Stouch et al. (2023</a:t>
            </a:r>
            <a:r>
              <a:rPr lang="nl-NL" sz="800" dirty="0">
                <a:solidFill>
                  <a:schemeClr val="bg1"/>
                </a:solidFill>
              </a:rPr>
              <a:t>)</a:t>
            </a:r>
          </a:p>
        </p:txBody>
      </p:sp>
      <p:sp>
        <p:nvSpPr>
          <p:cNvPr id="23" name="Rectangle 22">
            <a:extLst>
              <a:ext uri="{FF2B5EF4-FFF2-40B4-BE49-F238E27FC236}">
                <a16:creationId xmlns:a16="http://schemas.microsoft.com/office/drawing/2014/main" id="{D762DEF7-FCEA-4A31-9AAF-6D15DBE06F91}"/>
              </a:ext>
            </a:extLst>
          </p:cNvPr>
          <p:cNvSpPr/>
          <p:nvPr/>
        </p:nvSpPr>
        <p:spPr>
          <a:xfrm>
            <a:off x="10885855" y="2451694"/>
            <a:ext cx="1263487" cy="215444"/>
          </a:xfrm>
          <a:prstGeom prst="rect">
            <a:avLst/>
          </a:prstGeom>
        </p:spPr>
        <p:txBody>
          <a:bodyPr wrap="none">
            <a:spAutoFit/>
          </a:bodyPr>
          <a:lstStyle/>
          <a:p>
            <a:r>
              <a:rPr lang="nl-NL" sz="800" b="1" dirty="0">
                <a:solidFill>
                  <a:schemeClr val="bg1"/>
                </a:solidFill>
              </a:rPr>
              <a:t>© Stouch et al. (2023</a:t>
            </a:r>
            <a:r>
              <a:rPr lang="nl-NL" sz="800" dirty="0">
                <a:solidFill>
                  <a:schemeClr val="bg1"/>
                </a:solidFill>
              </a:rPr>
              <a:t>)</a:t>
            </a:r>
          </a:p>
        </p:txBody>
      </p:sp>
    </p:spTree>
    <p:extLst>
      <p:ext uri="{BB962C8B-B14F-4D97-AF65-F5344CB8AC3E}">
        <p14:creationId xmlns:p14="http://schemas.microsoft.com/office/powerpoint/2010/main" val="139672275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40255A-7EFF-448F-AF46-CE55C9A5CCE7}"/>
              </a:ext>
            </a:extLst>
          </p:cNvPr>
          <p:cNvSpPr>
            <a:spLocks noGrp="1"/>
          </p:cNvSpPr>
          <p:nvPr>
            <p:ph type="sldNum" sz="quarter" idx="12"/>
          </p:nvPr>
        </p:nvSpPr>
        <p:spPr/>
        <p:txBody>
          <a:bodyPr/>
          <a:lstStyle/>
          <a:p>
            <a:pPr defTabSz="1219170" fontAlgn="auto">
              <a:spcBef>
                <a:spcPts val="0"/>
              </a:spcBef>
              <a:spcAft>
                <a:spcPts val="0"/>
              </a:spcAft>
              <a:defRPr/>
            </a:pPr>
            <a:endParaRPr lang="en-GB" sz="1067" dirty="0">
              <a:solidFill>
                <a:srgbClr val="004D7D"/>
              </a:solidFill>
              <a:latin typeface="Open Sans"/>
            </a:endParaRPr>
          </a:p>
        </p:txBody>
      </p:sp>
      <p:pic>
        <p:nvPicPr>
          <p:cNvPr id="7" name="Picture 6">
            <a:extLst>
              <a:ext uri="{FF2B5EF4-FFF2-40B4-BE49-F238E27FC236}">
                <a16:creationId xmlns:a16="http://schemas.microsoft.com/office/drawing/2014/main" id="{6A0650CC-C944-45CF-A894-F4DB61B6A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6474"/>
            <a:ext cx="4495800" cy="3178331"/>
          </a:xfrm>
          <a:prstGeom prst="rect">
            <a:avLst/>
          </a:prstGeom>
        </p:spPr>
      </p:pic>
      <p:sp>
        <p:nvSpPr>
          <p:cNvPr id="8" name="Slide Number Placeholder 2">
            <a:extLst>
              <a:ext uri="{FF2B5EF4-FFF2-40B4-BE49-F238E27FC236}">
                <a16:creationId xmlns:a16="http://schemas.microsoft.com/office/drawing/2014/main" id="{0B510A59-1F6F-4590-AD21-18CF32BDF62A}"/>
              </a:ext>
            </a:extLst>
          </p:cNvPr>
          <p:cNvSpPr txBox="1">
            <a:spLocks/>
          </p:cNvSpPr>
          <p:nvPr/>
        </p:nvSpPr>
        <p:spPr>
          <a:xfrm>
            <a:off x="11315319" y="6367056"/>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defRPr/>
            </a:pPr>
            <a:fld id="{D68E8870-17DE-45C4-A8DD-7644B2422933}" type="slidenum">
              <a:rPr lang="en-US" sz="1800" smtClean="0"/>
              <a:pPr>
                <a:defRPr/>
              </a:pPr>
              <a:t>18</a:t>
            </a:fld>
            <a:endParaRPr lang="en-US" sz="1800" dirty="0"/>
          </a:p>
        </p:txBody>
      </p:sp>
      <p:pic>
        <p:nvPicPr>
          <p:cNvPr id="13" name="Picture 12">
            <a:extLst>
              <a:ext uri="{FF2B5EF4-FFF2-40B4-BE49-F238E27FC236}">
                <a16:creationId xmlns:a16="http://schemas.microsoft.com/office/drawing/2014/main" id="{3EDBE328-98E7-472D-84BA-10BC937F7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0905" y="828412"/>
            <a:ext cx="4852306" cy="3278586"/>
          </a:xfrm>
          <a:prstGeom prst="rect">
            <a:avLst/>
          </a:prstGeom>
        </p:spPr>
      </p:pic>
      <p:pic>
        <p:nvPicPr>
          <p:cNvPr id="14" name="Picture 13">
            <a:extLst>
              <a:ext uri="{FF2B5EF4-FFF2-40B4-BE49-F238E27FC236}">
                <a16:creationId xmlns:a16="http://schemas.microsoft.com/office/drawing/2014/main" id="{BA06141C-699E-4B5C-9515-953FEAE52A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7348" y="826474"/>
            <a:ext cx="3842238" cy="5574630"/>
          </a:xfrm>
          <a:prstGeom prst="rect">
            <a:avLst/>
          </a:prstGeom>
        </p:spPr>
      </p:pic>
      <p:pic>
        <p:nvPicPr>
          <p:cNvPr id="15" name="Picture 14">
            <a:extLst>
              <a:ext uri="{FF2B5EF4-FFF2-40B4-BE49-F238E27FC236}">
                <a16:creationId xmlns:a16="http://schemas.microsoft.com/office/drawing/2014/main" id="{13EA4FF2-7B67-4032-AC73-18BDD966882B}"/>
              </a:ext>
            </a:extLst>
          </p:cNvPr>
          <p:cNvPicPr>
            <a:picLocks noChangeAspect="1"/>
          </p:cNvPicPr>
          <p:nvPr/>
        </p:nvPicPr>
        <p:blipFill rotWithShape="1">
          <a:blip r:embed="rId6"/>
          <a:srcRect t="14460"/>
          <a:stretch/>
        </p:blipFill>
        <p:spPr>
          <a:xfrm>
            <a:off x="3012834" y="3987744"/>
            <a:ext cx="5360376" cy="2419222"/>
          </a:xfrm>
          <a:prstGeom prst="rect">
            <a:avLst/>
          </a:prstGeom>
        </p:spPr>
      </p:pic>
      <p:pic>
        <p:nvPicPr>
          <p:cNvPr id="1026" name="Picture 2" descr="Contact - Free ui icons">
            <a:extLst>
              <a:ext uri="{FF2B5EF4-FFF2-40B4-BE49-F238E27FC236}">
                <a16:creationId xmlns:a16="http://schemas.microsoft.com/office/drawing/2014/main" id="{DDF284AB-5326-4E02-80E1-A91EEE4470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106998"/>
            <a:ext cx="896815" cy="896815"/>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3">
            <a:extLst>
              <a:ext uri="{FF2B5EF4-FFF2-40B4-BE49-F238E27FC236}">
                <a16:creationId xmlns:a16="http://schemas.microsoft.com/office/drawing/2014/main" id="{F16C2E36-D23F-43AA-89E8-4971098D853D}"/>
              </a:ext>
            </a:extLst>
          </p:cNvPr>
          <p:cNvSpPr txBox="1">
            <a:spLocks/>
          </p:cNvSpPr>
          <p:nvPr/>
        </p:nvSpPr>
        <p:spPr>
          <a:xfrm>
            <a:off x="70725" y="5023218"/>
            <a:ext cx="5255266" cy="400110"/>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sz="2400" b="0" kern="1200">
                <a:solidFill>
                  <a:schemeClr val="tx2"/>
                </a:solidFill>
                <a:latin typeface="+mj-lt"/>
                <a:ea typeface="+mj-ea"/>
                <a:cs typeface="+mj-cs"/>
              </a:defRPr>
            </a:lvl1pPr>
          </a:lstStyle>
          <a:p>
            <a:r>
              <a:rPr lang="en-GB" sz="2000" b="1" dirty="0">
                <a:solidFill>
                  <a:srgbClr val="0070C0"/>
                </a:solidFill>
              </a:rPr>
              <a:t>simone.caso@nlr.nl</a:t>
            </a:r>
            <a:endParaRPr lang="nl-NL" sz="2000" b="1" dirty="0">
              <a:solidFill>
                <a:srgbClr val="0070C0"/>
              </a:solidFill>
            </a:endParaRPr>
          </a:p>
        </p:txBody>
      </p:sp>
    </p:spTree>
    <p:extLst>
      <p:ext uri="{BB962C8B-B14F-4D97-AF65-F5344CB8AC3E}">
        <p14:creationId xmlns:p14="http://schemas.microsoft.com/office/powerpoint/2010/main" val="736929556"/>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340255A-7EFF-448F-AF46-CE55C9A5CCE7}"/>
              </a:ext>
            </a:extLst>
          </p:cNvPr>
          <p:cNvSpPr>
            <a:spLocks noGrp="1"/>
          </p:cNvSpPr>
          <p:nvPr>
            <p:ph type="sldNum" sz="quarter" idx="12"/>
          </p:nvPr>
        </p:nvSpPr>
        <p:spPr/>
        <p:txBody>
          <a:bodyPr/>
          <a:lstStyle/>
          <a:p>
            <a:pPr defTabSz="1219170" fontAlgn="auto">
              <a:spcBef>
                <a:spcPts val="0"/>
              </a:spcBef>
              <a:spcAft>
                <a:spcPts val="0"/>
              </a:spcAft>
              <a:defRPr/>
            </a:pPr>
            <a:endParaRPr lang="en-GB" sz="1067" dirty="0">
              <a:solidFill>
                <a:schemeClr val="bg1"/>
              </a:solidFill>
              <a:latin typeface="Open Sans"/>
            </a:endParaRPr>
          </a:p>
        </p:txBody>
      </p:sp>
      <p:pic>
        <p:nvPicPr>
          <p:cNvPr id="4" name="Picture 3">
            <a:extLst>
              <a:ext uri="{FF2B5EF4-FFF2-40B4-BE49-F238E27FC236}">
                <a16:creationId xmlns:a16="http://schemas.microsoft.com/office/drawing/2014/main" id="{DF3D7E83-05B3-490E-9575-86036B629F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4965"/>
            <a:ext cx="12192000" cy="5576384"/>
          </a:xfrm>
          <a:prstGeom prst="rect">
            <a:avLst/>
          </a:prstGeom>
        </p:spPr>
      </p:pic>
      <p:pic>
        <p:nvPicPr>
          <p:cNvPr id="6" name="Picture 4" descr="Q&amp;a - Free education icons">
            <a:extLst>
              <a:ext uri="{FF2B5EF4-FFF2-40B4-BE49-F238E27FC236}">
                <a16:creationId xmlns:a16="http://schemas.microsoft.com/office/drawing/2014/main" id="{EE54F393-F0F8-4B3F-9B24-0397A6A7E0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2838" y="3815863"/>
            <a:ext cx="2670594" cy="2670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51568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D72FA-E615-4468-88B4-F51A2FE34D7E}"/>
              </a:ext>
            </a:extLst>
          </p:cNvPr>
          <p:cNvSpPr>
            <a:spLocks noGrp="1"/>
          </p:cNvSpPr>
          <p:nvPr>
            <p:ph type="title"/>
          </p:nvPr>
        </p:nvSpPr>
        <p:spPr/>
        <p:txBody>
          <a:bodyPr/>
          <a:lstStyle/>
          <a:p>
            <a:r>
              <a:rPr lang="en-GB" dirty="0"/>
              <a:t>INTRODUCTION</a:t>
            </a:r>
            <a:endParaRPr lang="nl-NL" dirty="0"/>
          </a:p>
        </p:txBody>
      </p:sp>
      <p:sp>
        <p:nvSpPr>
          <p:cNvPr id="3" name="Content Placeholder 2">
            <a:extLst>
              <a:ext uri="{FF2B5EF4-FFF2-40B4-BE49-F238E27FC236}">
                <a16:creationId xmlns:a16="http://schemas.microsoft.com/office/drawing/2014/main" id="{875E94AB-D4AC-406A-B7E6-A3F6FB6A7C9C}"/>
              </a:ext>
            </a:extLst>
          </p:cNvPr>
          <p:cNvSpPr>
            <a:spLocks noGrp="1"/>
          </p:cNvSpPr>
          <p:nvPr>
            <p:ph idx="1"/>
          </p:nvPr>
        </p:nvSpPr>
        <p:spPr/>
        <p:txBody>
          <a:bodyPr/>
          <a:lstStyle/>
          <a:p>
            <a:pPr marL="0" indent="0">
              <a:buNone/>
            </a:pPr>
            <a:r>
              <a:rPr lang="en-GB" b="1" dirty="0">
                <a:solidFill>
                  <a:srgbClr val="0070C0"/>
                </a:solidFill>
                <a:latin typeface="+mj-lt"/>
              </a:rPr>
              <a:t>The MILITARY and SPACE</a:t>
            </a:r>
            <a:endParaRPr lang="nl-NL" dirty="0">
              <a:solidFill>
                <a:srgbClr val="0070C0"/>
              </a:solidFill>
              <a:latin typeface="+mj-lt"/>
            </a:endParaRPr>
          </a:p>
        </p:txBody>
      </p:sp>
      <p:sp>
        <p:nvSpPr>
          <p:cNvPr id="4" name="Slide Number Placeholder 3">
            <a:extLst>
              <a:ext uri="{FF2B5EF4-FFF2-40B4-BE49-F238E27FC236}">
                <a16:creationId xmlns:a16="http://schemas.microsoft.com/office/drawing/2014/main" id="{57BA2F35-CE3A-46A0-8358-6C35F0FB04AD}"/>
              </a:ext>
            </a:extLst>
          </p:cNvPr>
          <p:cNvSpPr>
            <a:spLocks noGrp="1"/>
          </p:cNvSpPr>
          <p:nvPr>
            <p:ph type="sldNum" sz="quarter" idx="4"/>
          </p:nvPr>
        </p:nvSpPr>
        <p:spPr/>
        <p:txBody>
          <a:bodyPr/>
          <a:lstStyle/>
          <a:p>
            <a:pPr>
              <a:defRPr/>
            </a:pPr>
            <a:fld id="{D68E8870-17DE-45C4-A8DD-7644B2422933}" type="slidenum">
              <a:rPr lang="en-US" smtClean="0"/>
              <a:pPr>
                <a:defRPr/>
              </a:pPr>
              <a:t>2</a:t>
            </a:fld>
            <a:endParaRPr lang="en-US" dirty="0"/>
          </a:p>
        </p:txBody>
      </p:sp>
      <p:pic>
        <p:nvPicPr>
          <p:cNvPr id="5" name="Picture 6" descr="History of the telescope - Wikipedia">
            <a:extLst>
              <a:ext uri="{FF2B5EF4-FFF2-40B4-BE49-F238E27FC236}">
                <a16:creationId xmlns:a16="http://schemas.microsoft.com/office/drawing/2014/main" id="{57951C8C-D204-47B2-979D-4EB5FE141C0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1649" y="4011588"/>
            <a:ext cx="2958326" cy="2014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10" descr="Hans Lippershey, Dutch inventor of the telescope - Stock Image - H412/0281  - Science Photo Library">
            <a:extLst>
              <a:ext uri="{FF2B5EF4-FFF2-40B4-BE49-F238E27FC236}">
                <a16:creationId xmlns:a16="http://schemas.microsoft.com/office/drawing/2014/main" id="{1BC96C4F-BDED-4975-B2B5-544DA1E94F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 t="126"/>
          <a:stretch/>
        </p:blipFill>
        <p:spPr bwMode="auto">
          <a:xfrm>
            <a:off x="986793" y="1731651"/>
            <a:ext cx="1796372" cy="21461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12" descr="Galileo Galilei - Wikipedia">
            <a:extLst>
              <a:ext uri="{FF2B5EF4-FFF2-40B4-BE49-F238E27FC236}">
                <a16:creationId xmlns:a16="http://schemas.microsoft.com/office/drawing/2014/main" id="{E7217C6E-DA01-4A27-8FA9-B5AA59753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5916" y="1551992"/>
            <a:ext cx="1796372" cy="2122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14" descr="Sputnik | Tasty Planet Wiki | Fandom">
            <a:extLst>
              <a:ext uri="{FF2B5EF4-FFF2-40B4-BE49-F238E27FC236}">
                <a16:creationId xmlns:a16="http://schemas.microsoft.com/office/drawing/2014/main" id="{A76CF688-4CCE-4546-AE15-9ACB5FE2A6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8985" y="4114459"/>
            <a:ext cx="1593679" cy="15936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Galileo Demonstrates Telescope, 1609 #2 by Science Source">
            <a:extLst>
              <a:ext uri="{FF2B5EF4-FFF2-40B4-BE49-F238E27FC236}">
                <a16:creationId xmlns:a16="http://schemas.microsoft.com/office/drawing/2014/main" id="{D9F2A56B-49B9-45CF-924C-67D15201D9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3210" y="1464225"/>
            <a:ext cx="2793418" cy="18343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5787F9-726D-4C12-BAC8-6EA2CBDF7D16}"/>
              </a:ext>
            </a:extLst>
          </p:cNvPr>
          <p:cNvSpPr txBox="1"/>
          <p:nvPr/>
        </p:nvSpPr>
        <p:spPr>
          <a:xfrm>
            <a:off x="1234135" y="3991548"/>
            <a:ext cx="1549030" cy="646331"/>
          </a:xfrm>
          <a:prstGeom prst="rect">
            <a:avLst/>
          </a:prstGeom>
          <a:solidFill>
            <a:srgbClr val="00B0F0"/>
          </a:solidFill>
          <a:ln>
            <a:solidFill>
              <a:schemeClr val="tx1"/>
            </a:solidFill>
          </a:ln>
        </p:spPr>
        <p:txBody>
          <a:bodyPr wrap="square" rtlCol="0">
            <a:spAutoFit/>
          </a:bodyPr>
          <a:lstStyle/>
          <a:p>
            <a:r>
              <a:rPr lang="en-GB" sz="1200" b="1" dirty="0">
                <a:solidFill>
                  <a:schemeClr val="bg1"/>
                </a:solidFill>
              </a:rPr>
              <a:t>Hans Lippershey</a:t>
            </a:r>
          </a:p>
          <a:p>
            <a:r>
              <a:rPr lang="en-GB" sz="1200" b="1" dirty="0">
                <a:solidFill>
                  <a:schemeClr val="bg1"/>
                </a:solidFill>
              </a:rPr>
              <a:t>Netherlands, 1608</a:t>
            </a:r>
            <a:endParaRPr lang="nl-NL" sz="1200" b="1" dirty="0" err="1">
              <a:solidFill>
                <a:schemeClr val="bg1"/>
              </a:solidFill>
            </a:endParaRPr>
          </a:p>
        </p:txBody>
      </p:sp>
      <p:sp>
        <p:nvSpPr>
          <p:cNvPr id="11" name="TextBox 10">
            <a:extLst>
              <a:ext uri="{FF2B5EF4-FFF2-40B4-BE49-F238E27FC236}">
                <a16:creationId xmlns:a16="http://schemas.microsoft.com/office/drawing/2014/main" id="{CBD00192-0314-482B-90A7-5B3F20129473}"/>
              </a:ext>
            </a:extLst>
          </p:cNvPr>
          <p:cNvSpPr txBox="1"/>
          <p:nvPr/>
        </p:nvSpPr>
        <p:spPr>
          <a:xfrm>
            <a:off x="7340854" y="3382737"/>
            <a:ext cx="1397139" cy="461665"/>
          </a:xfrm>
          <a:prstGeom prst="rect">
            <a:avLst/>
          </a:prstGeom>
          <a:solidFill>
            <a:srgbClr val="00B0F0"/>
          </a:solidFill>
          <a:ln>
            <a:solidFill>
              <a:schemeClr val="tx1"/>
            </a:solidFill>
          </a:ln>
        </p:spPr>
        <p:txBody>
          <a:bodyPr wrap="square" rtlCol="0">
            <a:spAutoFit/>
          </a:bodyPr>
          <a:lstStyle/>
          <a:p>
            <a:r>
              <a:rPr lang="en-GB" sz="1200" b="1" dirty="0">
                <a:solidFill>
                  <a:schemeClr val="bg1"/>
                </a:solidFill>
              </a:rPr>
              <a:t>Galileo Galilei</a:t>
            </a:r>
          </a:p>
          <a:p>
            <a:r>
              <a:rPr lang="en-GB" sz="1200" b="1" dirty="0">
                <a:solidFill>
                  <a:schemeClr val="bg1"/>
                </a:solidFill>
              </a:rPr>
              <a:t>Italy, 1609</a:t>
            </a:r>
            <a:endParaRPr lang="nl-NL" sz="1200" b="1" dirty="0" err="1">
              <a:solidFill>
                <a:schemeClr val="bg1"/>
              </a:solidFill>
            </a:endParaRPr>
          </a:p>
        </p:txBody>
      </p:sp>
      <p:sp>
        <p:nvSpPr>
          <p:cNvPr id="12" name="TextBox 11">
            <a:extLst>
              <a:ext uri="{FF2B5EF4-FFF2-40B4-BE49-F238E27FC236}">
                <a16:creationId xmlns:a16="http://schemas.microsoft.com/office/drawing/2014/main" id="{B4B6D3A9-0691-42A0-B16D-6CB94224DDC1}"/>
              </a:ext>
            </a:extLst>
          </p:cNvPr>
          <p:cNvSpPr txBox="1"/>
          <p:nvPr/>
        </p:nvSpPr>
        <p:spPr>
          <a:xfrm>
            <a:off x="8407503" y="5847796"/>
            <a:ext cx="1293343" cy="276999"/>
          </a:xfrm>
          <a:prstGeom prst="rect">
            <a:avLst/>
          </a:prstGeom>
          <a:solidFill>
            <a:srgbClr val="00B0F0"/>
          </a:solidFill>
          <a:ln>
            <a:solidFill>
              <a:schemeClr val="tx1"/>
            </a:solidFill>
          </a:ln>
        </p:spPr>
        <p:txBody>
          <a:bodyPr wrap="square" rtlCol="0">
            <a:spAutoFit/>
          </a:bodyPr>
          <a:lstStyle/>
          <a:p>
            <a:r>
              <a:rPr lang="en-GB" sz="1200" b="1" dirty="0">
                <a:solidFill>
                  <a:schemeClr val="bg1"/>
                </a:solidFill>
              </a:rPr>
              <a:t>Sputnik, 1957</a:t>
            </a:r>
            <a:endParaRPr lang="nl-NL" sz="1200" b="1" dirty="0" err="1">
              <a:solidFill>
                <a:schemeClr val="bg1"/>
              </a:solidFill>
            </a:endParaRPr>
          </a:p>
        </p:txBody>
      </p:sp>
      <p:pic>
        <p:nvPicPr>
          <p:cNvPr id="13" name="Picture 2" descr="Global positioning system - Wikipedia">
            <a:extLst>
              <a:ext uri="{FF2B5EF4-FFF2-40B4-BE49-F238E27FC236}">
                <a16:creationId xmlns:a16="http://schemas.microsoft.com/office/drawing/2014/main" id="{D0456420-1E18-474C-93CA-CEC1D97CC7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72246" y="3508924"/>
            <a:ext cx="2352574" cy="18848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F64488-0CF5-49DB-B502-2F2A84F722F1}"/>
              </a:ext>
            </a:extLst>
          </p:cNvPr>
          <p:cNvSpPr txBox="1"/>
          <p:nvPr/>
        </p:nvSpPr>
        <p:spPr>
          <a:xfrm>
            <a:off x="10687945" y="5429320"/>
            <a:ext cx="1136875" cy="276999"/>
          </a:xfrm>
          <a:prstGeom prst="rect">
            <a:avLst/>
          </a:prstGeom>
          <a:solidFill>
            <a:srgbClr val="00B0F0"/>
          </a:solidFill>
          <a:ln>
            <a:solidFill>
              <a:schemeClr val="tx1"/>
            </a:solidFill>
          </a:ln>
        </p:spPr>
        <p:txBody>
          <a:bodyPr wrap="square" rtlCol="0">
            <a:spAutoFit/>
          </a:bodyPr>
          <a:lstStyle/>
          <a:p>
            <a:r>
              <a:rPr lang="en-GB" sz="1200" b="1" dirty="0">
                <a:solidFill>
                  <a:schemeClr val="bg1"/>
                </a:solidFill>
              </a:rPr>
              <a:t>GPS, 1960s</a:t>
            </a:r>
            <a:endParaRPr lang="nl-NL" sz="1200" b="1" dirty="0" err="1">
              <a:solidFill>
                <a:schemeClr val="bg1"/>
              </a:solidFill>
            </a:endParaRPr>
          </a:p>
        </p:txBody>
      </p:sp>
    </p:spTree>
    <p:extLst>
      <p:ext uri="{BB962C8B-B14F-4D97-AF65-F5344CB8AC3E}">
        <p14:creationId xmlns:p14="http://schemas.microsoft.com/office/powerpoint/2010/main" val="1129676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CF8F-E34A-4690-B96F-AA5F4E884470}"/>
              </a:ext>
            </a:extLst>
          </p:cNvPr>
          <p:cNvSpPr>
            <a:spLocks noGrp="1"/>
          </p:cNvSpPr>
          <p:nvPr>
            <p:ph type="title"/>
          </p:nvPr>
        </p:nvSpPr>
        <p:spPr/>
        <p:txBody>
          <a:bodyPr/>
          <a:lstStyle/>
          <a:p>
            <a:r>
              <a:rPr lang="en-GB" dirty="0"/>
              <a:t>DEFINITIONS</a:t>
            </a:r>
            <a:endParaRPr lang="nl-NL" dirty="0"/>
          </a:p>
        </p:txBody>
      </p:sp>
      <p:sp>
        <p:nvSpPr>
          <p:cNvPr id="4" name="Slide Number Placeholder 3">
            <a:extLst>
              <a:ext uri="{FF2B5EF4-FFF2-40B4-BE49-F238E27FC236}">
                <a16:creationId xmlns:a16="http://schemas.microsoft.com/office/drawing/2014/main" id="{1494BA97-97DB-4F97-B7D6-CF133CC0FCDD}"/>
              </a:ext>
            </a:extLst>
          </p:cNvPr>
          <p:cNvSpPr>
            <a:spLocks noGrp="1"/>
          </p:cNvSpPr>
          <p:nvPr>
            <p:ph type="sldNum" sz="quarter" idx="4"/>
          </p:nvPr>
        </p:nvSpPr>
        <p:spPr/>
        <p:txBody>
          <a:bodyPr/>
          <a:lstStyle/>
          <a:p>
            <a:pPr>
              <a:defRPr/>
            </a:pPr>
            <a:fld id="{D68E8870-17DE-45C4-A8DD-7644B2422933}" type="slidenum">
              <a:rPr lang="en-US" smtClean="0"/>
              <a:pPr>
                <a:defRPr/>
              </a:pPr>
              <a:t>20</a:t>
            </a:fld>
            <a:endParaRPr lang="en-US" dirty="0"/>
          </a:p>
        </p:txBody>
      </p:sp>
      <p:sp>
        <p:nvSpPr>
          <p:cNvPr id="5" name="Rectangle 4">
            <a:extLst>
              <a:ext uri="{FF2B5EF4-FFF2-40B4-BE49-F238E27FC236}">
                <a16:creationId xmlns:a16="http://schemas.microsoft.com/office/drawing/2014/main" id="{673E29FF-F6D0-476D-AFE2-10876FFAE53F}"/>
              </a:ext>
            </a:extLst>
          </p:cNvPr>
          <p:cNvSpPr/>
          <p:nvPr/>
        </p:nvSpPr>
        <p:spPr>
          <a:xfrm>
            <a:off x="64170" y="968650"/>
            <a:ext cx="11967410" cy="4708981"/>
          </a:xfrm>
          <a:prstGeom prst="rect">
            <a:avLst/>
          </a:prstGeom>
        </p:spPr>
        <p:txBody>
          <a:bodyPr wrap="square">
            <a:spAutoFit/>
          </a:bodyPr>
          <a:lstStyle/>
          <a:p>
            <a:pPr marL="0" indent="0">
              <a:buNone/>
            </a:pPr>
            <a:r>
              <a:rPr lang="en-GB" sz="1200" b="1" dirty="0">
                <a:solidFill>
                  <a:srgbClr val="004D86"/>
                </a:solidFill>
                <a:cs typeface="Times New Roman" panose="02020603050405020304" pitchFamily="18" charset="0"/>
              </a:rPr>
              <a:t>Space traffic management (STM):</a:t>
            </a:r>
            <a:r>
              <a:rPr lang="en-GB" sz="1200" dirty="0">
                <a:solidFill>
                  <a:srgbClr val="004D86"/>
                </a:solidFill>
                <a:cs typeface="Times New Roman" panose="02020603050405020304" pitchFamily="18" charset="0"/>
                <a:sym typeface="Wingdings" panose="05000000000000000000" pitchFamily="2" charset="2"/>
              </a:rPr>
              <a:t> </a:t>
            </a:r>
            <a:r>
              <a:rPr lang="en-US" sz="1200" dirty="0">
                <a:solidFill>
                  <a:srgbClr val="004D86"/>
                </a:solidFill>
                <a:cs typeface="Times New Roman" panose="02020603050405020304" pitchFamily="18" charset="0"/>
                <a:sym typeface="Wingdings" panose="05000000000000000000" pitchFamily="2" charset="2"/>
              </a:rPr>
              <a:t>The set of rules, procedures and systems for managing the safe and efficient operation of spacecraft, satellites and other space objects in Earth's orbit and beyond, to prevent collisions, ensure safe distances and promote sustainable use of space.</a:t>
            </a:r>
          </a:p>
          <a:p>
            <a:pPr marL="0" indent="0">
              <a:buNone/>
            </a:pPr>
            <a:r>
              <a:rPr lang="en-US" sz="1200" b="1" dirty="0">
                <a:solidFill>
                  <a:srgbClr val="004D86"/>
                </a:solidFill>
                <a:cs typeface="Times New Roman" panose="02020603050405020304" pitchFamily="18" charset="0"/>
                <a:sym typeface="Wingdings" panose="05000000000000000000" pitchFamily="2" charset="2"/>
              </a:rPr>
              <a:t>Space situational awareness (SSA):</a:t>
            </a:r>
            <a:r>
              <a:rPr lang="en-US" sz="1200" dirty="0">
                <a:solidFill>
                  <a:srgbClr val="004D86"/>
                </a:solidFill>
                <a:cs typeface="Times New Roman" panose="02020603050405020304" pitchFamily="18" charset="0"/>
                <a:sym typeface="Wingdings" panose="05000000000000000000" pitchFamily="2" charset="2"/>
              </a:rPr>
              <a:t> The knowledge and characterization of space objects, including their location, status and intentions, to support safe and efficient space operations and to enable the detection and response to potential threats or hazards in the space environment.</a:t>
            </a:r>
          </a:p>
          <a:p>
            <a:pPr marL="0" indent="0">
              <a:buNone/>
            </a:pPr>
            <a:r>
              <a:rPr lang="en-US" sz="1200" b="1" dirty="0">
                <a:solidFill>
                  <a:srgbClr val="004D86"/>
                </a:solidFill>
                <a:cs typeface="Times New Roman" panose="02020603050405020304" pitchFamily="18" charset="0"/>
                <a:sym typeface="Wingdings" panose="05000000000000000000" pitchFamily="2" charset="2"/>
              </a:rPr>
              <a:t>Space weather:</a:t>
            </a:r>
            <a:r>
              <a:rPr lang="en-US" sz="1200" dirty="0">
                <a:solidFill>
                  <a:srgbClr val="004D86"/>
                </a:solidFill>
                <a:cs typeface="Times New Roman" panose="02020603050405020304" pitchFamily="18" charset="0"/>
                <a:sym typeface="Wingdings" panose="05000000000000000000" pitchFamily="2" charset="2"/>
              </a:rPr>
              <a:t> The dynamic and variable conditions in the space environment that can affect space and ground-based systems, including solar and geomagnetic storms, cosmic rays, radiation and plasma variations, which can impact spacecraft operations, communication systems and technological infrastructure.</a:t>
            </a:r>
          </a:p>
          <a:p>
            <a:pPr marL="0" indent="0">
              <a:buNone/>
            </a:pPr>
            <a:r>
              <a:rPr lang="en-US" sz="1200" b="1" dirty="0">
                <a:solidFill>
                  <a:srgbClr val="004D86"/>
                </a:solidFill>
                <a:cs typeface="Times New Roman" panose="02020603050405020304" pitchFamily="18" charset="0"/>
                <a:sym typeface="Wingdings" panose="05000000000000000000" pitchFamily="2" charset="2"/>
              </a:rPr>
              <a:t>Positioning, Navigation &amp; Timing (PNT): </a:t>
            </a:r>
            <a:r>
              <a:rPr lang="en-US" sz="1200" dirty="0">
                <a:solidFill>
                  <a:srgbClr val="004D86"/>
                </a:solidFill>
                <a:cs typeface="Times New Roman" panose="02020603050405020304" pitchFamily="18" charset="0"/>
                <a:sym typeface="Wingdings" panose="05000000000000000000" pitchFamily="2" charset="2"/>
              </a:rPr>
              <a:t>The use of GNSS signals to determine the location, velocity and time of a vehicle or object, enabling precise navigation and synchronization.</a:t>
            </a:r>
          </a:p>
          <a:p>
            <a:pPr marL="0" indent="0">
              <a:buNone/>
            </a:pPr>
            <a:r>
              <a:rPr lang="en-US" sz="1200" b="1" dirty="0">
                <a:solidFill>
                  <a:srgbClr val="004D86"/>
                </a:solidFill>
                <a:cs typeface="Times New Roman" panose="02020603050405020304" pitchFamily="18" charset="0"/>
                <a:sym typeface="Wingdings" panose="05000000000000000000" pitchFamily="2" charset="2"/>
              </a:rPr>
              <a:t>Early Warning (Threats):</a:t>
            </a:r>
            <a:r>
              <a:rPr lang="en-US" sz="1200" dirty="0">
                <a:solidFill>
                  <a:srgbClr val="004D86"/>
                </a:solidFill>
                <a:cs typeface="Times New Roman" panose="02020603050405020304" pitchFamily="18" charset="0"/>
                <a:sym typeface="Wingdings" panose="05000000000000000000" pitchFamily="2" charset="2"/>
              </a:rPr>
              <a:t> The use of space-based sensors and systems to detect and warn of potential threats, such as missile launches or other hostile activities.</a:t>
            </a:r>
          </a:p>
          <a:p>
            <a:pPr marL="0" indent="0">
              <a:buNone/>
            </a:pPr>
            <a:r>
              <a:rPr lang="en-US" sz="1200" b="1" dirty="0">
                <a:solidFill>
                  <a:srgbClr val="004D86"/>
                </a:solidFill>
                <a:cs typeface="Times New Roman" panose="02020603050405020304" pitchFamily="18" charset="0"/>
                <a:sym typeface="Wingdings" panose="05000000000000000000" pitchFamily="2" charset="2"/>
              </a:rPr>
              <a:t>Intelligence, Surveillance &amp; Reconnaissance (ISR): </a:t>
            </a:r>
            <a:r>
              <a:rPr lang="en-US" sz="1200" dirty="0">
                <a:solidFill>
                  <a:srgbClr val="004D86"/>
                </a:solidFill>
                <a:cs typeface="Times New Roman" panose="02020603050405020304" pitchFamily="18" charset="0"/>
                <a:sym typeface="Wingdings" panose="05000000000000000000" pitchFamily="2" charset="2"/>
              </a:rPr>
              <a:t>The use of space-based sensors and systems to gather information on activities, objects or events, supporting military or national security operations.</a:t>
            </a:r>
          </a:p>
          <a:p>
            <a:pPr marL="0" indent="0">
              <a:buNone/>
            </a:pPr>
            <a:r>
              <a:rPr lang="en-US" sz="1200" b="1" dirty="0">
                <a:solidFill>
                  <a:srgbClr val="004D86"/>
                </a:solidFill>
                <a:cs typeface="Times New Roman" panose="02020603050405020304" pitchFamily="18" charset="0"/>
                <a:sym typeface="Wingdings" panose="05000000000000000000" pitchFamily="2" charset="2"/>
              </a:rPr>
              <a:t>Satellite Communication (SATCOM):</a:t>
            </a:r>
            <a:r>
              <a:rPr lang="en-US" sz="1200" dirty="0">
                <a:solidFill>
                  <a:srgbClr val="004D86"/>
                </a:solidFill>
                <a:cs typeface="Times New Roman" panose="02020603050405020304" pitchFamily="18" charset="0"/>
                <a:sym typeface="Wingdings" panose="05000000000000000000" pitchFamily="2" charset="2"/>
              </a:rPr>
              <a:t> the use of satellites to transmit data, voice, or video communications, often for military, government or commercial purposes.</a:t>
            </a:r>
          </a:p>
          <a:p>
            <a:pPr marL="0" indent="0">
              <a:buNone/>
            </a:pPr>
            <a:r>
              <a:rPr lang="en-US" sz="1200" b="1" dirty="0">
                <a:solidFill>
                  <a:srgbClr val="004D86"/>
                </a:solidFill>
                <a:cs typeface="Times New Roman" panose="02020603050405020304" pitchFamily="18" charset="0"/>
                <a:sym typeface="Wingdings" panose="05000000000000000000" pitchFamily="2" charset="2"/>
              </a:rPr>
              <a:t>Secure Communication:</a:t>
            </a:r>
            <a:r>
              <a:rPr lang="en-US" sz="1200" dirty="0">
                <a:solidFill>
                  <a:srgbClr val="004D86"/>
                </a:solidFill>
                <a:cs typeface="Times New Roman" panose="02020603050405020304" pitchFamily="18" charset="0"/>
                <a:sym typeface="Wingdings" panose="05000000000000000000" pitchFamily="2" charset="2"/>
              </a:rPr>
              <a:t> The use of encryption, authentication and other security measures to protect communications from unauthorized access or interception.</a:t>
            </a:r>
          </a:p>
          <a:p>
            <a:pPr marL="0" indent="0">
              <a:buNone/>
            </a:pPr>
            <a:r>
              <a:rPr lang="en-US" sz="1200" b="1" dirty="0">
                <a:solidFill>
                  <a:srgbClr val="004D86"/>
                </a:solidFill>
                <a:cs typeface="Times New Roman" panose="02020603050405020304" pitchFamily="18" charset="0"/>
                <a:sym typeface="Wingdings" panose="05000000000000000000" pitchFamily="2" charset="2"/>
              </a:rPr>
              <a:t>Cyber Security:</a:t>
            </a:r>
            <a:r>
              <a:rPr lang="en-US" sz="1200" dirty="0">
                <a:solidFill>
                  <a:srgbClr val="004D86"/>
                </a:solidFill>
                <a:cs typeface="Times New Roman" panose="02020603050405020304" pitchFamily="18" charset="0"/>
                <a:sym typeface="Wingdings" panose="05000000000000000000" pitchFamily="2" charset="2"/>
              </a:rPr>
              <a:t> The protection of computer systems, networks and data from unauthorized access, damage, or disruption, particularly in the context of space-based systems.</a:t>
            </a:r>
          </a:p>
          <a:p>
            <a:pPr marL="0" indent="0">
              <a:buNone/>
            </a:pPr>
            <a:r>
              <a:rPr lang="en-US" sz="1200" b="1" dirty="0">
                <a:solidFill>
                  <a:srgbClr val="004D86"/>
                </a:solidFill>
                <a:cs typeface="Times New Roman" panose="02020603050405020304" pitchFamily="18" charset="0"/>
                <a:sym typeface="Wingdings" panose="05000000000000000000" pitchFamily="2" charset="2"/>
              </a:rPr>
              <a:t>Counter (Counter) Space:</a:t>
            </a:r>
            <a:r>
              <a:rPr lang="en-US" sz="1200" dirty="0">
                <a:solidFill>
                  <a:srgbClr val="004D86"/>
                </a:solidFill>
                <a:cs typeface="Times New Roman" panose="02020603050405020304" pitchFamily="18" charset="0"/>
                <a:sym typeface="Wingdings" panose="05000000000000000000" pitchFamily="2" charset="2"/>
              </a:rPr>
              <a:t> The development and deployment of systems and technologies to detect, track, disrupt, or destroy hostile space-based assets, such as anti-satellite missiles or cyber attacks.</a:t>
            </a:r>
          </a:p>
          <a:p>
            <a:pPr marL="0" indent="0">
              <a:buNone/>
            </a:pPr>
            <a:r>
              <a:rPr lang="en-US" sz="1200" b="1" dirty="0">
                <a:solidFill>
                  <a:srgbClr val="004D86"/>
                </a:solidFill>
                <a:cs typeface="Times New Roman" panose="02020603050405020304" pitchFamily="18" charset="0"/>
                <a:sym typeface="Wingdings" panose="05000000000000000000" pitchFamily="2" charset="2"/>
              </a:rPr>
              <a:t>Satellite Operations:</a:t>
            </a:r>
            <a:r>
              <a:rPr lang="en-US" sz="1200" dirty="0">
                <a:solidFill>
                  <a:srgbClr val="004D86"/>
                </a:solidFill>
                <a:cs typeface="Times New Roman" panose="02020603050405020304" pitchFamily="18" charset="0"/>
                <a:sym typeface="Wingdings" panose="05000000000000000000" pitchFamily="2" charset="2"/>
              </a:rPr>
              <a:t> The management and control of satellites in orbit, including tasks such as station-keeping, orbit adjustment, and payload management.</a:t>
            </a:r>
          </a:p>
          <a:p>
            <a:pPr marL="0" indent="0">
              <a:buNone/>
            </a:pPr>
            <a:r>
              <a:rPr lang="en-US" sz="1200" b="1" dirty="0">
                <a:solidFill>
                  <a:srgbClr val="004D86"/>
                </a:solidFill>
                <a:cs typeface="Times New Roman" panose="02020603050405020304" pitchFamily="18" charset="0"/>
                <a:sym typeface="Wingdings" panose="05000000000000000000" pitchFamily="2" charset="2"/>
              </a:rPr>
              <a:t>Payload Operations:</a:t>
            </a:r>
            <a:r>
              <a:rPr lang="en-US" sz="1200" dirty="0">
                <a:solidFill>
                  <a:srgbClr val="004D86"/>
                </a:solidFill>
                <a:cs typeface="Times New Roman" panose="02020603050405020304" pitchFamily="18" charset="0"/>
                <a:sym typeface="Wingdings" panose="05000000000000000000" pitchFamily="2" charset="2"/>
              </a:rPr>
              <a:t> The management and control of the payload (e.g. instruments, sensors or communications equipment) onboard a satellite, to achieve specific mission objectives.</a:t>
            </a:r>
          </a:p>
          <a:p>
            <a:pPr marL="0" indent="0">
              <a:buNone/>
            </a:pPr>
            <a:r>
              <a:rPr lang="en-US" sz="1200" b="1" dirty="0">
                <a:solidFill>
                  <a:srgbClr val="004D86"/>
                </a:solidFill>
                <a:cs typeface="Times New Roman" panose="02020603050405020304" pitchFamily="18" charset="0"/>
                <a:sym typeface="Wingdings" panose="05000000000000000000" pitchFamily="2" charset="2"/>
              </a:rPr>
              <a:t>Rendezvous Operations: </a:t>
            </a:r>
            <a:r>
              <a:rPr lang="en-US" sz="1200" dirty="0">
                <a:solidFill>
                  <a:srgbClr val="004D86"/>
                </a:solidFill>
                <a:cs typeface="Times New Roman" panose="02020603050405020304" pitchFamily="18" charset="0"/>
                <a:sym typeface="Wingdings" panose="05000000000000000000" pitchFamily="2" charset="2"/>
              </a:rPr>
              <a:t>The process of maneuvering a spacecraft to meet or dock with another spacecraft, satellite, or orbital platform.</a:t>
            </a:r>
          </a:p>
          <a:p>
            <a:pPr marL="0" indent="0">
              <a:buNone/>
            </a:pPr>
            <a:r>
              <a:rPr lang="en-US" sz="1200" b="1" dirty="0">
                <a:solidFill>
                  <a:srgbClr val="004D86"/>
                </a:solidFill>
                <a:cs typeface="Times New Roman" panose="02020603050405020304" pitchFamily="18" charset="0"/>
                <a:sym typeface="Wingdings" panose="05000000000000000000" pitchFamily="2" charset="2"/>
              </a:rPr>
              <a:t>Launch Operations:</a:t>
            </a:r>
            <a:r>
              <a:rPr lang="en-US" sz="1200" dirty="0">
                <a:solidFill>
                  <a:srgbClr val="004D86"/>
                </a:solidFill>
                <a:cs typeface="Times New Roman" panose="02020603050405020304" pitchFamily="18" charset="0"/>
                <a:sym typeface="Wingdings" panose="05000000000000000000" pitchFamily="2" charset="2"/>
              </a:rPr>
              <a:t> The preparation, execution and monitoring of a launch vehicle to place a spacecraft or satellite into orbit or on a trajectory to another celestial body.</a:t>
            </a:r>
          </a:p>
          <a:p>
            <a:pPr marL="0" indent="0">
              <a:buNone/>
            </a:pPr>
            <a:r>
              <a:rPr lang="en-US" sz="1200" b="1" dirty="0">
                <a:solidFill>
                  <a:srgbClr val="004D86"/>
                </a:solidFill>
                <a:cs typeface="Times New Roman" panose="02020603050405020304" pitchFamily="18" charset="0"/>
                <a:sym typeface="Wingdings" panose="05000000000000000000" pitchFamily="2" charset="2"/>
              </a:rPr>
              <a:t>Space Domain Awareness (SDA): </a:t>
            </a:r>
            <a:r>
              <a:rPr lang="en-US" sz="1200" dirty="0">
                <a:solidFill>
                  <a:srgbClr val="004D86"/>
                </a:solidFill>
                <a:cs typeface="Times New Roman" panose="02020603050405020304" pitchFamily="18" charset="0"/>
                <a:sym typeface="Wingdings" panose="05000000000000000000" pitchFamily="2" charset="2"/>
              </a:rPr>
              <a:t>The knowledge and characterization of the space environment, including the location, status and intentions of space objects, as well as the conditions and events that affect space operations, to support safe and efficient use of space, prevent collisions and interference and enable effective decision-making for space-based activities.</a:t>
            </a:r>
          </a:p>
        </p:txBody>
      </p:sp>
    </p:spTree>
    <p:extLst>
      <p:ext uri="{BB962C8B-B14F-4D97-AF65-F5344CB8AC3E}">
        <p14:creationId xmlns:p14="http://schemas.microsoft.com/office/powerpoint/2010/main" val="3692235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01C6C4-6546-47BE-A492-FEC3A25A2930}"/>
              </a:ext>
            </a:extLst>
          </p:cNvPr>
          <p:cNvSpPr>
            <a:spLocks noGrp="1"/>
          </p:cNvSpPr>
          <p:nvPr>
            <p:ph type="sldNum" sz="quarter" idx="10"/>
          </p:nvPr>
        </p:nvSpPr>
        <p:spPr/>
        <p:txBody>
          <a:bodyPr/>
          <a:lstStyle/>
          <a:p>
            <a:pPr>
              <a:defRPr/>
            </a:pPr>
            <a:fld id="{D68E8870-17DE-45C4-A8DD-7644B2422933}" type="slidenum">
              <a:rPr lang="en-US" smtClean="0"/>
              <a:pPr>
                <a:defRPr/>
              </a:pPr>
              <a:t>3</a:t>
            </a:fld>
            <a:endParaRPr lang="en-US" dirty="0"/>
          </a:p>
        </p:txBody>
      </p:sp>
      <p:sp>
        <p:nvSpPr>
          <p:cNvPr id="3" name="Title 2">
            <a:extLst>
              <a:ext uri="{FF2B5EF4-FFF2-40B4-BE49-F238E27FC236}">
                <a16:creationId xmlns:a16="http://schemas.microsoft.com/office/drawing/2014/main" id="{59879342-55F1-4492-B467-BA2B337C402F}"/>
              </a:ext>
            </a:extLst>
          </p:cNvPr>
          <p:cNvSpPr>
            <a:spLocks noGrp="1"/>
          </p:cNvSpPr>
          <p:nvPr>
            <p:ph type="title"/>
          </p:nvPr>
        </p:nvSpPr>
        <p:spPr/>
        <p:txBody>
          <a:bodyPr/>
          <a:lstStyle/>
          <a:p>
            <a:r>
              <a:rPr lang="en-GB" dirty="0"/>
              <a:t>INTRODUCTION</a:t>
            </a:r>
            <a:endParaRPr lang="nl-NL" dirty="0"/>
          </a:p>
        </p:txBody>
      </p:sp>
      <p:pic>
        <p:nvPicPr>
          <p:cNvPr id="5" name="Picture 2" descr="Nederland en Noorwegen werken samen aan onderzoek radarsignalen">
            <a:extLst>
              <a:ext uri="{FF2B5EF4-FFF2-40B4-BE49-F238E27FC236}">
                <a16:creationId xmlns:a16="http://schemas.microsoft.com/office/drawing/2014/main" id="{62E29D21-5FA1-4451-8157-15CEB97D0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037" y="827695"/>
            <a:ext cx="5054963" cy="55628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ile:Seal of the United States Space Force.png - Wikimedia Commons">
            <a:extLst>
              <a:ext uri="{FF2B5EF4-FFF2-40B4-BE49-F238E27FC236}">
                <a16:creationId xmlns:a16="http://schemas.microsoft.com/office/drawing/2014/main" id="{DEB52AC4-5874-4C50-BA2F-E876684EF6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5381" y="1536752"/>
            <a:ext cx="1456295" cy="14562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30635A2-9EBC-4455-93D9-2E722F6D6776}"/>
              </a:ext>
            </a:extLst>
          </p:cNvPr>
          <p:cNvSpPr txBox="1"/>
          <p:nvPr/>
        </p:nvSpPr>
        <p:spPr>
          <a:xfrm>
            <a:off x="3080926" y="2684658"/>
            <a:ext cx="594259" cy="261610"/>
          </a:xfrm>
          <a:prstGeom prst="rect">
            <a:avLst/>
          </a:prstGeom>
          <a:solidFill>
            <a:srgbClr val="00B0F0"/>
          </a:solidFill>
          <a:ln>
            <a:solidFill>
              <a:schemeClr val="tx1"/>
            </a:solidFill>
          </a:ln>
        </p:spPr>
        <p:txBody>
          <a:bodyPr wrap="square" rtlCol="0">
            <a:spAutoFit/>
          </a:bodyPr>
          <a:lstStyle/>
          <a:p>
            <a:r>
              <a:rPr lang="en-GB" sz="1100" b="1" dirty="0">
                <a:solidFill>
                  <a:schemeClr val="bg1"/>
                </a:solidFill>
              </a:rPr>
              <a:t>2019</a:t>
            </a:r>
            <a:endParaRPr lang="nl-NL" sz="1100" b="1" dirty="0" err="1">
              <a:solidFill>
                <a:schemeClr val="bg1"/>
              </a:solidFill>
            </a:endParaRPr>
          </a:p>
        </p:txBody>
      </p:sp>
      <p:pic>
        <p:nvPicPr>
          <p:cNvPr id="8" name="Picture 4" descr="North Atlantic Treaty Organization (NATO) | History, Structure &amp; Purpose |  Britannica">
            <a:extLst>
              <a:ext uri="{FF2B5EF4-FFF2-40B4-BE49-F238E27FC236}">
                <a16:creationId xmlns:a16="http://schemas.microsoft.com/office/drawing/2014/main" id="{3ED6B855-EF3B-4798-BF9E-94B5EDF26C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9175" y="1616045"/>
            <a:ext cx="1207062" cy="9052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A024127-A210-4379-B1B7-E20B3C56E5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7352" y="1536753"/>
            <a:ext cx="1456295" cy="1456295"/>
          </a:xfrm>
          <a:prstGeom prst="rect">
            <a:avLst/>
          </a:prstGeom>
        </p:spPr>
      </p:pic>
      <p:sp>
        <p:nvSpPr>
          <p:cNvPr id="12" name="Rectangle 11">
            <a:extLst>
              <a:ext uri="{FF2B5EF4-FFF2-40B4-BE49-F238E27FC236}">
                <a16:creationId xmlns:a16="http://schemas.microsoft.com/office/drawing/2014/main" id="{E81230D2-A9CA-4610-9FB1-DF093081AFC4}"/>
              </a:ext>
            </a:extLst>
          </p:cNvPr>
          <p:cNvSpPr/>
          <p:nvPr/>
        </p:nvSpPr>
        <p:spPr>
          <a:xfrm>
            <a:off x="0" y="785821"/>
            <a:ext cx="2553904" cy="523220"/>
          </a:xfrm>
          <a:prstGeom prst="rect">
            <a:avLst/>
          </a:prstGeom>
        </p:spPr>
        <p:txBody>
          <a:bodyPr wrap="none">
            <a:spAutoFit/>
          </a:bodyPr>
          <a:lstStyle/>
          <a:p>
            <a:pPr marL="0" indent="0">
              <a:buNone/>
            </a:pPr>
            <a:r>
              <a:rPr lang="en-GB" sz="2800" b="1" dirty="0">
                <a:solidFill>
                  <a:srgbClr val="0070C0"/>
                </a:solidFill>
              </a:rPr>
              <a:t>Recent Years</a:t>
            </a:r>
            <a:endParaRPr lang="nl-NL" sz="2800" dirty="0">
              <a:solidFill>
                <a:srgbClr val="0070C0"/>
              </a:solidFill>
            </a:endParaRPr>
          </a:p>
        </p:txBody>
      </p:sp>
      <p:pic>
        <p:nvPicPr>
          <p:cNvPr id="13" name="Picture 2" descr="\\nlr.nl\homes\elint-chain\Y_Pictures\08_NanoSat_picture\NanoSat_overlay.png">
            <a:extLst>
              <a:ext uri="{FF2B5EF4-FFF2-40B4-BE49-F238E27FC236}">
                <a16:creationId xmlns:a16="http://schemas.microsoft.com/office/drawing/2014/main" id="{C7ED08B9-EFA3-4195-8B8A-B3AD5AF7A25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94393" y="1140644"/>
            <a:ext cx="1020738" cy="6529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SA - Space Surveillance and Tracking - SST Segment">
            <a:extLst>
              <a:ext uri="{FF2B5EF4-FFF2-40B4-BE49-F238E27FC236}">
                <a16:creationId xmlns:a16="http://schemas.microsoft.com/office/drawing/2014/main" id="{2607A8E8-3742-4E44-8D43-6CFC0A3D11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106" y="3225549"/>
            <a:ext cx="3647455" cy="20516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0933ABC-5B56-4502-8CE5-25D92FEA74AA}"/>
              </a:ext>
            </a:extLst>
          </p:cNvPr>
          <p:cNvSpPr/>
          <p:nvPr/>
        </p:nvSpPr>
        <p:spPr>
          <a:xfrm>
            <a:off x="3118893" y="3249924"/>
            <a:ext cx="428322" cy="184666"/>
          </a:xfrm>
          <a:prstGeom prst="rect">
            <a:avLst/>
          </a:prstGeom>
        </p:spPr>
        <p:txBody>
          <a:bodyPr wrap="none">
            <a:spAutoFit/>
          </a:bodyPr>
          <a:lstStyle/>
          <a:p>
            <a:r>
              <a:rPr lang="nl-NL" sz="600" b="1" dirty="0">
                <a:solidFill>
                  <a:schemeClr val="bg1"/>
                </a:solidFill>
              </a:rPr>
              <a:t>© ESA</a:t>
            </a:r>
          </a:p>
        </p:txBody>
      </p:sp>
      <p:pic>
        <p:nvPicPr>
          <p:cNvPr id="2052" name="Picture 4" descr="Space Force missile-warning satellites drawing congressional attention -  SpaceNews">
            <a:extLst>
              <a:ext uri="{FF2B5EF4-FFF2-40B4-BE49-F238E27FC236}">
                <a16:creationId xmlns:a16="http://schemas.microsoft.com/office/drawing/2014/main" id="{D6216BB7-4D7F-49CD-A111-F2E520BAE4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6012" y="3224397"/>
            <a:ext cx="3434994" cy="2100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DEC0942-0559-44FD-95EC-94E3DB92D907}"/>
              </a:ext>
            </a:extLst>
          </p:cNvPr>
          <p:cNvSpPr/>
          <p:nvPr/>
        </p:nvSpPr>
        <p:spPr>
          <a:xfrm>
            <a:off x="3863917" y="3236429"/>
            <a:ext cx="723275" cy="184666"/>
          </a:xfrm>
          <a:prstGeom prst="rect">
            <a:avLst/>
          </a:prstGeom>
        </p:spPr>
        <p:txBody>
          <a:bodyPr wrap="none">
            <a:spAutoFit/>
          </a:bodyPr>
          <a:lstStyle/>
          <a:p>
            <a:r>
              <a:rPr lang="nl-NL" sz="600" b="1" dirty="0">
                <a:solidFill>
                  <a:schemeClr val="bg1"/>
                </a:solidFill>
              </a:rPr>
              <a:t>© </a:t>
            </a:r>
            <a:r>
              <a:rPr lang="nl-NL" sz="600" b="1" dirty="0" err="1">
                <a:solidFill>
                  <a:schemeClr val="bg1"/>
                </a:solidFill>
              </a:rPr>
              <a:t>SpaceNews</a:t>
            </a:r>
            <a:endParaRPr lang="nl-NL" sz="600" b="1" dirty="0">
              <a:solidFill>
                <a:schemeClr val="bg1"/>
              </a:solidFill>
            </a:endParaRPr>
          </a:p>
        </p:txBody>
      </p:sp>
      <p:pic>
        <p:nvPicPr>
          <p:cNvPr id="17" name="Picture 10" descr="space situational awareness Coverage - Breaking Defense">
            <a:extLst>
              <a:ext uri="{FF2B5EF4-FFF2-40B4-BE49-F238E27FC236}">
                <a16:creationId xmlns:a16="http://schemas.microsoft.com/office/drawing/2014/main" id="{FDBD9C74-8BDD-4435-B6C5-BAE65189C3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92071" y="4783993"/>
            <a:ext cx="3314013" cy="1866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96D2751-B881-4E30-AB4C-A9F7B7ED1BBD}"/>
              </a:ext>
            </a:extLst>
          </p:cNvPr>
          <p:cNvSpPr/>
          <p:nvPr/>
        </p:nvSpPr>
        <p:spPr>
          <a:xfrm>
            <a:off x="5055128" y="6396404"/>
            <a:ext cx="944489" cy="184666"/>
          </a:xfrm>
          <a:prstGeom prst="rect">
            <a:avLst/>
          </a:prstGeom>
        </p:spPr>
        <p:txBody>
          <a:bodyPr wrap="none">
            <a:spAutoFit/>
          </a:bodyPr>
          <a:lstStyle/>
          <a:p>
            <a:r>
              <a:rPr lang="nl-NL" sz="600" b="1" dirty="0">
                <a:solidFill>
                  <a:schemeClr val="bg1"/>
                </a:solidFill>
              </a:rPr>
              <a:t>© </a:t>
            </a:r>
            <a:r>
              <a:rPr lang="nl-NL" sz="600" b="1" dirty="0" err="1">
                <a:solidFill>
                  <a:schemeClr val="bg1"/>
                </a:solidFill>
              </a:rPr>
              <a:t>Breaking</a:t>
            </a:r>
            <a:r>
              <a:rPr lang="nl-NL" sz="600" b="1" dirty="0">
                <a:solidFill>
                  <a:schemeClr val="bg1"/>
                </a:solidFill>
              </a:rPr>
              <a:t> </a:t>
            </a:r>
            <a:r>
              <a:rPr lang="nl-NL" sz="600" b="1" dirty="0" err="1">
                <a:solidFill>
                  <a:schemeClr val="bg1"/>
                </a:solidFill>
              </a:rPr>
              <a:t>Defense</a:t>
            </a:r>
            <a:endParaRPr lang="nl-NL" sz="600" b="1" dirty="0">
              <a:solidFill>
                <a:schemeClr val="bg1"/>
              </a:solidFill>
            </a:endParaRPr>
          </a:p>
        </p:txBody>
      </p:sp>
    </p:spTree>
    <p:extLst>
      <p:ext uri="{BB962C8B-B14F-4D97-AF65-F5344CB8AC3E}">
        <p14:creationId xmlns:p14="http://schemas.microsoft.com/office/powerpoint/2010/main" val="186024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1000"/>
                                        <p:tgtEl>
                                          <p:spTgt spid="2052"/>
                                        </p:tgtEl>
                                      </p:cBhvr>
                                    </p:animEffect>
                                    <p:anim calcmode="lin" valueType="num">
                                      <p:cBhvr>
                                        <p:cTn id="32" dur="1000" fill="hold"/>
                                        <p:tgtEl>
                                          <p:spTgt spid="2052"/>
                                        </p:tgtEl>
                                        <p:attrNameLst>
                                          <p:attrName>ppt_x</p:attrName>
                                        </p:attrNameLst>
                                      </p:cBhvr>
                                      <p:tavLst>
                                        <p:tav tm="0">
                                          <p:val>
                                            <p:strVal val="#ppt_x"/>
                                          </p:val>
                                        </p:tav>
                                        <p:tav tm="100000">
                                          <p:val>
                                            <p:strVal val="#ppt_x"/>
                                          </p:val>
                                        </p:tav>
                                      </p:tavLst>
                                    </p:anim>
                                    <p:anim calcmode="lin" valueType="num">
                                      <p:cBhvr>
                                        <p:cTn id="33"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METHOD</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4</a:t>
            </a:fld>
            <a:endParaRPr lang="en-US" dirty="0"/>
          </a:p>
        </p:txBody>
      </p:sp>
      <p:sp>
        <p:nvSpPr>
          <p:cNvPr id="5" name="Title 3">
            <a:extLst>
              <a:ext uri="{FF2B5EF4-FFF2-40B4-BE49-F238E27FC236}">
                <a16:creationId xmlns:a16="http://schemas.microsoft.com/office/drawing/2014/main" id="{83BB6432-0212-4608-9584-C41E6ADDA161}"/>
              </a:ext>
            </a:extLst>
          </p:cNvPr>
          <p:cNvSpPr txBox="1">
            <a:spLocks/>
          </p:cNvSpPr>
          <p:nvPr/>
        </p:nvSpPr>
        <p:spPr bwMode="auto">
          <a:xfrm>
            <a:off x="2058138" y="1721586"/>
            <a:ext cx="396799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GB" kern="0">
                <a:cs typeface="Times New Roman" panose="02020603050405020304" pitchFamily="18" charset="0"/>
              </a:rPr>
              <a:t>EDUCATION</a:t>
            </a:r>
            <a:endParaRPr lang="nl-NL" kern="0" dirty="0">
              <a:cs typeface="Times New Roman" panose="02020603050405020304" pitchFamily="18" charset="0"/>
            </a:endParaRPr>
          </a:p>
        </p:txBody>
      </p:sp>
      <p:pic>
        <p:nvPicPr>
          <p:cNvPr id="7" name="Picture 6">
            <a:extLst>
              <a:ext uri="{FF2B5EF4-FFF2-40B4-BE49-F238E27FC236}">
                <a16:creationId xmlns:a16="http://schemas.microsoft.com/office/drawing/2014/main" id="{FAD39A41-0181-400D-A48C-76D456DB47FB}"/>
              </a:ext>
            </a:extLst>
          </p:cNvPr>
          <p:cNvPicPr>
            <a:picLocks noChangeAspect="1"/>
          </p:cNvPicPr>
          <p:nvPr/>
        </p:nvPicPr>
        <p:blipFill rotWithShape="1">
          <a:blip r:embed="rId2"/>
          <a:srcRect l="1103" t="2594" r="1185" b="2638"/>
          <a:stretch/>
        </p:blipFill>
        <p:spPr>
          <a:xfrm>
            <a:off x="6429056" y="4167808"/>
            <a:ext cx="3344074" cy="18627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68F782D0-4EF0-4361-91E0-AE7465ECFE58}"/>
              </a:ext>
            </a:extLst>
          </p:cNvPr>
          <p:cNvPicPr>
            <a:picLocks noChangeAspect="1"/>
          </p:cNvPicPr>
          <p:nvPr/>
        </p:nvPicPr>
        <p:blipFill rotWithShape="1">
          <a:blip r:embed="rId3"/>
          <a:srcRect l="1635" t="3916" r="1618" b="2550"/>
          <a:stretch/>
        </p:blipFill>
        <p:spPr>
          <a:xfrm>
            <a:off x="2255938" y="4167808"/>
            <a:ext cx="3416949" cy="18905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9" name="Straight Connector 8">
            <a:extLst>
              <a:ext uri="{FF2B5EF4-FFF2-40B4-BE49-F238E27FC236}">
                <a16:creationId xmlns:a16="http://schemas.microsoft.com/office/drawing/2014/main" id="{D27817EE-0947-49BE-9EC0-DB93A1481A97}"/>
              </a:ext>
            </a:extLst>
          </p:cNvPr>
          <p:cNvCxnSpPr>
            <a:cxnSpLocks/>
          </p:cNvCxnSpPr>
          <p:nvPr/>
        </p:nvCxnSpPr>
        <p:spPr>
          <a:xfrm>
            <a:off x="5999017" y="890027"/>
            <a:ext cx="19694" cy="584765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5FC80E7-C841-44E3-9226-1ACEEB56E2A6}"/>
              </a:ext>
            </a:extLst>
          </p:cNvPr>
          <p:cNvSpPr/>
          <p:nvPr/>
        </p:nvSpPr>
        <p:spPr>
          <a:xfrm>
            <a:off x="8509643" y="5815135"/>
            <a:ext cx="1263487" cy="215444"/>
          </a:xfrm>
          <a:prstGeom prst="rect">
            <a:avLst/>
          </a:prstGeom>
        </p:spPr>
        <p:txBody>
          <a:bodyPr wrap="none">
            <a:spAutoFit/>
          </a:bodyPr>
          <a:lstStyle/>
          <a:p>
            <a:r>
              <a:rPr lang="nl-NL" sz="800" b="1" dirty="0">
                <a:solidFill>
                  <a:schemeClr val="bg1"/>
                </a:solidFill>
              </a:rPr>
              <a:t>© Stouch et al. (2023</a:t>
            </a:r>
            <a:r>
              <a:rPr lang="nl-NL" sz="800" dirty="0">
                <a:solidFill>
                  <a:schemeClr val="bg1"/>
                </a:solidFill>
              </a:rPr>
              <a:t>)</a:t>
            </a:r>
          </a:p>
        </p:txBody>
      </p:sp>
      <p:sp>
        <p:nvSpPr>
          <p:cNvPr id="11" name="Rectangle 10">
            <a:extLst>
              <a:ext uri="{FF2B5EF4-FFF2-40B4-BE49-F238E27FC236}">
                <a16:creationId xmlns:a16="http://schemas.microsoft.com/office/drawing/2014/main" id="{E3895FB4-422B-463E-BBBA-AAC22FD2A16B}"/>
              </a:ext>
            </a:extLst>
          </p:cNvPr>
          <p:cNvSpPr/>
          <p:nvPr/>
        </p:nvSpPr>
        <p:spPr>
          <a:xfrm>
            <a:off x="4387027" y="5853222"/>
            <a:ext cx="1263487" cy="215444"/>
          </a:xfrm>
          <a:prstGeom prst="rect">
            <a:avLst/>
          </a:prstGeom>
        </p:spPr>
        <p:txBody>
          <a:bodyPr wrap="none">
            <a:spAutoFit/>
          </a:bodyPr>
          <a:lstStyle/>
          <a:p>
            <a:r>
              <a:rPr lang="nl-NL" sz="800" b="1" dirty="0">
                <a:solidFill>
                  <a:schemeClr val="bg1"/>
                </a:solidFill>
              </a:rPr>
              <a:t>© Stouch et al. (2023</a:t>
            </a:r>
            <a:r>
              <a:rPr lang="nl-NL" sz="800" dirty="0">
                <a:solidFill>
                  <a:schemeClr val="bg1"/>
                </a:solidFill>
              </a:rPr>
              <a:t>)</a:t>
            </a:r>
          </a:p>
        </p:txBody>
      </p:sp>
      <p:sp>
        <p:nvSpPr>
          <p:cNvPr id="12" name="TextBox 11">
            <a:extLst>
              <a:ext uri="{FF2B5EF4-FFF2-40B4-BE49-F238E27FC236}">
                <a16:creationId xmlns:a16="http://schemas.microsoft.com/office/drawing/2014/main" id="{46579143-F0B4-41F3-895C-CD15C0A0C0A0}"/>
              </a:ext>
            </a:extLst>
          </p:cNvPr>
          <p:cNvSpPr txBox="1"/>
          <p:nvPr/>
        </p:nvSpPr>
        <p:spPr>
          <a:xfrm>
            <a:off x="2215038" y="2074916"/>
            <a:ext cx="3435476" cy="1415772"/>
          </a:xfrm>
          <a:prstGeom prst="rect">
            <a:avLst/>
          </a:prstGeom>
          <a:solidFill>
            <a:srgbClr val="00B0F0"/>
          </a:solidFill>
          <a:ln w="28575">
            <a:solidFill>
              <a:schemeClr val="tx1"/>
            </a:solidFill>
          </a:ln>
        </p:spPr>
        <p:txBody>
          <a:bodyPr wrap="square" rtlCol="0">
            <a:spAutoFit/>
          </a:bodyPr>
          <a:lstStyle/>
          <a:p>
            <a:r>
              <a:rPr lang="en-US" sz="1600" b="1" dirty="0">
                <a:solidFill>
                  <a:schemeClr val="bg1"/>
                </a:solidFill>
                <a:cs typeface="Times New Roman" panose="02020603050405020304" pitchFamily="18" charset="0"/>
              </a:rPr>
              <a:t>Educational sessions are considered activities that aimed at developing knowledge (e.g., classes) </a:t>
            </a:r>
            <a:r>
              <a:rPr lang="en-US" sz="1100" dirty="0">
                <a:solidFill>
                  <a:schemeClr val="bg1"/>
                </a:solidFill>
                <a:cs typeface="Times New Roman" panose="02020603050405020304" pitchFamily="18" charset="0"/>
              </a:rPr>
              <a:t>(</a:t>
            </a:r>
            <a:r>
              <a:rPr lang="nl-NL" sz="1100" dirty="0">
                <a:solidFill>
                  <a:schemeClr val="bg1"/>
                </a:solidFill>
                <a:cs typeface="Times New Roman" panose="02020603050405020304" pitchFamily="18" charset="0"/>
              </a:rPr>
              <a:t>Manpower Services </a:t>
            </a:r>
            <a:r>
              <a:rPr lang="nl-NL" sz="1100" dirty="0" err="1">
                <a:solidFill>
                  <a:schemeClr val="bg1"/>
                </a:solidFill>
                <a:cs typeface="Times New Roman" panose="02020603050405020304" pitchFamily="18" charset="0"/>
              </a:rPr>
              <a:t>Commission</a:t>
            </a:r>
            <a:r>
              <a:rPr lang="nl-NL" sz="1100" dirty="0">
                <a:solidFill>
                  <a:schemeClr val="bg1"/>
                </a:solidFill>
                <a:cs typeface="Times New Roman" panose="02020603050405020304" pitchFamily="18" charset="0"/>
              </a:rPr>
              <a:t>, 1981; </a:t>
            </a:r>
            <a:r>
              <a:rPr lang="nl-NL" sz="1100" dirty="0" err="1">
                <a:solidFill>
                  <a:schemeClr val="bg1"/>
                </a:solidFill>
                <a:cs typeface="Times New Roman" panose="02020603050405020304" pitchFamily="18" charset="0"/>
              </a:rPr>
              <a:t>Masadeh</a:t>
            </a:r>
            <a:r>
              <a:rPr lang="nl-NL" sz="1100" dirty="0">
                <a:solidFill>
                  <a:schemeClr val="bg1"/>
                </a:solidFill>
                <a:cs typeface="Times New Roman" panose="02020603050405020304" pitchFamily="18" charset="0"/>
              </a:rPr>
              <a:t>, 2012)</a:t>
            </a:r>
            <a:endParaRPr lang="nl-NL" sz="1300" dirty="0">
              <a:solidFill>
                <a:schemeClr val="bg1"/>
              </a:solidFill>
              <a:cs typeface="Times New Roman" panose="02020603050405020304" pitchFamily="18" charset="0"/>
            </a:endParaRPr>
          </a:p>
        </p:txBody>
      </p:sp>
      <p:sp>
        <p:nvSpPr>
          <p:cNvPr id="13" name="TextBox 12">
            <a:extLst>
              <a:ext uri="{FF2B5EF4-FFF2-40B4-BE49-F238E27FC236}">
                <a16:creationId xmlns:a16="http://schemas.microsoft.com/office/drawing/2014/main" id="{B2563BB2-4330-4318-9DCF-EE7789607238}"/>
              </a:ext>
            </a:extLst>
          </p:cNvPr>
          <p:cNvSpPr txBox="1"/>
          <p:nvPr/>
        </p:nvSpPr>
        <p:spPr>
          <a:xfrm>
            <a:off x="6398086" y="2074916"/>
            <a:ext cx="4452113" cy="1738938"/>
          </a:xfrm>
          <a:prstGeom prst="rect">
            <a:avLst/>
          </a:prstGeom>
          <a:solidFill>
            <a:srgbClr val="00B0F0"/>
          </a:solidFill>
          <a:ln w="28575">
            <a:solidFill>
              <a:schemeClr val="tx1"/>
            </a:solidFill>
          </a:ln>
        </p:spPr>
        <p:txBody>
          <a:bodyPr wrap="square" rtlCol="0">
            <a:spAutoFit/>
          </a:bodyPr>
          <a:lstStyle/>
          <a:p>
            <a:r>
              <a:rPr lang="en-US" sz="1600" b="1" dirty="0">
                <a:solidFill>
                  <a:schemeClr val="bg1"/>
                </a:solidFill>
                <a:cs typeface="Times New Roman" panose="02020603050405020304" pitchFamily="18" charset="0"/>
              </a:rPr>
              <a:t>Training programs are considered as a planned process intended to modify attitudes or skills through experiential learning, with the objective of achieving effective performance in any activity or range of activities (e.g., exercises) </a:t>
            </a:r>
            <a:r>
              <a:rPr lang="en-US" sz="1100" dirty="0">
                <a:solidFill>
                  <a:schemeClr val="bg1"/>
                </a:solidFill>
                <a:cs typeface="Times New Roman" panose="02020603050405020304" pitchFamily="18" charset="0"/>
              </a:rPr>
              <a:t>(</a:t>
            </a:r>
            <a:r>
              <a:rPr lang="nl-NL" sz="1100" dirty="0">
                <a:solidFill>
                  <a:schemeClr val="bg1"/>
                </a:solidFill>
                <a:cs typeface="Times New Roman" panose="02020603050405020304" pitchFamily="18" charset="0"/>
              </a:rPr>
              <a:t>Manpower Services </a:t>
            </a:r>
            <a:r>
              <a:rPr lang="nl-NL" sz="1100" dirty="0" err="1">
                <a:solidFill>
                  <a:schemeClr val="bg1"/>
                </a:solidFill>
                <a:cs typeface="Times New Roman" panose="02020603050405020304" pitchFamily="18" charset="0"/>
              </a:rPr>
              <a:t>Commission</a:t>
            </a:r>
            <a:r>
              <a:rPr lang="nl-NL" sz="1100" dirty="0">
                <a:solidFill>
                  <a:schemeClr val="bg1"/>
                </a:solidFill>
                <a:cs typeface="Times New Roman" panose="02020603050405020304" pitchFamily="18" charset="0"/>
              </a:rPr>
              <a:t>, 1981; </a:t>
            </a:r>
            <a:r>
              <a:rPr lang="nl-NL" sz="1100" dirty="0" err="1">
                <a:solidFill>
                  <a:schemeClr val="bg1"/>
                </a:solidFill>
                <a:cs typeface="Times New Roman" panose="02020603050405020304" pitchFamily="18" charset="0"/>
              </a:rPr>
              <a:t>Masadeh</a:t>
            </a:r>
            <a:r>
              <a:rPr lang="nl-NL" sz="1100" dirty="0">
                <a:solidFill>
                  <a:schemeClr val="bg1"/>
                </a:solidFill>
                <a:cs typeface="Times New Roman" panose="02020603050405020304" pitchFamily="18" charset="0"/>
              </a:rPr>
              <a:t>, 2012)</a:t>
            </a:r>
            <a:endParaRPr lang="nl-NL" sz="1300" dirty="0">
              <a:solidFill>
                <a:schemeClr val="bg1"/>
              </a:solidFill>
              <a:cs typeface="Times New Roman" panose="02020603050405020304" pitchFamily="18" charset="0"/>
            </a:endParaRPr>
          </a:p>
        </p:txBody>
      </p:sp>
      <p:sp>
        <p:nvSpPr>
          <p:cNvPr id="14" name="Title 3">
            <a:extLst>
              <a:ext uri="{FF2B5EF4-FFF2-40B4-BE49-F238E27FC236}">
                <a16:creationId xmlns:a16="http://schemas.microsoft.com/office/drawing/2014/main" id="{8FFF15BE-C215-406B-864C-E733CBDDC9E0}"/>
              </a:ext>
            </a:extLst>
          </p:cNvPr>
          <p:cNvSpPr txBox="1">
            <a:spLocks/>
          </p:cNvSpPr>
          <p:nvPr/>
        </p:nvSpPr>
        <p:spPr>
          <a:xfrm>
            <a:off x="6245055" y="1224910"/>
            <a:ext cx="2168422" cy="523220"/>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sz="2400" b="0" kern="1200">
                <a:solidFill>
                  <a:schemeClr val="tx2"/>
                </a:solidFill>
                <a:latin typeface="+mj-lt"/>
                <a:ea typeface="+mj-ea"/>
                <a:cs typeface="+mj-cs"/>
              </a:defRPr>
            </a:lvl1pPr>
          </a:lstStyle>
          <a:p>
            <a:r>
              <a:rPr lang="en-GB" sz="2800" b="1" dirty="0">
                <a:solidFill>
                  <a:srgbClr val="0070C0"/>
                </a:solidFill>
                <a:cs typeface="Times New Roman" panose="02020603050405020304" pitchFamily="18" charset="0"/>
              </a:rPr>
              <a:t>TRAINING</a:t>
            </a:r>
            <a:endParaRPr lang="nl-NL" sz="2800" b="1" dirty="0">
              <a:solidFill>
                <a:srgbClr val="0070C0"/>
              </a:solidFill>
              <a:cs typeface="Times New Roman" panose="02020603050405020304" pitchFamily="18" charset="0"/>
            </a:endParaRPr>
          </a:p>
        </p:txBody>
      </p:sp>
      <p:sp>
        <p:nvSpPr>
          <p:cNvPr id="15" name="Title 3">
            <a:extLst>
              <a:ext uri="{FF2B5EF4-FFF2-40B4-BE49-F238E27FC236}">
                <a16:creationId xmlns:a16="http://schemas.microsoft.com/office/drawing/2014/main" id="{8BA479D3-B5CC-4AE4-8542-07262AEDC98F}"/>
              </a:ext>
            </a:extLst>
          </p:cNvPr>
          <p:cNvSpPr txBox="1">
            <a:spLocks/>
          </p:cNvSpPr>
          <p:nvPr/>
        </p:nvSpPr>
        <p:spPr>
          <a:xfrm>
            <a:off x="3467102" y="1243935"/>
            <a:ext cx="2422456" cy="523220"/>
          </a:xfrm>
          <a:prstGeom prst="rect">
            <a:avLst/>
          </a:prstGeom>
        </p:spPr>
        <p:txBody>
          <a:bodyPr vert="horz" wrap="square" lIns="91440" tIns="45720" rIns="91440" bIns="45720" rtlCol="0" anchor="t" anchorCtr="0">
            <a:spAutoFit/>
          </a:bodyPr>
          <a:lstStyle>
            <a:lvl1pPr algn="l" defTabSz="914400" rtl="0" eaLnBrk="1" latinLnBrk="0" hangingPunct="1">
              <a:spcBef>
                <a:spcPct val="0"/>
              </a:spcBef>
              <a:buNone/>
              <a:defRPr sz="2400" b="0" kern="1200">
                <a:solidFill>
                  <a:schemeClr val="tx2"/>
                </a:solidFill>
                <a:latin typeface="+mj-lt"/>
                <a:ea typeface="+mj-ea"/>
                <a:cs typeface="+mj-cs"/>
              </a:defRPr>
            </a:lvl1pPr>
          </a:lstStyle>
          <a:p>
            <a:r>
              <a:rPr lang="en-GB" sz="2800" b="1" dirty="0">
                <a:solidFill>
                  <a:srgbClr val="0070C0"/>
                </a:solidFill>
                <a:cs typeface="Times New Roman" panose="02020603050405020304" pitchFamily="18" charset="0"/>
              </a:rPr>
              <a:t>EDUCATION</a:t>
            </a:r>
            <a:endParaRPr lang="nl-NL" sz="2800" b="1" dirty="0">
              <a:solidFill>
                <a:srgbClr val="0070C0"/>
              </a:solidFill>
              <a:cs typeface="Times New Roman" panose="02020603050405020304" pitchFamily="18" charset="0"/>
            </a:endParaRPr>
          </a:p>
        </p:txBody>
      </p:sp>
    </p:spTree>
    <p:extLst>
      <p:ext uri="{BB962C8B-B14F-4D97-AF65-F5344CB8AC3E}">
        <p14:creationId xmlns:p14="http://schemas.microsoft.com/office/powerpoint/2010/main" val="773495787"/>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METHOD</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5</a:t>
            </a:fld>
            <a:endParaRPr lang="en-US" dirty="0"/>
          </a:p>
        </p:txBody>
      </p:sp>
      <p:sp>
        <p:nvSpPr>
          <p:cNvPr id="5" name="Slide Number Placeholder 2">
            <a:extLst>
              <a:ext uri="{FF2B5EF4-FFF2-40B4-BE49-F238E27FC236}">
                <a16:creationId xmlns:a16="http://schemas.microsoft.com/office/drawing/2014/main" id="{0E2C1B2E-6361-4BB3-9202-928EB8ECCC57}"/>
              </a:ext>
            </a:extLst>
          </p:cNvPr>
          <p:cNvSpPr txBox="1">
            <a:spLocks/>
          </p:cNvSpPr>
          <p:nvPr/>
        </p:nvSpPr>
        <p:spPr>
          <a:xfrm>
            <a:off x="9122652" y="5378639"/>
            <a:ext cx="417600" cy="273844"/>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endParaRPr lang="nl-NL" dirty="0">
              <a:solidFill>
                <a:srgbClr val="004D7D"/>
              </a:solidFill>
            </a:endParaRPr>
          </a:p>
        </p:txBody>
      </p:sp>
      <p:sp>
        <p:nvSpPr>
          <p:cNvPr id="8" name="Content Placeholder 4">
            <a:extLst>
              <a:ext uri="{FF2B5EF4-FFF2-40B4-BE49-F238E27FC236}">
                <a16:creationId xmlns:a16="http://schemas.microsoft.com/office/drawing/2014/main" id="{D79F1210-B9F9-44BE-B0DF-C21B0B84E8FC}"/>
              </a:ext>
            </a:extLst>
          </p:cNvPr>
          <p:cNvSpPr txBox="1">
            <a:spLocks/>
          </p:cNvSpPr>
          <p:nvPr/>
        </p:nvSpPr>
        <p:spPr>
          <a:xfrm>
            <a:off x="9133534" y="955547"/>
            <a:ext cx="2404353" cy="2051758"/>
          </a:xfrm>
          <a:prstGeom prst="rect">
            <a:avLst/>
          </a:prstGeom>
          <a:solidFill>
            <a:srgbClr val="00B0F0"/>
          </a:solidFill>
          <a:ln w="28575">
            <a:solidFill>
              <a:schemeClr val="tx1"/>
            </a:solidFill>
          </a:ln>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400" b="1" dirty="0">
                <a:solidFill>
                  <a:schemeClr val="bg1"/>
                </a:solidFill>
                <a:cs typeface="Times New Roman" panose="02020603050405020304" pitchFamily="18" charset="0"/>
              </a:rPr>
              <a:t>Participants: </a:t>
            </a:r>
            <a:r>
              <a:rPr lang="en-GB" sz="1400" dirty="0">
                <a:solidFill>
                  <a:schemeClr val="bg1"/>
                </a:solidFill>
                <a:cs typeface="Times New Roman" panose="02020603050405020304" pitchFamily="18" charset="0"/>
              </a:rPr>
              <a:t>42</a:t>
            </a:r>
          </a:p>
          <a:p>
            <a:pPr marL="0" indent="0">
              <a:buNone/>
            </a:pPr>
            <a:r>
              <a:rPr lang="en-GB" sz="1400" b="1" dirty="0">
                <a:solidFill>
                  <a:schemeClr val="bg1"/>
                </a:solidFill>
                <a:cs typeface="Times New Roman" panose="02020603050405020304" pitchFamily="18" charset="0"/>
              </a:rPr>
              <a:t>Age (year) average: </a:t>
            </a:r>
            <a:r>
              <a:rPr lang="en-GB" sz="1400" dirty="0">
                <a:solidFill>
                  <a:schemeClr val="bg1"/>
                </a:solidFill>
                <a:cs typeface="Times New Roman" panose="02020603050405020304" pitchFamily="18" charset="0"/>
              </a:rPr>
              <a:t>42.3</a:t>
            </a:r>
          </a:p>
          <a:p>
            <a:pPr marL="0" indent="0">
              <a:buNone/>
            </a:pPr>
            <a:endParaRPr lang="en-GB" sz="1400" dirty="0">
              <a:solidFill>
                <a:schemeClr val="bg1"/>
              </a:solidFill>
              <a:cs typeface="Times New Roman" panose="02020603050405020304" pitchFamily="18" charset="0"/>
            </a:endParaRPr>
          </a:p>
          <a:p>
            <a:pPr marL="0" indent="0">
              <a:buNone/>
            </a:pPr>
            <a:r>
              <a:rPr lang="en-GB" sz="1400" b="1" dirty="0">
                <a:solidFill>
                  <a:schemeClr val="bg1"/>
                </a:solidFill>
                <a:cs typeface="Times New Roman" panose="02020603050405020304" pitchFamily="18" charset="0"/>
              </a:rPr>
              <a:t>Years (experience) in the space domain.</a:t>
            </a:r>
          </a:p>
          <a:p>
            <a:pPr marL="0" indent="0">
              <a:buNone/>
            </a:pPr>
            <a:r>
              <a:rPr lang="en-GB" sz="1400" dirty="0">
                <a:solidFill>
                  <a:schemeClr val="bg1"/>
                </a:solidFill>
                <a:cs typeface="Times New Roman" panose="02020603050405020304" pitchFamily="18" charset="0"/>
              </a:rPr>
              <a:t>Less than 5 years: 17</a:t>
            </a:r>
          </a:p>
          <a:p>
            <a:pPr marL="0" indent="0">
              <a:buNone/>
            </a:pPr>
            <a:r>
              <a:rPr lang="en-GB" sz="1400" dirty="0">
                <a:solidFill>
                  <a:schemeClr val="bg1"/>
                </a:solidFill>
                <a:cs typeface="Times New Roman" panose="02020603050405020304" pitchFamily="18" charset="0"/>
              </a:rPr>
              <a:t>Between 5 and 20 years: 18</a:t>
            </a:r>
          </a:p>
          <a:p>
            <a:pPr marL="0" indent="0">
              <a:buNone/>
            </a:pPr>
            <a:r>
              <a:rPr lang="en-GB" sz="1400" dirty="0">
                <a:solidFill>
                  <a:schemeClr val="bg1"/>
                </a:solidFill>
                <a:cs typeface="Times New Roman" panose="02020603050405020304" pitchFamily="18" charset="0"/>
              </a:rPr>
              <a:t>Over 20 years: 7</a:t>
            </a:r>
          </a:p>
          <a:p>
            <a:pPr marL="0" indent="0">
              <a:buNone/>
            </a:pPr>
            <a:endParaRPr lang="nl-NL" sz="1200" dirty="0">
              <a:solidFill>
                <a:schemeClr val="bg1"/>
              </a:solidFill>
              <a:cs typeface="Times New Roman" panose="02020603050405020304" pitchFamily="18" charset="0"/>
            </a:endParaRPr>
          </a:p>
        </p:txBody>
      </p:sp>
      <p:sp>
        <p:nvSpPr>
          <p:cNvPr id="9" name="AutoShape 10" descr="Flag of India - Wikipedia">
            <a:extLst>
              <a:ext uri="{FF2B5EF4-FFF2-40B4-BE49-F238E27FC236}">
                <a16:creationId xmlns:a16="http://schemas.microsoft.com/office/drawing/2014/main" id="{268AE261-1976-40B6-91D6-00E864B5AA16}"/>
              </a:ext>
            </a:extLst>
          </p:cNvPr>
          <p:cNvSpPr>
            <a:spLocks noChangeAspect="1" noChangeArrowheads="1"/>
          </p:cNvSpPr>
          <p:nvPr/>
        </p:nvSpPr>
        <p:spPr bwMode="auto">
          <a:xfrm>
            <a:off x="5089452" y="29529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0" name="AutoShape 12" descr="Flag of India - Wikipedia">
            <a:extLst>
              <a:ext uri="{FF2B5EF4-FFF2-40B4-BE49-F238E27FC236}">
                <a16:creationId xmlns:a16="http://schemas.microsoft.com/office/drawing/2014/main" id="{8E28D0E2-0FBA-473A-A2BF-D30DB234DBF6}"/>
              </a:ext>
            </a:extLst>
          </p:cNvPr>
          <p:cNvSpPr>
            <a:spLocks noChangeAspect="1" noChangeArrowheads="1"/>
          </p:cNvSpPr>
          <p:nvPr/>
        </p:nvSpPr>
        <p:spPr bwMode="auto">
          <a:xfrm>
            <a:off x="5241852" y="31053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aphicFrame>
        <p:nvGraphicFramePr>
          <p:cNvPr id="11" name="Table 10">
            <a:extLst>
              <a:ext uri="{FF2B5EF4-FFF2-40B4-BE49-F238E27FC236}">
                <a16:creationId xmlns:a16="http://schemas.microsoft.com/office/drawing/2014/main" id="{088DDF97-C515-48EF-9DF5-CE2D0A4380DD}"/>
              </a:ext>
            </a:extLst>
          </p:cNvPr>
          <p:cNvGraphicFramePr>
            <a:graphicFrameLocks noGrp="1"/>
          </p:cNvGraphicFramePr>
          <p:nvPr>
            <p:extLst>
              <p:ext uri="{D42A27DB-BD31-4B8C-83A1-F6EECF244321}">
                <p14:modId xmlns:p14="http://schemas.microsoft.com/office/powerpoint/2010/main" val="1846773179"/>
              </p:ext>
            </p:extLst>
          </p:nvPr>
        </p:nvGraphicFramePr>
        <p:xfrm>
          <a:off x="2196267" y="1517090"/>
          <a:ext cx="3862124" cy="4165810"/>
        </p:xfrm>
        <a:graphic>
          <a:graphicData uri="http://schemas.openxmlformats.org/drawingml/2006/table">
            <a:tbl>
              <a:tblPr firstRow="1" firstCol="1" bandRow="1">
                <a:tableStyleId>{5C22544A-7EE6-4342-B048-85BDC9FD1C3A}</a:tableStyleId>
              </a:tblPr>
              <a:tblGrid>
                <a:gridCol w="3862124">
                  <a:extLst>
                    <a:ext uri="{9D8B030D-6E8A-4147-A177-3AD203B41FA5}">
                      <a16:colId xmlns:a16="http://schemas.microsoft.com/office/drawing/2014/main" val="2300940075"/>
                    </a:ext>
                  </a:extLst>
                </a:gridCol>
              </a:tblGrid>
              <a:tr h="189893">
                <a:tc>
                  <a:txBody>
                    <a:bodyPr/>
                    <a:lstStyle/>
                    <a:p>
                      <a:pPr algn="ctr" rtl="0" fontAlgn="ctr"/>
                      <a:r>
                        <a:rPr lang="en-GB" sz="1200" i="0" u="sng" strike="noStrike" noProof="0" dirty="0">
                          <a:solidFill>
                            <a:schemeClr val="tx1"/>
                          </a:solidFill>
                          <a:effectLst/>
                        </a:rPr>
                        <a:t>Topics</a:t>
                      </a:r>
                      <a:endParaRPr lang="en-GB" sz="1200" b="1" i="0" u="sng" strike="noStrike" noProof="0" dirty="0">
                        <a:solidFill>
                          <a:schemeClr val="tx1"/>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2193961256"/>
                  </a:ext>
                </a:extLst>
              </a:tr>
              <a:tr h="196223">
                <a:tc>
                  <a:txBody>
                    <a:bodyPr/>
                    <a:lstStyle/>
                    <a:p>
                      <a:pPr algn="ctr" rtl="0" fontAlgn="ctr"/>
                      <a:r>
                        <a:rPr lang="en-GB" sz="1200" i="0" u="none" strike="noStrike" noProof="0" dirty="0">
                          <a:solidFill>
                            <a:schemeClr val="tx1"/>
                          </a:solidFill>
                          <a:effectLst/>
                        </a:rPr>
                        <a:t>1. Space Domain Awareness</a:t>
                      </a:r>
                      <a:endParaRPr lang="en-GB" sz="1200" b="1" i="0" u="none" strike="noStrike" noProof="0" dirty="0">
                        <a:solidFill>
                          <a:schemeClr val="tx1"/>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595538920"/>
                  </a:ext>
                </a:extLst>
              </a:tr>
              <a:tr h="189893">
                <a:tc>
                  <a:txBody>
                    <a:bodyPr/>
                    <a:lstStyle/>
                    <a:p>
                      <a:pPr algn="l" rtl="0" fontAlgn="ctr"/>
                      <a:r>
                        <a:rPr lang="en-GB" sz="1200" u="none" strike="noStrike" noProof="0" dirty="0">
                          <a:solidFill>
                            <a:srgbClr val="003258"/>
                          </a:solidFill>
                          <a:effectLst/>
                        </a:rPr>
                        <a:t>SSA</a:t>
                      </a:r>
                      <a:r>
                        <a:rPr lang="en-GB" sz="1200" u="none" strike="noStrike" noProof="0" dirty="0">
                          <a:effectLst/>
                        </a:rPr>
                        <a:t> - Space Situational Awareness </a:t>
                      </a:r>
                      <a:endParaRPr lang="en-GB" sz="1200" b="1" i="0" u="none" strike="noStrike" noProof="0" dirty="0">
                        <a:solidFill>
                          <a:srgbClr val="FFFFFF"/>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3512353731"/>
                  </a:ext>
                </a:extLst>
              </a:tr>
              <a:tr h="189893">
                <a:tc>
                  <a:txBody>
                    <a:bodyPr/>
                    <a:lstStyle/>
                    <a:p>
                      <a:pPr algn="l" rtl="0" fontAlgn="ctr"/>
                      <a:r>
                        <a:rPr lang="en-GB" sz="1200" u="none" strike="noStrike" noProof="0" dirty="0">
                          <a:solidFill>
                            <a:srgbClr val="003258"/>
                          </a:solidFill>
                          <a:effectLst/>
                        </a:rPr>
                        <a:t>STM</a:t>
                      </a:r>
                      <a:r>
                        <a:rPr lang="en-GB" sz="1200" u="none" strike="noStrike" noProof="0" dirty="0">
                          <a:effectLst/>
                        </a:rPr>
                        <a:t> - Space Traffic Management </a:t>
                      </a:r>
                      <a:endParaRPr lang="en-GB" sz="1200" b="1" i="0" u="none" strike="noStrike" noProof="0" dirty="0">
                        <a:solidFill>
                          <a:srgbClr val="FFFFFF"/>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2893493648"/>
                  </a:ext>
                </a:extLst>
              </a:tr>
              <a:tr h="189893">
                <a:tc>
                  <a:txBody>
                    <a:bodyPr/>
                    <a:lstStyle/>
                    <a:p>
                      <a:pPr algn="l" rtl="0" fontAlgn="ctr"/>
                      <a:r>
                        <a:rPr lang="en-GB" sz="1200" u="none" strike="noStrike" noProof="0" dirty="0">
                          <a:solidFill>
                            <a:srgbClr val="003258"/>
                          </a:solidFill>
                          <a:effectLst/>
                        </a:rPr>
                        <a:t>Space weather</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1883894490"/>
                  </a:ext>
                </a:extLst>
              </a:tr>
              <a:tr h="189893">
                <a:tc>
                  <a:txBody>
                    <a:bodyPr/>
                    <a:lstStyle/>
                    <a:p>
                      <a:pPr algn="ctr" rtl="0" fontAlgn="ctr"/>
                      <a:r>
                        <a:rPr lang="en-GB" sz="1200" i="0" u="none" strike="noStrike" noProof="0" dirty="0">
                          <a:solidFill>
                            <a:schemeClr val="tx1"/>
                          </a:solidFill>
                          <a:effectLst/>
                        </a:rPr>
                        <a:t>2. Space-based services</a:t>
                      </a:r>
                      <a:endParaRPr lang="en-GB" sz="1200" b="1" i="0" u="none" strike="noStrike" noProof="0" dirty="0">
                        <a:solidFill>
                          <a:schemeClr val="tx1"/>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3711029225"/>
                  </a:ext>
                </a:extLst>
              </a:tr>
              <a:tr h="237611">
                <a:tc>
                  <a:txBody>
                    <a:bodyPr/>
                    <a:lstStyle/>
                    <a:p>
                      <a:pPr algn="l" rtl="0" fontAlgn="ctr"/>
                      <a:r>
                        <a:rPr lang="en-GB" sz="1200" u="none" strike="noStrike" noProof="0" dirty="0">
                          <a:solidFill>
                            <a:srgbClr val="003258"/>
                          </a:solidFill>
                          <a:effectLst/>
                        </a:rPr>
                        <a:t>GNSS use for PNT </a:t>
                      </a:r>
                      <a:r>
                        <a:rPr lang="en-GB" sz="1200" u="none" strike="noStrike" noProof="0" dirty="0">
                          <a:effectLst/>
                        </a:rPr>
                        <a:t>(Positioning, Navigation and Timing)</a:t>
                      </a:r>
                      <a:endParaRPr lang="en-GB" sz="1200" b="1" i="0" u="none" strike="noStrike" noProof="0" dirty="0">
                        <a:solidFill>
                          <a:srgbClr val="FFFFFF"/>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2559389625"/>
                  </a:ext>
                </a:extLst>
              </a:tr>
              <a:tr h="189893">
                <a:tc>
                  <a:txBody>
                    <a:bodyPr/>
                    <a:lstStyle/>
                    <a:p>
                      <a:pPr algn="l" rtl="0" fontAlgn="ctr"/>
                      <a:r>
                        <a:rPr lang="en-GB" sz="1200" u="none" strike="noStrike" noProof="0" dirty="0">
                          <a:solidFill>
                            <a:srgbClr val="003258"/>
                          </a:solidFill>
                          <a:effectLst/>
                        </a:rPr>
                        <a:t>Early Warning (threats)</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80285962"/>
                  </a:ext>
                </a:extLst>
              </a:tr>
              <a:tr h="251719">
                <a:tc>
                  <a:txBody>
                    <a:bodyPr/>
                    <a:lstStyle/>
                    <a:p>
                      <a:pPr algn="l" rtl="0" fontAlgn="ctr"/>
                      <a:r>
                        <a:rPr lang="en-GB" sz="1200" u="none" strike="noStrike" noProof="0" dirty="0">
                          <a:solidFill>
                            <a:srgbClr val="003258"/>
                          </a:solidFill>
                          <a:effectLst/>
                        </a:rPr>
                        <a:t>ISR</a:t>
                      </a:r>
                      <a:r>
                        <a:rPr lang="en-GB" sz="1200" u="none" strike="noStrike" noProof="0" dirty="0">
                          <a:effectLst/>
                        </a:rPr>
                        <a:t> – Intelligence, Surveillance and Reconnaissance</a:t>
                      </a:r>
                      <a:endParaRPr lang="en-GB" sz="1200" b="1" i="0" u="none" strike="noStrike" noProof="0" dirty="0">
                        <a:solidFill>
                          <a:srgbClr val="FFFFFF"/>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3777284708"/>
                  </a:ext>
                </a:extLst>
              </a:tr>
              <a:tr h="189893">
                <a:tc>
                  <a:txBody>
                    <a:bodyPr/>
                    <a:lstStyle/>
                    <a:p>
                      <a:pPr algn="l" rtl="0" fontAlgn="ctr"/>
                      <a:r>
                        <a:rPr lang="en-GB" sz="1200" u="none" strike="noStrike" noProof="0" dirty="0">
                          <a:solidFill>
                            <a:srgbClr val="003258"/>
                          </a:solidFill>
                          <a:effectLst/>
                        </a:rPr>
                        <a:t>SATCOM</a:t>
                      </a:r>
                      <a:r>
                        <a:rPr lang="en-GB" sz="1200" u="none" strike="noStrike" noProof="0" dirty="0">
                          <a:solidFill>
                            <a:schemeClr val="tx2"/>
                          </a:solidFill>
                          <a:effectLst/>
                        </a:rPr>
                        <a:t> </a:t>
                      </a:r>
                      <a:r>
                        <a:rPr lang="en-GB" sz="1200" u="none" strike="noStrike" noProof="0" dirty="0">
                          <a:effectLst/>
                        </a:rPr>
                        <a:t>– Satellite Communication</a:t>
                      </a:r>
                      <a:endParaRPr lang="en-GB" sz="1200" b="1" i="0" u="none" strike="noStrike" noProof="0" dirty="0">
                        <a:solidFill>
                          <a:srgbClr val="FFFFFF"/>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1465481297"/>
                  </a:ext>
                </a:extLst>
              </a:tr>
              <a:tr h="189893">
                <a:tc>
                  <a:txBody>
                    <a:bodyPr/>
                    <a:lstStyle/>
                    <a:p>
                      <a:pPr algn="ctr" rtl="0" fontAlgn="ctr"/>
                      <a:r>
                        <a:rPr lang="en-GB" sz="1200" i="0" u="none" strike="noStrike" noProof="0" dirty="0">
                          <a:solidFill>
                            <a:schemeClr val="tx1"/>
                          </a:solidFill>
                          <a:effectLst/>
                        </a:rPr>
                        <a:t>3. Security</a:t>
                      </a:r>
                      <a:endParaRPr lang="en-GB" sz="1200" b="1" i="0" u="none" strike="noStrike" noProof="0" dirty="0">
                        <a:solidFill>
                          <a:schemeClr val="tx1"/>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1928119539"/>
                  </a:ext>
                </a:extLst>
              </a:tr>
              <a:tr h="189893">
                <a:tc>
                  <a:txBody>
                    <a:bodyPr/>
                    <a:lstStyle/>
                    <a:p>
                      <a:pPr algn="l" rtl="0" fontAlgn="ctr"/>
                      <a:r>
                        <a:rPr lang="en-GB" sz="1200" u="none" strike="noStrike" noProof="0" dirty="0">
                          <a:solidFill>
                            <a:srgbClr val="003258"/>
                          </a:solidFill>
                          <a:effectLst/>
                        </a:rPr>
                        <a:t>Secure Communication</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3315640038"/>
                  </a:ext>
                </a:extLst>
              </a:tr>
              <a:tr h="189893">
                <a:tc>
                  <a:txBody>
                    <a:bodyPr/>
                    <a:lstStyle/>
                    <a:p>
                      <a:pPr algn="l" rtl="0" fontAlgn="ctr"/>
                      <a:r>
                        <a:rPr lang="en-GB" sz="1200" u="none" strike="noStrike" noProof="0" dirty="0">
                          <a:solidFill>
                            <a:srgbClr val="003258"/>
                          </a:solidFill>
                          <a:effectLst/>
                        </a:rPr>
                        <a:t>Cyber security</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1775042071"/>
                  </a:ext>
                </a:extLst>
              </a:tr>
              <a:tr h="189893">
                <a:tc>
                  <a:txBody>
                    <a:bodyPr/>
                    <a:lstStyle/>
                    <a:p>
                      <a:pPr algn="l" rtl="0" fontAlgn="ctr"/>
                      <a:r>
                        <a:rPr lang="en-GB" sz="1200" u="none" strike="noStrike" noProof="0" dirty="0">
                          <a:solidFill>
                            <a:srgbClr val="003258"/>
                          </a:solidFill>
                          <a:effectLst/>
                        </a:rPr>
                        <a:t>Counter (counter) space</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2925067424"/>
                  </a:ext>
                </a:extLst>
              </a:tr>
              <a:tr h="189893">
                <a:tc>
                  <a:txBody>
                    <a:bodyPr/>
                    <a:lstStyle/>
                    <a:p>
                      <a:pPr algn="ctr" rtl="0" fontAlgn="ctr"/>
                      <a:r>
                        <a:rPr lang="en-GB" sz="1200" i="0" u="none" strike="noStrike" noProof="0" dirty="0">
                          <a:solidFill>
                            <a:schemeClr val="tx1"/>
                          </a:solidFill>
                          <a:effectLst/>
                        </a:rPr>
                        <a:t>4. In-space operations</a:t>
                      </a:r>
                      <a:endParaRPr lang="en-GB" sz="1200" b="1" i="0" u="none" strike="noStrike" noProof="0" dirty="0">
                        <a:solidFill>
                          <a:schemeClr val="tx1"/>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4100443559"/>
                  </a:ext>
                </a:extLst>
              </a:tr>
              <a:tr h="189893">
                <a:tc>
                  <a:txBody>
                    <a:bodyPr/>
                    <a:lstStyle/>
                    <a:p>
                      <a:pPr algn="l" rtl="0" fontAlgn="ctr"/>
                      <a:r>
                        <a:rPr lang="en-GB" sz="1200" u="none" strike="noStrike" noProof="0" dirty="0">
                          <a:solidFill>
                            <a:srgbClr val="003258"/>
                          </a:solidFill>
                          <a:effectLst/>
                        </a:rPr>
                        <a:t>Satellite operations </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2819282358"/>
                  </a:ext>
                </a:extLst>
              </a:tr>
              <a:tr h="189893">
                <a:tc>
                  <a:txBody>
                    <a:bodyPr/>
                    <a:lstStyle/>
                    <a:p>
                      <a:pPr algn="l" rtl="0" fontAlgn="ctr"/>
                      <a:r>
                        <a:rPr lang="en-GB" sz="1200" u="none" strike="noStrike" noProof="0" dirty="0">
                          <a:solidFill>
                            <a:srgbClr val="003258"/>
                          </a:solidFill>
                          <a:effectLst/>
                        </a:rPr>
                        <a:t>Payload operations</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1840782370"/>
                  </a:ext>
                </a:extLst>
              </a:tr>
              <a:tr h="189893">
                <a:tc>
                  <a:txBody>
                    <a:bodyPr/>
                    <a:lstStyle/>
                    <a:p>
                      <a:pPr algn="l" rtl="0" fontAlgn="ctr"/>
                      <a:r>
                        <a:rPr lang="en-GB" sz="1200" u="none" strike="noStrike" noProof="0" dirty="0">
                          <a:solidFill>
                            <a:srgbClr val="003258"/>
                          </a:solidFill>
                          <a:effectLst/>
                        </a:rPr>
                        <a:t>Rendezvous operations</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747608314"/>
                  </a:ext>
                </a:extLst>
              </a:tr>
              <a:tr h="189893">
                <a:tc>
                  <a:txBody>
                    <a:bodyPr/>
                    <a:lstStyle/>
                    <a:p>
                      <a:pPr algn="ctr" rtl="0" fontAlgn="ctr"/>
                      <a:r>
                        <a:rPr lang="en-GB" sz="1200" i="0" u="none" strike="noStrike" noProof="0" dirty="0">
                          <a:solidFill>
                            <a:schemeClr val="tx1"/>
                          </a:solidFill>
                          <a:effectLst/>
                        </a:rPr>
                        <a:t>5. Access to Space</a:t>
                      </a:r>
                      <a:endParaRPr lang="en-GB" sz="1200" b="1" i="0" u="none" strike="noStrike" noProof="0" dirty="0">
                        <a:solidFill>
                          <a:schemeClr val="tx1"/>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1297517901"/>
                  </a:ext>
                </a:extLst>
              </a:tr>
              <a:tr h="189893">
                <a:tc>
                  <a:txBody>
                    <a:bodyPr/>
                    <a:lstStyle/>
                    <a:p>
                      <a:pPr algn="l" rtl="0" fontAlgn="ctr"/>
                      <a:r>
                        <a:rPr lang="en-GB" sz="1200" u="none" strike="noStrike" noProof="0" dirty="0">
                          <a:solidFill>
                            <a:srgbClr val="003258"/>
                          </a:solidFill>
                          <a:effectLst/>
                        </a:rPr>
                        <a:t>Launch</a:t>
                      </a:r>
                      <a:r>
                        <a:rPr lang="en-GB" sz="1200" u="none" strike="noStrike" noProof="0" dirty="0">
                          <a:solidFill>
                            <a:schemeClr val="tx2">
                              <a:lumMod val="75000"/>
                            </a:schemeClr>
                          </a:solidFill>
                          <a:effectLst/>
                        </a:rPr>
                        <a:t> </a:t>
                      </a:r>
                      <a:r>
                        <a:rPr lang="en-GB" sz="1200" u="none" strike="noStrike" noProof="0" dirty="0">
                          <a:solidFill>
                            <a:srgbClr val="003258"/>
                          </a:solidFill>
                          <a:effectLst/>
                        </a:rPr>
                        <a:t>operations</a:t>
                      </a:r>
                      <a:endParaRPr lang="en-GB" sz="1200" b="1" i="0" u="none" strike="noStrike" noProof="0" dirty="0">
                        <a:solidFill>
                          <a:srgbClr val="003258"/>
                        </a:solidFill>
                        <a:effectLst/>
                        <a:latin typeface="Open Sans" panose="020B0606030504020204" pitchFamily="34" charset="0"/>
                      </a:endParaRPr>
                    </a:p>
                  </a:txBody>
                  <a:tcPr marL="4943" marR="4943" marT="4943" marB="0" anchor="ctr">
                    <a:solidFill>
                      <a:srgbClr val="00B0F0"/>
                    </a:solidFill>
                  </a:tcPr>
                </a:tc>
                <a:extLst>
                  <a:ext uri="{0D108BD9-81ED-4DB2-BD59-A6C34878D82A}">
                    <a16:rowId xmlns:a16="http://schemas.microsoft.com/office/drawing/2014/main" val="2389655253"/>
                  </a:ext>
                </a:extLst>
              </a:tr>
            </a:tbl>
          </a:graphicData>
        </a:graphic>
      </p:graphicFrame>
      <p:graphicFrame>
        <p:nvGraphicFramePr>
          <p:cNvPr id="12" name="Table 11">
            <a:extLst>
              <a:ext uri="{FF2B5EF4-FFF2-40B4-BE49-F238E27FC236}">
                <a16:creationId xmlns:a16="http://schemas.microsoft.com/office/drawing/2014/main" id="{418C333A-D7D3-40A4-A145-52DBE07F46D4}"/>
              </a:ext>
            </a:extLst>
          </p:cNvPr>
          <p:cNvGraphicFramePr>
            <a:graphicFrameLocks noGrp="1"/>
          </p:cNvGraphicFramePr>
          <p:nvPr>
            <p:extLst>
              <p:ext uri="{D42A27DB-BD31-4B8C-83A1-F6EECF244321}">
                <p14:modId xmlns:p14="http://schemas.microsoft.com/office/powerpoint/2010/main" val="1638129830"/>
              </p:ext>
            </p:extLst>
          </p:nvPr>
        </p:nvGraphicFramePr>
        <p:xfrm>
          <a:off x="2176915" y="1517176"/>
          <a:ext cx="3901499" cy="4165723"/>
        </p:xfrm>
        <a:graphic>
          <a:graphicData uri="http://schemas.openxmlformats.org/drawingml/2006/table">
            <a:tbl>
              <a:tblPr/>
              <a:tblGrid>
                <a:gridCol w="3901499">
                  <a:extLst>
                    <a:ext uri="{9D8B030D-6E8A-4147-A177-3AD203B41FA5}">
                      <a16:colId xmlns:a16="http://schemas.microsoft.com/office/drawing/2014/main" val="762833917"/>
                    </a:ext>
                  </a:extLst>
                </a:gridCol>
              </a:tblGrid>
              <a:tr h="4165723">
                <a:tc>
                  <a:txBody>
                    <a:bodyPr/>
                    <a:lstStyle/>
                    <a:p>
                      <a:endParaRPr lang="nl-NL"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2781198895"/>
                  </a:ext>
                </a:extLst>
              </a:tr>
            </a:tbl>
          </a:graphicData>
        </a:graphic>
      </p:graphicFrame>
      <p:pic>
        <p:nvPicPr>
          <p:cNvPr id="13" name="Picture 4" descr="North Atlantic Treaty Organization (NATO) | History, Structure &amp; Purpose |  Britannica">
            <a:extLst>
              <a:ext uri="{FF2B5EF4-FFF2-40B4-BE49-F238E27FC236}">
                <a16:creationId xmlns:a16="http://schemas.microsoft.com/office/drawing/2014/main" id="{1B3A7D61-20D8-4A35-8CAF-8F6BC862A7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1852" y="1108837"/>
            <a:ext cx="771675" cy="578757"/>
          </a:xfrm>
          <a:prstGeom prst="roundRect">
            <a:avLst>
              <a:gd name="adj" fmla="val 16667"/>
            </a:avLst>
          </a:prstGeom>
          <a:ln w="127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2" descr="Blue Arrow PNG, Blue Arrow Transparent Background - FreeIconsPNG">
            <a:extLst>
              <a:ext uri="{FF2B5EF4-FFF2-40B4-BE49-F238E27FC236}">
                <a16:creationId xmlns:a16="http://schemas.microsoft.com/office/drawing/2014/main" id="{EE0079E4-AB4C-41BD-AF65-5BCCDEA9D6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7634" y="2054114"/>
            <a:ext cx="696502" cy="6965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ldier - Free people icons">
            <a:extLst>
              <a:ext uri="{FF2B5EF4-FFF2-40B4-BE49-F238E27FC236}">
                <a16:creationId xmlns:a16="http://schemas.microsoft.com/office/drawing/2014/main" id="{4286FE93-2653-46CE-86AA-6ED7F3BE98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0686" y="1017141"/>
            <a:ext cx="464663" cy="464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ilitary man - Free security icons">
            <a:extLst>
              <a:ext uri="{FF2B5EF4-FFF2-40B4-BE49-F238E27FC236}">
                <a16:creationId xmlns:a16="http://schemas.microsoft.com/office/drawing/2014/main" id="{E2E80B2D-3339-447B-ABA4-C8BEBF3A94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5290" y="1189985"/>
            <a:ext cx="520845" cy="5208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Researcher - Free user icons">
            <a:extLst>
              <a:ext uri="{FF2B5EF4-FFF2-40B4-BE49-F238E27FC236}">
                <a16:creationId xmlns:a16="http://schemas.microsoft.com/office/drawing/2014/main" id="{3F62D5BE-4DDC-42C5-90B4-23CF6538A8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4687" y="1182469"/>
            <a:ext cx="537370" cy="5373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hart 18">
            <a:extLst>
              <a:ext uri="{FF2B5EF4-FFF2-40B4-BE49-F238E27FC236}">
                <a16:creationId xmlns:a16="http://schemas.microsoft.com/office/drawing/2014/main" id="{11A70C45-BBDE-4A87-8439-AFE78CFC4A1B}"/>
              </a:ext>
            </a:extLst>
          </p:cNvPr>
          <p:cNvGraphicFramePr>
            <a:graphicFrameLocks/>
          </p:cNvGraphicFramePr>
          <p:nvPr>
            <p:extLst>
              <p:ext uri="{D42A27DB-BD31-4B8C-83A1-F6EECF244321}">
                <p14:modId xmlns:p14="http://schemas.microsoft.com/office/powerpoint/2010/main" val="3903568783"/>
              </p:ext>
            </p:extLst>
          </p:nvPr>
        </p:nvGraphicFramePr>
        <p:xfrm>
          <a:off x="6557514" y="3154577"/>
          <a:ext cx="5434646" cy="3202007"/>
        </p:xfrm>
        <a:graphic>
          <a:graphicData uri="http://schemas.openxmlformats.org/drawingml/2006/chart">
            <c:chart xmlns:c="http://schemas.openxmlformats.org/drawingml/2006/chart" xmlns:r="http://schemas.openxmlformats.org/officeDocument/2006/relationships" r:id="rId7"/>
          </a:graphicData>
        </a:graphic>
      </p:graphicFrame>
      <p:pic>
        <p:nvPicPr>
          <p:cNvPr id="20" name="Picture 2" descr="Survey.png">
            <a:extLst>
              <a:ext uri="{FF2B5EF4-FFF2-40B4-BE49-F238E27FC236}">
                <a16:creationId xmlns:a16="http://schemas.microsoft.com/office/drawing/2014/main" id="{3B60E5A0-E572-436B-AFE4-10AD97B28D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85" y="2054114"/>
            <a:ext cx="1009612" cy="100961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7FB40C0-595C-4B7B-A4CB-6FF41133B29E}"/>
              </a:ext>
            </a:extLst>
          </p:cNvPr>
          <p:cNvSpPr txBox="1"/>
          <p:nvPr/>
        </p:nvSpPr>
        <p:spPr>
          <a:xfrm>
            <a:off x="349756" y="1628091"/>
            <a:ext cx="1358118" cy="276999"/>
          </a:xfrm>
          <a:prstGeom prst="rect">
            <a:avLst/>
          </a:prstGeom>
          <a:solidFill>
            <a:srgbClr val="0091C4"/>
          </a:solidFill>
          <a:ln>
            <a:solidFill>
              <a:schemeClr val="tx1"/>
            </a:solidFill>
          </a:ln>
        </p:spPr>
        <p:txBody>
          <a:bodyPr wrap="square" rtlCol="0">
            <a:spAutoFit/>
          </a:bodyPr>
          <a:lstStyle/>
          <a:p>
            <a:r>
              <a:rPr lang="en-GB" sz="1200" b="1" dirty="0">
                <a:solidFill>
                  <a:schemeClr val="bg1"/>
                </a:solidFill>
              </a:rPr>
              <a:t>Online survey</a:t>
            </a:r>
          </a:p>
        </p:txBody>
      </p:sp>
      <p:sp>
        <p:nvSpPr>
          <p:cNvPr id="22" name="Content Placeholder 4">
            <a:extLst>
              <a:ext uri="{FF2B5EF4-FFF2-40B4-BE49-F238E27FC236}">
                <a16:creationId xmlns:a16="http://schemas.microsoft.com/office/drawing/2014/main" id="{69EECD48-0703-49FA-AE24-76714D86BD34}"/>
              </a:ext>
            </a:extLst>
          </p:cNvPr>
          <p:cNvSpPr>
            <a:spLocks noGrp="1"/>
          </p:cNvSpPr>
          <p:nvPr>
            <p:ph idx="1"/>
          </p:nvPr>
        </p:nvSpPr>
        <p:spPr>
          <a:xfrm>
            <a:off x="587723" y="1905090"/>
            <a:ext cx="1691628" cy="3254465"/>
          </a:xfrm>
        </p:spPr>
        <p:txBody>
          <a:bodyPr/>
          <a:lstStyle/>
          <a:p>
            <a:pPr>
              <a:buFont typeface="Wingdings" panose="05000000000000000000" pitchFamily="2" charset="2"/>
              <a:buChar char="q"/>
            </a:pPr>
            <a:r>
              <a:rPr lang="en-GB" sz="1400" b="1" dirty="0">
                <a:solidFill>
                  <a:srgbClr val="004D86"/>
                </a:solidFill>
                <a:latin typeface="+mj-lt"/>
              </a:rPr>
              <a:t>Education</a:t>
            </a:r>
          </a:p>
          <a:p>
            <a:pPr>
              <a:buFont typeface="Wingdings" panose="05000000000000000000" pitchFamily="2" charset="2"/>
              <a:buChar char="q"/>
            </a:pPr>
            <a:r>
              <a:rPr lang="en-GB" sz="1400" b="1" dirty="0">
                <a:solidFill>
                  <a:srgbClr val="004D86"/>
                </a:solidFill>
                <a:latin typeface="+mj-lt"/>
              </a:rPr>
              <a:t>Training</a:t>
            </a:r>
          </a:p>
          <a:p>
            <a:pPr>
              <a:buFont typeface="Wingdings" panose="05000000000000000000" pitchFamily="2" charset="2"/>
              <a:buChar char="q"/>
            </a:pPr>
            <a:r>
              <a:rPr lang="en-GB" sz="1400" b="1" dirty="0">
                <a:solidFill>
                  <a:srgbClr val="004D86"/>
                </a:solidFill>
                <a:latin typeface="+mj-lt"/>
              </a:rPr>
              <a:t>Future Military Space Operations </a:t>
            </a:r>
          </a:p>
          <a:p>
            <a:pPr marL="0" indent="0">
              <a:buNone/>
            </a:pPr>
            <a:endParaRPr lang="en-GB" sz="1000" dirty="0"/>
          </a:p>
        </p:txBody>
      </p:sp>
    </p:spTree>
    <p:extLst>
      <p:ext uri="{BB962C8B-B14F-4D97-AF65-F5344CB8AC3E}">
        <p14:creationId xmlns:p14="http://schemas.microsoft.com/office/powerpoint/2010/main" val="3020760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 calcmode="lin" valueType="num">
                                      <p:cBhvr additive="base">
                                        <p:cTn id="1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xEl>
                                              <p:pRg st="1" end="1"/>
                                            </p:txEl>
                                          </p:spTgt>
                                        </p:tgtEl>
                                        <p:attrNameLst>
                                          <p:attrName>style.visibility</p:attrName>
                                        </p:attrNameLst>
                                      </p:cBhvr>
                                      <p:to>
                                        <p:strVal val="visible"/>
                                      </p:to>
                                    </p:set>
                                    <p:anim calcmode="lin" valueType="num">
                                      <p:cBhvr additive="base">
                                        <p:cTn id="21"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 calcmode="lin" valueType="num">
                                      <p:cBhvr additive="base">
                                        <p:cTn id="25"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par>
                          <p:cTn id="51" fill="hold">
                            <p:stCondLst>
                              <p:cond delay="500"/>
                            </p:stCondLst>
                            <p:childTnLst>
                              <p:par>
                                <p:cTn id="52" presetID="2" presetClass="entr" presetSubtype="4"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ppt_x"/>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1000"/>
                                        <p:tgtEl>
                                          <p:spTgt spid="17"/>
                                        </p:tgtEl>
                                      </p:cBhvr>
                                    </p:animEffect>
                                    <p:anim calcmode="lin" valueType="num">
                                      <p:cBhvr>
                                        <p:cTn id="64" dur="1000" fill="hold"/>
                                        <p:tgtEl>
                                          <p:spTgt spid="17"/>
                                        </p:tgtEl>
                                        <p:attrNameLst>
                                          <p:attrName>ppt_x</p:attrName>
                                        </p:attrNameLst>
                                      </p:cBhvr>
                                      <p:tavLst>
                                        <p:tav tm="0">
                                          <p:val>
                                            <p:strVal val="#ppt_x"/>
                                          </p:val>
                                        </p:tav>
                                        <p:tav tm="100000">
                                          <p:val>
                                            <p:strVal val="#ppt_x"/>
                                          </p:val>
                                        </p:tav>
                                      </p:tavLst>
                                    </p:anim>
                                    <p:anim calcmode="lin" valueType="num">
                                      <p:cBhvr>
                                        <p:cTn id="6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randombar(horizont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19" grpId="0">
        <p:bldAsOne/>
      </p:bldGraphic>
      <p:bldP spid="21" grpId="0" animBg="1"/>
      <p:bldP spid="2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6</a:t>
            </a:fld>
            <a:endParaRPr lang="en-US" dirty="0"/>
          </a:p>
        </p:txBody>
      </p:sp>
      <p:sp>
        <p:nvSpPr>
          <p:cNvPr id="7" name="Title 3">
            <a:extLst>
              <a:ext uri="{FF2B5EF4-FFF2-40B4-BE49-F238E27FC236}">
                <a16:creationId xmlns:a16="http://schemas.microsoft.com/office/drawing/2014/main" id="{48638F7D-4076-45E8-92DB-CBAE8460F62E}"/>
              </a:ext>
            </a:extLst>
          </p:cNvPr>
          <p:cNvSpPr txBox="1">
            <a:spLocks/>
          </p:cNvSpPr>
          <p:nvPr/>
        </p:nvSpPr>
        <p:spPr bwMode="auto">
          <a:xfrm>
            <a:off x="14558" y="1003121"/>
            <a:ext cx="239534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GB" sz="3200" kern="0" dirty="0">
                <a:solidFill>
                  <a:srgbClr val="0070C0"/>
                </a:solidFill>
              </a:rPr>
              <a:t>Education</a:t>
            </a:r>
            <a:endParaRPr lang="nl-NL" sz="3200" kern="0" dirty="0">
              <a:solidFill>
                <a:srgbClr val="0070C0"/>
              </a:solidFill>
            </a:endParaRPr>
          </a:p>
        </p:txBody>
      </p:sp>
      <p:graphicFrame>
        <p:nvGraphicFramePr>
          <p:cNvPr id="8" name="Content Placeholder 8">
            <a:extLst>
              <a:ext uri="{FF2B5EF4-FFF2-40B4-BE49-F238E27FC236}">
                <a16:creationId xmlns:a16="http://schemas.microsoft.com/office/drawing/2014/main" id="{235D8AD7-AC22-464D-A2C8-997F976645C2}"/>
              </a:ext>
            </a:extLst>
          </p:cNvPr>
          <p:cNvGraphicFramePr>
            <a:graphicFrameLocks noGrp="1"/>
          </p:cNvGraphicFramePr>
          <p:nvPr>
            <p:ph idx="1"/>
            <p:extLst>
              <p:ext uri="{D42A27DB-BD31-4B8C-83A1-F6EECF244321}">
                <p14:modId xmlns:p14="http://schemas.microsoft.com/office/powerpoint/2010/main" val="3714612386"/>
              </p:ext>
            </p:extLst>
          </p:nvPr>
        </p:nvGraphicFramePr>
        <p:xfrm>
          <a:off x="1636296" y="1203158"/>
          <a:ext cx="9144000" cy="518734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D5154-2E92-4AD6-8546-EDC32FA90EF8}"/>
              </a:ext>
            </a:extLst>
          </p:cNvPr>
          <p:cNvSpPr txBox="1"/>
          <p:nvPr/>
        </p:nvSpPr>
        <p:spPr>
          <a:xfrm>
            <a:off x="7153688" y="3546659"/>
            <a:ext cx="1160133" cy="276999"/>
          </a:xfrm>
          <a:prstGeom prst="rect">
            <a:avLst/>
          </a:prstGeom>
          <a:solidFill>
            <a:srgbClr val="87BFFD"/>
          </a:solidFill>
          <a:ln>
            <a:solidFill>
              <a:schemeClr val="tx1"/>
            </a:solidFill>
          </a:ln>
        </p:spPr>
        <p:txBody>
          <a:bodyPr wrap="square" rtlCol="0">
            <a:spAutoFit/>
          </a:bodyPr>
          <a:lstStyle/>
          <a:p>
            <a:r>
              <a:rPr lang="en-GB" sz="1200" b="1" dirty="0">
                <a:solidFill>
                  <a:schemeClr val="bg1"/>
                </a:solidFill>
              </a:rPr>
              <a:t>Percentages</a:t>
            </a:r>
          </a:p>
        </p:txBody>
      </p:sp>
      <p:sp>
        <p:nvSpPr>
          <p:cNvPr id="10" name="TextBox 9">
            <a:extLst>
              <a:ext uri="{FF2B5EF4-FFF2-40B4-BE49-F238E27FC236}">
                <a16:creationId xmlns:a16="http://schemas.microsoft.com/office/drawing/2014/main" id="{75A47905-8340-4894-9380-9B331674E653}"/>
              </a:ext>
            </a:extLst>
          </p:cNvPr>
          <p:cNvSpPr txBox="1"/>
          <p:nvPr/>
        </p:nvSpPr>
        <p:spPr>
          <a:xfrm>
            <a:off x="8270631" y="942496"/>
            <a:ext cx="3783506" cy="1077218"/>
          </a:xfrm>
          <a:prstGeom prst="rect">
            <a:avLst/>
          </a:prstGeom>
          <a:solidFill>
            <a:srgbClr val="00B0F0"/>
          </a:solidFill>
          <a:ln>
            <a:solidFill>
              <a:schemeClr val="tx1"/>
            </a:solidFill>
          </a:ln>
        </p:spPr>
        <p:txBody>
          <a:bodyPr wrap="square" rtlCol="0">
            <a:spAutoFit/>
          </a:bodyPr>
          <a:lstStyle/>
          <a:p>
            <a:r>
              <a:rPr lang="nl-NL" sz="1600" b="1" dirty="0" err="1">
                <a:solidFill>
                  <a:schemeClr val="bg1"/>
                </a:solidFill>
              </a:rPr>
              <a:t>What</a:t>
            </a:r>
            <a:r>
              <a:rPr lang="nl-NL" sz="1600" b="1" dirty="0">
                <a:solidFill>
                  <a:schemeClr val="bg1"/>
                </a:solidFill>
              </a:rPr>
              <a:t> are </a:t>
            </a:r>
            <a:r>
              <a:rPr lang="nl-NL" sz="1600" b="1" dirty="0" err="1">
                <a:solidFill>
                  <a:schemeClr val="bg1"/>
                </a:solidFill>
              </a:rPr>
              <a:t>the</a:t>
            </a:r>
            <a:r>
              <a:rPr lang="nl-NL" sz="1600" b="1" dirty="0">
                <a:solidFill>
                  <a:schemeClr val="bg1"/>
                </a:solidFill>
              </a:rPr>
              <a:t> </a:t>
            </a:r>
            <a:r>
              <a:rPr lang="nl-NL" sz="1600" b="1" dirty="0" err="1">
                <a:solidFill>
                  <a:schemeClr val="bg1"/>
                </a:solidFill>
              </a:rPr>
              <a:t>current</a:t>
            </a:r>
            <a:r>
              <a:rPr lang="nl-NL" sz="1600" b="1" dirty="0">
                <a:solidFill>
                  <a:schemeClr val="bg1"/>
                </a:solidFill>
              </a:rPr>
              <a:t> </a:t>
            </a:r>
            <a:r>
              <a:rPr lang="nl-NL" sz="1600" b="1" dirty="0" err="1">
                <a:solidFill>
                  <a:schemeClr val="bg1"/>
                </a:solidFill>
              </a:rPr>
              <a:t>educational</a:t>
            </a:r>
            <a:r>
              <a:rPr lang="nl-NL" sz="1600" b="1" dirty="0">
                <a:solidFill>
                  <a:schemeClr val="bg1"/>
                </a:solidFill>
              </a:rPr>
              <a:t> programs </a:t>
            </a:r>
            <a:r>
              <a:rPr lang="nl-NL" sz="1600" b="1" dirty="0" err="1">
                <a:solidFill>
                  <a:schemeClr val="bg1"/>
                </a:solidFill>
              </a:rPr>
              <a:t>and</a:t>
            </a:r>
            <a:r>
              <a:rPr lang="nl-NL" sz="1600" b="1" dirty="0">
                <a:solidFill>
                  <a:schemeClr val="bg1"/>
                </a:solidFill>
              </a:rPr>
              <a:t> </a:t>
            </a:r>
            <a:r>
              <a:rPr lang="nl-NL" sz="1600" b="1" dirty="0" err="1">
                <a:solidFill>
                  <a:schemeClr val="bg1"/>
                </a:solidFill>
              </a:rPr>
              <a:t>sessions</a:t>
            </a:r>
            <a:r>
              <a:rPr lang="nl-NL" sz="1600" b="1" dirty="0">
                <a:solidFill>
                  <a:schemeClr val="bg1"/>
                </a:solidFill>
              </a:rPr>
              <a:t> </a:t>
            </a:r>
            <a:r>
              <a:rPr lang="nl-NL" sz="1600" b="1" dirty="0" err="1">
                <a:solidFill>
                  <a:schemeClr val="bg1"/>
                </a:solidFill>
              </a:rPr>
              <a:t>regarding</a:t>
            </a:r>
            <a:r>
              <a:rPr lang="nl-NL" sz="1600" b="1" dirty="0">
                <a:solidFill>
                  <a:schemeClr val="bg1"/>
                </a:solidFill>
              </a:rPr>
              <a:t> </a:t>
            </a:r>
            <a:r>
              <a:rPr lang="nl-NL" sz="1600" b="1" dirty="0" err="1">
                <a:solidFill>
                  <a:schemeClr val="bg1"/>
                </a:solidFill>
              </a:rPr>
              <a:t>space</a:t>
            </a:r>
            <a:r>
              <a:rPr lang="nl-NL" sz="1600" b="1" dirty="0">
                <a:solidFill>
                  <a:schemeClr val="bg1"/>
                </a:solidFill>
              </a:rPr>
              <a:t> military operations </a:t>
            </a:r>
            <a:r>
              <a:rPr lang="nl-NL" sz="1600" b="1" dirty="0" err="1">
                <a:solidFill>
                  <a:schemeClr val="bg1"/>
                </a:solidFill>
              </a:rPr>
              <a:t>that</a:t>
            </a:r>
            <a:r>
              <a:rPr lang="nl-NL" sz="1600" b="1" dirty="0">
                <a:solidFill>
                  <a:schemeClr val="bg1"/>
                </a:solidFill>
              </a:rPr>
              <a:t> </a:t>
            </a:r>
            <a:r>
              <a:rPr lang="nl-NL" sz="1600" b="1" dirty="0" err="1">
                <a:solidFill>
                  <a:schemeClr val="bg1"/>
                </a:solidFill>
              </a:rPr>
              <a:t>you</a:t>
            </a:r>
            <a:r>
              <a:rPr lang="nl-NL" sz="1600" b="1" dirty="0">
                <a:solidFill>
                  <a:schemeClr val="bg1"/>
                </a:solidFill>
              </a:rPr>
              <a:t> follow(</a:t>
            </a:r>
            <a:r>
              <a:rPr lang="nl-NL" sz="1600" b="1" dirty="0" err="1">
                <a:solidFill>
                  <a:schemeClr val="bg1"/>
                </a:solidFill>
              </a:rPr>
              <a:t>ed</a:t>
            </a:r>
            <a:r>
              <a:rPr lang="nl-NL" sz="1600" b="1" dirty="0">
                <a:solidFill>
                  <a:schemeClr val="bg1"/>
                </a:solidFill>
              </a:rPr>
              <a:t>)? </a:t>
            </a:r>
            <a:endParaRPr lang="en-GB" sz="1000" b="1" dirty="0">
              <a:solidFill>
                <a:schemeClr val="bg1"/>
              </a:solidFill>
            </a:endParaRPr>
          </a:p>
        </p:txBody>
      </p:sp>
    </p:spTree>
    <p:extLst>
      <p:ext uri="{BB962C8B-B14F-4D97-AF65-F5344CB8AC3E}">
        <p14:creationId xmlns:p14="http://schemas.microsoft.com/office/powerpoint/2010/main" val="35071983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7</a:t>
            </a:fld>
            <a:endParaRPr lang="en-US" dirty="0"/>
          </a:p>
        </p:txBody>
      </p:sp>
      <p:sp>
        <p:nvSpPr>
          <p:cNvPr id="5" name="Title 6">
            <a:extLst>
              <a:ext uri="{FF2B5EF4-FFF2-40B4-BE49-F238E27FC236}">
                <a16:creationId xmlns:a16="http://schemas.microsoft.com/office/drawing/2014/main" id="{CB79281F-A154-444E-9322-C3F9032A42D7}"/>
              </a:ext>
            </a:extLst>
          </p:cNvPr>
          <p:cNvSpPr txBox="1">
            <a:spLocks/>
          </p:cNvSpPr>
          <p:nvPr/>
        </p:nvSpPr>
        <p:spPr bwMode="auto">
          <a:xfrm>
            <a:off x="98211" y="828476"/>
            <a:ext cx="8094138"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pPr algn="l"/>
            <a:r>
              <a:rPr lang="en-GB" sz="3200" kern="0" dirty="0">
                <a:solidFill>
                  <a:srgbClr val="0070C0"/>
                </a:solidFill>
                <a:cs typeface="Times New Roman" panose="02020603050405020304" pitchFamily="18" charset="0"/>
              </a:rPr>
              <a:t>Education</a:t>
            </a:r>
            <a:br>
              <a:rPr lang="en-GB" sz="3200" kern="0" dirty="0">
                <a:solidFill>
                  <a:srgbClr val="0070C0"/>
                </a:solidFill>
                <a:cs typeface="Times New Roman" panose="02020603050405020304" pitchFamily="18" charset="0"/>
              </a:rPr>
            </a:br>
            <a:r>
              <a:rPr lang="en-GB" sz="1800" kern="0" dirty="0">
                <a:solidFill>
                  <a:srgbClr val="0070C0"/>
                </a:solidFill>
                <a:cs typeface="Times New Roman" panose="02020603050405020304" pitchFamily="18" charset="0"/>
              </a:rPr>
              <a:t>Topics</a:t>
            </a:r>
            <a:endParaRPr lang="nl-NL" sz="3200" kern="0" dirty="0">
              <a:solidFill>
                <a:srgbClr val="0070C0"/>
              </a:solidFill>
              <a:cs typeface="Times New Roman" panose="02020603050405020304" pitchFamily="18" charset="0"/>
            </a:endParaRPr>
          </a:p>
        </p:txBody>
      </p:sp>
      <p:pic>
        <p:nvPicPr>
          <p:cNvPr id="7" name="Picture 6">
            <a:extLst>
              <a:ext uri="{FF2B5EF4-FFF2-40B4-BE49-F238E27FC236}">
                <a16:creationId xmlns:a16="http://schemas.microsoft.com/office/drawing/2014/main" id="{6CD059C8-6F5E-481F-A5FD-FCDF0C84BFE8}"/>
              </a:ext>
            </a:extLst>
          </p:cNvPr>
          <p:cNvPicPr/>
          <p:nvPr/>
        </p:nvPicPr>
        <p:blipFill rotWithShape="1">
          <a:blip r:embed="rId2" cstate="print">
            <a:extLst>
              <a:ext uri="{28A0092B-C50C-407E-A947-70E740481C1C}">
                <a14:useLocalDpi xmlns:a14="http://schemas.microsoft.com/office/drawing/2010/main" val="0"/>
              </a:ext>
            </a:extLst>
          </a:blip>
          <a:srcRect t="2288"/>
          <a:stretch/>
        </p:blipFill>
        <p:spPr bwMode="auto">
          <a:xfrm>
            <a:off x="2215663" y="1946032"/>
            <a:ext cx="6823956" cy="4560276"/>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7B261EDE-D141-4DFA-9DF5-79A019EB7038}"/>
              </a:ext>
            </a:extLst>
          </p:cNvPr>
          <p:cNvSpPr txBox="1"/>
          <p:nvPr/>
        </p:nvSpPr>
        <p:spPr>
          <a:xfrm>
            <a:off x="9347714" y="2389773"/>
            <a:ext cx="2457625" cy="1815882"/>
          </a:xfrm>
          <a:prstGeom prst="rect">
            <a:avLst/>
          </a:prstGeom>
          <a:solidFill>
            <a:srgbClr val="87BFFD"/>
          </a:solidFill>
          <a:ln>
            <a:solidFill>
              <a:schemeClr val="tx1"/>
            </a:solidFill>
          </a:ln>
        </p:spPr>
        <p:txBody>
          <a:bodyPr wrap="square" rtlCol="0">
            <a:spAutoFit/>
          </a:bodyPr>
          <a:lstStyle/>
          <a:p>
            <a:pPr marL="171450" indent="-171450">
              <a:buFont typeface="Arial" panose="020B0604020202020204" pitchFamily="34" charset="0"/>
              <a:buChar char="•"/>
            </a:pPr>
            <a:r>
              <a:rPr lang="nl-NL" sz="1600" dirty="0">
                <a:solidFill>
                  <a:schemeClr val="bg1"/>
                </a:solidFill>
              </a:rPr>
              <a:t>The </a:t>
            </a:r>
            <a:r>
              <a:rPr lang="nl-NL" sz="1600" dirty="0" err="1">
                <a:solidFill>
                  <a:schemeClr val="bg1"/>
                </a:solidFill>
              </a:rPr>
              <a:t>highest</a:t>
            </a:r>
            <a:r>
              <a:rPr lang="nl-NL" sz="1600" dirty="0">
                <a:solidFill>
                  <a:schemeClr val="bg1"/>
                </a:solidFill>
              </a:rPr>
              <a:t> </a:t>
            </a:r>
            <a:r>
              <a:rPr lang="nl-NL" sz="1600" dirty="0" err="1">
                <a:solidFill>
                  <a:schemeClr val="bg1"/>
                </a:solidFill>
              </a:rPr>
              <a:t>discrepancy</a:t>
            </a:r>
            <a:r>
              <a:rPr lang="nl-NL" sz="1600" dirty="0">
                <a:solidFill>
                  <a:schemeClr val="bg1"/>
                </a:solidFill>
              </a:rPr>
              <a:t> was </a:t>
            </a:r>
            <a:r>
              <a:rPr lang="nl-NL" sz="1600" dirty="0" err="1">
                <a:solidFill>
                  <a:schemeClr val="bg1"/>
                </a:solidFill>
              </a:rPr>
              <a:t>by</a:t>
            </a:r>
            <a:r>
              <a:rPr lang="nl-NL" sz="1600" dirty="0">
                <a:solidFill>
                  <a:schemeClr val="bg1"/>
                </a:solidFill>
              </a:rPr>
              <a:t> STM </a:t>
            </a:r>
            <a:r>
              <a:rPr lang="nl-NL" sz="1600" dirty="0" err="1">
                <a:solidFill>
                  <a:schemeClr val="bg1"/>
                </a:solidFill>
              </a:rPr>
              <a:t>and</a:t>
            </a:r>
            <a:r>
              <a:rPr lang="nl-NL" sz="1600" dirty="0">
                <a:solidFill>
                  <a:schemeClr val="bg1"/>
                </a:solidFill>
              </a:rPr>
              <a:t> </a:t>
            </a:r>
            <a:r>
              <a:rPr lang="nl-NL" sz="1600" dirty="0" err="1">
                <a:solidFill>
                  <a:schemeClr val="bg1"/>
                </a:solidFill>
              </a:rPr>
              <a:t>secondly</a:t>
            </a:r>
            <a:r>
              <a:rPr lang="nl-NL" sz="1600" dirty="0">
                <a:solidFill>
                  <a:schemeClr val="bg1"/>
                </a:solidFill>
              </a:rPr>
              <a:t> </a:t>
            </a:r>
            <a:r>
              <a:rPr lang="nl-NL" sz="1600" dirty="0" err="1">
                <a:solidFill>
                  <a:schemeClr val="bg1"/>
                </a:solidFill>
              </a:rPr>
              <a:t>by</a:t>
            </a:r>
            <a:r>
              <a:rPr lang="nl-NL" sz="1600" dirty="0">
                <a:solidFill>
                  <a:schemeClr val="bg1"/>
                </a:solidFill>
              </a:rPr>
              <a:t> </a:t>
            </a:r>
            <a:r>
              <a:rPr lang="nl-NL" sz="1600" dirty="0" err="1">
                <a:solidFill>
                  <a:schemeClr val="bg1"/>
                </a:solidFill>
              </a:rPr>
              <a:t>Rendezvous</a:t>
            </a:r>
            <a:r>
              <a:rPr lang="nl-NL" sz="1600" dirty="0">
                <a:solidFill>
                  <a:schemeClr val="bg1"/>
                </a:solidFill>
              </a:rPr>
              <a:t> Operations</a:t>
            </a:r>
          </a:p>
          <a:p>
            <a:pPr marL="285750" indent="-285750">
              <a:buFontTx/>
              <a:buChar char="-"/>
            </a:pPr>
            <a:endParaRPr lang="nl-NL" sz="1600" dirty="0">
              <a:solidFill>
                <a:schemeClr val="bg1"/>
              </a:solidFill>
            </a:endParaRPr>
          </a:p>
          <a:p>
            <a:pPr marL="171450" indent="-171450">
              <a:buFont typeface="Arial" panose="020B0604020202020204" pitchFamily="34" charset="0"/>
              <a:buChar char="•"/>
            </a:pPr>
            <a:r>
              <a:rPr lang="en-GB" sz="1600" dirty="0">
                <a:solidFill>
                  <a:schemeClr val="bg1"/>
                </a:solidFill>
              </a:rPr>
              <a:t>The highest average score was by SSA</a:t>
            </a:r>
            <a:endParaRPr lang="en-GB" sz="1000" dirty="0">
              <a:solidFill>
                <a:schemeClr val="bg1"/>
              </a:solidFill>
            </a:endParaRPr>
          </a:p>
        </p:txBody>
      </p:sp>
      <p:sp>
        <p:nvSpPr>
          <p:cNvPr id="9" name="TextBox 8">
            <a:extLst>
              <a:ext uri="{FF2B5EF4-FFF2-40B4-BE49-F238E27FC236}">
                <a16:creationId xmlns:a16="http://schemas.microsoft.com/office/drawing/2014/main" id="{0799BBAF-5AE5-42BB-BF6B-B528BEDD3C1E}"/>
              </a:ext>
            </a:extLst>
          </p:cNvPr>
          <p:cNvSpPr txBox="1"/>
          <p:nvPr/>
        </p:nvSpPr>
        <p:spPr>
          <a:xfrm>
            <a:off x="4981382" y="979784"/>
            <a:ext cx="6823957" cy="830997"/>
          </a:xfrm>
          <a:prstGeom prst="rect">
            <a:avLst/>
          </a:prstGeom>
          <a:solidFill>
            <a:srgbClr val="00B0F0"/>
          </a:solidFill>
          <a:ln>
            <a:solidFill>
              <a:schemeClr val="tx1"/>
            </a:solidFill>
          </a:ln>
        </p:spPr>
        <p:txBody>
          <a:bodyPr wrap="square" rtlCol="0">
            <a:spAutoFit/>
          </a:bodyPr>
          <a:lstStyle/>
          <a:p>
            <a:r>
              <a:rPr lang="en-GB" sz="1600" b="1" dirty="0">
                <a:solidFill>
                  <a:schemeClr val="bg1"/>
                </a:solidFill>
              </a:rPr>
              <a:t>Rate your general level of knowledge on the following topics, and the desired level you wish to achieve on a scale from 1 to 5 (1 being low - 5 being high), needed for your daily tasks</a:t>
            </a:r>
            <a:endParaRPr lang="en-GB" sz="800" b="1" dirty="0">
              <a:solidFill>
                <a:schemeClr val="bg1"/>
              </a:solidFill>
            </a:endParaRPr>
          </a:p>
        </p:txBody>
      </p:sp>
    </p:spTree>
    <p:extLst>
      <p:ext uri="{BB962C8B-B14F-4D97-AF65-F5344CB8AC3E}">
        <p14:creationId xmlns:p14="http://schemas.microsoft.com/office/powerpoint/2010/main" val="341808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8</a:t>
            </a:fld>
            <a:endParaRPr lang="en-US" dirty="0"/>
          </a:p>
        </p:txBody>
      </p:sp>
      <p:sp>
        <p:nvSpPr>
          <p:cNvPr id="5" name="Title 6">
            <a:extLst>
              <a:ext uri="{FF2B5EF4-FFF2-40B4-BE49-F238E27FC236}">
                <a16:creationId xmlns:a16="http://schemas.microsoft.com/office/drawing/2014/main" id="{A3557A45-BFB2-4090-A30C-A49B42DEB6D1}"/>
              </a:ext>
            </a:extLst>
          </p:cNvPr>
          <p:cNvSpPr txBox="1">
            <a:spLocks/>
          </p:cNvSpPr>
          <p:nvPr/>
        </p:nvSpPr>
        <p:spPr bwMode="auto">
          <a:xfrm>
            <a:off x="-2545599" y="980108"/>
            <a:ext cx="8094138"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GB" sz="3600" kern="0" dirty="0">
                <a:solidFill>
                  <a:srgbClr val="0070C0"/>
                </a:solidFill>
                <a:cs typeface="Times New Roman" panose="02020603050405020304" pitchFamily="18" charset="0"/>
              </a:rPr>
              <a:t>Education</a:t>
            </a:r>
            <a:br>
              <a:rPr lang="en-GB" sz="3600" kern="0" dirty="0">
                <a:solidFill>
                  <a:srgbClr val="0070C0"/>
                </a:solidFill>
                <a:cs typeface="Times New Roman" panose="02020603050405020304" pitchFamily="18" charset="0"/>
              </a:rPr>
            </a:br>
            <a:r>
              <a:rPr lang="en-GB" sz="2000" kern="0" dirty="0">
                <a:solidFill>
                  <a:srgbClr val="0070C0"/>
                </a:solidFill>
                <a:cs typeface="Times New Roman" panose="02020603050405020304" pitchFamily="18" charset="0"/>
              </a:rPr>
              <a:t>Type of courses</a:t>
            </a:r>
            <a:endParaRPr lang="nl-NL" sz="3600" kern="0" dirty="0">
              <a:solidFill>
                <a:srgbClr val="0070C0"/>
              </a:solidFill>
              <a:cs typeface="Times New Roman" panose="02020603050405020304" pitchFamily="18" charset="0"/>
            </a:endParaRPr>
          </a:p>
        </p:txBody>
      </p:sp>
      <p:sp>
        <p:nvSpPr>
          <p:cNvPr id="7" name="Content Placeholder 4">
            <a:extLst>
              <a:ext uri="{FF2B5EF4-FFF2-40B4-BE49-F238E27FC236}">
                <a16:creationId xmlns:a16="http://schemas.microsoft.com/office/drawing/2014/main" id="{B6479430-B021-4685-A2DC-7EE6341BAA03}"/>
              </a:ext>
            </a:extLst>
          </p:cNvPr>
          <p:cNvSpPr>
            <a:spLocks noGrp="1"/>
          </p:cNvSpPr>
          <p:nvPr>
            <p:ph idx="1"/>
          </p:nvPr>
        </p:nvSpPr>
        <p:spPr>
          <a:xfrm>
            <a:off x="766435" y="2024675"/>
            <a:ext cx="6305430" cy="3254465"/>
          </a:xfrm>
        </p:spPr>
        <p:txBody>
          <a:bodyPr/>
          <a:lstStyle/>
          <a:p>
            <a:pPr>
              <a:buFont typeface="Wingdings" panose="05000000000000000000" pitchFamily="2" charset="2"/>
              <a:buChar char="q"/>
            </a:pPr>
            <a:r>
              <a:rPr lang="en-GB" sz="1600" b="1" dirty="0">
                <a:solidFill>
                  <a:srgbClr val="0070C0"/>
                </a:solidFill>
                <a:latin typeface="+mj-lt"/>
              </a:rPr>
              <a:t>Other topics suggested</a:t>
            </a:r>
            <a:endParaRPr lang="en-GB" sz="1600" dirty="0">
              <a:solidFill>
                <a:srgbClr val="0070C0"/>
              </a:solidFill>
              <a:latin typeface="+mj-lt"/>
            </a:endParaRPr>
          </a:p>
          <a:p>
            <a:pPr marL="0" indent="0">
              <a:spcBef>
                <a:spcPts val="600"/>
              </a:spcBef>
              <a:buNone/>
            </a:pPr>
            <a:r>
              <a:rPr lang="en-GB" sz="1600" dirty="0">
                <a:solidFill>
                  <a:srgbClr val="004D86"/>
                </a:solidFill>
                <a:latin typeface="+mj-lt"/>
              </a:rPr>
              <a:t>Cislunar and lunar operations</a:t>
            </a:r>
          </a:p>
          <a:p>
            <a:pPr marL="0" indent="0">
              <a:spcBef>
                <a:spcPts val="600"/>
              </a:spcBef>
              <a:buNone/>
            </a:pPr>
            <a:r>
              <a:rPr lang="en-GB" sz="1600" dirty="0">
                <a:solidFill>
                  <a:srgbClr val="004D86"/>
                </a:solidFill>
                <a:latin typeface="+mj-lt"/>
              </a:rPr>
              <a:t>Dual use (military and civil)</a:t>
            </a:r>
          </a:p>
          <a:p>
            <a:pPr marL="0" indent="0">
              <a:spcBef>
                <a:spcPts val="600"/>
              </a:spcBef>
              <a:buNone/>
            </a:pPr>
            <a:r>
              <a:rPr lang="en-GB" sz="1600" dirty="0">
                <a:solidFill>
                  <a:srgbClr val="004D86"/>
                </a:solidFill>
                <a:latin typeface="+mj-lt"/>
              </a:rPr>
              <a:t>Meteorology and oceanography (METOC)</a:t>
            </a:r>
          </a:p>
          <a:p>
            <a:pPr marL="0" indent="0">
              <a:spcBef>
                <a:spcPts val="600"/>
              </a:spcBef>
              <a:buNone/>
            </a:pPr>
            <a:r>
              <a:rPr lang="en-GB" sz="1600" dirty="0">
                <a:solidFill>
                  <a:srgbClr val="004D86"/>
                </a:solidFill>
                <a:latin typeface="+mj-lt"/>
              </a:rPr>
              <a:t>Navigation warfare</a:t>
            </a:r>
          </a:p>
          <a:p>
            <a:pPr marL="0" indent="0">
              <a:spcBef>
                <a:spcPts val="600"/>
              </a:spcBef>
              <a:buNone/>
            </a:pPr>
            <a:r>
              <a:rPr lang="en-GB" sz="1600" dirty="0">
                <a:solidFill>
                  <a:srgbClr val="004D86"/>
                </a:solidFill>
                <a:latin typeface="+mj-lt"/>
              </a:rPr>
              <a:t>Policy</a:t>
            </a:r>
          </a:p>
          <a:p>
            <a:pPr marL="0" indent="0">
              <a:spcBef>
                <a:spcPts val="600"/>
              </a:spcBef>
              <a:buNone/>
            </a:pPr>
            <a:r>
              <a:rPr lang="en-GB" sz="1600" dirty="0">
                <a:solidFill>
                  <a:srgbClr val="004D86"/>
                </a:solidFill>
                <a:latin typeface="+mj-lt"/>
              </a:rPr>
              <a:t>Sensors (EO, IR, SAR)</a:t>
            </a:r>
          </a:p>
          <a:p>
            <a:pPr marL="0" indent="0">
              <a:spcBef>
                <a:spcPts val="600"/>
              </a:spcBef>
              <a:buNone/>
            </a:pPr>
            <a:r>
              <a:rPr lang="en-GB" sz="1600" dirty="0">
                <a:solidFill>
                  <a:srgbClr val="004D86"/>
                </a:solidFill>
                <a:latin typeface="+mj-lt"/>
              </a:rPr>
              <a:t>Supply chain</a:t>
            </a:r>
          </a:p>
          <a:p>
            <a:pPr marL="0" indent="0">
              <a:spcBef>
                <a:spcPts val="600"/>
              </a:spcBef>
              <a:buNone/>
            </a:pPr>
            <a:r>
              <a:rPr lang="en-GB" sz="1600" dirty="0">
                <a:solidFill>
                  <a:srgbClr val="004D86"/>
                </a:solidFill>
                <a:latin typeface="+mj-lt"/>
              </a:rPr>
              <a:t>Space power theory</a:t>
            </a:r>
          </a:p>
          <a:p>
            <a:pPr marL="0" indent="0">
              <a:spcBef>
                <a:spcPts val="600"/>
              </a:spcBef>
              <a:buNone/>
            </a:pPr>
            <a:r>
              <a:rPr lang="en-GB" sz="1600" dirty="0">
                <a:solidFill>
                  <a:srgbClr val="004D86"/>
                </a:solidFill>
                <a:latin typeface="+mj-lt"/>
              </a:rPr>
              <a:t>Asteroid mining</a:t>
            </a:r>
          </a:p>
          <a:p>
            <a:pPr marL="0" indent="0">
              <a:spcBef>
                <a:spcPts val="600"/>
              </a:spcBef>
              <a:buNone/>
            </a:pPr>
            <a:r>
              <a:rPr lang="en-GB" sz="1600" dirty="0">
                <a:solidFill>
                  <a:srgbClr val="004D86"/>
                </a:solidFill>
                <a:latin typeface="+mj-lt"/>
              </a:rPr>
              <a:t>Electromagnetic warfare </a:t>
            </a:r>
          </a:p>
          <a:p>
            <a:pPr marL="0" indent="0">
              <a:spcBef>
                <a:spcPts val="600"/>
              </a:spcBef>
              <a:buNone/>
            </a:pPr>
            <a:r>
              <a:rPr lang="en-GB" sz="1600" dirty="0">
                <a:solidFill>
                  <a:srgbClr val="004D86"/>
                </a:solidFill>
                <a:latin typeface="+mj-lt"/>
              </a:rPr>
              <a:t>Joint military operations and wargames</a:t>
            </a:r>
          </a:p>
          <a:p>
            <a:pPr marL="0" indent="0">
              <a:buNone/>
            </a:pPr>
            <a:endParaRPr lang="en-GB" sz="1200" dirty="0"/>
          </a:p>
        </p:txBody>
      </p:sp>
      <p:sp>
        <p:nvSpPr>
          <p:cNvPr id="8" name="Content Placeholder 4">
            <a:extLst>
              <a:ext uri="{FF2B5EF4-FFF2-40B4-BE49-F238E27FC236}">
                <a16:creationId xmlns:a16="http://schemas.microsoft.com/office/drawing/2014/main" id="{E3B91D42-B4B3-408E-8CFE-90A6042C8AC8}"/>
              </a:ext>
            </a:extLst>
          </p:cNvPr>
          <p:cNvSpPr txBox="1">
            <a:spLocks/>
          </p:cNvSpPr>
          <p:nvPr/>
        </p:nvSpPr>
        <p:spPr>
          <a:xfrm>
            <a:off x="6345360" y="1231776"/>
            <a:ext cx="6305430" cy="3254465"/>
          </a:xfrm>
          <a:prstGeom prst="rect">
            <a:avLst/>
          </a:prstGeom>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GB" sz="1600" b="1" dirty="0">
                <a:solidFill>
                  <a:srgbClr val="0070C0"/>
                </a:solidFill>
              </a:rPr>
              <a:t>By which means?</a:t>
            </a:r>
          </a:p>
          <a:p>
            <a:pPr marL="0" indent="0">
              <a:lnSpc>
                <a:spcPct val="150000"/>
              </a:lnSpc>
              <a:spcBef>
                <a:spcPts val="0"/>
              </a:spcBef>
              <a:buFont typeface="Arial" panose="020B0604020202020204" pitchFamily="34" charset="0"/>
              <a:buNone/>
            </a:pPr>
            <a:r>
              <a:rPr lang="en-GB" sz="1600" dirty="0">
                <a:solidFill>
                  <a:srgbClr val="004D86"/>
                </a:solidFill>
              </a:rPr>
              <a:t>VR and AR</a:t>
            </a:r>
          </a:p>
          <a:p>
            <a:pPr marL="0" indent="0">
              <a:lnSpc>
                <a:spcPct val="150000"/>
              </a:lnSpc>
              <a:spcBef>
                <a:spcPts val="0"/>
              </a:spcBef>
              <a:buFont typeface="Arial" panose="020B0604020202020204" pitchFamily="34" charset="0"/>
              <a:buNone/>
            </a:pPr>
            <a:r>
              <a:rPr lang="en-GB" sz="1600" dirty="0">
                <a:solidFill>
                  <a:srgbClr val="004D86"/>
                </a:solidFill>
              </a:rPr>
              <a:t>Educational videos</a:t>
            </a:r>
          </a:p>
          <a:p>
            <a:pPr marL="0" indent="0">
              <a:lnSpc>
                <a:spcPct val="150000"/>
              </a:lnSpc>
              <a:spcBef>
                <a:spcPts val="0"/>
              </a:spcBef>
              <a:buFont typeface="Arial" panose="020B0604020202020204" pitchFamily="34" charset="0"/>
              <a:buNone/>
            </a:pPr>
            <a:r>
              <a:rPr lang="en-GB" sz="1600" dirty="0">
                <a:solidFill>
                  <a:srgbClr val="004D86"/>
                </a:solidFill>
              </a:rPr>
              <a:t>Reading materials</a:t>
            </a:r>
          </a:p>
          <a:p>
            <a:pPr marL="0" indent="0">
              <a:lnSpc>
                <a:spcPct val="150000"/>
              </a:lnSpc>
              <a:spcBef>
                <a:spcPts val="0"/>
              </a:spcBef>
              <a:buFont typeface="Arial" panose="020B0604020202020204" pitchFamily="34" charset="0"/>
              <a:buNone/>
            </a:pPr>
            <a:r>
              <a:rPr lang="en-GB" sz="1600" dirty="0">
                <a:solidFill>
                  <a:srgbClr val="004D86"/>
                </a:solidFill>
              </a:rPr>
              <a:t>Conferences </a:t>
            </a:r>
          </a:p>
          <a:p>
            <a:pPr marL="0" indent="0">
              <a:lnSpc>
                <a:spcPct val="150000"/>
              </a:lnSpc>
              <a:spcBef>
                <a:spcPts val="0"/>
              </a:spcBef>
              <a:buFont typeface="Arial" panose="020B0604020202020204" pitchFamily="34" charset="0"/>
              <a:buNone/>
            </a:pPr>
            <a:r>
              <a:rPr lang="en-GB" sz="1600" dirty="0">
                <a:solidFill>
                  <a:srgbClr val="004D86"/>
                </a:solidFill>
              </a:rPr>
              <a:t>Expert guest lectures</a:t>
            </a:r>
          </a:p>
          <a:p>
            <a:pPr marL="0" indent="0">
              <a:buFont typeface="Arial" panose="020B0604020202020204" pitchFamily="34" charset="0"/>
              <a:buNone/>
            </a:pPr>
            <a:endParaRPr lang="en-GB" sz="1200" dirty="0"/>
          </a:p>
        </p:txBody>
      </p:sp>
      <p:pic>
        <p:nvPicPr>
          <p:cNvPr id="9" name="Hallmark Transitions Key Strategies for Space Situational Awareness, Management">
            <a:hlinkClick r:id="" action="ppaction://media"/>
            <a:extLst>
              <a:ext uri="{FF2B5EF4-FFF2-40B4-BE49-F238E27FC236}">
                <a16:creationId xmlns:a16="http://schemas.microsoft.com/office/drawing/2014/main" id="{47648C7F-FC83-46D5-9335-889B157CE8DD}"/>
              </a:ext>
            </a:extLst>
          </p:cNvPr>
          <p:cNvPicPr>
            <a:picLocks noChangeAspect="1"/>
          </p:cNvPicPr>
          <p:nvPr>
            <a:videoFile r:link="rId1"/>
            <p:extLst>
              <p:ext uri="{DAA4B4D4-6D71-4841-9C94-3DE7FCFB9230}">
                <p14:media xmlns:p14="http://schemas.microsoft.com/office/powerpoint/2010/main" r:embed="rId2">
                  <p14:trim st="47482" end="133489"/>
                </p14:media>
              </p:ext>
            </p:extLst>
          </p:nvPr>
        </p:nvPicPr>
        <p:blipFill>
          <a:blip r:embed="rId4"/>
          <a:stretch>
            <a:fillRect/>
          </a:stretch>
        </p:blipFill>
        <p:spPr>
          <a:xfrm>
            <a:off x="6450671" y="3371712"/>
            <a:ext cx="5264251" cy="2961503"/>
          </a:xfrm>
          <a:prstGeom prst="roundRect">
            <a:avLst>
              <a:gd name="adj" fmla="val 5439"/>
            </a:avLst>
          </a:prstGeom>
          <a:ln>
            <a:noFill/>
          </a:ln>
          <a:effectLst>
            <a:innerShdw blurRad="114300" dist="50800">
              <a:srgbClr val="000000">
                <a:alpha val="0"/>
              </a:srgbClr>
            </a:innerShdw>
          </a:effectLst>
        </p:spPr>
      </p:pic>
      <p:sp>
        <p:nvSpPr>
          <p:cNvPr id="10" name="Rectangle 9">
            <a:extLst>
              <a:ext uri="{FF2B5EF4-FFF2-40B4-BE49-F238E27FC236}">
                <a16:creationId xmlns:a16="http://schemas.microsoft.com/office/drawing/2014/main" id="{E869C055-7AFE-497E-AD9C-6822BB25B647}"/>
              </a:ext>
            </a:extLst>
          </p:cNvPr>
          <p:cNvSpPr/>
          <p:nvPr/>
        </p:nvSpPr>
        <p:spPr>
          <a:xfrm>
            <a:off x="10757476" y="5824896"/>
            <a:ext cx="470000" cy="461665"/>
          </a:xfrm>
          <a:prstGeom prst="rect">
            <a:avLst/>
          </a:prstGeom>
        </p:spPr>
        <p:txBody>
          <a:bodyPr wrap="none">
            <a:spAutoFit/>
          </a:bodyPr>
          <a:lstStyle/>
          <a:p>
            <a:r>
              <a:rPr lang="nl-NL" sz="2400" b="1" dirty="0">
                <a:solidFill>
                  <a:schemeClr val="bg1"/>
                </a:solidFill>
              </a:rPr>
              <a:t>©</a:t>
            </a:r>
            <a:endParaRPr lang="nl-NL" sz="2400" dirty="0"/>
          </a:p>
        </p:txBody>
      </p:sp>
    </p:spTree>
    <p:extLst>
      <p:ext uri="{BB962C8B-B14F-4D97-AF65-F5344CB8AC3E}">
        <p14:creationId xmlns:p14="http://schemas.microsoft.com/office/powerpoint/2010/main" val="40160832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05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7" fill="hold" display="0">
                  <p:stCondLst>
                    <p:cond delay="indefinite"/>
                  </p:stCondLst>
                </p:cTn>
                <p:tgtEl>
                  <p:spTgt spid="9"/>
                </p:tgtEl>
              </p:cMediaNode>
            </p:video>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4C6B-666B-496B-8EC8-7108D0AEAE81}"/>
              </a:ext>
            </a:extLst>
          </p:cNvPr>
          <p:cNvSpPr>
            <a:spLocks noGrp="1"/>
          </p:cNvSpPr>
          <p:nvPr>
            <p:ph type="title"/>
          </p:nvPr>
        </p:nvSpPr>
        <p:spPr/>
        <p:txBody>
          <a:bodyPr/>
          <a:lstStyle/>
          <a:p>
            <a:r>
              <a:rPr lang="en-GB" dirty="0"/>
              <a:t>RESULTS</a:t>
            </a:r>
            <a:endParaRPr lang="nl-NL" dirty="0"/>
          </a:p>
        </p:txBody>
      </p:sp>
      <p:sp>
        <p:nvSpPr>
          <p:cNvPr id="4" name="Slide Number Placeholder 3">
            <a:extLst>
              <a:ext uri="{FF2B5EF4-FFF2-40B4-BE49-F238E27FC236}">
                <a16:creationId xmlns:a16="http://schemas.microsoft.com/office/drawing/2014/main" id="{EB67B107-973A-442B-A40C-25A29755A1F6}"/>
              </a:ext>
            </a:extLst>
          </p:cNvPr>
          <p:cNvSpPr>
            <a:spLocks noGrp="1"/>
          </p:cNvSpPr>
          <p:nvPr>
            <p:ph type="sldNum" sz="quarter" idx="4"/>
          </p:nvPr>
        </p:nvSpPr>
        <p:spPr/>
        <p:txBody>
          <a:bodyPr/>
          <a:lstStyle/>
          <a:p>
            <a:pPr>
              <a:defRPr/>
            </a:pPr>
            <a:fld id="{D68E8870-17DE-45C4-A8DD-7644B2422933}" type="slidenum">
              <a:rPr lang="en-US" smtClean="0"/>
              <a:pPr>
                <a:defRPr/>
              </a:pPr>
              <a:t>9</a:t>
            </a:fld>
            <a:endParaRPr lang="en-US" dirty="0"/>
          </a:p>
        </p:txBody>
      </p:sp>
      <p:sp>
        <p:nvSpPr>
          <p:cNvPr id="5" name="Title 3">
            <a:extLst>
              <a:ext uri="{FF2B5EF4-FFF2-40B4-BE49-F238E27FC236}">
                <a16:creationId xmlns:a16="http://schemas.microsoft.com/office/drawing/2014/main" id="{5408DE82-1F51-4C96-82E3-6A8769E722A7}"/>
              </a:ext>
            </a:extLst>
          </p:cNvPr>
          <p:cNvSpPr txBox="1">
            <a:spLocks/>
          </p:cNvSpPr>
          <p:nvPr/>
        </p:nvSpPr>
        <p:spPr bwMode="auto">
          <a:xfrm>
            <a:off x="-861493" y="929136"/>
            <a:ext cx="809413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GB" sz="3200" kern="0" dirty="0">
                <a:solidFill>
                  <a:srgbClr val="0070C0"/>
                </a:solidFill>
              </a:rPr>
              <a:t>Ranking Educational Methods</a:t>
            </a:r>
            <a:endParaRPr lang="nl-NL" sz="3200" kern="0" dirty="0">
              <a:solidFill>
                <a:srgbClr val="0070C0"/>
              </a:solidFill>
            </a:endParaRPr>
          </a:p>
        </p:txBody>
      </p:sp>
      <p:sp>
        <p:nvSpPr>
          <p:cNvPr id="7" name="Rectangle 6">
            <a:extLst>
              <a:ext uri="{FF2B5EF4-FFF2-40B4-BE49-F238E27FC236}">
                <a16:creationId xmlns:a16="http://schemas.microsoft.com/office/drawing/2014/main" id="{B973DCD8-1A11-4E27-A011-99A275090B70}"/>
              </a:ext>
            </a:extLst>
          </p:cNvPr>
          <p:cNvSpPr/>
          <p:nvPr/>
        </p:nvSpPr>
        <p:spPr>
          <a:xfrm>
            <a:off x="185375" y="4088814"/>
            <a:ext cx="493059" cy="2301688"/>
          </a:xfrm>
          <a:prstGeom prst="rect">
            <a:avLst/>
          </a:prstGeom>
          <a:solidFill>
            <a:srgbClr val="00B0F0"/>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8" name="Rectangle 7">
            <a:extLst>
              <a:ext uri="{FF2B5EF4-FFF2-40B4-BE49-F238E27FC236}">
                <a16:creationId xmlns:a16="http://schemas.microsoft.com/office/drawing/2014/main" id="{5A51C62E-1E35-4E34-ABBD-EB50802C71F9}"/>
              </a:ext>
            </a:extLst>
          </p:cNvPr>
          <p:cNvSpPr/>
          <p:nvPr/>
        </p:nvSpPr>
        <p:spPr>
          <a:xfrm>
            <a:off x="884622" y="4151026"/>
            <a:ext cx="493059" cy="2239475"/>
          </a:xfrm>
          <a:prstGeom prst="rect">
            <a:avLst/>
          </a:prstGeom>
          <a:solidFill>
            <a:srgbClr val="00B0F0"/>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9" name="Rectangle 8">
            <a:extLst>
              <a:ext uri="{FF2B5EF4-FFF2-40B4-BE49-F238E27FC236}">
                <a16:creationId xmlns:a16="http://schemas.microsoft.com/office/drawing/2014/main" id="{F86E3B9B-878F-4339-8149-764797490E95}"/>
              </a:ext>
            </a:extLst>
          </p:cNvPr>
          <p:cNvSpPr/>
          <p:nvPr/>
        </p:nvSpPr>
        <p:spPr>
          <a:xfrm>
            <a:off x="1641963" y="4519120"/>
            <a:ext cx="493059" cy="1871382"/>
          </a:xfrm>
          <a:prstGeom prst="rect">
            <a:avLst/>
          </a:prstGeom>
          <a:solidFill>
            <a:srgbClr val="00B0F0"/>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10" name="Rectangle 9">
            <a:extLst>
              <a:ext uri="{FF2B5EF4-FFF2-40B4-BE49-F238E27FC236}">
                <a16:creationId xmlns:a16="http://schemas.microsoft.com/office/drawing/2014/main" id="{730D1BCB-9601-4FA8-9827-0D2F6D83088E}"/>
              </a:ext>
            </a:extLst>
          </p:cNvPr>
          <p:cNvSpPr/>
          <p:nvPr/>
        </p:nvSpPr>
        <p:spPr>
          <a:xfrm>
            <a:off x="2399304" y="4734272"/>
            <a:ext cx="493059" cy="1656229"/>
          </a:xfrm>
          <a:prstGeom prst="rect">
            <a:avLst/>
          </a:prstGeom>
          <a:solidFill>
            <a:srgbClr val="00B0F0"/>
          </a:solid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pic>
        <p:nvPicPr>
          <p:cNvPr id="11" name="Graphic 10" descr="Hammer">
            <a:extLst>
              <a:ext uri="{FF2B5EF4-FFF2-40B4-BE49-F238E27FC236}">
                <a16:creationId xmlns:a16="http://schemas.microsoft.com/office/drawing/2014/main" id="{460C98FA-5CDB-47CC-83E9-6416E8DF6B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5375" y="3388444"/>
            <a:ext cx="618565" cy="618565"/>
          </a:xfrm>
          <a:prstGeom prst="rect">
            <a:avLst/>
          </a:prstGeom>
        </p:spPr>
      </p:pic>
      <p:sp>
        <p:nvSpPr>
          <p:cNvPr id="12" name="TextBox 11">
            <a:extLst>
              <a:ext uri="{FF2B5EF4-FFF2-40B4-BE49-F238E27FC236}">
                <a16:creationId xmlns:a16="http://schemas.microsoft.com/office/drawing/2014/main" id="{C2AF5EB2-0FFC-4BB5-A7EB-E4552DD2D031}"/>
              </a:ext>
            </a:extLst>
          </p:cNvPr>
          <p:cNvSpPr txBox="1"/>
          <p:nvPr/>
        </p:nvSpPr>
        <p:spPr>
          <a:xfrm>
            <a:off x="3444461" y="2991346"/>
            <a:ext cx="2335016" cy="2308324"/>
          </a:xfrm>
          <a:prstGeom prst="rect">
            <a:avLst/>
          </a:prstGeom>
          <a:solidFill>
            <a:srgbClr val="0079A4"/>
          </a:solidFill>
          <a:ln>
            <a:solidFill>
              <a:schemeClr val="tx1"/>
            </a:solidFill>
          </a:ln>
        </p:spPr>
        <p:txBody>
          <a:bodyPr wrap="square" rtlCol="0">
            <a:spAutoFit/>
          </a:bodyPr>
          <a:lstStyle/>
          <a:p>
            <a:pPr marL="228600" indent="-228600">
              <a:buAutoNum type="arabicParenR"/>
            </a:pPr>
            <a:r>
              <a:rPr lang="en-GB" sz="1600" b="1" dirty="0">
                <a:solidFill>
                  <a:schemeClr val="bg1"/>
                </a:solidFill>
              </a:rPr>
              <a:t>Practice hands-on training</a:t>
            </a:r>
          </a:p>
          <a:p>
            <a:pPr marL="228600" indent="-228600">
              <a:buAutoNum type="arabicParenR"/>
            </a:pPr>
            <a:r>
              <a:rPr lang="en-GB" sz="1600" b="1" dirty="0">
                <a:solidFill>
                  <a:schemeClr val="bg1"/>
                </a:solidFill>
              </a:rPr>
              <a:t>Classroom-based lectures</a:t>
            </a:r>
          </a:p>
          <a:p>
            <a:pPr marL="228600" indent="-228600">
              <a:buAutoNum type="arabicParenR"/>
            </a:pPr>
            <a:r>
              <a:rPr lang="en-GB" sz="1600" b="1" dirty="0">
                <a:solidFill>
                  <a:schemeClr val="bg1"/>
                </a:solidFill>
              </a:rPr>
              <a:t>Games (</a:t>
            </a:r>
            <a:r>
              <a:rPr lang="en-GB" sz="1600" b="1" dirty="0" err="1">
                <a:solidFill>
                  <a:schemeClr val="bg1"/>
                </a:solidFill>
              </a:rPr>
              <a:t>tabletop</a:t>
            </a:r>
            <a:r>
              <a:rPr lang="en-GB" sz="1600" b="1" dirty="0">
                <a:solidFill>
                  <a:schemeClr val="bg1"/>
                </a:solidFill>
              </a:rPr>
              <a:t>, wargames)</a:t>
            </a:r>
          </a:p>
          <a:p>
            <a:pPr marL="228600" indent="-228600">
              <a:buAutoNum type="arabicParenR"/>
            </a:pPr>
            <a:r>
              <a:rPr lang="en-GB" sz="1600" b="1" dirty="0">
                <a:solidFill>
                  <a:schemeClr val="bg1"/>
                </a:solidFill>
              </a:rPr>
              <a:t>Simulation exercises in AR/VR</a:t>
            </a:r>
            <a:endParaRPr lang="en-GB" sz="1000" b="1" dirty="0">
              <a:solidFill>
                <a:schemeClr val="bg1"/>
              </a:solidFill>
            </a:endParaRPr>
          </a:p>
        </p:txBody>
      </p:sp>
      <p:pic>
        <p:nvPicPr>
          <p:cNvPr id="13" name="Graphic 12" descr="Classroom">
            <a:extLst>
              <a:ext uri="{FF2B5EF4-FFF2-40B4-BE49-F238E27FC236}">
                <a16:creationId xmlns:a16="http://schemas.microsoft.com/office/drawing/2014/main" id="{17412D2D-FF23-4999-8DE4-4B5DE1B99F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539" y="3494232"/>
            <a:ext cx="681318" cy="681318"/>
          </a:xfrm>
          <a:prstGeom prst="rect">
            <a:avLst/>
          </a:prstGeom>
        </p:spPr>
      </p:pic>
      <p:pic>
        <p:nvPicPr>
          <p:cNvPr id="14" name="Graphic 13" descr="Chess pieces">
            <a:extLst>
              <a:ext uri="{FF2B5EF4-FFF2-40B4-BE49-F238E27FC236}">
                <a16:creationId xmlns:a16="http://schemas.microsoft.com/office/drawing/2014/main" id="{E3AACC08-2BA5-45AB-8170-F2BB6A149C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65940" y="3922527"/>
            <a:ext cx="645884" cy="645884"/>
          </a:xfrm>
          <a:prstGeom prst="rect">
            <a:avLst/>
          </a:prstGeom>
        </p:spPr>
      </p:pic>
      <p:pic>
        <p:nvPicPr>
          <p:cNvPr id="15" name="Graphic 14" descr="Virtual Reality headset">
            <a:extLst>
              <a:ext uri="{FF2B5EF4-FFF2-40B4-BE49-F238E27FC236}">
                <a16:creationId xmlns:a16="http://schemas.microsoft.com/office/drawing/2014/main" id="{D7C9AB00-B44D-4AAA-9B7C-3FCA3BDAD2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36550" y="4230481"/>
            <a:ext cx="618565" cy="618565"/>
          </a:xfrm>
          <a:prstGeom prst="rect">
            <a:avLst/>
          </a:prstGeom>
        </p:spPr>
      </p:pic>
      <p:sp>
        <p:nvSpPr>
          <p:cNvPr id="16" name="TextBox 15">
            <a:extLst>
              <a:ext uri="{FF2B5EF4-FFF2-40B4-BE49-F238E27FC236}">
                <a16:creationId xmlns:a16="http://schemas.microsoft.com/office/drawing/2014/main" id="{D72937CB-C7B3-4431-AE7A-42172872B2A6}"/>
              </a:ext>
            </a:extLst>
          </p:cNvPr>
          <p:cNvSpPr txBox="1"/>
          <p:nvPr/>
        </p:nvSpPr>
        <p:spPr>
          <a:xfrm>
            <a:off x="3444461" y="2656134"/>
            <a:ext cx="1025932" cy="307777"/>
          </a:xfrm>
          <a:prstGeom prst="rect">
            <a:avLst/>
          </a:prstGeom>
          <a:solidFill>
            <a:srgbClr val="87BFFD"/>
          </a:solidFill>
          <a:ln>
            <a:solidFill>
              <a:schemeClr val="tx1"/>
            </a:solidFill>
          </a:ln>
        </p:spPr>
        <p:txBody>
          <a:bodyPr wrap="square" rtlCol="0">
            <a:spAutoFit/>
          </a:bodyPr>
          <a:lstStyle/>
          <a:p>
            <a:r>
              <a:rPr lang="en-GB" sz="1400" b="1" dirty="0">
                <a:solidFill>
                  <a:schemeClr val="bg1"/>
                </a:solidFill>
              </a:rPr>
              <a:t>Ranking</a:t>
            </a:r>
          </a:p>
        </p:txBody>
      </p:sp>
      <p:sp>
        <p:nvSpPr>
          <p:cNvPr id="17" name="Content Placeholder 4">
            <a:extLst>
              <a:ext uri="{FF2B5EF4-FFF2-40B4-BE49-F238E27FC236}">
                <a16:creationId xmlns:a16="http://schemas.microsoft.com/office/drawing/2014/main" id="{AF153EC5-2C2D-4277-BCBA-21A71B882F64}"/>
              </a:ext>
            </a:extLst>
          </p:cNvPr>
          <p:cNvSpPr txBox="1">
            <a:spLocks/>
          </p:cNvSpPr>
          <p:nvPr/>
        </p:nvSpPr>
        <p:spPr>
          <a:xfrm>
            <a:off x="6278288" y="2461581"/>
            <a:ext cx="5913712" cy="3254465"/>
          </a:xfrm>
          <a:prstGeom prst="rect">
            <a:avLst/>
          </a:prstGeom>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q"/>
            </a:pPr>
            <a:r>
              <a:rPr lang="en-GB" b="1" dirty="0">
                <a:solidFill>
                  <a:srgbClr val="0070C0"/>
                </a:solidFill>
              </a:rPr>
              <a:t>Best method: having all combined</a:t>
            </a:r>
          </a:p>
          <a:p>
            <a:pPr>
              <a:buFont typeface="Wingdings" panose="05000000000000000000" pitchFamily="2" charset="2"/>
              <a:buChar char="q"/>
            </a:pPr>
            <a:r>
              <a:rPr lang="en-GB" b="1" dirty="0">
                <a:solidFill>
                  <a:srgbClr val="0070C0"/>
                </a:solidFill>
              </a:rPr>
              <a:t>Other wishes:</a:t>
            </a:r>
          </a:p>
          <a:p>
            <a:pPr marL="0" indent="0">
              <a:buNone/>
            </a:pPr>
            <a:r>
              <a:rPr lang="en-GB" sz="1600" b="1" dirty="0">
                <a:solidFill>
                  <a:srgbClr val="004D86"/>
                </a:solidFill>
              </a:rPr>
              <a:t>- </a:t>
            </a:r>
            <a:r>
              <a:rPr lang="en-GB" sz="1600" dirty="0">
                <a:solidFill>
                  <a:srgbClr val="004D86"/>
                </a:solidFill>
              </a:rPr>
              <a:t>To engage users, have interactions</a:t>
            </a:r>
          </a:p>
          <a:p>
            <a:pPr marL="0" indent="0">
              <a:lnSpc>
                <a:spcPct val="150000"/>
              </a:lnSpc>
              <a:buFont typeface="Arial" panose="020B0604020202020204" pitchFamily="34" charset="0"/>
              <a:buNone/>
            </a:pPr>
            <a:r>
              <a:rPr lang="en-GB" sz="1600" dirty="0">
                <a:solidFill>
                  <a:srgbClr val="004D86"/>
                </a:solidFill>
              </a:rPr>
              <a:t>- To have better visuals like 2D/3D animations</a:t>
            </a:r>
          </a:p>
          <a:p>
            <a:pPr marL="0" indent="0">
              <a:buFont typeface="Arial" panose="020B0604020202020204" pitchFamily="34" charset="0"/>
              <a:buNone/>
            </a:pPr>
            <a:r>
              <a:rPr lang="en-GB" sz="1600" dirty="0">
                <a:solidFill>
                  <a:srgbClr val="004D86"/>
                </a:solidFill>
              </a:rPr>
              <a:t>- To enhance AR/VR visuals for concepts like orbital mechanics and SSA</a:t>
            </a:r>
          </a:p>
          <a:p>
            <a:pPr marL="0" indent="0">
              <a:lnSpc>
                <a:spcPct val="150000"/>
              </a:lnSpc>
              <a:buFont typeface="Arial" panose="020B0604020202020204" pitchFamily="34" charset="0"/>
              <a:buNone/>
            </a:pPr>
            <a:r>
              <a:rPr lang="en-GB" sz="1600" dirty="0">
                <a:solidFill>
                  <a:srgbClr val="004D86"/>
                </a:solidFill>
              </a:rPr>
              <a:t>- To avoid motion sickness, have high-fidelity devices</a:t>
            </a:r>
          </a:p>
          <a:p>
            <a:pPr marL="0" indent="0">
              <a:lnSpc>
                <a:spcPct val="150000"/>
              </a:lnSpc>
              <a:buFont typeface="Arial" panose="020B0604020202020204" pitchFamily="34" charset="0"/>
              <a:buNone/>
            </a:pPr>
            <a:r>
              <a:rPr lang="en-GB" sz="1600" dirty="0">
                <a:solidFill>
                  <a:srgbClr val="004D86"/>
                </a:solidFill>
              </a:rPr>
              <a:t>- To include/have AI-based scenarios</a:t>
            </a:r>
          </a:p>
          <a:p>
            <a:pPr marL="0" indent="0">
              <a:buFont typeface="Arial" panose="020B0604020202020204" pitchFamily="34" charset="0"/>
              <a:buNone/>
            </a:pPr>
            <a:endParaRPr lang="en-GB" sz="1200" dirty="0"/>
          </a:p>
        </p:txBody>
      </p:sp>
      <p:sp>
        <p:nvSpPr>
          <p:cNvPr id="18" name="TextBox 17">
            <a:extLst>
              <a:ext uri="{FF2B5EF4-FFF2-40B4-BE49-F238E27FC236}">
                <a16:creationId xmlns:a16="http://schemas.microsoft.com/office/drawing/2014/main" id="{99B9EEE6-C264-4793-A2EA-6C0C32E10404}"/>
              </a:ext>
            </a:extLst>
          </p:cNvPr>
          <p:cNvSpPr txBox="1"/>
          <p:nvPr/>
        </p:nvSpPr>
        <p:spPr>
          <a:xfrm>
            <a:off x="6424410" y="1803647"/>
            <a:ext cx="5174031" cy="523220"/>
          </a:xfrm>
          <a:prstGeom prst="rect">
            <a:avLst/>
          </a:prstGeom>
          <a:solidFill>
            <a:srgbClr val="00B0F0"/>
          </a:solidFill>
          <a:ln>
            <a:solidFill>
              <a:schemeClr val="tx1"/>
            </a:solidFill>
          </a:ln>
        </p:spPr>
        <p:txBody>
          <a:bodyPr wrap="square" rtlCol="0">
            <a:spAutoFit/>
          </a:bodyPr>
          <a:lstStyle/>
          <a:p>
            <a:r>
              <a:rPr lang="en-US" sz="1400" b="1" dirty="0">
                <a:solidFill>
                  <a:schemeClr val="bg1"/>
                </a:solidFill>
              </a:rPr>
              <a:t>What specific technologies could be helpful and thus should be improved for educational sessions?</a:t>
            </a:r>
            <a:endParaRPr lang="en-GB" sz="700" b="1" dirty="0">
              <a:solidFill>
                <a:schemeClr val="bg1"/>
              </a:solidFill>
            </a:endParaRPr>
          </a:p>
        </p:txBody>
      </p:sp>
    </p:spTree>
    <p:extLst>
      <p:ext uri="{BB962C8B-B14F-4D97-AF65-F5344CB8AC3E}">
        <p14:creationId xmlns:p14="http://schemas.microsoft.com/office/powerpoint/2010/main" val="3274450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6" grpId="0" animBg="1"/>
      <p:bldP spid="17" grpId="0"/>
      <p:bldP spid="18" grpId="0" animBg="1"/>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purl.org/dc/dcmitype/"/>
    <ds:schemaRef ds:uri="http://www.w3.org/XML/1998/namespace"/>
    <ds:schemaRef ds:uri="http://purl.org/dc/terms/"/>
    <ds:schemaRef ds:uri="http://schemas.microsoft.com/sharepoint/v3"/>
    <ds:schemaRef ds:uri="http://schemas.microsoft.com/office/2006/metadata/properties"/>
    <ds:schemaRef ds:uri="http://schemas.openxmlformats.org/package/2006/metadata/core-properties"/>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15471</TotalTime>
  <Words>1860</Words>
  <Application>Microsoft Office PowerPoint</Application>
  <PresentationFormat>Widescreen</PresentationFormat>
  <Paragraphs>270</Paragraphs>
  <Slides>20</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Narrow</vt:lpstr>
      <vt:lpstr>Calibri</vt:lpstr>
      <vt:lpstr>Calibri Light</vt:lpstr>
      <vt:lpstr>Open Sans</vt:lpstr>
      <vt:lpstr>Tahoma</vt:lpstr>
      <vt:lpstr>Times New Roman</vt:lpstr>
      <vt:lpstr>Wingdings</vt:lpstr>
      <vt:lpstr>Blends</vt:lpstr>
      <vt:lpstr>PowerPoint Presentation</vt:lpstr>
      <vt:lpstr>INTRODUCTION</vt:lpstr>
      <vt:lpstr>INTRODUCTION</vt:lpstr>
      <vt:lpstr>METHOD</vt:lpstr>
      <vt:lpstr>METHOD</vt:lpstr>
      <vt:lpstr>RESULTS</vt:lpstr>
      <vt:lpstr>RESULTS</vt:lpstr>
      <vt:lpstr>RESULTS</vt:lpstr>
      <vt:lpstr>RESULTS</vt:lpstr>
      <vt:lpstr>RESULTS</vt:lpstr>
      <vt:lpstr>RESULTS</vt:lpstr>
      <vt:lpstr>RESULTS</vt:lpstr>
      <vt:lpstr>RESULTS</vt:lpstr>
      <vt:lpstr>RESULTS</vt:lpstr>
      <vt:lpstr>RESULTS</vt:lpstr>
      <vt:lpstr>CONCLUSIONS</vt:lpstr>
      <vt:lpstr>CONCLUSIONS</vt:lpstr>
      <vt:lpstr>PowerPoint Presentation</vt:lpstr>
      <vt:lpstr>PowerPoint Presentation</vt:lpstr>
      <vt:lpstr>DEFINITIONS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Caso, Simone</cp:lastModifiedBy>
  <cp:revision>111</cp:revision>
  <cp:lastPrinted>1601-01-01T00:00:00Z</cp:lastPrinted>
  <dcterms:created xsi:type="dcterms:W3CDTF">2016-03-29T15:29:36Z</dcterms:created>
  <dcterms:modified xsi:type="dcterms:W3CDTF">2024-10-31T09:04:59Z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