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5"/>
  </p:notesMasterIdLst>
  <p:handoutMasterIdLst>
    <p:handoutMasterId r:id="rId26"/>
  </p:handoutMasterIdLst>
  <p:sldIdLst>
    <p:sldId id="289" r:id="rId5"/>
    <p:sldId id="302" r:id="rId6"/>
    <p:sldId id="310" r:id="rId7"/>
    <p:sldId id="303" r:id="rId8"/>
    <p:sldId id="304" r:id="rId9"/>
    <p:sldId id="305" r:id="rId10"/>
    <p:sldId id="311" r:id="rId11"/>
    <p:sldId id="322" r:id="rId12"/>
    <p:sldId id="312" r:id="rId13"/>
    <p:sldId id="313" r:id="rId14"/>
    <p:sldId id="320" r:id="rId15"/>
    <p:sldId id="314" r:id="rId16"/>
    <p:sldId id="324" r:id="rId17"/>
    <p:sldId id="315" r:id="rId18"/>
    <p:sldId id="323" r:id="rId19"/>
    <p:sldId id="316" r:id="rId20"/>
    <p:sldId id="321" r:id="rId21"/>
    <p:sldId id="317" r:id="rId22"/>
    <p:sldId id="318" r:id="rId23"/>
    <p:sldId id="319" r:id="rId24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854" autoAdjust="0"/>
    <p:restoredTop sz="82857" autoAdjust="0"/>
  </p:normalViewPr>
  <p:slideViewPr>
    <p:cSldViewPr snapToGrid="0">
      <p:cViewPr varScale="1">
        <p:scale>
          <a:sx n="105" d="100"/>
          <a:sy n="105" d="100"/>
        </p:scale>
        <p:origin x="600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1986 - backpropagation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48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LeetCode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2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Task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Create a function that returns the nth number that is both a Fibonacci number and prime.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Challenges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Integration of prime checking and Fibonacci sequence generation.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Efficient computation for larger values of n.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How large?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44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Task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 Create a function that returns the size of the set of numbers with a specific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Collatz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number.</a:t>
            </a:r>
          </a:p>
          <a:p>
            <a:endParaRPr lang="en-US" dirty="0"/>
          </a:p>
          <a:p>
            <a:r>
              <a:rPr lang="en-US" b="1" i="0" u="none" strike="noStrike" dirty="0">
                <a:solidFill>
                  <a:srgbClr val="000000"/>
                </a:solidFill>
                <a:effectLst/>
              </a:rPr>
              <a:t>Challenges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: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Inverting the 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Collatz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function.</a:t>
            </a:r>
          </a:p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Avoiding inefficient brute-force methods.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682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language? - Python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317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5414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no feedback was GPT 4 on fib primes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B890-3B6E-417C-BD92-47816D5AB62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727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E1BF6-07C4-0FBC-B918-ABD0285632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2730" y="-5151"/>
            <a:ext cx="12214730" cy="1364996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>
            <a:off x="0" y="1384124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1" name="Picture 20" descr="YouTube_icon_block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sp>
        <p:nvSpPr>
          <p:cNvPr id="25" name="Slide Number Placeholder 2">
            <a:extLst>
              <a:ext uri="{FF2B5EF4-FFF2-40B4-BE49-F238E27FC236}">
                <a16:creationId xmlns:a16="http://schemas.microsoft.com/office/drawing/2014/main" id="{CF395AD9-3B30-E84E-ADFF-A85DEA9A5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6876" y="6419966"/>
            <a:ext cx="821634" cy="34093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8" name="Picture 37" descr="Text, logo&#10;&#10;Description automatically generated">
            <a:extLst>
              <a:ext uri="{FF2B5EF4-FFF2-40B4-BE49-F238E27FC236}">
                <a16:creationId xmlns:a16="http://schemas.microsoft.com/office/drawing/2014/main" id="{DC8202BA-028E-E242-B824-C4B84406E0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997" y="6352070"/>
            <a:ext cx="1094689" cy="43830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68FCE43-A445-C22C-BCD5-7FBE06D7AD6A}"/>
              </a:ext>
            </a:extLst>
          </p:cNvPr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0BFF257-B0D7-4DC3-0743-448F338D0383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050F1-0DBD-216C-2FB3-021CBE46F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51D3B32-716D-2758-508E-4514DD0BDD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AAF4E44-D342-8F43-8501-E1FB4DA184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B24D3D4-56CC-BD4B-8ED0-2707EAED07B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/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1DEBD9-CE34-B950-D0A1-9CE5CB7094B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" b="100"/>
          <a:stretch/>
        </p:blipFill>
        <p:spPr>
          <a:xfrm>
            <a:off x="0" y="1474"/>
            <a:ext cx="12212320" cy="823509"/>
          </a:xfrm>
          <a:prstGeom prst="rect">
            <a:avLst/>
          </a:prstGeom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95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0893288" y="6390502"/>
            <a:ext cx="821634" cy="340935"/>
          </a:xfrm>
          <a:prstGeom prst="rect">
            <a:avLst/>
          </a:prstGeom>
        </p:spPr>
        <p:txBody>
          <a:bodyPr/>
          <a:lstStyle>
            <a:lvl1pPr algn="r"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260862" y="6503087"/>
            <a:ext cx="1044262" cy="282877"/>
            <a:chOff x="260862" y="6503087"/>
            <a:chExt cx="1044262" cy="282877"/>
          </a:xfrm>
        </p:grpSpPr>
        <p:sp>
          <p:nvSpPr>
            <p:cNvPr id="22" name="Rectangle 21"/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0862" y="6503087"/>
              <a:ext cx="257814" cy="257814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25" name="Picture 24" descr="YouTube_icon_block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21" name="Picture 20" descr="Text, logo&#10;&#10;Description automatically generated">
            <a:extLst>
              <a:ext uri="{FF2B5EF4-FFF2-40B4-BE49-F238E27FC236}">
                <a16:creationId xmlns:a16="http://schemas.microsoft.com/office/drawing/2014/main" id="{6863DC4E-89E6-B745-AEC7-DBE8802F6E3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392" y="6352841"/>
            <a:ext cx="1094689" cy="4383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A0A8CAE-6BAB-EB7F-70F4-CA252F016C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0" t="14145" r="22571" b="14339"/>
          <a:stretch/>
        </p:blipFill>
        <p:spPr>
          <a:xfrm>
            <a:off x="11720949" y="6333477"/>
            <a:ext cx="473689" cy="4754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s://substackcdn.com/image/fetch/w_1456,c_limit,f_auto,q_auto:good,fl_progressive:steep/https%3A%2F%2Fsubstack-post-media.s3.amazonaws.com%2Fpublic%2Fimages%2F81c2aa73-dd8c-46bf-85b0-90e01145b0ed_1422x1460.pn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871093" y="2420052"/>
            <a:ext cx="10449813" cy="1229411"/>
          </a:xfrm>
        </p:spPr>
        <p:txBody>
          <a:bodyPr/>
          <a:lstStyle/>
          <a:p>
            <a:r>
              <a:rPr lang="en-US" sz="3600" b="1" dirty="0">
                <a:solidFill>
                  <a:schemeClr val="tx1"/>
                </a:solidFill>
                <a:effectLst/>
                <a:latin typeface="TimesNewRomanPS"/>
              </a:rPr>
              <a:t>Evaluating the Trustworthiness of </a:t>
            </a:r>
          </a:p>
          <a:p>
            <a:r>
              <a:rPr lang="en-US" sz="3600" b="1" dirty="0">
                <a:solidFill>
                  <a:schemeClr val="tx1"/>
                </a:solidFill>
                <a:effectLst/>
                <a:latin typeface="TimesNewRomanPS"/>
              </a:rPr>
              <a:t>Large Language Models for Code Generation </a:t>
            </a:r>
            <a:endParaRPr lang="en-US" sz="3600" dirty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23862" y="4437948"/>
            <a:ext cx="8478838" cy="1934127"/>
          </a:xfrm>
        </p:spPr>
        <p:txBody>
          <a:bodyPr/>
          <a:lstStyle/>
          <a:p>
            <a:pPr eaLnBrk="1" hangingPunct="1"/>
            <a:r>
              <a:rPr lang="en-US" dirty="0">
                <a:latin typeface="Arial Narrow" pitchFamily="34" charset="0"/>
              </a:rPr>
              <a:t>E. Michael Bearss Ph.D.</a:t>
            </a:r>
          </a:p>
          <a:p>
            <a:pPr eaLnBrk="1" hangingPunct="1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D826E2-E600-FF4F-9DB5-F14FB3F1D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pic>
        <p:nvPicPr>
          <p:cNvPr id="5" name="Picture 2" descr="Image preview">
            <a:extLst>
              <a:ext uri="{FF2B5EF4-FFF2-40B4-BE49-F238E27FC236}">
                <a16:creationId xmlns:a16="http://schemas.microsoft.com/office/drawing/2014/main" id="{06577860-995E-A076-EE43-B403E8695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1441" y="5169656"/>
            <a:ext cx="4463679" cy="1013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36E0-6E17-E645-1EC1-98726631C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nth Fibonacci Prime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60F69F-2107-3CDB-E195-93680A5E25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5E9FF9-EB3C-C164-A8FD-C45E82BA6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Fibonacci sequence is the series of numbers where each number is the sum of the two preceding numbers. For example: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0, 1, 1, 2, 3, 5, 8, 13, 21, 34, 55, 89, 144, 233, 377, 610, ...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Prime numbers are natural numbers that are divisible by only 1 and the number itself. In other words, prime numbers are positive integers greater than 1 with exactly two factors.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example: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2, 3, 5, 7, 11, 13, ...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Fibonacci prime is a number that is both a Fibonacci number and a prime. For example: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2, 3, 5, 13, 89, ...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 function that takes a single argument n and returns the nth number in the sequence of Fibonacci primes.</a:t>
            </a: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5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663B6-B99B-46C3-98C7-163AD7940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Collatz</a:t>
            </a:r>
            <a:r>
              <a:rPr lang="en-US" dirty="0"/>
              <a:t> Numbers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56E01C-527F-357E-1E12-E847B339B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93B8DA-8ABD-91A9-3FBD-0DD2AA48C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5445" y="5153116"/>
            <a:ext cx="4697392" cy="1009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66347C-488C-4930-9CC1-9B31F30D6B2C}"/>
              </a:ext>
            </a:extLst>
          </p:cNvPr>
          <p:cNvSpPr txBox="1"/>
          <p:nvPr/>
        </p:nvSpPr>
        <p:spPr>
          <a:xfrm>
            <a:off x="432816" y="1267968"/>
            <a:ext cx="1132636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Collatz conjecture is one of the most famous unsolved problems in mathematics.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conjecture asks whether repeating two simple arithmetic operations (shown below) will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eventually transform every positive integer into 1.</a:t>
            </a:r>
          </a:p>
          <a:p>
            <a:pPr>
              <a:spcAft>
                <a:spcPts val="1200"/>
              </a:spcAft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Let an integer's Collatz number (C) be the number of operations required to transform it into 1.</a:t>
            </a:r>
          </a:p>
          <a:p>
            <a:pPr>
              <a:spcAft>
                <a:spcPts val="1200"/>
              </a:spcAft>
            </a:pPr>
            <a:endParaRPr lang="en-US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Create a function that takes a single argument n (1 &lt;= n &lt;= 60) as a parameter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returns the size of the set of integers with that Collatz number.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080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95F01-1AD9-01B6-AF7D-290739B4F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Gathering Sample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A0F4A-87F0-5AB5-5744-3A4C16267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LLMs were used to generate sample solutions:</a:t>
            </a:r>
          </a:p>
          <a:p>
            <a:pPr lvl="1"/>
            <a:r>
              <a:rPr lang="en-US" dirty="0"/>
              <a:t>Generated in February 2024</a:t>
            </a:r>
          </a:p>
          <a:p>
            <a:pPr lvl="1"/>
            <a:r>
              <a:rPr lang="en-US" dirty="0"/>
              <a:t>ChatGPT 3.5 - current generation capability</a:t>
            </a:r>
          </a:p>
          <a:p>
            <a:pPr lvl="1"/>
            <a:r>
              <a:rPr lang="en-US" dirty="0"/>
              <a:t>ChatGPT 4.0 – latest generation model</a:t>
            </a:r>
          </a:p>
          <a:p>
            <a:r>
              <a:rPr lang="en-US" dirty="0"/>
              <a:t>Prompt was provided with no additional context or explanation</a:t>
            </a:r>
          </a:p>
          <a:p>
            <a:r>
              <a:rPr lang="en-US" dirty="0"/>
              <a:t>Multiple interactions were used with additional feedback to the model to help troubleshoot</a:t>
            </a:r>
          </a:p>
          <a:p>
            <a:r>
              <a:rPr lang="en-US" dirty="0"/>
              <a:t>The goal was to mimic an experienced developer using an LLM to solve a problem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D93ACE-04B5-F21E-C15D-A5257A29C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75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37FB3-AC5D-F105-EFCD-FFAB2EA9C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Samples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72357-3038-72B2-BB8D-4C03777D11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8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A672192-A4EF-8FEB-3C06-5871527F1ED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4" y="1865313"/>
            <a:ext cx="4902200" cy="257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A8ED165-6EA7-1D12-819A-E8C3AAA9003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8499" y="1096963"/>
            <a:ext cx="4151539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65B475-FAC5-7B9D-1498-F19627C359AB}"/>
              </a:ext>
            </a:extLst>
          </p:cNvPr>
          <p:cNvSpPr txBox="1"/>
          <p:nvPr/>
        </p:nvSpPr>
        <p:spPr>
          <a:xfrm>
            <a:off x="486472" y="5474792"/>
            <a:ext cx="540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Fibonacci Prime Code Excerpt from ChatGPT 4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30E03A-EABE-3549-5B03-3EF53E9FF0B3}"/>
              </a:ext>
            </a:extLst>
          </p:cNvPr>
          <p:cNvSpPr txBox="1"/>
          <p:nvPr/>
        </p:nvSpPr>
        <p:spPr>
          <a:xfrm>
            <a:off x="6508596" y="5474792"/>
            <a:ext cx="5506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Collatz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Number Code Excerpt from ChatGPT 3.5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6143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2DAB-392F-67BC-19D1-CF375C1AC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Technical Correctness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9035516-46B3-8C65-E347-CF72A2D042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88783"/>
              </p:ext>
            </p:extLst>
          </p:nvPr>
        </p:nvGraphicFramePr>
        <p:xfrm>
          <a:off x="4861366" y="1806052"/>
          <a:ext cx="6853556" cy="411480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516283">
                  <a:extLst>
                    <a:ext uri="{9D8B030D-6E8A-4147-A177-3AD203B41FA5}">
                      <a16:colId xmlns:a16="http://schemas.microsoft.com/office/drawing/2014/main" val="3996808965"/>
                    </a:ext>
                  </a:extLst>
                </a:gridCol>
                <a:gridCol w="1481559">
                  <a:extLst>
                    <a:ext uri="{9D8B030D-6E8A-4147-A177-3AD203B41FA5}">
                      <a16:colId xmlns:a16="http://schemas.microsoft.com/office/drawing/2014/main" val="3214341549"/>
                    </a:ext>
                  </a:extLst>
                </a:gridCol>
                <a:gridCol w="1180618">
                  <a:extLst>
                    <a:ext uri="{9D8B030D-6E8A-4147-A177-3AD203B41FA5}">
                      <a16:colId xmlns:a16="http://schemas.microsoft.com/office/drawing/2014/main" val="1806937583"/>
                    </a:ext>
                  </a:extLst>
                </a:gridCol>
                <a:gridCol w="1532348">
                  <a:extLst>
                    <a:ext uri="{9D8B030D-6E8A-4147-A177-3AD203B41FA5}">
                      <a16:colId xmlns:a16="http://schemas.microsoft.com/office/drawing/2014/main" val="1810434068"/>
                    </a:ext>
                  </a:extLst>
                </a:gridCol>
                <a:gridCol w="1142748">
                  <a:extLst>
                    <a:ext uri="{9D8B030D-6E8A-4147-A177-3AD203B41FA5}">
                      <a16:colId xmlns:a16="http://schemas.microsoft.com/office/drawing/2014/main" val="15137843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nth Fibonacci Prime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Collatz Numbers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Correctness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Efficiency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Correctness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Efficiency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0296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ChatGPT 3.5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53458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ChatGPT 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939187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Human (3-5 years)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64646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Human (3-5 years)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695126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Human (10+ years)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0487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Human (10+ years)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494279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Human (3-5 years)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572297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73827-1703-80DA-7C40-88DB171B2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364106-C980-EB65-14AE-F8E484DA77C4}"/>
              </a:ext>
            </a:extLst>
          </p:cNvPr>
          <p:cNvSpPr txBox="1">
            <a:spLocks/>
          </p:cNvSpPr>
          <p:nvPr/>
        </p:nvSpPr>
        <p:spPr bwMode="auto">
          <a:xfrm>
            <a:off x="508000" y="1097300"/>
            <a:ext cx="4202896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Each solution was graded:</a:t>
            </a:r>
          </a:p>
          <a:p>
            <a:pPr lvl="1"/>
            <a:r>
              <a:rPr lang="en-US" kern="0" dirty="0"/>
              <a:t>Correctness</a:t>
            </a:r>
          </a:p>
          <a:p>
            <a:pPr lvl="2"/>
            <a:r>
              <a:rPr lang="en-US" kern="0" dirty="0"/>
              <a:t>1 - all unit tests pass</a:t>
            </a:r>
          </a:p>
          <a:p>
            <a:pPr lvl="2"/>
            <a:r>
              <a:rPr lang="en-US" kern="0" dirty="0"/>
              <a:t>0 - otherwise</a:t>
            </a:r>
          </a:p>
          <a:p>
            <a:pPr lvl="1"/>
            <a:r>
              <a:rPr lang="en-US" kern="0" dirty="0"/>
              <a:t>Efficiency (asymptotic)</a:t>
            </a:r>
          </a:p>
          <a:p>
            <a:pPr lvl="2"/>
            <a:r>
              <a:rPr lang="en-US" kern="0" dirty="0"/>
              <a:t>2 - best known</a:t>
            </a:r>
          </a:p>
          <a:p>
            <a:pPr lvl="2"/>
            <a:r>
              <a:rPr lang="en-US" kern="0" dirty="0"/>
              <a:t>1 – inefficient</a:t>
            </a:r>
          </a:p>
          <a:p>
            <a:pPr lvl="2"/>
            <a:r>
              <a:rPr lang="en-US" kern="0" dirty="0"/>
              <a:t>0 – infeasible</a:t>
            </a:r>
          </a:p>
          <a:p>
            <a:r>
              <a:rPr lang="en-US" kern="0" dirty="0"/>
              <a:t>LLMs were effective at the simple problem</a:t>
            </a:r>
          </a:p>
          <a:p>
            <a:r>
              <a:rPr lang="en-US" kern="0" dirty="0"/>
              <a:t>LLMs struggled to solve the more complex problem</a:t>
            </a:r>
          </a:p>
        </p:txBody>
      </p:sp>
    </p:spTree>
    <p:extLst>
      <p:ext uri="{BB962C8B-B14F-4D97-AF65-F5344CB8AC3E}">
        <p14:creationId xmlns:p14="http://schemas.microsoft.com/office/powerpoint/2010/main" val="143364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80FE4-74D4-5EB2-DB7B-B0E456D6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3176-85C0-BF86-C442-531F9C818F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Survey was created on Google Forms and was widely distributed on social media and </a:t>
            </a:r>
            <a:r>
              <a:rPr lang="en-US" dirty="0" err="1"/>
              <a:t>SurveyCircle</a:t>
            </a:r>
            <a:endParaRPr lang="en-US" dirty="0"/>
          </a:p>
          <a:p>
            <a:r>
              <a:rPr lang="en-US" dirty="0"/>
              <a:t>A small prize raffle was used to encourage participation</a:t>
            </a:r>
          </a:p>
          <a:p>
            <a:r>
              <a:rPr lang="en-US" dirty="0"/>
              <a:t>Email addresses were recorded to ensure response quality</a:t>
            </a:r>
          </a:p>
          <a:p>
            <a:r>
              <a:rPr lang="en-US" dirty="0"/>
              <a:t>85 total responses were collected</a:t>
            </a:r>
          </a:p>
          <a:p>
            <a:r>
              <a:rPr lang="en-US" dirty="0"/>
              <a:t>Results reliability assessed with </a:t>
            </a:r>
            <a:r>
              <a:rPr lang="en-US" dirty="0" err="1"/>
              <a:t>Krippendorff’s</a:t>
            </a:r>
            <a:r>
              <a:rPr lang="en-US" dirty="0"/>
              <a:t> ⍺(⍺ = 0.68)</a:t>
            </a:r>
          </a:p>
          <a:p>
            <a:r>
              <a:rPr lang="en-US" dirty="0"/>
              <a:t>All responses measured on a Likert scale from 1 to 5 </a:t>
            </a:r>
          </a:p>
          <a:p>
            <a:r>
              <a:rPr lang="en-US" dirty="0"/>
              <a:t>Respondents asked:</a:t>
            </a: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How confident are you that the sample was generated using generative AI?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sample is more correct?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Which sample is easier to understand?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619EF3-5D82-22F1-C808-784DF7E4C5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459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96D4E-3137-D6DA-6358-F12349AB0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Face Validation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C833B-41A4-74BF-747F-E5B9919A9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9" name="Content Placeholder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397AB434-6E18-D003-791D-52775B5B648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69" b="7663"/>
          <a:stretch/>
        </p:blipFill>
        <p:spPr>
          <a:xfrm>
            <a:off x="128851" y="1224059"/>
            <a:ext cx="11934297" cy="40185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8D8DF2-A476-7135-DD00-49ADE1531D31}"/>
              </a:ext>
            </a:extLst>
          </p:cNvPr>
          <p:cNvSpPr txBox="1"/>
          <p:nvPr/>
        </p:nvSpPr>
        <p:spPr>
          <a:xfrm>
            <a:off x="308792" y="3819483"/>
            <a:ext cx="23070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Human-Generated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912CC2-6209-81B2-44C7-6C4FB6F2D5B3}"/>
              </a:ext>
            </a:extLst>
          </p:cNvPr>
          <p:cNvSpPr txBox="1"/>
          <p:nvPr/>
        </p:nvSpPr>
        <p:spPr>
          <a:xfrm>
            <a:off x="308792" y="2134683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LLM-Generated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F65E4F-45F5-1DF2-CAF6-0369ACDDB1DA}"/>
              </a:ext>
            </a:extLst>
          </p:cNvPr>
          <p:cNvCxnSpPr/>
          <p:nvPr/>
        </p:nvCxnSpPr>
        <p:spPr bwMode="auto">
          <a:xfrm>
            <a:off x="589615" y="3092573"/>
            <a:ext cx="108023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4ACBCC-4223-ABE6-762D-2DEED225CC2C}"/>
              </a:ext>
            </a:extLst>
          </p:cNvPr>
          <p:cNvSpPr txBox="1"/>
          <p:nvPr/>
        </p:nvSpPr>
        <p:spPr>
          <a:xfrm>
            <a:off x="893590" y="5744102"/>
            <a:ext cx="10469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Experts could successfully distinguish between human and LLM-generated samples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1E6CE4-DC66-2F4D-0AE9-36709D6DD68A}"/>
              </a:ext>
            </a:extLst>
          </p:cNvPr>
          <p:cNvSpPr txBox="1"/>
          <p:nvPr/>
        </p:nvSpPr>
        <p:spPr>
          <a:xfrm>
            <a:off x="3936324" y="854154"/>
            <a:ext cx="4108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Confidence Sample was AI-Generated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51D65C-7922-7872-EEFF-2BE2E2A9BDEB}"/>
              </a:ext>
            </a:extLst>
          </p:cNvPr>
          <p:cNvSpPr txBox="1"/>
          <p:nvPr/>
        </p:nvSpPr>
        <p:spPr>
          <a:xfrm>
            <a:off x="2668830" y="5289533"/>
            <a:ext cx="6643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Respondent Confidence Code Sample was AI-Generated (Avg)</a:t>
            </a:r>
          </a:p>
        </p:txBody>
      </p:sp>
    </p:spTree>
    <p:extLst>
      <p:ext uri="{BB962C8B-B14F-4D97-AF65-F5344CB8AC3E}">
        <p14:creationId xmlns:p14="http://schemas.microsoft.com/office/powerpoint/2010/main" val="49011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9CE0B-F5A5-DCD9-53BE-E8DCCFB99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0BD4-7443-E73E-8113-C7C141ED6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Face Validation Survey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39CC3F-3CAE-010B-FEAE-BE5000B53A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8" name="Content Placeholder 7" descr="Graphical user interface, bar chart&#10;&#10;Description automatically generated">
            <a:extLst>
              <a:ext uri="{FF2B5EF4-FFF2-40B4-BE49-F238E27FC236}">
                <a16:creationId xmlns:a16="http://schemas.microsoft.com/office/drawing/2014/main" id="{DF235737-59BE-A119-FA7B-31E6DBB7DE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40" t="11805" r="12580" b="7816"/>
          <a:stretch/>
        </p:blipFill>
        <p:spPr>
          <a:xfrm>
            <a:off x="4986528" y="1414657"/>
            <a:ext cx="7205472" cy="3791328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BD04ED-99C7-58B5-02F5-073671628B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3034" y="1596634"/>
            <a:ext cx="5361517" cy="4114800"/>
          </a:xfrm>
        </p:spPr>
        <p:txBody>
          <a:bodyPr/>
          <a:lstStyle/>
          <a:p>
            <a:r>
              <a:rPr lang="en-US" dirty="0"/>
              <a:t>Respondents preferred human-generated code over LLM-generated code</a:t>
            </a:r>
          </a:p>
          <a:p>
            <a:r>
              <a:rPr lang="en-US" dirty="0"/>
              <a:t>Newer LLM produced more correct code</a:t>
            </a:r>
          </a:p>
          <a:p>
            <a:r>
              <a:rPr lang="en-US" dirty="0"/>
              <a:t>Respondents found code generated by the older LLM more readable overall</a:t>
            </a:r>
          </a:p>
          <a:p>
            <a:r>
              <a:rPr lang="en-US" dirty="0"/>
              <a:t>Restricting responses to developers with 5+ years experience, both models produced code with equivalent readability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8AD8F-B9CE-D6C2-6692-4981BE3833D2}"/>
              </a:ext>
            </a:extLst>
          </p:cNvPr>
          <p:cNvSpPr txBox="1"/>
          <p:nvPr/>
        </p:nvSpPr>
        <p:spPr>
          <a:xfrm>
            <a:off x="6454467" y="1227302"/>
            <a:ext cx="5737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Correctness and Readability of AI-Generated Samples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760993-E991-0849-308A-C3E0FA6689ED}"/>
              </a:ext>
            </a:extLst>
          </p:cNvPr>
          <p:cNvSpPr txBox="1"/>
          <p:nvPr/>
        </p:nvSpPr>
        <p:spPr>
          <a:xfrm>
            <a:off x="6790007" y="5224013"/>
            <a:ext cx="5066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Respondent Preference of Code Samples (Avg)</a:t>
            </a:r>
          </a:p>
        </p:txBody>
      </p:sp>
    </p:spTree>
    <p:extLst>
      <p:ext uri="{BB962C8B-B14F-4D97-AF65-F5344CB8AC3E}">
        <p14:creationId xmlns:p14="http://schemas.microsoft.com/office/powerpoint/2010/main" val="30526130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9A30A-458F-8474-941A-705E0620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ML Detection Model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FE35F-5B91-363D-D2B6-A7A1F26EE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457902" cy="4114800"/>
          </a:xfrm>
        </p:spPr>
        <p:txBody>
          <a:bodyPr/>
          <a:lstStyle/>
          <a:p>
            <a:r>
              <a:rPr lang="en-US" dirty="0"/>
              <a:t>Trained on two sources of code samples:</a:t>
            </a:r>
          </a:p>
          <a:p>
            <a:pPr lvl="1"/>
            <a:r>
              <a:rPr lang="en-US" dirty="0"/>
              <a:t>Public GitHub repositories</a:t>
            </a:r>
          </a:p>
          <a:p>
            <a:pPr lvl="1"/>
            <a:r>
              <a:rPr lang="en-US" dirty="0"/>
              <a:t>LLM interaction samples</a:t>
            </a:r>
          </a:p>
          <a:p>
            <a:r>
              <a:rPr lang="en-US" dirty="0"/>
              <a:t>Significant pre-preprocessing required to get comparable data from data sources</a:t>
            </a:r>
          </a:p>
          <a:p>
            <a:r>
              <a:rPr lang="en-US" dirty="0"/>
              <a:t>Model accuracy for held-out data: 96.2%</a:t>
            </a:r>
          </a:p>
          <a:p>
            <a:r>
              <a:rPr lang="en-US" dirty="0"/>
              <a:t>Setting classification threshold to 0.7:</a:t>
            </a:r>
          </a:p>
          <a:p>
            <a:pPr lvl="1"/>
            <a:r>
              <a:rPr lang="en-US" dirty="0"/>
              <a:t>3 of 4 LLM samples classified correctly</a:t>
            </a:r>
          </a:p>
          <a:p>
            <a:pPr lvl="1"/>
            <a:r>
              <a:rPr lang="en-US" dirty="0"/>
              <a:t>7 of 8 human samples classified correctly</a:t>
            </a:r>
          </a:p>
          <a:p>
            <a:r>
              <a:rPr lang="en-US" dirty="0"/>
              <a:t>Not possible to determine if human participants used LLM assistance </a:t>
            </a:r>
          </a:p>
          <a:p>
            <a:r>
              <a:rPr lang="en-US" dirty="0"/>
              <a:t>Researcher’s solutions (no LLM assistance) highlighted in blue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B3CAE0E-7D13-4C59-1639-CDC8EBC0D5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58567748"/>
              </p:ext>
            </p:extLst>
          </p:nvPr>
        </p:nvGraphicFramePr>
        <p:xfrm>
          <a:off x="6072189" y="2534758"/>
          <a:ext cx="5364160" cy="2468880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1072832">
                  <a:extLst>
                    <a:ext uri="{9D8B030D-6E8A-4147-A177-3AD203B41FA5}">
                      <a16:colId xmlns:a16="http://schemas.microsoft.com/office/drawing/2014/main" val="3124985319"/>
                    </a:ext>
                  </a:extLst>
                </a:gridCol>
                <a:gridCol w="1373946">
                  <a:extLst>
                    <a:ext uri="{9D8B030D-6E8A-4147-A177-3AD203B41FA5}">
                      <a16:colId xmlns:a16="http://schemas.microsoft.com/office/drawing/2014/main" val="89658951"/>
                    </a:ext>
                  </a:extLst>
                </a:gridCol>
                <a:gridCol w="439838">
                  <a:extLst>
                    <a:ext uri="{9D8B030D-6E8A-4147-A177-3AD203B41FA5}">
                      <a16:colId xmlns:a16="http://schemas.microsoft.com/office/drawing/2014/main" val="4214622142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val="3979843038"/>
                    </a:ext>
                  </a:extLst>
                </a:gridCol>
                <a:gridCol w="1401098">
                  <a:extLst>
                    <a:ext uri="{9D8B030D-6E8A-4147-A177-3AD203B41FA5}">
                      <a16:colId xmlns:a16="http://schemas.microsoft.com/office/drawing/2014/main" val="288938409"/>
                    </a:ext>
                  </a:extLst>
                </a:gridCol>
              </a:tblGrid>
              <a:tr h="22228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LLM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Probability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Human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Probability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1343877854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0.9983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0.0484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2025976746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0.9968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0.5674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2594904733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0.9862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0.9982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193073790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0.4327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0.5730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2247962700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0.1674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1809539654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0.0432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3044416793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0.6079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554008039"/>
                  </a:ext>
                </a:extLst>
              </a:tr>
              <a:tr h="13769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0.6275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1960" marR="61960" marT="0" marB="0"/>
                </a:tc>
                <a:extLst>
                  <a:ext uri="{0D108BD9-81ED-4DB2-BD59-A6C34878D82A}">
                    <a16:rowId xmlns:a16="http://schemas.microsoft.com/office/drawing/2014/main" val="179225315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012D2-A2BE-148D-DB6E-CDEA5D53A8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679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10B6B-A0B5-9B04-F3FF-8E4610F98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4B9B1-642E-5EB3-4F77-4F747AFD5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are effective at generating code for straightforward tasks</a:t>
            </a:r>
          </a:p>
          <a:p>
            <a:r>
              <a:rPr lang="en-US" dirty="0"/>
              <a:t>Limitations arise with nuanced or complex tasks (especially when integrating multiple sub-problems)</a:t>
            </a:r>
          </a:p>
          <a:p>
            <a:r>
              <a:rPr lang="en-US" dirty="0"/>
              <a:t>Latest generation LLMs are good an explaining their solutions, but often make mistakes</a:t>
            </a:r>
          </a:p>
          <a:p>
            <a:r>
              <a:rPr lang="en-US" dirty="0"/>
              <a:t>LLMs often require a human expert to provide feedback to fine-tune solutions for correctness or efficiency</a:t>
            </a:r>
          </a:p>
          <a:p>
            <a:r>
              <a:rPr lang="en-US" b="1" dirty="0"/>
              <a:t>LLMs can not be relied on to generate code without expert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D20D8F-74CA-8D9E-2E58-54A0D392A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23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ABD662-E261-1FD4-A2E8-71EDD6A41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Evolution of Artificial Intelligence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225FFC-47DA-32A8-20CF-52A77179FA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3637135"/>
            <a:ext cx="10928351" cy="2640999"/>
          </a:xfrm>
        </p:spPr>
        <p:txBody>
          <a:bodyPr/>
          <a:lstStyle/>
          <a:p>
            <a:r>
              <a:rPr lang="en-US" sz="2400" dirty="0"/>
              <a:t>Over the years, several major advancements have spurred the adoption of AI technologies</a:t>
            </a:r>
          </a:p>
          <a:p>
            <a:r>
              <a:rPr lang="en-US" sz="2400" dirty="0"/>
              <a:t>Progression has been driven by increased computational power and the growth of available data</a:t>
            </a:r>
          </a:p>
          <a:p>
            <a:r>
              <a:rPr lang="en-US" sz="2400" dirty="0"/>
              <a:t>AI technologies are becoming more widespread and accessible</a:t>
            </a:r>
          </a:p>
          <a:p>
            <a:r>
              <a:rPr lang="en-US" sz="2400" dirty="0"/>
              <a:t>Widespread use introduces ethical and safety concerns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B0EDCA-2DAC-7A5E-F52A-B6061AF0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E19357B-F16B-FB2F-D120-33C2EC3252CC}"/>
              </a:ext>
            </a:extLst>
          </p:cNvPr>
          <p:cNvSpPr txBox="1"/>
          <p:nvPr/>
        </p:nvSpPr>
        <p:spPr>
          <a:xfrm>
            <a:off x="9111255" y="1694954"/>
            <a:ext cx="7521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LLMs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3E061F-8523-C347-4859-A65FDBAC58F7}"/>
              </a:ext>
            </a:extLst>
          </p:cNvPr>
          <p:cNvSpPr txBox="1"/>
          <p:nvPr/>
        </p:nvSpPr>
        <p:spPr>
          <a:xfrm>
            <a:off x="1724721" y="1694954"/>
            <a:ext cx="736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Birth</a:t>
            </a:r>
          </a:p>
          <a:p>
            <a:pPr algn="ctr"/>
            <a:r>
              <a:rPr lang="en-US" sz="2000" dirty="0"/>
              <a:t>of AI</a:t>
            </a:r>
          </a:p>
        </p:txBody>
      </p:sp>
      <p:sp>
        <p:nvSpPr>
          <p:cNvPr id="12" name="Left-Right Arrow 11">
            <a:extLst>
              <a:ext uri="{FF2B5EF4-FFF2-40B4-BE49-F238E27FC236}">
                <a16:creationId xmlns:a16="http://schemas.microsoft.com/office/drawing/2014/main" id="{1D3B2165-962E-6E69-50D1-17A684C883EC}"/>
              </a:ext>
            </a:extLst>
          </p:cNvPr>
          <p:cNvSpPr/>
          <p:nvPr/>
        </p:nvSpPr>
        <p:spPr bwMode="auto">
          <a:xfrm>
            <a:off x="1642734" y="1313112"/>
            <a:ext cx="8691087" cy="253388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D9CDD-A3AF-5EF9-BB78-294B81EE1D1B}"/>
              </a:ext>
            </a:extLst>
          </p:cNvPr>
          <p:cNvSpPr txBox="1"/>
          <p:nvPr/>
        </p:nvSpPr>
        <p:spPr>
          <a:xfrm>
            <a:off x="5384358" y="2231625"/>
            <a:ext cx="12282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Support</a:t>
            </a:r>
          </a:p>
          <a:p>
            <a:pPr algn="ctr"/>
            <a:r>
              <a:rPr lang="en-US" sz="2000" dirty="0"/>
              <a:t>Vector</a:t>
            </a:r>
          </a:p>
          <a:p>
            <a:pPr algn="ctr"/>
            <a:r>
              <a:rPr lang="en-US" sz="2000" dirty="0"/>
              <a:t>Machines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A70A61-EB49-31DB-DCE7-C48200581810}"/>
              </a:ext>
            </a:extLst>
          </p:cNvPr>
          <p:cNvSpPr txBox="1"/>
          <p:nvPr/>
        </p:nvSpPr>
        <p:spPr>
          <a:xfrm>
            <a:off x="4006262" y="1694954"/>
            <a:ext cx="14008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Multilayer</a:t>
            </a:r>
          </a:p>
          <a:p>
            <a:pPr algn="ctr"/>
            <a:r>
              <a:rPr lang="en-US" sz="2000" dirty="0"/>
              <a:t>Perceptron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BAA96-473D-838D-D3B4-14EBE3C26202}"/>
              </a:ext>
            </a:extLst>
          </p:cNvPr>
          <p:cNvSpPr txBox="1"/>
          <p:nvPr/>
        </p:nvSpPr>
        <p:spPr>
          <a:xfrm>
            <a:off x="6807643" y="1694954"/>
            <a:ext cx="1160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Deep</a:t>
            </a:r>
          </a:p>
          <a:p>
            <a:pPr algn="ctr"/>
            <a:r>
              <a:rPr lang="en-US" sz="2000" dirty="0"/>
              <a:t>Learning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E0A662-7FDD-6C9D-19A9-9D2DA4A59CB9}"/>
              </a:ext>
            </a:extLst>
          </p:cNvPr>
          <p:cNvSpPr txBox="1"/>
          <p:nvPr/>
        </p:nvSpPr>
        <p:spPr>
          <a:xfrm>
            <a:off x="7360195" y="2539402"/>
            <a:ext cx="1613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Generational</a:t>
            </a:r>
          </a:p>
          <a:p>
            <a:pPr algn="ctr"/>
            <a:r>
              <a:rPr lang="en-US" sz="2000" dirty="0"/>
              <a:t>Models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2E8555B-D7B3-7657-2C07-6DE744116CC9}"/>
              </a:ext>
            </a:extLst>
          </p:cNvPr>
          <p:cNvSpPr txBox="1"/>
          <p:nvPr/>
        </p:nvSpPr>
        <p:spPr>
          <a:xfrm>
            <a:off x="1935791" y="93175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944EA4-316D-3915-0E8E-AB9BC4313E38}"/>
              </a:ext>
            </a:extLst>
          </p:cNvPr>
          <p:cNvSpPr txBox="1"/>
          <p:nvPr/>
        </p:nvSpPr>
        <p:spPr>
          <a:xfrm>
            <a:off x="3966491" y="93175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1980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063045-018D-AC1B-4437-1D2F882337D6}"/>
              </a:ext>
            </a:extLst>
          </p:cNvPr>
          <p:cNvSpPr txBox="1"/>
          <p:nvPr/>
        </p:nvSpPr>
        <p:spPr>
          <a:xfrm>
            <a:off x="5537680" y="93175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1990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87FDEC-646D-DC39-78FA-3D1385DFEFD0}"/>
              </a:ext>
            </a:extLst>
          </p:cNvPr>
          <p:cNvSpPr txBox="1"/>
          <p:nvPr/>
        </p:nvSpPr>
        <p:spPr>
          <a:xfrm>
            <a:off x="6988940" y="93175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DE024-FFDA-04F7-7E5D-24A22F2DC8F8}"/>
              </a:ext>
            </a:extLst>
          </p:cNvPr>
          <p:cNvSpPr txBox="1"/>
          <p:nvPr/>
        </p:nvSpPr>
        <p:spPr>
          <a:xfrm>
            <a:off x="8087542" y="93175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2015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4013AA-6E42-BD0E-0FA6-EC2C8F4C75DF}"/>
              </a:ext>
            </a:extLst>
          </p:cNvPr>
          <p:cNvSpPr txBox="1"/>
          <p:nvPr/>
        </p:nvSpPr>
        <p:spPr>
          <a:xfrm>
            <a:off x="9122272" y="931755"/>
            <a:ext cx="7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2020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744FA7-4BF8-CC88-1C28-EC8195DFCB5F}"/>
              </a:ext>
            </a:extLst>
          </p:cNvPr>
          <p:cNvSpPr txBox="1"/>
          <p:nvPr/>
        </p:nvSpPr>
        <p:spPr>
          <a:xfrm>
            <a:off x="2895662" y="2539402"/>
            <a:ext cx="1115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Expert</a:t>
            </a:r>
          </a:p>
          <a:p>
            <a:pPr algn="ctr"/>
            <a:r>
              <a:rPr lang="en-US" sz="2000" dirty="0"/>
              <a:t>Systems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A183EDF-0EB8-8B95-DE05-6D69F6DD6976}"/>
              </a:ext>
            </a:extLst>
          </p:cNvPr>
          <p:cNvCxnSpPr>
            <a:cxnSpLocks/>
          </p:cNvCxnSpPr>
          <p:nvPr/>
        </p:nvCxnSpPr>
        <p:spPr bwMode="auto">
          <a:xfrm>
            <a:off x="3453443" y="1566500"/>
            <a:ext cx="0" cy="10190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F63DDE-2BE5-4F23-20E2-B6DEE248F606}"/>
              </a:ext>
            </a:extLst>
          </p:cNvPr>
          <p:cNvCxnSpPr>
            <a:cxnSpLocks/>
            <a:endCxn id="13" idx="0"/>
          </p:cNvCxnSpPr>
          <p:nvPr/>
        </p:nvCxnSpPr>
        <p:spPr bwMode="auto">
          <a:xfrm>
            <a:off x="5988277" y="1566500"/>
            <a:ext cx="10192" cy="665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3016D73-FEBA-31CB-93DF-C80CEA963FE5}"/>
              </a:ext>
            </a:extLst>
          </p:cNvPr>
          <p:cNvCxnSpPr>
            <a:cxnSpLocks/>
          </p:cNvCxnSpPr>
          <p:nvPr/>
        </p:nvCxnSpPr>
        <p:spPr bwMode="auto">
          <a:xfrm>
            <a:off x="8130310" y="1621812"/>
            <a:ext cx="0" cy="88993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594E1B4-52E6-5E25-1E2C-B62D4AC32608}"/>
              </a:ext>
            </a:extLst>
          </p:cNvPr>
          <p:cNvCxnSpPr>
            <a:cxnSpLocks/>
            <a:endCxn id="10" idx="0"/>
          </p:cNvCxnSpPr>
          <p:nvPr/>
        </p:nvCxnSpPr>
        <p:spPr bwMode="auto">
          <a:xfrm>
            <a:off x="9487319" y="1566500"/>
            <a:ext cx="1" cy="1284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9EB3291-04A4-2AA8-306C-8E9F3C841A74}"/>
              </a:ext>
            </a:extLst>
          </p:cNvPr>
          <p:cNvCxnSpPr>
            <a:cxnSpLocks/>
          </p:cNvCxnSpPr>
          <p:nvPr/>
        </p:nvCxnSpPr>
        <p:spPr bwMode="auto">
          <a:xfrm>
            <a:off x="7383155" y="1616899"/>
            <a:ext cx="1" cy="1284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FC8C6AE-66C5-639F-920C-856C52C31AAE}"/>
              </a:ext>
            </a:extLst>
          </p:cNvPr>
          <p:cNvCxnSpPr>
            <a:cxnSpLocks/>
          </p:cNvCxnSpPr>
          <p:nvPr/>
        </p:nvCxnSpPr>
        <p:spPr bwMode="auto">
          <a:xfrm>
            <a:off x="4678248" y="1572146"/>
            <a:ext cx="1" cy="1284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04202E-D743-B7AC-8253-F8A7164E9222}"/>
              </a:ext>
            </a:extLst>
          </p:cNvPr>
          <p:cNvCxnSpPr>
            <a:cxnSpLocks/>
          </p:cNvCxnSpPr>
          <p:nvPr/>
        </p:nvCxnSpPr>
        <p:spPr bwMode="auto">
          <a:xfrm>
            <a:off x="2092770" y="1576561"/>
            <a:ext cx="1" cy="128454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354343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58703-EA8D-531D-7A29-01CEB16DB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3501B-1D5A-1C9A-0B83-D5D4F225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LLMs offer significant potential in code generation</a:t>
            </a:r>
          </a:p>
          <a:p>
            <a:pPr lvl="1"/>
            <a:r>
              <a:rPr lang="en-US" sz="2000" dirty="0"/>
              <a:t>Increase productivity</a:t>
            </a:r>
          </a:p>
          <a:p>
            <a:pPr lvl="1"/>
            <a:r>
              <a:rPr lang="en-US" sz="2000" dirty="0"/>
              <a:t>Lower barrier to entry</a:t>
            </a:r>
          </a:p>
          <a:p>
            <a:r>
              <a:rPr lang="en-US" sz="2400" dirty="0"/>
              <a:t>V&amp;V of LLMs is difficult</a:t>
            </a:r>
          </a:p>
          <a:p>
            <a:pPr lvl="1"/>
            <a:r>
              <a:rPr lang="en-US" sz="2000" dirty="0"/>
              <a:t>LLMs are </a:t>
            </a:r>
            <a:r>
              <a:rPr lang="en-US" sz="2000" i="1" dirty="0"/>
              <a:t>black-box</a:t>
            </a:r>
            <a:r>
              <a:rPr lang="en-US" sz="2000" dirty="0"/>
              <a:t> in nature and incredibly complex</a:t>
            </a:r>
          </a:p>
          <a:p>
            <a:pPr lvl="1"/>
            <a:r>
              <a:rPr lang="en-US" sz="2000" dirty="0"/>
              <a:t>Unpredictable and probabilistic outputs</a:t>
            </a:r>
          </a:p>
          <a:p>
            <a:r>
              <a:rPr lang="en-US" sz="2400" dirty="0"/>
              <a:t>A study was conducted to evaluate the latest LLMs (as of February 2024) for code generation:</a:t>
            </a:r>
          </a:p>
          <a:p>
            <a:pPr lvl="1"/>
            <a:r>
              <a:rPr lang="en-US" sz="2000" dirty="0"/>
              <a:t>LLMs performed worse than human experts at two coding prompts</a:t>
            </a:r>
          </a:p>
          <a:p>
            <a:pPr lvl="1"/>
            <a:r>
              <a:rPr lang="en-US" sz="2000" dirty="0"/>
              <a:t>Human experts could distinguish the origin of code samples and preferred code written by human for both correctness and readability</a:t>
            </a:r>
          </a:p>
          <a:p>
            <a:pPr lvl="1"/>
            <a:r>
              <a:rPr lang="en-US" sz="2000" dirty="0"/>
              <a:t>An ML-based classifier could distinguish between LLM and human generated code samples</a:t>
            </a:r>
          </a:p>
          <a:p>
            <a:r>
              <a:rPr lang="en-US" sz="2400" b="1" dirty="0"/>
              <a:t>LLMs are a useful tool in code generation, but human expertise remains critical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A4339E-EEC8-AAE9-ACE6-6B2E8485DB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51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5C2C8-3F66-C624-B820-9D4F0277A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LLM?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BD12F-F9F1-0300-9F51-06C7D50F77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588000" cy="4114800"/>
          </a:xfrm>
        </p:spPr>
        <p:txBody>
          <a:bodyPr/>
          <a:lstStyle/>
          <a:p>
            <a:r>
              <a:rPr lang="en-US" dirty="0"/>
              <a:t>Based on the transformer architecture</a:t>
            </a:r>
          </a:p>
          <a:p>
            <a:r>
              <a:rPr lang="en-US" dirty="0"/>
              <a:t>Revolutionized natural language processing (NLP) tasks</a:t>
            </a:r>
          </a:p>
          <a:p>
            <a:r>
              <a:rPr lang="en-US" dirty="0"/>
              <a:t>Self-attention mechanism captures relationships between words regardless of position</a:t>
            </a:r>
          </a:p>
          <a:p>
            <a:r>
              <a:rPr lang="en-US" dirty="0"/>
              <a:t>Model variants can perform different tasks:</a:t>
            </a:r>
          </a:p>
          <a:p>
            <a:pPr lvl="1"/>
            <a:r>
              <a:rPr lang="en-US" dirty="0"/>
              <a:t>Decoder-only: text generation</a:t>
            </a:r>
          </a:p>
          <a:p>
            <a:pPr lvl="1"/>
            <a:r>
              <a:rPr lang="en-US" dirty="0"/>
              <a:t>Encoder-only: summarization / question answering</a:t>
            </a:r>
          </a:p>
          <a:p>
            <a:pPr lvl="1"/>
            <a:r>
              <a:rPr lang="en-US" dirty="0"/>
              <a:t>Encoder-Decoder: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599BA-ADF3-FF82-66EE-336AE0D811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7D546ED-1073-9448-B06D-9BE4FDB4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1" descr="Diagram&#10;&#10;Description automatically generated">
            <a:extLst>
              <a:ext uri="{FF2B5EF4-FFF2-40B4-BE49-F238E27FC236}">
                <a16:creationId xmlns:a16="http://schemas.microsoft.com/office/drawing/2014/main" id="{883DF2B4-4F01-1728-573E-98A60491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61" y="1194690"/>
            <a:ext cx="4356100" cy="446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8097EC-21B6-9DB9-8829-F6010C9AF448}"/>
              </a:ext>
            </a:extLst>
          </p:cNvPr>
          <p:cNvSpPr txBox="1"/>
          <p:nvPr/>
        </p:nvSpPr>
        <p:spPr>
          <a:xfrm>
            <a:off x="7723455" y="5604634"/>
            <a:ext cx="29935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Transformer Architecture</a:t>
            </a:r>
          </a:p>
          <a:p>
            <a:pPr algn="ctr"/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(Vaswani et al., 2023)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01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DCC7B-7E09-C914-AE71-309425C2F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LLMs in Code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74EF0-3DEB-420B-52F4-02949A4D2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can generate computer code from natural language prompts</a:t>
            </a:r>
          </a:p>
          <a:p>
            <a:r>
              <a:rPr lang="en-US" dirty="0"/>
              <a:t>Productivity enhancements:</a:t>
            </a:r>
          </a:p>
          <a:p>
            <a:pPr lvl="1"/>
            <a:r>
              <a:rPr lang="en-US" dirty="0"/>
              <a:t>Automate/accelerate routine and boilerplate code</a:t>
            </a:r>
          </a:p>
          <a:p>
            <a:pPr lvl="1"/>
            <a:r>
              <a:rPr lang="en-US" dirty="0"/>
              <a:t>Allows developers to focus on more creative and complex tasks</a:t>
            </a:r>
          </a:p>
          <a:p>
            <a:pPr lvl="1"/>
            <a:r>
              <a:rPr lang="en-US" dirty="0"/>
              <a:t>Lowers barrier to entry in software development</a:t>
            </a:r>
          </a:p>
          <a:p>
            <a:pPr lvl="1"/>
            <a:r>
              <a:rPr lang="en-US" dirty="0"/>
              <a:t>Rapid prototyping concepts</a:t>
            </a:r>
          </a:p>
          <a:p>
            <a:pPr lvl="1"/>
            <a:r>
              <a:rPr lang="en-US" dirty="0"/>
              <a:t>Automation of code documentation and refactoring</a:t>
            </a:r>
          </a:p>
          <a:p>
            <a:r>
              <a:rPr lang="en-US" dirty="0"/>
              <a:t>Challenges and considerations:</a:t>
            </a:r>
          </a:p>
          <a:p>
            <a:pPr lvl="1"/>
            <a:r>
              <a:rPr lang="en-US" dirty="0"/>
              <a:t>Probabilistic nature of LLMs can lead to unpredictable variations</a:t>
            </a:r>
          </a:p>
          <a:p>
            <a:pPr lvl="1"/>
            <a:r>
              <a:rPr lang="en-US" dirty="0"/>
              <a:t>Unchecked code can lead to inefficiencies and vulnerabilities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30D282-3B2E-8C2A-8955-83B779C7A3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20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E9316-470E-0617-F510-21B8E38D5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 for Verification and Validation (V&amp;V)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B346F-8E81-3B28-BDAD-474B14D3C4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an urgent need to perform V&amp;V of LLMs that perform essential tasks</a:t>
            </a:r>
          </a:p>
          <a:p>
            <a:r>
              <a:rPr lang="en-US" dirty="0"/>
              <a:t>Performing V&amp;V helps establish trust (or identify concerns) with models</a:t>
            </a:r>
          </a:p>
          <a:p>
            <a:r>
              <a:rPr lang="en-US" dirty="0"/>
              <a:t>Verification:</a:t>
            </a:r>
          </a:p>
          <a:p>
            <a:pPr lvl="1"/>
            <a:r>
              <a:rPr lang="en-US" dirty="0"/>
              <a:t>Generated code is free from errors</a:t>
            </a:r>
          </a:p>
          <a:p>
            <a:pPr lvl="1"/>
            <a:r>
              <a:rPr lang="en-US" dirty="0"/>
              <a:t>Generated code is free from vulnerabilities</a:t>
            </a:r>
          </a:p>
          <a:p>
            <a:pPr lvl="1"/>
            <a:r>
              <a:rPr lang="en-US" dirty="0"/>
              <a:t>Generated code is well-documented and maintainable</a:t>
            </a:r>
          </a:p>
          <a:p>
            <a:r>
              <a:rPr lang="en-US" dirty="0"/>
              <a:t>Validation:</a:t>
            </a:r>
          </a:p>
          <a:p>
            <a:pPr lvl="1"/>
            <a:r>
              <a:rPr lang="en-US" dirty="0"/>
              <a:t>Generated code successfully meets the prompt criteria</a:t>
            </a:r>
          </a:p>
          <a:p>
            <a:pPr lvl="1"/>
            <a:r>
              <a:rPr lang="en-US" dirty="0"/>
              <a:t>Generated code complies with legal regulations and ethical standards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ABC2EE-6B56-3669-6A61-E56F4DEB7F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22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6CB73-B450-A6AC-3BCC-5EB497DC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in V&amp;V of LLM-Generated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4DED8-164B-C7F7-E1B3-F5E557306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LLMs may produce different code outputs for the same prompt</a:t>
            </a:r>
          </a:p>
          <a:p>
            <a:r>
              <a:rPr lang="en-US" dirty="0"/>
              <a:t>LLMs may misinterpret the intent behind the prompt without proper context</a:t>
            </a:r>
          </a:p>
          <a:p>
            <a:r>
              <a:rPr lang="en-US" i="1" dirty="0"/>
              <a:t>Black-box</a:t>
            </a:r>
            <a:r>
              <a:rPr lang="en-US" dirty="0"/>
              <a:t> nature of LLMs makes it difficult to understand how code is generated</a:t>
            </a:r>
          </a:p>
          <a:p>
            <a:r>
              <a:rPr lang="en-US" dirty="0"/>
              <a:t>Hallucinations can generate factually incorrect or nonsensical information and/or bias (discriminatory or harmful outputs) </a:t>
            </a:r>
          </a:p>
          <a:p>
            <a:r>
              <a:rPr lang="en-US" dirty="0"/>
              <a:t>Inconsistent adherence to coding standards</a:t>
            </a:r>
          </a:p>
          <a:p>
            <a:r>
              <a:rPr lang="en-US" dirty="0"/>
              <a:t>Risk of unintentionally violating licenses, patents, or data protection laws</a:t>
            </a:r>
          </a:p>
          <a:p>
            <a:r>
              <a:rPr lang="en-US" dirty="0"/>
              <a:t>Frequent updates to models can change code generation behaviors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E04769-A15C-C3B3-E50C-E19295FF11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706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906EE-B660-73EC-785F-DEDE71B3F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V&amp;V Techniques for LLMs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3FF3D2-3588-302B-6C78-BDE9415F8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Formal verification</a:t>
            </a:r>
          </a:p>
          <a:p>
            <a:pPr lvl="1"/>
            <a:r>
              <a:rPr lang="en-US" sz="2000" dirty="0"/>
              <a:t>Applying mathematical methods to guarantee model behavior</a:t>
            </a:r>
          </a:p>
          <a:p>
            <a:pPr lvl="1"/>
            <a:r>
              <a:rPr lang="en-US" sz="2000" dirty="0"/>
              <a:t>Faces scalability challenges with large models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Human-in-the-loop evaluation</a:t>
            </a:r>
          </a:p>
          <a:p>
            <a:pPr lvl="1"/>
            <a:r>
              <a:rPr lang="en-US" sz="2000" dirty="0"/>
              <a:t>Incorporating expert judgement in evaluating and refining outputs</a:t>
            </a:r>
          </a:p>
          <a:p>
            <a:pPr lvl="1"/>
            <a:r>
              <a:rPr lang="en-US" sz="2000" dirty="0"/>
              <a:t>Addresses nuanced issues like context and ethics</a:t>
            </a:r>
          </a:p>
          <a:p>
            <a:pPr lvl="1"/>
            <a:r>
              <a:rPr lang="en-US" sz="2000" dirty="0"/>
              <a:t>Faces scalability issues with problem space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Adversarial testing</a:t>
            </a:r>
          </a:p>
          <a:p>
            <a:pPr lvl="1"/>
            <a:r>
              <a:rPr lang="en-US" sz="2000" dirty="0"/>
              <a:t>Designing inputs that challenge the model</a:t>
            </a:r>
          </a:p>
          <a:p>
            <a:pPr lvl="1"/>
            <a:r>
              <a:rPr lang="en-US" sz="2000" dirty="0"/>
              <a:t>Uncovers weaknesses and robustness issues</a:t>
            </a:r>
          </a:p>
          <a:p>
            <a:r>
              <a:rPr lang="en-US" sz="2400" dirty="0"/>
              <a:t>Combined approach</a:t>
            </a:r>
          </a:p>
          <a:p>
            <a:pPr lvl="1"/>
            <a:r>
              <a:rPr lang="en-US" sz="2000" dirty="0"/>
              <a:t>This research uses a combination of method 2 and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A21414-014A-FEB0-5227-BEF5147A7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98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E0A53-F6C4-8DBB-B879-2C4E32D3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57C84D-7797-2643-A913-409BFB43CA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coding problems difficult for an LLM to solve</a:t>
            </a:r>
          </a:p>
          <a:p>
            <a:r>
              <a:rPr lang="en-US" dirty="0"/>
              <a:t>Survey human experts to obtain control sample of human solutions</a:t>
            </a:r>
          </a:p>
          <a:p>
            <a:r>
              <a:rPr lang="en-US" dirty="0"/>
              <a:t>Perform unit testing to assess the accuracy and efficiency of the solutions</a:t>
            </a:r>
          </a:p>
          <a:p>
            <a:r>
              <a:rPr lang="en-US" dirty="0"/>
              <a:t>Conduct a survey to compare human vs LLM generated solutions based on:</a:t>
            </a:r>
          </a:p>
          <a:p>
            <a:pPr lvl="1"/>
            <a:r>
              <a:rPr lang="en-US" dirty="0"/>
              <a:t>Correctness</a:t>
            </a:r>
          </a:p>
          <a:p>
            <a:pPr lvl="1"/>
            <a:r>
              <a:rPr lang="en-US" dirty="0"/>
              <a:t>Readability</a:t>
            </a:r>
          </a:p>
          <a:p>
            <a:pPr lvl="1"/>
            <a:r>
              <a:rPr lang="en-US" dirty="0"/>
              <a:t>Perceived origin</a:t>
            </a:r>
          </a:p>
          <a:p>
            <a:r>
              <a:rPr lang="en-US" dirty="0"/>
              <a:t>Evaluate solutions using an ML-based classifier to detect origin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63431-729E-C494-585C-58802C2064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72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B004-0B9E-3F2A-3605-8264004DF9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Developing Test Cases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E26D1-D850-B2A6-7978-2CB3547581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 selection was critical for successful V&amp;V</a:t>
            </a:r>
          </a:p>
          <a:p>
            <a:r>
              <a:rPr lang="en-US" dirty="0"/>
              <a:t>Criteria for effective problems:</a:t>
            </a:r>
          </a:p>
          <a:p>
            <a:pPr lvl="1"/>
            <a:r>
              <a:rPr lang="en-US" dirty="0"/>
              <a:t>Solvable in about 30 minutes</a:t>
            </a:r>
          </a:p>
          <a:p>
            <a:pPr lvl="1"/>
            <a:r>
              <a:rPr lang="en-US" dirty="0"/>
              <a:t>Self-contained requiring no external resources or domain knowledge</a:t>
            </a:r>
          </a:p>
          <a:p>
            <a:pPr lvl="1"/>
            <a:r>
              <a:rPr lang="en-US" dirty="0"/>
              <a:t>Complete solutions not readily available</a:t>
            </a:r>
          </a:p>
          <a:p>
            <a:r>
              <a:rPr lang="en-US" dirty="0"/>
              <a:t>Additional goals:</a:t>
            </a:r>
          </a:p>
          <a:p>
            <a:pPr lvl="1"/>
            <a:r>
              <a:rPr lang="en-US" dirty="0"/>
              <a:t>Facilitate straightforward evaluation through unit tests</a:t>
            </a:r>
          </a:p>
          <a:p>
            <a:pPr lvl="1"/>
            <a:r>
              <a:rPr lang="en-US" dirty="0"/>
              <a:t>Encourage range of solution quality</a:t>
            </a:r>
          </a:p>
          <a:p>
            <a:pPr lvl="1"/>
            <a:r>
              <a:rPr lang="en-US" dirty="0"/>
              <a:t>Allow for partial credit (e.g., solving sub-problems or inefficient solutions)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A3DB5-C7A3-831A-1B94-5D92069C1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49871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C709B06-5FA7-40B8-A752-7128AA94FE0C}">
  <ds:schemaRefs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http://purl.org/dc/terms/"/>
    <ds:schemaRef ds:uri="http://schemas.microsoft.com/sharepoint/v3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16856</TotalTime>
  <Words>1612</Words>
  <Application>Microsoft Macintosh PowerPoint</Application>
  <PresentationFormat>Widescreen</PresentationFormat>
  <Paragraphs>326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-webkit-standard</vt:lpstr>
      <vt:lpstr>Arial</vt:lpstr>
      <vt:lpstr>Arial Narrow</vt:lpstr>
      <vt:lpstr>Tahoma</vt:lpstr>
      <vt:lpstr>TimesNewRomanPS</vt:lpstr>
      <vt:lpstr>Wingdings</vt:lpstr>
      <vt:lpstr>Blends</vt:lpstr>
      <vt:lpstr>PowerPoint Presentation</vt:lpstr>
      <vt:lpstr>Rapid Evolution of Artificial Intelligence</vt:lpstr>
      <vt:lpstr>What is an LLM?</vt:lpstr>
      <vt:lpstr>LLMs in Code Generation</vt:lpstr>
      <vt:lpstr>Need for Verification and Validation (V&amp;V)</vt:lpstr>
      <vt:lpstr>Challenges in V&amp;V of LLM-Generated Code</vt:lpstr>
      <vt:lpstr>V&amp;V Techniques for LLMs</vt:lpstr>
      <vt:lpstr>Evaluation Steps</vt:lpstr>
      <vt:lpstr>Developing Test Cases</vt:lpstr>
      <vt:lpstr>nth Fibonacci Prime</vt:lpstr>
      <vt:lpstr>Collatz Numbers</vt:lpstr>
      <vt:lpstr>Gathering Sample Solutions</vt:lpstr>
      <vt:lpstr>Code Samples</vt:lpstr>
      <vt:lpstr>Results – Technical Correctness</vt:lpstr>
      <vt:lpstr>Survey Design</vt:lpstr>
      <vt:lpstr>Results – Face Validation Survey</vt:lpstr>
      <vt:lpstr>Results – Face Validation Survey</vt:lpstr>
      <vt:lpstr>Results – ML Detection Model</vt:lpstr>
      <vt:lpstr>Discussion</vt:lpstr>
      <vt:lpstr>Conclusion</vt:lpstr>
    </vt:vector>
  </TitlesOfParts>
  <Company>The Boeing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Hamilton, Christopher A</dc:creator>
  <cp:lastModifiedBy>Michael Bearss</cp:lastModifiedBy>
  <cp:revision>65</cp:revision>
  <cp:lastPrinted>1601-01-01T00:00:00Z</cp:lastPrinted>
  <dcterms:created xsi:type="dcterms:W3CDTF">2016-03-29T15:29:36Z</dcterms:created>
  <dcterms:modified xsi:type="dcterms:W3CDTF">2024-10-25T15:10:50Z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0x010100767E50F16932FA4DA740AD241DCC42DC</vt:lpwstr>
  </property>
  <property fmtid="{D5CDD505-2E9C-101B-9397-08002B2CF9AE}" pid="3" name="DocumentDescription">
    <vt:lpwstr>&lt;div class=ExternalClass9DF5FD6F97034AAA9FF0AABB8157F05A&gt; &lt;/div&gt;</vt:lpwstr>
  </property>
</Properties>
</file>