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2"/>
  </p:notesMasterIdLst>
  <p:handoutMasterIdLst>
    <p:handoutMasterId r:id="rId23"/>
  </p:handoutMasterIdLst>
  <p:sldIdLst>
    <p:sldId id="329" r:id="rId5"/>
    <p:sldId id="324" r:id="rId6"/>
    <p:sldId id="328" r:id="rId7"/>
    <p:sldId id="332" r:id="rId8"/>
    <p:sldId id="333" r:id="rId9"/>
    <p:sldId id="412" r:id="rId10"/>
    <p:sldId id="414" r:id="rId11"/>
    <p:sldId id="416" r:id="rId12"/>
    <p:sldId id="417" r:id="rId13"/>
    <p:sldId id="415" r:id="rId14"/>
    <p:sldId id="407" r:id="rId15"/>
    <p:sldId id="419" r:id="rId16"/>
    <p:sldId id="420" r:id="rId17"/>
    <p:sldId id="316" r:id="rId18"/>
    <p:sldId id="331" r:id="rId19"/>
    <p:sldId id="421" r:id="rId20"/>
    <p:sldId id="323" r:id="rId2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5F611C-D7A5-A12B-C869-ABEFC08CD35A}" name="John Spinda" initials="" userId="S::John@cognitiveperformancegroup.com::7a5f7b2f-2402-41a4-9a5d-1591920df59b" providerId="AD"/>
  <p188:author id="{F8CE83A3-D487-6C2F-042E-80528ECB018C}" name="John Spinda" initials="JS" userId="S::john@cognitiveperformancegroup.com::7a5f7b2f-2402-41a4-9a5d-1591920df5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, Michael W LCDR USN NAWCTSD (USA)" initials="NMWLUN(" lastIdx="3" clrIdx="0">
    <p:extLst>
      <p:ext uri="{19B8F6BF-5375-455C-9EA6-DF929625EA0E}">
        <p15:presenceInfo xmlns:p15="http://schemas.microsoft.com/office/powerpoint/2012/main" userId="S-1-5-21-1801674531-2146617017-725345543-9085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1575A9"/>
    <a:srgbClr val="088199"/>
    <a:srgbClr val="D4CBE2"/>
    <a:srgbClr val="702FA0"/>
    <a:srgbClr val="F1DBA7"/>
    <a:srgbClr val="E0AB26"/>
    <a:srgbClr val="AFD0E2"/>
    <a:srgbClr val="8AA6CD"/>
    <a:srgbClr val="F1D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CC3BB-DE10-BC47-9B2D-8C2427B4918F}" v="12" dt="2024-11-01T13:53:19.786"/>
    <p1510:client id="{5436F7D5-A4A7-46D2-8B27-809BF56966C8}" v="179" dt="2024-11-01T13:56:5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pinda" userId="7a5f7b2f-2402-41a4-9a5d-1591920df59b" providerId="ADAL" clId="{2C3CC3BB-DE10-BC47-9B2D-8C2427B4918F}"/>
    <pc:docChg chg="custSel modSld">
      <pc:chgData name="John Spinda" userId="7a5f7b2f-2402-41a4-9a5d-1591920df59b" providerId="ADAL" clId="{2C3CC3BB-DE10-BC47-9B2D-8C2427B4918F}" dt="2024-11-01T13:53:19.786" v="11" actId="1076"/>
      <pc:docMkLst>
        <pc:docMk/>
      </pc:docMkLst>
      <pc:sldChg chg="delSp modSp mod">
        <pc:chgData name="John Spinda" userId="7a5f7b2f-2402-41a4-9a5d-1591920df59b" providerId="ADAL" clId="{2C3CC3BB-DE10-BC47-9B2D-8C2427B4918F}" dt="2024-11-01T13:53:19.786" v="11" actId="1076"/>
        <pc:sldMkLst>
          <pc:docMk/>
          <pc:sldMk cId="3787353124" sldId="421"/>
        </pc:sldMkLst>
        <pc:picChg chg="del">
          <ac:chgData name="John Spinda" userId="7a5f7b2f-2402-41a4-9a5d-1591920df59b" providerId="ADAL" clId="{2C3CC3BB-DE10-BC47-9B2D-8C2427B4918F}" dt="2024-11-01T13:52:54.829" v="5" actId="478"/>
          <ac:picMkLst>
            <pc:docMk/>
            <pc:sldMk cId="3787353124" sldId="421"/>
            <ac:picMk id="9" creationId="{319B4F43-11A5-303A-14E3-A2F7208DD139}"/>
          </ac:picMkLst>
        </pc:picChg>
        <pc:picChg chg="mod modCrop">
          <ac:chgData name="John Spinda" userId="7a5f7b2f-2402-41a4-9a5d-1591920df59b" providerId="ADAL" clId="{2C3CC3BB-DE10-BC47-9B2D-8C2427B4918F}" dt="2024-11-01T13:53:19.786" v="11" actId="1076"/>
          <ac:picMkLst>
            <pc:docMk/>
            <pc:sldMk cId="3787353124" sldId="421"/>
            <ac:picMk id="20" creationId="{E9BAEB1B-9FF4-F39F-E640-B6DB8B5391F7}"/>
          </ac:picMkLst>
        </pc:picChg>
      </pc:sldChg>
    </pc:docChg>
  </pc:docChgLst>
  <pc:docChgLst>
    <pc:chgData name="Danielle Heath" userId="97e55b99-ae3e-4971-a6ee-b89132ef79d6" providerId="ADAL" clId="{5436F7D5-A4A7-46D2-8B27-809BF56966C8}"/>
    <pc:docChg chg="undo custSel modSld">
      <pc:chgData name="Danielle Heath" userId="97e55b99-ae3e-4971-a6ee-b89132ef79d6" providerId="ADAL" clId="{5436F7D5-A4A7-46D2-8B27-809BF56966C8}" dt="2024-11-01T13:56:56.228" v="393" actId="1076"/>
      <pc:docMkLst>
        <pc:docMk/>
      </pc:docMkLst>
      <pc:sldChg chg="addSp delSp modSp mod">
        <pc:chgData name="Danielle Heath" userId="97e55b99-ae3e-4971-a6ee-b89132ef79d6" providerId="ADAL" clId="{5436F7D5-A4A7-46D2-8B27-809BF56966C8}" dt="2024-11-01T13:21:54.896" v="66" actId="1076"/>
        <pc:sldMkLst>
          <pc:docMk/>
          <pc:sldMk cId="796325546" sldId="324"/>
        </pc:sldMkLst>
        <pc:spChg chg="add mod">
          <ac:chgData name="Danielle Heath" userId="97e55b99-ae3e-4971-a6ee-b89132ef79d6" providerId="ADAL" clId="{5436F7D5-A4A7-46D2-8B27-809BF56966C8}" dt="2024-11-01T13:21:54.896" v="66" actId="1076"/>
          <ac:spMkLst>
            <pc:docMk/>
            <pc:sldMk cId="796325546" sldId="324"/>
            <ac:spMk id="9" creationId="{F2C29AAA-18B6-F00A-725F-1AA21E470BB7}"/>
          </ac:spMkLst>
        </pc:spChg>
        <pc:picChg chg="add mod modCrop">
          <ac:chgData name="Danielle Heath" userId="97e55b99-ae3e-4971-a6ee-b89132ef79d6" providerId="ADAL" clId="{5436F7D5-A4A7-46D2-8B27-809BF56966C8}" dt="2024-11-01T13:20:40.151" v="10" actId="1076"/>
          <ac:picMkLst>
            <pc:docMk/>
            <pc:sldMk cId="796325546" sldId="324"/>
            <ac:picMk id="5" creationId="{9EBBD045-55B6-58F0-17CB-B2A0CA54DBFD}"/>
          </ac:picMkLst>
        </pc:picChg>
        <pc:picChg chg="del">
          <ac:chgData name="Danielle Heath" userId="97e55b99-ae3e-4971-a6ee-b89132ef79d6" providerId="ADAL" clId="{5436F7D5-A4A7-46D2-8B27-809BF56966C8}" dt="2024-11-01T13:20:35.607" v="9" actId="478"/>
          <ac:picMkLst>
            <pc:docMk/>
            <pc:sldMk cId="796325546" sldId="324"/>
            <ac:picMk id="8" creationId="{BEC66700-3946-AC95-F055-B7F79BF233C2}"/>
          </ac:picMkLst>
        </pc:picChg>
      </pc:sldChg>
      <pc:sldChg chg="addSp modSp mod">
        <pc:chgData name="Danielle Heath" userId="97e55b99-ae3e-4971-a6ee-b89132ef79d6" providerId="ADAL" clId="{5436F7D5-A4A7-46D2-8B27-809BF56966C8}" dt="2024-11-01T13:29:33.448" v="156" actId="1076"/>
        <pc:sldMkLst>
          <pc:docMk/>
          <pc:sldMk cId="1486123451" sldId="328"/>
        </pc:sldMkLst>
        <pc:spChg chg="add mod">
          <ac:chgData name="Danielle Heath" userId="97e55b99-ae3e-4971-a6ee-b89132ef79d6" providerId="ADAL" clId="{5436F7D5-A4A7-46D2-8B27-809BF56966C8}" dt="2024-11-01T13:29:33.448" v="156" actId="1076"/>
          <ac:spMkLst>
            <pc:docMk/>
            <pc:sldMk cId="1486123451" sldId="328"/>
            <ac:spMk id="8" creationId="{7E5B3943-52A7-4B76-5861-FFB78382376D}"/>
          </ac:spMkLst>
        </pc:spChg>
        <pc:picChg chg="add mod modCrop">
          <ac:chgData name="Danielle Heath" userId="97e55b99-ae3e-4971-a6ee-b89132ef79d6" providerId="ADAL" clId="{5436F7D5-A4A7-46D2-8B27-809BF56966C8}" dt="2024-11-01T13:28:30.191" v="90" actId="18131"/>
          <ac:picMkLst>
            <pc:docMk/>
            <pc:sldMk cId="1486123451" sldId="328"/>
            <ac:picMk id="7" creationId="{ACB3213E-8E3A-5097-9284-A641D4626EB1}"/>
          </ac:picMkLst>
        </pc:picChg>
      </pc:sldChg>
      <pc:sldChg chg="addSp modSp mod">
        <pc:chgData name="Danielle Heath" userId="97e55b99-ae3e-4971-a6ee-b89132ef79d6" providerId="ADAL" clId="{5436F7D5-A4A7-46D2-8B27-809BF56966C8}" dt="2024-11-01T13:32:26.762" v="221" actId="14100"/>
        <pc:sldMkLst>
          <pc:docMk/>
          <pc:sldMk cId="4223607331" sldId="331"/>
        </pc:sldMkLst>
        <pc:spChg chg="add mod">
          <ac:chgData name="Danielle Heath" userId="97e55b99-ae3e-4971-a6ee-b89132ef79d6" providerId="ADAL" clId="{5436F7D5-A4A7-46D2-8B27-809BF56966C8}" dt="2024-11-01T13:32:26.762" v="221" actId="14100"/>
          <ac:spMkLst>
            <pc:docMk/>
            <pc:sldMk cId="4223607331" sldId="331"/>
            <ac:spMk id="6" creationId="{B06E131A-01DB-A49E-7AC8-01A901874827}"/>
          </ac:spMkLst>
        </pc:spChg>
        <pc:picChg chg="add mod modCrop">
          <ac:chgData name="Danielle Heath" userId="97e55b99-ae3e-4971-a6ee-b89132ef79d6" providerId="ADAL" clId="{5436F7D5-A4A7-46D2-8B27-809BF56966C8}" dt="2024-11-01T13:31:08.238" v="165" actId="1076"/>
          <ac:picMkLst>
            <pc:docMk/>
            <pc:sldMk cId="4223607331" sldId="331"/>
            <ac:picMk id="5" creationId="{7CA53766-FE50-7D1A-659A-E947AFD15D3C}"/>
          </ac:picMkLst>
        </pc:picChg>
      </pc:sldChg>
      <pc:sldChg chg="modSp mod">
        <pc:chgData name="Danielle Heath" userId="97e55b99-ae3e-4971-a6ee-b89132ef79d6" providerId="ADAL" clId="{5436F7D5-A4A7-46D2-8B27-809BF56966C8}" dt="2024-11-01T13:56:56.228" v="393" actId="1076"/>
        <pc:sldMkLst>
          <pc:docMk/>
          <pc:sldMk cId="1144988902" sldId="333"/>
        </pc:sldMkLst>
        <pc:spChg chg="mod">
          <ac:chgData name="Danielle Heath" userId="97e55b99-ae3e-4971-a6ee-b89132ef79d6" providerId="ADAL" clId="{5436F7D5-A4A7-46D2-8B27-809BF56966C8}" dt="2024-11-01T13:56:56.228" v="393" actId="1076"/>
          <ac:spMkLst>
            <pc:docMk/>
            <pc:sldMk cId="1144988902" sldId="333"/>
            <ac:spMk id="5" creationId="{091B6315-B30D-A974-7E14-1B7F0A56DE8E}"/>
          </ac:spMkLst>
        </pc:spChg>
      </pc:sldChg>
      <pc:sldChg chg="addSp delSp modSp mod">
        <pc:chgData name="Danielle Heath" userId="97e55b99-ae3e-4971-a6ee-b89132ef79d6" providerId="ADAL" clId="{5436F7D5-A4A7-46D2-8B27-809BF56966C8}" dt="2024-11-01T13:54:46.673" v="375" actId="20577"/>
        <pc:sldMkLst>
          <pc:docMk/>
          <pc:sldMk cId="3787353124" sldId="421"/>
        </pc:sldMkLst>
        <pc:spChg chg="add mod">
          <ac:chgData name="Danielle Heath" userId="97e55b99-ae3e-4971-a6ee-b89132ef79d6" providerId="ADAL" clId="{5436F7D5-A4A7-46D2-8B27-809BF56966C8}" dt="2024-11-01T13:54:46.673" v="375" actId="20577"/>
          <ac:spMkLst>
            <pc:docMk/>
            <pc:sldMk cId="3787353124" sldId="421"/>
            <ac:spMk id="8" creationId="{B1EDC2FA-77B6-DEDA-008D-78C64EC5343B}"/>
          </ac:spMkLst>
        </pc:spChg>
        <pc:picChg chg="add del mod modCrop">
          <ac:chgData name="Danielle Heath" userId="97e55b99-ae3e-4971-a6ee-b89132ef79d6" providerId="ADAL" clId="{5436F7D5-A4A7-46D2-8B27-809BF56966C8}" dt="2024-11-01T13:29:53.042" v="157" actId="478"/>
          <ac:picMkLst>
            <pc:docMk/>
            <pc:sldMk cId="3787353124" sldId="421"/>
            <ac:picMk id="5" creationId="{73CDCB5F-FECD-DDA0-5C2E-4AFBB97CF617}"/>
          </ac:picMkLst>
        </pc:picChg>
        <pc:picChg chg="add del mod modCrop">
          <ac:chgData name="Danielle Heath" userId="97e55b99-ae3e-4971-a6ee-b89132ef79d6" providerId="ADAL" clId="{5436F7D5-A4A7-46D2-8B27-809BF56966C8}" dt="2024-11-01T13:50:20.546" v="269" actId="478"/>
          <ac:picMkLst>
            <pc:docMk/>
            <pc:sldMk cId="3787353124" sldId="421"/>
            <ac:picMk id="7" creationId="{9D70A612-5269-E7AB-C122-41EE036EAD36}"/>
          </ac:picMkLst>
        </pc:picChg>
        <pc:picChg chg="add del mod modCrop">
          <ac:chgData name="Danielle Heath" userId="97e55b99-ae3e-4971-a6ee-b89132ef79d6" providerId="ADAL" clId="{5436F7D5-A4A7-46D2-8B27-809BF56966C8}" dt="2024-11-01T13:51:14.036" v="282" actId="478"/>
          <ac:picMkLst>
            <pc:docMk/>
            <pc:sldMk cId="3787353124" sldId="421"/>
            <ac:picMk id="11" creationId="{F950D41B-9DE6-259E-579F-758AAD954D43}"/>
          </ac:picMkLst>
        </pc:picChg>
        <pc:picChg chg="add mod modCrop">
          <ac:chgData name="Danielle Heath" userId="97e55b99-ae3e-4971-a6ee-b89132ef79d6" providerId="ADAL" clId="{5436F7D5-A4A7-46D2-8B27-809BF56966C8}" dt="2024-11-01T13:52:00.355" v="293" actId="18131"/>
          <ac:picMkLst>
            <pc:docMk/>
            <pc:sldMk cId="3787353124" sldId="421"/>
            <ac:picMk id="20" creationId="{E9BAEB1B-9FF4-F39F-E640-B6DB8B5391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2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54E6-0B63-2E9F-C041-215950DA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0FA2E-AAF1-5B03-A9AF-D2DFECF1C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96640-0B16-6762-2BD9-6EE3AE05F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97645-E807-74FC-4105-B0B04C27A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0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7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BFC32-76AE-F47B-5C4F-B729B7D4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45B82D-E79E-6E39-8310-DB426E846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2CFC3-D6AF-B985-7104-02D4F7A83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157FF-FB2C-63E5-820E-F7D23C58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4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olly@cognitiveperformancegrou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15C79F-D5F5-CB46-97CA-137BFACC97C1}"/>
              </a:ext>
            </a:extLst>
          </p:cNvPr>
          <p:cNvSpPr/>
          <p:nvPr/>
        </p:nvSpPr>
        <p:spPr bwMode="auto">
          <a:xfrm>
            <a:off x="2432611" y="3098094"/>
            <a:ext cx="7326776" cy="1539159"/>
          </a:xfrm>
          <a:prstGeom prst="rect">
            <a:avLst/>
          </a:prstGeom>
          <a:solidFill>
            <a:srgbClr val="E3E3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1858347"/>
            <a:ext cx="10449813" cy="1038024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Breaking Silos to Build the Next Generation of Navy Leaders: Navy Leadership Behavioral Model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63196" y="3257862"/>
            <a:ext cx="5665604" cy="1220514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John S. W. Spinda, Ph.D., </a:t>
            </a:r>
            <a:r>
              <a:rPr 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Cognitive Performance Group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Bradley D. Celestin, Ph.D., </a:t>
            </a:r>
            <a:r>
              <a:rPr 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Cognitive Performance Group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Holly C. Baxter, Ph.D., </a:t>
            </a:r>
            <a:r>
              <a:rPr 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Cognitive Performance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D72780-1BE4-C388-856E-DEDC7306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198" y="5062888"/>
            <a:ext cx="2282592" cy="10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ircular logo with a person with arms crossed&#10;&#10;Description automatically generated">
            <a:extLst>
              <a:ext uri="{FF2B5EF4-FFF2-40B4-BE49-F238E27FC236}">
                <a16:creationId xmlns:a16="http://schemas.microsoft.com/office/drawing/2014/main" id="{6297436D-736B-F08A-AC61-6A45A34F2B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30" y="4927913"/>
            <a:ext cx="1322478" cy="1322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C7B87-63CD-CC4E-A80D-FDC7F6E9F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512" y="5219145"/>
            <a:ext cx="1959345" cy="7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67CB1-12FC-28B5-72B9-537064250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B310-C642-F3DC-5593-AE2AE61C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3" y="0"/>
            <a:ext cx="7999326" cy="795130"/>
          </a:xfrm>
        </p:spPr>
        <p:txBody>
          <a:bodyPr/>
          <a:lstStyle/>
          <a:p>
            <a:r>
              <a:rPr lang="en-US"/>
              <a:t>NLBM 2.0 to 3.0 transition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D6A27-385C-8DCB-D466-352013E0D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DD835C-9EF7-65B8-2C4A-58F134232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72041"/>
              </p:ext>
            </p:extLst>
          </p:nvPr>
        </p:nvGraphicFramePr>
        <p:xfrm>
          <a:off x="408827" y="1313422"/>
          <a:ext cx="11306095" cy="47079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47232">
                  <a:extLst>
                    <a:ext uri="{9D8B030D-6E8A-4147-A177-3AD203B41FA5}">
                      <a16:colId xmlns:a16="http://schemas.microsoft.com/office/drawing/2014/main" val="1637278407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2052148165"/>
                    </a:ext>
                  </a:extLst>
                </a:gridCol>
                <a:gridCol w="4307887">
                  <a:extLst>
                    <a:ext uri="{9D8B030D-6E8A-4147-A177-3AD203B41FA5}">
                      <a16:colId xmlns:a16="http://schemas.microsoft.com/office/drawing/2014/main" val="3239686522"/>
                    </a:ext>
                  </a:extLst>
                </a:gridCol>
              </a:tblGrid>
              <a:tr h="6502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B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73871"/>
                  </a:ext>
                </a:extLst>
              </a:tr>
              <a:tr h="17467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Interrater reliability </a:t>
                      </a: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below optimal levels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Team: 40% primary agreement; 64% all agreement types (IRR = .57)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Navy SMEs: 48% primary agreement; 63% all agreement types (IRR = .63)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09585" lvl="1" indent="0">
                        <a:buFont typeface="Arial" panose="020B0604020202020204" pitchFamily="34" charset="0"/>
                        <a:buNone/>
                      </a:pPr>
                      <a:endPara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B050"/>
                        </a:buClr>
                        <a:buFont typeface="Wingdings" pitchFamily="2" charset="2"/>
                        <a:buChar char="ü"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Re-organizing of factors</a:t>
                      </a:r>
                    </a:p>
                  </a:txBody>
                  <a:tcPr marL="36576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54782"/>
                  </a:ext>
                </a:extLst>
              </a:tr>
              <a:tr h="11767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model titles and operational definitions </a:t>
                      </a:r>
                      <a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</a:t>
                      </a: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Navy?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B050"/>
                        </a:buClr>
                        <a:buFont typeface="Wingdings" pitchFamily="2" charset="2"/>
                        <a:buChar char="ü"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from Navy SMEs at workshop to refine and clarify model</a:t>
                      </a:r>
                    </a:p>
                  </a:txBody>
                  <a:tcPr marL="36576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88580"/>
                  </a:ext>
                </a:extLst>
              </a:tr>
              <a:tr h="11342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can we account for </a:t>
                      </a:r>
                      <a:r>
                        <a:rPr lang="en-U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stable, individual influences?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B050"/>
                        </a:buClr>
                        <a:buFont typeface="Wingdings" pitchFamily="2" charset="2"/>
                        <a:buChar char="ü"/>
                      </a:pPr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of an Ethos determinant and factors</a:t>
                      </a:r>
                    </a:p>
                  </a:txBody>
                  <a:tcPr marL="36576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71619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E6F25B15-DED5-8A47-90EF-8BB958B8C8E4}"/>
              </a:ext>
            </a:extLst>
          </p:cNvPr>
          <p:cNvSpPr/>
          <p:nvPr/>
        </p:nvSpPr>
        <p:spPr bwMode="auto">
          <a:xfrm>
            <a:off x="6454743" y="2519045"/>
            <a:ext cx="1139283" cy="590336"/>
          </a:xfrm>
          <a:prstGeom prst="rightArrow">
            <a:avLst/>
          </a:prstGeom>
          <a:solidFill>
            <a:srgbClr val="C04F4D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66A5FF64-10D3-D94A-BF72-FB51ACFD0982}"/>
              </a:ext>
            </a:extLst>
          </p:cNvPr>
          <p:cNvSpPr/>
          <p:nvPr/>
        </p:nvSpPr>
        <p:spPr bwMode="auto">
          <a:xfrm>
            <a:off x="6454743" y="3908731"/>
            <a:ext cx="1139283" cy="590336"/>
          </a:xfrm>
          <a:prstGeom prst="rightArrow">
            <a:avLst/>
          </a:prstGeom>
          <a:solidFill>
            <a:srgbClr val="C04F4D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E517217-E0D0-534A-ADA4-7F51A3628B46}"/>
              </a:ext>
            </a:extLst>
          </p:cNvPr>
          <p:cNvSpPr/>
          <p:nvPr/>
        </p:nvSpPr>
        <p:spPr bwMode="auto">
          <a:xfrm>
            <a:off x="6454743" y="5055929"/>
            <a:ext cx="1139283" cy="590336"/>
          </a:xfrm>
          <a:prstGeom prst="rightArrow">
            <a:avLst/>
          </a:prstGeom>
          <a:solidFill>
            <a:srgbClr val="C04F4D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8E7B681-F765-1A42-AB9B-6F617023392E}"/>
              </a:ext>
            </a:extLst>
          </p:cNvPr>
          <p:cNvGrpSpPr/>
          <p:nvPr/>
        </p:nvGrpSpPr>
        <p:grpSpPr>
          <a:xfrm>
            <a:off x="6196030" y="1216425"/>
            <a:ext cx="1703092" cy="843225"/>
            <a:chOff x="5598160" y="1285475"/>
            <a:chExt cx="1703092" cy="843225"/>
          </a:xfrm>
        </p:grpSpPr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id="{1E86CD45-BA8A-2141-B6E6-64BCA8D7086B}"/>
                </a:ext>
              </a:extLst>
            </p:cNvPr>
            <p:cNvSpPr/>
            <p:nvPr/>
          </p:nvSpPr>
          <p:spPr bwMode="auto">
            <a:xfrm>
              <a:off x="5675652" y="1285475"/>
              <a:ext cx="1625600" cy="843225"/>
            </a:xfrm>
            <a:prstGeom prst="rightArrow">
              <a:avLst>
                <a:gd name="adj1" fmla="val 70411"/>
                <a:gd name="adj2" fmla="val 50000"/>
              </a:avLst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78" name="Right Arrow 77">
              <a:extLst>
                <a:ext uri="{FF2B5EF4-FFF2-40B4-BE49-F238E27FC236}">
                  <a16:creationId xmlns:a16="http://schemas.microsoft.com/office/drawing/2014/main" id="{7B252904-CB46-8148-830D-D402A761C181}"/>
                </a:ext>
              </a:extLst>
            </p:cNvPr>
            <p:cNvSpPr/>
            <p:nvPr/>
          </p:nvSpPr>
          <p:spPr bwMode="auto">
            <a:xfrm>
              <a:off x="5598160" y="1285475"/>
              <a:ext cx="1625600" cy="843225"/>
            </a:xfrm>
            <a:prstGeom prst="rightArrow">
              <a:avLst>
                <a:gd name="adj1" fmla="val 70411"/>
                <a:gd name="adj2" fmla="val 50000"/>
              </a:avLst>
            </a:prstGeom>
            <a:solidFill>
              <a:srgbClr val="16305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solidFill>
                  <a:srgbClr val="003399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88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26AA-A129-0BF8-D0FF-2CC269111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4942-5964-9E21-2598-D661722E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3" y="0"/>
            <a:ext cx="7999326" cy="79513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Methods for NLBM</a:t>
            </a:r>
            <a:r>
              <a:rPr lang="en-US"/>
              <a:t> Development: NLBM 3.0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EE52C-C8F2-0919-A504-11B937B23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F04EBC-D7FD-8148-9D6A-109BAB67F919}"/>
              </a:ext>
            </a:extLst>
          </p:cNvPr>
          <p:cNvGrpSpPr/>
          <p:nvPr/>
        </p:nvGrpSpPr>
        <p:grpSpPr>
          <a:xfrm>
            <a:off x="632454" y="5709105"/>
            <a:ext cx="10754874" cy="442689"/>
            <a:chOff x="370576" y="5567432"/>
            <a:chExt cx="6053984" cy="5445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CC02C7-7057-0C4E-910B-FD5AEB2B0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354" y="5567433"/>
              <a:ext cx="3942206" cy="544539"/>
            </a:xfrm>
            <a:prstGeom prst="chevron">
              <a:avLst/>
            </a:prstGeom>
            <a:solidFill>
              <a:srgbClr val="8AA6C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>
                <a:latin typeface="+mj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E7CA11-FDAE-C849-BC09-E8F7EE2F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76" y="5567432"/>
              <a:ext cx="2143025" cy="544539"/>
            </a:xfrm>
            <a:prstGeom prst="chevron">
              <a:avLst/>
            </a:prstGeom>
            <a:solidFill>
              <a:srgbClr val="16305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471018-C838-AD4C-9F11-BEE762134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43" y="5650407"/>
              <a:ext cx="1259928" cy="3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 1</a:t>
              </a:r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9DF34A71-3E70-BF4F-9E3B-ED3F4734D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846" y="5650407"/>
              <a:ext cx="2153736" cy="3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 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6D9A0-3EF4-6240-8CA4-A0BFCC38B223}"/>
              </a:ext>
            </a:extLst>
          </p:cNvPr>
          <p:cNvGrpSpPr/>
          <p:nvPr/>
        </p:nvGrpSpPr>
        <p:grpSpPr>
          <a:xfrm>
            <a:off x="789272" y="1211833"/>
            <a:ext cx="10551273" cy="4324567"/>
            <a:chOff x="411320" y="1211833"/>
            <a:chExt cx="7791024" cy="43245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7C585F-8DBD-CD41-A974-ABA722B6CDB8}"/>
                </a:ext>
              </a:extLst>
            </p:cNvPr>
            <p:cNvSpPr/>
            <p:nvPr/>
          </p:nvSpPr>
          <p:spPr>
            <a:xfrm>
              <a:off x="411710" y="1716338"/>
              <a:ext cx="2576703" cy="382006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6550E5-566F-6D4F-92AA-AACC5CFFC79A}"/>
                </a:ext>
              </a:extLst>
            </p:cNvPr>
            <p:cNvSpPr/>
            <p:nvPr/>
          </p:nvSpPr>
          <p:spPr>
            <a:xfrm>
              <a:off x="3111347" y="1716338"/>
              <a:ext cx="5090997" cy="382006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6E5CED-FB79-B848-982C-44F2D0072B8E}"/>
                </a:ext>
              </a:extLst>
            </p:cNvPr>
            <p:cNvSpPr/>
            <p:nvPr/>
          </p:nvSpPr>
          <p:spPr>
            <a:xfrm>
              <a:off x="411320" y="1211833"/>
              <a:ext cx="2576703" cy="705464"/>
            </a:xfrm>
            <a:prstGeom prst="rect">
              <a:avLst/>
            </a:prstGeom>
            <a:solidFill>
              <a:srgbClr val="163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793E8-4DEF-FD4A-97CD-6F9D57FA5223}"/>
                </a:ext>
              </a:extLst>
            </p:cNvPr>
            <p:cNvSpPr/>
            <p:nvPr/>
          </p:nvSpPr>
          <p:spPr>
            <a:xfrm>
              <a:off x="3106657" y="1211833"/>
              <a:ext cx="5095687" cy="705464"/>
            </a:xfrm>
            <a:prstGeom prst="rect">
              <a:avLst/>
            </a:prstGeom>
            <a:solidFill>
              <a:srgbClr val="8AA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C5A5A5-DC46-AD4B-9AEA-6988698EFE9D}"/>
                </a:ext>
              </a:extLst>
            </p:cNvPr>
            <p:cNvSpPr txBox="1"/>
            <p:nvPr/>
          </p:nvSpPr>
          <p:spPr>
            <a:xfrm>
              <a:off x="812145" y="1349121"/>
              <a:ext cx="1727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Revised model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866CA-F05F-8F47-82E8-E441E6F906F5}"/>
                </a:ext>
              </a:extLst>
            </p:cNvPr>
            <p:cNvSpPr txBox="1"/>
            <p:nvPr/>
          </p:nvSpPr>
          <p:spPr>
            <a:xfrm>
              <a:off x="522096" y="2120925"/>
              <a:ext cx="235515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Revised NLBM 2.0 factor titles and operational definitions.</a:t>
              </a:r>
            </a:p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Added fourth determinant: Ethos</a:t>
              </a:r>
            </a:p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NLBM 3.0 has 22  factors across 4 determinants              (i.e., meta-factors)</a:t>
              </a:r>
            </a:p>
            <a:p>
              <a:pPr>
                <a:buClr>
                  <a:srgbClr val="C00000"/>
                </a:buClr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31A815-6BBD-034C-9BDE-4C1DDCD40C12}"/>
                </a:ext>
              </a:extLst>
            </p:cNvPr>
            <p:cNvSpPr txBox="1"/>
            <p:nvPr/>
          </p:nvSpPr>
          <p:spPr>
            <a:xfrm>
              <a:off x="3292934" y="2085867"/>
              <a:ext cx="464115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set of raw interview/focus group data was coded using NLBM 3.0 (n = 3,820)</a:t>
              </a:r>
            </a:p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3rd coder used on factors where no agreement occurred </a:t>
              </a:r>
            </a:p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 primary agreement among two coders (59%) and three coders (63%)</a:t>
              </a:r>
            </a:p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96% agreement across all agreement types (primary/secondary factors); IRR =.96</a:t>
              </a:r>
            </a:p>
            <a:p>
              <a:pPr marL="194310" indent="-19431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Coders also had high levels of agreement at determinant level (77% for all primary factors)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34BECE-6B6B-EB4B-BDD9-0509DD6596C0}"/>
                </a:ext>
              </a:extLst>
            </p:cNvPr>
            <p:cNvSpPr txBox="1"/>
            <p:nvPr/>
          </p:nvSpPr>
          <p:spPr>
            <a:xfrm>
              <a:off x="3964785" y="1355452"/>
              <a:ext cx="3372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Thematic 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87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B6295-ABB9-20E2-AE63-09A30559E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D1CCB-A4FD-F4BE-EA78-6C8E637F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77" y="-59181"/>
            <a:ext cx="11402011" cy="940237"/>
          </a:xfrm>
        </p:spPr>
        <p:txBody>
          <a:bodyPr/>
          <a:lstStyle/>
          <a:p>
            <a:pPr algn="ctr"/>
            <a:r>
              <a:rPr lang="en-US" sz="2800"/>
              <a:t>NLBM 3.0: Model Overview</a:t>
            </a:r>
            <a:endParaRPr lang="en-US" sz="2800" b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17769F-DC30-6462-1FD8-27664EF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41205"/>
              </p:ext>
            </p:extLst>
          </p:nvPr>
        </p:nvGraphicFramePr>
        <p:xfrm>
          <a:off x="431292" y="1539161"/>
          <a:ext cx="11329416" cy="4393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472">
                  <a:extLst>
                    <a:ext uri="{9D8B030D-6E8A-4147-A177-3AD203B41FA5}">
                      <a16:colId xmlns:a16="http://schemas.microsoft.com/office/drawing/2014/main" val="3779167598"/>
                    </a:ext>
                  </a:extLst>
                </a:gridCol>
                <a:gridCol w="3776472">
                  <a:extLst>
                    <a:ext uri="{9D8B030D-6E8A-4147-A177-3AD203B41FA5}">
                      <a16:colId xmlns:a16="http://schemas.microsoft.com/office/drawing/2014/main" val="2340700641"/>
                    </a:ext>
                  </a:extLst>
                </a:gridCol>
                <a:gridCol w="3776472">
                  <a:extLst>
                    <a:ext uri="{9D8B030D-6E8A-4147-A177-3AD203B41FA5}">
                      <a16:colId xmlns:a16="http://schemas.microsoft.com/office/drawing/2014/main" val="8915508"/>
                    </a:ext>
                  </a:extLst>
                </a:gridCol>
              </a:tblGrid>
              <a:tr h="546257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63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Develop/Inspire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81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0A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57796"/>
                  </a:ext>
                </a:extLst>
              </a:tr>
              <a:tr h="76951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Proficiency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Sailor Support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Making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Problem Solving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D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95752"/>
                  </a:ext>
                </a:extLst>
              </a:tr>
              <a:tr h="76951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Building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Setting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D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1270"/>
                  </a:ext>
                </a:extLst>
              </a:tr>
              <a:tr h="76951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Initiative,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Persistence, &amp; Effort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Emphasis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Guidance,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Direction, &amp; Structure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D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96288"/>
                  </a:ext>
                </a:extLst>
              </a:tr>
              <a:tr h="76951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Facilitating Team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Peer Performance </a:t>
                      </a:r>
                    </a:p>
                  </a:txBody>
                  <a:tcPr marL="47625" marR="47625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Empowerment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Unit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Effectiveness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D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64959"/>
                  </a:ext>
                </a:extLst>
              </a:tr>
              <a:tr h="76951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Serves as a Role Model </a:t>
                      </a:r>
                    </a:p>
                  </a:txBody>
                  <a:tcPr marL="47625" marR="47625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Training, Coaching,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Mentoring </a:t>
                      </a:r>
                    </a:p>
                  </a:txBody>
                  <a:tcPr marL="47625" marR="476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D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3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4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548FC-5600-E5BE-1555-06D00DA0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DAA0A-2144-031B-A468-B4049A4DD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57E35A-6077-DA1C-6B3B-AC077AAF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77" y="-59181"/>
            <a:ext cx="11402011" cy="940237"/>
          </a:xfrm>
        </p:spPr>
        <p:txBody>
          <a:bodyPr/>
          <a:lstStyle/>
          <a:p>
            <a:pPr algn="ctr"/>
            <a:r>
              <a:rPr lang="en-US" sz="2800"/>
              <a:t>NLBM 3.0: Model Overview</a:t>
            </a:r>
            <a:endParaRPr lang="en-US" sz="2800" b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A12851-BB02-204C-89F4-A124CD41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46061"/>
              </p:ext>
            </p:extLst>
          </p:nvPr>
        </p:nvGraphicFramePr>
        <p:xfrm>
          <a:off x="421474" y="1525199"/>
          <a:ext cx="11329416" cy="440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708">
                  <a:extLst>
                    <a:ext uri="{9D8B030D-6E8A-4147-A177-3AD203B41FA5}">
                      <a16:colId xmlns:a16="http://schemas.microsoft.com/office/drawing/2014/main" val="3779167598"/>
                    </a:ext>
                  </a:extLst>
                </a:gridCol>
                <a:gridCol w="5664708">
                  <a:extLst>
                    <a:ext uri="{9D8B030D-6E8A-4147-A177-3AD203B41FA5}">
                      <a16:colId xmlns:a16="http://schemas.microsoft.com/office/drawing/2014/main" val="2340700641"/>
                    </a:ext>
                  </a:extLst>
                </a:gridCol>
              </a:tblGrid>
              <a:tr h="5481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Ethos</a:t>
                      </a:r>
                    </a:p>
                  </a:txBody>
                  <a:tcPr anchor="ctr">
                    <a:solidFill>
                      <a:srgbClr val="702F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57796"/>
                  </a:ext>
                </a:extLst>
              </a:tr>
              <a:tr h="963582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 Intelligence</a:t>
                      </a:r>
                    </a:p>
                  </a:txBody>
                  <a:tcPr anchor="ctr">
                    <a:solidFill>
                      <a:srgbClr val="D4C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Interests</a:t>
                      </a:r>
                    </a:p>
                  </a:txBody>
                  <a:tcPr anchor="ctr">
                    <a:solidFill>
                      <a:srgbClr val="D4C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95752"/>
                  </a:ext>
                </a:extLst>
              </a:tr>
              <a:tr h="963582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Personality</a:t>
                      </a:r>
                    </a:p>
                  </a:txBody>
                  <a:tcPr anchor="ctr">
                    <a:solidFill>
                      <a:srgbClr val="D4C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Metacognition</a:t>
                      </a:r>
                    </a:p>
                  </a:txBody>
                  <a:tcPr anchor="ctr">
                    <a:solidFill>
                      <a:srgbClr val="D4C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1270"/>
                  </a:ext>
                </a:extLst>
              </a:tr>
              <a:tr h="963582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Ability</a:t>
                      </a:r>
                    </a:p>
                  </a:txBody>
                  <a:tcPr anchor="ctr">
                    <a:solidFill>
                      <a:srgbClr val="D4C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Motivation</a:t>
                      </a:r>
                    </a:p>
                  </a:txBody>
                  <a:tcPr anchor="ctr">
                    <a:solidFill>
                      <a:srgbClr val="D4C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96288"/>
                  </a:ext>
                </a:extLst>
              </a:tr>
              <a:tr h="9635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47625" marR="47625" marT="0" marB="0" anchor="ctr">
                    <a:solidFill>
                      <a:srgbClr val="D4CB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AB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64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8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6B66602-3E3B-3D4F-95F8-BF4F64BB6758}"/>
              </a:ext>
            </a:extLst>
          </p:cNvPr>
          <p:cNvSpPr/>
          <p:nvPr/>
        </p:nvSpPr>
        <p:spPr>
          <a:xfrm>
            <a:off x="687627" y="1873658"/>
            <a:ext cx="5982114" cy="4111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1D45DE2-B81A-B591-51E0-96AFD4E5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9882" y="1357644"/>
            <a:ext cx="4615040" cy="46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1064E62-97CA-7942-92A8-EB017319ADF9}"/>
              </a:ext>
            </a:extLst>
          </p:cNvPr>
          <p:cNvGrpSpPr/>
          <p:nvPr/>
        </p:nvGrpSpPr>
        <p:grpSpPr>
          <a:xfrm flipH="1">
            <a:off x="477077" y="1153916"/>
            <a:ext cx="3906663" cy="4831143"/>
            <a:chOff x="7103277" y="3292626"/>
            <a:chExt cx="5384364" cy="9562238"/>
          </a:xfrm>
        </p:grpSpPr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id="{E1870096-9591-B842-9CA7-33A4306BC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9234" y="3292626"/>
              <a:ext cx="368900" cy="9562238"/>
            </a:xfrm>
            <a:custGeom>
              <a:avLst/>
              <a:gdLst>
                <a:gd name="T0" fmla="*/ 0 w 376"/>
                <a:gd name="T1" fmla="*/ 11710 h 11711"/>
                <a:gd name="T2" fmla="*/ 375 w 376"/>
                <a:gd name="T3" fmla="*/ 11710 h 11711"/>
                <a:gd name="T4" fmla="*/ 375 w 376"/>
                <a:gd name="T5" fmla="*/ 0 h 11711"/>
                <a:gd name="T6" fmla="*/ 0 w 376"/>
                <a:gd name="T7" fmla="*/ 0 h 11711"/>
                <a:gd name="T8" fmla="*/ 0 w 376"/>
                <a:gd name="T9" fmla="*/ 11710 h 1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1711">
                  <a:moveTo>
                    <a:pt x="0" y="11710"/>
                  </a:moveTo>
                  <a:lnTo>
                    <a:pt x="375" y="11710"/>
                  </a:lnTo>
                  <a:lnTo>
                    <a:pt x="375" y="0"/>
                  </a:lnTo>
                  <a:lnTo>
                    <a:pt x="0" y="0"/>
                  </a:lnTo>
                  <a:lnTo>
                    <a:pt x="0" y="11710"/>
                  </a:lnTo>
                </a:path>
              </a:pathLst>
            </a:custGeom>
            <a:solidFill>
              <a:srgbClr val="1575A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latin typeface="Montserrat" panose="00000500000000000000" pitchFamily="2" charset="0"/>
              </a:endParaRPr>
            </a:p>
          </p:txBody>
        </p:sp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D09D12F2-4DF3-0642-AE15-36B0396977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03277" y="3351492"/>
              <a:ext cx="4885956" cy="1522692"/>
            </a:xfrm>
            <a:prstGeom prst="homePlate">
              <a:avLst>
                <a:gd name="adj" fmla="val 32652"/>
              </a:avLst>
            </a:prstGeom>
            <a:solidFill>
              <a:srgbClr val="1575A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latin typeface="Montserrat" panose="00000500000000000000" pitchFamily="2" charset="0"/>
              </a:endParaRPr>
            </a:p>
          </p:txBody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51D1752E-3A66-C94A-A522-9F7B4FC2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8972" y="3292626"/>
              <a:ext cx="588669" cy="1636500"/>
            </a:xfrm>
            <a:custGeom>
              <a:avLst/>
              <a:gdLst>
                <a:gd name="T0" fmla="*/ 660 w 661"/>
                <a:gd name="T1" fmla="*/ 243 h 1840"/>
                <a:gd name="T2" fmla="*/ 660 w 661"/>
                <a:gd name="T3" fmla="*/ 0 h 1840"/>
                <a:gd name="T4" fmla="*/ 0 w 661"/>
                <a:gd name="T5" fmla="*/ 0 h 1840"/>
                <a:gd name="T6" fmla="*/ 0 w 661"/>
                <a:gd name="T7" fmla="*/ 243 h 1840"/>
                <a:gd name="T8" fmla="*/ 101 w 661"/>
                <a:gd name="T9" fmla="*/ 243 h 1840"/>
                <a:gd name="T10" fmla="*/ 101 w 661"/>
                <a:gd name="T11" fmla="*/ 1598 h 1840"/>
                <a:gd name="T12" fmla="*/ 0 w 661"/>
                <a:gd name="T13" fmla="*/ 1598 h 1840"/>
                <a:gd name="T14" fmla="*/ 0 w 661"/>
                <a:gd name="T15" fmla="*/ 1839 h 1840"/>
                <a:gd name="T16" fmla="*/ 660 w 661"/>
                <a:gd name="T17" fmla="*/ 1839 h 1840"/>
                <a:gd name="T18" fmla="*/ 660 w 661"/>
                <a:gd name="T19" fmla="*/ 1598 h 1840"/>
                <a:gd name="T20" fmla="*/ 559 w 661"/>
                <a:gd name="T21" fmla="*/ 1598 h 1840"/>
                <a:gd name="T22" fmla="*/ 559 w 661"/>
                <a:gd name="T23" fmla="*/ 243 h 1840"/>
                <a:gd name="T24" fmla="*/ 660 w 661"/>
                <a:gd name="T25" fmla="*/ 243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1" h="1840">
                  <a:moveTo>
                    <a:pt x="660" y="243"/>
                  </a:moveTo>
                  <a:lnTo>
                    <a:pt x="660" y="0"/>
                  </a:lnTo>
                  <a:lnTo>
                    <a:pt x="0" y="0"/>
                  </a:lnTo>
                  <a:lnTo>
                    <a:pt x="0" y="243"/>
                  </a:lnTo>
                  <a:lnTo>
                    <a:pt x="101" y="243"/>
                  </a:lnTo>
                  <a:lnTo>
                    <a:pt x="101" y="1598"/>
                  </a:lnTo>
                  <a:lnTo>
                    <a:pt x="0" y="1598"/>
                  </a:lnTo>
                  <a:lnTo>
                    <a:pt x="0" y="1839"/>
                  </a:lnTo>
                  <a:lnTo>
                    <a:pt x="660" y="1839"/>
                  </a:lnTo>
                  <a:lnTo>
                    <a:pt x="660" y="1598"/>
                  </a:lnTo>
                  <a:lnTo>
                    <a:pt x="559" y="1598"/>
                  </a:lnTo>
                  <a:lnTo>
                    <a:pt x="559" y="243"/>
                  </a:lnTo>
                  <a:lnTo>
                    <a:pt x="660" y="243"/>
                  </a:lnTo>
                </a:path>
              </a:pathLst>
            </a:custGeom>
            <a:solidFill>
              <a:srgbClr val="1575A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latin typeface="Montserrat" panose="00000500000000000000" pitchFamily="2" charset="0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5B611945-7C51-F543-B470-08C941070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8972" y="4717205"/>
              <a:ext cx="588669" cy="215847"/>
            </a:xfrm>
            <a:custGeom>
              <a:avLst/>
              <a:gdLst>
                <a:gd name="T0" fmla="*/ 660 w 661"/>
                <a:gd name="T1" fmla="*/ 241 h 242"/>
                <a:gd name="T2" fmla="*/ 0 w 661"/>
                <a:gd name="T3" fmla="*/ 241 h 242"/>
                <a:gd name="T4" fmla="*/ 0 w 661"/>
                <a:gd name="T5" fmla="*/ 0 h 242"/>
                <a:gd name="T6" fmla="*/ 660 w 661"/>
                <a:gd name="T7" fmla="*/ 0 h 242"/>
                <a:gd name="T8" fmla="*/ 660 w 661"/>
                <a:gd name="T9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42">
                  <a:moveTo>
                    <a:pt x="660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660" y="0"/>
                  </a:lnTo>
                  <a:lnTo>
                    <a:pt x="660" y="241"/>
                  </a:lnTo>
                </a:path>
              </a:pathLst>
            </a:custGeom>
            <a:solidFill>
              <a:srgbClr val="111340">
                <a:alpha val="3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latin typeface="Montserrat" panose="00000500000000000000" pitchFamily="2" charset="0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1CAD790-D0DA-164A-8227-1A82CDF9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8972" y="3292626"/>
              <a:ext cx="588669" cy="215844"/>
            </a:xfrm>
            <a:custGeom>
              <a:avLst/>
              <a:gdLst>
                <a:gd name="T0" fmla="*/ 660 w 661"/>
                <a:gd name="T1" fmla="*/ 243 h 244"/>
                <a:gd name="T2" fmla="*/ 0 w 661"/>
                <a:gd name="T3" fmla="*/ 243 h 244"/>
                <a:gd name="T4" fmla="*/ 0 w 661"/>
                <a:gd name="T5" fmla="*/ 0 h 244"/>
                <a:gd name="T6" fmla="*/ 660 w 661"/>
                <a:gd name="T7" fmla="*/ 0 h 244"/>
                <a:gd name="T8" fmla="*/ 660 w 661"/>
                <a:gd name="T9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44">
                  <a:moveTo>
                    <a:pt x="660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660" y="0"/>
                  </a:lnTo>
                  <a:lnTo>
                    <a:pt x="660" y="243"/>
                  </a:lnTo>
                </a:path>
              </a:pathLst>
            </a:custGeom>
            <a:solidFill>
              <a:srgbClr val="111340">
                <a:alpha val="3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latin typeface="Montserrat" panose="00000500000000000000" pitchFamily="2" charset="0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6321890-3592-024E-A39A-EA3301CEC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040711" y="3508470"/>
              <a:ext cx="368899" cy="1208733"/>
            </a:xfrm>
            <a:custGeom>
              <a:avLst/>
              <a:gdLst>
                <a:gd name="T0" fmla="*/ 458 w 459"/>
                <a:gd name="T1" fmla="*/ 1355 h 1356"/>
                <a:gd name="T2" fmla="*/ 0 w 459"/>
                <a:gd name="T3" fmla="*/ 1355 h 1356"/>
                <a:gd name="T4" fmla="*/ 0 w 459"/>
                <a:gd name="T5" fmla="*/ 0 h 1356"/>
                <a:gd name="T6" fmla="*/ 458 w 459"/>
                <a:gd name="T7" fmla="*/ 0 h 1356"/>
                <a:gd name="T8" fmla="*/ 458 w 459"/>
                <a:gd name="T9" fmla="*/ 1355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356">
                  <a:moveTo>
                    <a:pt x="458" y="1355"/>
                  </a:moveTo>
                  <a:lnTo>
                    <a:pt x="0" y="1355"/>
                  </a:lnTo>
                  <a:lnTo>
                    <a:pt x="0" y="0"/>
                  </a:lnTo>
                  <a:lnTo>
                    <a:pt x="458" y="0"/>
                  </a:lnTo>
                  <a:lnTo>
                    <a:pt x="458" y="1355"/>
                  </a:lnTo>
                </a:path>
              </a:pathLst>
            </a:custGeom>
            <a:solidFill>
              <a:srgbClr val="111340">
                <a:alpha val="2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latin typeface="Montserrat" panose="00000500000000000000" pitchFamily="2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F5625B0-9BC0-1C4D-986C-D10B5BD9DC0A}"/>
              </a:ext>
            </a:extLst>
          </p:cNvPr>
          <p:cNvSpPr txBox="1"/>
          <p:nvPr/>
        </p:nvSpPr>
        <p:spPr>
          <a:xfrm>
            <a:off x="1004605" y="2065947"/>
            <a:ext cx="54992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Interrater reliability was initially not as strong as desired due to NLBM factor overlap.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was a mix of interviewer notes/summaries and actual interviewee statements, and questions changed across communities.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agreed upon raw interview statements among NLBM factors.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B2F842-AA16-D44A-B7E2-B86CFAD6828E}"/>
              </a:ext>
            </a:extLst>
          </p:cNvPr>
          <p:cNvSpPr txBox="1"/>
          <p:nvPr/>
        </p:nvSpPr>
        <p:spPr>
          <a:xfrm>
            <a:off x="1041959" y="1322490"/>
            <a:ext cx="2095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75744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EFF5EC7-A1BF-1440-B86E-02F4949E0CB2}"/>
              </a:ext>
            </a:extLst>
          </p:cNvPr>
          <p:cNvSpPr/>
          <p:nvPr/>
        </p:nvSpPr>
        <p:spPr>
          <a:xfrm>
            <a:off x="501023" y="1464256"/>
            <a:ext cx="6747120" cy="2034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AAFBA23C-BA67-E842-A59A-717C7633F129}"/>
              </a:ext>
            </a:extLst>
          </p:cNvPr>
          <p:cNvSpPr/>
          <p:nvPr/>
        </p:nvSpPr>
        <p:spPr>
          <a:xfrm>
            <a:off x="501022" y="1181774"/>
            <a:ext cx="5581531" cy="848054"/>
          </a:xfrm>
          <a:custGeom>
            <a:avLst/>
            <a:gdLst>
              <a:gd name="connsiteX0" fmla="*/ 0 w 6812736"/>
              <a:gd name="connsiteY0" fmla="*/ 0 h 966652"/>
              <a:gd name="connsiteX1" fmla="*/ 339094 w 6812736"/>
              <a:gd name="connsiteY1" fmla="*/ 0 h 966652"/>
              <a:gd name="connsiteX2" fmla="*/ 815617 w 6812736"/>
              <a:gd name="connsiteY2" fmla="*/ 0 h 966652"/>
              <a:gd name="connsiteX3" fmla="*/ 1035486 w 6812736"/>
              <a:gd name="connsiteY3" fmla="*/ 0 h 966652"/>
              <a:gd name="connsiteX4" fmla="*/ 1374581 w 6812736"/>
              <a:gd name="connsiteY4" fmla="*/ 0 h 966652"/>
              <a:gd name="connsiteX5" fmla="*/ 1528311 w 6812736"/>
              <a:gd name="connsiteY5" fmla="*/ 0 h 966652"/>
              <a:gd name="connsiteX6" fmla="*/ 2207317 w 6812736"/>
              <a:gd name="connsiteY6" fmla="*/ 0 h 966652"/>
              <a:gd name="connsiteX7" fmla="*/ 4937710 w 6812736"/>
              <a:gd name="connsiteY7" fmla="*/ 0 h 966652"/>
              <a:gd name="connsiteX8" fmla="*/ 5650404 w 6812736"/>
              <a:gd name="connsiteY8" fmla="*/ 0 h 966652"/>
              <a:gd name="connsiteX9" fmla="*/ 6329410 w 6812736"/>
              <a:gd name="connsiteY9" fmla="*/ 0 h 966652"/>
              <a:gd name="connsiteX10" fmla="*/ 6812736 w 6812736"/>
              <a:gd name="connsiteY10" fmla="*/ 483326 h 966652"/>
              <a:gd name="connsiteX11" fmla="*/ 6329410 w 6812736"/>
              <a:gd name="connsiteY11" fmla="*/ 966652 h 966652"/>
              <a:gd name="connsiteX12" fmla="*/ 5650404 w 6812736"/>
              <a:gd name="connsiteY12" fmla="*/ 966652 h 966652"/>
              <a:gd name="connsiteX13" fmla="*/ 4937710 w 6812736"/>
              <a:gd name="connsiteY13" fmla="*/ 966652 h 966652"/>
              <a:gd name="connsiteX14" fmla="*/ 2207317 w 6812736"/>
              <a:gd name="connsiteY14" fmla="*/ 966652 h 966652"/>
              <a:gd name="connsiteX15" fmla="*/ 1528311 w 6812736"/>
              <a:gd name="connsiteY15" fmla="*/ 966652 h 966652"/>
              <a:gd name="connsiteX16" fmla="*/ 1374581 w 6812736"/>
              <a:gd name="connsiteY16" fmla="*/ 966652 h 966652"/>
              <a:gd name="connsiteX17" fmla="*/ 1035486 w 6812736"/>
              <a:gd name="connsiteY17" fmla="*/ 966652 h 966652"/>
              <a:gd name="connsiteX18" fmla="*/ 815617 w 6812736"/>
              <a:gd name="connsiteY18" fmla="*/ 966652 h 966652"/>
              <a:gd name="connsiteX19" fmla="*/ 339094 w 6812736"/>
              <a:gd name="connsiteY19" fmla="*/ 966652 h 966652"/>
              <a:gd name="connsiteX20" fmla="*/ 0 w 6812736"/>
              <a:gd name="connsiteY20" fmla="*/ 966652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2736" h="966652">
                <a:moveTo>
                  <a:pt x="0" y="0"/>
                </a:moveTo>
                <a:lnTo>
                  <a:pt x="339094" y="0"/>
                </a:lnTo>
                <a:lnTo>
                  <a:pt x="815617" y="0"/>
                </a:lnTo>
                <a:lnTo>
                  <a:pt x="1035486" y="0"/>
                </a:lnTo>
                <a:lnTo>
                  <a:pt x="1374581" y="0"/>
                </a:lnTo>
                <a:lnTo>
                  <a:pt x="1528311" y="0"/>
                </a:lnTo>
                <a:lnTo>
                  <a:pt x="2207317" y="0"/>
                </a:lnTo>
                <a:lnTo>
                  <a:pt x="4937710" y="0"/>
                </a:lnTo>
                <a:lnTo>
                  <a:pt x="5650404" y="0"/>
                </a:lnTo>
                <a:lnTo>
                  <a:pt x="6329410" y="0"/>
                </a:lnTo>
                <a:lnTo>
                  <a:pt x="6812736" y="483326"/>
                </a:lnTo>
                <a:lnTo>
                  <a:pt x="6329410" y="966652"/>
                </a:lnTo>
                <a:lnTo>
                  <a:pt x="5650404" y="966652"/>
                </a:lnTo>
                <a:lnTo>
                  <a:pt x="4937710" y="966652"/>
                </a:lnTo>
                <a:lnTo>
                  <a:pt x="2207317" y="966652"/>
                </a:lnTo>
                <a:lnTo>
                  <a:pt x="1528311" y="966652"/>
                </a:lnTo>
                <a:lnTo>
                  <a:pt x="1374581" y="966652"/>
                </a:lnTo>
                <a:lnTo>
                  <a:pt x="1035486" y="966652"/>
                </a:lnTo>
                <a:lnTo>
                  <a:pt x="815617" y="966652"/>
                </a:lnTo>
                <a:lnTo>
                  <a:pt x="339094" y="966652"/>
                </a:lnTo>
                <a:lnTo>
                  <a:pt x="0" y="966652"/>
                </a:lnTo>
                <a:close/>
              </a:path>
            </a:pathLst>
          </a:custGeom>
          <a:solidFill>
            <a:srgbClr val="E0AB2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2238E8E-653B-F840-B89B-D1C06A29B3A5}"/>
              </a:ext>
            </a:extLst>
          </p:cNvPr>
          <p:cNvSpPr/>
          <p:nvPr/>
        </p:nvSpPr>
        <p:spPr>
          <a:xfrm>
            <a:off x="2057244" y="1181774"/>
            <a:ext cx="5581531" cy="848054"/>
          </a:xfrm>
          <a:custGeom>
            <a:avLst/>
            <a:gdLst>
              <a:gd name="connsiteX0" fmla="*/ 0 w 6812736"/>
              <a:gd name="connsiteY0" fmla="*/ 0 h 966652"/>
              <a:gd name="connsiteX1" fmla="*/ 339094 w 6812736"/>
              <a:gd name="connsiteY1" fmla="*/ 0 h 966652"/>
              <a:gd name="connsiteX2" fmla="*/ 815617 w 6812736"/>
              <a:gd name="connsiteY2" fmla="*/ 0 h 966652"/>
              <a:gd name="connsiteX3" fmla="*/ 1035486 w 6812736"/>
              <a:gd name="connsiteY3" fmla="*/ 0 h 966652"/>
              <a:gd name="connsiteX4" fmla="*/ 1374581 w 6812736"/>
              <a:gd name="connsiteY4" fmla="*/ 0 h 966652"/>
              <a:gd name="connsiteX5" fmla="*/ 1528311 w 6812736"/>
              <a:gd name="connsiteY5" fmla="*/ 0 h 966652"/>
              <a:gd name="connsiteX6" fmla="*/ 2207317 w 6812736"/>
              <a:gd name="connsiteY6" fmla="*/ 0 h 966652"/>
              <a:gd name="connsiteX7" fmla="*/ 4937710 w 6812736"/>
              <a:gd name="connsiteY7" fmla="*/ 0 h 966652"/>
              <a:gd name="connsiteX8" fmla="*/ 5650404 w 6812736"/>
              <a:gd name="connsiteY8" fmla="*/ 0 h 966652"/>
              <a:gd name="connsiteX9" fmla="*/ 6329410 w 6812736"/>
              <a:gd name="connsiteY9" fmla="*/ 0 h 966652"/>
              <a:gd name="connsiteX10" fmla="*/ 6812736 w 6812736"/>
              <a:gd name="connsiteY10" fmla="*/ 483326 h 966652"/>
              <a:gd name="connsiteX11" fmla="*/ 6329410 w 6812736"/>
              <a:gd name="connsiteY11" fmla="*/ 966652 h 966652"/>
              <a:gd name="connsiteX12" fmla="*/ 5650404 w 6812736"/>
              <a:gd name="connsiteY12" fmla="*/ 966652 h 966652"/>
              <a:gd name="connsiteX13" fmla="*/ 4937710 w 6812736"/>
              <a:gd name="connsiteY13" fmla="*/ 966652 h 966652"/>
              <a:gd name="connsiteX14" fmla="*/ 2207317 w 6812736"/>
              <a:gd name="connsiteY14" fmla="*/ 966652 h 966652"/>
              <a:gd name="connsiteX15" fmla="*/ 1528311 w 6812736"/>
              <a:gd name="connsiteY15" fmla="*/ 966652 h 966652"/>
              <a:gd name="connsiteX16" fmla="*/ 1374581 w 6812736"/>
              <a:gd name="connsiteY16" fmla="*/ 966652 h 966652"/>
              <a:gd name="connsiteX17" fmla="*/ 1035486 w 6812736"/>
              <a:gd name="connsiteY17" fmla="*/ 966652 h 966652"/>
              <a:gd name="connsiteX18" fmla="*/ 815617 w 6812736"/>
              <a:gd name="connsiteY18" fmla="*/ 966652 h 966652"/>
              <a:gd name="connsiteX19" fmla="*/ 339094 w 6812736"/>
              <a:gd name="connsiteY19" fmla="*/ 966652 h 966652"/>
              <a:gd name="connsiteX20" fmla="*/ 0 w 6812736"/>
              <a:gd name="connsiteY20" fmla="*/ 966652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2736" h="966652">
                <a:moveTo>
                  <a:pt x="0" y="0"/>
                </a:moveTo>
                <a:lnTo>
                  <a:pt x="339094" y="0"/>
                </a:lnTo>
                <a:lnTo>
                  <a:pt x="815617" y="0"/>
                </a:lnTo>
                <a:lnTo>
                  <a:pt x="1035486" y="0"/>
                </a:lnTo>
                <a:lnTo>
                  <a:pt x="1374581" y="0"/>
                </a:lnTo>
                <a:lnTo>
                  <a:pt x="1528311" y="0"/>
                </a:lnTo>
                <a:lnTo>
                  <a:pt x="2207317" y="0"/>
                </a:lnTo>
                <a:lnTo>
                  <a:pt x="4937710" y="0"/>
                </a:lnTo>
                <a:lnTo>
                  <a:pt x="5650404" y="0"/>
                </a:lnTo>
                <a:lnTo>
                  <a:pt x="6329410" y="0"/>
                </a:lnTo>
                <a:lnTo>
                  <a:pt x="6812736" y="483326"/>
                </a:lnTo>
                <a:lnTo>
                  <a:pt x="6329410" y="966652"/>
                </a:lnTo>
                <a:lnTo>
                  <a:pt x="5650404" y="966652"/>
                </a:lnTo>
                <a:lnTo>
                  <a:pt x="4937710" y="966652"/>
                </a:lnTo>
                <a:lnTo>
                  <a:pt x="2207317" y="966652"/>
                </a:lnTo>
                <a:lnTo>
                  <a:pt x="1528311" y="966652"/>
                </a:lnTo>
                <a:lnTo>
                  <a:pt x="1374581" y="966652"/>
                </a:lnTo>
                <a:lnTo>
                  <a:pt x="1035486" y="966652"/>
                </a:lnTo>
                <a:lnTo>
                  <a:pt x="815617" y="966652"/>
                </a:lnTo>
                <a:lnTo>
                  <a:pt x="339094" y="966652"/>
                </a:lnTo>
                <a:lnTo>
                  <a:pt x="0" y="966652"/>
                </a:lnTo>
                <a:close/>
              </a:path>
            </a:pathLst>
          </a:custGeom>
          <a:solidFill>
            <a:srgbClr val="E0AB2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 descr="A group of men in white uniforms&#10;&#10;Description automatically generated">
            <a:extLst>
              <a:ext uri="{FF2B5EF4-FFF2-40B4-BE49-F238E27FC236}">
                <a16:creationId xmlns:a16="http://schemas.microsoft.com/office/drawing/2014/main" id="{367F3E8A-CB0A-5040-59B2-F514031702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82" y="1444454"/>
            <a:ext cx="3972631" cy="44836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729C5B0-BDAE-6C45-B796-718985EB460D}"/>
              </a:ext>
            </a:extLst>
          </p:cNvPr>
          <p:cNvSpPr txBox="1"/>
          <p:nvPr/>
        </p:nvSpPr>
        <p:spPr>
          <a:xfrm>
            <a:off x="625093" y="1278752"/>
            <a:ext cx="6400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demonstrates a method for developing and validating behavioral models of leadership.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20A7E9-BD1D-FF48-8B55-64AC3AC300F6}"/>
              </a:ext>
            </a:extLst>
          </p:cNvPr>
          <p:cNvSpPr txBox="1"/>
          <p:nvPr/>
        </p:nvSpPr>
        <p:spPr>
          <a:xfrm>
            <a:off x="567827" y="2104011"/>
            <a:ext cx="65861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indent="-2514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qualitative data from Navy personnel about leadership experience within different naval communities.</a:t>
            </a:r>
          </a:p>
          <a:p>
            <a:pPr marL="251460" indent="-2514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leadership factors are measurable and trainable to align with Navy talent management goals.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F5EBDC-B46C-0F4C-97BF-8B4D84C98B37}"/>
              </a:ext>
            </a:extLst>
          </p:cNvPr>
          <p:cNvSpPr/>
          <p:nvPr/>
        </p:nvSpPr>
        <p:spPr>
          <a:xfrm>
            <a:off x="501023" y="3936624"/>
            <a:ext cx="6747120" cy="224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DFF2CC59-F5E4-7644-A413-E3F58ABEFF8F}"/>
              </a:ext>
            </a:extLst>
          </p:cNvPr>
          <p:cNvSpPr/>
          <p:nvPr/>
        </p:nvSpPr>
        <p:spPr>
          <a:xfrm>
            <a:off x="501022" y="3613801"/>
            <a:ext cx="5581531" cy="848054"/>
          </a:xfrm>
          <a:custGeom>
            <a:avLst/>
            <a:gdLst>
              <a:gd name="connsiteX0" fmla="*/ 0 w 6812736"/>
              <a:gd name="connsiteY0" fmla="*/ 0 h 966652"/>
              <a:gd name="connsiteX1" fmla="*/ 339094 w 6812736"/>
              <a:gd name="connsiteY1" fmla="*/ 0 h 966652"/>
              <a:gd name="connsiteX2" fmla="*/ 815617 w 6812736"/>
              <a:gd name="connsiteY2" fmla="*/ 0 h 966652"/>
              <a:gd name="connsiteX3" fmla="*/ 1035486 w 6812736"/>
              <a:gd name="connsiteY3" fmla="*/ 0 h 966652"/>
              <a:gd name="connsiteX4" fmla="*/ 1374581 w 6812736"/>
              <a:gd name="connsiteY4" fmla="*/ 0 h 966652"/>
              <a:gd name="connsiteX5" fmla="*/ 1528311 w 6812736"/>
              <a:gd name="connsiteY5" fmla="*/ 0 h 966652"/>
              <a:gd name="connsiteX6" fmla="*/ 2207317 w 6812736"/>
              <a:gd name="connsiteY6" fmla="*/ 0 h 966652"/>
              <a:gd name="connsiteX7" fmla="*/ 4937710 w 6812736"/>
              <a:gd name="connsiteY7" fmla="*/ 0 h 966652"/>
              <a:gd name="connsiteX8" fmla="*/ 5650404 w 6812736"/>
              <a:gd name="connsiteY8" fmla="*/ 0 h 966652"/>
              <a:gd name="connsiteX9" fmla="*/ 6329410 w 6812736"/>
              <a:gd name="connsiteY9" fmla="*/ 0 h 966652"/>
              <a:gd name="connsiteX10" fmla="*/ 6812736 w 6812736"/>
              <a:gd name="connsiteY10" fmla="*/ 483326 h 966652"/>
              <a:gd name="connsiteX11" fmla="*/ 6329410 w 6812736"/>
              <a:gd name="connsiteY11" fmla="*/ 966652 h 966652"/>
              <a:gd name="connsiteX12" fmla="*/ 5650404 w 6812736"/>
              <a:gd name="connsiteY12" fmla="*/ 966652 h 966652"/>
              <a:gd name="connsiteX13" fmla="*/ 4937710 w 6812736"/>
              <a:gd name="connsiteY13" fmla="*/ 966652 h 966652"/>
              <a:gd name="connsiteX14" fmla="*/ 2207317 w 6812736"/>
              <a:gd name="connsiteY14" fmla="*/ 966652 h 966652"/>
              <a:gd name="connsiteX15" fmla="*/ 1528311 w 6812736"/>
              <a:gd name="connsiteY15" fmla="*/ 966652 h 966652"/>
              <a:gd name="connsiteX16" fmla="*/ 1374581 w 6812736"/>
              <a:gd name="connsiteY16" fmla="*/ 966652 h 966652"/>
              <a:gd name="connsiteX17" fmla="*/ 1035486 w 6812736"/>
              <a:gd name="connsiteY17" fmla="*/ 966652 h 966652"/>
              <a:gd name="connsiteX18" fmla="*/ 815617 w 6812736"/>
              <a:gd name="connsiteY18" fmla="*/ 966652 h 966652"/>
              <a:gd name="connsiteX19" fmla="*/ 339094 w 6812736"/>
              <a:gd name="connsiteY19" fmla="*/ 966652 h 966652"/>
              <a:gd name="connsiteX20" fmla="*/ 0 w 6812736"/>
              <a:gd name="connsiteY20" fmla="*/ 966652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2736" h="966652">
                <a:moveTo>
                  <a:pt x="0" y="0"/>
                </a:moveTo>
                <a:lnTo>
                  <a:pt x="339094" y="0"/>
                </a:lnTo>
                <a:lnTo>
                  <a:pt x="815617" y="0"/>
                </a:lnTo>
                <a:lnTo>
                  <a:pt x="1035486" y="0"/>
                </a:lnTo>
                <a:lnTo>
                  <a:pt x="1374581" y="0"/>
                </a:lnTo>
                <a:lnTo>
                  <a:pt x="1528311" y="0"/>
                </a:lnTo>
                <a:lnTo>
                  <a:pt x="2207317" y="0"/>
                </a:lnTo>
                <a:lnTo>
                  <a:pt x="4937710" y="0"/>
                </a:lnTo>
                <a:lnTo>
                  <a:pt x="5650404" y="0"/>
                </a:lnTo>
                <a:lnTo>
                  <a:pt x="6329410" y="0"/>
                </a:lnTo>
                <a:lnTo>
                  <a:pt x="6812736" y="483326"/>
                </a:lnTo>
                <a:lnTo>
                  <a:pt x="6329410" y="966652"/>
                </a:lnTo>
                <a:lnTo>
                  <a:pt x="5650404" y="966652"/>
                </a:lnTo>
                <a:lnTo>
                  <a:pt x="4937710" y="966652"/>
                </a:lnTo>
                <a:lnTo>
                  <a:pt x="2207317" y="966652"/>
                </a:lnTo>
                <a:lnTo>
                  <a:pt x="1528311" y="966652"/>
                </a:lnTo>
                <a:lnTo>
                  <a:pt x="1374581" y="966652"/>
                </a:lnTo>
                <a:lnTo>
                  <a:pt x="1035486" y="966652"/>
                </a:lnTo>
                <a:lnTo>
                  <a:pt x="815617" y="966652"/>
                </a:lnTo>
                <a:lnTo>
                  <a:pt x="339094" y="966652"/>
                </a:lnTo>
                <a:lnTo>
                  <a:pt x="0" y="966652"/>
                </a:lnTo>
                <a:close/>
              </a:path>
            </a:pathLst>
          </a:custGeom>
          <a:solidFill>
            <a:srgbClr val="1575A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EBD850C-07DF-A04C-A491-5FC78B692BF4}"/>
              </a:ext>
            </a:extLst>
          </p:cNvPr>
          <p:cNvSpPr/>
          <p:nvPr/>
        </p:nvSpPr>
        <p:spPr>
          <a:xfrm>
            <a:off x="2057244" y="3613801"/>
            <a:ext cx="5581531" cy="848054"/>
          </a:xfrm>
          <a:custGeom>
            <a:avLst/>
            <a:gdLst>
              <a:gd name="connsiteX0" fmla="*/ 0 w 6812736"/>
              <a:gd name="connsiteY0" fmla="*/ 0 h 966652"/>
              <a:gd name="connsiteX1" fmla="*/ 339094 w 6812736"/>
              <a:gd name="connsiteY1" fmla="*/ 0 h 966652"/>
              <a:gd name="connsiteX2" fmla="*/ 815617 w 6812736"/>
              <a:gd name="connsiteY2" fmla="*/ 0 h 966652"/>
              <a:gd name="connsiteX3" fmla="*/ 1035486 w 6812736"/>
              <a:gd name="connsiteY3" fmla="*/ 0 h 966652"/>
              <a:gd name="connsiteX4" fmla="*/ 1374581 w 6812736"/>
              <a:gd name="connsiteY4" fmla="*/ 0 h 966652"/>
              <a:gd name="connsiteX5" fmla="*/ 1528311 w 6812736"/>
              <a:gd name="connsiteY5" fmla="*/ 0 h 966652"/>
              <a:gd name="connsiteX6" fmla="*/ 2207317 w 6812736"/>
              <a:gd name="connsiteY6" fmla="*/ 0 h 966652"/>
              <a:gd name="connsiteX7" fmla="*/ 4937710 w 6812736"/>
              <a:gd name="connsiteY7" fmla="*/ 0 h 966652"/>
              <a:gd name="connsiteX8" fmla="*/ 5650404 w 6812736"/>
              <a:gd name="connsiteY8" fmla="*/ 0 h 966652"/>
              <a:gd name="connsiteX9" fmla="*/ 6329410 w 6812736"/>
              <a:gd name="connsiteY9" fmla="*/ 0 h 966652"/>
              <a:gd name="connsiteX10" fmla="*/ 6812736 w 6812736"/>
              <a:gd name="connsiteY10" fmla="*/ 483326 h 966652"/>
              <a:gd name="connsiteX11" fmla="*/ 6329410 w 6812736"/>
              <a:gd name="connsiteY11" fmla="*/ 966652 h 966652"/>
              <a:gd name="connsiteX12" fmla="*/ 5650404 w 6812736"/>
              <a:gd name="connsiteY12" fmla="*/ 966652 h 966652"/>
              <a:gd name="connsiteX13" fmla="*/ 4937710 w 6812736"/>
              <a:gd name="connsiteY13" fmla="*/ 966652 h 966652"/>
              <a:gd name="connsiteX14" fmla="*/ 2207317 w 6812736"/>
              <a:gd name="connsiteY14" fmla="*/ 966652 h 966652"/>
              <a:gd name="connsiteX15" fmla="*/ 1528311 w 6812736"/>
              <a:gd name="connsiteY15" fmla="*/ 966652 h 966652"/>
              <a:gd name="connsiteX16" fmla="*/ 1374581 w 6812736"/>
              <a:gd name="connsiteY16" fmla="*/ 966652 h 966652"/>
              <a:gd name="connsiteX17" fmla="*/ 1035486 w 6812736"/>
              <a:gd name="connsiteY17" fmla="*/ 966652 h 966652"/>
              <a:gd name="connsiteX18" fmla="*/ 815617 w 6812736"/>
              <a:gd name="connsiteY18" fmla="*/ 966652 h 966652"/>
              <a:gd name="connsiteX19" fmla="*/ 339094 w 6812736"/>
              <a:gd name="connsiteY19" fmla="*/ 966652 h 966652"/>
              <a:gd name="connsiteX20" fmla="*/ 0 w 6812736"/>
              <a:gd name="connsiteY20" fmla="*/ 966652 h 96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2736" h="966652">
                <a:moveTo>
                  <a:pt x="0" y="0"/>
                </a:moveTo>
                <a:lnTo>
                  <a:pt x="339094" y="0"/>
                </a:lnTo>
                <a:lnTo>
                  <a:pt x="815617" y="0"/>
                </a:lnTo>
                <a:lnTo>
                  <a:pt x="1035486" y="0"/>
                </a:lnTo>
                <a:lnTo>
                  <a:pt x="1374581" y="0"/>
                </a:lnTo>
                <a:lnTo>
                  <a:pt x="1528311" y="0"/>
                </a:lnTo>
                <a:lnTo>
                  <a:pt x="2207317" y="0"/>
                </a:lnTo>
                <a:lnTo>
                  <a:pt x="4937710" y="0"/>
                </a:lnTo>
                <a:lnTo>
                  <a:pt x="5650404" y="0"/>
                </a:lnTo>
                <a:lnTo>
                  <a:pt x="6329410" y="0"/>
                </a:lnTo>
                <a:lnTo>
                  <a:pt x="6812736" y="483326"/>
                </a:lnTo>
                <a:lnTo>
                  <a:pt x="6329410" y="966652"/>
                </a:lnTo>
                <a:lnTo>
                  <a:pt x="5650404" y="966652"/>
                </a:lnTo>
                <a:lnTo>
                  <a:pt x="4937710" y="966652"/>
                </a:lnTo>
                <a:lnTo>
                  <a:pt x="2207317" y="966652"/>
                </a:lnTo>
                <a:lnTo>
                  <a:pt x="1528311" y="966652"/>
                </a:lnTo>
                <a:lnTo>
                  <a:pt x="1374581" y="966652"/>
                </a:lnTo>
                <a:lnTo>
                  <a:pt x="1035486" y="966652"/>
                </a:lnTo>
                <a:lnTo>
                  <a:pt x="815617" y="966652"/>
                </a:lnTo>
                <a:lnTo>
                  <a:pt x="339094" y="966652"/>
                </a:lnTo>
                <a:lnTo>
                  <a:pt x="0" y="966652"/>
                </a:lnTo>
                <a:close/>
              </a:path>
            </a:pathLst>
          </a:custGeom>
          <a:solidFill>
            <a:srgbClr val="1575A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E74CC-AFB7-E945-9FD4-A543325E1213}"/>
              </a:ext>
            </a:extLst>
          </p:cNvPr>
          <p:cNvSpPr txBox="1"/>
          <p:nvPr/>
        </p:nvSpPr>
        <p:spPr>
          <a:xfrm>
            <a:off x="625093" y="3710779"/>
            <a:ext cx="6400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NLP algorithms and human analysis on the same data set.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0A76C4-7476-0547-BAFF-A90A3A307596}"/>
              </a:ext>
            </a:extLst>
          </p:cNvPr>
          <p:cNvSpPr txBox="1"/>
          <p:nvPr/>
        </p:nvSpPr>
        <p:spPr>
          <a:xfrm>
            <a:off x="567827" y="4536038"/>
            <a:ext cx="645757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indent="-2514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NLP results helped refine the findings of the human analysis at the factor level. </a:t>
            </a:r>
          </a:p>
          <a:p>
            <a:pPr marL="251460" indent="-2514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NLP and human analysis together may help build on the strengths and minimize the weaknesses of both approaches. </a:t>
            </a:r>
          </a:p>
        </p:txBody>
      </p:sp>
      <p:pic>
        <p:nvPicPr>
          <p:cNvPr id="5" name="Picture 4" descr="A group of people in white uniforms saluting&#10;&#10;Description automatically generated">
            <a:extLst>
              <a:ext uri="{FF2B5EF4-FFF2-40B4-BE49-F238E27FC236}">
                <a16:creationId xmlns:a16="http://schemas.microsoft.com/office/drawing/2014/main" id="{7CA53766-FE50-7D1A-659A-E947AFD15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-435" r="29495" b="435"/>
          <a:stretch/>
        </p:blipFill>
        <p:spPr>
          <a:xfrm>
            <a:off x="7740116" y="1432551"/>
            <a:ext cx="4066761" cy="4556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6E131A-01DB-A49E-7AC8-01A901874827}"/>
              </a:ext>
            </a:extLst>
          </p:cNvPr>
          <p:cNvSpPr txBox="1"/>
          <p:nvPr/>
        </p:nvSpPr>
        <p:spPr>
          <a:xfrm>
            <a:off x="7425560" y="5989006"/>
            <a:ext cx="4766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Naval Sea Systems Command, Corporate Communications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360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C563-FD51-DA01-8FBA-F9602305F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DB648D-B68E-454E-91F4-FDBA1E81063B}"/>
              </a:ext>
            </a:extLst>
          </p:cNvPr>
          <p:cNvSpPr/>
          <p:nvPr/>
        </p:nvSpPr>
        <p:spPr>
          <a:xfrm>
            <a:off x="880228" y="1616916"/>
            <a:ext cx="5977772" cy="4447331"/>
          </a:xfrm>
          <a:prstGeom prst="rect">
            <a:avLst/>
          </a:prstGeom>
          <a:solidFill>
            <a:srgbClr val="16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6B42529F-1AE0-0549-ADF5-1142B4091EE7}"/>
              </a:ext>
            </a:extLst>
          </p:cNvPr>
          <p:cNvSpPr/>
          <p:nvPr/>
        </p:nvSpPr>
        <p:spPr>
          <a:xfrm>
            <a:off x="627220" y="1616917"/>
            <a:ext cx="5977772" cy="420446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3E3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EB8604-BE4B-AD4A-A8FA-727D859172FD}"/>
              </a:ext>
            </a:extLst>
          </p:cNvPr>
          <p:cNvCxnSpPr>
            <a:cxnSpLocks/>
          </p:cNvCxnSpPr>
          <p:nvPr/>
        </p:nvCxnSpPr>
        <p:spPr bwMode="auto">
          <a:xfrm>
            <a:off x="1041991" y="2402958"/>
            <a:ext cx="0" cy="269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C3300"/>
            </a:solidFill>
            <a:prstDash val="sysDash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C964AF-3AA4-9DE6-61DB-5805F6D7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B0A4F-2456-1DDD-CA0C-C73B91E3D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3452FC-1778-434F-9D46-8E5FA8CB7861}"/>
              </a:ext>
            </a:extLst>
          </p:cNvPr>
          <p:cNvSpPr/>
          <p:nvPr/>
        </p:nvSpPr>
        <p:spPr>
          <a:xfrm>
            <a:off x="257208" y="2090072"/>
            <a:ext cx="364261" cy="651233"/>
          </a:xfrm>
          <a:custGeom>
            <a:avLst/>
            <a:gdLst>
              <a:gd name="connsiteX0" fmla="*/ 0 w 219456"/>
              <a:gd name="connsiteY0" fmla="*/ 0 h 868680"/>
              <a:gd name="connsiteX1" fmla="*/ 210312 w 219456"/>
              <a:gd name="connsiteY1" fmla="*/ 868680 h 868680"/>
              <a:gd name="connsiteX2" fmla="*/ 219456 w 219456"/>
              <a:gd name="connsiteY2" fmla="*/ 0 h 868680"/>
              <a:gd name="connsiteX3" fmla="*/ 0 w 219456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" h="868680">
                <a:moveTo>
                  <a:pt x="0" y="0"/>
                </a:moveTo>
                <a:lnTo>
                  <a:pt x="210312" y="868680"/>
                </a:lnTo>
                <a:lnTo>
                  <a:pt x="219456" y="0"/>
                </a:lnTo>
                <a:lnTo>
                  <a:pt x="0" y="0"/>
                </a:lnTo>
                <a:close/>
              </a:path>
            </a:pathLst>
          </a:custGeom>
          <a:solidFill>
            <a:srgbClr val="35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CEE4C-9094-7343-9227-FE2F271C44FB}"/>
              </a:ext>
            </a:extLst>
          </p:cNvPr>
          <p:cNvSpPr/>
          <p:nvPr/>
        </p:nvSpPr>
        <p:spPr>
          <a:xfrm>
            <a:off x="251457" y="1307749"/>
            <a:ext cx="6372338" cy="782323"/>
          </a:xfrm>
          <a:prstGeom prst="rect">
            <a:avLst/>
          </a:prstGeom>
          <a:solidFill>
            <a:srgbClr val="1575A9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B93A1-14F3-5F47-8377-3E52230E14F7}"/>
              </a:ext>
            </a:extLst>
          </p:cNvPr>
          <p:cNvSpPr txBox="1"/>
          <p:nvPr/>
        </p:nvSpPr>
        <p:spPr>
          <a:xfrm>
            <a:off x="408450" y="1449233"/>
            <a:ext cx="518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NLBM: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AD17F-6B84-5B45-B4D0-8B5EAEA96158}"/>
              </a:ext>
            </a:extLst>
          </p:cNvPr>
          <p:cNvSpPr txBox="1"/>
          <p:nvPr/>
        </p:nvSpPr>
        <p:spPr>
          <a:xfrm>
            <a:off x="880229" y="2257756"/>
            <a:ext cx="54398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ts val="2800"/>
              </a:lnSpc>
              <a:buClr>
                <a:srgbClr val="CC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 of additional community data. </a:t>
            </a:r>
          </a:p>
          <a:p>
            <a:pPr marL="342900" lvl="1" indent="-342900">
              <a:lnSpc>
                <a:spcPts val="2800"/>
              </a:lnSpc>
              <a:buClr>
                <a:srgbClr val="CC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model adjustments to create final behavioral model</a:t>
            </a:r>
          </a:p>
          <a:p>
            <a:pPr marL="952485" lvl="2" indent="-342900">
              <a:lnSpc>
                <a:spcPts val="2800"/>
              </a:lnSpc>
              <a:buClr>
                <a:srgbClr val="CC3300"/>
              </a:buClr>
              <a:buFont typeface="System Font Regular"/>
              <a:buChar char="–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be NLBM 4.0</a:t>
            </a:r>
          </a:p>
          <a:p>
            <a:pPr marL="342900" lvl="1" indent="-342900">
              <a:lnSpc>
                <a:spcPts val="2800"/>
              </a:lnSpc>
              <a:buClr>
                <a:srgbClr val="CC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NLP Analysis to test NLBM 4.0</a:t>
            </a:r>
          </a:p>
          <a:p>
            <a:pPr marL="342900" lvl="1" indent="-342900">
              <a:lnSpc>
                <a:spcPts val="2800"/>
              </a:lnSpc>
              <a:buClr>
                <a:srgbClr val="CC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behaviorally anchored rating scales (BARS) and 360-degree assessments in support of NLBM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A224EC-93B5-F244-986D-492653DCE384}"/>
              </a:ext>
            </a:extLst>
          </p:cNvPr>
          <p:cNvGrpSpPr/>
          <p:nvPr/>
        </p:nvGrpSpPr>
        <p:grpSpPr>
          <a:xfrm>
            <a:off x="892396" y="2312865"/>
            <a:ext cx="296324" cy="296322"/>
            <a:chOff x="1220387" y="2157012"/>
            <a:chExt cx="458638" cy="45863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F469D29-38DC-4542-A652-76BBC5B57DC9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8">
              <a:extLst>
                <a:ext uri="{FF2B5EF4-FFF2-40B4-BE49-F238E27FC236}">
                  <a16:creationId xmlns:a16="http://schemas.microsoft.com/office/drawing/2014/main" id="{B11E1C48-CC91-EB4A-8876-A954DE589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17F7A3-357B-A64B-A905-7A91F70C71FF}"/>
              </a:ext>
            </a:extLst>
          </p:cNvPr>
          <p:cNvGrpSpPr/>
          <p:nvPr/>
        </p:nvGrpSpPr>
        <p:grpSpPr>
          <a:xfrm>
            <a:off x="892396" y="2962089"/>
            <a:ext cx="296324" cy="296322"/>
            <a:chOff x="1220387" y="2157012"/>
            <a:chExt cx="458638" cy="45863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4E5A593-2860-944A-B06A-79BB372CFF4A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0F09FE2B-876F-B646-B64F-025FA5460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F44F9E-9CF5-8F45-8DB2-F80B51B3CFDA}"/>
              </a:ext>
            </a:extLst>
          </p:cNvPr>
          <p:cNvGrpSpPr/>
          <p:nvPr/>
        </p:nvGrpSpPr>
        <p:grpSpPr>
          <a:xfrm>
            <a:off x="892396" y="4041081"/>
            <a:ext cx="296324" cy="296322"/>
            <a:chOff x="1220387" y="2157012"/>
            <a:chExt cx="458638" cy="45863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472631-F3DF-AC43-A2D8-E95F1039231D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8">
              <a:extLst>
                <a:ext uri="{FF2B5EF4-FFF2-40B4-BE49-F238E27FC236}">
                  <a16:creationId xmlns:a16="http://schemas.microsoft.com/office/drawing/2014/main" id="{371E25ED-9A5B-604E-A2E7-49A9BEAD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AB43BF-0431-C846-9837-5FFE9563CD53}"/>
              </a:ext>
            </a:extLst>
          </p:cNvPr>
          <p:cNvGrpSpPr/>
          <p:nvPr/>
        </p:nvGrpSpPr>
        <p:grpSpPr>
          <a:xfrm>
            <a:off x="892396" y="4496421"/>
            <a:ext cx="296324" cy="296322"/>
            <a:chOff x="1220387" y="2157012"/>
            <a:chExt cx="458638" cy="45863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5A85F5-5DD2-CD43-A02F-76207FB943FE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8">
              <a:extLst>
                <a:ext uri="{FF2B5EF4-FFF2-40B4-BE49-F238E27FC236}">
                  <a16:creationId xmlns:a16="http://schemas.microsoft.com/office/drawing/2014/main" id="{9726F305-E4A9-5049-925D-2C0283F6F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EDC2FA-77B6-DEDA-008D-78C64EC5343B}"/>
              </a:ext>
            </a:extLst>
          </p:cNvPr>
          <p:cNvSpPr txBox="1"/>
          <p:nvPr/>
        </p:nvSpPr>
        <p:spPr>
          <a:xfrm>
            <a:off x="7677372" y="5787248"/>
            <a:ext cx="33235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The United States Navy, Press Office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/>
          </a:p>
        </p:txBody>
      </p:sp>
      <p:pic>
        <p:nvPicPr>
          <p:cNvPr id="20" name="Picture 19" descr="A person and person in uniform standing in front of flags&#10;&#10;Description automatically generated">
            <a:extLst>
              <a:ext uri="{FF2B5EF4-FFF2-40B4-BE49-F238E27FC236}">
                <a16:creationId xmlns:a16="http://schemas.microsoft.com/office/drawing/2014/main" id="{E9BAEB1B-9FF4-F39F-E640-B6DB8B539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1692" r="31100" b="13433"/>
          <a:stretch/>
        </p:blipFill>
        <p:spPr>
          <a:xfrm>
            <a:off x="7204736" y="1531382"/>
            <a:ext cx="4268808" cy="42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F3BC6E6-D1D4-834C-9B5C-086AF1D3A7FC}"/>
              </a:ext>
            </a:extLst>
          </p:cNvPr>
          <p:cNvSpPr/>
          <p:nvPr/>
        </p:nvSpPr>
        <p:spPr bwMode="auto">
          <a:xfrm>
            <a:off x="1669203" y="2191751"/>
            <a:ext cx="8269941" cy="3476183"/>
          </a:xfrm>
          <a:prstGeom prst="rect">
            <a:avLst/>
          </a:prstGeom>
          <a:solidFill>
            <a:srgbClr val="16305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8B7147-5908-C741-B2C1-1DD6E0CB2DAE}"/>
              </a:ext>
            </a:extLst>
          </p:cNvPr>
          <p:cNvSpPr/>
          <p:nvPr/>
        </p:nvSpPr>
        <p:spPr bwMode="auto">
          <a:xfrm>
            <a:off x="2485054" y="1943100"/>
            <a:ext cx="8269941" cy="3200400"/>
          </a:xfrm>
          <a:prstGeom prst="rect">
            <a:avLst/>
          </a:prstGeom>
          <a:solidFill>
            <a:srgbClr val="E0AB2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A2D0B-527D-BD43-A2A1-89168656E417}"/>
              </a:ext>
            </a:extLst>
          </p:cNvPr>
          <p:cNvSpPr/>
          <p:nvPr/>
        </p:nvSpPr>
        <p:spPr bwMode="auto">
          <a:xfrm>
            <a:off x="1997362" y="2212040"/>
            <a:ext cx="8269941" cy="25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67F35-D5FF-9349-9FE8-71E2616D68D1}"/>
              </a:ext>
            </a:extLst>
          </p:cNvPr>
          <p:cNvSpPr/>
          <p:nvPr/>
        </p:nvSpPr>
        <p:spPr bwMode="auto">
          <a:xfrm>
            <a:off x="1997362" y="1730086"/>
            <a:ext cx="8269941" cy="481954"/>
          </a:xfrm>
          <a:prstGeom prst="rect">
            <a:avLst/>
          </a:prstGeom>
          <a:solidFill>
            <a:srgbClr val="1575A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A8E42-820B-6E20-7A1A-3E6A45A31A22}"/>
              </a:ext>
            </a:extLst>
          </p:cNvPr>
          <p:cNvSpPr txBox="1"/>
          <p:nvPr/>
        </p:nvSpPr>
        <p:spPr>
          <a:xfrm>
            <a:off x="2138082" y="1730086"/>
            <a:ext cx="7153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charset="2"/>
              <a:buNone/>
            </a:pPr>
            <a:r>
              <a:rPr lang="en-US" sz="24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BEEE6-1DA9-E14B-9E2A-A0720A88ED29}"/>
              </a:ext>
            </a:extLst>
          </p:cNvPr>
          <p:cNvSpPr txBox="1"/>
          <p:nvPr/>
        </p:nvSpPr>
        <p:spPr>
          <a:xfrm>
            <a:off x="2138082" y="2711905"/>
            <a:ext cx="7947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Wingdings" charset="2"/>
              <a:buNone/>
            </a:pP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charset="2"/>
              <a:buNone/>
            </a:pPr>
            <a:r>
              <a:rPr lang="en-US" sz="2000" kern="0">
                <a:latin typeface="Arial" panose="020B0604020202020204" pitchFamily="34" charset="0"/>
                <a:cs typeface="Arial" panose="020B0604020202020204" pitchFamily="34" charset="0"/>
              </a:rPr>
              <a:t>Holly C. Baxter, Ph.D. </a:t>
            </a:r>
            <a:endParaRPr lang="en-US" sz="20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charset="2"/>
              <a:buNone/>
            </a:pPr>
            <a:r>
              <a:rPr lang="en-US" sz="1800" b="1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holly@cognitiveperformancegroup.com</a:t>
            </a:r>
            <a:endParaRPr lang="en-US" sz="24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9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1E045FA-F529-BB43-9584-0124C27E6CDB}"/>
              </a:ext>
            </a:extLst>
          </p:cNvPr>
          <p:cNvGrpSpPr/>
          <p:nvPr/>
        </p:nvGrpSpPr>
        <p:grpSpPr>
          <a:xfrm>
            <a:off x="694489" y="1473840"/>
            <a:ext cx="5401511" cy="4290129"/>
            <a:chOff x="857146" y="1267868"/>
            <a:chExt cx="4773353" cy="399623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3D65139-8929-0C47-BE51-AC9E885A772E}"/>
                </a:ext>
              </a:extLst>
            </p:cNvPr>
            <p:cNvGrpSpPr/>
            <p:nvPr/>
          </p:nvGrpSpPr>
          <p:grpSpPr>
            <a:xfrm>
              <a:off x="857146" y="2079366"/>
              <a:ext cx="4773353" cy="740175"/>
              <a:chOff x="857146" y="1267868"/>
              <a:chExt cx="4773353" cy="740175"/>
            </a:xfrm>
          </p:grpSpPr>
          <p:sp>
            <p:nvSpPr>
              <p:cNvPr id="120" name="Arrow: Chevron 5">
                <a:extLst>
                  <a:ext uri="{FF2B5EF4-FFF2-40B4-BE49-F238E27FC236}">
                    <a16:creationId xmlns:a16="http://schemas.microsoft.com/office/drawing/2014/main" id="{B7DB2D06-BF6F-8A46-93C2-DE135C121C0F}"/>
                  </a:ext>
                </a:extLst>
              </p:cNvPr>
              <p:cNvSpPr/>
              <p:nvPr/>
            </p:nvSpPr>
            <p:spPr>
              <a:xfrm>
                <a:off x="1192509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95BC671B-25B4-7E42-900B-8E7AD456B9FB}"/>
                  </a:ext>
                </a:extLst>
              </p:cNvPr>
              <p:cNvSpPr/>
              <p:nvPr/>
            </p:nvSpPr>
            <p:spPr>
              <a:xfrm>
                <a:off x="857146" y="1267868"/>
                <a:ext cx="590006" cy="740175"/>
              </a:xfrm>
              <a:custGeom>
                <a:avLst/>
                <a:gdLst>
                  <a:gd name="connsiteX0" fmla="*/ 0 w 590006"/>
                  <a:gd name="connsiteY0" fmla="*/ 0 h 740175"/>
                  <a:gd name="connsiteX1" fmla="*/ 219919 w 590006"/>
                  <a:gd name="connsiteY1" fmla="*/ 0 h 740175"/>
                  <a:gd name="connsiteX2" fmla="*/ 590006 w 590006"/>
                  <a:gd name="connsiteY2" fmla="*/ 370088 h 740175"/>
                  <a:gd name="connsiteX3" fmla="*/ 219919 w 590006"/>
                  <a:gd name="connsiteY3" fmla="*/ 740175 h 740175"/>
                  <a:gd name="connsiteX4" fmla="*/ 0 w 590006"/>
                  <a:gd name="connsiteY4" fmla="*/ 740175 h 740175"/>
                  <a:gd name="connsiteX5" fmla="*/ 0 w 590006"/>
                  <a:gd name="connsiteY5" fmla="*/ 0 h 7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006" h="740175">
                    <a:moveTo>
                      <a:pt x="0" y="0"/>
                    </a:moveTo>
                    <a:lnTo>
                      <a:pt x="219919" y="0"/>
                    </a:lnTo>
                    <a:lnTo>
                      <a:pt x="590006" y="370088"/>
                    </a:lnTo>
                    <a:lnTo>
                      <a:pt x="219919" y="740175"/>
                    </a:lnTo>
                    <a:lnTo>
                      <a:pt x="0" y="740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7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2" name="Arrow: Chevron 5">
                <a:extLst>
                  <a:ext uri="{FF2B5EF4-FFF2-40B4-BE49-F238E27FC236}">
                    <a16:creationId xmlns:a16="http://schemas.microsoft.com/office/drawing/2014/main" id="{22184633-8287-D041-B5DB-7E04136EBCA2}"/>
                  </a:ext>
                </a:extLst>
              </p:cNvPr>
              <p:cNvSpPr/>
              <p:nvPr/>
            </p:nvSpPr>
            <p:spPr>
              <a:xfrm>
                <a:off x="2172057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6B3222-1D60-754E-8704-4C275899DFC7}"/>
                </a:ext>
              </a:extLst>
            </p:cNvPr>
            <p:cNvGrpSpPr/>
            <p:nvPr/>
          </p:nvGrpSpPr>
          <p:grpSpPr>
            <a:xfrm>
              <a:off x="857146" y="1267868"/>
              <a:ext cx="4773353" cy="740175"/>
              <a:chOff x="857146" y="1267868"/>
              <a:chExt cx="4773353" cy="740175"/>
            </a:xfrm>
          </p:grpSpPr>
          <p:sp>
            <p:nvSpPr>
              <p:cNvPr id="28" name="Arrow: Chevron 5">
                <a:extLst>
                  <a:ext uri="{FF2B5EF4-FFF2-40B4-BE49-F238E27FC236}">
                    <a16:creationId xmlns:a16="http://schemas.microsoft.com/office/drawing/2014/main" id="{59051697-4474-BF4B-A6A4-691FF22543FA}"/>
                  </a:ext>
                </a:extLst>
              </p:cNvPr>
              <p:cNvSpPr/>
              <p:nvPr/>
            </p:nvSpPr>
            <p:spPr>
              <a:xfrm>
                <a:off x="1192509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B1C6306E-54BF-FB43-B290-90E8F640186E}"/>
                  </a:ext>
                </a:extLst>
              </p:cNvPr>
              <p:cNvSpPr/>
              <p:nvPr/>
            </p:nvSpPr>
            <p:spPr>
              <a:xfrm>
                <a:off x="857146" y="1267868"/>
                <a:ext cx="590006" cy="740175"/>
              </a:xfrm>
              <a:custGeom>
                <a:avLst/>
                <a:gdLst>
                  <a:gd name="connsiteX0" fmla="*/ 0 w 590006"/>
                  <a:gd name="connsiteY0" fmla="*/ 0 h 740175"/>
                  <a:gd name="connsiteX1" fmla="*/ 219919 w 590006"/>
                  <a:gd name="connsiteY1" fmla="*/ 0 h 740175"/>
                  <a:gd name="connsiteX2" fmla="*/ 590006 w 590006"/>
                  <a:gd name="connsiteY2" fmla="*/ 370088 h 740175"/>
                  <a:gd name="connsiteX3" fmla="*/ 219919 w 590006"/>
                  <a:gd name="connsiteY3" fmla="*/ 740175 h 740175"/>
                  <a:gd name="connsiteX4" fmla="*/ 0 w 590006"/>
                  <a:gd name="connsiteY4" fmla="*/ 740175 h 740175"/>
                  <a:gd name="connsiteX5" fmla="*/ 0 w 590006"/>
                  <a:gd name="connsiteY5" fmla="*/ 0 h 7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006" h="740175">
                    <a:moveTo>
                      <a:pt x="0" y="0"/>
                    </a:moveTo>
                    <a:lnTo>
                      <a:pt x="219919" y="0"/>
                    </a:lnTo>
                    <a:lnTo>
                      <a:pt x="590006" y="370088"/>
                    </a:lnTo>
                    <a:lnTo>
                      <a:pt x="219919" y="740175"/>
                    </a:lnTo>
                    <a:lnTo>
                      <a:pt x="0" y="740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Arrow: Chevron 5">
                <a:extLst>
                  <a:ext uri="{FF2B5EF4-FFF2-40B4-BE49-F238E27FC236}">
                    <a16:creationId xmlns:a16="http://schemas.microsoft.com/office/drawing/2014/main" id="{60F41343-A1FE-FA44-BCB8-B34039B97BAB}"/>
                  </a:ext>
                </a:extLst>
              </p:cNvPr>
              <p:cNvSpPr/>
              <p:nvPr/>
            </p:nvSpPr>
            <p:spPr>
              <a:xfrm>
                <a:off x="2172057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5F9FA8E-599B-7540-8092-8434EE840C4D}"/>
                </a:ext>
              </a:extLst>
            </p:cNvPr>
            <p:cNvGrpSpPr/>
            <p:nvPr/>
          </p:nvGrpSpPr>
          <p:grpSpPr>
            <a:xfrm>
              <a:off x="857146" y="2895523"/>
              <a:ext cx="4773353" cy="740175"/>
              <a:chOff x="857146" y="1267868"/>
              <a:chExt cx="4773353" cy="740175"/>
            </a:xfrm>
          </p:grpSpPr>
          <p:sp>
            <p:nvSpPr>
              <p:cNvPr id="124" name="Arrow: Chevron 5">
                <a:extLst>
                  <a:ext uri="{FF2B5EF4-FFF2-40B4-BE49-F238E27FC236}">
                    <a16:creationId xmlns:a16="http://schemas.microsoft.com/office/drawing/2014/main" id="{F55C8009-A79C-5945-B18A-9CBD653B97AD}"/>
                  </a:ext>
                </a:extLst>
              </p:cNvPr>
              <p:cNvSpPr/>
              <p:nvPr/>
            </p:nvSpPr>
            <p:spPr>
              <a:xfrm>
                <a:off x="1192509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604E197-16DB-BA4F-A29B-9F55966F7A51}"/>
                  </a:ext>
                </a:extLst>
              </p:cNvPr>
              <p:cNvSpPr/>
              <p:nvPr/>
            </p:nvSpPr>
            <p:spPr>
              <a:xfrm>
                <a:off x="857146" y="1267868"/>
                <a:ext cx="590006" cy="740175"/>
              </a:xfrm>
              <a:custGeom>
                <a:avLst/>
                <a:gdLst>
                  <a:gd name="connsiteX0" fmla="*/ 0 w 590006"/>
                  <a:gd name="connsiteY0" fmla="*/ 0 h 740175"/>
                  <a:gd name="connsiteX1" fmla="*/ 219919 w 590006"/>
                  <a:gd name="connsiteY1" fmla="*/ 0 h 740175"/>
                  <a:gd name="connsiteX2" fmla="*/ 590006 w 590006"/>
                  <a:gd name="connsiteY2" fmla="*/ 370088 h 740175"/>
                  <a:gd name="connsiteX3" fmla="*/ 219919 w 590006"/>
                  <a:gd name="connsiteY3" fmla="*/ 740175 h 740175"/>
                  <a:gd name="connsiteX4" fmla="*/ 0 w 590006"/>
                  <a:gd name="connsiteY4" fmla="*/ 740175 h 740175"/>
                  <a:gd name="connsiteX5" fmla="*/ 0 w 590006"/>
                  <a:gd name="connsiteY5" fmla="*/ 0 h 7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006" h="740175">
                    <a:moveTo>
                      <a:pt x="0" y="0"/>
                    </a:moveTo>
                    <a:lnTo>
                      <a:pt x="219919" y="0"/>
                    </a:lnTo>
                    <a:lnTo>
                      <a:pt x="590006" y="370088"/>
                    </a:lnTo>
                    <a:lnTo>
                      <a:pt x="219919" y="740175"/>
                    </a:lnTo>
                    <a:lnTo>
                      <a:pt x="0" y="740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B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6" name="Arrow: Chevron 5">
                <a:extLst>
                  <a:ext uri="{FF2B5EF4-FFF2-40B4-BE49-F238E27FC236}">
                    <a16:creationId xmlns:a16="http://schemas.microsoft.com/office/drawing/2014/main" id="{47452C86-CC85-3F4F-8A5D-616033E76CA7}"/>
                  </a:ext>
                </a:extLst>
              </p:cNvPr>
              <p:cNvSpPr/>
              <p:nvPr/>
            </p:nvSpPr>
            <p:spPr>
              <a:xfrm>
                <a:off x="2172057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2663D3A-DD22-4447-B167-61E5ABEE8CED}"/>
                </a:ext>
              </a:extLst>
            </p:cNvPr>
            <p:cNvGrpSpPr/>
            <p:nvPr/>
          </p:nvGrpSpPr>
          <p:grpSpPr>
            <a:xfrm>
              <a:off x="857146" y="4523932"/>
              <a:ext cx="4773353" cy="740175"/>
              <a:chOff x="857146" y="1267868"/>
              <a:chExt cx="4773353" cy="740175"/>
            </a:xfrm>
          </p:grpSpPr>
          <p:sp>
            <p:nvSpPr>
              <p:cNvPr id="140" name="Arrow: Chevron 5">
                <a:extLst>
                  <a:ext uri="{FF2B5EF4-FFF2-40B4-BE49-F238E27FC236}">
                    <a16:creationId xmlns:a16="http://schemas.microsoft.com/office/drawing/2014/main" id="{106DCB83-B7CE-4649-BAB2-ED4D90B947EF}"/>
                  </a:ext>
                </a:extLst>
              </p:cNvPr>
              <p:cNvSpPr/>
              <p:nvPr/>
            </p:nvSpPr>
            <p:spPr>
              <a:xfrm>
                <a:off x="1192509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6C991EA-609B-E74B-9C13-958AD4619156}"/>
                  </a:ext>
                </a:extLst>
              </p:cNvPr>
              <p:cNvSpPr/>
              <p:nvPr/>
            </p:nvSpPr>
            <p:spPr>
              <a:xfrm>
                <a:off x="857146" y="1267868"/>
                <a:ext cx="590006" cy="740175"/>
              </a:xfrm>
              <a:custGeom>
                <a:avLst/>
                <a:gdLst>
                  <a:gd name="connsiteX0" fmla="*/ 0 w 590006"/>
                  <a:gd name="connsiteY0" fmla="*/ 0 h 740175"/>
                  <a:gd name="connsiteX1" fmla="*/ 219919 w 590006"/>
                  <a:gd name="connsiteY1" fmla="*/ 0 h 740175"/>
                  <a:gd name="connsiteX2" fmla="*/ 590006 w 590006"/>
                  <a:gd name="connsiteY2" fmla="*/ 370088 h 740175"/>
                  <a:gd name="connsiteX3" fmla="*/ 219919 w 590006"/>
                  <a:gd name="connsiteY3" fmla="*/ 740175 h 740175"/>
                  <a:gd name="connsiteX4" fmla="*/ 0 w 590006"/>
                  <a:gd name="connsiteY4" fmla="*/ 740175 h 740175"/>
                  <a:gd name="connsiteX5" fmla="*/ 0 w 590006"/>
                  <a:gd name="connsiteY5" fmla="*/ 0 h 7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006" h="740175">
                    <a:moveTo>
                      <a:pt x="0" y="0"/>
                    </a:moveTo>
                    <a:lnTo>
                      <a:pt x="219919" y="0"/>
                    </a:lnTo>
                    <a:lnTo>
                      <a:pt x="590006" y="370088"/>
                    </a:lnTo>
                    <a:lnTo>
                      <a:pt x="219919" y="740175"/>
                    </a:lnTo>
                    <a:lnTo>
                      <a:pt x="0" y="740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2" name="Arrow: Chevron 5">
                <a:extLst>
                  <a:ext uri="{FF2B5EF4-FFF2-40B4-BE49-F238E27FC236}">
                    <a16:creationId xmlns:a16="http://schemas.microsoft.com/office/drawing/2014/main" id="{3EFCF4B0-C535-0448-8B5C-99230CC59E2C}"/>
                  </a:ext>
                </a:extLst>
              </p:cNvPr>
              <p:cNvSpPr/>
              <p:nvPr/>
            </p:nvSpPr>
            <p:spPr>
              <a:xfrm>
                <a:off x="2172057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2304C88-04F6-9144-B30F-10679DBF739C}"/>
                </a:ext>
              </a:extLst>
            </p:cNvPr>
            <p:cNvGrpSpPr/>
            <p:nvPr/>
          </p:nvGrpSpPr>
          <p:grpSpPr>
            <a:xfrm>
              <a:off x="857146" y="3712434"/>
              <a:ext cx="4773353" cy="740175"/>
              <a:chOff x="857146" y="1267868"/>
              <a:chExt cx="4773353" cy="740175"/>
            </a:xfrm>
          </p:grpSpPr>
          <p:sp>
            <p:nvSpPr>
              <p:cNvPr id="144" name="Arrow: Chevron 5">
                <a:extLst>
                  <a:ext uri="{FF2B5EF4-FFF2-40B4-BE49-F238E27FC236}">
                    <a16:creationId xmlns:a16="http://schemas.microsoft.com/office/drawing/2014/main" id="{F8D6A8CD-FAE7-F842-8DE5-BD912FEAE82A}"/>
                  </a:ext>
                </a:extLst>
              </p:cNvPr>
              <p:cNvSpPr/>
              <p:nvPr/>
            </p:nvSpPr>
            <p:spPr>
              <a:xfrm>
                <a:off x="1192509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BE30C8F-DDE6-904A-95DE-C7CB6BC4BB38}"/>
                  </a:ext>
                </a:extLst>
              </p:cNvPr>
              <p:cNvSpPr/>
              <p:nvPr/>
            </p:nvSpPr>
            <p:spPr>
              <a:xfrm>
                <a:off x="857146" y="1267868"/>
                <a:ext cx="590006" cy="740175"/>
              </a:xfrm>
              <a:custGeom>
                <a:avLst/>
                <a:gdLst>
                  <a:gd name="connsiteX0" fmla="*/ 0 w 590006"/>
                  <a:gd name="connsiteY0" fmla="*/ 0 h 740175"/>
                  <a:gd name="connsiteX1" fmla="*/ 219919 w 590006"/>
                  <a:gd name="connsiteY1" fmla="*/ 0 h 740175"/>
                  <a:gd name="connsiteX2" fmla="*/ 590006 w 590006"/>
                  <a:gd name="connsiteY2" fmla="*/ 370088 h 740175"/>
                  <a:gd name="connsiteX3" fmla="*/ 219919 w 590006"/>
                  <a:gd name="connsiteY3" fmla="*/ 740175 h 740175"/>
                  <a:gd name="connsiteX4" fmla="*/ 0 w 590006"/>
                  <a:gd name="connsiteY4" fmla="*/ 740175 h 740175"/>
                  <a:gd name="connsiteX5" fmla="*/ 0 w 590006"/>
                  <a:gd name="connsiteY5" fmla="*/ 0 h 74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006" h="740175">
                    <a:moveTo>
                      <a:pt x="0" y="0"/>
                    </a:moveTo>
                    <a:lnTo>
                      <a:pt x="219919" y="0"/>
                    </a:lnTo>
                    <a:lnTo>
                      <a:pt x="590006" y="370088"/>
                    </a:lnTo>
                    <a:lnTo>
                      <a:pt x="219919" y="740175"/>
                    </a:lnTo>
                    <a:lnTo>
                      <a:pt x="0" y="740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A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Arrow: Chevron 5">
                <a:extLst>
                  <a:ext uri="{FF2B5EF4-FFF2-40B4-BE49-F238E27FC236}">
                    <a16:creationId xmlns:a16="http://schemas.microsoft.com/office/drawing/2014/main" id="{1D483915-896E-DD4D-93C5-B9B43F8B7981}"/>
                  </a:ext>
                </a:extLst>
              </p:cNvPr>
              <p:cNvSpPr/>
              <p:nvPr/>
            </p:nvSpPr>
            <p:spPr>
              <a:xfrm>
                <a:off x="2172057" y="1267868"/>
                <a:ext cx="3458442" cy="740175"/>
              </a:xfrm>
              <a:prstGeom prst="chevron">
                <a:avLst/>
              </a:prstGeom>
              <a:solidFill>
                <a:srgbClr val="E3E3E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D9220-70E1-5279-39A4-5713DA480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DE3440-2CFC-1A21-470D-745F3099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Overview</a:t>
            </a:r>
          </a:p>
        </p:txBody>
      </p:sp>
      <p:sp>
        <p:nvSpPr>
          <p:cNvPr id="68" name="Content Placeholder 3">
            <a:extLst>
              <a:ext uri="{FF2B5EF4-FFF2-40B4-BE49-F238E27FC236}">
                <a16:creationId xmlns:a16="http://schemas.microsoft.com/office/drawing/2014/main" id="{FF5261B0-E105-6046-A14A-CEBF15B014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2247" y="1497542"/>
            <a:ext cx="3935595" cy="7401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&amp; Motivation</a:t>
            </a:r>
          </a:p>
        </p:txBody>
      </p:sp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2BC58F68-958D-6A49-8078-21547B516B11}"/>
              </a:ext>
            </a:extLst>
          </p:cNvPr>
          <p:cNvSpPr txBox="1">
            <a:spLocks/>
          </p:cNvSpPr>
          <p:nvPr/>
        </p:nvSpPr>
        <p:spPr bwMode="auto">
          <a:xfrm>
            <a:off x="1532248" y="2368719"/>
            <a:ext cx="3913562" cy="7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charset="2"/>
              <a:buNone/>
            </a:pPr>
            <a:r>
              <a:rPr lang="en-US" sz="2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 </a:t>
            </a:r>
          </a:p>
        </p:txBody>
      </p:sp>
      <p:sp>
        <p:nvSpPr>
          <p:cNvPr id="76" name="Content Placeholder 3">
            <a:extLst>
              <a:ext uri="{FF2B5EF4-FFF2-40B4-BE49-F238E27FC236}">
                <a16:creationId xmlns:a16="http://schemas.microsoft.com/office/drawing/2014/main" id="{29196FAB-88EE-EB45-9219-D1D6D94394F5}"/>
              </a:ext>
            </a:extLst>
          </p:cNvPr>
          <p:cNvSpPr txBox="1">
            <a:spLocks/>
          </p:cNvSpPr>
          <p:nvPr/>
        </p:nvSpPr>
        <p:spPr bwMode="auto">
          <a:xfrm>
            <a:off x="1532248" y="3244351"/>
            <a:ext cx="3357186" cy="7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charset="2"/>
              <a:buNone/>
            </a:pPr>
            <a:r>
              <a:rPr lang="en-US" sz="2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NLBM Model</a:t>
            </a:r>
          </a:p>
        </p:txBody>
      </p:sp>
      <p:sp>
        <p:nvSpPr>
          <p:cNvPr id="77" name="Content Placeholder 3">
            <a:extLst>
              <a:ext uri="{FF2B5EF4-FFF2-40B4-BE49-F238E27FC236}">
                <a16:creationId xmlns:a16="http://schemas.microsoft.com/office/drawing/2014/main" id="{DEE75F74-B4CC-9F4B-BE46-DC52CFDFB550}"/>
              </a:ext>
            </a:extLst>
          </p:cNvPr>
          <p:cNvSpPr txBox="1">
            <a:spLocks/>
          </p:cNvSpPr>
          <p:nvPr/>
        </p:nvSpPr>
        <p:spPr bwMode="auto">
          <a:xfrm>
            <a:off x="1532248" y="4119537"/>
            <a:ext cx="3615824" cy="7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charset="2"/>
              <a:buNone/>
            </a:pPr>
            <a:r>
              <a:rPr lang="en-US" sz="2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&amp; Discussion</a:t>
            </a:r>
          </a:p>
        </p:txBody>
      </p:sp>
      <p:sp>
        <p:nvSpPr>
          <p:cNvPr id="78" name="Content Placeholder 3">
            <a:extLst>
              <a:ext uri="{FF2B5EF4-FFF2-40B4-BE49-F238E27FC236}">
                <a16:creationId xmlns:a16="http://schemas.microsoft.com/office/drawing/2014/main" id="{17C35611-DD53-6D4D-B9A5-7AD6A1DAA218}"/>
              </a:ext>
            </a:extLst>
          </p:cNvPr>
          <p:cNvSpPr txBox="1">
            <a:spLocks/>
          </p:cNvSpPr>
          <p:nvPr/>
        </p:nvSpPr>
        <p:spPr bwMode="auto">
          <a:xfrm>
            <a:off x="1532248" y="5014072"/>
            <a:ext cx="3357186" cy="7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5" name="Picture 4" descr="A group of men in white uniforms saluting&#10;&#10;Description automatically generated">
            <a:extLst>
              <a:ext uri="{FF2B5EF4-FFF2-40B4-BE49-F238E27FC236}">
                <a16:creationId xmlns:a16="http://schemas.microsoft.com/office/drawing/2014/main" id="{9EBBD045-55B6-58F0-17CB-B2A0CA54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/>
          <a:stretch/>
        </p:blipFill>
        <p:spPr>
          <a:xfrm>
            <a:off x="6542790" y="1481224"/>
            <a:ext cx="5286370" cy="4266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29AAA-18B6-F00A-725F-1AA21E470BB7}"/>
              </a:ext>
            </a:extLst>
          </p:cNvPr>
          <p:cNvSpPr txBox="1"/>
          <p:nvPr/>
        </p:nvSpPr>
        <p:spPr>
          <a:xfrm>
            <a:off x="6916300" y="5747651"/>
            <a:ext cx="43355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Commander,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Naval Surface Force, U.S. Pacific Fleet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632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 descr="A group of military officers in uniform&#10;&#10;Description automatically generated">
            <a:extLst>
              <a:ext uri="{FF2B5EF4-FFF2-40B4-BE49-F238E27FC236}">
                <a16:creationId xmlns:a16="http://schemas.microsoft.com/office/drawing/2014/main" id="{6F279221-8F81-3F85-ED1C-16B022FAB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325" y="1511801"/>
            <a:ext cx="5102541" cy="42710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8C845C-2619-4C4A-B868-AF8E09FF8B84}"/>
              </a:ext>
            </a:extLst>
          </p:cNvPr>
          <p:cNvGrpSpPr/>
          <p:nvPr/>
        </p:nvGrpSpPr>
        <p:grpSpPr>
          <a:xfrm>
            <a:off x="432134" y="1572172"/>
            <a:ext cx="5773215" cy="4150294"/>
            <a:chOff x="251459" y="1350618"/>
            <a:chExt cx="5971238" cy="429264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8E97DA-2223-794D-B49A-C34A8F142801}"/>
                </a:ext>
              </a:extLst>
            </p:cNvPr>
            <p:cNvSpPr/>
            <p:nvPr/>
          </p:nvSpPr>
          <p:spPr>
            <a:xfrm>
              <a:off x="281870" y="2347960"/>
              <a:ext cx="364654" cy="748219"/>
            </a:xfrm>
            <a:custGeom>
              <a:avLst/>
              <a:gdLst>
                <a:gd name="connsiteX0" fmla="*/ 0 w 219456"/>
                <a:gd name="connsiteY0" fmla="*/ 0 h 868680"/>
                <a:gd name="connsiteX1" fmla="*/ 210312 w 219456"/>
                <a:gd name="connsiteY1" fmla="*/ 868680 h 868680"/>
                <a:gd name="connsiteX2" fmla="*/ 219456 w 219456"/>
                <a:gd name="connsiteY2" fmla="*/ 0 h 868680"/>
                <a:gd name="connsiteX3" fmla="*/ 0 w 219456"/>
                <a:gd name="connsiteY3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56" h="868680">
                  <a:moveTo>
                    <a:pt x="0" y="0"/>
                  </a:moveTo>
                  <a:lnTo>
                    <a:pt x="210312" y="868680"/>
                  </a:lnTo>
                  <a:lnTo>
                    <a:pt x="2194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0F069B-56F7-BB4E-A48E-9BB43BC3E94C}"/>
                </a:ext>
              </a:extLst>
            </p:cNvPr>
            <p:cNvSpPr/>
            <p:nvPr/>
          </p:nvSpPr>
          <p:spPr>
            <a:xfrm>
              <a:off x="734779" y="1687825"/>
              <a:ext cx="5487918" cy="3955442"/>
            </a:xfrm>
            <a:prstGeom prst="rect">
              <a:avLst/>
            </a:prstGeom>
            <a:solidFill>
              <a:srgbClr val="157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>
              <a:extLst>
                <a:ext uri="{FF2B5EF4-FFF2-40B4-BE49-F238E27FC236}">
                  <a16:creationId xmlns:a16="http://schemas.microsoft.com/office/drawing/2014/main" id="{7EC2B362-81A5-0F47-A157-A5C4605DFE92}"/>
                </a:ext>
              </a:extLst>
            </p:cNvPr>
            <p:cNvSpPr/>
            <p:nvPr/>
          </p:nvSpPr>
          <p:spPr>
            <a:xfrm>
              <a:off x="627222" y="1827396"/>
              <a:ext cx="5323895" cy="357414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E3E3E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4B6A2D-EB53-0142-93B7-6E8959F99433}"/>
                </a:ext>
              </a:extLst>
            </p:cNvPr>
            <p:cNvSpPr/>
            <p:nvPr/>
          </p:nvSpPr>
          <p:spPr>
            <a:xfrm>
              <a:off x="251459" y="1350618"/>
              <a:ext cx="5699658" cy="998379"/>
            </a:xfrm>
            <a:prstGeom prst="rect">
              <a:avLst/>
            </a:prstGeom>
            <a:solidFill>
              <a:srgbClr val="E0AB26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aceHolder 1">
              <a:extLst>
                <a:ext uri="{FF2B5EF4-FFF2-40B4-BE49-F238E27FC236}">
                  <a16:creationId xmlns:a16="http://schemas.microsoft.com/office/drawing/2014/main" id="{5327CA63-1250-7E43-B355-224EC99A10CB}"/>
                </a:ext>
              </a:extLst>
            </p:cNvPr>
            <p:cNvSpPr txBox="1">
              <a:spLocks/>
            </p:cNvSpPr>
            <p:nvPr/>
          </p:nvSpPr>
          <p:spPr>
            <a:xfrm>
              <a:off x="646523" y="1511801"/>
              <a:ext cx="4800212" cy="674976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tIns="0" rIns="0" bIns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0" algn="l"/>
                </a:tabLst>
              </a:pPr>
              <a:r>
                <a:rPr lang="en-US" sz="2200" b="1" strike="noStrike" spc="-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Navy Leadership Behavioral Model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0" algn="l"/>
                </a:tabLst>
              </a:pPr>
              <a:r>
                <a:rPr lang="en-US" sz="2200" b="1" strike="noStrike" spc="-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(NLBM)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7D5976-3656-D04C-8C14-A9AD14051714}"/>
                </a:ext>
              </a:extLst>
            </p:cNvPr>
            <p:cNvSpPr txBox="1"/>
            <p:nvPr/>
          </p:nvSpPr>
          <p:spPr>
            <a:xfrm>
              <a:off x="887467" y="2639340"/>
              <a:ext cx="4803406" cy="270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effort to develop and validate an evidence-based, transparent, and data-driven model that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describes effective leadership behaviors</a:t>
              </a:r>
              <a:r>
                <a: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across all Navy communities.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A group of people in white uniforms standing next to a flag&#10;&#10;Description automatically generated">
            <a:extLst>
              <a:ext uri="{FF2B5EF4-FFF2-40B4-BE49-F238E27FC236}">
                <a16:creationId xmlns:a16="http://schemas.microsoft.com/office/drawing/2014/main" id="{ACB3213E-8E3A-5097-9284-A641D462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t="406" r="5528" b="-406"/>
          <a:stretch/>
        </p:blipFill>
        <p:spPr>
          <a:xfrm>
            <a:off x="6657325" y="1511801"/>
            <a:ext cx="5110922" cy="4288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B3943-52A7-4B76-5861-FFB78382376D}"/>
              </a:ext>
            </a:extLst>
          </p:cNvPr>
          <p:cNvSpPr txBox="1"/>
          <p:nvPr/>
        </p:nvSpPr>
        <p:spPr>
          <a:xfrm>
            <a:off x="7464124" y="5782838"/>
            <a:ext cx="3488941" cy="274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Official Facebook Page of the U.S. Navy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612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04A3B-E1F0-6774-193F-D356D7A2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BF11-6931-C4EF-07DF-F7D8FEE6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DECED-5FA4-BADF-7AB9-506C6475B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D025EA67-1075-B942-7F30-CA713590D454}"/>
              </a:ext>
            </a:extLst>
          </p:cNvPr>
          <p:cNvSpPr/>
          <p:nvPr/>
        </p:nvSpPr>
        <p:spPr bwMode="auto">
          <a:xfrm>
            <a:off x="432998" y="1188612"/>
            <a:ext cx="11106283" cy="505438"/>
          </a:xfrm>
          <a:prstGeom prst="homePlate">
            <a:avLst/>
          </a:prstGeom>
          <a:gradFill flip="none" rotWithShape="1">
            <a:gsLst>
              <a:gs pos="3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361807C5-E999-D980-7EDB-37FBB554850D}"/>
              </a:ext>
            </a:extLst>
          </p:cNvPr>
          <p:cNvSpPr/>
          <p:nvPr/>
        </p:nvSpPr>
        <p:spPr>
          <a:xfrm>
            <a:off x="3596473" y="1961506"/>
            <a:ext cx="3112886" cy="4093429"/>
          </a:xfrm>
          <a:prstGeom prst="roundRect">
            <a:avLst>
              <a:gd name="adj" fmla="val 0"/>
            </a:avLst>
          </a:prstGeom>
          <a:solidFill>
            <a:srgbClr val="E3E3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0D9AADF8-4E07-F2DC-F54E-F265830DE18D}"/>
              </a:ext>
            </a:extLst>
          </p:cNvPr>
          <p:cNvSpPr/>
          <p:nvPr/>
        </p:nvSpPr>
        <p:spPr>
          <a:xfrm>
            <a:off x="3596473" y="1961508"/>
            <a:ext cx="2909154" cy="238641"/>
          </a:xfrm>
          <a:prstGeom prst="roundRect">
            <a:avLst>
              <a:gd name="adj" fmla="val 5000"/>
            </a:avLst>
          </a:prstGeom>
          <a:gradFill>
            <a:gsLst>
              <a:gs pos="10000">
                <a:srgbClr val="163054"/>
              </a:gs>
              <a:gs pos="100000">
                <a:srgbClr val="0B1A2F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13">
            <a:extLst>
              <a:ext uri="{FF2B5EF4-FFF2-40B4-BE49-F238E27FC236}">
                <a16:creationId xmlns:a16="http://schemas.microsoft.com/office/drawing/2014/main" id="{5AE93D2C-D207-E4F5-E13D-8EBA7B9C2A9D}"/>
              </a:ext>
            </a:extLst>
          </p:cNvPr>
          <p:cNvSpPr/>
          <p:nvPr/>
        </p:nvSpPr>
        <p:spPr>
          <a:xfrm>
            <a:off x="6941840" y="1961507"/>
            <a:ext cx="4597442" cy="4093428"/>
          </a:xfrm>
          <a:prstGeom prst="roundRect">
            <a:avLst>
              <a:gd name="adj" fmla="val 0"/>
            </a:avLst>
          </a:prstGeom>
          <a:solidFill>
            <a:srgbClr val="E3E3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3">
            <a:extLst>
              <a:ext uri="{FF2B5EF4-FFF2-40B4-BE49-F238E27FC236}">
                <a16:creationId xmlns:a16="http://schemas.microsoft.com/office/drawing/2014/main" id="{D088D801-8A43-FE91-6040-22EED90263C2}"/>
              </a:ext>
            </a:extLst>
          </p:cNvPr>
          <p:cNvSpPr/>
          <p:nvPr/>
        </p:nvSpPr>
        <p:spPr>
          <a:xfrm>
            <a:off x="6939330" y="1946770"/>
            <a:ext cx="4379469" cy="253379"/>
          </a:xfrm>
          <a:prstGeom prst="roundRect">
            <a:avLst>
              <a:gd name="adj" fmla="val 5000"/>
            </a:avLst>
          </a:prstGeom>
          <a:gradFill>
            <a:gsLst>
              <a:gs pos="10000">
                <a:srgbClr val="E0AB26"/>
              </a:gs>
              <a:gs pos="100000">
                <a:schemeClr val="accent2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E73F39-F83B-43DD-CC21-FA9347B7CA34}"/>
              </a:ext>
            </a:extLst>
          </p:cNvPr>
          <p:cNvSpPr txBox="1"/>
          <p:nvPr/>
        </p:nvSpPr>
        <p:spPr>
          <a:xfrm>
            <a:off x="522835" y="1201615"/>
            <a:ext cx="1041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the NLBM is driven by multiple factors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6496EB-A4C8-A7E2-3E9D-25B57847C5D8}"/>
              </a:ext>
            </a:extLst>
          </p:cNvPr>
          <p:cNvSpPr txBox="1"/>
          <p:nvPr/>
        </p:nvSpPr>
        <p:spPr>
          <a:xfrm>
            <a:off x="7188209" y="2351139"/>
            <a:ext cx="41249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inform ongoing Navy leader retention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selection, and slating efforts through the Talent Management Center of Excellence (TMCOE) </a:t>
            </a:r>
          </a:p>
          <a:p>
            <a:pPr marL="251460" lvl="1" indent="-25146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Coaching</a:t>
            </a:r>
          </a:p>
          <a:p>
            <a:pPr marL="251460" lvl="1" indent="-25146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and Evaluation Transformation (PET) </a:t>
            </a:r>
          </a:p>
          <a:p>
            <a:pPr marL="251460" lvl="1" indent="-25146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 Leadership Assessment Program (NLAP)</a:t>
            </a:r>
          </a:p>
          <a:p>
            <a:pPr lvl="1"/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AE32805B-F2D6-437E-1B55-8F7374DEF08F}"/>
              </a:ext>
            </a:extLst>
          </p:cNvPr>
          <p:cNvSpPr/>
          <p:nvPr/>
        </p:nvSpPr>
        <p:spPr>
          <a:xfrm>
            <a:off x="432998" y="1980535"/>
            <a:ext cx="2919695" cy="4093429"/>
          </a:xfrm>
          <a:prstGeom prst="roundRect">
            <a:avLst>
              <a:gd name="adj" fmla="val 0"/>
            </a:avLst>
          </a:prstGeom>
          <a:solidFill>
            <a:srgbClr val="E3E3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8DFDA1BD-F3D0-6366-2FD3-D1CC6F253F14}"/>
              </a:ext>
            </a:extLst>
          </p:cNvPr>
          <p:cNvSpPr/>
          <p:nvPr/>
        </p:nvSpPr>
        <p:spPr>
          <a:xfrm>
            <a:off x="446993" y="1980534"/>
            <a:ext cx="2749309" cy="238643"/>
          </a:xfrm>
          <a:prstGeom prst="roundRect">
            <a:avLst>
              <a:gd name="adj" fmla="val 5000"/>
            </a:avLst>
          </a:prstGeom>
          <a:gradFill>
            <a:gsLst>
              <a:gs pos="16000">
                <a:srgbClr val="1575A9"/>
              </a:gs>
              <a:gs pos="100000">
                <a:srgbClr val="163054">
                  <a:alpha val="83964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7B1F7-C7B5-56A8-A7AD-4D6E1A46925C}"/>
              </a:ext>
            </a:extLst>
          </p:cNvPr>
          <p:cNvSpPr txBox="1"/>
          <p:nvPr/>
        </p:nvSpPr>
        <p:spPr>
          <a:xfrm>
            <a:off x="610688" y="2348950"/>
            <a:ext cx="2564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standardization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guidance improving outstanding leadership across the Navy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development of effective Navy leaders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7AC600-FFB0-AA4B-88B2-DEB121A1DE32}"/>
              </a:ext>
            </a:extLst>
          </p:cNvPr>
          <p:cNvGrpSpPr/>
          <p:nvPr/>
        </p:nvGrpSpPr>
        <p:grpSpPr>
          <a:xfrm>
            <a:off x="2857435" y="1809693"/>
            <a:ext cx="556883" cy="556882"/>
            <a:chOff x="2857435" y="1809693"/>
            <a:chExt cx="556883" cy="5568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DF754D-8496-F8D1-D450-A9C1E4EEF7E2}"/>
                </a:ext>
              </a:extLst>
            </p:cNvPr>
            <p:cNvGrpSpPr/>
            <p:nvPr/>
          </p:nvGrpSpPr>
          <p:grpSpPr>
            <a:xfrm>
              <a:off x="2857435" y="1809693"/>
              <a:ext cx="556883" cy="556882"/>
              <a:chOff x="1220387" y="2157012"/>
              <a:chExt cx="458638" cy="45863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CD8335B-CF0C-A99F-CE46-EBD4844704D8}"/>
                  </a:ext>
                </a:extLst>
              </p:cNvPr>
              <p:cNvSpPr/>
              <p:nvPr/>
            </p:nvSpPr>
            <p:spPr bwMode="auto">
              <a:xfrm>
                <a:off x="1220387" y="2157012"/>
                <a:ext cx="458638" cy="45863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00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38">
                <a:extLst>
                  <a:ext uri="{FF2B5EF4-FFF2-40B4-BE49-F238E27FC236}">
                    <a16:creationId xmlns:a16="http://schemas.microsoft.com/office/drawing/2014/main" id="{7E10984E-574E-95EB-D18F-6BE950A27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59" y="2208930"/>
                <a:ext cx="342891" cy="343327"/>
              </a:xfrm>
              <a:prstGeom prst="ellipse">
                <a:avLst/>
              </a:prstGeom>
              <a:solidFill>
                <a:srgbClr val="1575A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0" name="Graphic 19" descr="Add with solid fill">
              <a:extLst>
                <a:ext uri="{FF2B5EF4-FFF2-40B4-BE49-F238E27FC236}">
                  <a16:creationId xmlns:a16="http://schemas.microsoft.com/office/drawing/2014/main" id="{ACDC16DB-4AC7-1C06-939E-E0042E240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5852" y="1947236"/>
              <a:ext cx="271728" cy="27172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61E08A7-6B70-3F6C-5F61-598D7C9665F0}"/>
              </a:ext>
            </a:extLst>
          </p:cNvPr>
          <p:cNvSpPr txBox="1"/>
          <p:nvPr/>
        </p:nvSpPr>
        <p:spPr>
          <a:xfrm>
            <a:off x="3746446" y="2383843"/>
            <a:ext cx="2885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improving leadership development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Navy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Real Get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of Excellence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 Leader Development Framework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7EC048-F321-7949-8DFA-EE184066C1E5}"/>
              </a:ext>
            </a:extLst>
          </p:cNvPr>
          <p:cNvGrpSpPr/>
          <p:nvPr/>
        </p:nvGrpSpPr>
        <p:grpSpPr>
          <a:xfrm>
            <a:off x="6221421" y="1809693"/>
            <a:ext cx="556883" cy="556882"/>
            <a:chOff x="2857435" y="1809693"/>
            <a:chExt cx="556883" cy="5568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6C7BC75-549F-264B-BF96-24152A6658F3}"/>
                </a:ext>
              </a:extLst>
            </p:cNvPr>
            <p:cNvGrpSpPr/>
            <p:nvPr/>
          </p:nvGrpSpPr>
          <p:grpSpPr>
            <a:xfrm>
              <a:off x="2857435" y="1809693"/>
              <a:ext cx="556883" cy="556882"/>
              <a:chOff x="1220387" y="2157012"/>
              <a:chExt cx="458638" cy="45863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04AFBBE-988A-8C45-994E-2CAC1D5039F8}"/>
                  </a:ext>
                </a:extLst>
              </p:cNvPr>
              <p:cNvSpPr/>
              <p:nvPr/>
            </p:nvSpPr>
            <p:spPr bwMode="auto">
              <a:xfrm>
                <a:off x="1220387" y="2157012"/>
                <a:ext cx="458638" cy="45863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00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4F5D16-A9D6-8F4D-AA44-2F67391D8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59" y="2208930"/>
                <a:ext cx="342891" cy="343327"/>
              </a:xfrm>
              <a:prstGeom prst="ellipse">
                <a:avLst/>
              </a:prstGeom>
              <a:solidFill>
                <a:srgbClr val="1630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7" name="Graphic 36" descr="Add with solid fill">
              <a:extLst>
                <a:ext uri="{FF2B5EF4-FFF2-40B4-BE49-F238E27FC236}">
                  <a16:creationId xmlns:a16="http://schemas.microsoft.com/office/drawing/2014/main" id="{E19A12DE-85AB-D743-A629-DBE40AE6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5852" y="1947236"/>
              <a:ext cx="271728" cy="2717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0E86A6-C51F-8546-B4CC-F571112D12B4}"/>
              </a:ext>
            </a:extLst>
          </p:cNvPr>
          <p:cNvGrpSpPr/>
          <p:nvPr/>
        </p:nvGrpSpPr>
        <p:grpSpPr>
          <a:xfrm>
            <a:off x="11061869" y="1809693"/>
            <a:ext cx="556883" cy="556882"/>
            <a:chOff x="2857435" y="1809693"/>
            <a:chExt cx="556883" cy="55688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A91C6C-52ED-234C-9291-E0FA367BE8C4}"/>
                </a:ext>
              </a:extLst>
            </p:cNvPr>
            <p:cNvGrpSpPr/>
            <p:nvPr/>
          </p:nvGrpSpPr>
          <p:grpSpPr>
            <a:xfrm>
              <a:off x="2857435" y="1809693"/>
              <a:ext cx="556883" cy="556882"/>
              <a:chOff x="1220387" y="2157012"/>
              <a:chExt cx="458638" cy="45863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C0F6FCB-C2B1-EE4E-975C-A5A0FD5A5A2D}"/>
                  </a:ext>
                </a:extLst>
              </p:cNvPr>
              <p:cNvSpPr/>
              <p:nvPr/>
            </p:nvSpPr>
            <p:spPr bwMode="auto">
              <a:xfrm>
                <a:off x="1220387" y="2157012"/>
                <a:ext cx="458638" cy="45863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00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4C93F54-0129-8241-9349-9D298FF34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59" y="2208930"/>
                <a:ext cx="342891" cy="343327"/>
              </a:xfrm>
              <a:prstGeom prst="ellipse">
                <a:avLst/>
              </a:prstGeom>
              <a:solidFill>
                <a:srgbClr val="E3AB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2" name="Graphic 41" descr="Add with solid fill">
              <a:extLst>
                <a:ext uri="{FF2B5EF4-FFF2-40B4-BE49-F238E27FC236}">
                  <a16:creationId xmlns:a16="http://schemas.microsoft.com/office/drawing/2014/main" id="{11630E69-C4FA-3645-8C4E-905D3822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5852" y="1947236"/>
              <a:ext cx="271728" cy="271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02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3FC4-F86B-20BA-143A-E3B4C2175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E656-3CA4-CFE7-637C-DEFC367C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NLBM</a:t>
            </a:r>
            <a:r>
              <a:rPr lang="en-US"/>
              <a:t>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DA312-188A-E10C-13B0-21BB2543B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Picture 14" descr="A couple of men in white uniforms shaking hands&#10;&#10;Description automatically generated">
            <a:extLst>
              <a:ext uri="{FF2B5EF4-FFF2-40B4-BE49-F238E27FC236}">
                <a16:creationId xmlns:a16="http://schemas.microsoft.com/office/drawing/2014/main" id="{A9BC1CA7-CEC7-0F85-1C14-524F75BA9E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973" y="1319156"/>
            <a:ext cx="4787577" cy="48055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8E16E3DF-A79B-88E9-4481-FACC2D322C46}"/>
              </a:ext>
            </a:extLst>
          </p:cNvPr>
          <p:cNvSpPr/>
          <p:nvPr/>
        </p:nvSpPr>
        <p:spPr>
          <a:xfrm>
            <a:off x="257208" y="2090072"/>
            <a:ext cx="364261" cy="651233"/>
          </a:xfrm>
          <a:custGeom>
            <a:avLst/>
            <a:gdLst>
              <a:gd name="connsiteX0" fmla="*/ 0 w 219456"/>
              <a:gd name="connsiteY0" fmla="*/ 0 h 868680"/>
              <a:gd name="connsiteX1" fmla="*/ 210312 w 219456"/>
              <a:gd name="connsiteY1" fmla="*/ 868680 h 868680"/>
              <a:gd name="connsiteX2" fmla="*/ 219456 w 219456"/>
              <a:gd name="connsiteY2" fmla="*/ 0 h 868680"/>
              <a:gd name="connsiteX3" fmla="*/ 0 w 219456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" h="868680">
                <a:moveTo>
                  <a:pt x="0" y="0"/>
                </a:moveTo>
                <a:lnTo>
                  <a:pt x="210312" y="868680"/>
                </a:lnTo>
                <a:lnTo>
                  <a:pt x="219456" y="0"/>
                </a:lnTo>
                <a:lnTo>
                  <a:pt x="0" y="0"/>
                </a:lnTo>
                <a:close/>
              </a:path>
            </a:pathLst>
          </a:custGeom>
          <a:solidFill>
            <a:srgbClr val="35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840492-F333-2F80-C659-9718DB285ADE}"/>
              </a:ext>
            </a:extLst>
          </p:cNvPr>
          <p:cNvSpPr/>
          <p:nvPr/>
        </p:nvSpPr>
        <p:spPr>
          <a:xfrm>
            <a:off x="880228" y="1616916"/>
            <a:ext cx="5692897" cy="4572170"/>
          </a:xfrm>
          <a:prstGeom prst="rect">
            <a:avLst/>
          </a:prstGeom>
          <a:solidFill>
            <a:srgbClr val="16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C918C75E-6E72-CC15-302F-2E4298B3EC20}"/>
              </a:ext>
            </a:extLst>
          </p:cNvPr>
          <p:cNvSpPr/>
          <p:nvPr/>
        </p:nvSpPr>
        <p:spPr>
          <a:xfrm>
            <a:off x="627220" y="1616917"/>
            <a:ext cx="5692897" cy="432249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3E3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ACAC1-136A-EEF4-65D3-C3B7C47DDBA1}"/>
              </a:ext>
            </a:extLst>
          </p:cNvPr>
          <p:cNvSpPr/>
          <p:nvPr/>
        </p:nvSpPr>
        <p:spPr>
          <a:xfrm>
            <a:off x="251457" y="1307749"/>
            <a:ext cx="6068660" cy="782323"/>
          </a:xfrm>
          <a:prstGeom prst="rect">
            <a:avLst/>
          </a:prstGeom>
          <a:solidFill>
            <a:srgbClr val="1575A9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57EACA-A855-2B07-2981-2FA78189C0B6}"/>
              </a:ext>
            </a:extLst>
          </p:cNvPr>
          <p:cNvSpPr txBox="1"/>
          <p:nvPr/>
        </p:nvSpPr>
        <p:spPr>
          <a:xfrm>
            <a:off x="408450" y="1449233"/>
            <a:ext cx="518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NLBM Development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04A541-789E-7F7C-71BD-4D836C24DD9A}"/>
              </a:ext>
            </a:extLst>
          </p:cNvPr>
          <p:cNvSpPr txBox="1"/>
          <p:nvPr/>
        </p:nvSpPr>
        <p:spPr>
          <a:xfrm>
            <a:off x="880229" y="2257756"/>
            <a:ext cx="52856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Front-end analysis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Navy leadership documents (e.g., Navy community job analyses/competency models, NLDF, GRGB)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interview statements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six different Navy communities (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3,820) from semi-structured interview transcriptions and focus groups 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leadership research literature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from Navy SMEs at each stage of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B6315-B30D-A974-7E14-1B7F0A56DE8E}"/>
              </a:ext>
            </a:extLst>
          </p:cNvPr>
          <p:cNvSpPr txBox="1"/>
          <p:nvPr/>
        </p:nvSpPr>
        <p:spPr>
          <a:xfrm>
            <a:off x="7601543" y="6113503"/>
            <a:ext cx="3576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Commander, U.S. 2nd Fleet Public Affairs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4498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FF265-F78B-D14F-8659-A8EF7745F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AD877-5759-9D4F-A91A-FFA294C5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8" y="0"/>
            <a:ext cx="9023062" cy="79513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Methods for NLBM</a:t>
            </a:r>
            <a:r>
              <a:rPr lang="en-US"/>
              <a:t> Development: NLBM 1.0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7EF399-03CA-9E45-913B-6640E258EF1F}"/>
              </a:ext>
            </a:extLst>
          </p:cNvPr>
          <p:cNvGrpSpPr/>
          <p:nvPr/>
        </p:nvGrpSpPr>
        <p:grpSpPr>
          <a:xfrm>
            <a:off x="254501" y="5709106"/>
            <a:ext cx="11552026" cy="442690"/>
            <a:chOff x="370575" y="5567431"/>
            <a:chExt cx="8778422" cy="544541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F3F9373-632C-6640-A9D4-68F9AC13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360" y="5567433"/>
              <a:ext cx="2887700" cy="544539"/>
            </a:xfrm>
            <a:prstGeom prst="chevron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>
                <a:latin typeface="+mj-lt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18B9C87-2904-CF48-9C4E-A5DB95A3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298" y="5567431"/>
              <a:ext cx="2887699" cy="544539"/>
            </a:xfrm>
            <a:prstGeom prst="chevron">
              <a:avLst/>
            </a:prstGeom>
            <a:solidFill>
              <a:srgbClr val="E3AB47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>
                <a:latin typeface="+mj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DFCB3CF-B68F-3A49-A22A-F5AA2860F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513" y="5567433"/>
              <a:ext cx="2887700" cy="544539"/>
            </a:xfrm>
            <a:prstGeom prst="chevron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>
                <a:latin typeface="+mj-lt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906BCF1-3E18-E544-A6D5-031757CB4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75" y="5567432"/>
              <a:ext cx="2887700" cy="544539"/>
            </a:xfrm>
            <a:prstGeom prst="chevron">
              <a:avLst/>
            </a:prstGeom>
            <a:solidFill>
              <a:srgbClr val="16305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00"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BE3288-E0C3-144C-91AC-2E564C69E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554" y="5650407"/>
              <a:ext cx="2153736" cy="3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 1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25A5390C-3DA4-5341-B120-0FA588DD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52" y="5650407"/>
              <a:ext cx="2153736" cy="3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 2</a:t>
              </a: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1D0AD2FD-30C0-B640-88AF-D1E971E89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938" y="5650407"/>
              <a:ext cx="2153736" cy="3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 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EC8EDF9-8240-8E45-B376-A6111E0BDB5E}"/>
              </a:ext>
            </a:extLst>
          </p:cNvPr>
          <p:cNvSpPr/>
          <p:nvPr/>
        </p:nvSpPr>
        <p:spPr>
          <a:xfrm>
            <a:off x="411709" y="1716338"/>
            <a:ext cx="3430449" cy="382006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B35AE-06A7-2443-8982-1B3D7AA6544F}"/>
              </a:ext>
            </a:extLst>
          </p:cNvPr>
          <p:cNvSpPr/>
          <p:nvPr/>
        </p:nvSpPr>
        <p:spPr>
          <a:xfrm>
            <a:off x="3952481" y="1716338"/>
            <a:ext cx="4122361" cy="382006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350E-D2C8-D04F-B63D-971AADBA8092}"/>
              </a:ext>
            </a:extLst>
          </p:cNvPr>
          <p:cNvSpPr/>
          <p:nvPr/>
        </p:nvSpPr>
        <p:spPr>
          <a:xfrm>
            <a:off x="8209286" y="1716338"/>
            <a:ext cx="3441712" cy="382006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6446D-299C-B946-8A3E-CDAA1F2237A4}"/>
              </a:ext>
            </a:extLst>
          </p:cNvPr>
          <p:cNvSpPr/>
          <p:nvPr/>
        </p:nvSpPr>
        <p:spPr>
          <a:xfrm>
            <a:off x="411319" y="1211833"/>
            <a:ext cx="3436932" cy="895762"/>
          </a:xfrm>
          <a:prstGeom prst="rect">
            <a:avLst/>
          </a:prstGeom>
          <a:solidFill>
            <a:srgbClr val="16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1A48C-2691-D44B-865F-20B5A441BE56}"/>
              </a:ext>
            </a:extLst>
          </p:cNvPr>
          <p:cNvSpPr/>
          <p:nvPr/>
        </p:nvSpPr>
        <p:spPr>
          <a:xfrm>
            <a:off x="3958574" y="1211833"/>
            <a:ext cx="4116268" cy="895762"/>
          </a:xfrm>
          <a:prstGeom prst="rect">
            <a:avLst/>
          </a:prstGeom>
          <a:solidFill>
            <a:srgbClr val="15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2D4FE-204E-C54F-A3A0-5EDAC2D3849C}"/>
              </a:ext>
            </a:extLst>
          </p:cNvPr>
          <p:cNvSpPr/>
          <p:nvPr/>
        </p:nvSpPr>
        <p:spPr>
          <a:xfrm>
            <a:off x="8216876" y="1211833"/>
            <a:ext cx="3432564" cy="895762"/>
          </a:xfrm>
          <a:prstGeom prst="rect">
            <a:avLst/>
          </a:prstGeom>
          <a:solidFill>
            <a:srgbClr val="E3A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990F2-3244-4A4F-B0C1-12AB93C6C306}"/>
              </a:ext>
            </a:extLst>
          </p:cNvPr>
          <p:cNvSpPr txBox="1"/>
          <p:nvPr/>
        </p:nvSpPr>
        <p:spPr>
          <a:xfrm>
            <a:off x="432872" y="1281144"/>
            <a:ext cx="332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Front-end Analysis of Navy Leadership Documents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F9ABF-1238-9645-AC78-A884770819AD}"/>
              </a:ext>
            </a:extLst>
          </p:cNvPr>
          <p:cNvSpPr txBox="1"/>
          <p:nvPr/>
        </p:nvSpPr>
        <p:spPr>
          <a:xfrm>
            <a:off x="479594" y="2243240"/>
            <a:ext cx="3234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 community job analyses/competency models</a:t>
            </a:r>
          </a:p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outlining Navy leadership (e.g., PCC, NLDF, GRGB)</a:t>
            </a:r>
          </a:p>
          <a:p>
            <a:pPr>
              <a:buClr>
                <a:srgbClr val="C00000"/>
              </a:buClr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CAC3C-E301-B543-96FD-5934F4758B83}"/>
              </a:ext>
            </a:extLst>
          </p:cNvPr>
          <p:cNvSpPr txBox="1"/>
          <p:nvPr/>
        </p:nvSpPr>
        <p:spPr>
          <a:xfrm>
            <a:off x="4051883" y="2208182"/>
            <a:ext cx="3957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interview and focus group data from 5 Navy communities (n= 1,689)</a:t>
            </a:r>
          </a:p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Sorted data into categories that reflected similar themes or characteristics </a:t>
            </a:r>
          </a:p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Resulted in 64 categories of leadership characteristics.</a:t>
            </a:r>
          </a:p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into NLBM 1.0 model (18 Factors, 5 Meta-Factors) </a:t>
            </a:r>
          </a:p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63586B-3612-114B-82FD-09D322140EBA}"/>
              </a:ext>
            </a:extLst>
          </p:cNvPr>
          <p:cNvSpPr txBox="1"/>
          <p:nvPr/>
        </p:nvSpPr>
        <p:spPr>
          <a:xfrm>
            <a:off x="8237989" y="2243240"/>
            <a:ext cx="3330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interview data coded using NLBM 1.0 (n= 3,820)</a:t>
            </a:r>
          </a:p>
          <a:p>
            <a:pPr marL="194310" indent="-19431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coders coded each statement, if the coders could not reach an agreement, the statement was coded by a 3rd coder</a:t>
            </a:r>
          </a:p>
          <a:p>
            <a:pPr>
              <a:buClr>
                <a:srgbClr val="C00000"/>
              </a:buClr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998CD-771E-1B49-8689-CD6B08142AE6}"/>
              </a:ext>
            </a:extLst>
          </p:cNvPr>
          <p:cNvSpPr txBox="1"/>
          <p:nvPr/>
        </p:nvSpPr>
        <p:spPr>
          <a:xfrm>
            <a:off x="4296076" y="1444270"/>
            <a:ext cx="3372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 Card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CF71B-CDE9-324D-94B1-AD5F44D54D4E}"/>
              </a:ext>
            </a:extLst>
          </p:cNvPr>
          <p:cNvSpPr txBox="1"/>
          <p:nvPr/>
        </p:nvSpPr>
        <p:spPr>
          <a:xfrm>
            <a:off x="8102332" y="1444270"/>
            <a:ext cx="3372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Thematic Coding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56A26A-406B-D148-B809-8FA7CEB1CD23}"/>
              </a:ext>
            </a:extLst>
          </p:cNvPr>
          <p:cNvGrpSpPr/>
          <p:nvPr/>
        </p:nvGrpSpPr>
        <p:grpSpPr>
          <a:xfrm>
            <a:off x="12192000" y="949974"/>
            <a:ext cx="637504" cy="523718"/>
            <a:chOff x="575859" y="1626092"/>
            <a:chExt cx="11302893" cy="52371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738E24-CF60-9F49-936D-64D53E4286AF}"/>
                </a:ext>
              </a:extLst>
            </p:cNvPr>
            <p:cNvSpPr/>
            <p:nvPr/>
          </p:nvSpPr>
          <p:spPr>
            <a:xfrm>
              <a:off x="575859" y="1626092"/>
              <a:ext cx="2754556" cy="523718"/>
            </a:xfrm>
            <a:prstGeom prst="rect">
              <a:avLst/>
            </a:prstGeom>
            <a:solidFill>
              <a:srgbClr val="163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D03DC2-59C8-004B-92C1-A6E7F74D8A37}"/>
                </a:ext>
              </a:extLst>
            </p:cNvPr>
            <p:cNvSpPr/>
            <p:nvPr/>
          </p:nvSpPr>
          <p:spPr>
            <a:xfrm>
              <a:off x="3420247" y="1626092"/>
              <a:ext cx="2827748" cy="523718"/>
            </a:xfrm>
            <a:prstGeom prst="rect">
              <a:avLst/>
            </a:prstGeom>
            <a:solidFill>
              <a:srgbClr val="157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1BBAA9-5BAF-144D-9B25-B077BAC61407}"/>
                </a:ext>
              </a:extLst>
            </p:cNvPr>
            <p:cNvSpPr/>
            <p:nvPr/>
          </p:nvSpPr>
          <p:spPr>
            <a:xfrm>
              <a:off x="9237746" y="1626092"/>
              <a:ext cx="2641006" cy="523718"/>
            </a:xfrm>
            <a:prstGeom prst="rect">
              <a:avLst/>
            </a:prstGeom>
            <a:solidFill>
              <a:srgbClr val="E0A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CB0CCD-D98C-AF42-BEB9-EE3DF8C277E0}"/>
                </a:ext>
              </a:extLst>
            </p:cNvPr>
            <p:cNvSpPr/>
            <p:nvPr/>
          </p:nvSpPr>
          <p:spPr>
            <a:xfrm>
              <a:off x="6323388" y="1626092"/>
              <a:ext cx="2839328" cy="523718"/>
            </a:xfrm>
            <a:prstGeom prst="rect">
              <a:avLst/>
            </a:prstGeom>
            <a:solidFill>
              <a:srgbClr val="95B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26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67CB1-12FC-28B5-72B9-537064250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B310-C642-F3DC-5593-AE2AE61C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3" y="0"/>
            <a:ext cx="7999326" cy="795130"/>
          </a:xfrm>
        </p:spPr>
        <p:txBody>
          <a:bodyPr/>
          <a:lstStyle/>
          <a:p>
            <a:r>
              <a:rPr lang="en-US"/>
              <a:t>NLBM 1.0 to 2.0 transition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D6A27-385C-8DCB-D466-352013E0D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17350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DD835C-9EF7-65B8-2C4A-58F134232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9661"/>
              </p:ext>
            </p:extLst>
          </p:nvPr>
        </p:nvGraphicFramePr>
        <p:xfrm>
          <a:off x="569131" y="1369654"/>
          <a:ext cx="11053738" cy="45954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94362">
                  <a:extLst>
                    <a:ext uri="{9D8B030D-6E8A-4147-A177-3AD203B41FA5}">
                      <a16:colId xmlns:a16="http://schemas.microsoft.com/office/drawing/2014/main" val="1637278407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2052148165"/>
                    </a:ext>
                  </a:extLst>
                </a:gridCol>
                <a:gridCol w="4530320">
                  <a:extLst>
                    <a:ext uri="{9D8B030D-6E8A-4147-A177-3AD203B41FA5}">
                      <a16:colId xmlns:a16="http://schemas.microsoft.com/office/drawing/2014/main" val="3239686522"/>
                    </a:ext>
                  </a:extLst>
                </a:gridCol>
              </a:tblGrid>
              <a:tr h="6502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B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73871"/>
                  </a:ext>
                </a:extLst>
              </a:tr>
              <a:tr h="16343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Interrater reliability</a:t>
                      </a: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acceptable, but not optimal levels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53%, 2 of 2 agreement;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79%, 2 of 3 agreement. IRR = .51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09585" lvl="1" indent="0">
                        <a:buFont typeface="Arial" panose="020B0604020202020204" pitchFamily="34" charset="0"/>
                        <a:buNone/>
                      </a:pPr>
                      <a:endParaRPr lang="en-US" sz="2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B050"/>
                        </a:buClr>
                        <a:buFont typeface="Wingdings" pitchFamily="2" charset="2"/>
                        <a:buChar char="ü"/>
                      </a:pP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Reframing of factors</a:t>
                      </a:r>
                    </a:p>
                  </a:txBody>
                  <a:tcPr marL="274320" marR="2743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54782"/>
                  </a:ext>
                </a:extLst>
              </a:tr>
              <a:tr h="11767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that we </a:t>
                      </a: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missed</a:t>
                      </a: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research-supported </a:t>
                      </a: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factors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B050"/>
                        </a:buClr>
                        <a:buFont typeface="Wingdings" pitchFamily="2" charset="2"/>
                        <a:buChar char="ü"/>
                      </a:pP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 to leadership research  and comprehensive leadership models</a:t>
                      </a:r>
                    </a:p>
                  </a:txBody>
                  <a:tcPr marL="274320" marR="2743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88580"/>
                  </a:ext>
                </a:extLst>
              </a:tr>
              <a:tr h="11342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challenging, often indicating multiple factors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B050"/>
                        </a:buClr>
                        <a:buFont typeface="Wingdings" pitchFamily="2" charset="2"/>
                        <a:buChar char="ü"/>
                      </a:pPr>
                      <a:r>
                        <a:rPr lang="en-US" sz="2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Primary/secondary coding</a:t>
                      </a:r>
                    </a:p>
                  </a:txBody>
                  <a:tcPr marL="274320" marR="2743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71619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E6F25B15-DED5-8A47-90EF-8BB958B8C8E4}"/>
              </a:ext>
            </a:extLst>
          </p:cNvPr>
          <p:cNvSpPr/>
          <p:nvPr/>
        </p:nvSpPr>
        <p:spPr bwMode="auto">
          <a:xfrm>
            <a:off x="6268458" y="2575277"/>
            <a:ext cx="952107" cy="590336"/>
          </a:xfrm>
          <a:prstGeom prst="rightArrow">
            <a:avLst/>
          </a:prstGeom>
          <a:solidFill>
            <a:srgbClr val="C04F4D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66A5FF64-10D3-D94A-BF72-FB51ACFD0982}"/>
              </a:ext>
            </a:extLst>
          </p:cNvPr>
          <p:cNvSpPr/>
          <p:nvPr/>
        </p:nvSpPr>
        <p:spPr bwMode="auto">
          <a:xfrm>
            <a:off x="6268458" y="3964963"/>
            <a:ext cx="952107" cy="590336"/>
          </a:xfrm>
          <a:prstGeom prst="rightArrow">
            <a:avLst/>
          </a:prstGeom>
          <a:solidFill>
            <a:srgbClr val="C04F4D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E517217-E0D0-534A-ADA4-7F51A3628B46}"/>
              </a:ext>
            </a:extLst>
          </p:cNvPr>
          <p:cNvSpPr/>
          <p:nvPr/>
        </p:nvSpPr>
        <p:spPr bwMode="auto">
          <a:xfrm>
            <a:off x="6268458" y="5112161"/>
            <a:ext cx="952107" cy="590336"/>
          </a:xfrm>
          <a:prstGeom prst="rightArrow">
            <a:avLst/>
          </a:prstGeom>
          <a:solidFill>
            <a:srgbClr val="C04F4D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8E7B681-F765-1A42-AB9B-6F617023392E}"/>
              </a:ext>
            </a:extLst>
          </p:cNvPr>
          <p:cNvGrpSpPr/>
          <p:nvPr/>
        </p:nvGrpSpPr>
        <p:grpSpPr>
          <a:xfrm>
            <a:off x="6129381" y="1272657"/>
            <a:ext cx="1205252" cy="843225"/>
            <a:chOff x="6096000" y="1285475"/>
            <a:chExt cx="1205252" cy="843225"/>
          </a:xfrm>
        </p:grpSpPr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id="{1E86CD45-BA8A-2141-B6E6-64BCA8D7086B}"/>
                </a:ext>
              </a:extLst>
            </p:cNvPr>
            <p:cNvSpPr/>
            <p:nvPr/>
          </p:nvSpPr>
          <p:spPr bwMode="auto">
            <a:xfrm>
              <a:off x="6096000" y="1285475"/>
              <a:ext cx="1205252" cy="843225"/>
            </a:xfrm>
            <a:prstGeom prst="rightArrow">
              <a:avLst>
                <a:gd name="adj1" fmla="val 70411"/>
                <a:gd name="adj2" fmla="val 50000"/>
              </a:avLst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78" name="Right Arrow 77">
              <a:extLst>
                <a:ext uri="{FF2B5EF4-FFF2-40B4-BE49-F238E27FC236}">
                  <a16:creationId xmlns:a16="http://schemas.microsoft.com/office/drawing/2014/main" id="{7B252904-CB46-8148-830D-D402A761C181}"/>
                </a:ext>
              </a:extLst>
            </p:cNvPr>
            <p:cNvSpPr/>
            <p:nvPr/>
          </p:nvSpPr>
          <p:spPr bwMode="auto">
            <a:xfrm>
              <a:off x="6096000" y="1285475"/>
              <a:ext cx="1127760" cy="843225"/>
            </a:xfrm>
            <a:prstGeom prst="rightArrow">
              <a:avLst>
                <a:gd name="adj1" fmla="val 70411"/>
                <a:gd name="adj2" fmla="val 50000"/>
              </a:avLst>
            </a:prstGeom>
            <a:solidFill>
              <a:srgbClr val="16305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600" b="1">
                <a:solidFill>
                  <a:srgbClr val="003399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65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FC8B-E380-5E4D-3CCC-9C9B485A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026BB-D126-484D-BBC9-EE6130F50D18}"/>
              </a:ext>
            </a:extLst>
          </p:cNvPr>
          <p:cNvSpPr/>
          <p:nvPr/>
        </p:nvSpPr>
        <p:spPr bwMode="auto">
          <a:xfrm>
            <a:off x="644645" y="1398608"/>
            <a:ext cx="10620763" cy="1281512"/>
          </a:xfrm>
          <a:prstGeom prst="rect">
            <a:avLst/>
          </a:prstGeom>
          <a:solidFill>
            <a:srgbClr val="E3E3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8488F-E6E4-614E-CB92-656C6A66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3" y="0"/>
            <a:ext cx="7999326" cy="79513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Methods for NLBM</a:t>
            </a:r>
            <a:r>
              <a:rPr lang="en-US"/>
              <a:t> Development: NLBM 2.0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51141-0480-5CF2-AF90-17F5D270A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286852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F5221AC-23AD-1341-ABA1-C8CD79A93B3F}"/>
              </a:ext>
            </a:extLst>
          </p:cNvPr>
          <p:cNvSpPr>
            <a:spLocks/>
          </p:cNvSpPr>
          <p:nvPr/>
        </p:nvSpPr>
        <p:spPr bwMode="auto">
          <a:xfrm>
            <a:off x="644645" y="1224415"/>
            <a:ext cx="4695451" cy="489757"/>
          </a:xfrm>
          <a:prstGeom prst="homePlate">
            <a:avLst/>
          </a:prstGeom>
          <a:solidFill>
            <a:srgbClr val="1630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5CB09-7B38-0F45-A4B4-C7D6F8D3697C}"/>
              </a:ext>
            </a:extLst>
          </p:cNvPr>
          <p:cNvSpPr/>
          <p:nvPr/>
        </p:nvSpPr>
        <p:spPr bwMode="auto">
          <a:xfrm>
            <a:off x="644645" y="3027324"/>
            <a:ext cx="10620763" cy="1464917"/>
          </a:xfrm>
          <a:prstGeom prst="rect">
            <a:avLst/>
          </a:prstGeom>
          <a:solidFill>
            <a:srgbClr val="E3E3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ACB8761-7D45-2842-B7D4-417870C9A97F}"/>
              </a:ext>
            </a:extLst>
          </p:cNvPr>
          <p:cNvSpPr>
            <a:spLocks/>
          </p:cNvSpPr>
          <p:nvPr/>
        </p:nvSpPr>
        <p:spPr bwMode="auto">
          <a:xfrm>
            <a:off x="644645" y="2846346"/>
            <a:ext cx="4695451" cy="489757"/>
          </a:xfrm>
          <a:prstGeom prst="homePlate">
            <a:avLst/>
          </a:prstGeom>
          <a:solidFill>
            <a:srgbClr val="1575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85BA4-1B19-B746-9D82-5707A087F6AD}"/>
              </a:ext>
            </a:extLst>
          </p:cNvPr>
          <p:cNvSpPr txBox="1"/>
          <p:nvPr/>
        </p:nvSpPr>
        <p:spPr>
          <a:xfrm>
            <a:off x="810319" y="1822316"/>
            <a:ext cx="1029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NLBM 1.0 factors with factors from Campbell (2012) framework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NLBM 2.0 had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factors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3 determinants (i.e., meta-factors)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2567C-A9BF-7142-AF0F-BD6DB8C90924}"/>
              </a:ext>
            </a:extLst>
          </p:cNvPr>
          <p:cNvSpPr txBox="1"/>
          <p:nvPr/>
        </p:nvSpPr>
        <p:spPr>
          <a:xfrm>
            <a:off x="810319" y="3368435"/>
            <a:ext cx="1029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Coded raw interview data (n= 793) where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agreement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found in first round of coding (NLBM 1.0)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primary/secondary coding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81FB7A-D9C6-5240-BC1C-8A7E12A44856}"/>
              </a:ext>
            </a:extLst>
          </p:cNvPr>
          <p:cNvSpPr/>
          <p:nvPr/>
        </p:nvSpPr>
        <p:spPr bwMode="auto">
          <a:xfrm>
            <a:off x="644645" y="4806254"/>
            <a:ext cx="10620763" cy="1281512"/>
          </a:xfrm>
          <a:prstGeom prst="rect">
            <a:avLst/>
          </a:prstGeom>
          <a:solidFill>
            <a:srgbClr val="E3E3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C27C254-98B5-E940-A220-9E31A0D8021D}"/>
              </a:ext>
            </a:extLst>
          </p:cNvPr>
          <p:cNvSpPr>
            <a:spLocks/>
          </p:cNvSpPr>
          <p:nvPr/>
        </p:nvSpPr>
        <p:spPr bwMode="auto">
          <a:xfrm>
            <a:off x="644645" y="4632061"/>
            <a:ext cx="4695451" cy="489757"/>
          </a:xfrm>
          <a:prstGeom prst="homePlate">
            <a:avLst/>
          </a:prstGeom>
          <a:solidFill>
            <a:srgbClr val="E3AB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64171-A09F-9949-A2E8-68082A6B4233}"/>
              </a:ext>
            </a:extLst>
          </p:cNvPr>
          <p:cNvSpPr txBox="1"/>
          <p:nvPr/>
        </p:nvSpPr>
        <p:spPr>
          <a:xfrm>
            <a:off x="810319" y="5205578"/>
            <a:ext cx="1029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Coded items (n= 3,481) using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from Campbell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 </a:t>
            </a:r>
          </a:p>
          <a:p>
            <a:pPr marL="251460" lvl="1" indent="-251460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primary/secondary coding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96FD3-BA2D-4345-84F5-02D93F5DFD1E}"/>
              </a:ext>
            </a:extLst>
          </p:cNvPr>
          <p:cNvSpPr txBox="1"/>
          <p:nvPr/>
        </p:nvSpPr>
        <p:spPr>
          <a:xfrm>
            <a:off x="810319" y="4676884"/>
            <a:ext cx="387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Coding (Navy SMEs)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B9085-BFAB-1F4A-805F-0ECEFA7A232D}"/>
              </a:ext>
            </a:extLst>
          </p:cNvPr>
          <p:cNvSpPr txBox="1"/>
          <p:nvPr/>
        </p:nvSpPr>
        <p:spPr>
          <a:xfrm>
            <a:off x="810319" y="2886830"/>
            <a:ext cx="443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Coding (Research Team)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20590-1C31-204B-9143-7EC8DEB0A51A}"/>
              </a:ext>
            </a:extLst>
          </p:cNvPr>
          <p:cNvSpPr txBox="1"/>
          <p:nvPr/>
        </p:nvSpPr>
        <p:spPr>
          <a:xfrm>
            <a:off x="810319" y="1267257"/>
            <a:ext cx="387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model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883A11-5220-7A47-AF4F-992A4E8EEED9}"/>
              </a:ext>
            </a:extLst>
          </p:cNvPr>
          <p:cNvGrpSpPr/>
          <p:nvPr/>
        </p:nvGrpSpPr>
        <p:grpSpPr>
          <a:xfrm>
            <a:off x="253436" y="1174945"/>
            <a:ext cx="556883" cy="556882"/>
            <a:chOff x="1220387" y="2157012"/>
            <a:chExt cx="458638" cy="45863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845EE5-B028-004C-9430-EEA38EA49D65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BD3A2BAE-D855-4541-8D9F-ACDFF189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630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892664-AB94-0F46-8F65-2F6F22A8235D}"/>
              </a:ext>
            </a:extLst>
          </p:cNvPr>
          <p:cNvGrpSpPr/>
          <p:nvPr/>
        </p:nvGrpSpPr>
        <p:grpSpPr>
          <a:xfrm>
            <a:off x="253436" y="2812359"/>
            <a:ext cx="556883" cy="556882"/>
            <a:chOff x="1220387" y="2157012"/>
            <a:chExt cx="458638" cy="45863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993581-2A63-2849-8955-E541E2C6DDA2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8">
              <a:extLst>
                <a:ext uri="{FF2B5EF4-FFF2-40B4-BE49-F238E27FC236}">
                  <a16:creationId xmlns:a16="http://schemas.microsoft.com/office/drawing/2014/main" id="{D6AAAE39-D41B-FF48-96CB-47D03E466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DA2CBF-6DAA-7941-9C61-E6C57E05B700}"/>
              </a:ext>
            </a:extLst>
          </p:cNvPr>
          <p:cNvGrpSpPr/>
          <p:nvPr/>
        </p:nvGrpSpPr>
        <p:grpSpPr>
          <a:xfrm>
            <a:off x="253436" y="4598498"/>
            <a:ext cx="556883" cy="556882"/>
            <a:chOff x="1220387" y="2157012"/>
            <a:chExt cx="458638" cy="45863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7405FF-6610-C442-994A-552BE8A32F53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8">
              <a:extLst>
                <a:ext uri="{FF2B5EF4-FFF2-40B4-BE49-F238E27FC236}">
                  <a16:creationId xmlns:a16="http://schemas.microsoft.com/office/drawing/2014/main" id="{5C236A55-B8A6-8442-B7DC-91E6FAEC5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E3AB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39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FC8B-E380-5E4D-3CCC-9C9B485A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026BB-D126-484D-BBC9-EE6130F50D18}"/>
              </a:ext>
            </a:extLst>
          </p:cNvPr>
          <p:cNvSpPr/>
          <p:nvPr/>
        </p:nvSpPr>
        <p:spPr bwMode="auto">
          <a:xfrm>
            <a:off x="644645" y="1459936"/>
            <a:ext cx="10620763" cy="4632520"/>
          </a:xfrm>
          <a:prstGeom prst="rect">
            <a:avLst/>
          </a:prstGeom>
          <a:solidFill>
            <a:srgbClr val="E3E3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8488F-E6E4-614E-CB92-656C6A66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3" y="0"/>
            <a:ext cx="7999326" cy="79513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Methods for NLBM</a:t>
            </a:r>
            <a:r>
              <a:rPr lang="en-US"/>
              <a:t> Development: NLBM 2.0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51141-0480-5CF2-AF90-17F5D270A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286852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F5221AC-23AD-1341-ABA1-C8CD79A93B3F}"/>
              </a:ext>
            </a:extLst>
          </p:cNvPr>
          <p:cNvSpPr>
            <a:spLocks/>
          </p:cNvSpPr>
          <p:nvPr/>
        </p:nvSpPr>
        <p:spPr bwMode="auto">
          <a:xfrm>
            <a:off x="644645" y="1285743"/>
            <a:ext cx="4695451" cy="489757"/>
          </a:xfrm>
          <a:prstGeom prst="homePlate">
            <a:avLst/>
          </a:prstGeom>
          <a:solidFill>
            <a:srgbClr val="1575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85BA4-1B19-B746-9D82-5707A087F6AD}"/>
              </a:ext>
            </a:extLst>
          </p:cNvPr>
          <p:cNvSpPr txBox="1"/>
          <p:nvPr/>
        </p:nvSpPr>
        <p:spPr>
          <a:xfrm>
            <a:off x="810319" y="1873011"/>
            <a:ext cx="10296593" cy="401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lvl="1" indent="-251460">
              <a:lnSpc>
                <a:spcPts val="2800"/>
              </a:lnSpc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natural language processing (NLP) methods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raw interview and focus group data, using structural topic models. </a:t>
            </a:r>
          </a:p>
          <a:p>
            <a:pPr marL="251460" lvl="1" indent="-251460">
              <a:lnSpc>
                <a:spcPts val="2800"/>
              </a:lnSpc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search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used to identify an optimal number of topics (k) based on exclusivity (i.e., uniqueness) and semantic coherence (i.e.,  how well the words from a topic relate to each other).</a:t>
            </a:r>
          </a:p>
          <a:p>
            <a:pPr marL="251460" lvl="1" indent="-251460">
              <a:lnSpc>
                <a:spcPts val="2800"/>
              </a:lnSpc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evaluating the results from a series of models (e.g., k=5, k=30), a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15-topic model was selected as an optimal choice.</a:t>
            </a:r>
          </a:p>
          <a:p>
            <a:pPr marL="251460" lvl="1" indent="-251460">
              <a:lnSpc>
                <a:spcPts val="2800"/>
              </a:lnSpc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 generated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labels for the k=15 model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reviewing distinguishing terms and raw statements associated with each topic.</a:t>
            </a:r>
          </a:p>
          <a:p>
            <a:pPr marL="251460" lvl="1" indent="-251460">
              <a:lnSpc>
                <a:spcPts val="2800"/>
              </a:lnSpc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15-topic model strongly supported the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researcher-derived NLBM factors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converged on very similar results.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20590-1C31-204B-9143-7EC8DEB0A51A}"/>
              </a:ext>
            </a:extLst>
          </p:cNvPr>
          <p:cNvSpPr txBox="1"/>
          <p:nvPr/>
        </p:nvSpPr>
        <p:spPr>
          <a:xfrm>
            <a:off x="810319" y="1328585"/>
            <a:ext cx="387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Modeling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1596E4-1B31-0F4D-B55A-0EF50FFFE0C9}"/>
              </a:ext>
            </a:extLst>
          </p:cNvPr>
          <p:cNvGrpSpPr/>
          <p:nvPr/>
        </p:nvGrpSpPr>
        <p:grpSpPr>
          <a:xfrm>
            <a:off x="253436" y="1250299"/>
            <a:ext cx="556883" cy="556882"/>
            <a:chOff x="1220387" y="2157012"/>
            <a:chExt cx="458638" cy="45863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C8D2CB-162B-B748-AB77-DBDA54589C72}"/>
                </a:ext>
              </a:extLst>
            </p:cNvPr>
            <p:cNvSpPr/>
            <p:nvPr/>
          </p:nvSpPr>
          <p:spPr bwMode="auto">
            <a:xfrm>
              <a:off x="1220387" y="2157012"/>
              <a:ext cx="458638" cy="45863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:a16="http://schemas.microsoft.com/office/drawing/2014/main" id="{678712DB-2E7D-F146-A164-803B3093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9" y="2208930"/>
              <a:ext cx="342891" cy="343327"/>
            </a:xfrm>
            <a:prstGeom prst="ellipse">
              <a:avLst/>
            </a:prstGeom>
            <a:solidFill>
              <a:srgbClr val="1575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83173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Custom 2">
      <a:dk1>
        <a:srgbClr val="000000"/>
      </a:dk1>
      <a:lt1>
        <a:srgbClr val="FFFFFF"/>
      </a:lt1>
      <a:dk2>
        <a:srgbClr val="333399"/>
      </a:dk2>
      <a:lt2>
        <a:srgbClr val="003399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KeywordTaxHTField xmlns="8b73174f-ad96-4600-bf8c-35aea06544fe">
      <Terms xmlns="http://schemas.microsoft.com/office/infopath/2007/PartnerControls"/>
    </TaxKeywordTaxHTField>
    <_ip_UnifiedCompliancePolicyUIAction xmlns="http://schemas.microsoft.com/sharepoint/v3" xsi:nil="true"/>
    <lcf76f155ced4ddcb4097134ff3c332f xmlns="87083bb2-d470-4360-ad68-a726cffc6b71">
      <Terms xmlns="http://schemas.microsoft.com/office/infopath/2007/PartnerControls"/>
    </lcf76f155ced4ddcb4097134ff3c332f>
    <_ip_UnifiedCompliancePolicyProperties xmlns="http://schemas.microsoft.com/sharepoint/v3" xsi:nil="true"/>
    <TaxCatchAll xmlns="8b73174f-ad96-4600-bf8c-35aea06544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4EB6732E97C44ACBCAA1DD9F8240B" ma:contentTypeVersion="26" ma:contentTypeDescription="Create a new document." ma:contentTypeScope="" ma:versionID="33f1825e62eff38d62c49861532433f2">
  <xsd:schema xmlns:xsd="http://www.w3.org/2001/XMLSchema" xmlns:xs="http://www.w3.org/2001/XMLSchema" xmlns:p="http://schemas.microsoft.com/office/2006/metadata/properties" xmlns:ns1="http://schemas.microsoft.com/sharepoint/v3" xmlns:ns2="87083bb2-d470-4360-ad68-a726cffc6b71" xmlns:ns3="8b73174f-ad96-4600-bf8c-35aea06544fe" targetNamespace="http://schemas.microsoft.com/office/2006/metadata/properties" ma:root="true" ma:fieldsID="d52ad789a4f19ff8ea643ab9cc92fcb0" ns1:_="" ns2:_="" ns3:_="">
    <xsd:import namespace="http://schemas.microsoft.com/sharepoint/v3"/>
    <xsd:import namespace="87083bb2-d470-4360-ad68-a726cffc6b71"/>
    <xsd:import namespace="8b73174f-ad96-4600-bf8c-35aea06544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KeywordTaxHTField" minOccurs="0"/>
                <xsd:element ref="ns3:TaxCatchAll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3bb2-d470-4360-ad68-a726cffc6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8e2be09-5c2c-4d94-91a4-b65d71b965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3174f-ad96-4600-bf8c-35aea06544f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3" nillable="true" ma:taxonomy="true" ma:internalName="TaxKeywordTaxHTField" ma:taxonomyFieldName="TaxKeyword" ma:displayName="Tag" ma:readOnly="false" ma:fieldId="{23f27201-bee3-471e-b2e7-b64fd8b7ca38}" ma:taxonomyMulti="true" ma:sspId="d8e2be09-5c2c-4d94-91a4-b65d71b9653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5ea505f5-294a-4c9d-aff5-475936ba7b2f}" ma:internalName="TaxCatchAll" ma:showField="CatchAllData" ma:web="8b73174f-ad96-4600-bf8c-35aea06544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87083bb2-d470-4360-ad68-a726cffc6b71"/>
    <ds:schemaRef ds:uri="8b73174f-ad96-4600-bf8c-35aea06544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BD5F9A-25F5-4142-8EDD-069195692322}">
  <ds:schemaRefs>
    <ds:schemaRef ds:uri="87083bb2-d470-4360-ad68-a726cffc6b71"/>
    <ds:schemaRef ds:uri="8b73174f-ad96-4600-bf8c-35aea0654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Blends</vt:lpstr>
      <vt:lpstr>PowerPoint Presentation</vt:lpstr>
      <vt:lpstr>Presentation Overview</vt:lpstr>
      <vt:lpstr>Background </vt:lpstr>
      <vt:lpstr>Motivation</vt:lpstr>
      <vt:lpstr>NLBM Development</vt:lpstr>
      <vt:lpstr>Methods for NLBM Development: NLBM 1.0</vt:lpstr>
      <vt:lpstr>NLBM 1.0 to 2.0 transition</vt:lpstr>
      <vt:lpstr>Methods for NLBM Development: NLBM 2.0</vt:lpstr>
      <vt:lpstr>Methods for NLBM Development: NLBM 2.0</vt:lpstr>
      <vt:lpstr>NLBM 2.0 to 3.0 transition</vt:lpstr>
      <vt:lpstr>Methods for NLBM Development: NLBM 3.0</vt:lpstr>
      <vt:lpstr>NLBM 3.0: Model Overview</vt:lpstr>
      <vt:lpstr>NLBM 3.0: Model Overview</vt:lpstr>
      <vt:lpstr>Challenges</vt:lpstr>
      <vt:lpstr>Discussion</vt:lpstr>
      <vt:lpstr>Next Steps</vt:lpstr>
      <vt:lpstr>Questions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revision>1</cp:revision>
  <cp:lastPrinted>1601-01-01T00:00:00Z</cp:lastPrinted>
  <dcterms:created xsi:type="dcterms:W3CDTF">2016-03-29T15:29:36Z</dcterms:created>
  <dcterms:modified xsi:type="dcterms:W3CDTF">2024-11-01T13:57:29Z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0x0101004694EB6732E97C44ACBCAA1DD9F8240B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