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89" r:id="rId5"/>
    <p:sldId id="302" r:id="rId6"/>
    <p:sldId id="291" r:id="rId7"/>
    <p:sldId id="292" r:id="rId8"/>
    <p:sldId id="293" r:id="rId9"/>
    <p:sldId id="294" r:id="rId10"/>
    <p:sldId id="303" r:id="rId11"/>
    <p:sldId id="304" r:id="rId12"/>
    <p:sldId id="305" r:id="rId13"/>
    <p:sldId id="306" r:id="rId14"/>
    <p:sldId id="307" r:id="rId15"/>
    <p:sldId id="308" r:id="rId16"/>
    <p:sldId id="309" r:id="rId17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66CC"/>
    <a:srgbClr val="3366CC"/>
    <a:srgbClr val="22458A"/>
    <a:srgbClr val="CC3300"/>
    <a:srgbClr val="2B56AB"/>
    <a:srgbClr val="0033CC"/>
    <a:srgbClr val="F77B0B"/>
    <a:srgbClr val="B2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34" autoAdjust="0"/>
  </p:normalViewPr>
  <p:slideViewPr>
    <p:cSldViewPr snapToGrid="0">
      <p:cViewPr varScale="1">
        <p:scale>
          <a:sx n="102" d="100"/>
          <a:sy n="102" d="100"/>
        </p:scale>
        <p:origin x="150" y="14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69D1-4EFE-4B51-8B87-1C6129CCE6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5734" y="1872312"/>
            <a:ext cx="11142776" cy="122941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See-Through as a Cybersickness Mitigation Strategy in Extended Reality Helicopter Flight Simulation</a:t>
            </a:r>
            <a:endParaRPr lang="nl-NL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20584-0EE9-4D91-9036-3CDDFC227BE7}"/>
              </a:ext>
            </a:extLst>
          </p:cNvPr>
          <p:cNvSpPr/>
          <p:nvPr/>
        </p:nvSpPr>
        <p:spPr>
          <a:xfrm>
            <a:off x="7251192" y="3973095"/>
            <a:ext cx="48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Boris Englebert 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Roemer Bakker</a:t>
            </a:r>
          </a:p>
          <a:p>
            <a:pPr algn="r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Tanja Bos</a:t>
            </a:r>
          </a:p>
          <a:p>
            <a:pPr algn="r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Tobias Tanis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6A09F86-18E8-4B3B-9B7C-66F19DE0E13C}"/>
              </a:ext>
            </a:extLst>
          </p:cNvPr>
          <p:cNvSpPr>
            <a:spLocks noEditPoints="1"/>
          </p:cNvSpPr>
          <p:nvPr/>
        </p:nvSpPr>
        <p:spPr bwMode="auto">
          <a:xfrm>
            <a:off x="8616225" y="5360547"/>
            <a:ext cx="3402481" cy="158142"/>
          </a:xfrm>
          <a:custGeom>
            <a:avLst/>
            <a:gdLst>
              <a:gd name="T0" fmla="*/ 2284 w 2308"/>
              <a:gd name="T1" fmla="*/ 22 h 108"/>
              <a:gd name="T2" fmla="*/ 2281 w 2308"/>
              <a:gd name="T3" fmla="*/ 61 h 108"/>
              <a:gd name="T4" fmla="*/ 2234 w 2308"/>
              <a:gd name="T5" fmla="*/ 73 h 108"/>
              <a:gd name="T6" fmla="*/ 2138 w 2308"/>
              <a:gd name="T7" fmla="*/ 79 h 108"/>
              <a:gd name="T8" fmla="*/ 2116 w 2308"/>
              <a:gd name="T9" fmla="*/ 36 h 108"/>
              <a:gd name="T10" fmla="*/ 2138 w 2308"/>
              <a:gd name="T11" fmla="*/ 89 h 108"/>
              <a:gd name="T12" fmla="*/ 2065 w 2308"/>
              <a:gd name="T13" fmla="*/ 22 h 108"/>
              <a:gd name="T14" fmla="*/ 2013 w 2308"/>
              <a:gd name="T15" fmla="*/ 68 h 108"/>
              <a:gd name="T16" fmla="*/ 1967 w 2308"/>
              <a:gd name="T17" fmla="*/ 43 h 108"/>
              <a:gd name="T18" fmla="*/ 2013 w 2308"/>
              <a:gd name="T19" fmla="*/ 68 h 108"/>
              <a:gd name="T20" fmla="*/ 1888 w 2308"/>
              <a:gd name="T21" fmla="*/ 57 h 108"/>
              <a:gd name="T22" fmla="*/ 1846 w 2308"/>
              <a:gd name="T23" fmla="*/ 88 h 108"/>
              <a:gd name="T24" fmla="*/ 1774 w 2308"/>
              <a:gd name="T25" fmla="*/ 49 h 108"/>
              <a:gd name="T26" fmla="*/ 1815 w 2308"/>
              <a:gd name="T27" fmla="*/ 72 h 108"/>
              <a:gd name="T28" fmla="*/ 1703 w 2308"/>
              <a:gd name="T29" fmla="*/ 69 h 108"/>
              <a:gd name="T30" fmla="*/ 1694 w 2308"/>
              <a:gd name="T31" fmla="*/ 41 h 108"/>
              <a:gd name="T32" fmla="*/ 1741 w 2308"/>
              <a:gd name="T33" fmla="*/ 67 h 108"/>
              <a:gd name="T34" fmla="*/ 1594 w 2308"/>
              <a:gd name="T35" fmla="*/ 51 h 108"/>
              <a:gd name="T36" fmla="*/ 1561 w 2308"/>
              <a:gd name="T37" fmla="*/ 78 h 108"/>
              <a:gd name="T38" fmla="*/ 1554 w 2308"/>
              <a:gd name="T39" fmla="*/ 7 h 108"/>
              <a:gd name="T40" fmla="*/ 1428 w 2308"/>
              <a:gd name="T41" fmla="*/ 51 h 108"/>
              <a:gd name="T42" fmla="*/ 1477 w 2308"/>
              <a:gd name="T43" fmla="*/ 88 h 108"/>
              <a:gd name="T44" fmla="*/ 1377 w 2308"/>
              <a:gd name="T45" fmla="*/ 23 h 108"/>
              <a:gd name="T46" fmla="*/ 1317 w 2308"/>
              <a:gd name="T47" fmla="*/ 32 h 108"/>
              <a:gd name="T48" fmla="*/ 1304 w 2308"/>
              <a:gd name="T49" fmla="*/ 7 h 108"/>
              <a:gd name="T50" fmla="*/ 1273 w 2308"/>
              <a:gd name="T51" fmla="*/ 89 h 108"/>
              <a:gd name="T52" fmla="*/ 1286 w 2308"/>
              <a:gd name="T53" fmla="*/ 27 h 108"/>
              <a:gd name="T54" fmla="*/ 1217 w 2308"/>
              <a:gd name="T55" fmla="*/ 58 h 108"/>
              <a:gd name="T56" fmla="*/ 1202 w 2308"/>
              <a:gd name="T57" fmla="*/ 33 h 108"/>
              <a:gd name="T58" fmla="*/ 1162 w 2308"/>
              <a:gd name="T59" fmla="*/ 29 h 108"/>
              <a:gd name="T60" fmla="*/ 1134 w 2308"/>
              <a:gd name="T61" fmla="*/ 89 h 108"/>
              <a:gd name="T62" fmla="*/ 1088 w 2308"/>
              <a:gd name="T63" fmla="*/ 54 h 108"/>
              <a:gd name="T64" fmla="*/ 955 w 2308"/>
              <a:gd name="T65" fmla="*/ 51 h 108"/>
              <a:gd name="T66" fmla="*/ 1004 w 2308"/>
              <a:gd name="T67" fmla="*/ 88 h 108"/>
              <a:gd name="T68" fmla="*/ 888 w 2308"/>
              <a:gd name="T69" fmla="*/ 88 h 108"/>
              <a:gd name="T70" fmla="*/ 860 w 2308"/>
              <a:gd name="T71" fmla="*/ 78 h 108"/>
              <a:gd name="T72" fmla="*/ 860 w 2308"/>
              <a:gd name="T73" fmla="*/ 82 h 108"/>
              <a:gd name="T74" fmla="*/ 729 w 2308"/>
              <a:gd name="T75" fmla="*/ 55 h 108"/>
              <a:gd name="T76" fmla="*/ 680 w 2308"/>
              <a:gd name="T77" fmla="*/ 11 h 108"/>
              <a:gd name="T78" fmla="*/ 701 w 2308"/>
              <a:gd name="T79" fmla="*/ 77 h 108"/>
              <a:gd name="T80" fmla="*/ 680 w 2308"/>
              <a:gd name="T81" fmla="*/ 11 h 108"/>
              <a:gd name="T82" fmla="*/ 603 w 2308"/>
              <a:gd name="T83" fmla="*/ 2 h 108"/>
              <a:gd name="T84" fmla="*/ 503 w 2308"/>
              <a:gd name="T85" fmla="*/ 52 h 108"/>
              <a:gd name="T86" fmla="*/ 508 w 2308"/>
              <a:gd name="T87" fmla="*/ 89 h 108"/>
              <a:gd name="T88" fmla="*/ 440 w 2308"/>
              <a:gd name="T89" fmla="*/ 11 h 108"/>
              <a:gd name="T90" fmla="*/ 460 w 2308"/>
              <a:gd name="T91" fmla="*/ 77 h 108"/>
              <a:gd name="T92" fmla="*/ 440 w 2308"/>
              <a:gd name="T93" fmla="*/ 11 h 108"/>
              <a:gd name="T94" fmla="*/ 404 w 2308"/>
              <a:gd name="T95" fmla="*/ 47 h 108"/>
              <a:gd name="T96" fmla="*/ 385 w 2308"/>
              <a:gd name="T97" fmla="*/ 49 h 108"/>
              <a:gd name="T98" fmla="*/ 316 w 2308"/>
              <a:gd name="T99" fmla="*/ 89 h 108"/>
              <a:gd name="T100" fmla="*/ 270 w 2308"/>
              <a:gd name="T101" fmla="*/ 82 h 108"/>
              <a:gd name="T102" fmla="*/ 263 w 2308"/>
              <a:gd name="T103" fmla="*/ 88 h 108"/>
              <a:gd name="T104" fmla="*/ 190 w 2308"/>
              <a:gd name="T105" fmla="*/ 79 h 108"/>
              <a:gd name="T106" fmla="*/ 207 w 2308"/>
              <a:gd name="T107" fmla="*/ 35 h 108"/>
              <a:gd name="T108" fmla="*/ 96 w 2308"/>
              <a:gd name="T109" fmla="*/ 49 h 108"/>
              <a:gd name="T110" fmla="*/ 137 w 2308"/>
              <a:gd name="T111" fmla="*/ 72 h 108"/>
              <a:gd name="T112" fmla="*/ 22 w 2308"/>
              <a:gd name="T113" fmla="*/ 79 h 108"/>
              <a:gd name="T114" fmla="*/ 18 w 2308"/>
              <a:gd name="T115" fmla="*/ 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08" h="108">
                <a:moveTo>
                  <a:pt x="2298" y="45"/>
                </a:moveTo>
                <a:cubicBezTo>
                  <a:pt x="2298" y="50"/>
                  <a:pt x="2295" y="52"/>
                  <a:pt x="2280" y="52"/>
                </a:cubicBezTo>
                <a:cubicBezTo>
                  <a:pt x="2265" y="52"/>
                  <a:pt x="2265" y="52"/>
                  <a:pt x="2265" y="52"/>
                </a:cubicBezTo>
                <a:cubicBezTo>
                  <a:pt x="2265" y="49"/>
                  <a:pt x="2265" y="49"/>
                  <a:pt x="2265" y="49"/>
                </a:cubicBezTo>
                <a:cubicBezTo>
                  <a:pt x="2266" y="41"/>
                  <a:pt x="2272" y="32"/>
                  <a:pt x="2283" y="32"/>
                </a:cubicBezTo>
                <a:cubicBezTo>
                  <a:pt x="2293" y="32"/>
                  <a:pt x="2298" y="38"/>
                  <a:pt x="2298" y="45"/>
                </a:cubicBezTo>
                <a:moveTo>
                  <a:pt x="2308" y="45"/>
                </a:moveTo>
                <a:cubicBezTo>
                  <a:pt x="2308" y="32"/>
                  <a:pt x="2296" y="22"/>
                  <a:pt x="2284" y="22"/>
                </a:cubicBezTo>
                <a:cubicBezTo>
                  <a:pt x="2267" y="22"/>
                  <a:pt x="2254" y="36"/>
                  <a:pt x="2254" y="57"/>
                </a:cubicBezTo>
                <a:cubicBezTo>
                  <a:pt x="2254" y="75"/>
                  <a:pt x="2267" y="89"/>
                  <a:pt x="2284" y="89"/>
                </a:cubicBezTo>
                <a:cubicBezTo>
                  <a:pt x="2299" y="89"/>
                  <a:pt x="2306" y="84"/>
                  <a:pt x="2306" y="77"/>
                </a:cubicBezTo>
                <a:cubicBezTo>
                  <a:pt x="2306" y="72"/>
                  <a:pt x="2306" y="72"/>
                  <a:pt x="2306" y="72"/>
                </a:cubicBezTo>
                <a:cubicBezTo>
                  <a:pt x="2305" y="72"/>
                  <a:pt x="2305" y="72"/>
                  <a:pt x="2305" y="72"/>
                </a:cubicBezTo>
                <a:cubicBezTo>
                  <a:pt x="2302" y="76"/>
                  <a:pt x="2296" y="79"/>
                  <a:pt x="2286" y="79"/>
                </a:cubicBezTo>
                <a:cubicBezTo>
                  <a:pt x="2274" y="79"/>
                  <a:pt x="2266" y="71"/>
                  <a:pt x="2265" y="61"/>
                </a:cubicBezTo>
                <a:cubicBezTo>
                  <a:pt x="2281" y="61"/>
                  <a:pt x="2281" y="61"/>
                  <a:pt x="2281" y="61"/>
                </a:cubicBezTo>
                <a:cubicBezTo>
                  <a:pt x="2303" y="61"/>
                  <a:pt x="2308" y="56"/>
                  <a:pt x="2308" y="45"/>
                </a:cubicBezTo>
                <a:moveTo>
                  <a:pt x="2234" y="41"/>
                </a:moveTo>
                <a:cubicBezTo>
                  <a:pt x="2234" y="36"/>
                  <a:pt x="2234" y="36"/>
                  <a:pt x="2234" y="36"/>
                </a:cubicBezTo>
                <a:cubicBezTo>
                  <a:pt x="2234" y="27"/>
                  <a:pt x="2226" y="22"/>
                  <a:pt x="2216" y="22"/>
                </a:cubicBezTo>
                <a:cubicBezTo>
                  <a:pt x="2197" y="22"/>
                  <a:pt x="2185" y="38"/>
                  <a:pt x="2185" y="56"/>
                </a:cubicBezTo>
                <a:cubicBezTo>
                  <a:pt x="2185" y="77"/>
                  <a:pt x="2202" y="89"/>
                  <a:pt x="2215" y="89"/>
                </a:cubicBezTo>
                <a:cubicBezTo>
                  <a:pt x="2229" y="89"/>
                  <a:pt x="2234" y="82"/>
                  <a:pt x="2234" y="78"/>
                </a:cubicBezTo>
                <a:cubicBezTo>
                  <a:pt x="2234" y="73"/>
                  <a:pt x="2234" y="73"/>
                  <a:pt x="2234" y="73"/>
                </a:cubicBezTo>
                <a:cubicBezTo>
                  <a:pt x="2233" y="73"/>
                  <a:pt x="2233" y="73"/>
                  <a:pt x="2233" y="73"/>
                </a:cubicBezTo>
                <a:cubicBezTo>
                  <a:pt x="2230" y="77"/>
                  <a:pt x="2224" y="79"/>
                  <a:pt x="2217" y="79"/>
                </a:cubicBezTo>
                <a:cubicBezTo>
                  <a:pt x="2207" y="79"/>
                  <a:pt x="2196" y="72"/>
                  <a:pt x="2196" y="55"/>
                </a:cubicBezTo>
                <a:cubicBezTo>
                  <a:pt x="2196" y="42"/>
                  <a:pt x="2204" y="33"/>
                  <a:pt x="2217" y="33"/>
                </a:cubicBezTo>
                <a:cubicBezTo>
                  <a:pt x="2223" y="33"/>
                  <a:pt x="2231" y="36"/>
                  <a:pt x="2233" y="41"/>
                </a:cubicBezTo>
                <a:lnTo>
                  <a:pt x="2234" y="41"/>
                </a:lnTo>
                <a:close/>
                <a:moveTo>
                  <a:pt x="2152" y="66"/>
                </a:moveTo>
                <a:cubicBezTo>
                  <a:pt x="2152" y="75"/>
                  <a:pt x="2148" y="79"/>
                  <a:pt x="2138" y="79"/>
                </a:cubicBezTo>
                <a:cubicBezTo>
                  <a:pt x="2130" y="79"/>
                  <a:pt x="2125" y="74"/>
                  <a:pt x="2125" y="69"/>
                </a:cubicBezTo>
                <a:cubicBezTo>
                  <a:pt x="2125" y="62"/>
                  <a:pt x="2130" y="58"/>
                  <a:pt x="2143" y="58"/>
                </a:cubicBezTo>
                <a:cubicBezTo>
                  <a:pt x="2152" y="58"/>
                  <a:pt x="2152" y="58"/>
                  <a:pt x="2152" y="58"/>
                </a:cubicBezTo>
                <a:lnTo>
                  <a:pt x="2152" y="66"/>
                </a:lnTo>
                <a:close/>
                <a:moveTo>
                  <a:pt x="2163" y="67"/>
                </a:moveTo>
                <a:cubicBezTo>
                  <a:pt x="2163" y="47"/>
                  <a:pt x="2163" y="47"/>
                  <a:pt x="2163" y="47"/>
                </a:cubicBezTo>
                <a:cubicBezTo>
                  <a:pt x="2163" y="31"/>
                  <a:pt x="2154" y="22"/>
                  <a:pt x="2138" y="22"/>
                </a:cubicBezTo>
                <a:cubicBezTo>
                  <a:pt x="2123" y="22"/>
                  <a:pt x="2116" y="30"/>
                  <a:pt x="2116" y="36"/>
                </a:cubicBezTo>
                <a:cubicBezTo>
                  <a:pt x="2116" y="41"/>
                  <a:pt x="2116" y="41"/>
                  <a:pt x="2116" y="41"/>
                </a:cubicBezTo>
                <a:cubicBezTo>
                  <a:pt x="2116" y="41"/>
                  <a:pt x="2116" y="41"/>
                  <a:pt x="2116" y="41"/>
                </a:cubicBezTo>
                <a:cubicBezTo>
                  <a:pt x="2120" y="36"/>
                  <a:pt x="2127" y="33"/>
                  <a:pt x="2137" y="33"/>
                </a:cubicBezTo>
                <a:cubicBezTo>
                  <a:pt x="2147" y="33"/>
                  <a:pt x="2152" y="36"/>
                  <a:pt x="2152" y="46"/>
                </a:cubicBezTo>
                <a:cubicBezTo>
                  <a:pt x="2152" y="49"/>
                  <a:pt x="2152" y="49"/>
                  <a:pt x="2152" y="49"/>
                </a:cubicBezTo>
                <a:cubicBezTo>
                  <a:pt x="2143" y="49"/>
                  <a:pt x="2143" y="49"/>
                  <a:pt x="2143" y="49"/>
                </a:cubicBezTo>
                <a:cubicBezTo>
                  <a:pt x="2124" y="49"/>
                  <a:pt x="2113" y="56"/>
                  <a:pt x="2113" y="70"/>
                </a:cubicBezTo>
                <a:cubicBezTo>
                  <a:pt x="2113" y="81"/>
                  <a:pt x="2125" y="89"/>
                  <a:pt x="2138" y="89"/>
                </a:cubicBezTo>
                <a:cubicBezTo>
                  <a:pt x="2156" y="89"/>
                  <a:pt x="2163" y="80"/>
                  <a:pt x="2163" y="67"/>
                </a:cubicBezTo>
                <a:moveTo>
                  <a:pt x="2082" y="57"/>
                </a:moveTo>
                <a:cubicBezTo>
                  <a:pt x="2082" y="71"/>
                  <a:pt x="2076" y="79"/>
                  <a:pt x="2065" y="79"/>
                </a:cubicBezTo>
                <a:cubicBezTo>
                  <a:pt x="2054" y="79"/>
                  <a:pt x="2045" y="71"/>
                  <a:pt x="2045" y="54"/>
                </a:cubicBezTo>
                <a:cubicBezTo>
                  <a:pt x="2045" y="41"/>
                  <a:pt x="2052" y="33"/>
                  <a:pt x="2063" y="33"/>
                </a:cubicBezTo>
                <a:cubicBezTo>
                  <a:pt x="2074" y="33"/>
                  <a:pt x="2082" y="40"/>
                  <a:pt x="2082" y="57"/>
                </a:cubicBezTo>
                <a:moveTo>
                  <a:pt x="2093" y="54"/>
                </a:moveTo>
                <a:cubicBezTo>
                  <a:pt x="2093" y="35"/>
                  <a:pt x="2079" y="22"/>
                  <a:pt x="2065" y="22"/>
                </a:cubicBezTo>
                <a:cubicBezTo>
                  <a:pt x="2045" y="22"/>
                  <a:pt x="2035" y="36"/>
                  <a:pt x="2035" y="57"/>
                </a:cubicBezTo>
                <a:cubicBezTo>
                  <a:pt x="2035" y="100"/>
                  <a:pt x="2035" y="100"/>
                  <a:pt x="2035" y="100"/>
                </a:cubicBezTo>
                <a:cubicBezTo>
                  <a:pt x="2035" y="106"/>
                  <a:pt x="2037" y="108"/>
                  <a:pt x="2042" y="108"/>
                </a:cubicBezTo>
                <a:cubicBezTo>
                  <a:pt x="2046" y="108"/>
                  <a:pt x="2046" y="108"/>
                  <a:pt x="2046" y="108"/>
                </a:cubicBezTo>
                <a:cubicBezTo>
                  <a:pt x="2046" y="78"/>
                  <a:pt x="2046" y="78"/>
                  <a:pt x="2046" y="78"/>
                </a:cubicBezTo>
                <a:cubicBezTo>
                  <a:pt x="2049" y="84"/>
                  <a:pt x="2057" y="89"/>
                  <a:pt x="2064" y="89"/>
                </a:cubicBezTo>
                <a:cubicBezTo>
                  <a:pt x="2080" y="89"/>
                  <a:pt x="2093" y="76"/>
                  <a:pt x="2093" y="54"/>
                </a:cubicBezTo>
                <a:moveTo>
                  <a:pt x="2013" y="68"/>
                </a:moveTo>
                <a:cubicBezTo>
                  <a:pt x="2013" y="59"/>
                  <a:pt x="2006" y="54"/>
                  <a:pt x="1994" y="51"/>
                </a:cubicBezTo>
                <a:cubicBezTo>
                  <a:pt x="1980" y="48"/>
                  <a:pt x="1978" y="46"/>
                  <a:pt x="1978" y="42"/>
                </a:cubicBezTo>
                <a:cubicBezTo>
                  <a:pt x="1978" y="36"/>
                  <a:pt x="1982" y="33"/>
                  <a:pt x="1993" y="33"/>
                </a:cubicBezTo>
                <a:cubicBezTo>
                  <a:pt x="2001" y="33"/>
                  <a:pt x="2008" y="36"/>
                  <a:pt x="2011" y="39"/>
                </a:cubicBezTo>
                <a:cubicBezTo>
                  <a:pt x="2011" y="39"/>
                  <a:pt x="2011" y="39"/>
                  <a:pt x="2011" y="39"/>
                </a:cubicBezTo>
                <a:cubicBezTo>
                  <a:pt x="2011" y="35"/>
                  <a:pt x="2011" y="35"/>
                  <a:pt x="2011" y="35"/>
                </a:cubicBezTo>
                <a:cubicBezTo>
                  <a:pt x="2011" y="27"/>
                  <a:pt x="2002" y="22"/>
                  <a:pt x="1992" y="22"/>
                </a:cubicBezTo>
                <a:cubicBezTo>
                  <a:pt x="1977" y="22"/>
                  <a:pt x="1967" y="32"/>
                  <a:pt x="1967" y="43"/>
                </a:cubicBezTo>
                <a:cubicBezTo>
                  <a:pt x="1967" y="52"/>
                  <a:pt x="1973" y="56"/>
                  <a:pt x="1985" y="59"/>
                </a:cubicBezTo>
                <a:cubicBezTo>
                  <a:pt x="1999" y="62"/>
                  <a:pt x="2002" y="64"/>
                  <a:pt x="2002" y="69"/>
                </a:cubicBezTo>
                <a:cubicBezTo>
                  <a:pt x="2002" y="76"/>
                  <a:pt x="1997" y="79"/>
                  <a:pt x="1988" y="79"/>
                </a:cubicBezTo>
                <a:cubicBezTo>
                  <a:pt x="1980" y="79"/>
                  <a:pt x="1972" y="76"/>
                  <a:pt x="1969" y="72"/>
                </a:cubicBezTo>
                <a:cubicBezTo>
                  <a:pt x="1968" y="72"/>
                  <a:pt x="1968" y="72"/>
                  <a:pt x="1968" y="72"/>
                </a:cubicBezTo>
                <a:cubicBezTo>
                  <a:pt x="1968" y="76"/>
                  <a:pt x="1968" y="76"/>
                  <a:pt x="1968" y="76"/>
                </a:cubicBezTo>
                <a:cubicBezTo>
                  <a:pt x="1968" y="84"/>
                  <a:pt x="1977" y="89"/>
                  <a:pt x="1988" y="89"/>
                </a:cubicBezTo>
                <a:cubicBezTo>
                  <a:pt x="2002" y="89"/>
                  <a:pt x="2013" y="82"/>
                  <a:pt x="2013" y="68"/>
                </a:cubicBezTo>
                <a:moveTo>
                  <a:pt x="1936" y="57"/>
                </a:moveTo>
                <a:cubicBezTo>
                  <a:pt x="1936" y="70"/>
                  <a:pt x="1930" y="79"/>
                  <a:pt x="1919" y="79"/>
                </a:cubicBezTo>
                <a:cubicBezTo>
                  <a:pt x="1907" y="79"/>
                  <a:pt x="1899" y="69"/>
                  <a:pt x="1899" y="55"/>
                </a:cubicBezTo>
                <a:cubicBezTo>
                  <a:pt x="1899" y="41"/>
                  <a:pt x="1906" y="33"/>
                  <a:pt x="1917" y="33"/>
                </a:cubicBezTo>
                <a:cubicBezTo>
                  <a:pt x="1929" y="33"/>
                  <a:pt x="1936" y="41"/>
                  <a:pt x="1936" y="57"/>
                </a:cubicBezTo>
                <a:moveTo>
                  <a:pt x="1947" y="54"/>
                </a:moveTo>
                <a:cubicBezTo>
                  <a:pt x="1947" y="35"/>
                  <a:pt x="1935" y="23"/>
                  <a:pt x="1918" y="23"/>
                </a:cubicBezTo>
                <a:cubicBezTo>
                  <a:pt x="1900" y="23"/>
                  <a:pt x="1888" y="36"/>
                  <a:pt x="1888" y="57"/>
                </a:cubicBezTo>
                <a:cubicBezTo>
                  <a:pt x="1888" y="76"/>
                  <a:pt x="1901" y="89"/>
                  <a:pt x="1918" y="89"/>
                </a:cubicBezTo>
                <a:cubicBezTo>
                  <a:pt x="1935" y="89"/>
                  <a:pt x="1947" y="76"/>
                  <a:pt x="1947" y="54"/>
                </a:cubicBezTo>
                <a:moveTo>
                  <a:pt x="1873" y="37"/>
                </a:moveTo>
                <a:cubicBezTo>
                  <a:pt x="1873" y="32"/>
                  <a:pt x="1873" y="32"/>
                  <a:pt x="1873" y="32"/>
                </a:cubicBezTo>
                <a:cubicBezTo>
                  <a:pt x="1873" y="28"/>
                  <a:pt x="1870" y="24"/>
                  <a:pt x="1861" y="24"/>
                </a:cubicBezTo>
                <a:cubicBezTo>
                  <a:pt x="1849" y="24"/>
                  <a:pt x="1840" y="33"/>
                  <a:pt x="1840" y="51"/>
                </a:cubicBezTo>
                <a:cubicBezTo>
                  <a:pt x="1840" y="80"/>
                  <a:pt x="1840" y="80"/>
                  <a:pt x="1840" y="80"/>
                </a:cubicBezTo>
                <a:cubicBezTo>
                  <a:pt x="1840" y="85"/>
                  <a:pt x="1842" y="88"/>
                  <a:pt x="1846" y="88"/>
                </a:cubicBezTo>
                <a:cubicBezTo>
                  <a:pt x="1851" y="88"/>
                  <a:pt x="1851" y="88"/>
                  <a:pt x="1851" y="88"/>
                </a:cubicBezTo>
                <a:cubicBezTo>
                  <a:pt x="1851" y="52"/>
                  <a:pt x="1851" y="52"/>
                  <a:pt x="1851" y="52"/>
                </a:cubicBezTo>
                <a:cubicBezTo>
                  <a:pt x="1851" y="38"/>
                  <a:pt x="1854" y="34"/>
                  <a:pt x="1863" y="34"/>
                </a:cubicBezTo>
                <a:cubicBezTo>
                  <a:pt x="1867" y="34"/>
                  <a:pt x="1871" y="35"/>
                  <a:pt x="1873" y="37"/>
                </a:cubicBezTo>
                <a:close/>
                <a:moveTo>
                  <a:pt x="1807" y="45"/>
                </a:moveTo>
                <a:cubicBezTo>
                  <a:pt x="1807" y="50"/>
                  <a:pt x="1804" y="52"/>
                  <a:pt x="1789" y="52"/>
                </a:cubicBezTo>
                <a:cubicBezTo>
                  <a:pt x="1774" y="52"/>
                  <a:pt x="1774" y="52"/>
                  <a:pt x="1774" y="52"/>
                </a:cubicBezTo>
                <a:cubicBezTo>
                  <a:pt x="1774" y="49"/>
                  <a:pt x="1774" y="49"/>
                  <a:pt x="1774" y="49"/>
                </a:cubicBezTo>
                <a:cubicBezTo>
                  <a:pt x="1775" y="41"/>
                  <a:pt x="1781" y="32"/>
                  <a:pt x="1792" y="32"/>
                </a:cubicBezTo>
                <a:cubicBezTo>
                  <a:pt x="1802" y="32"/>
                  <a:pt x="1807" y="38"/>
                  <a:pt x="1807" y="45"/>
                </a:cubicBezTo>
                <a:moveTo>
                  <a:pt x="1817" y="45"/>
                </a:moveTo>
                <a:cubicBezTo>
                  <a:pt x="1817" y="32"/>
                  <a:pt x="1806" y="22"/>
                  <a:pt x="1793" y="22"/>
                </a:cubicBezTo>
                <a:cubicBezTo>
                  <a:pt x="1776" y="22"/>
                  <a:pt x="1763" y="36"/>
                  <a:pt x="1763" y="57"/>
                </a:cubicBezTo>
                <a:cubicBezTo>
                  <a:pt x="1763" y="75"/>
                  <a:pt x="1776" y="89"/>
                  <a:pt x="1793" y="89"/>
                </a:cubicBezTo>
                <a:cubicBezTo>
                  <a:pt x="1808" y="89"/>
                  <a:pt x="1815" y="84"/>
                  <a:pt x="1815" y="77"/>
                </a:cubicBezTo>
                <a:cubicBezTo>
                  <a:pt x="1815" y="72"/>
                  <a:pt x="1815" y="72"/>
                  <a:pt x="1815" y="72"/>
                </a:cubicBezTo>
                <a:cubicBezTo>
                  <a:pt x="1814" y="72"/>
                  <a:pt x="1814" y="72"/>
                  <a:pt x="1814" y="72"/>
                </a:cubicBezTo>
                <a:cubicBezTo>
                  <a:pt x="1811" y="76"/>
                  <a:pt x="1805" y="79"/>
                  <a:pt x="1795" y="79"/>
                </a:cubicBezTo>
                <a:cubicBezTo>
                  <a:pt x="1783" y="79"/>
                  <a:pt x="1775" y="71"/>
                  <a:pt x="1774" y="61"/>
                </a:cubicBezTo>
                <a:cubicBezTo>
                  <a:pt x="1790" y="61"/>
                  <a:pt x="1790" y="61"/>
                  <a:pt x="1790" y="61"/>
                </a:cubicBezTo>
                <a:cubicBezTo>
                  <a:pt x="1812" y="61"/>
                  <a:pt x="1817" y="56"/>
                  <a:pt x="1817" y="45"/>
                </a:cubicBezTo>
                <a:moveTo>
                  <a:pt x="1731" y="66"/>
                </a:moveTo>
                <a:cubicBezTo>
                  <a:pt x="1731" y="75"/>
                  <a:pt x="1727" y="79"/>
                  <a:pt x="1717" y="79"/>
                </a:cubicBezTo>
                <a:cubicBezTo>
                  <a:pt x="1709" y="79"/>
                  <a:pt x="1703" y="74"/>
                  <a:pt x="1703" y="69"/>
                </a:cubicBezTo>
                <a:cubicBezTo>
                  <a:pt x="1703" y="62"/>
                  <a:pt x="1709" y="58"/>
                  <a:pt x="1722" y="58"/>
                </a:cubicBezTo>
                <a:cubicBezTo>
                  <a:pt x="1731" y="58"/>
                  <a:pt x="1731" y="58"/>
                  <a:pt x="1731" y="58"/>
                </a:cubicBezTo>
                <a:lnTo>
                  <a:pt x="1731" y="66"/>
                </a:lnTo>
                <a:close/>
                <a:moveTo>
                  <a:pt x="1741" y="67"/>
                </a:moveTo>
                <a:cubicBezTo>
                  <a:pt x="1741" y="47"/>
                  <a:pt x="1741" y="47"/>
                  <a:pt x="1741" y="47"/>
                </a:cubicBezTo>
                <a:cubicBezTo>
                  <a:pt x="1741" y="31"/>
                  <a:pt x="1733" y="22"/>
                  <a:pt x="1717" y="22"/>
                </a:cubicBezTo>
                <a:cubicBezTo>
                  <a:pt x="1702" y="22"/>
                  <a:pt x="1694" y="30"/>
                  <a:pt x="1694" y="36"/>
                </a:cubicBezTo>
                <a:cubicBezTo>
                  <a:pt x="1694" y="41"/>
                  <a:pt x="1694" y="41"/>
                  <a:pt x="1694" y="41"/>
                </a:cubicBezTo>
                <a:cubicBezTo>
                  <a:pt x="1695" y="41"/>
                  <a:pt x="1695" y="41"/>
                  <a:pt x="1695" y="41"/>
                </a:cubicBezTo>
                <a:cubicBezTo>
                  <a:pt x="1699" y="36"/>
                  <a:pt x="1706" y="33"/>
                  <a:pt x="1715" y="33"/>
                </a:cubicBezTo>
                <a:cubicBezTo>
                  <a:pt x="1726" y="33"/>
                  <a:pt x="1731" y="36"/>
                  <a:pt x="1731" y="46"/>
                </a:cubicBezTo>
                <a:cubicBezTo>
                  <a:pt x="1731" y="49"/>
                  <a:pt x="1731" y="49"/>
                  <a:pt x="1731" y="49"/>
                </a:cubicBezTo>
                <a:cubicBezTo>
                  <a:pt x="1722" y="49"/>
                  <a:pt x="1722" y="49"/>
                  <a:pt x="1722" y="49"/>
                </a:cubicBezTo>
                <a:cubicBezTo>
                  <a:pt x="1703" y="49"/>
                  <a:pt x="1692" y="56"/>
                  <a:pt x="1692" y="70"/>
                </a:cubicBezTo>
                <a:cubicBezTo>
                  <a:pt x="1692" y="81"/>
                  <a:pt x="1703" y="89"/>
                  <a:pt x="1717" y="89"/>
                </a:cubicBezTo>
                <a:cubicBezTo>
                  <a:pt x="1734" y="89"/>
                  <a:pt x="1741" y="80"/>
                  <a:pt x="1741" y="67"/>
                </a:cubicBezTo>
                <a:moveTo>
                  <a:pt x="1636" y="88"/>
                </a:moveTo>
                <a:cubicBezTo>
                  <a:pt x="1636" y="51"/>
                  <a:pt x="1636" y="51"/>
                  <a:pt x="1636" y="51"/>
                </a:cubicBezTo>
                <a:cubicBezTo>
                  <a:pt x="1636" y="32"/>
                  <a:pt x="1627" y="22"/>
                  <a:pt x="1611" y="22"/>
                </a:cubicBezTo>
                <a:cubicBezTo>
                  <a:pt x="1594" y="22"/>
                  <a:pt x="1583" y="33"/>
                  <a:pt x="1583" y="51"/>
                </a:cubicBezTo>
                <a:cubicBezTo>
                  <a:pt x="1583" y="80"/>
                  <a:pt x="1583" y="80"/>
                  <a:pt x="1583" y="80"/>
                </a:cubicBezTo>
                <a:cubicBezTo>
                  <a:pt x="1583" y="85"/>
                  <a:pt x="1586" y="88"/>
                  <a:pt x="1590" y="88"/>
                </a:cubicBezTo>
                <a:cubicBezTo>
                  <a:pt x="1594" y="88"/>
                  <a:pt x="1594" y="88"/>
                  <a:pt x="1594" y="88"/>
                </a:cubicBezTo>
                <a:cubicBezTo>
                  <a:pt x="1594" y="51"/>
                  <a:pt x="1594" y="51"/>
                  <a:pt x="1594" y="51"/>
                </a:cubicBezTo>
                <a:cubicBezTo>
                  <a:pt x="1594" y="38"/>
                  <a:pt x="1600" y="33"/>
                  <a:pt x="1609" y="33"/>
                </a:cubicBezTo>
                <a:cubicBezTo>
                  <a:pt x="1621" y="33"/>
                  <a:pt x="1626" y="38"/>
                  <a:pt x="1626" y="51"/>
                </a:cubicBezTo>
                <a:cubicBezTo>
                  <a:pt x="1626" y="81"/>
                  <a:pt x="1626" y="81"/>
                  <a:pt x="1626" y="81"/>
                </a:cubicBezTo>
                <a:cubicBezTo>
                  <a:pt x="1626" y="85"/>
                  <a:pt x="1628" y="88"/>
                  <a:pt x="1632" y="88"/>
                </a:cubicBezTo>
                <a:lnTo>
                  <a:pt x="1636" y="88"/>
                </a:lnTo>
                <a:close/>
                <a:moveTo>
                  <a:pt x="1566" y="82"/>
                </a:moveTo>
                <a:cubicBezTo>
                  <a:pt x="1566" y="78"/>
                  <a:pt x="1566" y="78"/>
                  <a:pt x="1566" y="78"/>
                </a:cubicBezTo>
                <a:cubicBezTo>
                  <a:pt x="1561" y="78"/>
                  <a:pt x="1561" y="78"/>
                  <a:pt x="1561" y="78"/>
                </a:cubicBezTo>
                <a:cubicBezTo>
                  <a:pt x="1555" y="78"/>
                  <a:pt x="1551" y="76"/>
                  <a:pt x="1551" y="68"/>
                </a:cubicBezTo>
                <a:cubicBezTo>
                  <a:pt x="1551" y="32"/>
                  <a:pt x="1551" y="32"/>
                  <a:pt x="1551" y="32"/>
                </a:cubicBezTo>
                <a:cubicBezTo>
                  <a:pt x="1551" y="27"/>
                  <a:pt x="1548" y="24"/>
                  <a:pt x="1544" y="24"/>
                </a:cubicBezTo>
                <a:cubicBezTo>
                  <a:pt x="1541" y="24"/>
                  <a:pt x="1541" y="24"/>
                  <a:pt x="1541" y="24"/>
                </a:cubicBezTo>
                <a:cubicBezTo>
                  <a:pt x="1541" y="69"/>
                  <a:pt x="1541" y="69"/>
                  <a:pt x="1541" y="69"/>
                </a:cubicBezTo>
                <a:cubicBezTo>
                  <a:pt x="1541" y="82"/>
                  <a:pt x="1547" y="88"/>
                  <a:pt x="1560" y="88"/>
                </a:cubicBezTo>
                <a:cubicBezTo>
                  <a:pt x="1563" y="88"/>
                  <a:pt x="1566" y="86"/>
                  <a:pt x="1566" y="82"/>
                </a:cubicBezTo>
                <a:moveTo>
                  <a:pt x="1554" y="7"/>
                </a:moveTo>
                <a:cubicBezTo>
                  <a:pt x="1554" y="3"/>
                  <a:pt x="1550" y="0"/>
                  <a:pt x="1546" y="0"/>
                </a:cubicBezTo>
                <a:cubicBezTo>
                  <a:pt x="1542" y="0"/>
                  <a:pt x="1539" y="3"/>
                  <a:pt x="1539" y="7"/>
                </a:cubicBezTo>
                <a:cubicBezTo>
                  <a:pt x="1539" y="11"/>
                  <a:pt x="1542" y="15"/>
                  <a:pt x="1546" y="15"/>
                </a:cubicBezTo>
                <a:cubicBezTo>
                  <a:pt x="1550" y="15"/>
                  <a:pt x="1554" y="11"/>
                  <a:pt x="1554" y="7"/>
                </a:cubicBezTo>
                <a:moveTo>
                  <a:pt x="1481" y="88"/>
                </a:moveTo>
                <a:cubicBezTo>
                  <a:pt x="1481" y="51"/>
                  <a:pt x="1481" y="51"/>
                  <a:pt x="1481" y="51"/>
                </a:cubicBezTo>
                <a:cubicBezTo>
                  <a:pt x="1481" y="32"/>
                  <a:pt x="1471" y="22"/>
                  <a:pt x="1455" y="22"/>
                </a:cubicBezTo>
                <a:cubicBezTo>
                  <a:pt x="1439" y="22"/>
                  <a:pt x="1428" y="33"/>
                  <a:pt x="1428" y="51"/>
                </a:cubicBezTo>
                <a:cubicBezTo>
                  <a:pt x="1428" y="80"/>
                  <a:pt x="1428" y="80"/>
                  <a:pt x="1428" y="80"/>
                </a:cubicBezTo>
                <a:cubicBezTo>
                  <a:pt x="1428" y="85"/>
                  <a:pt x="1431" y="88"/>
                  <a:pt x="1435" y="88"/>
                </a:cubicBezTo>
                <a:cubicBezTo>
                  <a:pt x="1439" y="88"/>
                  <a:pt x="1439" y="88"/>
                  <a:pt x="1439" y="88"/>
                </a:cubicBezTo>
                <a:cubicBezTo>
                  <a:pt x="1439" y="51"/>
                  <a:pt x="1439" y="51"/>
                  <a:pt x="1439" y="51"/>
                </a:cubicBezTo>
                <a:cubicBezTo>
                  <a:pt x="1439" y="38"/>
                  <a:pt x="1444" y="33"/>
                  <a:pt x="1454" y="33"/>
                </a:cubicBezTo>
                <a:cubicBezTo>
                  <a:pt x="1465" y="33"/>
                  <a:pt x="1470" y="38"/>
                  <a:pt x="1470" y="51"/>
                </a:cubicBezTo>
                <a:cubicBezTo>
                  <a:pt x="1470" y="81"/>
                  <a:pt x="1470" y="81"/>
                  <a:pt x="1470" y="81"/>
                </a:cubicBezTo>
                <a:cubicBezTo>
                  <a:pt x="1470" y="85"/>
                  <a:pt x="1472" y="88"/>
                  <a:pt x="1477" y="88"/>
                </a:cubicBezTo>
                <a:lnTo>
                  <a:pt x="1481" y="88"/>
                </a:lnTo>
                <a:close/>
                <a:moveTo>
                  <a:pt x="1395" y="57"/>
                </a:moveTo>
                <a:cubicBezTo>
                  <a:pt x="1395" y="70"/>
                  <a:pt x="1389" y="79"/>
                  <a:pt x="1378" y="79"/>
                </a:cubicBezTo>
                <a:cubicBezTo>
                  <a:pt x="1365" y="79"/>
                  <a:pt x="1358" y="69"/>
                  <a:pt x="1358" y="55"/>
                </a:cubicBezTo>
                <a:cubicBezTo>
                  <a:pt x="1358" y="41"/>
                  <a:pt x="1365" y="33"/>
                  <a:pt x="1375" y="33"/>
                </a:cubicBezTo>
                <a:cubicBezTo>
                  <a:pt x="1388" y="33"/>
                  <a:pt x="1395" y="41"/>
                  <a:pt x="1395" y="57"/>
                </a:cubicBezTo>
                <a:moveTo>
                  <a:pt x="1406" y="54"/>
                </a:moveTo>
                <a:cubicBezTo>
                  <a:pt x="1406" y="35"/>
                  <a:pt x="1394" y="23"/>
                  <a:pt x="1377" y="23"/>
                </a:cubicBezTo>
                <a:cubicBezTo>
                  <a:pt x="1359" y="23"/>
                  <a:pt x="1347" y="36"/>
                  <a:pt x="1347" y="57"/>
                </a:cubicBezTo>
                <a:cubicBezTo>
                  <a:pt x="1347" y="76"/>
                  <a:pt x="1360" y="89"/>
                  <a:pt x="1377" y="89"/>
                </a:cubicBezTo>
                <a:cubicBezTo>
                  <a:pt x="1394" y="89"/>
                  <a:pt x="1406" y="76"/>
                  <a:pt x="1406" y="54"/>
                </a:cubicBezTo>
                <a:moveTo>
                  <a:pt x="1332" y="82"/>
                </a:moveTo>
                <a:cubicBezTo>
                  <a:pt x="1332" y="78"/>
                  <a:pt x="1332" y="78"/>
                  <a:pt x="1332" y="78"/>
                </a:cubicBezTo>
                <a:cubicBezTo>
                  <a:pt x="1327" y="78"/>
                  <a:pt x="1327" y="78"/>
                  <a:pt x="1327" y="78"/>
                </a:cubicBezTo>
                <a:cubicBezTo>
                  <a:pt x="1321" y="78"/>
                  <a:pt x="1317" y="76"/>
                  <a:pt x="1317" y="68"/>
                </a:cubicBezTo>
                <a:cubicBezTo>
                  <a:pt x="1317" y="32"/>
                  <a:pt x="1317" y="32"/>
                  <a:pt x="1317" y="32"/>
                </a:cubicBezTo>
                <a:cubicBezTo>
                  <a:pt x="1317" y="27"/>
                  <a:pt x="1313" y="24"/>
                  <a:pt x="1309" y="24"/>
                </a:cubicBezTo>
                <a:cubicBezTo>
                  <a:pt x="1306" y="24"/>
                  <a:pt x="1306" y="24"/>
                  <a:pt x="1306" y="24"/>
                </a:cubicBezTo>
                <a:cubicBezTo>
                  <a:pt x="1306" y="69"/>
                  <a:pt x="1306" y="69"/>
                  <a:pt x="1306" y="69"/>
                </a:cubicBezTo>
                <a:cubicBezTo>
                  <a:pt x="1306" y="82"/>
                  <a:pt x="1313" y="88"/>
                  <a:pt x="1325" y="88"/>
                </a:cubicBezTo>
                <a:cubicBezTo>
                  <a:pt x="1329" y="88"/>
                  <a:pt x="1332" y="86"/>
                  <a:pt x="1332" y="82"/>
                </a:cubicBezTo>
                <a:moveTo>
                  <a:pt x="1319" y="7"/>
                </a:moveTo>
                <a:cubicBezTo>
                  <a:pt x="1319" y="3"/>
                  <a:pt x="1316" y="0"/>
                  <a:pt x="1312" y="0"/>
                </a:cubicBezTo>
                <a:cubicBezTo>
                  <a:pt x="1308" y="0"/>
                  <a:pt x="1304" y="3"/>
                  <a:pt x="1304" y="7"/>
                </a:cubicBezTo>
                <a:cubicBezTo>
                  <a:pt x="1304" y="11"/>
                  <a:pt x="1308" y="15"/>
                  <a:pt x="1312" y="15"/>
                </a:cubicBezTo>
                <a:cubicBezTo>
                  <a:pt x="1316" y="15"/>
                  <a:pt x="1319" y="11"/>
                  <a:pt x="1319" y="7"/>
                </a:cubicBezTo>
                <a:moveTo>
                  <a:pt x="1264" y="11"/>
                </a:moveTo>
                <a:cubicBezTo>
                  <a:pt x="1262" y="11"/>
                  <a:pt x="1262" y="11"/>
                  <a:pt x="1262" y="11"/>
                </a:cubicBezTo>
                <a:cubicBezTo>
                  <a:pt x="1261" y="11"/>
                  <a:pt x="1257" y="13"/>
                  <a:pt x="1256" y="15"/>
                </a:cubicBezTo>
                <a:cubicBezTo>
                  <a:pt x="1254" y="18"/>
                  <a:pt x="1253" y="21"/>
                  <a:pt x="1253" y="25"/>
                </a:cubicBezTo>
                <a:cubicBezTo>
                  <a:pt x="1253" y="67"/>
                  <a:pt x="1253" y="67"/>
                  <a:pt x="1253" y="67"/>
                </a:cubicBezTo>
                <a:cubicBezTo>
                  <a:pt x="1253" y="82"/>
                  <a:pt x="1259" y="89"/>
                  <a:pt x="1273" y="89"/>
                </a:cubicBezTo>
                <a:cubicBezTo>
                  <a:pt x="1281" y="89"/>
                  <a:pt x="1285" y="86"/>
                  <a:pt x="1285" y="81"/>
                </a:cubicBezTo>
                <a:cubicBezTo>
                  <a:pt x="1285" y="77"/>
                  <a:pt x="1285" y="77"/>
                  <a:pt x="1285" y="77"/>
                </a:cubicBezTo>
                <a:cubicBezTo>
                  <a:pt x="1284" y="77"/>
                  <a:pt x="1284" y="77"/>
                  <a:pt x="1284" y="77"/>
                </a:cubicBezTo>
                <a:cubicBezTo>
                  <a:pt x="1282" y="78"/>
                  <a:pt x="1278" y="79"/>
                  <a:pt x="1274" y="79"/>
                </a:cubicBezTo>
                <a:cubicBezTo>
                  <a:pt x="1267" y="79"/>
                  <a:pt x="1264" y="75"/>
                  <a:pt x="1264" y="66"/>
                </a:cubicBezTo>
                <a:cubicBezTo>
                  <a:pt x="1264" y="34"/>
                  <a:pt x="1264" y="34"/>
                  <a:pt x="1264" y="34"/>
                </a:cubicBezTo>
                <a:cubicBezTo>
                  <a:pt x="1277" y="34"/>
                  <a:pt x="1277" y="34"/>
                  <a:pt x="1277" y="34"/>
                </a:cubicBezTo>
                <a:cubicBezTo>
                  <a:pt x="1283" y="34"/>
                  <a:pt x="1286" y="31"/>
                  <a:pt x="1286" y="27"/>
                </a:cubicBezTo>
                <a:cubicBezTo>
                  <a:pt x="1286" y="24"/>
                  <a:pt x="1286" y="24"/>
                  <a:pt x="1286" y="24"/>
                </a:cubicBezTo>
                <a:cubicBezTo>
                  <a:pt x="1264" y="24"/>
                  <a:pt x="1264" y="24"/>
                  <a:pt x="1264" y="24"/>
                </a:cubicBezTo>
                <a:lnTo>
                  <a:pt x="1264" y="11"/>
                </a:lnTo>
                <a:close/>
                <a:moveTo>
                  <a:pt x="1217" y="66"/>
                </a:moveTo>
                <a:cubicBezTo>
                  <a:pt x="1217" y="75"/>
                  <a:pt x="1213" y="79"/>
                  <a:pt x="1204" y="79"/>
                </a:cubicBezTo>
                <a:cubicBezTo>
                  <a:pt x="1196" y="79"/>
                  <a:pt x="1190" y="74"/>
                  <a:pt x="1190" y="69"/>
                </a:cubicBezTo>
                <a:cubicBezTo>
                  <a:pt x="1190" y="62"/>
                  <a:pt x="1196" y="58"/>
                  <a:pt x="1209" y="58"/>
                </a:cubicBezTo>
                <a:cubicBezTo>
                  <a:pt x="1217" y="58"/>
                  <a:pt x="1217" y="58"/>
                  <a:pt x="1217" y="58"/>
                </a:cubicBezTo>
                <a:lnTo>
                  <a:pt x="1217" y="66"/>
                </a:lnTo>
                <a:close/>
                <a:moveTo>
                  <a:pt x="1228" y="67"/>
                </a:moveTo>
                <a:cubicBezTo>
                  <a:pt x="1228" y="47"/>
                  <a:pt x="1228" y="47"/>
                  <a:pt x="1228" y="47"/>
                </a:cubicBezTo>
                <a:cubicBezTo>
                  <a:pt x="1228" y="31"/>
                  <a:pt x="1220" y="22"/>
                  <a:pt x="1203" y="22"/>
                </a:cubicBezTo>
                <a:cubicBezTo>
                  <a:pt x="1189" y="22"/>
                  <a:pt x="1181" y="30"/>
                  <a:pt x="1181" y="36"/>
                </a:cubicBezTo>
                <a:cubicBezTo>
                  <a:pt x="1181" y="41"/>
                  <a:pt x="1181" y="41"/>
                  <a:pt x="1181" y="41"/>
                </a:cubicBezTo>
                <a:cubicBezTo>
                  <a:pt x="1182" y="41"/>
                  <a:pt x="1182" y="41"/>
                  <a:pt x="1182" y="41"/>
                </a:cubicBezTo>
                <a:cubicBezTo>
                  <a:pt x="1186" y="36"/>
                  <a:pt x="1193" y="33"/>
                  <a:pt x="1202" y="33"/>
                </a:cubicBezTo>
                <a:cubicBezTo>
                  <a:pt x="1213" y="33"/>
                  <a:pt x="1217" y="36"/>
                  <a:pt x="1217" y="46"/>
                </a:cubicBezTo>
                <a:cubicBezTo>
                  <a:pt x="1217" y="49"/>
                  <a:pt x="1217" y="49"/>
                  <a:pt x="1217" y="49"/>
                </a:cubicBezTo>
                <a:cubicBezTo>
                  <a:pt x="1209" y="49"/>
                  <a:pt x="1209" y="49"/>
                  <a:pt x="1209" y="49"/>
                </a:cubicBezTo>
                <a:cubicBezTo>
                  <a:pt x="1190" y="49"/>
                  <a:pt x="1179" y="56"/>
                  <a:pt x="1179" y="70"/>
                </a:cubicBezTo>
                <a:cubicBezTo>
                  <a:pt x="1179" y="81"/>
                  <a:pt x="1190" y="89"/>
                  <a:pt x="1203" y="89"/>
                </a:cubicBezTo>
                <a:cubicBezTo>
                  <a:pt x="1221" y="89"/>
                  <a:pt x="1228" y="80"/>
                  <a:pt x="1228" y="67"/>
                </a:cubicBezTo>
                <a:moveTo>
                  <a:pt x="1161" y="37"/>
                </a:moveTo>
                <a:cubicBezTo>
                  <a:pt x="1162" y="35"/>
                  <a:pt x="1162" y="32"/>
                  <a:pt x="1162" y="29"/>
                </a:cubicBezTo>
                <a:cubicBezTo>
                  <a:pt x="1162" y="26"/>
                  <a:pt x="1161" y="24"/>
                  <a:pt x="1158" y="24"/>
                </a:cubicBezTo>
                <a:cubicBezTo>
                  <a:pt x="1154" y="24"/>
                  <a:pt x="1154" y="24"/>
                  <a:pt x="1154" y="24"/>
                </a:cubicBezTo>
                <a:cubicBezTo>
                  <a:pt x="1152" y="36"/>
                  <a:pt x="1144" y="62"/>
                  <a:pt x="1135" y="77"/>
                </a:cubicBezTo>
                <a:cubicBezTo>
                  <a:pt x="1125" y="61"/>
                  <a:pt x="1120" y="45"/>
                  <a:pt x="1117" y="30"/>
                </a:cubicBezTo>
                <a:cubicBezTo>
                  <a:pt x="1116" y="27"/>
                  <a:pt x="1115" y="24"/>
                  <a:pt x="1110" y="24"/>
                </a:cubicBezTo>
                <a:cubicBezTo>
                  <a:pt x="1105" y="24"/>
                  <a:pt x="1105" y="24"/>
                  <a:pt x="1105" y="24"/>
                </a:cubicBezTo>
                <a:cubicBezTo>
                  <a:pt x="1108" y="45"/>
                  <a:pt x="1116" y="68"/>
                  <a:pt x="1129" y="86"/>
                </a:cubicBezTo>
                <a:cubicBezTo>
                  <a:pt x="1130" y="88"/>
                  <a:pt x="1132" y="89"/>
                  <a:pt x="1134" y="89"/>
                </a:cubicBezTo>
                <a:cubicBezTo>
                  <a:pt x="1137" y="89"/>
                  <a:pt x="1137" y="89"/>
                  <a:pt x="1137" y="89"/>
                </a:cubicBezTo>
                <a:cubicBezTo>
                  <a:pt x="1147" y="77"/>
                  <a:pt x="1157" y="52"/>
                  <a:pt x="1161" y="37"/>
                </a:cubicBezTo>
                <a:moveTo>
                  <a:pt x="1077" y="57"/>
                </a:moveTo>
                <a:cubicBezTo>
                  <a:pt x="1077" y="70"/>
                  <a:pt x="1071" y="79"/>
                  <a:pt x="1060" y="79"/>
                </a:cubicBezTo>
                <a:cubicBezTo>
                  <a:pt x="1048" y="79"/>
                  <a:pt x="1041" y="69"/>
                  <a:pt x="1041" y="55"/>
                </a:cubicBezTo>
                <a:cubicBezTo>
                  <a:pt x="1041" y="41"/>
                  <a:pt x="1048" y="33"/>
                  <a:pt x="1058" y="33"/>
                </a:cubicBezTo>
                <a:cubicBezTo>
                  <a:pt x="1070" y="33"/>
                  <a:pt x="1077" y="41"/>
                  <a:pt x="1077" y="57"/>
                </a:cubicBezTo>
                <a:moveTo>
                  <a:pt x="1088" y="54"/>
                </a:moveTo>
                <a:cubicBezTo>
                  <a:pt x="1088" y="35"/>
                  <a:pt x="1076" y="23"/>
                  <a:pt x="1059" y="23"/>
                </a:cubicBezTo>
                <a:cubicBezTo>
                  <a:pt x="1041" y="23"/>
                  <a:pt x="1030" y="36"/>
                  <a:pt x="1030" y="57"/>
                </a:cubicBezTo>
                <a:cubicBezTo>
                  <a:pt x="1030" y="76"/>
                  <a:pt x="1042" y="89"/>
                  <a:pt x="1059" y="89"/>
                </a:cubicBezTo>
                <a:cubicBezTo>
                  <a:pt x="1077" y="89"/>
                  <a:pt x="1088" y="76"/>
                  <a:pt x="1088" y="54"/>
                </a:cubicBezTo>
                <a:moveTo>
                  <a:pt x="1008" y="88"/>
                </a:moveTo>
                <a:cubicBezTo>
                  <a:pt x="1008" y="51"/>
                  <a:pt x="1008" y="51"/>
                  <a:pt x="1008" y="51"/>
                </a:cubicBezTo>
                <a:cubicBezTo>
                  <a:pt x="1008" y="32"/>
                  <a:pt x="998" y="22"/>
                  <a:pt x="982" y="22"/>
                </a:cubicBezTo>
                <a:cubicBezTo>
                  <a:pt x="965" y="22"/>
                  <a:pt x="955" y="33"/>
                  <a:pt x="955" y="51"/>
                </a:cubicBezTo>
                <a:cubicBezTo>
                  <a:pt x="955" y="80"/>
                  <a:pt x="955" y="80"/>
                  <a:pt x="955" y="80"/>
                </a:cubicBezTo>
                <a:cubicBezTo>
                  <a:pt x="955" y="85"/>
                  <a:pt x="957" y="88"/>
                  <a:pt x="961" y="88"/>
                </a:cubicBezTo>
                <a:cubicBezTo>
                  <a:pt x="965" y="88"/>
                  <a:pt x="965" y="88"/>
                  <a:pt x="965" y="88"/>
                </a:cubicBezTo>
                <a:cubicBezTo>
                  <a:pt x="965" y="51"/>
                  <a:pt x="965" y="51"/>
                  <a:pt x="965" y="51"/>
                </a:cubicBezTo>
                <a:cubicBezTo>
                  <a:pt x="965" y="38"/>
                  <a:pt x="971" y="33"/>
                  <a:pt x="980" y="33"/>
                </a:cubicBezTo>
                <a:cubicBezTo>
                  <a:pt x="992" y="33"/>
                  <a:pt x="997" y="38"/>
                  <a:pt x="997" y="51"/>
                </a:cubicBezTo>
                <a:cubicBezTo>
                  <a:pt x="997" y="81"/>
                  <a:pt x="997" y="81"/>
                  <a:pt x="997" y="81"/>
                </a:cubicBezTo>
                <a:cubicBezTo>
                  <a:pt x="997" y="85"/>
                  <a:pt x="999" y="88"/>
                  <a:pt x="1004" y="88"/>
                </a:cubicBezTo>
                <a:lnTo>
                  <a:pt x="1008" y="88"/>
                </a:lnTo>
                <a:close/>
                <a:moveTo>
                  <a:pt x="931" y="88"/>
                </a:moveTo>
                <a:cubicBezTo>
                  <a:pt x="931" y="51"/>
                  <a:pt x="931" y="51"/>
                  <a:pt x="931" y="51"/>
                </a:cubicBezTo>
                <a:cubicBezTo>
                  <a:pt x="931" y="32"/>
                  <a:pt x="921" y="22"/>
                  <a:pt x="905" y="22"/>
                </a:cubicBezTo>
                <a:cubicBezTo>
                  <a:pt x="888" y="22"/>
                  <a:pt x="878" y="33"/>
                  <a:pt x="878" y="51"/>
                </a:cubicBezTo>
                <a:cubicBezTo>
                  <a:pt x="878" y="80"/>
                  <a:pt x="878" y="80"/>
                  <a:pt x="878" y="80"/>
                </a:cubicBezTo>
                <a:cubicBezTo>
                  <a:pt x="878" y="85"/>
                  <a:pt x="880" y="88"/>
                  <a:pt x="884" y="88"/>
                </a:cubicBezTo>
                <a:cubicBezTo>
                  <a:pt x="888" y="88"/>
                  <a:pt x="888" y="88"/>
                  <a:pt x="888" y="88"/>
                </a:cubicBezTo>
                <a:cubicBezTo>
                  <a:pt x="888" y="51"/>
                  <a:pt x="888" y="51"/>
                  <a:pt x="888" y="51"/>
                </a:cubicBezTo>
                <a:cubicBezTo>
                  <a:pt x="888" y="38"/>
                  <a:pt x="894" y="33"/>
                  <a:pt x="904" y="33"/>
                </a:cubicBezTo>
                <a:cubicBezTo>
                  <a:pt x="915" y="33"/>
                  <a:pt x="920" y="38"/>
                  <a:pt x="920" y="51"/>
                </a:cubicBezTo>
                <a:cubicBezTo>
                  <a:pt x="920" y="81"/>
                  <a:pt x="920" y="81"/>
                  <a:pt x="920" y="81"/>
                </a:cubicBezTo>
                <a:cubicBezTo>
                  <a:pt x="920" y="85"/>
                  <a:pt x="922" y="88"/>
                  <a:pt x="927" y="88"/>
                </a:cubicBezTo>
                <a:lnTo>
                  <a:pt x="931" y="88"/>
                </a:lnTo>
                <a:close/>
                <a:moveTo>
                  <a:pt x="860" y="82"/>
                </a:moveTo>
                <a:cubicBezTo>
                  <a:pt x="860" y="78"/>
                  <a:pt x="860" y="78"/>
                  <a:pt x="860" y="78"/>
                </a:cubicBezTo>
                <a:cubicBezTo>
                  <a:pt x="856" y="78"/>
                  <a:pt x="856" y="78"/>
                  <a:pt x="856" y="78"/>
                </a:cubicBezTo>
                <a:cubicBezTo>
                  <a:pt x="850" y="78"/>
                  <a:pt x="846" y="76"/>
                  <a:pt x="846" y="68"/>
                </a:cubicBezTo>
                <a:cubicBezTo>
                  <a:pt x="846" y="32"/>
                  <a:pt x="846" y="32"/>
                  <a:pt x="846" y="32"/>
                </a:cubicBezTo>
                <a:cubicBezTo>
                  <a:pt x="846" y="27"/>
                  <a:pt x="842" y="24"/>
                  <a:pt x="838" y="24"/>
                </a:cubicBezTo>
                <a:cubicBezTo>
                  <a:pt x="835" y="24"/>
                  <a:pt x="835" y="24"/>
                  <a:pt x="835" y="24"/>
                </a:cubicBezTo>
                <a:cubicBezTo>
                  <a:pt x="835" y="69"/>
                  <a:pt x="835" y="69"/>
                  <a:pt x="835" y="69"/>
                </a:cubicBezTo>
                <a:cubicBezTo>
                  <a:pt x="835" y="82"/>
                  <a:pt x="841" y="88"/>
                  <a:pt x="854" y="88"/>
                </a:cubicBezTo>
                <a:cubicBezTo>
                  <a:pt x="858" y="88"/>
                  <a:pt x="860" y="86"/>
                  <a:pt x="860" y="82"/>
                </a:cubicBezTo>
                <a:moveTo>
                  <a:pt x="848" y="7"/>
                </a:moveTo>
                <a:cubicBezTo>
                  <a:pt x="848" y="3"/>
                  <a:pt x="845" y="0"/>
                  <a:pt x="841" y="0"/>
                </a:cubicBezTo>
                <a:cubicBezTo>
                  <a:pt x="837" y="0"/>
                  <a:pt x="833" y="3"/>
                  <a:pt x="833" y="7"/>
                </a:cubicBezTo>
                <a:cubicBezTo>
                  <a:pt x="833" y="11"/>
                  <a:pt x="837" y="15"/>
                  <a:pt x="841" y="15"/>
                </a:cubicBezTo>
                <a:cubicBezTo>
                  <a:pt x="845" y="15"/>
                  <a:pt x="848" y="11"/>
                  <a:pt x="848" y="7"/>
                </a:cubicBezTo>
                <a:moveTo>
                  <a:pt x="766" y="57"/>
                </a:moveTo>
                <a:cubicBezTo>
                  <a:pt x="766" y="70"/>
                  <a:pt x="760" y="79"/>
                  <a:pt x="749" y="79"/>
                </a:cubicBezTo>
                <a:cubicBezTo>
                  <a:pt x="737" y="79"/>
                  <a:pt x="729" y="69"/>
                  <a:pt x="729" y="55"/>
                </a:cubicBezTo>
                <a:cubicBezTo>
                  <a:pt x="729" y="41"/>
                  <a:pt x="736" y="33"/>
                  <a:pt x="746" y="33"/>
                </a:cubicBezTo>
                <a:cubicBezTo>
                  <a:pt x="759" y="33"/>
                  <a:pt x="766" y="41"/>
                  <a:pt x="766" y="57"/>
                </a:cubicBezTo>
                <a:moveTo>
                  <a:pt x="777" y="54"/>
                </a:moveTo>
                <a:cubicBezTo>
                  <a:pt x="777" y="35"/>
                  <a:pt x="765" y="23"/>
                  <a:pt x="748" y="23"/>
                </a:cubicBezTo>
                <a:cubicBezTo>
                  <a:pt x="730" y="23"/>
                  <a:pt x="718" y="36"/>
                  <a:pt x="718" y="57"/>
                </a:cubicBezTo>
                <a:cubicBezTo>
                  <a:pt x="718" y="76"/>
                  <a:pt x="731" y="89"/>
                  <a:pt x="748" y="89"/>
                </a:cubicBezTo>
                <a:cubicBezTo>
                  <a:pt x="765" y="89"/>
                  <a:pt x="777" y="76"/>
                  <a:pt x="777" y="54"/>
                </a:cubicBezTo>
                <a:moveTo>
                  <a:pt x="680" y="11"/>
                </a:moveTo>
                <a:cubicBezTo>
                  <a:pt x="679" y="11"/>
                  <a:pt x="679" y="11"/>
                  <a:pt x="679" y="11"/>
                </a:cubicBezTo>
                <a:cubicBezTo>
                  <a:pt x="677" y="11"/>
                  <a:pt x="674" y="13"/>
                  <a:pt x="672" y="15"/>
                </a:cubicBezTo>
                <a:cubicBezTo>
                  <a:pt x="670" y="18"/>
                  <a:pt x="669" y="21"/>
                  <a:pt x="669" y="25"/>
                </a:cubicBezTo>
                <a:cubicBezTo>
                  <a:pt x="669" y="67"/>
                  <a:pt x="669" y="67"/>
                  <a:pt x="669" y="67"/>
                </a:cubicBezTo>
                <a:cubicBezTo>
                  <a:pt x="669" y="82"/>
                  <a:pt x="676" y="89"/>
                  <a:pt x="690" y="89"/>
                </a:cubicBezTo>
                <a:cubicBezTo>
                  <a:pt x="697" y="89"/>
                  <a:pt x="701" y="86"/>
                  <a:pt x="701" y="81"/>
                </a:cubicBezTo>
                <a:cubicBezTo>
                  <a:pt x="701" y="77"/>
                  <a:pt x="701" y="77"/>
                  <a:pt x="701" y="77"/>
                </a:cubicBezTo>
                <a:cubicBezTo>
                  <a:pt x="701" y="77"/>
                  <a:pt x="701" y="77"/>
                  <a:pt x="701" y="77"/>
                </a:cubicBezTo>
                <a:cubicBezTo>
                  <a:pt x="699" y="78"/>
                  <a:pt x="695" y="79"/>
                  <a:pt x="691" y="79"/>
                </a:cubicBezTo>
                <a:cubicBezTo>
                  <a:pt x="684" y="79"/>
                  <a:pt x="680" y="75"/>
                  <a:pt x="680" y="66"/>
                </a:cubicBezTo>
                <a:cubicBezTo>
                  <a:pt x="680" y="34"/>
                  <a:pt x="680" y="34"/>
                  <a:pt x="680" y="34"/>
                </a:cubicBezTo>
                <a:cubicBezTo>
                  <a:pt x="694" y="34"/>
                  <a:pt x="694" y="34"/>
                  <a:pt x="694" y="34"/>
                </a:cubicBezTo>
                <a:cubicBezTo>
                  <a:pt x="700" y="34"/>
                  <a:pt x="702" y="31"/>
                  <a:pt x="702" y="27"/>
                </a:cubicBezTo>
                <a:cubicBezTo>
                  <a:pt x="702" y="24"/>
                  <a:pt x="702" y="24"/>
                  <a:pt x="702" y="24"/>
                </a:cubicBezTo>
                <a:cubicBezTo>
                  <a:pt x="680" y="24"/>
                  <a:pt x="680" y="24"/>
                  <a:pt x="680" y="24"/>
                </a:cubicBezTo>
                <a:lnTo>
                  <a:pt x="680" y="11"/>
                </a:lnTo>
                <a:close/>
                <a:moveTo>
                  <a:pt x="600" y="57"/>
                </a:moveTo>
                <a:cubicBezTo>
                  <a:pt x="600" y="73"/>
                  <a:pt x="594" y="79"/>
                  <a:pt x="583" y="79"/>
                </a:cubicBezTo>
                <a:cubicBezTo>
                  <a:pt x="571" y="79"/>
                  <a:pt x="563" y="68"/>
                  <a:pt x="563" y="56"/>
                </a:cubicBezTo>
                <a:cubicBezTo>
                  <a:pt x="563" y="41"/>
                  <a:pt x="570" y="33"/>
                  <a:pt x="581" y="33"/>
                </a:cubicBezTo>
                <a:cubicBezTo>
                  <a:pt x="596" y="33"/>
                  <a:pt x="600" y="45"/>
                  <a:pt x="600" y="57"/>
                </a:cubicBezTo>
                <a:moveTo>
                  <a:pt x="611" y="54"/>
                </a:moveTo>
                <a:cubicBezTo>
                  <a:pt x="611" y="10"/>
                  <a:pt x="611" y="10"/>
                  <a:pt x="611" y="10"/>
                </a:cubicBezTo>
                <a:cubicBezTo>
                  <a:pt x="611" y="4"/>
                  <a:pt x="608" y="2"/>
                  <a:pt x="603" y="2"/>
                </a:cubicBezTo>
                <a:cubicBezTo>
                  <a:pt x="600" y="2"/>
                  <a:pt x="600" y="2"/>
                  <a:pt x="600" y="2"/>
                </a:cubicBezTo>
                <a:cubicBezTo>
                  <a:pt x="600" y="35"/>
                  <a:pt x="600" y="35"/>
                  <a:pt x="600" y="35"/>
                </a:cubicBezTo>
                <a:cubicBezTo>
                  <a:pt x="595" y="26"/>
                  <a:pt x="588" y="22"/>
                  <a:pt x="580" y="22"/>
                </a:cubicBezTo>
                <a:cubicBezTo>
                  <a:pt x="563" y="22"/>
                  <a:pt x="552" y="35"/>
                  <a:pt x="552" y="57"/>
                </a:cubicBezTo>
                <a:cubicBezTo>
                  <a:pt x="552" y="74"/>
                  <a:pt x="566" y="89"/>
                  <a:pt x="582" y="89"/>
                </a:cubicBezTo>
                <a:cubicBezTo>
                  <a:pt x="602" y="89"/>
                  <a:pt x="611" y="78"/>
                  <a:pt x="611" y="54"/>
                </a:cubicBezTo>
                <a:moveTo>
                  <a:pt x="521" y="45"/>
                </a:moveTo>
                <a:cubicBezTo>
                  <a:pt x="521" y="50"/>
                  <a:pt x="519" y="52"/>
                  <a:pt x="503" y="52"/>
                </a:cubicBezTo>
                <a:cubicBezTo>
                  <a:pt x="489" y="52"/>
                  <a:pt x="489" y="52"/>
                  <a:pt x="489" y="52"/>
                </a:cubicBezTo>
                <a:cubicBezTo>
                  <a:pt x="489" y="49"/>
                  <a:pt x="489" y="49"/>
                  <a:pt x="489" y="49"/>
                </a:cubicBezTo>
                <a:cubicBezTo>
                  <a:pt x="489" y="41"/>
                  <a:pt x="496" y="32"/>
                  <a:pt x="507" y="32"/>
                </a:cubicBezTo>
                <a:cubicBezTo>
                  <a:pt x="517" y="32"/>
                  <a:pt x="521" y="38"/>
                  <a:pt x="521" y="45"/>
                </a:cubicBezTo>
                <a:moveTo>
                  <a:pt x="532" y="45"/>
                </a:moveTo>
                <a:cubicBezTo>
                  <a:pt x="532" y="32"/>
                  <a:pt x="520" y="22"/>
                  <a:pt x="508" y="22"/>
                </a:cubicBezTo>
                <a:cubicBezTo>
                  <a:pt x="491" y="22"/>
                  <a:pt x="478" y="36"/>
                  <a:pt x="478" y="57"/>
                </a:cubicBezTo>
                <a:cubicBezTo>
                  <a:pt x="478" y="75"/>
                  <a:pt x="490" y="89"/>
                  <a:pt x="508" y="89"/>
                </a:cubicBezTo>
                <a:cubicBezTo>
                  <a:pt x="522" y="89"/>
                  <a:pt x="529" y="84"/>
                  <a:pt x="529" y="77"/>
                </a:cubicBezTo>
                <a:cubicBezTo>
                  <a:pt x="529" y="72"/>
                  <a:pt x="529" y="72"/>
                  <a:pt x="529" y="72"/>
                </a:cubicBezTo>
                <a:cubicBezTo>
                  <a:pt x="529" y="72"/>
                  <a:pt x="529" y="72"/>
                  <a:pt x="529" y="72"/>
                </a:cubicBezTo>
                <a:cubicBezTo>
                  <a:pt x="525" y="76"/>
                  <a:pt x="519" y="79"/>
                  <a:pt x="509" y="79"/>
                </a:cubicBezTo>
                <a:cubicBezTo>
                  <a:pt x="498" y="79"/>
                  <a:pt x="490" y="71"/>
                  <a:pt x="489" y="61"/>
                </a:cubicBezTo>
                <a:cubicBezTo>
                  <a:pt x="505" y="61"/>
                  <a:pt x="505" y="61"/>
                  <a:pt x="505" y="61"/>
                </a:cubicBezTo>
                <a:cubicBezTo>
                  <a:pt x="527" y="61"/>
                  <a:pt x="532" y="56"/>
                  <a:pt x="532" y="45"/>
                </a:cubicBezTo>
                <a:moveTo>
                  <a:pt x="440" y="11"/>
                </a:moveTo>
                <a:cubicBezTo>
                  <a:pt x="438" y="11"/>
                  <a:pt x="438" y="11"/>
                  <a:pt x="438" y="11"/>
                </a:cubicBezTo>
                <a:cubicBezTo>
                  <a:pt x="437" y="11"/>
                  <a:pt x="433" y="13"/>
                  <a:pt x="432" y="15"/>
                </a:cubicBezTo>
                <a:cubicBezTo>
                  <a:pt x="430" y="18"/>
                  <a:pt x="429" y="21"/>
                  <a:pt x="429" y="25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9" y="82"/>
                  <a:pt x="435" y="89"/>
                  <a:pt x="449" y="89"/>
                </a:cubicBezTo>
                <a:cubicBezTo>
                  <a:pt x="457" y="89"/>
                  <a:pt x="461" y="86"/>
                  <a:pt x="461" y="81"/>
                </a:cubicBezTo>
                <a:cubicBezTo>
                  <a:pt x="461" y="77"/>
                  <a:pt x="461" y="77"/>
                  <a:pt x="461" y="77"/>
                </a:cubicBezTo>
                <a:cubicBezTo>
                  <a:pt x="460" y="77"/>
                  <a:pt x="460" y="77"/>
                  <a:pt x="460" y="77"/>
                </a:cubicBezTo>
                <a:cubicBezTo>
                  <a:pt x="458" y="78"/>
                  <a:pt x="454" y="79"/>
                  <a:pt x="450" y="79"/>
                </a:cubicBezTo>
                <a:cubicBezTo>
                  <a:pt x="443" y="79"/>
                  <a:pt x="440" y="75"/>
                  <a:pt x="440" y="66"/>
                </a:cubicBezTo>
                <a:cubicBezTo>
                  <a:pt x="440" y="34"/>
                  <a:pt x="440" y="34"/>
                  <a:pt x="440" y="34"/>
                </a:cubicBezTo>
                <a:cubicBezTo>
                  <a:pt x="453" y="34"/>
                  <a:pt x="453" y="34"/>
                  <a:pt x="453" y="34"/>
                </a:cubicBezTo>
                <a:cubicBezTo>
                  <a:pt x="459" y="34"/>
                  <a:pt x="462" y="31"/>
                  <a:pt x="462" y="27"/>
                </a:cubicBezTo>
                <a:cubicBezTo>
                  <a:pt x="462" y="24"/>
                  <a:pt x="462" y="24"/>
                  <a:pt x="462" y="24"/>
                </a:cubicBezTo>
                <a:cubicBezTo>
                  <a:pt x="440" y="24"/>
                  <a:pt x="440" y="24"/>
                  <a:pt x="440" y="24"/>
                </a:cubicBezTo>
                <a:lnTo>
                  <a:pt x="440" y="11"/>
                </a:lnTo>
                <a:close/>
                <a:moveTo>
                  <a:pt x="393" y="66"/>
                </a:moveTo>
                <a:cubicBezTo>
                  <a:pt x="393" y="75"/>
                  <a:pt x="389" y="79"/>
                  <a:pt x="380" y="79"/>
                </a:cubicBezTo>
                <a:cubicBezTo>
                  <a:pt x="371" y="79"/>
                  <a:pt x="366" y="74"/>
                  <a:pt x="366" y="69"/>
                </a:cubicBezTo>
                <a:cubicBezTo>
                  <a:pt x="366" y="62"/>
                  <a:pt x="372" y="58"/>
                  <a:pt x="385" y="58"/>
                </a:cubicBezTo>
                <a:cubicBezTo>
                  <a:pt x="393" y="58"/>
                  <a:pt x="393" y="58"/>
                  <a:pt x="393" y="58"/>
                </a:cubicBezTo>
                <a:lnTo>
                  <a:pt x="393" y="66"/>
                </a:lnTo>
                <a:close/>
                <a:moveTo>
                  <a:pt x="404" y="67"/>
                </a:moveTo>
                <a:cubicBezTo>
                  <a:pt x="404" y="47"/>
                  <a:pt x="404" y="47"/>
                  <a:pt x="404" y="47"/>
                </a:cubicBezTo>
                <a:cubicBezTo>
                  <a:pt x="404" y="31"/>
                  <a:pt x="395" y="22"/>
                  <a:pt x="379" y="22"/>
                </a:cubicBezTo>
                <a:cubicBezTo>
                  <a:pt x="365" y="22"/>
                  <a:pt x="357" y="30"/>
                  <a:pt x="357" y="36"/>
                </a:cubicBezTo>
                <a:cubicBezTo>
                  <a:pt x="357" y="41"/>
                  <a:pt x="357" y="41"/>
                  <a:pt x="357" y="41"/>
                </a:cubicBezTo>
                <a:cubicBezTo>
                  <a:pt x="358" y="41"/>
                  <a:pt x="358" y="41"/>
                  <a:pt x="358" y="41"/>
                </a:cubicBezTo>
                <a:cubicBezTo>
                  <a:pt x="361" y="36"/>
                  <a:pt x="369" y="33"/>
                  <a:pt x="378" y="33"/>
                </a:cubicBezTo>
                <a:cubicBezTo>
                  <a:pt x="389" y="33"/>
                  <a:pt x="393" y="36"/>
                  <a:pt x="393" y="46"/>
                </a:cubicBezTo>
                <a:cubicBezTo>
                  <a:pt x="393" y="49"/>
                  <a:pt x="393" y="49"/>
                  <a:pt x="393" y="49"/>
                </a:cubicBezTo>
                <a:cubicBezTo>
                  <a:pt x="385" y="49"/>
                  <a:pt x="385" y="49"/>
                  <a:pt x="385" y="49"/>
                </a:cubicBezTo>
                <a:cubicBezTo>
                  <a:pt x="365" y="49"/>
                  <a:pt x="355" y="56"/>
                  <a:pt x="355" y="70"/>
                </a:cubicBezTo>
                <a:cubicBezTo>
                  <a:pt x="355" y="81"/>
                  <a:pt x="366" y="89"/>
                  <a:pt x="379" y="89"/>
                </a:cubicBezTo>
                <a:cubicBezTo>
                  <a:pt x="397" y="89"/>
                  <a:pt x="404" y="80"/>
                  <a:pt x="404" y="67"/>
                </a:cubicBezTo>
                <a:moveTo>
                  <a:pt x="334" y="41"/>
                </a:moveTo>
                <a:cubicBezTo>
                  <a:pt x="334" y="36"/>
                  <a:pt x="334" y="36"/>
                  <a:pt x="334" y="36"/>
                </a:cubicBezTo>
                <a:cubicBezTo>
                  <a:pt x="334" y="27"/>
                  <a:pt x="326" y="22"/>
                  <a:pt x="317" y="22"/>
                </a:cubicBezTo>
                <a:cubicBezTo>
                  <a:pt x="298" y="22"/>
                  <a:pt x="285" y="38"/>
                  <a:pt x="285" y="56"/>
                </a:cubicBezTo>
                <a:cubicBezTo>
                  <a:pt x="285" y="77"/>
                  <a:pt x="302" y="89"/>
                  <a:pt x="316" y="89"/>
                </a:cubicBezTo>
                <a:cubicBezTo>
                  <a:pt x="330" y="89"/>
                  <a:pt x="334" y="82"/>
                  <a:pt x="334" y="78"/>
                </a:cubicBezTo>
                <a:cubicBezTo>
                  <a:pt x="334" y="73"/>
                  <a:pt x="334" y="73"/>
                  <a:pt x="334" y="73"/>
                </a:cubicBezTo>
                <a:cubicBezTo>
                  <a:pt x="334" y="73"/>
                  <a:pt x="334" y="73"/>
                  <a:pt x="334" y="73"/>
                </a:cubicBezTo>
                <a:cubicBezTo>
                  <a:pt x="330" y="77"/>
                  <a:pt x="325" y="79"/>
                  <a:pt x="318" y="79"/>
                </a:cubicBezTo>
                <a:cubicBezTo>
                  <a:pt x="308" y="79"/>
                  <a:pt x="296" y="72"/>
                  <a:pt x="296" y="55"/>
                </a:cubicBezTo>
                <a:cubicBezTo>
                  <a:pt x="296" y="42"/>
                  <a:pt x="305" y="33"/>
                  <a:pt x="317" y="33"/>
                </a:cubicBezTo>
                <a:cubicBezTo>
                  <a:pt x="324" y="33"/>
                  <a:pt x="331" y="36"/>
                  <a:pt x="334" y="41"/>
                </a:cubicBezTo>
                <a:close/>
                <a:moveTo>
                  <a:pt x="270" y="82"/>
                </a:moveTo>
                <a:cubicBezTo>
                  <a:pt x="270" y="78"/>
                  <a:pt x="270" y="78"/>
                  <a:pt x="270" y="78"/>
                </a:cubicBezTo>
                <a:cubicBezTo>
                  <a:pt x="265" y="78"/>
                  <a:pt x="265" y="78"/>
                  <a:pt x="265" y="78"/>
                </a:cubicBezTo>
                <a:cubicBezTo>
                  <a:pt x="259" y="78"/>
                  <a:pt x="255" y="76"/>
                  <a:pt x="255" y="68"/>
                </a:cubicBezTo>
                <a:cubicBezTo>
                  <a:pt x="255" y="32"/>
                  <a:pt x="255" y="32"/>
                  <a:pt x="255" y="32"/>
                </a:cubicBezTo>
                <a:cubicBezTo>
                  <a:pt x="255" y="27"/>
                  <a:pt x="251" y="24"/>
                  <a:pt x="247" y="24"/>
                </a:cubicBezTo>
                <a:cubicBezTo>
                  <a:pt x="244" y="24"/>
                  <a:pt x="244" y="24"/>
                  <a:pt x="244" y="24"/>
                </a:cubicBezTo>
                <a:cubicBezTo>
                  <a:pt x="244" y="69"/>
                  <a:pt x="244" y="69"/>
                  <a:pt x="244" y="69"/>
                </a:cubicBezTo>
                <a:cubicBezTo>
                  <a:pt x="244" y="82"/>
                  <a:pt x="251" y="88"/>
                  <a:pt x="263" y="88"/>
                </a:cubicBezTo>
                <a:cubicBezTo>
                  <a:pt x="267" y="88"/>
                  <a:pt x="270" y="86"/>
                  <a:pt x="270" y="82"/>
                </a:cubicBezTo>
                <a:moveTo>
                  <a:pt x="257" y="7"/>
                </a:moveTo>
                <a:cubicBezTo>
                  <a:pt x="257" y="3"/>
                  <a:pt x="254" y="0"/>
                  <a:pt x="250" y="0"/>
                </a:cubicBezTo>
                <a:cubicBezTo>
                  <a:pt x="246" y="0"/>
                  <a:pt x="242" y="3"/>
                  <a:pt x="242" y="7"/>
                </a:cubicBezTo>
                <a:cubicBezTo>
                  <a:pt x="242" y="11"/>
                  <a:pt x="246" y="15"/>
                  <a:pt x="250" y="15"/>
                </a:cubicBezTo>
                <a:cubicBezTo>
                  <a:pt x="254" y="15"/>
                  <a:pt x="257" y="11"/>
                  <a:pt x="257" y="7"/>
                </a:cubicBezTo>
                <a:moveTo>
                  <a:pt x="207" y="57"/>
                </a:moveTo>
                <a:cubicBezTo>
                  <a:pt x="207" y="73"/>
                  <a:pt x="201" y="79"/>
                  <a:pt x="190" y="79"/>
                </a:cubicBezTo>
                <a:cubicBezTo>
                  <a:pt x="178" y="79"/>
                  <a:pt x="170" y="68"/>
                  <a:pt x="170" y="56"/>
                </a:cubicBezTo>
                <a:cubicBezTo>
                  <a:pt x="170" y="41"/>
                  <a:pt x="177" y="33"/>
                  <a:pt x="188" y="33"/>
                </a:cubicBezTo>
                <a:cubicBezTo>
                  <a:pt x="203" y="33"/>
                  <a:pt x="207" y="45"/>
                  <a:pt x="207" y="57"/>
                </a:cubicBezTo>
                <a:moveTo>
                  <a:pt x="218" y="54"/>
                </a:moveTo>
                <a:cubicBezTo>
                  <a:pt x="218" y="10"/>
                  <a:pt x="218" y="10"/>
                  <a:pt x="218" y="10"/>
                </a:cubicBezTo>
                <a:cubicBezTo>
                  <a:pt x="218" y="4"/>
                  <a:pt x="215" y="2"/>
                  <a:pt x="210" y="2"/>
                </a:cubicBezTo>
                <a:cubicBezTo>
                  <a:pt x="207" y="2"/>
                  <a:pt x="207" y="2"/>
                  <a:pt x="207" y="2"/>
                </a:cubicBezTo>
                <a:cubicBezTo>
                  <a:pt x="207" y="35"/>
                  <a:pt x="207" y="35"/>
                  <a:pt x="207" y="35"/>
                </a:cubicBezTo>
                <a:cubicBezTo>
                  <a:pt x="202" y="26"/>
                  <a:pt x="195" y="22"/>
                  <a:pt x="187" y="22"/>
                </a:cubicBezTo>
                <a:cubicBezTo>
                  <a:pt x="170" y="22"/>
                  <a:pt x="159" y="35"/>
                  <a:pt x="159" y="57"/>
                </a:cubicBezTo>
                <a:cubicBezTo>
                  <a:pt x="159" y="74"/>
                  <a:pt x="173" y="89"/>
                  <a:pt x="189" y="89"/>
                </a:cubicBezTo>
                <a:cubicBezTo>
                  <a:pt x="209" y="89"/>
                  <a:pt x="218" y="78"/>
                  <a:pt x="218" y="54"/>
                </a:cubicBezTo>
                <a:moveTo>
                  <a:pt x="129" y="45"/>
                </a:moveTo>
                <a:cubicBezTo>
                  <a:pt x="129" y="50"/>
                  <a:pt x="126" y="52"/>
                  <a:pt x="110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1"/>
                  <a:pt x="103" y="32"/>
                  <a:pt x="114" y="32"/>
                </a:cubicBezTo>
                <a:cubicBezTo>
                  <a:pt x="124" y="32"/>
                  <a:pt x="129" y="38"/>
                  <a:pt x="129" y="45"/>
                </a:cubicBezTo>
                <a:moveTo>
                  <a:pt x="139" y="45"/>
                </a:moveTo>
                <a:cubicBezTo>
                  <a:pt x="139" y="32"/>
                  <a:pt x="127" y="22"/>
                  <a:pt x="115" y="22"/>
                </a:cubicBezTo>
                <a:cubicBezTo>
                  <a:pt x="98" y="22"/>
                  <a:pt x="85" y="36"/>
                  <a:pt x="85" y="57"/>
                </a:cubicBezTo>
                <a:cubicBezTo>
                  <a:pt x="85" y="75"/>
                  <a:pt x="97" y="89"/>
                  <a:pt x="115" y="89"/>
                </a:cubicBezTo>
                <a:cubicBezTo>
                  <a:pt x="129" y="89"/>
                  <a:pt x="137" y="84"/>
                  <a:pt x="137" y="77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2" y="76"/>
                  <a:pt x="126" y="79"/>
                  <a:pt x="117" y="79"/>
                </a:cubicBezTo>
                <a:cubicBezTo>
                  <a:pt x="105" y="79"/>
                  <a:pt x="97" y="71"/>
                  <a:pt x="96" y="61"/>
                </a:cubicBezTo>
                <a:cubicBezTo>
                  <a:pt x="112" y="61"/>
                  <a:pt x="112" y="61"/>
                  <a:pt x="112" y="61"/>
                </a:cubicBezTo>
                <a:cubicBezTo>
                  <a:pt x="134" y="61"/>
                  <a:pt x="139" y="56"/>
                  <a:pt x="139" y="45"/>
                </a:cubicBezTo>
                <a:moveTo>
                  <a:pt x="54" y="48"/>
                </a:moveTo>
                <a:cubicBezTo>
                  <a:pt x="54" y="66"/>
                  <a:pt x="44" y="79"/>
                  <a:pt x="27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15" y="79"/>
                  <a:pt x="11" y="75"/>
                  <a:pt x="11" y="68"/>
                </a:cubicBezTo>
                <a:cubicBezTo>
                  <a:pt x="11" y="17"/>
                  <a:pt x="11" y="17"/>
                  <a:pt x="11" y="17"/>
                </a:cubicBezTo>
                <a:cubicBezTo>
                  <a:pt x="14" y="16"/>
                  <a:pt x="18" y="16"/>
                  <a:pt x="21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43" y="16"/>
                  <a:pt x="54" y="26"/>
                  <a:pt x="54" y="48"/>
                </a:cubicBezTo>
                <a:moveTo>
                  <a:pt x="65" y="46"/>
                </a:moveTo>
                <a:cubicBezTo>
                  <a:pt x="65" y="22"/>
                  <a:pt x="48" y="6"/>
                  <a:pt x="2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3" y="6"/>
                  <a:pt x="5" y="7"/>
                  <a:pt x="0" y="8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81"/>
                  <a:pt x="7" y="88"/>
                  <a:pt x="21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49" y="88"/>
                  <a:pt x="65" y="71"/>
                  <a:pt x="65" y="46"/>
                </a:cubicBezTo>
              </a:path>
            </a:pathLst>
          </a:custGeom>
          <a:solidFill>
            <a:srgbClr val="004D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5" name="Picture 124">
            <a:extLst>
              <a:ext uri="{FF2B5EF4-FFF2-40B4-BE49-F238E27FC236}">
                <a16:creationId xmlns:a16="http://schemas.microsoft.com/office/drawing/2014/main" id="{81ABF264-232C-40CA-96C6-514A1CFC435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5" y="5125022"/>
            <a:ext cx="474945" cy="6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Experiment Results – Simulator Sickness Questionnaire Scores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29E326-78F6-4343-AE02-5BB607D11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87536"/>
              </p:ext>
            </p:extLst>
          </p:nvPr>
        </p:nvGraphicFramePr>
        <p:xfrm>
          <a:off x="2501900" y="1604330"/>
          <a:ext cx="7018866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4205">
                  <a:extLst>
                    <a:ext uri="{9D8B030D-6E8A-4147-A177-3AD203B41FA5}">
                      <a16:colId xmlns:a16="http://schemas.microsoft.com/office/drawing/2014/main" val="635336471"/>
                    </a:ext>
                  </a:extLst>
                </a:gridCol>
                <a:gridCol w="709594">
                  <a:extLst>
                    <a:ext uri="{9D8B030D-6E8A-4147-A177-3AD203B41FA5}">
                      <a16:colId xmlns:a16="http://schemas.microsoft.com/office/drawing/2014/main" val="2168963565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404963742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64218172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175913351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155640309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04117461"/>
                    </a:ext>
                  </a:extLst>
                </a:gridCol>
                <a:gridCol w="753534">
                  <a:extLst>
                    <a:ext uri="{9D8B030D-6E8A-4147-A177-3AD203B41FA5}">
                      <a16:colId xmlns:a16="http://schemas.microsoft.com/office/drawing/2014/main" val="3825983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SSQ Scores</a:t>
                      </a:r>
                      <a:endParaRPr lang="nl-NL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P3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P4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P5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endParaRPr lang="nl-NL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67.3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9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 MR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</a:t>
                      </a:r>
                      <a:endParaRPr lang="nl-NL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84363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8825BE-04B6-4832-9496-82BD565AF697}"/>
              </a:ext>
            </a:extLst>
          </p:cNvPr>
          <p:cNvCxnSpPr>
            <a:cxnSpLocks/>
          </p:cNvCxnSpPr>
          <p:nvPr/>
        </p:nvCxnSpPr>
        <p:spPr>
          <a:xfrm>
            <a:off x="283249" y="4187270"/>
            <a:ext cx="1162550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62F303-7AE3-450C-87AC-6CC81CB52889}"/>
              </a:ext>
            </a:extLst>
          </p:cNvPr>
          <p:cNvSpPr txBox="1"/>
          <p:nvPr/>
        </p:nvSpPr>
        <p:spPr>
          <a:xfrm>
            <a:off x="283249" y="4307407"/>
            <a:ext cx="680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differences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sickness severity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EC7A81-5590-411E-AEF5-913BB046D732}"/>
              </a:ext>
            </a:extLst>
          </p:cNvPr>
          <p:cNvSpPr txBox="1"/>
          <p:nvPr/>
        </p:nvSpPr>
        <p:spPr>
          <a:xfrm>
            <a:off x="578910" y="4685322"/>
            <a:ext cx="680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sickness scores in VR than OST MR: P1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F689F7-33AB-4C57-BBF3-70213B19C63B}"/>
              </a:ext>
            </a:extLst>
          </p:cNvPr>
          <p:cNvSpPr txBox="1"/>
          <p:nvPr/>
        </p:nvSpPr>
        <p:spPr>
          <a:xfrm>
            <a:off x="578910" y="5071588"/>
            <a:ext cx="680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sickness scores in OST MR than VR: P4, P5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6C26D-1CCB-460C-B4FC-0D63AA742B3C}"/>
              </a:ext>
            </a:extLst>
          </p:cNvPr>
          <p:cNvSpPr txBox="1"/>
          <p:nvPr/>
        </p:nvSpPr>
        <p:spPr>
          <a:xfrm>
            <a:off x="283249" y="5691543"/>
            <a:ext cx="746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mean SSQ score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OST MR than VR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63AF6B-6D0C-4A3D-9F20-64BE47E5EAEE}"/>
              </a:ext>
            </a:extLst>
          </p:cNvPr>
          <p:cNvSpPr/>
          <p:nvPr/>
        </p:nvSpPr>
        <p:spPr bwMode="auto">
          <a:xfrm rot="5400000">
            <a:off x="8627533" y="2902522"/>
            <a:ext cx="270934" cy="1024460"/>
          </a:xfrm>
          <a:prstGeom prst="righ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Experiment Results – Head Movement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D2CA0D-24F8-483F-B803-ADFB4FF61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89" y="1069849"/>
            <a:ext cx="5017387" cy="3856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1F75F-FCDC-4A2B-886F-36F5CAED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107" y="1112183"/>
            <a:ext cx="5185077" cy="38145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73B38-52A0-4DC2-93F8-7AEF0724F099}"/>
              </a:ext>
            </a:extLst>
          </p:cNvPr>
          <p:cNvCxnSpPr>
            <a:cxnSpLocks/>
          </p:cNvCxnSpPr>
          <p:nvPr/>
        </p:nvCxnSpPr>
        <p:spPr>
          <a:xfrm>
            <a:off x="387356" y="5008539"/>
            <a:ext cx="1162550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031534-1EAA-4F81-87DF-5297FAD0F5D2}"/>
              </a:ext>
            </a:extLst>
          </p:cNvPr>
          <p:cNvSpPr txBox="1"/>
          <p:nvPr/>
        </p:nvSpPr>
        <p:spPr>
          <a:xfrm>
            <a:off x="2257470" y="801194"/>
            <a:ext cx="261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head movement</a:t>
            </a:r>
            <a:endParaRPr lang="nl-NL" sz="18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2EDE0-E2BC-4471-B17E-C505223079E0}"/>
              </a:ext>
            </a:extLst>
          </p:cNvPr>
          <p:cNvSpPr txBox="1"/>
          <p:nvPr/>
        </p:nvSpPr>
        <p:spPr>
          <a:xfrm>
            <a:off x="7634570" y="801194"/>
            <a:ext cx="272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head movement</a:t>
            </a:r>
            <a:endParaRPr lang="nl-NL" sz="18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9259B-2681-4372-95B1-9D4C308EC0CC}"/>
              </a:ext>
            </a:extLst>
          </p:cNvPr>
          <p:cNvSpPr txBox="1"/>
          <p:nvPr/>
        </p:nvSpPr>
        <p:spPr>
          <a:xfrm>
            <a:off x="367917" y="5021662"/>
            <a:ext cx="118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Statistically significantly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and vertical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motion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VR than in OST MR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27E9C-F4C0-4C69-92DB-9E6BA32710CD}"/>
              </a:ext>
            </a:extLst>
          </p:cNvPr>
          <p:cNvSpPr txBox="1"/>
          <p:nvPr/>
        </p:nvSpPr>
        <p:spPr>
          <a:xfrm>
            <a:off x="367916" y="5822359"/>
            <a:ext cx="118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observable differences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 scores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conditions after pirouette MTE completion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7EDDD-EE0C-4778-BCB6-D482B5C11BEC}"/>
              </a:ext>
            </a:extLst>
          </p:cNvPr>
          <p:cNvSpPr txBox="1"/>
          <p:nvPr/>
        </p:nvSpPr>
        <p:spPr>
          <a:xfrm>
            <a:off x="632876" y="5351425"/>
            <a:ext cx="1025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within-pair correlation </a:t>
            </a:r>
            <a:r>
              <a:rPr lang="en-GB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 &gt; 0.8),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implying statistical power despite small sample size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C5D9E-21B2-4968-800C-4E5C9FE66568}"/>
              </a:ext>
            </a:extLst>
          </p:cNvPr>
          <p:cNvSpPr txBox="1"/>
          <p:nvPr/>
        </p:nvSpPr>
        <p:spPr>
          <a:xfrm>
            <a:off x="632876" y="6152120"/>
            <a:ext cx="1025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correlation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MISC scores and lateral/vertical head motion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Conclusions and Future Research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158B2-91BF-44BE-8698-CC220AAB64D4}"/>
              </a:ext>
            </a:extLst>
          </p:cNvPr>
          <p:cNvSpPr/>
          <p:nvPr/>
        </p:nvSpPr>
        <p:spPr>
          <a:xfrm>
            <a:off x="947735" y="966402"/>
            <a:ext cx="10296529" cy="878636"/>
          </a:xfrm>
          <a:prstGeom prst="rect">
            <a:avLst/>
          </a:prstGeom>
          <a:solidFill>
            <a:srgbClr val="0066CC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does Optical See-Through Mixed Reality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(OST MR)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affect the development of cybersickness compared to Virtual Reality (VR), in helicopter flight simulation?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B7719-3D59-4A3D-8619-828C2C25A025}"/>
              </a:ext>
            </a:extLst>
          </p:cNvPr>
          <p:cNvSpPr txBox="1"/>
          <p:nvPr/>
        </p:nvSpPr>
        <p:spPr>
          <a:xfrm>
            <a:off x="367917" y="2115202"/>
            <a:ext cx="118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benefit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OST MR compared to VR for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of cybersickness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E5BC-411E-4560-A588-FE24FA692153}"/>
              </a:ext>
            </a:extLst>
          </p:cNvPr>
          <p:cNvSpPr txBox="1"/>
          <p:nvPr/>
        </p:nvSpPr>
        <p:spPr>
          <a:xfrm>
            <a:off x="683676" y="2532246"/>
            <a:ext cx="1025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difference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OST MR and VR in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 score progression, maximum MISC scores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SSQ scores</a:t>
            </a:r>
            <a:endParaRPr lang="nl-NL" sz="1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B009F-3FA4-425E-8824-22BD81BBB5E4}"/>
              </a:ext>
            </a:extLst>
          </p:cNvPr>
          <p:cNvSpPr txBox="1"/>
          <p:nvPr/>
        </p:nvSpPr>
        <p:spPr>
          <a:xfrm>
            <a:off x="683675" y="3255521"/>
            <a:ext cx="1025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differences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reported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SSQ scores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 that individual preferences may exist in terms of comfort in extended reality helicopter flight simulation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5F8C0-94BF-4E3C-8376-0E8734B683B6}"/>
              </a:ext>
            </a:extLst>
          </p:cNvPr>
          <p:cNvSpPr txBox="1"/>
          <p:nvPr/>
        </p:nvSpPr>
        <p:spPr>
          <a:xfrm>
            <a:off x="367917" y="4032703"/>
            <a:ext cx="118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 differences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amount of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and vertical head motion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correlation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cybersickness severity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A7ADAC-8AF4-41B1-A544-0285E8C39646}"/>
              </a:ext>
            </a:extLst>
          </p:cNvPr>
          <p:cNvSpPr txBox="1"/>
          <p:nvPr/>
        </p:nvSpPr>
        <p:spPr>
          <a:xfrm>
            <a:off x="367917" y="4968957"/>
            <a:ext cx="118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Pilots reported that the real world cockpit in OST MR did provide additional useful visual cues for the execution of the MTEs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5F394-CD29-4949-9BAC-6D80BA7DEE99}"/>
              </a:ext>
            </a:extLst>
          </p:cNvPr>
          <p:cNvSpPr txBox="1"/>
          <p:nvPr/>
        </p:nvSpPr>
        <p:spPr>
          <a:xfrm>
            <a:off x="683674" y="5688923"/>
            <a:ext cx="1116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cues from OST MR real-world cockpit did not meaningfully contribute to visual motion perception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Conclusions and Future Research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158B2-91BF-44BE-8698-CC220AAB64D4}"/>
              </a:ext>
            </a:extLst>
          </p:cNvPr>
          <p:cNvSpPr/>
          <p:nvPr/>
        </p:nvSpPr>
        <p:spPr>
          <a:xfrm>
            <a:off x="947735" y="966402"/>
            <a:ext cx="10296529" cy="878636"/>
          </a:xfrm>
          <a:prstGeom prst="rect">
            <a:avLst/>
          </a:prstGeom>
          <a:solidFill>
            <a:srgbClr val="0066CC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does Optical See-Through Mixed Reality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(OST MR)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affect the development of cybersickness compared to Virtual Reality (VR), in helicopter flight simulation?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A7ADAC-8AF4-41B1-A544-0285E8C39646}"/>
              </a:ext>
            </a:extLst>
          </p:cNvPr>
          <p:cNvSpPr txBox="1"/>
          <p:nvPr/>
        </p:nvSpPr>
        <p:spPr>
          <a:xfrm>
            <a:off x="376384" y="2066086"/>
            <a:ext cx="118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Pilots reported that the real world cockpit in OST MR did provide additional useful visual cues for the execution of the MTEs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5F394-CD29-4949-9BAC-6D80BA7DEE99}"/>
              </a:ext>
            </a:extLst>
          </p:cNvPr>
          <p:cNvSpPr txBox="1"/>
          <p:nvPr/>
        </p:nvSpPr>
        <p:spPr>
          <a:xfrm>
            <a:off x="692140" y="2746710"/>
            <a:ext cx="1005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cues from OST MR real-world cockpit did not meaningfully contribute to visual motion perception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1BACC-1E4A-43B2-BC52-53C077846AD9}"/>
              </a:ext>
            </a:extLst>
          </p:cNvPr>
          <p:cNvSpPr txBox="1"/>
          <p:nvPr/>
        </p:nvSpPr>
        <p:spPr>
          <a:xfrm>
            <a:off x="376384" y="4500001"/>
            <a:ext cx="118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on cybersickness mitigation in extended reality helicopter flight simulation: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15B2D-EC71-4EC5-B463-F1421845B4CF}"/>
              </a:ext>
            </a:extLst>
          </p:cNvPr>
          <p:cNvSpPr txBox="1"/>
          <p:nvPr/>
        </p:nvSpPr>
        <p:spPr>
          <a:xfrm>
            <a:off x="692140" y="4891614"/>
            <a:ext cx="1005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area of the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field-of-view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elicits the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 motion perception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717C1-93E9-42B9-9D08-A6FE925C69AD}"/>
              </a:ext>
            </a:extLst>
          </p:cNvPr>
          <p:cNvSpPr txBox="1"/>
          <p:nvPr/>
        </p:nvSpPr>
        <p:spPr>
          <a:xfrm>
            <a:off x="692139" y="3492041"/>
            <a:ext cx="1005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MR HMD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field-of-view: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degrees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vertical field-of-views larger than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degrees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contribute significantly to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perception</a:t>
            </a:r>
            <a:r>
              <a:rPr lang="en-GB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1A774-9BD9-448C-B9AF-22C2F57A88E6}"/>
              </a:ext>
            </a:extLst>
          </p:cNvPr>
          <p:cNvSpPr txBox="1"/>
          <p:nvPr/>
        </p:nvSpPr>
        <p:spPr>
          <a:xfrm>
            <a:off x="692139" y="5260920"/>
            <a:ext cx="1005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immersion deterioration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of visual cybersickness mitigation measures</a:t>
            </a:r>
            <a:endParaRPr lang="nl-NL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38" y="0"/>
            <a:ext cx="8109417" cy="795130"/>
          </a:xfrm>
        </p:spPr>
        <p:txBody>
          <a:bodyPr/>
          <a:lstStyle/>
          <a:p>
            <a:r>
              <a:rPr lang="en-US" dirty="0"/>
              <a:t>Why Extended Reality in Flight Simulation?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C949919-6CC4-48FB-9708-4A3AB685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406" y="1506072"/>
            <a:ext cx="3178827" cy="31222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65C683-AA9F-4CC0-B2D1-4807D4F07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3"/>
          <a:stretch/>
        </p:blipFill>
        <p:spPr>
          <a:xfrm>
            <a:off x="708734" y="1502776"/>
            <a:ext cx="4317039" cy="31339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258847-BE29-4924-85A9-3232DF436D25}"/>
              </a:ext>
            </a:extLst>
          </p:cNvPr>
          <p:cNvSpPr txBox="1"/>
          <p:nvPr/>
        </p:nvSpPr>
        <p:spPr>
          <a:xfrm>
            <a:off x="476178" y="1068691"/>
            <a:ext cx="489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‘Conventional’ helicopter flight simulation 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E9D744-445A-4CB8-B5C9-959A69D59A57}"/>
              </a:ext>
            </a:extLst>
          </p:cNvPr>
          <p:cNvSpPr txBox="1"/>
          <p:nvPr/>
        </p:nvSpPr>
        <p:spPr>
          <a:xfrm>
            <a:off x="6314724" y="1091223"/>
            <a:ext cx="573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Reality (XR) helicopter flight simulation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77A9BF-61E9-4062-90A6-7DE478D7F9E2}"/>
              </a:ext>
            </a:extLst>
          </p:cNvPr>
          <p:cNvSpPr/>
          <p:nvPr/>
        </p:nvSpPr>
        <p:spPr>
          <a:xfrm>
            <a:off x="7713406" y="1502776"/>
            <a:ext cx="3154197" cy="3105830"/>
          </a:xfrm>
          <a:prstGeom prst="rect">
            <a:avLst/>
          </a:prstGeom>
          <a:noFill/>
          <a:ln w="25400" cap="flat" cmpd="sng" algn="ctr">
            <a:solidFill>
              <a:srgbClr val="004D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C44E43-F1A6-49BB-B848-3B76752AB15D}"/>
              </a:ext>
            </a:extLst>
          </p:cNvPr>
          <p:cNvSpPr/>
          <p:nvPr/>
        </p:nvSpPr>
        <p:spPr>
          <a:xfrm>
            <a:off x="715179" y="1502775"/>
            <a:ext cx="4317039" cy="3105827"/>
          </a:xfrm>
          <a:prstGeom prst="rect">
            <a:avLst/>
          </a:prstGeom>
          <a:noFill/>
          <a:ln w="25400" cap="flat" cmpd="sng" algn="ctr">
            <a:solidFill>
              <a:srgbClr val="004D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98FE8D-4749-4171-AC01-3704275807A6}"/>
              </a:ext>
            </a:extLst>
          </p:cNvPr>
          <p:cNvCxnSpPr>
            <a:cxnSpLocks/>
          </p:cNvCxnSpPr>
          <p:nvPr/>
        </p:nvCxnSpPr>
        <p:spPr>
          <a:xfrm>
            <a:off x="5272112" y="3194067"/>
            <a:ext cx="2194955" cy="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77328F0-9C19-4400-B078-691B9A365E67}"/>
              </a:ext>
            </a:extLst>
          </p:cNvPr>
          <p:cNvSpPr txBox="1"/>
          <p:nvPr/>
        </p:nvSpPr>
        <p:spPr>
          <a:xfrm>
            <a:off x="7346003" y="4305904"/>
            <a:ext cx="1624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9B9C9E"/>
                </a:solidFill>
                <a:latin typeface="Open Sans"/>
              </a:rPr>
              <a:t>[2]</a:t>
            </a:r>
            <a:endParaRPr lang="nl-NL" sz="800" dirty="0" err="1">
              <a:solidFill>
                <a:srgbClr val="9B9C9E"/>
              </a:solidFill>
              <a:latin typeface="Open San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782FC7E-E6EE-43F8-83F9-2B0D1613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10" y="5101550"/>
            <a:ext cx="1063287" cy="7238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7DCF2DD-81BF-4C42-95B8-8A4B25BD6D15}"/>
              </a:ext>
            </a:extLst>
          </p:cNvPr>
          <p:cNvSpPr txBox="1"/>
          <p:nvPr/>
        </p:nvSpPr>
        <p:spPr>
          <a:xfrm>
            <a:off x="3050019" y="5148346"/>
            <a:ext cx="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B050"/>
                </a:solidFill>
                <a:latin typeface="Open Sans"/>
              </a:rPr>
              <a:t>+</a:t>
            </a:r>
            <a:endParaRPr lang="nl-NL" b="1" dirty="0" err="1">
              <a:solidFill>
                <a:srgbClr val="00B050"/>
              </a:solidFill>
              <a:latin typeface="Open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EAB78F-7FA3-486C-B012-C24AEE7E9B61}"/>
              </a:ext>
            </a:extLst>
          </p:cNvPr>
          <p:cNvSpPr txBox="1"/>
          <p:nvPr/>
        </p:nvSpPr>
        <p:spPr>
          <a:xfrm>
            <a:off x="3050019" y="5851810"/>
            <a:ext cx="176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</a:t>
            </a:r>
            <a:endParaRPr lang="nl-NL" sz="16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D5B1927-2E96-447D-9E05-B72E3AF2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308" y="4971167"/>
            <a:ext cx="832084" cy="8579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62850B0-78C8-46EE-868E-023A6D341A94}"/>
              </a:ext>
            </a:extLst>
          </p:cNvPr>
          <p:cNvSpPr txBox="1"/>
          <p:nvPr/>
        </p:nvSpPr>
        <p:spPr>
          <a:xfrm>
            <a:off x="5156723" y="5851810"/>
            <a:ext cx="168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Usage</a:t>
            </a:r>
            <a:endParaRPr lang="nl-NL" sz="16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5010D89-455B-42CF-A141-E4246B42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456940" y="4954440"/>
            <a:ext cx="872724" cy="9009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C277A27-56E2-48E9-A68E-BC33E5165277}"/>
              </a:ext>
            </a:extLst>
          </p:cNvPr>
          <p:cNvSpPr txBox="1"/>
          <p:nvPr/>
        </p:nvSpPr>
        <p:spPr>
          <a:xfrm>
            <a:off x="7137423" y="5848108"/>
            <a:ext cx="168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Cybersickness</a:t>
            </a:r>
            <a:endParaRPr lang="nl-NL" sz="16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A99DDD-6F3C-4D77-9C7E-A2EE437183EF}"/>
              </a:ext>
            </a:extLst>
          </p:cNvPr>
          <p:cNvSpPr/>
          <p:nvPr/>
        </p:nvSpPr>
        <p:spPr>
          <a:xfrm>
            <a:off x="6936316" y="4895804"/>
            <a:ext cx="1842769" cy="13264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A33B6E-767F-4425-BD98-DD7199F3B09E}"/>
              </a:ext>
            </a:extLst>
          </p:cNvPr>
          <p:cNvSpPr txBox="1"/>
          <p:nvPr/>
        </p:nvSpPr>
        <p:spPr>
          <a:xfrm>
            <a:off x="5156723" y="5148345"/>
            <a:ext cx="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B050"/>
                </a:solidFill>
                <a:latin typeface="Open Sans"/>
              </a:rPr>
              <a:t>+</a:t>
            </a:r>
            <a:endParaRPr lang="nl-NL" b="1" dirty="0" err="1">
              <a:solidFill>
                <a:srgbClr val="00B050"/>
              </a:solidFill>
              <a:latin typeface="Open San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E24E7B-CBBF-47C0-81BA-89E1315553E3}"/>
              </a:ext>
            </a:extLst>
          </p:cNvPr>
          <p:cNvSpPr txBox="1"/>
          <p:nvPr/>
        </p:nvSpPr>
        <p:spPr>
          <a:xfrm>
            <a:off x="6972954" y="5148344"/>
            <a:ext cx="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Open Sans"/>
              </a:rPr>
              <a:t>-</a:t>
            </a:r>
            <a:endParaRPr lang="nl-NL" b="1" dirty="0" err="1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10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305834" y="-28842"/>
            <a:ext cx="9943982" cy="841248"/>
          </a:xfrm>
        </p:spPr>
        <p:txBody>
          <a:bodyPr/>
          <a:lstStyle/>
          <a:p>
            <a:r>
              <a:rPr lang="en-US" sz="2800" dirty="0"/>
              <a:t>Extended Reality Flight Simulation and Cybersickness</a:t>
            </a:r>
          </a:p>
        </p:txBody>
      </p:sp>
      <p:sp>
        <p:nvSpPr>
          <p:cNvPr id="5437" name="Slide Number Placeholder 775"/>
          <p:cNvSpPr>
            <a:spLocks noGrp="1"/>
          </p:cNvSpPr>
          <p:nvPr>
            <p:ph type="sldNum" sz="quarter" idx="4"/>
          </p:nvPr>
        </p:nvSpPr>
        <p:spPr bwMode="auto">
          <a:xfrm>
            <a:off x="11108724" y="6405626"/>
            <a:ext cx="626076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15A0127-8D71-4B1D-8D1E-55AAE28B6F79}"/>
              </a:ext>
            </a:extLst>
          </p:cNvPr>
          <p:cNvSpPr txBox="1"/>
          <p:nvPr/>
        </p:nvSpPr>
        <p:spPr>
          <a:xfrm>
            <a:off x="1201482" y="2256474"/>
            <a:ext cx="83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sickness triggered by virtual environments -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cybersickness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F3FF6207-028D-4293-80BA-B12ABD803BF4}"/>
              </a:ext>
            </a:extLst>
          </p:cNvPr>
          <p:cNvSpPr txBox="1"/>
          <p:nvPr/>
        </p:nvSpPr>
        <p:spPr>
          <a:xfrm>
            <a:off x="402336" y="1170557"/>
            <a:ext cx="9350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Open Sans" panose="020B0606030504020204" pitchFamily="34" charset="0"/>
              <a:buChar char="!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incidence of motion sickness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XR flight simulation compared to conventional flight simulation</a:t>
            </a:r>
            <a:endParaRPr lang="nl-NL" sz="20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5535D165-9D63-4164-8D0C-58CF55AF9F25}"/>
              </a:ext>
            </a:extLst>
          </p:cNvPr>
          <p:cNvSpPr/>
          <p:nvPr/>
        </p:nvSpPr>
        <p:spPr>
          <a:xfrm>
            <a:off x="475103" y="2789174"/>
            <a:ext cx="2622165" cy="1578633"/>
          </a:xfrm>
          <a:prstGeom prst="rect">
            <a:avLst/>
          </a:prstGeom>
          <a:solidFill>
            <a:srgbClr val="0066CC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Visual sensory inputs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virtual environment 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correspond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is felt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99F7A778-62B0-49B0-83F6-146B9D059822}"/>
              </a:ext>
            </a:extLst>
          </p:cNvPr>
          <p:cNvCxnSpPr>
            <a:cxnSpLocks/>
          </p:cNvCxnSpPr>
          <p:nvPr/>
        </p:nvCxnSpPr>
        <p:spPr>
          <a:xfrm>
            <a:off x="3174498" y="3608437"/>
            <a:ext cx="59505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Rectangle 338">
            <a:extLst>
              <a:ext uri="{FF2B5EF4-FFF2-40B4-BE49-F238E27FC236}">
                <a16:creationId xmlns:a16="http://schemas.microsoft.com/office/drawing/2014/main" id="{7B4F781F-6009-4503-BDFE-69EFB1837311}"/>
              </a:ext>
            </a:extLst>
          </p:cNvPr>
          <p:cNvSpPr/>
          <p:nvPr/>
        </p:nvSpPr>
        <p:spPr>
          <a:xfrm>
            <a:off x="6550680" y="2828017"/>
            <a:ext cx="2099543" cy="1560839"/>
          </a:xfrm>
          <a:prstGeom prst="rect">
            <a:avLst/>
          </a:prstGeom>
          <a:solidFill>
            <a:srgbClr val="0066CC"/>
          </a:solidFill>
          <a:ln>
            <a:solidFill>
              <a:schemeClr val="tx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Causes and exacerbates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cybersickness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8E1CCA4E-0B4C-41B7-AAF7-0BF41B237A79}"/>
              </a:ext>
            </a:extLst>
          </p:cNvPr>
          <p:cNvSpPr/>
          <p:nvPr/>
        </p:nvSpPr>
        <p:spPr>
          <a:xfrm>
            <a:off x="9231174" y="2622769"/>
            <a:ext cx="2622165" cy="867129"/>
          </a:xfrm>
          <a:prstGeom prst="rect">
            <a:avLst/>
          </a:prstGeom>
          <a:solidFill>
            <a:srgbClr val="0066CC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Negatively impacts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effectiveness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8C3ED57B-8F24-4115-9908-8FF4FDC65F51}"/>
              </a:ext>
            </a:extLst>
          </p:cNvPr>
          <p:cNvSpPr/>
          <p:nvPr/>
        </p:nvSpPr>
        <p:spPr>
          <a:xfrm>
            <a:off x="3815277" y="2810222"/>
            <a:ext cx="2018737" cy="1578634"/>
          </a:xfrm>
          <a:prstGeom prst="rect">
            <a:avLst/>
          </a:prstGeom>
          <a:solidFill>
            <a:srgbClr val="0066CC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Occurrence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visual-vestibular conflict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34A4C928-363A-47D9-B065-2C9D5B2B9A10}"/>
              </a:ext>
            </a:extLst>
          </p:cNvPr>
          <p:cNvSpPr/>
          <p:nvPr/>
        </p:nvSpPr>
        <p:spPr>
          <a:xfrm>
            <a:off x="9244865" y="3608437"/>
            <a:ext cx="2608475" cy="935849"/>
          </a:xfrm>
          <a:prstGeom prst="rect">
            <a:avLst/>
          </a:prstGeom>
          <a:solidFill>
            <a:srgbClr val="3366CC"/>
          </a:solidFill>
          <a:ln>
            <a:solidFill>
              <a:schemeClr val="tx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Prevents adoption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VR training environments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24238C47-30FB-4AC9-8FA5-ECE49A36C12C}"/>
              </a:ext>
            </a:extLst>
          </p:cNvPr>
          <p:cNvSpPr txBox="1"/>
          <p:nvPr/>
        </p:nvSpPr>
        <p:spPr>
          <a:xfrm>
            <a:off x="1638710" y="5094304"/>
            <a:ext cx="927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visual-vestibular conflict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alleviate feelings of cybersickness</a:t>
            </a:r>
            <a:endParaRPr lang="nl-NL" sz="20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EE48331-A974-464B-A2EE-FF0270A6C035}"/>
              </a:ext>
            </a:extLst>
          </p:cNvPr>
          <p:cNvSpPr txBox="1"/>
          <p:nvPr/>
        </p:nvSpPr>
        <p:spPr>
          <a:xfrm>
            <a:off x="887819" y="5650836"/>
            <a:ext cx="1041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environment,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reference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actual environment that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felt</a:t>
            </a:r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90EFF14E-16C2-4468-8B64-97ADCE49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16940" y="927384"/>
            <a:ext cx="872724" cy="900997"/>
          </a:xfrm>
          <a:prstGeom prst="rect">
            <a:avLst/>
          </a:prstGeom>
        </p:spPr>
      </p:pic>
      <p:sp>
        <p:nvSpPr>
          <p:cNvPr id="349" name="TextBox 348">
            <a:extLst>
              <a:ext uri="{FF2B5EF4-FFF2-40B4-BE49-F238E27FC236}">
                <a16:creationId xmlns:a16="http://schemas.microsoft.com/office/drawing/2014/main" id="{6F4649E1-FDDD-45DD-94D5-9F63FAE6C2E0}"/>
              </a:ext>
            </a:extLst>
          </p:cNvPr>
          <p:cNvSpPr txBox="1"/>
          <p:nvPr/>
        </p:nvSpPr>
        <p:spPr>
          <a:xfrm>
            <a:off x="10496839" y="1821052"/>
            <a:ext cx="168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224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Cybersickness</a:t>
            </a:r>
            <a:endParaRPr lang="nl-NL" sz="1600" b="1" dirty="0" err="1">
              <a:solidFill>
                <a:srgbClr val="2245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4D1E26FF-C1D6-426D-891F-09DA58372748}"/>
              </a:ext>
            </a:extLst>
          </p:cNvPr>
          <p:cNvSpPr txBox="1"/>
          <p:nvPr/>
        </p:nvSpPr>
        <p:spPr>
          <a:xfrm>
            <a:off x="10432954" y="1121288"/>
            <a:ext cx="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Open Sans"/>
              </a:rPr>
              <a:t>-</a:t>
            </a:r>
            <a:endParaRPr lang="nl-NL" b="1" dirty="0" err="1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FE6E9832-4CF8-4AA8-B688-C19E10D4B650}"/>
              </a:ext>
            </a:extLst>
          </p:cNvPr>
          <p:cNvSpPr txBox="1"/>
          <p:nvPr/>
        </p:nvSpPr>
        <p:spPr>
          <a:xfrm>
            <a:off x="1210626" y="1850284"/>
            <a:ext cx="935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umbrella term spanning concepts like Virtual Reality (VR) and Mixed Reality (MR)</a:t>
            </a:r>
            <a:endParaRPr lang="nl-N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E5AD72A8-DAC1-4E7C-944B-9D56FEAA9E00}"/>
              </a:ext>
            </a:extLst>
          </p:cNvPr>
          <p:cNvCxnSpPr>
            <a:cxnSpLocks/>
          </p:cNvCxnSpPr>
          <p:nvPr/>
        </p:nvCxnSpPr>
        <p:spPr>
          <a:xfrm>
            <a:off x="5906853" y="3608437"/>
            <a:ext cx="59505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2249A985-57B1-4232-838D-8C3104A95070}"/>
              </a:ext>
            </a:extLst>
          </p:cNvPr>
          <p:cNvCxnSpPr>
            <a:cxnSpLocks/>
          </p:cNvCxnSpPr>
          <p:nvPr/>
        </p:nvCxnSpPr>
        <p:spPr>
          <a:xfrm>
            <a:off x="8747589" y="3056749"/>
            <a:ext cx="41469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77AE5882-B3FE-4103-B57E-BE86B8C21FAF}"/>
              </a:ext>
            </a:extLst>
          </p:cNvPr>
          <p:cNvCxnSpPr>
            <a:cxnSpLocks/>
          </p:cNvCxnSpPr>
          <p:nvPr/>
        </p:nvCxnSpPr>
        <p:spPr>
          <a:xfrm>
            <a:off x="8753685" y="4105261"/>
            <a:ext cx="41469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7A9E32DF-9F86-4255-93BC-AD2A264976B5}"/>
              </a:ext>
            </a:extLst>
          </p:cNvPr>
          <p:cNvCxnSpPr>
            <a:cxnSpLocks/>
          </p:cNvCxnSpPr>
          <p:nvPr/>
        </p:nvCxnSpPr>
        <p:spPr>
          <a:xfrm>
            <a:off x="264414" y="4864608"/>
            <a:ext cx="1162550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A744DD61-F101-48F3-8853-6F8625C284D3}"/>
              </a:ext>
            </a:extLst>
          </p:cNvPr>
          <p:cNvSpPr/>
          <p:nvPr/>
        </p:nvSpPr>
        <p:spPr>
          <a:xfrm>
            <a:off x="1140654" y="5628338"/>
            <a:ext cx="9968070" cy="723806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0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39" grpId="0" animBg="1"/>
      <p:bldP spid="340" grpId="0" animBg="1"/>
      <p:bldP spid="342" grpId="0" animBg="1"/>
      <p:bldP spid="343" grpId="0" animBg="1"/>
      <p:bldP spid="346" grpId="0"/>
      <p:bldP spid="347" grpId="0"/>
      <p:bldP spid="3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24" y="-2061"/>
            <a:ext cx="11798951" cy="841248"/>
          </a:xfrm>
        </p:spPr>
        <p:txBody>
          <a:bodyPr/>
          <a:lstStyle/>
          <a:p>
            <a:pPr eaLnBrk="1" hangingPunct="1"/>
            <a:r>
              <a:rPr lang="en-US" sz="2800" dirty="0"/>
              <a:t>Previous Cybersickness Mitigation in Flight Simulation Research</a:t>
            </a:r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217602" y="6439437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EBE604-1669-4FA2-9643-BE0E70CBBEA4}"/>
              </a:ext>
            </a:extLst>
          </p:cNvPr>
          <p:cNvSpPr txBox="1"/>
          <p:nvPr/>
        </p:nvSpPr>
        <p:spPr>
          <a:xfrm>
            <a:off x="1205133" y="1778521"/>
            <a:ext cx="940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Open Sans" panose="020B0606030504020204" pitchFamily="34" charset="0"/>
              <a:buChar char="!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Blend the virtual environment with the actual environment –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Reality (MR) </a:t>
            </a:r>
            <a:endParaRPr lang="nl-N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8E85DFF-48E5-4FF2-BC3C-CC4BD5F64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8" y="2174341"/>
            <a:ext cx="3093632" cy="25904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771CB6-4FA4-4C2A-9811-8097362D5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46" y="2185392"/>
            <a:ext cx="3080570" cy="255896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D2316A4-6668-41DB-B2C4-FA26EAA3BC25}"/>
              </a:ext>
            </a:extLst>
          </p:cNvPr>
          <p:cNvSpPr txBox="1"/>
          <p:nvPr/>
        </p:nvSpPr>
        <p:spPr>
          <a:xfrm>
            <a:off x="868274" y="4736551"/>
            <a:ext cx="252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Environment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D3AEBF-4685-4998-96C5-E483E9C03A3F}"/>
              </a:ext>
            </a:extLst>
          </p:cNvPr>
          <p:cNvSpPr txBox="1"/>
          <p:nvPr/>
        </p:nvSpPr>
        <p:spPr>
          <a:xfrm>
            <a:off x="4732085" y="4731678"/>
            <a:ext cx="26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Environment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B16F7F-24C6-48A8-825E-3951CE95F366}"/>
              </a:ext>
            </a:extLst>
          </p:cNvPr>
          <p:cNvSpPr txBox="1"/>
          <p:nvPr/>
        </p:nvSpPr>
        <p:spPr>
          <a:xfrm>
            <a:off x="9203539" y="4707146"/>
            <a:ext cx="177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Reality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Plus Sign 65">
            <a:extLst>
              <a:ext uri="{FF2B5EF4-FFF2-40B4-BE49-F238E27FC236}">
                <a16:creationId xmlns:a16="http://schemas.microsoft.com/office/drawing/2014/main" id="{3AE22EEA-A814-417F-9D88-14B17DB368BC}"/>
              </a:ext>
            </a:extLst>
          </p:cNvPr>
          <p:cNvSpPr/>
          <p:nvPr/>
        </p:nvSpPr>
        <p:spPr>
          <a:xfrm>
            <a:off x="3774485" y="3381040"/>
            <a:ext cx="266700" cy="213004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7" name="Equals 66">
            <a:extLst>
              <a:ext uri="{FF2B5EF4-FFF2-40B4-BE49-F238E27FC236}">
                <a16:creationId xmlns:a16="http://schemas.microsoft.com/office/drawing/2014/main" id="{D5DDC828-8118-42BA-9173-06AF4F726AD7}"/>
              </a:ext>
            </a:extLst>
          </p:cNvPr>
          <p:cNvSpPr/>
          <p:nvPr/>
        </p:nvSpPr>
        <p:spPr>
          <a:xfrm>
            <a:off x="7958598" y="3404810"/>
            <a:ext cx="273050" cy="165464"/>
          </a:xfrm>
          <a:prstGeom prst="mathEqual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000">
              <a:solidFill>
                <a:schemeClr val="tx1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4E933EA-8D71-4895-92A1-5DB046BE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44" y="2164777"/>
            <a:ext cx="3524576" cy="256945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AC440AD-4753-4E9E-9CB8-B4D69742847A}"/>
              </a:ext>
            </a:extLst>
          </p:cNvPr>
          <p:cNvSpPr txBox="1"/>
          <p:nvPr/>
        </p:nvSpPr>
        <p:spPr>
          <a:xfrm>
            <a:off x="1745211" y="5746863"/>
            <a:ext cx="343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physical motion –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reduces cybersickness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687E42-9499-4792-882B-F2824C5CD726}"/>
              </a:ext>
            </a:extLst>
          </p:cNvPr>
          <p:cNvSpPr txBox="1"/>
          <p:nvPr/>
        </p:nvSpPr>
        <p:spPr>
          <a:xfrm>
            <a:off x="6998650" y="5147271"/>
            <a:ext cx="342027" cy="38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-</a:t>
            </a:r>
            <a:endParaRPr lang="nl-NL" b="1" dirty="0" err="1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DE9C8-1369-4385-AA12-4857140DBE8C}"/>
              </a:ext>
            </a:extLst>
          </p:cNvPr>
          <p:cNvSpPr txBox="1"/>
          <p:nvPr/>
        </p:nvSpPr>
        <p:spPr>
          <a:xfrm>
            <a:off x="5282865" y="5784646"/>
            <a:ext cx="533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breaks immersion, and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 affects pilot performance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effectiveness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A514749-0AF3-420D-B16E-0FDE4AC2E8B3}"/>
              </a:ext>
            </a:extLst>
          </p:cNvPr>
          <p:cNvGrpSpPr/>
          <p:nvPr/>
        </p:nvGrpSpPr>
        <p:grpSpPr>
          <a:xfrm>
            <a:off x="7532949" y="5073932"/>
            <a:ext cx="998404" cy="805038"/>
            <a:chOff x="5684405" y="3690354"/>
            <a:chExt cx="862102" cy="60709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F7563B6-9D39-4FCC-A787-DF612ED6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4405" y="3916360"/>
              <a:ext cx="713714" cy="381088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59CF730-F4ED-4498-AAE0-F02BB6797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212" y="3690354"/>
              <a:ext cx="382295" cy="366336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69A3728F-8998-44FE-8848-40E65931B40E}"/>
              </a:ext>
            </a:extLst>
          </p:cNvPr>
          <p:cNvSpPr/>
          <p:nvPr/>
        </p:nvSpPr>
        <p:spPr>
          <a:xfrm>
            <a:off x="5282865" y="5064434"/>
            <a:ext cx="5436810" cy="1338427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36382B-8FBA-461D-BEE9-605B444E807A}"/>
              </a:ext>
            </a:extLst>
          </p:cNvPr>
          <p:cNvSpPr txBox="1"/>
          <p:nvPr/>
        </p:nvSpPr>
        <p:spPr>
          <a:xfrm>
            <a:off x="859130" y="1069423"/>
            <a:ext cx="1041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environment,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reference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actual environment that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felt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7669F0B-1B58-4241-AAEB-8603B1B84EBA}"/>
              </a:ext>
            </a:extLst>
          </p:cNvPr>
          <p:cNvSpPr/>
          <p:nvPr/>
        </p:nvSpPr>
        <p:spPr>
          <a:xfrm>
            <a:off x="1111965" y="1046925"/>
            <a:ext cx="9968070" cy="723806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8992B36-BDF5-420F-9FA2-DE204D713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226584" y="5101364"/>
            <a:ext cx="652200" cy="67332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7CD46D7-1E8D-4C88-BF30-E41B72F008BF}"/>
              </a:ext>
            </a:extLst>
          </p:cNvPr>
          <p:cNvSpPr txBox="1"/>
          <p:nvPr/>
        </p:nvSpPr>
        <p:spPr>
          <a:xfrm>
            <a:off x="2828780" y="5206925"/>
            <a:ext cx="34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B050"/>
                </a:solidFill>
                <a:latin typeface="Open Sans"/>
              </a:rPr>
              <a:t>+</a:t>
            </a:r>
            <a:endParaRPr lang="nl-NL" b="1" dirty="0" err="1">
              <a:solidFill>
                <a:srgbClr val="00B05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54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77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21081" y="6415216"/>
            <a:ext cx="541638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Optical See-Through Mixed Reality for Cybersickness Mitigation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233D5-F08B-474A-B6AD-4204EB816BDD}"/>
              </a:ext>
            </a:extLst>
          </p:cNvPr>
          <p:cNvSpPr txBox="1"/>
          <p:nvPr/>
        </p:nvSpPr>
        <p:spPr>
          <a:xfrm>
            <a:off x="859130" y="1069423"/>
            <a:ext cx="1041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environment,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reference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actual environment that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felt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767250-AB4A-467B-9896-9CD1E36B7860}"/>
              </a:ext>
            </a:extLst>
          </p:cNvPr>
          <p:cNvSpPr/>
          <p:nvPr/>
        </p:nvSpPr>
        <p:spPr>
          <a:xfrm>
            <a:off x="1111965" y="1046925"/>
            <a:ext cx="9968070" cy="723806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31580-D41F-49D2-822B-65AFF5E1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6970"/>
          <a:stretch/>
        </p:blipFill>
        <p:spPr>
          <a:xfrm>
            <a:off x="503239" y="2464861"/>
            <a:ext cx="3154275" cy="2628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49A274-DFFB-4F0A-99B0-63FE3100209A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2" b="95943" l="2839" r="96774">
                        <a14:foregroundMark x1="25935" y1="43437" x2="47484" y2="50597"/>
                        <a14:foregroundMark x1="22710" y1="43198" x2="49548" y2="54415"/>
                        <a14:foregroundMark x1="14839" y1="46539" x2="2839" y2="46539"/>
                        <a14:foregroundMark x1="4258" y1="67780" x2="26194" y2="84487"/>
                        <a14:foregroundMark x1="26194" y1="84487" x2="26194" y2="84487"/>
                        <a14:foregroundMark x1="3097" y1="69451" x2="3484" y2="86635"/>
                        <a14:foregroundMark x1="3484" y1="86635" x2="14452" y2="98568"/>
                        <a14:foregroundMark x1="14452" y1="98568" x2="21548" y2="85203"/>
                        <a14:foregroundMark x1="21548" y1="85203" x2="39871" y2="81146"/>
                        <a14:foregroundMark x1="39871" y1="81146" x2="29161" y2="88067"/>
                        <a14:foregroundMark x1="29161" y1="88067" x2="36903" y2="78998"/>
                        <a14:foregroundMark x1="36903" y1="78998" x2="55097" y2="92601"/>
                        <a14:foregroundMark x1="55097" y1="92601" x2="45290" y2="90931"/>
                        <a14:foregroundMark x1="45290" y1="90931" x2="44516" y2="70406"/>
                        <a14:foregroundMark x1="44516" y1="70406" x2="51484" y2="74940"/>
                        <a14:foregroundMark x1="6065" y1="95943" x2="24129" y2="99284"/>
                        <a14:foregroundMark x1="24129" y1="99284" x2="55871" y2="95465"/>
                        <a14:foregroundMark x1="55871" y1="95465" x2="58839" y2="95943"/>
                        <a14:foregroundMark x1="67195" y1="78881" x2="67484" y2="79475"/>
                        <a14:foregroundMark x1="67484" y1="79475" x2="68387" y2="88783"/>
                        <a14:foregroundMark x1="66710" y1="29594" x2="67097" y2="10740"/>
                        <a14:foregroundMark x1="65935" y1="7399" x2="66323" y2="3103"/>
                        <a14:foregroundMark x1="26818" y1="28318" x2="10065" y2="1432"/>
                        <a14:foregroundMark x1="47484" y1="36277" x2="52258" y2="42482"/>
                        <a14:foregroundMark x1="66581" y1="56086" x2="67097" y2="40573"/>
                        <a14:foregroundMark x1="67097" y1="40573" x2="66452" y2="34845"/>
                        <a14:foregroundMark x1="25244" y1="33343" x2="24903" y2="33413"/>
                        <a14:foregroundMark x1="26065" y1="33174" x2="25799" y2="33229"/>
                        <a14:foregroundMark x1="59314" y1="53457" x2="58194" y2="51313"/>
                        <a14:foregroundMark x1="61518" y1="57674" x2="60152" y2="55060"/>
                        <a14:foregroundMark x1="61935" y1="58473" x2="61625" y2="57879"/>
                        <a14:foregroundMark x1="63742" y1="60143" x2="63871" y2="59905"/>
                        <a14:foregroundMark x1="26065" y1="33174" x2="26065" y2="33174"/>
                        <a14:foregroundMark x1="70581" y1="75418" x2="64774" y2="63246"/>
                        <a14:foregroundMark x1="64774" y1="63246" x2="64645" y2="63007"/>
                        <a14:foregroundMark x1="26194" y1="32697" x2="26194" y2="32697"/>
                        <a14:foregroundMark x1="62710" y1="62530" x2="62710" y2="62530"/>
                        <a14:foregroundMark x1="25302" y1="33174" x2="24903" y2="33174"/>
                        <a14:foregroundMark x1="26839" y1="33174" x2="25818" y2="33174"/>
                        <a14:foregroundMark x1="20599" y1="33449" x2="11484" y2="33174"/>
                        <a14:foregroundMark x1="25160" y1="33586" x2="24761" y2="33574"/>
                        <a14:foregroundMark x1="27355" y1="33652" x2="25671" y2="33601"/>
                        <a14:backgroundMark x1="43355" y1="26730" x2="54323" y2="21957"/>
                        <a14:backgroundMark x1="54323" y1="21957" x2="62065" y2="28640"/>
                        <a14:backgroundMark x1="62065" y1="28640" x2="63097" y2="45107"/>
                        <a14:backgroundMark x1="63097" y1="45107" x2="63484" y2="45823"/>
                        <a14:backgroundMark x1="72645" y1="30310" x2="77806" y2="44153"/>
                        <a14:backgroundMark x1="77806" y1="44153" x2="85548" y2="49881"/>
                        <a14:backgroundMark x1="85548" y1="49881" x2="94839" y2="51074"/>
                        <a14:backgroundMark x1="94839" y1="51074" x2="81806" y2="29117"/>
                        <a14:backgroundMark x1="81806" y1="29117" x2="73419" y2="23389"/>
                        <a14:backgroundMark x1="73419" y1="23389" x2="70323" y2="39141"/>
                        <a14:backgroundMark x1="70323" y1="39141" x2="71742" y2="55131"/>
                        <a14:backgroundMark x1="71742" y1="55131" x2="89548" y2="58950"/>
                        <a14:backgroundMark x1="89548" y1="58950" x2="80903" y2="47733"/>
                        <a14:backgroundMark x1="80903" y1="47733" x2="74452" y2="44869"/>
                        <a14:backgroundMark x1="61806" y1="24105" x2="62839" y2="23389"/>
                        <a14:backgroundMark x1="57419" y1="57279" x2="57290" y2="56802"/>
                        <a14:backgroundMark x1="57548" y1="58711" x2="56516" y2="59189"/>
                        <a14:backgroundMark x1="58194" y1="58711" x2="56645" y2="59905"/>
                        <a14:backgroundMark x1="43355" y1="25298" x2="34968" y2="23389"/>
                        <a14:backgroundMark x1="34968" y1="23389" x2="38323" y2="28878"/>
                        <a14:backgroundMark x1="53032" y1="35561" x2="50323" y2="33652"/>
                        <a14:backgroundMark x1="50448" y1="35261" x2="54710" y2="37232"/>
                        <a14:backgroundMark x1="43871" y1="32220" x2="48551" y2="34384"/>
                        <a14:backgroundMark x1="18023" y1="29972" x2="21419" y2="28401"/>
                        <a14:backgroundMark x1="21419" y1="28401" x2="22194" y2="28401"/>
                        <a14:backgroundMark x1="26768" y1="31927" x2="26968" y2="31742"/>
                        <a14:backgroundMark x1="28258" y1="31742" x2="27742" y2="31742"/>
                        <a14:backgroundMark x1="64000" y1="56325" x2="64310" y2="57665"/>
                        <a14:backgroundMark x1="69677" y1="34129" x2="69677" y2="42721"/>
                        <a14:backgroundMark x1="29032" y1="25298" x2="30323" y2="27446"/>
                        <a14:backgroundMark x1="64210" y1="58425" x2="64387" y2="58711"/>
                        <a14:backgroundMark x1="63355" y1="57041" x2="64156" y2="58338"/>
                        <a14:backgroundMark x1="64516" y1="59189" x2="64516" y2="59189"/>
                        <a14:backgroundMark x1="60000" y1="59905" x2="60000" y2="59905"/>
                        <a14:backgroundMark x1="28387" y1="32220" x2="28387" y2="32220"/>
                        <a14:backgroundMark x1="70710" y1="63484" x2="82323" y2="85680"/>
                        <a14:backgroundMark x1="85290" y1="76372" x2="94323" y2="88067"/>
                        <a14:backgroundMark x1="94323" y1="88067" x2="85032" y2="83771"/>
                        <a14:backgroundMark x1="85032" y1="83771" x2="97935" y2="83294"/>
                        <a14:backgroundMark x1="97935" y1="83294" x2="88000" y2="85203"/>
                        <a14:backgroundMark x1="88000" y1="85203" x2="88645" y2="72554"/>
                        <a14:backgroundMark x1="81419" y1="65871" x2="92129" y2="73986"/>
                        <a14:backgroundMark x1="92129" y1="73986" x2="84000" y2="70644"/>
                        <a14:backgroundMark x1="84000" y1="70644" x2="85032" y2="63723"/>
                        <a14:backgroundMark x1="76258" y1="62053" x2="88645" y2="72315"/>
                        <a14:backgroundMark x1="76258" y1="64916" x2="84774" y2="71360"/>
                        <a14:backgroundMark x1="84774" y1="71360" x2="82968" y2="86635"/>
                        <a14:backgroundMark x1="82968" y1="86635" x2="92645" y2="95465"/>
                        <a14:backgroundMark x1="78452" y1="81862" x2="85419" y2="90453"/>
                        <a14:backgroundMark x1="85419" y1="90453" x2="78065" y2="82816"/>
                        <a14:backgroundMark x1="78065" y1="82816" x2="77419" y2="81623"/>
                        <a14:backgroundMark x1="90065" y1="76611" x2="94194" y2="90931"/>
                        <a14:backgroundMark x1="94194" y1="90931" x2="85548" y2="93317"/>
                        <a14:backgroundMark x1="85548" y1="93317" x2="83484" y2="91647"/>
                        <a14:backgroundMark x1="94581" y1="92124" x2="94194" y2="92124"/>
                        <a14:backgroundMark x1="85935" y1="92601" x2="94581" y2="94988"/>
                        <a14:backgroundMark x1="96774" y1="78282" x2="90839" y2="66587"/>
                        <a14:backgroundMark x1="90839" y1="66587" x2="86194" y2="65394"/>
                        <a14:backgroundMark x1="92258" y1="64916" x2="97806" y2="77327"/>
                        <a14:backgroundMark x1="97806" y1="77327" x2="97419" y2="79236"/>
                        <a14:backgroundMark x1="96774" y1="66587" x2="95226" y2="65394"/>
                        <a14:backgroundMark x1="74968" y1="63723" x2="74452" y2="64678"/>
                        <a14:backgroundMark x1="58581" y1="65394" x2="65290" y2="76134"/>
                        <a14:backgroundMark x1="65290" y1="76134" x2="64258" y2="71360"/>
                        <a14:backgroundMark x1="67097" y1="78043" x2="67484" y2="78043"/>
                        <a14:backgroundMark x1="65677" y1="76134" x2="64258" y2="77566"/>
                        <a14:backgroundMark x1="66065" y1="77327" x2="66194" y2="78282"/>
                        <a14:backgroundMark x1="65290" y1="75656" x2="67097" y2="78043"/>
                        <a14:backgroundMark x1="35226" y1="24344" x2="34581" y2="29117"/>
                        <a14:backgroundMark x1="57935" y1="38663" x2="61806" y2="53699"/>
                        <a14:backgroundMark x1="61806" y1="53699" x2="60645" y2="42005"/>
                        <a14:backgroundMark x1="57032" y1="44153" x2="57548" y2="40573"/>
                        <a14:backgroundMark x1="56774" y1="46062" x2="58839" y2="49881"/>
                        <a14:backgroundMark x1="49548" y1="34845" x2="49548" y2="34845"/>
                        <a14:backgroundMark x1="48516" y1="33890" x2="49806" y2="34368"/>
                        <a14:backgroundMark x1="48387" y1="30788" x2="56903" y2="28401"/>
                        <a14:backgroundMark x1="56903" y1="28401" x2="55742" y2="35800"/>
                        <a14:backgroundMark x1="72903" y1="27446" x2="70968" y2="26253"/>
                        <a14:backgroundMark x1="83097" y1="61337" x2="91484" y2="61098"/>
                        <a14:backgroundMark x1="91484" y1="61098" x2="99871" y2="61098"/>
                        <a14:backgroundMark x1="81548" y1="61575" x2="73032" y2="60143"/>
                        <a14:backgroundMark x1="73032" y1="60143" x2="69290" y2="61575"/>
                        <a14:backgroundMark x1="56516" y1="61098" x2="60516" y2="61098"/>
                        <a14:backgroundMark x1="21548" y1="30788" x2="23871" y2="31026"/>
                        <a14:backgroundMark x1="22968" y1="30788" x2="25548" y2="31504"/>
                        <a14:backgroundMark x1="25548" y1="32458" x2="26065" y2="324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117" r="16124"/>
          <a:stretch/>
        </p:blipFill>
        <p:spPr>
          <a:xfrm>
            <a:off x="4261441" y="2492683"/>
            <a:ext cx="3495428" cy="26287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B56FA8-1185-4A56-9308-EF5AF0213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1" r="20020"/>
          <a:stretch/>
        </p:blipFill>
        <p:spPr>
          <a:xfrm>
            <a:off x="8359361" y="2475074"/>
            <a:ext cx="3292824" cy="26639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A5A698-DCA9-414F-9FC9-E14EF4CE3087}"/>
              </a:ext>
            </a:extLst>
          </p:cNvPr>
          <p:cNvSpPr txBox="1"/>
          <p:nvPr/>
        </p:nvSpPr>
        <p:spPr>
          <a:xfrm>
            <a:off x="219654" y="5055714"/>
            <a:ext cx="37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(Outside) Environment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784760-8BAA-4F19-B221-FB4D1383DDC2}"/>
              </a:ext>
            </a:extLst>
          </p:cNvPr>
          <p:cNvSpPr txBox="1"/>
          <p:nvPr/>
        </p:nvSpPr>
        <p:spPr>
          <a:xfrm>
            <a:off x="4224876" y="5062829"/>
            <a:ext cx="37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Cockpit Environment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F810B6-59FF-4812-ABEB-BBCE86AC39E5}"/>
              </a:ext>
            </a:extLst>
          </p:cNvPr>
          <p:cNvSpPr txBox="1"/>
          <p:nvPr/>
        </p:nvSpPr>
        <p:spPr>
          <a:xfrm>
            <a:off x="8295493" y="5093615"/>
            <a:ext cx="34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MR</a:t>
            </a:r>
            <a:endParaRPr lang="nl-NL" sz="18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87256813-AD03-4973-A269-D9A288C5F6BF}"/>
              </a:ext>
            </a:extLst>
          </p:cNvPr>
          <p:cNvSpPr/>
          <p:nvPr/>
        </p:nvSpPr>
        <p:spPr>
          <a:xfrm>
            <a:off x="3829755" y="3696461"/>
            <a:ext cx="266700" cy="213004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34" name="Equals 33">
            <a:extLst>
              <a:ext uri="{FF2B5EF4-FFF2-40B4-BE49-F238E27FC236}">
                <a16:creationId xmlns:a16="http://schemas.microsoft.com/office/drawing/2014/main" id="{9D25DCC9-2F6B-4ADC-93E1-464AE86A589A}"/>
              </a:ext>
            </a:extLst>
          </p:cNvPr>
          <p:cNvSpPr/>
          <p:nvPr/>
        </p:nvSpPr>
        <p:spPr>
          <a:xfrm>
            <a:off x="7937559" y="3696461"/>
            <a:ext cx="273050" cy="165464"/>
          </a:xfrm>
          <a:prstGeom prst="mathEqual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0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79157E-2F7E-464D-A11D-D6FE5A0875D5}"/>
              </a:ext>
            </a:extLst>
          </p:cNvPr>
          <p:cNvSpPr txBox="1"/>
          <p:nvPr/>
        </p:nvSpPr>
        <p:spPr>
          <a:xfrm>
            <a:off x="1205133" y="1778521"/>
            <a:ext cx="940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Open Sans" panose="020B0606030504020204" pitchFamily="34" charset="0"/>
              <a:buChar char="!"/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Combine a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 virtual outside environment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optical see-through view of the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cockpit environment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See-Through Mixed Reality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OST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390B62-B666-4EE8-86B5-136C62F76965}"/>
              </a:ext>
            </a:extLst>
          </p:cNvPr>
          <p:cNvSpPr/>
          <p:nvPr/>
        </p:nvSpPr>
        <p:spPr>
          <a:xfrm>
            <a:off x="919044" y="5531276"/>
            <a:ext cx="10296529" cy="878636"/>
          </a:xfrm>
          <a:prstGeom prst="rect">
            <a:avLst/>
          </a:prstGeom>
          <a:solidFill>
            <a:srgbClr val="0066CC"/>
          </a:solidFill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does Optical See-Through Mixed Reality (OST MR) affect the development of cybersickness compared to Virtual Reality (VR), in helicopter flight simulation?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Experiment Setup – Flight Simulation Environment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880FF-4DA3-47C0-9E7D-3E4F5A8D9C21}"/>
              </a:ext>
            </a:extLst>
          </p:cNvPr>
          <p:cNvSpPr txBox="1"/>
          <p:nvPr/>
        </p:nvSpPr>
        <p:spPr>
          <a:xfrm>
            <a:off x="562509" y="1021485"/>
            <a:ext cx="1106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Human-in-the-loop experiment - participants performing predetermined helicopter flying tasks  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742013-E82E-400D-8EAA-D9E2B043B80A}"/>
              </a:ext>
            </a:extLst>
          </p:cNvPr>
          <p:cNvCxnSpPr>
            <a:cxnSpLocks/>
          </p:cNvCxnSpPr>
          <p:nvPr/>
        </p:nvCxnSpPr>
        <p:spPr>
          <a:xfrm>
            <a:off x="6428225" y="1695451"/>
            <a:ext cx="0" cy="504405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D6B54B0-99A3-48D8-94E5-58015BE4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09" y="2156751"/>
            <a:ext cx="2941238" cy="3467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BB69CF-ED90-4042-BECC-EB7C929C633A}"/>
              </a:ext>
            </a:extLst>
          </p:cNvPr>
          <p:cNvSpPr txBox="1"/>
          <p:nvPr/>
        </p:nvSpPr>
        <p:spPr>
          <a:xfrm>
            <a:off x="1616366" y="1791114"/>
            <a:ext cx="356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Setup - Hardware</a:t>
            </a:r>
            <a:endParaRPr lang="nl-NL" sz="1800" b="1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D371B-8CD1-4015-8A38-4BFF5945F228}"/>
              </a:ext>
            </a:extLst>
          </p:cNvPr>
          <p:cNvSpPr txBox="1"/>
          <p:nvPr/>
        </p:nvSpPr>
        <p:spPr>
          <a:xfrm>
            <a:off x="3279779" y="2256258"/>
            <a:ext cx="356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cockpit mock-up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06976-7C51-4CAC-8B09-7891199DBE05}"/>
              </a:ext>
            </a:extLst>
          </p:cNvPr>
          <p:cNvSpPr txBox="1"/>
          <p:nvPr/>
        </p:nvSpPr>
        <p:spPr>
          <a:xfrm>
            <a:off x="3289353" y="2794233"/>
            <a:ext cx="29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loaded flight controls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3B03B-6E19-4DE9-8E56-28352E87BD29}"/>
              </a:ext>
            </a:extLst>
          </p:cNvPr>
          <p:cNvSpPr txBox="1"/>
          <p:nvPr/>
        </p:nvSpPr>
        <p:spPr>
          <a:xfrm>
            <a:off x="3289353" y="3549695"/>
            <a:ext cx="29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AS532 ‘Cougar’ helicopter flight model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1CA4A9-C0C8-4791-80D8-99C46E5DC322}"/>
              </a:ext>
            </a:extLst>
          </p:cNvPr>
          <p:cNvSpPr txBox="1"/>
          <p:nvPr/>
        </p:nvSpPr>
        <p:spPr>
          <a:xfrm>
            <a:off x="3319843" y="4305157"/>
            <a:ext cx="294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Half-mirror and combiner-based OST HMD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ECEBAB-0923-4A91-B6C3-E2006B6E7659}"/>
              </a:ext>
            </a:extLst>
          </p:cNvPr>
          <p:cNvSpPr txBox="1"/>
          <p:nvPr/>
        </p:nvSpPr>
        <p:spPr>
          <a:xfrm>
            <a:off x="3721861" y="5152952"/>
            <a:ext cx="294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‘Open’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downview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A60480-282B-4798-8500-5ED292852A9D}"/>
              </a:ext>
            </a:extLst>
          </p:cNvPr>
          <p:cNvSpPr txBox="1"/>
          <p:nvPr/>
        </p:nvSpPr>
        <p:spPr>
          <a:xfrm>
            <a:off x="7413057" y="1785379"/>
            <a:ext cx="429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Environment and Flying Task</a:t>
            </a:r>
            <a:endParaRPr lang="nl-NL" sz="1800" b="1" dirty="0" err="1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8095F-1E30-4FD6-B1A9-CF33FA9C71DC}"/>
              </a:ext>
            </a:extLst>
          </p:cNvPr>
          <p:cNvSpPr txBox="1"/>
          <p:nvPr/>
        </p:nvSpPr>
        <p:spPr>
          <a:xfrm>
            <a:off x="415041" y="5583574"/>
            <a:ext cx="276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of flight simulation environment</a:t>
            </a:r>
            <a:endParaRPr lang="nl-NL" sz="1800" dirty="0" err="1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B52A1D-E2AD-40DE-80B8-7819CD954DF7}"/>
              </a:ext>
            </a:extLst>
          </p:cNvPr>
          <p:cNvSpPr txBox="1"/>
          <p:nvPr/>
        </p:nvSpPr>
        <p:spPr>
          <a:xfrm>
            <a:off x="6675089" y="2256258"/>
            <a:ext cx="51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track consisting of ADS-33E-PRF Mission Task Elements (MTEs)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F8AF18-D045-445F-A37E-64B62C3D9DE8}"/>
              </a:ext>
            </a:extLst>
          </p:cNvPr>
          <p:cNvSpPr txBox="1"/>
          <p:nvPr/>
        </p:nvSpPr>
        <p:spPr>
          <a:xfrm>
            <a:off x="9947438" y="3063316"/>
            <a:ext cx="2178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Depart-Abort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Slalom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Sloped landing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sidestep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remask</a:t>
            </a: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Hovering turn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Pirouette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FC65E7-0A07-4316-BB0D-4B5E44835B52}"/>
              </a:ext>
            </a:extLst>
          </p:cNvPr>
          <p:cNvGrpSpPr/>
          <p:nvPr/>
        </p:nvGrpSpPr>
        <p:grpSpPr>
          <a:xfrm>
            <a:off x="6521127" y="2679637"/>
            <a:ext cx="3568272" cy="3467098"/>
            <a:chOff x="6521377" y="2542933"/>
            <a:chExt cx="3568272" cy="346709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B57840F-CB30-4098-84D8-0135D0A718B3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1377" y="2542933"/>
              <a:ext cx="3568272" cy="3467098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79CA9F1-D434-42CF-ADF7-7D4CCA103341}"/>
                </a:ext>
              </a:extLst>
            </p:cNvPr>
            <p:cNvSpPr/>
            <p:nvPr/>
          </p:nvSpPr>
          <p:spPr>
            <a:xfrm>
              <a:off x="6683442" y="2918815"/>
              <a:ext cx="3255157" cy="2825628"/>
            </a:xfrm>
            <a:prstGeom prst="rect">
              <a:avLst/>
            </a:prstGeom>
            <a:blipFill dpi="0" rotWithShape="1">
              <a:blip r:embed="rId4">
                <a:alphaModFix amt="1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B976AB3-012A-46DA-BE31-C940D3AAD6BB}"/>
              </a:ext>
            </a:extLst>
          </p:cNvPr>
          <p:cNvSpPr txBox="1"/>
          <p:nvPr/>
        </p:nvSpPr>
        <p:spPr>
          <a:xfrm>
            <a:off x="6710881" y="5949055"/>
            <a:ext cx="32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Pirouette MTE in virtual environment</a:t>
            </a:r>
            <a:endParaRPr lang="nl-NL" sz="1800" dirty="0" err="1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Experiment Setup – Experiment Conditions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3BDD3C-53CD-498A-8845-7A6109D25058}"/>
              </a:ext>
            </a:extLst>
          </p:cNvPr>
          <p:cNvSpPr/>
          <p:nvPr/>
        </p:nvSpPr>
        <p:spPr bwMode="auto">
          <a:xfrm>
            <a:off x="7561649" y="2036348"/>
            <a:ext cx="1338550" cy="6004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D1FE58-49DA-4162-B7FE-1F8997BA36DB}"/>
              </a:ext>
            </a:extLst>
          </p:cNvPr>
          <p:cNvSpPr/>
          <p:nvPr/>
        </p:nvSpPr>
        <p:spPr bwMode="auto">
          <a:xfrm rot="2589162">
            <a:off x="3717671" y="1814219"/>
            <a:ext cx="1338550" cy="1879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1B820C-FF24-49E3-96D5-0B60ED440A8B}"/>
              </a:ext>
            </a:extLst>
          </p:cNvPr>
          <p:cNvSpPr txBox="1"/>
          <p:nvPr/>
        </p:nvSpPr>
        <p:spPr>
          <a:xfrm>
            <a:off x="859130" y="1069423"/>
            <a:ext cx="1041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environment,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reference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actual environment that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felt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138A395-FFE3-4081-86E2-FEA7684E046B}"/>
              </a:ext>
            </a:extLst>
          </p:cNvPr>
          <p:cNvSpPr/>
          <p:nvPr/>
        </p:nvSpPr>
        <p:spPr>
          <a:xfrm>
            <a:off x="1111965" y="1046925"/>
            <a:ext cx="9968070" cy="723806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F8B96-850F-4D83-9333-8FDBF25A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49" y="1984702"/>
            <a:ext cx="5018193" cy="1640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35FB2-E1B3-4CF5-8843-129653D7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58" y="3747279"/>
            <a:ext cx="5018193" cy="25807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84D827-0105-4806-96A7-78DC85CE89A2}"/>
              </a:ext>
            </a:extLst>
          </p:cNvPr>
          <p:cNvSpPr/>
          <p:nvPr/>
        </p:nvSpPr>
        <p:spPr bwMode="auto">
          <a:xfrm>
            <a:off x="1492706" y="1909223"/>
            <a:ext cx="9365525" cy="4481551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399273-6778-4727-9A90-B87D5352A29D}"/>
              </a:ext>
            </a:extLst>
          </p:cNvPr>
          <p:cNvCxnSpPr/>
          <p:nvPr/>
        </p:nvCxnSpPr>
        <p:spPr bwMode="auto">
          <a:xfrm>
            <a:off x="5603964" y="1908210"/>
            <a:ext cx="0" cy="44825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74ACC11-9D46-4845-BED0-1F6AE090AE9B}"/>
              </a:ext>
            </a:extLst>
          </p:cNvPr>
          <p:cNvCxnSpPr>
            <a:cxnSpLocks/>
          </p:cNvCxnSpPr>
          <p:nvPr/>
        </p:nvCxnSpPr>
        <p:spPr bwMode="auto">
          <a:xfrm>
            <a:off x="5603964" y="3686981"/>
            <a:ext cx="52542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6CACD9-EBD8-4413-AC25-362CC73C0468}"/>
              </a:ext>
            </a:extLst>
          </p:cNvPr>
          <p:cNvCxnSpPr>
            <a:cxnSpLocks/>
          </p:cNvCxnSpPr>
          <p:nvPr/>
        </p:nvCxnSpPr>
        <p:spPr bwMode="auto">
          <a:xfrm>
            <a:off x="1492706" y="3676590"/>
            <a:ext cx="4090286" cy="103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E59D596-D182-49F7-9B00-205FE6342EEF}"/>
              </a:ext>
            </a:extLst>
          </p:cNvPr>
          <p:cNvSpPr txBox="1"/>
          <p:nvPr/>
        </p:nvSpPr>
        <p:spPr>
          <a:xfrm>
            <a:off x="1486246" y="2474937"/>
            <a:ext cx="414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VR (baseline)</a:t>
            </a:r>
          </a:p>
          <a:p>
            <a:pPr algn="ctr">
              <a:buClr>
                <a:schemeClr val="tx2"/>
              </a:buClr>
            </a:pP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Cockpit + Virtual Environment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684C99-3F76-492B-BCFE-A530823DF668}"/>
              </a:ext>
            </a:extLst>
          </p:cNvPr>
          <p:cNvSpPr txBox="1"/>
          <p:nvPr/>
        </p:nvSpPr>
        <p:spPr>
          <a:xfrm>
            <a:off x="1486246" y="4432855"/>
            <a:ext cx="414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MR</a:t>
            </a:r>
          </a:p>
          <a:p>
            <a:pPr algn="ctr">
              <a:buClr>
                <a:schemeClr val="tx2"/>
              </a:buClr>
            </a:pPr>
            <a:r>
              <a:rPr lang="en-US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Cockpit + Virtual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61561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h4.googleusercontent.com/PIqKQ6thP5Wh5jL-2ccARg6z5R_TsueKvYg0EfSxCEgQI9WYCwts8G5aSvd-g-rtjf31efrGkcLDf4wJA4IzMO4111Gs-YtS1c3LvpS11DJYEtlt3bzII6PesibJmQ8Vdg_vOOR5m2Sf0oz7Rpv0jQ=s2048">
            <a:extLst>
              <a:ext uri="{FF2B5EF4-FFF2-40B4-BE49-F238E27FC236}">
                <a16:creationId xmlns:a16="http://schemas.microsoft.com/office/drawing/2014/main" id="{7257E5B2-8288-49AF-B995-F23D113C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18" y="1515753"/>
            <a:ext cx="4273672" cy="49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Experiment Setup – Participants and Dependent Measures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F40BA-C062-494A-A01E-E084D6469180}"/>
              </a:ext>
            </a:extLst>
          </p:cNvPr>
          <p:cNvSpPr txBox="1"/>
          <p:nvPr/>
        </p:nvSpPr>
        <p:spPr>
          <a:xfrm>
            <a:off x="562510" y="1168500"/>
            <a:ext cx="1046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pilots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the experiment, all of whom held an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MPL(H)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CPL(H)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43C16-4458-4DE9-A354-79156349AFD5}"/>
              </a:ext>
            </a:extLst>
          </p:cNvPr>
          <p:cNvSpPr/>
          <p:nvPr/>
        </p:nvSpPr>
        <p:spPr>
          <a:xfrm>
            <a:off x="7899068" y="1551931"/>
            <a:ext cx="4195521" cy="4838839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52058F-5B70-429D-BE34-A0F2A34B39A8}"/>
              </a:ext>
            </a:extLst>
          </p:cNvPr>
          <p:cNvCxnSpPr>
            <a:cxnSpLocks/>
          </p:cNvCxnSpPr>
          <p:nvPr/>
        </p:nvCxnSpPr>
        <p:spPr>
          <a:xfrm flipV="1">
            <a:off x="7899070" y="4603741"/>
            <a:ext cx="4195519" cy="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364A7E-B315-4271-8F6D-7FFF0E872697}"/>
              </a:ext>
            </a:extLst>
          </p:cNvPr>
          <p:cNvSpPr txBox="1"/>
          <p:nvPr/>
        </p:nvSpPr>
        <p:spPr>
          <a:xfrm>
            <a:off x="562510" y="2408740"/>
            <a:ext cx="719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cybersickness dependent measures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C96CA-7751-449E-A8E2-8B7CCFD816F2}"/>
              </a:ext>
            </a:extLst>
          </p:cNvPr>
          <p:cNvSpPr txBox="1"/>
          <p:nvPr/>
        </p:nvSpPr>
        <p:spPr>
          <a:xfrm>
            <a:off x="866778" y="2808850"/>
            <a:ext cx="680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MIsery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scores, evaluated after completion of each ADS-33 MTE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337CF-2B0A-42BA-90E0-6B0C2AAA4210}"/>
              </a:ext>
            </a:extLst>
          </p:cNvPr>
          <p:cNvSpPr txBox="1"/>
          <p:nvPr/>
        </p:nvSpPr>
        <p:spPr>
          <a:xfrm>
            <a:off x="866777" y="1551931"/>
            <a:ext cx="680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subjects experiment design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A66B2-2082-405C-823E-F53376CB5A7A}"/>
              </a:ext>
            </a:extLst>
          </p:cNvPr>
          <p:cNvSpPr txBox="1"/>
          <p:nvPr/>
        </p:nvSpPr>
        <p:spPr>
          <a:xfrm>
            <a:off x="859537" y="3419014"/>
            <a:ext cx="680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Sickness Questionnaire (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SSQ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scores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D6FF23-35C9-42BD-84CD-090760C967CA}"/>
              </a:ext>
            </a:extLst>
          </p:cNvPr>
          <p:cNvSpPr txBox="1"/>
          <p:nvPr/>
        </p:nvSpPr>
        <p:spPr>
          <a:xfrm>
            <a:off x="562510" y="4603741"/>
            <a:ext cx="680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cybersickness dependent measures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910CB3-50B5-48FB-8AA3-7501F0C1C415}"/>
              </a:ext>
            </a:extLst>
          </p:cNvPr>
          <p:cNvSpPr txBox="1"/>
          <p:nvPr/>
        </p:nvSpPr>
        <p:spPr>
          <a:xfrm>
            <a:off x="866776" y="5003851"/>
            <a:ext cx="680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movement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VR versus OST MR for the pirouette MTE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72C25C-FA85-4E6B-9CAF-7D16C0139856}"/>
              </a:ext>
            </a:extLst>
          </p:cNvPr>
          <p:cNvSpPr txBox="1"/>
          <p:nvPr/>
        </p:nvSpPr>
        <p:spPr>
          <a:xfrm>
            <a:off x="1208609" y="5658549"/>
            <a:ext cx="653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lateral and vertical head position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C1F6FF-EEEF-401E-869D-4392F4CEFAEE}"/>
              </a:ext>
            </a:extLst>
          </p:cNvPr>
          <p:cNvSpPr txBox="1"/>
          <p:nvPr/>
        </p:nvSpPr>
        <p:spPr>
          <a:xfrm>
            <a:off x="1222376" y="3780545"/>
            <a:ext cx="595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4-point Likert scale for severity of most common sickness symptoms</a:t>
            </a:r>
            <a:endParaRPr lang="nl-NL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7" grpId="0"/>
      <p:bldP spid="19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3950B-A60E-4C78-AA46-48973D60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8" y="1104901"/>
            <a:ext cx="6704283" cy="3976793"/>
          </a:xfrm>
          <a:prstGeom prst="rect">
            <a:avLst/>
          </a:prstGeom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841248"/>
          </a:xfrm>
        </p:spPr>
        <p:txBody>
          <a:bodyPr/>
          <a:lstStyle/>
          <a:p>
            <a:pPr eaLnBrk="1" hangingPunct="1"/>
            <a:r>
              <a:rPr lang="en-US" dirty="0"/>
              <a:t>Experiment Results – </a:t>
            </a:r>
            <a:r>
              <a:rPr lang="en-US" dirty="0" err="1"/>
              <a:t>MIsery</a:t>
            </a:r>
            <a:r>
              <a:rPr lang="en-US" dirty="0"/>
              <a:t> </a:t>
            </a:r>
            <a:r>
              <a:rPr lang="en-US" dirty="0" err="1"/>
              <a:t>SCale</a:t>
            </a:r>
            <a:r>
              <a:rPr lang="en-US" dirty="0"/>
              <a:t> (MISC) Scores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413C0-6C34-46B1-9729-B0F53862884E}"/>
              </a:ext>
            </a:extLst>
          </p:cNvPr>
          <p:cNvCxnSpPr>
            <a:cxnSpLocks/>
          </p:cNvCxnSpPr>
          <p:nvPr/>
        </p:nvCxnSpPr>
        <p:spPr>
          <a:xfrm>
            <a:off x="283249" y="5118603"/>
            <a:ext cx="1162550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0988BC-17C5-4C85-93C7-0FCF669F153F}"/>
              </a:ext>
            </a:extLst>
          </p:cNvPr>
          <p:cNvSpPr txBox="1"/>
          <p:nvPr/>
        </p:nvSpPr>
        <p:spPr>
          <a:xfrm>
            <a:off x="376382" y="5227580"/>
            <a:ext cx="1092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difference in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of MISC scores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VR and OST MR conditions</a:t>
            </a:r>
            <a:endParaRPr lang="nl-N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70A17-B7A9-4B3A-A518-9FE991F6673A}"/>
              </a:ext>
            </a:extLst>
          </p:cNvPr>
          <p:cNvSpPr txBox="1"/>
          <p:nvPr/>
        </p:nvSpPr>
        <p:spPr>
          <a:xfrm>
            <a:off x="376381" y="5688668"/>
            <a:ext cx="1080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higher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max. MISC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for VR than for OST MR – identical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max. MISC score</a:t>
            </a:r>
            <a:endParaRPr lang="nl-N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37497F-12B9-44D5-934F-40DACBF30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75115"/>
              </p:ext>
            </p:extLst>
          </p:nvPr>
        </p:nvGraphicFramePr>
        <p:xfrm>
          <a:off x="6916123" y="1234934"/>
          <a:ext cx="49926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563">
                  <a:extLst>
                    <a:ext uri="{9D8B030D-6E8A-4147-A177-3AD203B41FA5}">
                      <a16:colId xmlns:a16="http://schemas.microsoft.com/office/drawing/2014/main" val="635336471"/>
                    </a:ext>
                  </a:extLst>
                </a:gridCol>
                <a:gridCol w="3034064">
                  <a:extLst>
                    <a:ext uri="{9D8B030D-6E8A-4147-A177-3AD203B41FA5}">
                      <a16:colId xmlns:a16="http://schemas.microsoft.com/office/drawing/2014/main" val="2168963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Max. MISC</a:t>
                      </a:r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3.20, 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1.17)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9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 MR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3.20, </a:t>
                      </a:r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1.17)</a:t>
                      </a:r>
                      <a:endParaRPr lang="nl-N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843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30B901-5264-4C44-AD74-82E89C528178}"/>
              </a:ext>
            </a:extLst>
          </p:cNvPr>
          <p:cNvSpPr txBox="1"/>
          <p:nvPr/>
        </p:nvSpPr>
        <p:spPr>
          <a:xfrm>
            <a:off x="1876818" y="878157"/>
            <a:ext cx="378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of mean MISC scores</a:t>
            </a:r>
            <a:endParaRPr lang="nl-NL" sz="1800" dirty="0" err="1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7C843-6778-4454-83F4-FDF6522A9EDE}"/>
              </a:ext>
            </a:extLst>
          </p:cNvPr>
          <p:cNvSpPr txBox="1"/>
          <p:nvPr/>
        </p:nvSpPr>
        <p:spPr>
          <a:xfrm>
            <a:off x="7637365" y="874069"/>
            <a:ext cx="38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MISC scores statistics</a:t>
            </a:r>
            <a:endParaRPr lang="nl-NL" sz="1800" dirty="0" err="1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7288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15728</TotalTime>
  <Words>1052</Words>
  <Application>Microsoft Office PowerPoint</Application>
  <PresentationFormat>Widescreen</PresentationFormat>
  <Paragraphs>168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Courier New</vt:lpstr>
      <vt:lpstr>Open Sans</vt:lpstr>
      <vt:lpstr>Tahoma</vt:lpstr>
      <vt:lpstr>Times New Roman</vt:lpstr>
      <vt:lpstr>Wingdings</vt:lpstr>
      <vt:lpstr>Blends</vt:lpstr>
      <vt:lpstr>PowerPoint Presentation</vt:lpstr>
      <vt:lpstr>Why Extended Reality in Flight Simulation?</vt:lpstr>
      <vt:lpstr>Extended Reality Flight Simulation and Cybersickness</vt:lpstr>
      <vt:lpstr>Previous Cybersickness Mitigation in Flight Simulation Research</vt:lpstr>
      <vt:lpstr>PowerPoint Presentation</vt:lpstr>
      <vt:lpstr>Experiment Setup – Flight Simulation Environment</vt:lpstr>
      <vt:lpstr>Experiment Setup – Experiment Conditions</vt:lpstr>
      <vt:lpstr>Experiment Setup – Participants and Dependent Measures</vt:lpstr>
      <vt:lpstr>Experiment Results – MIsery SCale (MISC) Scores</vt:lpstr>
      <vt:lpstr>Experiment Results – Simulator Sickness Questionnaire Scores</vt:lpstr>
      <vt:lpstr>Experiment Results – Head Movement</vt:lpstr>
      <vt:lpstr>Conclusions and Future Research</vt:lpstr>
      <vt:lpstr>Conclusions and Future Research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Englebert, Boris</cp:lastModifiedBy>
  <cp:revision>101</cp:revision>
  <cp:lastPrinted>1601-01-01T00:00:00Z</cp:lastPrinted>
  <dcterms:created xsi:type="dcterms:W3CDTF">2016-03-29T15:29:36Z</dcterms:created>
  <dcterms:modified xsi:type="dcterms:W3CDTF">2024-10-30T06:52:33Z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