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22_3C1F0BD0.xml" ContentType="application/vnd.ms-powerpoint.comments+xml"/>
  <Override PartName="/ppt/comments/modernComment_135_80C14447.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24"/>
  </p:notesMasterIdLst>
  <p:handoutMasterIdLst>
    <p:handoutMasterId r:id="rId25"/>
  </p:handoutMasterIdLst>
  <p:sldIdLst>
    <p:sldId id="289" r:id="rId5"/>
    <p:sldId id="290" r:id="rId6"/>
    <p:sldId id="291" r:id="rId7"/>
    <p:sldId id="293" r:id="rId8"/>
    <p:sldId id="294" r:id="rId9"/>
    <p:sldId id="295" r:id="rId10"/>
    <p:sldId id="296" r:id="rId11"/>
    <p:sldId id="297" r:id="rId12"/>
    <p:sldId id="298" r:id="rId13"/>
    <p:sldId id="299" r:id="rId14"/>
    <p:sldId id="300" r:id="rId15"/>
    <p:sldId id="301" r:id="rId16"/>
    <p:sldId id="302" r:id="rId17"/>
    <p:sldId id="303" r:id="rId18"/>
    <p:sldId id="309" r:id="rId19"/>
    <p:sldId id="305" r:id="rId20"/>
    <p:sldId id="307" r:id="rId21"/>
    <p:sldId id="310" r:id="rId22"/>
    <p:sldId id="292" r:id="rId23"/>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877E12-81BD-EAAA-4931-8875DB5579FC}" name="Korentsides, Jenna" initials="JK" userId="S::KORENTSJ@my.erau.edu::e7c188de-b6c3-4ecc-96ce-ae9fd753a3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3300"/>
    <a:srgbClr val="22458A"/>
    <a:srgbClr val="2B56AB"/>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86" autoAdjust="0"/>
    <p:restoredTop sz="94634" autoAdjust="0"/>
  </p:normalViewPr>
  <p:slideViewPr>
    <p:cSldViewPr snapToGrid="0">
      <p:cViewPr varScale="1">
        <p:scale>
          <a:sx n="40" d="100"/>
          <a:sy n="40" d="100"/>
        </p:scale>
        <p:origin x="44" y="5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omments/modernComment_122_3C1F0BD0.xml><?xml version="1.0" encoding="utf-8"?>
<p188:cmLst xmlns:a="http://schemas.openxmlformats.org/drawingml/2006/main" xmlns:r="http://schemas.openxmlformats.org/officeDocument/2006/relationships" xmlns:p188="http://schemas.microsoft.com/office/powerpoint/2018/8/main">
  <p188:cm id="{72043D11-50D6-0548-BB0E-B9C9BC3B5591}" authorId="{00877E12-81BD-EAAA-4931-8875DB5579FC}" created="2024-09-17T14:12:35.446">
    <ac:txMkLst xmlns:ac="http://schemas.microsoft.com/office/drawing/2013/main/command">
      <pc:docMk xmlns:pc="http://schemas.microsoft.com/office/powerpoint/2013/main/command"/>
      <pc:sldMk xmlns:pc="http://schemas.microsoft.com/office/powerpoint/2013/main/command" cId="1008667600" sldId="290"/>
      <ac:spMk id="4" creationId="{00000000-0000-0000-0000-000000000000}"/>
      <ac:txMk cp="431" len="142">
        <ac:context len="575" hash="4163304814"/>
      </ac:txMk>
    </ac:txMkLst>
    <p188:pos x="11022057" y="3765917"/>
    <p188:txBody>
      <a:bodyPr/>
      <a:lstStyle/>
      <a:p>
        <a:r>
          <a:rPr lang="en-US"/>
          <a:t>The distribution statement needs to be updated</a:t>
        </a:r>
      </a:p>
    </p188:txBody>
  </p188:cm>
</p188:cmLst>
</file>

<file path=ppt/comments/modernComment_135_80C14447.xml><?xml version="1.0" encoding="utf-8"?>
<p188:cmLst xmlns:a="http://schemas.openxmlformats.org/drawingml/2006/main" xmlns:r="http://schemas.openxmlformats.org/officeDocument/2006/relationships" xmlns:p188="http://schemas.microsoft.com/office/powerpoint/2018/8/main">
  <p188:cm id="{4D9D6F01-072A-8540-BD13-0E9E7AEF19EA}" authorId="{00877E12-81BD-EAAA-4931-8875DB5579FC}" created="2024-09-05T14:17:50.157">
    <pc:sldMkLst xmlns:pc="http://schemas.microsoft.com/office/powerpoint/2013/main/command">
      <pc:docMk/>
      <pc:sldMk cId="2204106260" sldId="303"/>
    </pc:sldMkLst>
    <p188:txBody>
      <a:bodyPr/>
      <a:lstStyle/>
      <a:p>
        <a:r>
          <a:rPr lang="en-US"/>
          <a:t>Consolidated results</a:t>
        </a:r>
      </a:p>
    </p188:txBody>
  </p188:cm>
</p188:cmLst>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9" name="Picture 28" descr="Text, logo&#10;&#10;Description automatically generated">
            <a:extLst>
              <a:ext uri="{FF2B5EF4-FFF2-40B4-BE49-F238E27FC236}">
                <a16:creationId xmlns:a16="http://schemas.microsoft.com/office/drawing/2014/main" id="{1268F2DD-8B4A-B745-B423-049FE7016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8997" y="6371281"/>
            <a:ext cx="1094689" cy="438303"/>
          </a:xfrm>
          <a:prstGeom prst="rect">
            <a:avLst/>
          </a:prstGeom>
        </p:spPr>
      </p:pic>
      <p:sp>
        <p:nvSpPr>
          <p:cNvPr id="30" name="Slide Number Placeholder 2">
            <a:extLst>
              <a:ext uri="{FF2B5EF4-FFF2-40B4-BE49-F238E27FC236}">
                <a16:creationId xmlns:a16="http://schemas.microsoft.com/office/drawing/2014/main" id="{8FAAA619-D59D-024E-83F2-04B759B36D5D}"/>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cxnSp>
        <p:nvCxnSpPr>
          <p:cNvPr id="2" name="Straight Connector 1">
            <a:extLst>
              <a:ext uri="{FF2B5EF4-FFF2-40B4-BE49-F238E27FC236}">
                <a16:creationId xmlns:a16="http://schemas.microsoft.com/office/drawing/2014/main" id="{763CD88B-3D8E-5930-8860-B89DE42D2953}"/>
              </a:ext>
            </a:extLst>
          </p:cNvPr>
          <p:cNvCxnSpPr/>
          <p:nvPr userDrawn="1"/>
        </p:nvCxnSpPr>
        <p:spPr bwMode="auto">
          <a:xfrm>
            <a:off x="0" y="1361190"/>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Picture 4">
            <a:extLst>
              <a:ext uri="{FF2B5EF4-FFF2-40B4-BE49-F238E27FC236}">
                <a16:creationId xmlns:a16="http://schemas.microsoft.com/office/drawing/2014/main" id="{C33F177E-FD1D-3429-0967-6E068024731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0" y="-16800"/>
            <a:ext cx="12192000" cy="1362456"/>
          </a:xfrm>
          <a:prstGeom prst="rect">
            <a:avLst/>
          </a:prstGeom>
        </p:spPr>
      </p:pic>
      <p:grpSp>
        <p:nvGrpSpPr>
          <p:cNvPr id="3" name="Group 2">
            <a:extLst>
              <a:ext uri="{FF2B5EF4-FFF2-40B4-BE49-F238E27FC236}">
                <a16:creationId xmlns:a16="http://schemas.microsoft.com/office/drawing/2014/main" id="{D3790B48-04B0-C7FD-F0C1-BEFEA9C62337}"/>
              </a:ext>
            </a:extLst>
          </p:cNvPr>
          <p:cNvGrpSpPr/>
          <p:nvPr userDrawn="1"/>
        </p:nvGrpSpPr>
        <p:grpSpPr>
          <a:xfrm>
            <a:off x="260862" y="6503087"/>
            <a:ext cx="1044262" cy="282877"/>
            <a:chOff x="260862" y="6503087"/>
            <a:chExt cx="1044262" cy="282877"/>
          </a:xfrm>
        </p:grpSpPr>
        <p:sp>
          <p:nvSpPr>
            <p:cNvPr id="6" name="Rectangle 5">
              <a:extLst>
                <a:ext uri="{FF2B5EF4-FFF2-40B4-BE49-F238E27FC236}">
                  <a16:creationId xmlns:a16="http://schemas.microsoft.com/office/drawing/2014/main" id="{365A881C-A917-6498-85C6-F1C8BEBFFF0A}"/>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7" name="Picture 6">
              <a:extLst>
                <a:ext uri="{FF2B5EF4-FFF2-40B4-BE49-F238E27FC236}">
                  <a16:creationId xmlns:a16="http://schemas.microsoft.com/office/drawing/2014/main" id="{176AF24A-A2C7-4537-ED5B-1FB8F20C86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8" name="Picture 7">
            <a:extLst>
              <a:ext uri="{FF2B5EF4-FFF2-40B4-BE49-F238E27FC236}">
                <a16:creationId xmlns:a16="http://schemas.microsoft.com/office/drawing/2014/main" id="{22007856-D53C-82C6-78C1-CE86F095E76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2" name="Picture 1">
            <a:extLst>
              <a:ext uri="{FF2B5EF4-FFF2-40B4-BE49-F238E27FC236}">
                <a16:creationId xmlns:a16="http://schemas.microsoft.com/office/drawing/2014/main" id="{E329B4E3-77EA-8607-736D-5A7B3EC41ECC}"/>
              </a:ext>
            </a:extLst>
          </p:cNvPr>
          <p:cNvPicPr>
            <a:picLocks noChangeAspect="1"/>
          </p:cNvPicPr>
          <p:nvPr userDrawn="1"/>
        </p:nvPicPr>
        <p:blipFill>
          <a:blip r:embed="rId7">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grpSp>
        <p:nvGrpSpPr>
          <p:cNvPr id="7" name="Group 6">
            <a:extLst>
              <a:ext uri="{FF2B5EF4-FFF2-40B4-BE49-F238E27FC236}">
                <a16:creationId xmlns:a16="http://schemas.microsoft.com/office/drawing/2014/main" id="{5D750FDE-2C1F-0237-67D9-0E156FC60F2F}"/>
              </a:ext>
            </a:extLst>
          </p:cNvPr>
          <p:cNvGrpSpPr/>
          <p:nvPr userDrawn="1"/>
        </p:nvGrpSpPr>
        <p:grpSpPr>
          <a:xfrm>
            <a:off x="260862" y="6503087"/>
            <a:ext cx="1044262" cy="282877"/>
            <a:chOff x="260862" y="6503087"/>
            <a:chExt cx="1044262" cy="282877"/>
          </a:xfrm>
        </p:grpSpPr>
        <p:sp>
          <p:nvSpPr>
            <p:cNvPr id="8" name="Rectangle 7">
              <a:extLst>
                <a:ext uri="{FF2B5EF4-FFF2-40B4-BE49-F238E27FC236}">
                  <a16:creationId xmlns:a16="http://schemas.microsoft.com/office/drawing/2014/main" id="{A065A0FB-53D2-D257-9A2D-FF80A7CD33CE}"/>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9" name="Picture 8">
              <a:extLst>
                <a:ext uri="{FF2B5EF4-FFF2-40B4-BE49-F238E27FC236}">
                  <a16:creationId xmlns:a16="http://schemas.microsoft.com/office/drawing/2014/main" id="{16A85FD3-3D3E-319A-77BE-25186D06BB4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11" name="Picture 10">
            <a:extLst>
              <a:ext uri="{FF2B5EF4-FFF2-40B4-BE49-F238E27FC236}">
                <a16:creationId xmlns:a16="http://schemas.microsoft.com/office/drawing/2014/main" id="{CDBDE676-EE96-D8BE-61A7-D8B05F2F3BA8}"/>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ft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35_80C1444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22_3C1F0BD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71093" y="1991403"/>
            <a:ext cx="10449813" cy="1229411"/>
          </a:xfrm>
        </p:spPr>
        <p:txBody>
          <a:bodyPr/>
          <a:lstStyle/>
          <a:p>
            <a:r>
              <a:rPr lang="en-US" sz="3200" dirty="0">
                <a:solidFill>
                  <a:srgbClr val="CC3300"/>
                </a:solidFill>
              </a:rPr>
              <a:t>An Evaluation of Visual and Performance Metrics in Virtual Reality-Based Parachute Descent Training</a:t>
            </a:r>
            <a:endParaRPr lang="en-US" sz="3200" dirty="0"/>
          </a:p>
        </p:txBody>
      </p:sp>
      <p:sp>
        <p:nvSpPr>
          <p:cNvPr id="10" name="Text Placeholder 9"/>
          <p:cNvSpPr>
            <a:spLocks noGrp="1"/>
          </p:cNvSpPr>
          <p:nvPr>
            <p:ph type="body" sz="quarter" idx="11"/>
          </p:nvPr>
        </p:nvSpPr>
        <p:spPr>
          <a:xfrm>
            <a:off x="1363836" y="3963539"/>
            <a:ext cx="9464326" cy="623673"/>
          </a:xfrm>
        </p:spPr>
        <p:txBody>
          <a:bodyPr/>
          <a:lstStyle/>
          <a:p>
            <a:pPr algn="ctr">
              <a:spcAft>
                <a:spcPts val="1200"/>
              </a:spcAft>
            </a:pPr>
            <a:r>
              <a:rPr lang="en-US" sz="3000" b="1" dirty="0"/>
              <a:t>Jenna Korentsides, Embry-Riddle Aeronautical University</a:t>
            </a:r>
          </a:p>
        </p:txBody>
      </p:sp>
      <p:sp>
        <p:nvSpPr>
          <p:cNvPr id="8" name="Slide Number Placeholder 7">
            <a:extLst>
              <a:ext uri="{FF2B5EF4-FFF2-40B4-BE49-F238E27FC236}">
                <a16:creationId xmlns:a16="http://schemas.microsoft.com/office/drawing/2014/main" id="{6AFF0339-B405-7E0A-3569-661D6C157DA2}"/>
              </a:ext>
            </a:extLst>
          </p:cNvPr>
          <p:cNvSpPr>
            <a:spLocks noGrp="1"/>
          </p:cNvSpPr>
          <p:nvPr>
            <p:ph type="sldNum" sz="quarter" idx="12"/>
          </p:nvPr>
        </p:nvSpPr>
        <p:spPr>
          <a:xfrm>
            <a:off x="10654406" y="6404468"/>
            <a:ext cx="821634" cy="340935"/>
          </a:xfrm>
        </p:spPr>
        <p:txBody>
          <a:bodyPr/>
          <a:lstStyle/>
          <a:p>
            <a:pPr>
              <a:defRPr/>
            </a:pPr>
            <a:fld id="{D68E8870-17DE-45C4-A8DD-7644B2422933}" type="slidenum">
              <a:rPr lang="en-US" b="1" smtClean="0"/>
              <a:pPr>
                <a:defRPr/>
              </a:pPr>
              <a:t>1</a:t>
            </a:fld>
            <a:endParaRPr lang="en-US" b="1" dirty="0"/>
          </a:p>
        </p:txBody>
      </p:sp>
      <p:pic>
        <p:nvPicPr>
          <p:cNvPr id="11" name="Picture 10">
            <a:extLst>
              <a:ext uri="{FF2B5EF4-FFF2-40B4-BE49-F238E27FC236}">
                <a16:creationId xmlns:a16="http://schemas.microsoft.com/office/drawing/2014/main" id="{C76F5179-5843-A27D-4A4A-5224B83F1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9870" y="6108128"/>
            <a:ext cx="751779" cy="623673"/>
          </a:xfrm>
          <a:prstGeom prst="rect">
            <a:avLst/>
          </a:prstGeom>
        </p:spPr>
      </p:pic>
      <p:pic>
        <p:nvPicPr>
          <p:cNvPr id="12" name="Picture 11">
            <a:extLst>
              <a:ext uri="{FF2B5EF4-FFF2-40B4-BE49-F238E27FC236}">
                <a16:creationId xmlns:a16="http://schemas.microsoft.com/office/drawing/2014/main" id="{CE261659-AF64-8D1E-C96E-EB25D19E5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0787" y="6179039"/>
            <a:ext cx="1096098" cy="481849"/>
          </a:xfrm>
          <a:prstGeom prst="rect">
            <a:avLst/>
          </a:prstGeom>
        </p:spPr>
      </p:pic>
      <p:pic>
        <p:nvPicPr>
          <p:cNvPr id="1026" name="Picture 2" descr="Embry–Riddle Aeronautical University - Wikipedia">
            <a:extLst>
              <a:ext uri="{FF2B5EF4-FFF2-40B4-BE49-F238E27FC236}">
                <a16:creationId xmlns:a16="http://schemas.microsoft.com/office/drawing/2014/main" id="{96A91BDB-E4A9-CC00-DD74-1079EF019E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8953" y="6044076"/>
            <a:ext cx="751779" cy="751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9378C-D456-3636-F4F0-2CD1D570AC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CB283D-78FB-735A-C9FA-C371A0B2D128}"/>
              </a:ext>
            </a:extLst>
          </p:cNvPr>
          <p:cNvSpPr>
            <a:spLocks noGrp="1"/>
          </p:cNvSpPr>
          <p:nvPr>
            <p:ph type="title"/>
          </p:nvPr>
        </p:nvSpPr>
        <p:spPr>
          <a:xfrm>
            <a:off x="1267968" y="0"/>
            <a:ext cx="9656064" cy="795130"/>
          </a:xfrm>
        </p:spPr>
        <p:txBody>
          <a:bodyPr/>
          <a:lstStyle/>
          <a:p>
            <a:r>
              <a:rPr lang="en-US" dirty="0"/>
              <a:t>Study Materials</a:t>
            </a:r>
          </a:p>
        </p:txBody>
      </p:sp>
      <p:sp>
        <p:nvSpPr>
          <p:cNvPr id="4" name="Content Placeholder 3">
            <a:extLst>
              <a:ext uri="{FF2B5EF4-FFF2-40B4-BE49-F238E27FC236}">
                <a16:creationId xmlns:a16="http://schemas.microsoft.com/office/drawing/2014/main" id="{9FFA2174-3ED1-2C5B-A2E4-F45898F1292C}"/>
              </a:ext>
            </a:extLst>
          </p:cNvPr>
          <p:cNvSpPr>
            <a:spLocks noGrp="1"/>
          </p:cNvSpPr>
          <p:nvPr>
            <p:ph sz="quarter" idx="11"/>
          </p:nvPr>
        </p:nvSpPr>
        <p:spPr>
          <a:xfrm>
            <a:off x="480132" y="893402"/>
            <a:ext cx="6722078" cy="5075237"/>
          </a:xfrm>
        </p:spPr>
        <p:txBody>
          <a:bodyPr/>
          <a:lstStyle/>
          <a:p>
            <a:pPr marL="0" indent="0">
              <a:buNone/>
            </a:pPr>
            <a:r>
              <a:rPr lang="en-US" sz="2600" b="1" dirty="0"/>
              <a:t>Simulator Features</a:t>
            </a:r>
          </a:p>
          <a:p>
            <a:pPr>
              <a:buFont typeface="Arial" panose="020B0604020202020204" pitchFamily="34" charset="0"/>
              <a:buChar char="•"/>
            </a:pPr>
            <a:r>
              <a:rPr lang="en-US" sz="2600" dirty="0"/>
              <a:t>Realistic 3D virtual environments and interactive controls</a:t>
            </a:r>
          </a:p>
          <a:p>
            <a:pPr>
              <a:buFont typeface="Arial" panose="020B0604020202020204" pitchFamily="34" charset="0"/>
              <a:buChar char="•"/>
            </a:pPr>
            <a:r>
              <a:rPr lang="en-US" sz="2600" dirty="0"/>
              <a:t>Tethered bucket seat and yellow steering toggles</a:t>
            </a:r>
          </a:p>
          <a:p>
            <a:pPr>
              <a:buFont typeface="Arial" panose="020B0604020202020204" pitchFamily="34" charset="0"/>
              <a:buChar char="•"/>
            </a:pPr>
            <a:r>
              <a:rPr lang="en-US" sz="2600" dirty="0"/>
              <a:t>LPU-like vest to simulate neck restrictions</a:t>
            </a:r>
          </a:p>
          <a:p>
            <a:pPr marL="0" indent="0">
              <a:buNone/>
            </a:pPr>
            <a:r>
              <a:rPr lang="en-US" sz="2600" b="1" dirty="0"/>
              <a:t>Measures</a:t>
            </a:r>
            <a:endParaRPr lang="en-US" sz="2600" dirty="0"/>
          </a:p>
          <a:p>
            <a:pPr>
              <a:buFont typeface="Arial" panose="020B0604020202020204" pitchFamily="34" charset="0"/>
              <a:buChar char="•"/>
            </a:pPr>
            <a:r>
              <a:rPr lang="en-US" sz="2600" dirty="0"/>
              <a:t>Spatial orientation</a:t>
            </a:r>
          </a:p>
          <a:p>
            <a:pPr>
              <a:buFont typeface="Arial" panose="020B0604020202020204" pitchFamily="34" charset="0"/>
              <a:buChar char="•"/>
            </a:pPr>
            <a:r>
              <a:rPr lang="en-US" sz="2600" dirty="0"/>
              <a:t>Task performance</a:t>
            </a:r>
          </a:p>
          <a:p>
            <a:pPr>
              <a:buFont typeface="Arial" panose="020B0604020202020204" pitchFamily="34" charset="0"/>
              <a:buChar char="•"/>
            </a:pPr>
            <a:r>
              <a:rPr lang="en-US" sz="2600" dirty="0"/>
              <a:t>Eye-tracking</a:t>
            </a:r>
          </a:p>
          <a:p>
            <a:pPr>
              <a:buFont typeface="Arial" panose="020B0604020202020204" pitchFamily="34" charset="0"/>
              <a:buChar char="•"/>
            </a:pPr>
            <a:r>
              <a:rPr lang="en-US" sz="2600" dirty="0" smtClean="0"/>
              <a:t>Self-efficacy (confidence in training)</a:t>
            </a:r>
            <a:endParaRPr lang="en-US" sz="2600" dirty="0"/>
          </a:p>
          <a:p>
            <a:pPr>
              <a:buFont typeface="Arial" panose="020B0604020202020204" pitchFamily="34" charset="0"/>
              <a:buChar char="•"/>
            </a:pPr>
            <a:r>
              <a:rPr lang="en-US" sz="2600" dirty="0"/>
              <a:t>Simulator </a:t>
            </a:r>
            <a:r>
              <a:rPr lang="en-US" sz="2600" dirty="0" smtClean="0"/>
              <a:t>sickness</a:t>
            </a:r>
          </a:p>
        </p:txBody>
      </p:sp>
      <p:sp>
        <p:nvSpPr>
          <p:cNvPr id="3" name="Slide Number Placeholder 2">
            <a:extLst>
              <a:ext uri="{FF2B5EF4-FFF2-40B4-BE49-F238E27FC236}">
                <a16:creationId xmlns:a16="http://schemas.microsoft.com/office/drawing/2014/main" id="{4803699D-1045-94ED-6AF3-3CC6CF321948}"/>
              </a:ext>
            </a:extLst>
          </p:cNvPr>
          <p:cNvSpPr>
            <a:spLocks noGrp="1"/>
          </p:cNvSpPr>
          <p:nvPr>
            <p:ph type="sldNum" sz="quarter" idx="10"/>
          </p:nvPr>
        </p:nvSpPr>
        <p:spPr>
          <a:xfrm>
            <a:off x="10722807" y="6373537"/>
            <a:ext cx="821634" cy="340935"/>
          </a:xfrm>
        </p:spPr>
        <p:txBody>
          <a:bodyPr/>
          <a:lstStyle/>
          <a:p>
            <a:pPr>
              <a:defRPr/>
            </a:pPr>
            <a:fld id="{D68E8870-17DE-45C4-A8DD-7644B2422933}" type="slidenum">
              <a:rPr lang="en-US" b="1" smtClean="0"/>
              <a:pPr>
                <a:defRPr/>
              </a:pPr>
              <a:t>10</a:t>
            </a:fld>
            <a:endParaRPr lang="en-US" b="1" dirty="0"/>
          </a:p>
        </p:txBody>
      </p:sp>
      <p:pic>
        <p:nvPicPr>
          <p:cNvPr id="5" name="Picture 2">
            <a:extLst>
              <a:ext uri="{FF2B5EF4-FFF2-40B4-BE49-F238E27FC236}">
                <a16:creationId xmlns:a16="http://schemas.microsoft.com/office/drawing/2014/main" id="{36AA6FD5-98E0-B751-69DF-1FC80C4E90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1040" y="2415689"/>
            <a:ext cx="4663989" cy="33955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F6AAF66-B762-FA9C-091F-F4DA3C471F82}"/>
              </a:ext>
            </a:extLst>
          </p:cNvPr>
          <p:cNvSpPr txBox="1"/>
          <p:nvPr/>
        </p:nvSpPr>
        <p:spPr>
          <a:xfrm>
            <a:off x="7202210" y="1992878"/>
            <a:ext cx="4989790" cy="338554"/>
          </a:xfrm>
          <a:prstGeom prst="rect">
            <a:avLst/>
          </a:prstGeom>
          <a:noFill/>
        </p:spPr>
        <p:txBody>
          <a:bodyPr wrap="square" rtlCol="0">
            <a:spAutoFit/>
          </a:bodyPr>
          <a:lstStyle/>
          <a:p>
            <a:r>
              <a:rPr lang="en-US" sz="1600" dirty="0" err="1"/>
              <a:t>SkyFall</a:t>
            </a:r>
            <a:r>
              <a:rPr lang="en-US" sz="1600" dirty="0"/>
              <a:t> Parachute Descent Training System Set-Up</a:t>
            </a:r>
          </a:p>
        </p:txBody>
      </p:sp>
    </p:spTree>
    <p:extLst>
      <p:ext uri="{BB962C8B-B14F-4D97-AF65-F5344CB8AC3E}">
        <p14:creationId xmlns:p14="http://schemas.microsoft.com/office/powerpoint/2010/main" val="2536933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65434-D93D-3DC8-4099-5E4FC90899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4BC8F-4199-06C3-8FEB-F0BC96E72283}"/>
              </a:ext>
            </a:extLst>
          </p:cNvPr>
          <p:cNvSpPr>
            <a:spLocks noGrp="1"/>
          </p:cNvSpPr>
          <p:nvPr>
            <p:ph type="title"/>
          </p:nvPr>
        </p:nvSpPr>
        <p:spPr>
          <a:xfrm>
            <a:off x="1267968" y="0"/>
            <a:ext cx="9656064" cy="795130"/>
          </a:xfrm>
        </p:spPr>
        <p:txBody>
          <a:bodyPr/>
          <a:lstStyle/>
          <a:p>
            <a:r>
              <a:rPr lang="en-US" dirty="0"/>
              <a:t>Measurement Details</a:t>
            </a:r>
          </a:p>
        </p:txBody>
      </p:sp>
      <p:sp>
        <p:nvSpPr>
          <p:cNvPr id="4" name="Content Placeholder 3">
            <a:extLst>
              <a:ext uri="{FF2B5EF4-FFF2-40B4-BE49-F238E27FC236}">
                <a16:creationId xmlns:a16="http://schemas.microsoft.com/office/drawing/2014/main" id="{885F7A18-7F00-F6D7-1573-5F8EA520FA43}"/>
              </a:ext>
            </a:extLst>
          </p:cNvPr>
          <p:cNvSpPr>
            <a:spLocks noGrp="1"/>
          </p:cNvSpPr>
          <p:nvPr>
            <p:ph sz="quarter" idx="11"/>
          </p:nvPr>
        </p:nvSpPr>
        <p:spPr>
          <a:xfrm>
            <a:off x="480132" y="1046716"/>
            <a:ext cx="7217205" cy="2876304"/>
          </a:xfrm>
        </p:spPr>
        <p:txBody>
          <a:bodyPr/>
          <a:lstStyle/>
          <a:p>
            <a:pPr marL="0" indent="0">
              <a:buNone/>
            </a:pPr>
            <a:r>
              <a:rPr lang="en-US" b="1" dirty="0"/>
              <a:t>Spatial Orientation</a:t>
            </a:r>
          </a:p>
          <a:p>
            <a:pPr>
              <a:buFont typeface="Arial" panose="020B0604020202020204" pitchFamily="34" charset="0"/>
              <a:buChar char="•"/>
            </a:pPr>
            <a:r>
              <a:rPr lang="en-US" dirty="0"/>
              <a:t>Online Guilford-Zimmerman Spatial Orientation Survey</a:t>
            </a:r>
          </a:p>
          <a:p>
            <a:pPr marL="0" indent="0">
              <a:buNone/>
            </a:pPr>
            <a:endParaRPr lang="en-US" sz="1200" dirty="0"/>
          </a:p>
          <a:p>
            <a:pPr marL="0" indent="0">
              <a:buNone/>
            </a:pPr>
            <a:r>
              <a:rPr lang="en-US" b="1" dirty="0"/>
              <a:t>Task Performance</a:t>
            </a:r>
            <a:endParaRPr lang="en-US" dirty="0"/>
          </a:p>
          <a:p>
            <a:pPr>
              <a:buFont typeface="Arial" panose="020B0604020202020204" pitchFamily="34" charset="0"/>
              <a:buChar char="•"/>
            </a:pPr>
            <a:r>
              <a:rPr lang="en-US" dirty="0"/>
              <a:t>Scoring rubric based on training observations</a:t>
            </a:r>
          </a:p>
        </p:txBody>
      </p:sp>
      <p:sp>
        <p:nvSpPr>
          <p:cNvPr id="3" name="Slide Number Placeholder 2">
            <a:extLst>
              <a:ext uri="{FF2B5EF4-FFF2-40B4-BE49-F238E27FC236}">
                <a16:creationId xmlns:a16="http://schemas.microsoft.com/office/drawing/2014/main" id="{D2F6BFA3-59D7-1071-17A3-0EE1430858D2}"/>
              </a:ext>
            </a:extLst>
          </p:cNvPr>
          <p:cNvSpPr>
            <a:spLocks noGrp="1"/>
          </p:cNvSpPr>
          <p:nvPr>
            <p:ph type="sldNum" sz="quarter" idx="10"/>
          </p:nvPr>
        </p:nvSpPr>
        <p:spPr>
          <a:xfrm>
            <a:off x="10722807" y="6373537"/>
            <a:ext cx="821634" cy="340935"/>
          </a:xfrm>
        </p:spPr>
        <p:txBody>
          <a:bodyPr/>
          <a:lstStyle/>
          <a:p>
            <a:pPr>
              <a:defRPr/>
            </a:pPr>
            <a:fld id="{D68E8870-17DE-45C4-A8DD-7644B2422933}" type="slidenum">
              <a:rPr lang="en-US" b="1" smtClean="0"/>
              <a:pPr>
                <a:defRPr/>
              </a:pPr>
              <a:t>11</a:t>
            </a:fld>
            <a:endParaRPr lang="en-US" b="1" dirty="0"/>
          </a:p>
        </p:txBody>
      </p:sp>
      <p:sp>
        <p:nvSpPr>
          <p:cNvPr id="5" name="Rectangle 2">
            <a:extLst>
              <a:ext uri="{FF2B5EF4-FFF2-40B4-BE49-F238E27FC236}">
                <a16:creationId xmlns:a16="http://schemas.microsoft.com/office/drawing/2014/main" id="{EEA3E181-DDCD-886F-02CF-BD30D783FE00}"/>
              </a:ext>
            </a:extLst>
          </p:cNvPr>
          <p:cNvSpPr>
            <a:spLocks noChangeArrowheads="1"/>
          </p:cNvSpPr>
          <p:nvPr/>
        </p:nvSpPr>
        <p:spPr bwMode="auto">
          <a:xfrm>
            <a:off x="7800268" y="13205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150DF795-AE1E-BC5C-F081-0AF28DAFC390}"/>
              </a:ext>
            </a:extLst>
          </p:cNvPr>
          <p:cNvGraphicFramePr>
            <a:graphicFrameLocks noChangeAspect="1"/>
          </p:cNvGraphicFramePr>
          <p:nvPr>
            <p:extLst>
              <p:ext uri="{D42A27DB-BD31-4B8C-83A1-F6EECF244321}">
                <p14:modId xmlns:p14="http://schemas.microsoft.com/office/powerpoint/2010/main" val="2062534618"/>
              </p:ext>
            </p:extLst>
          </p:nvPr>
        </p:nvGraphicFramePr>
        <p:xfrm>
          <a:off x="7543320" y="2415142"/>
          <a:ext cx="4313496" cy="2268787"/>
        </p:xfrm>
        <a:graphic>
          <a:graphicData uri="http://schemas.openxmlformats.org/presentationml/2006/ole">
            <mc:AlternateContent xmlns:mc="http://schemas.openxmlformats.org/markup-compatibility/2006">
              <mc:Choice xmlns:v="urn:schemas-microsoft-com:vml" Requires="v">
                <p:oleObj spid="_x0000_s1045" r:id="rId3" imgW="4381500" imgH="2705100" progId="PBrush">
                  <p:embed/>
                </p:oleObj>
              </mc:Choice>
              <mc:Fallback>
                <p:oleObj r:id="rId3" imgW="4381500" imgH="2705100" progId="PBrus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320" y="2415142"/>
                        <a:ext cx="4313496" cy="2268787"/>
                      </a:xfrm>
                      <a:prstGeom prst="rect">
                        <a:avLst/>
                      </a:prstGeom>
                      <a:noFill/>
                    </p:spPr>
                  </p:pic>
                </p:oleObj>
              </mc:Fallback>
            </mc:AlternateContent>
          </a:graphicData>
        </a:graphic>
      </p:graphicFrame>
      <p:sp>
        <p:nvSpPr>
          <p:cNvPr id="7" name="Content Placeholder 3">
            <a:extLst>
              <a:ext uri="{FF2B5EF4-FFF2-40B4-BE49-F238E27FC236}">
                <a16:creationId xmlns:a16="http://schemas.microsoft.com/office/drawing/2014/main" id="{CFF1BB65-0886-E9B6-6830-DF42BDD3F705}"/>
              </a:ext>
            </a:extLst>
          </p:cNvPr>
          <p:cNvSpPr txBox="1">
            <a:spLocks/>
          </p:cNvSpPr>
          <p:nvPr/>
        </p:nvSpPr>
        <p:spPr bwMode="auto">
          <a:xfrm>
            <a:off x="480131" y="3919686"/>
            <a:ext cx="11064309" cy="10413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Font typeface="Wingdings" charset="2"/>
              <a:buNone/>
            </a:pPr>
            <a:r>
              <a:rPr lang="en-US" b="1" kern="0" dirty="0"/>
              <a:t>Exploratory Eye-Tracking Metrics</a:t>
            </a:r>
            <a:endParaRPr lang="en-US" kern="0" dirty="0"/>
          </a:p>
          <a:p>
            <a:pPr>
              <a:buFont typeface="Arial" panose="020B0604020202020204" pitchFamily="34" charset="0"/>
              <a:buChar char="•"/>
            </a:pPr>
            <a:r>
              <a:rPr lang="en-US" kern="0" dirty="0"/>
              <a:t>Time to first fixation, dwell time, number of fixations, search time</a:t>
            </a:r>
          </a:p>
        </p:txBody>
      </p:sp>
      <p:sp>
        <p:nvSpPr>
          <p:cNvPr id="8" name="TextBox 7">
            <a:extLst>
              <a:ext uri="{FF2B5EF4-FFF2-40B4-BE49-F238E27FC236}">
                <a16:creationId xmlns:a16="http://schemas.microsoft.com/office/drawing/2014/main" id="{A99AAB62-F7E3-B468-6760-6B48A787023A}"/>
              </a:ext>
            </a:extLst>
          </p:cNvPr>
          <p:cNvSpPr txBox="1"/>
          <p:nvPr/>
        </p:nvSpPr>
        <p:spPr>
          <a:xfrm>
            <a:off x="7467984" y="1846559"/>
            <a:ext cx="4663989" cy="584775"/>
          </a:xfrm>
          <a:prstGeom prst="rect">
            <a:avLst/>
          </a:prstGeom>
          <a:noFill/>
        </p:spPr>
        <p:txBody>
          <a:bodyPr wrap="square" rtlCol="0">
            <a:spAutoFit/>
          </a:bodyPr>
          <a:lstStyle/>
          <a:p>
            <a:r>
              <a:rPr lang="en-US" sz="1600" dirty="0"/>
              <a:t>Online Guilford-Zimmerman Spatial Orientation Survey</a:t>
            </a:r>
          </a:p>
        </p:txBody>
      </p:sp>
      <p:sp>
        <p:nvSpPr>
          <p:cNvPr id="10" name="Content Placeholder 3">
            <a:extLst>
              <a:ext uri="{FF2B5EF4-FFF2-40B4-BE49-F238E27FC236}">
                <a16:creationId xmlns:a16="http://schemas.microsoft.com/office/drawing/2014/main" id="{CFF1BB65-0886-E9B6-6830-DF42BDD3F705}"/>
              </a:ext>
            </a:extLst>
          </p:cNvPr>
          <p:cNvSpPr txBox="1">
            <a:spLocks/>
          </p:cNvSpPr>
          <p:nvPr/>
        </p:nvSpPr>
        <p:spPr bwMode="auto">
          <a:xfrm>
            <a:off x="480131" y="5078910"/>
            <a:ext cx="11064309" cy="1535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Font typeface="Wingdings" charset="2"/>
              <a:buNone/>
            </a:pPr>
            <a:r>
              <a:rPr lang="en-US" b="1" kern="0" dirty="0" smtClean="0"/>
              <a:t>Self Efficacy (Confidence)</a:t>
            </a:r>
          </a:p>
          <a:p>
            <a:pPr>
              <a:buFont typeface="Arial" panose="020B0604020202020204" pitchFamily="34" charset="0"/>
              <a:buChar char="•"/>
            </a:pPr>
            <a:r>
              <a:rPr lang="en-US" kern="0" dirty="0" smtClean="0"/>
              <a:t>7 point Likert scale</a:t>
            </a:r>
          </a:p>
          <a:p>
            <a:pPr marL="0" indent="0">
              <a:buNone/>
            </a:pPr>
            <a:r>
              <a:rPr lang="en-US" b="1" kern="0" dirty="0" smtClean="0"/>
              <a:t>Simulator Sickness (Kennedy et al.)</a:t>
            </a:r>
            <a:endParaRPr lang="en-US" kern="0" dirty="0"/>
          </a:p>
        </p:txBody>
      </p:sp>
    </p:spTree>
    <p:extLst>
      <p:ext uri="{BB962C8B-B14F-4D97-AF65-F5344CB8AC3E}">
        <p14:creationId xmlns:p14="http://schemas.microsoft.com/office/powerpoint/2010/main" val="782856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E86CB-5AB4-9088-3CDC-C7D782BA92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2DC2E1-78A1-9ABF-53CE-F4F97292D1BA}"/>
              </a:ext>
            </a:extLst>
          </p:cNvPr>
          <p:cNvSpPr>
            <a:spLocks noGrp="1"/>
          </p:cNvSpPr>
          <p:nvPr>
            <p:ph type="title"/>
          </p:nvPr>
        </p:nvSpPr>
        <p:spPr>
          <a:xfrm>
            <a:off x="1267968" y="0"/>
            <a:ext cx="9656064" cy="795130"/>
          </a:xfrm>
        </p:spPr>
        <p:txBody>
          <a:bodyPr/>
          <a:lstStyle/>
          <a:p>
            <a:r>
              <a:rPr lang="en-US" dirty="0"/>
              <a:t>Procedure Summary</a:t>
            </a:r>
          </a:p>
        </p:txBody>
      </p:sp>
      <p:sp>
        <p:nvSpPr>
          <p:cNvPr id="4" name="Content Placeholder 3">
            <a:extLst>
              <a:ext uri="{FF2B5EF4-FFF2-40B4-BE49-F238E27FC236}">
                <a16:creationId xmlns:a16="http://schemas.microsoft.com/office/drawing/2014/main" id="{60016F4B-75C6-8D62-29E4-DCFD78DB4084}"/>
              </a:ext>
            </a:extLst>
          </p:cNvPr>
          <p:cNvSpPr>
            <a:spLocks noGrp="1"/>
          </p:cNvSpPr>
          <p:nvPr>
            <p:ph sz="quarter" idx="11"/>
          </p:nvPr>
        </p:nvSpPr>
        <p:spPr/>
        <p:txBody>
          <a:bodyPr/>
          <a:lstStyle/>
          <a:p>
            <a:pPr marL="0" indent="0">
              <a:buNone/>
            </a:pPr>
            <a:r>
              <a:rPr lang="en-US" b="1" dirty="0"/>
              <a:t>Initial Steps</a:t>
            </a:r>
          </a:p>
          <a:p>
            <a:pPr>
              <a:buFont typeface="Arial" panose="020B0604020202020204" pitchFamily="34" charset="0"/>
              <a:buChar char="•"/>
            </a:pPr>
            <a:r>
              <a:rPr lang="en-US" dirty="0"/>
              <a:t>Completion of demographics and spatial orientation </a:t>
            </a:r>
            <a:r>
              <a:rPr lang="en-US" dirty="0" smtClean="0"/>
              <a:t>survey, 10-minute </a:t>
            </a:r>
            <a:r>
              <a:rPr lang="en-US" dirty="0"/>
              <a:t>instructional presentations on emergency procedures</a:t>
            </a:r>
          </a:p>
          <a:p>
            <a:pPr marL="0" indent="0">
              <a:buNone/>
            </a:pPr>
            <a:endParaRPr lang="en-US" dirty="0"/>
          </a:p>
          <a:p>
            <a:pPr marL="0" indent="0">
              <a:buNone/>
            </a:pPr>
            <a:r>
              <a:rPr lang="en-US" b="1" dirty="0"/>
              <a:t>Simulation Training</a:t>
            </a:r>
            <a:endParaRPr lang="en-US" dirty="0"/>
          </a:p>
          <a:p>
            <a:pPr>
              <a:buFont typeface="Arial" panose="020B0604020202020204" pitchFamily="34" charset="0"/>
              <a:buChar char="•"/>
            </a:pPr>
            <a:r>
              <a:rPr lang="en-US" dirty="0"/>
              <a:t>Familiarization with the system</a:t>
            </a:r>
          </a:p>
          <a:p>
            <a:pPr>
              <a:buFont typeface="Arial" panose="020B0604020202020204" pitchFamily="34" charset="0"/>
              <a:buChar char="•"/>
            </a:pPr>
            <a:r>
              <a:rPr lang="en-US" dirty="0"/>
              <a:t>Practice and test scenarios with varying </a:t>
            </a:r>
            <a:r>
              <a:rPr lang="en-US" dirty="0" smtClean="0"/>
              <a:t>conditions</a:t>
            </a:r>
          </a:p>
          <a:p>
            <a:pPr>
              <a:buFont typeface="Arial" panose="020B0604020202020204" pitchFamily="34" charset="0"/>
              <a:buChar char="•"/>
            </a:pPr>
            <a:r>
              <a:rPr lang="en-US" dirty="0" smtClean="0"/>
              <a:t>Researcher rubric</a:t>
            </a:r>
          </a:p>
          <a:p>
            <a:pPr>
              <a:buFont typeface="Arial" panose="020B0604020202020204" pitchFamily="34" charset="0"/>
              <a:buChar char="•"/>
            </a:pPr>
            <a:r>
              <a:rPr lang="en-US" dirty="0" smtClean="0"/>
              <a:t>Self efficacy measured after each scenario</a:t>
            </a:r>
          </a:p>
          <a:p>
            <a:pPr>
              <a:buFont typeface="Arial" panose="020B0604020202020204" pitchFamily="34" charset="0"/>
              <a:buChar char="•"/>
            </a:pPr>
            <a:r>
              <a:rPr lang="en-US" dirty="0" smtClean="0"/>
              <a:t>Assessed simulator sickness throughout the training</a:t>
            </a:r>
            <a:endParaRPr lang="en-US" dirty="0">
              <a:solidFill>
                <a:srgbClr val="FF0000"/>
              </a:solidFill>
            </a:endParaRPr>
          </a:p>
          <a:p>
            <a:pPr marL="0" indent="0">
              <a:buNone/>
            </a:pPr>
            <a:endParaRPr lang="en-US" dirty="0"/>
          </a:p>
        </p:txBody>
      </p:sp>
      <p:sp>
        <p:nvSpPr>
          <p:cNvPr id="3" name="Slide Number Placeholder 2">
            <a:extLst>
              <a:ext uri="{FF2B5EF4-FFF2-40B4-BE49-F238E27FC236}">
                <a16:creationId xmlns:a16="http://schemas.microsoft.com/office/drawing/2014/main" id="{7C8F2EF7-4F7B-EBD1-1763-CCFE00E1119C}"/>
              </a:ext>
            </a:extLst>
          </p:cNvPr>
          <p:cNvSpPr>
            <a:spLocks noGrp="1"/>
          </p:cNvSpPr>
          <p:nvPr>
            <p:ph type="sldNum" sz="quarter" idx="10"/>
          </p:nvPr>
        </p:nvSpPr>
        <p:spPr>
          <a:xfrm>
            <a:off x="10722807" y="6373537"/>
            <a:ext cx="821634" cy="340935"/>
          </a:xfrm>
        </p:spPr>
        <p:txBody>
          <a:bodyPr/>
          <a:lstStyle/>
          <a:p>
            <a:pPr>
              <a:defRPr/>
            </a:pPr>
            <a:fld id="{D68E8870-17DE-45C4-A8DD-7644B2422933}" type="slidenum">
              <a:rPr lang="en-US" b="1" smtClean="0"/>
              <a:pPr>
                <a:defRPr/>
              </a:pPr>
              <a:t>12</a:t>
            </a:fld>
            <a:endParaRPr lang="en-US" b="1" dirty="0"/>
          </a:p>
        </p:txBody>
      </p:sp>
    </p:spTree>
    <p:extLst>
      <p:ext uri="{BB962C8B-B14F-4D97-AF65-F5344CB8AC3E}">
        <p14:creationId xmlns:p14="http://schemas.microsoft.com/office/powerpoint/2010/main" val="2837163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73742-F741-E419-CE5C-C893B95CCD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7ED07-D46C-97A1-E749-4350A48639B8}"/>
              </a:ext>
            </a:extLst>
          </p:cNvPr>
          <p:cNvSpPr>
            <a:spLocks noGrp="1"/>
          </p:cNvSpPr>
          <p:nvPr>
            <p:ph type="title"/>
          </p:nvPr>
        </p:nvSpPr>
        <p:spPr>
          <a:xfrm>
            <a:off x="1267968" y="0"/>
            <a:ext cx="9656064" cy="795130"/>
          </a:xfrm>
        </p:spPr>
        <p:txBody>
          <a:bodyPr/>
          <a:lstStyle/>
          <a:p>
            <a:r>
              <a:rPr lang="en-US" dirty="0"/>
              <a:t>Hypotheses Overview</a:t>
            </a:r>
          </a:p>
        </p:txBody>
      </p:sp>
      <p:sp>
        <p:nvSpPr>
          <p:cNvPr id="4" name="Content Placeholder 3">
            <a:extLst>
              <a:ext uri="{FF2B5EF4-FFF2-40B4-BE49-F238E27FC236}">
                <a16:creationId xmlns:a16="http://schemas.microsoft.com/office/drawing/2014/main" id="{8929D3BF-00C3-4C6A-88BD-284DD042B153}"/>
              </a:ext>
            </a:extLst>
          </p:cNvPr>
          <p:cNvSpPr>
            <a:spLocks noGrp="1"/>
          </p:cNvSpPr>
          <p:nvPr>
            <p:ph sz="quarter" idx="11"/>
          </p:nvPr>
        </p:nvSpPr>
        <p:spPr/>
        <p:txBody>
          <a:bodyPr/>
          <a:lstStyle/>
          <a:p>
            <a:pPr marL="0" indent="0">
              <a:spcAft>
                <a:spcPts val="1200"/>
              </a:spcAft>
              <a:buNone/>
            </a:pPr>
            <a:r>
              <a:rPr lang="en-US" b="1" dirty="0" smtClean="0"/>
              <a:t>H1</a:t>
            </a:r>
            <a:r>
              <a:rPr lang="en-US" b="1" dirty="0"/>
              <a:t>: </a:t>
            </a:r>
            <a:r>
              <a:rPr lang="en-US" dirty="0"/>
              <a:t>Smaller FORs will yield better task </a:t>
            </a:r>
            <a:r>
              <a:rPr lang="en-US" dirty="0" smtClean="0"/>
              <a:t>performance</a:t>
            </a:r>
            <a:r>
              <a:rPr lang="en-US" dirty="0"/>
              <a:t> </a:t>
            </a:r>
            <a:r>
              <a:rPr lang="en-US" dirty="0" smtClean="0"/>
              <a:t>(rubric scores)</a:t>
            </a:r>
          </a:p>
          <a:p>
            <a:pPr marL="0" indent="0">
              <a:spcAft>
                <a:spcPts val="1200"/>
              </a:spcAft>
              <a:buNone/>
            </a:pPr>
            <a:r>
              <a:rPr lang="en-US" b="1" dirty="0" smtClean="0"/>
              <a:t>H2</a:t>
            </a:r>
            <a:r>
              <a:rPr lang="en-US" b="1" dirty="0"/>
              <a:t>:</a:t>
            </a:r>
            <a:r>
              <a:rPr lang="en-US" dirty="0"/>
              <a:t> Larger FORs will improve seat kit release accuracy</a:t>
            </a:r>
          </a:p>
          <a:p>
            <a:pPr marL="0" indent="0">
              <a:spcAft>
                <a:spcPts val="1200"/>
              </a:spcAft>
              <a:buNone/>
            </a:pPr>
            <a:r>
              <a:rPr lang="en-US" b="1" dirty="0"/>
              <a:t>H3:</a:t>
            </a:r>
            <a:r>
              <a:rPr lang="en-US" dirty="0"/>
              <a:t> Larger FORs will increase course correction times</a:t>
            </a:r>
          </a:p>
          <a:p>
            <a:pPr marL="0" indent="0">
              <a:spcAft>
                <a:spcPts val="1200"/>
              </a:spcAft>
              <a:buNone/>
            </a:pPr>
            <a:r>
              <a:rPr lang="en-US" b="1" dirty="0"/>
              <a:t>H4:</a:t>
            </a:r>
            <a:r>
              <a:rPr lang="en-US" dirty="0"/>
              <a:t> Larger FORs will enhance </a:t>
            </a:r>
            <a:r>
              <a:rPr lang="en-US" dirty="0" smtClean="0"/>
              <a:t>confidence</a:t>
            </a:r>
            <a:r>
              <a:rPr lang="en-US" dirty="0"/>
              <a:t> </a:t>
            </a:r>
            <a:r>
              <a:rPr lang="en-US" dirty="0" smtClean="0"/>
              <a:t>(self-efficacy) </a:t>
            </a:r>
            <a:r>
              <a:rPr lang="en-US" dirty="0"/>
              <a:t>in training</a:t>
            </a:r>
            <a:endParaRPr lang="en-US" b="1" dirty="0"/>
          </a:p>
          <a:p>
            <a:pPr marL="0" indent="0">
              <a:spcAft>
                <a:spcPts val="1200"/>
              </a:spcAft>
              <a:buNone/>
            </a:pPr>
            <a:r>
              <a:rPr lang="en-US" b="1" dirty="0"/>
              <a:t>H5:</a:t>
            </a:r>
            <a:r>
              <a:rPr lang="en-US" dirty="0"/>
              <a:t> Smaller FORs will result in longer time to first fixation</a:t>
            </a:r>
          </a:p>
          <a:p>
            <a:pPr marL="0" indent="0">
              <a:spcAft>
                <a:spcPts val="1200"/>
              </a:spcAft>
              <a:buNone/>
            </a:pPr>
            <a:r>
              <a:rPr lang="en-US" b="1" dirty="0"/>
              <a:t>H6:</a:t>
            </a:r>
            <a:r>
              <a:rPr lang="en-US" dirty="0"/>
              <a:t> Larger FORs will lead to longer dwell times</a:t>
            </a:r>
          </a:p>
          <a:p>
            <a:pPr marL="0" indent="0">
              <a:spcAft>
                <a:spcPts val="1200"/>
              </a:spcAft>
              <a:buNone/>
            </a:pPr>
            <a:r>
              <a:rPr lang="en-US" b="1" dirty="0"/>
              <a:t>H7:</a:t>
            </a:r>
            <a:r>
              <a:rPr lang="en-US" dirty="0"/>
              <a:t> Larger FORs will result in fewer fixations</a:t>
            </a:r>
          </a:p>
          <a:p>
            <a:pPr marL="0" indent="0">
              <a:spcAft>
                <a:spcPts val="1200"/>
              </a:spcAft>
              <a:buNone/>
            </a:pPr>
            <a:r>
              <a:rPr lang="en-US" b="1" dirty="0"/>
              <a:t>H8:</a:t>
            </a:r>
            <a:r>
              <a:rPr lang="en-US" dirty="0"/>
              <a:t> Larger FORs will increase search times</a:t>
            </a:r>
            <a:endParaRPr lang="en-US" b="1" dirty="0"/>
          </a:p>
        </p:txBody>
      </p:sp>
      <p:sp>
        <p:nvSpPr>
          <p:cNvPr id="3" name="Slide Number Placeholder 2">
            <a:extLst>
              <a:ext uri="{FF2B5EF4-FFF2-40B4-BE49-F238E27FC236}">
                <a16:creationId xmlns:a16="http://schemas.microsoft.com/office/drawing/2014/main" id="{497034B5-5DC0-287D-90C5-1E83B90541DE}"/>
              </a:ext>
            </a:extLst>
          </p:cNvPr>
          <p:cNvSpPr>
            <a:spLocks noGrp="1"/>
          </p:cNvSpPr>
          <p:nvPr>
            <p:ph type="sldNum" sz="quarter" idx="10"/>
          </p:nvPr>
        </p:nvSpPr>
        <p:spPr>
          <a:xfrm>
            <a:off x="10722807" y="6373537"/>
            <a:ext cx="821634" cy="340935"/>
          </a:xfrm>
        </p:spPr>
        <p:txBody>
          <a:bodyPr/>
          <a:lstStyle/>
          <a:p>
            <a:pPr>
              <a:defRPr/>
            </a:pPr>
            <a:fld id="{D68E8870-17DE-45C4-A8DD-7644B2422933}" type="slidenum">
              <a:rPr lang="en-US" b="1" smtClean="0"/>
              <a:pPr>
                <a:defRPr/>
              </a:pPr>
              <a:t>13</a:t>
            </a:fld>
            <a:endParaRPr lang="en-US" b="1" dirty="0"/>
          </a:p>
        </p:txBody>
      </p:sp>
    </p:spTree>
    <p:extLst>
      <p:ext uri="{BB962C8B-B14F-4D97-AF65-F5344CB8AC3E}">
        <p14:creationId xmlns:p14="http://schemas.microsoft.com/office/powerpoint/2010/main" val="1331433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0C5A9-C50B-24D5-C6C9-C5D73ED833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077344-CBDE-C138-1E9F-8725BEA25DA1}"/>
              </a:ext>
            </a:extLst>
          </p:cNvPr>
          <p:cNvSpPr>
            <a:spLocks noGrp="1"/>
          </p:cNvSpPr>
          <p:nvPr>
            <p:ph type="title"/>
          </p:nvPr>
        </p:nvSpPr>
        <p:spPr>
          <a:xfrm>
            <a:off x="643422" y="0"/>
            <a:ext cx="10924032" cy="795130"/>
          </a:xfrm>
        </p:spPr>
        <p:txBody>
          <a:bodyPr/>
          <a:lstStyle/>
          <a:p>
            <a:r>
              <a:rPr lang="en-US" dirty="0"/>
              <a:t>Bayesian Analysis &amp; Analysis of Variance (ANOVA)</a:t>
            </a:r>
          </a:p>
        </p:txBody>
      </p:sp>
      <p:sp>
        <p:nvSpPr>
          <p:cNvPr id="4" name="Content Placeholder 3">
            <a:extLst>
              <a:ext uri="{FF2B5EF4-FFF2-40B4-BE49-F238E27FC236}">
                <a16:creationId xmlns:a16="http://schemas.microsoft.com/office/drawing/2014/main" id="{CBF9643B-C2A3-A9A5-1F96-151401F9657B}"/>
              </a:ext>
            </a:extLst>
          </p:cNvPr>
          <p:cNvSpPr>
            <a:spLocks noGrp="1"/>
          </p:cNvSpPr>
          <p:nvPr>
            <p:ph sz="quarter" idx="11"/>
          </p:nvPr>
        </p:nvSpPr>
        <p:spPr/>
        <p:txBody>
          <a:bodyPr/>
          <a:lstStyle/>
          <a:p>
            <a:pPr marL="0" indent="0">
              <a:buNone/>
            </a:pPr>
            <a:r>
              <a:rPr lang="en-US" b="1" dirty="0"/>
              <a:t>ANOVA:</a:t>
            </a:r>
            <a:endParaRPr lang="en-US" dirty="0"/>
          </a:p>
          <a:p>
            <a:pPr>
              <a:buFont typeface="Arial" panose="020B0604020202020204" pitchFamily="34" charset="0"/>
              <a:buChar char="•"/>
            </a:pPr>
            <a:r>
              <a:rPr lang="en-US" dirty="0"/>
              <a:t>Traditional method.</a:t>
            </a:r>
          </a:p>
          <a:p>
            <a:pPr>
              <a:buFont typeface="Arial" panose="020B0604020202020204" pitchFamily="34" charset="0"/>
              <a:buChar char="•"/>
            </a:pPr>
            <a:r>
              <a:rPr lang="en-US" dirty="0"/>
              <a:t>Tests for significant </a:t>
            </a:r>
            <a:r>
              <a:rPr lang="en-US" dirty="0" smtClean="0"/>
              <a:t>variable differences </a:t>
            </a:r>
            <a:r>
              <a:rPr lang="en-US" dirty="0"/>
              <a:t>between FOR sizes.</a:t>
            </a:r>
          </a:p>
          <a:p>
            <a:pPr>
              <a:buFont typeface="Arial" panose="020B0604020202020204" pitchFamily="34" charset="0"/>
              <a:buChar char="•"/>
            </a:pPr>
            <a:r>
              <a:rPr lang="en-US" dirty="0"/>
              <a:t>Uses a fixed significance threshold (p-value).</a:t>
            </a:r>
          </a:p>
          <a:p>
            <a:pPr>
              <a:buFont typeface="Arial" panose="020B0604020202020204" pitchFamily="34" charset="0"/>
              <a:buChar char="•"/>
            </a:pPr>
            <a:r>
              <a:rPr lang="en-US" dirty="0"/>
              <a:t>Establishing whether observed differences are statistically significant.</a:t>
            </a:r>
          </a:p>
          <a:p>
            <a:pPr marL="0" indent="0">
              <a:buNone/>
            </a:pPr>
            <a:endParaRPr lang="en-US" dirty="0"/>
          </a:p>
          <a:p>
            <a:pPr marL="0" indent="0">
              <a:buNone/>
            </a:pPr>
            <a:r>
              <a:rPr lang="en-US" b="1" dirty="0"/>
              <a:t>Bayesian Analysis:</a:t>
            </a:r>
            <a:endParaRPr lang="en-US" dirty="0"/>
          </a:p>
          <a:p>
            <a:pPr>
              <a:buFont typeface="Arial" panose="020B0604020202020204" pitchFamily="34" charset="0"/>
              <a:buChar char="•"/>
            </a:pPr>
            <a:r>
              <a:rPr lang="en-US" dirty="0"/>
              <a:t>Estimates the probability of a hypothesis given the data.</a:t>
            </a:r>
          </a:p>
          <a:p>
            <a:pPr>
              <a:buFont typeface="Arial" panose="020B0604020202020204" pitchFamily="34" charset="0"/>
              <a:buChar char="•"/>
            </a:pPr>
            <a:r>
              <a:rPr lang="en-US" dirty="0"/>
              <a:t>Provides nuanced interpretation of evidence, especially for inconclusive or non-significant results.</a:t>
            </a:r>
          </a:p>
        </p:txBody>
      </p:sp>
      <p:sp>
        <p:nvSpPr>
          <p:cNvPr id="3" name="Slide Number Placeholder 2">
            <a:extLst>
              <a:ext uri="{FF2B5EF4-FFF2-40B4-BE49-F238E27FC236}">
                <a16:creationId xmlns:a16="http://schemas.microsoft.com/office/drawing/2014/main" id="{6A6BABC3-9528-6922-DEF8-6ECA3B750017}"/>
              </a:ext>
            </a:extLst>
          </p:cNvPr>
          <p:cNvSpPr>
            <a:spLocks noGrp="1"/>
          </p:cNvSpPr>
          <p:nvPr>
            <p:ph type="sldNum" sz="quarter" idx="10"/>
          </p:nvPr>
        </p:nvSpPr>
        <p:spPr>
          <a:xfrm>
            <a:off x="10722807" y="6373537"/>
            <a:ext cx="821634" cy="340935"/>
          </a:xfrm>
        </p:spPr>
        <p:txBody>
          <a:bodyPr/>
          <a:lstStyle/>
          <a:p>
            <a:pPr>
              <a:defRPr/>
            </a:pPr>
            <a:fld id="{D68E8870-17DE-45C4-A8DD-7644B2422933}" type="slidenum">
              <a:rPr lang="en-US" b="1" smtClean="0"/>
              <a:pPr>
                <a:defRPr/>
              </a:pPr>
              <a:t>14</a:t>
            </a:fld>
            <a:endParaRPr lang="en-US" b="1" dirty="0"/>
          </a:p>
        </p:txBody>
      </p:sp>
    </p:spTree>
    <p:extLst>
      <p:ext uri="{BB962C8B-B14F-4D97-AF65-F5344CB8AC3E}">
        <p14:creationId xmlns:p14="http://schemas.microsoft.com/office/powerpoint/2010/main" val="2204106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66961-AE8E-6072-4D4C-1A2B0692A9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2F4DBA-D5C6-E9D5-8F9E-8CBA325F8A27}"/>
              </a:ext>
            </a:extLst>
          </p:cNvPr>
          <p:cNvSpPr>
            <a:spLocks noGrp="1"/>
          </p:cNvSpPr>
          <p:nvPr>
            <p:ph type="title"/>
          </p:nvPr>
        </p:nvSpPr>
        <p:spPr>
          <a:xfrm>
            <a:off x="643422" y="0"/>
            <a:ext cx="10924032" cy="795130"/>
          </a:xfrm>
        </p:spPr>
        <p:txBody>
          <a:bodyPr/>
          <a:lstStyle/>
          <a:p>
            <a:r>
              <a:rPr lang="en-US" dirty="0"/>
              <a:t>Bayesian Analysis &amp; Analysis of Variance (ANOVA) Results</a:t>
            </a:r>
          </a:p>
        </p:txBody>
      </p:sp>
      <p:sp>
        <p:nvSpPr>
          <p:cNvPr id="4" name="Content Placeholder 3">
            <a:extLst>
              <a:ext uri="{FF2B5EF4-FFF2-40B4-BE49-F238E27FC236}">
                <a16:creationId xmlns:a16="http://schemas.microsoft.com/office/drawing/2014/main" id="{C4808E81-53BA-4F00-1D14-1F87A42A7BAD}"/>
              </a:ext>
            </a:extLst>
          </p:cNvPr>
          <p:cNvSpPr>
            <a:spLocks noGrp="1"/>
          </p:cNvSpPr>
          <p:nvPr>
            <p:ph sz="quarter" idx="11"/>
          </p:nvPr>
        </p:nvSpPr>
        <p:spPr>
          <a:xfrm>
            <a:off x="480132" y="1245476"/>
            <a:ext cx="11250613" cy="4876476"/>
          </a:xfrm>
        </p:spPr>
        <p:txBody>
          <a:bodyPr/>
          <a:lstStyle/>
          <a:p>
            <a:pPr>
              <a:buFont typeface="Arial" panose="020B0604020202020204" pitchFamily="34" charset="0"/>
              <a:buChar char="•"/>
            </a:pPr>
            <a:r>
              <a:rPr lang="en-US" b="1" dirty="0"/>
              <a:t>H1-H8</a:t>
            </a:r>
            <a:r>
              <a:rPr lang="en-US" dirty="0"/>
              <a:t>: No significant differences or effects were found based on FOR size across task performance, accuracy, fixations, or confidence measures.</a:t>
            </a:r>
          </a:p>
          <a:p>
            <a:pPr>
              <a:buFont typeface="Arial" panose="020B0604020202020204" pitchFamily="34" charset="0"/>
              <a:buChar char="•"/>
            </a:pPr>
            <a:endParaRPr lang="en-US" dirty="0"/>
          </a:p>
          <a:p>
            <a:pPr>
              <a:buFont typeface="Arial" panose="020B0604020202020204" pitchFamily="34" charset="0"/>
              <a:buChar char="•"/>
            </a:pPr>
            <a:r>
              <a:rPr lang="en-US" dirty="0"/>
              <a:t>Bayesian and ANOVA analyses both converged on </a:t>
            </a:r>
            <a:r>
              <a:rPr lang="en-US" b="1" dirty="0"/>
              <a:t>non-significant results</a:t>
            </a:r>
            <a:r>
              <a:rPr lang="en-US" dirty="0"/>
              <a:t>.</a:t>
            </a:r>
          </a:p>
        </p:txBody>
      </p:sp>
      <p:sp>
        <p:nvSpPr>
          <p:cNvPr id="3" name="Slide Number Placeholder 2">
            <a:extLst>
              <a:ext uri="{FF2B5EF4-FFF2-40B4-BE49-F238E27FC236}">
                <a16:creationId xmlns:a16="http://schemas.microsoft.com/office/drawing/2014/main" id="{9593E4D9-BD81-4DCE-0436-E2BE6A1C6BA1}"/>
              </a:ext>
            </a:extLst>
          </p:cNvPr>
          <p:cNvSpPr>
            <a:spLocks noGrp="1"/>
          </p:cNvSpPr>
          <p:nvPr>
            <p:ph type="sldNum" sz="quarter" idx="10"/>
          </p:nvPr>
        </p:nvSpPr>
        <p:spPr>
          <a:xfrm>
            <a:off x="10722807" y="6373537"/>
            <a:ext cx="821634" cy="340935"/>
          </a:xfrm>
        </p:spPr>
        <p:txBody>
          <a:bodyPr/>
          <a:lstStyle/>
          <a:p>
            <a:pPr>
              <a:defRPr/>
            </a:pPr>
            <a:fld id="{D68E8870-17DE-45C4-A8DD-7644B2422933}" type="slidenum">
              <a:rPr lang="en-US" b="1" smtClean="0"/>
              <a:pPr>
                <a:defRPr/>
              </a:pPr>
              <a:t>15</a:t>
            </a:fld>
            <a:endParaRPr lang="en-US" b="1" dirty="0"/>
          </a:p>
        </p:txBody>
      </p:sp>
    </p:spTree>
    <p:extLst>
      <p:ext uri="{BB962C8B-B14F-4D97-AF65-F5344CB8AC3E}">
        <p14:creationId xmlns:p14="http://schemas.microsoft.com/office/powerpoint/2010/main" val="2160149575"/>
      </p:ext>
    </p:extLst>
  </p:cSld>
  <p:clrMapOvr>
    <a:masterClrMapping/>
  </p:clrMapOvr>
  <p:extLst>
    <p:ext uri="{6950BFC3-D8DA-4A85-94F7-54DA5524770B}">
      <p188:commentRel xmlns:p188="http://schemas.microsoft.com/office/powerpoint/2018/8/main" xmlns=""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5549F-D473-680E-4B34-A6B561B987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2FE40A-D371-DB74-C730-F2339A590A8A}"/>
              </a:ext>
            </a:extLst>
          </p:cNvPr>
          <p:cNvSpPr>
            <a:spLocks noGrp="1"/>
          </p:cNvSpPr>
          <p:nvPr>
            <p:ph type="title"/>
          </p:nvPr>
        </p:nvSpPr>
        <p:spPr>
          <a:xfrm>
            <a:off x="643422" y="0"/>
            <a:ext cx="10924032" cy="795130"/>
          </a:xfrm>
        </p:spPr>
        <p:txBody>
          <a:bodyPr/>
          <a:lstStyle/>
          <a:p>
            <a:r>
              <a:rPr lang="en-US" dirty="0" smtClean="0"/>
              <a:t>Results</a:t>
            </a:r>
            <a:endParaRPr lang="en-US" dirty="0"/>
          </a:p>
        </p:txBody>
      </p:sp>
      <p:sp>
        <p:nvSpPr>
          <p:cNvPr id="4" name="Content Placeholder 3">
            <a:extLst>
              <a:ext uri="{FF2B5EF4-FFF2-40B4-BE49-F238E27FC236}">
                <a16:creationId xmlns:a16="http://schemas.microsoft.com/office/drawing/2014/main" id="{452723C5-FFFC-E050-BFD8-FFF246A0801A}"/>
              </a:ext>
            </a:extLst>
          </p:cNvPr>
          <p:cNvSpPr>
            <a:spLocks noGrp="1"/>
          </p:cNvSpPr>
          <p:nvPr>
            <p:ph sz="quarter" idx="11"/>
          </p:nvPr>
        </p:nvSpPr>
        <p:spPr/>
        <p:txBody>
          <a:bodyPr/>
          <a:lstStyle/>
          <a:p>
            <a:pPr marL="0" indent="0">
              <a:buNone/>
            </a:pPr>
            <a:r>
              <a:rPr lang="en-US" b="1" dirty="0"/>
              <a:t>Key Takeaways</a:t>
            </a:r>
            <a:endParaRPr lang="en-US" dirty="0"/>
          </a:p>
          <a:p>
            <a:pPr>
              <a:buFont typeface="Arial" panose="020B0604020202020204" pitchFamily="34" charset="0"/>
              <a:buChar char="•"/>
            </a:pPr>
            <a:r>
              <a:rPr lang="en-US" dirty="0"/>
              <a:t>Insufficient evidence to support the impact of FOR variations on performance measures</a:t>
            </a:r>
          </a:p>
          <a:p>
            <a:pPr>
              <a:buFont typeface="Arial" panose="020B0604020202020204" pitchFamily="34" charset="0"/>
              <a:buChar char="•"/>
            </a:pPr>
            <a:r>
              <a:rPr lang="en-US" dirty="0"/>
              <a:t>Bayesian and ANOVA results align, </a:t>
            </a:r>
            <a:r>
              <a:rPr lang="en-US" dirty="0" smtClean="0"/>
              <a:t>showing similar results</a:t>
            </a: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D89EC601-087C-39A4-A911-81AFAA2AC76A}"/>
              </a:ext>
            </a:extLst>
          </p:cNvPr>
          <p:cNvSpPr>
            <a:spLocks noGrp="1"/>
          </p:cNvSpPr>
          <p:nvPr>
            <p:ph type="sldNum" sz="quarter" idx="10"/>
          </p:nvPr>
        </p:nvSpPr>
        <p:spPr>
          <a:xfrm>
            <a:off x="10722807" y="6373537"/>
            <a:ext cx="821634" cy="340935"/>
          </a:xfrm>
        </p:spPr>
        <p:txBody>
          <a:bodyPr/>
          <a:lstStyle/>
          <a:p>
            <a:pPr>
              <a:defRPr/>
            </a:pPr>
            <a:fld id="{D68E8870-17DE-45C4-A8DD-7644B2422933}" type="slidenum">
              <a:rPr lang="en-US" b="1" smtClean="0"/>
              <a:pPr>
                <a:defRPr/>
              </a:pPr>
              <a:t>16</a:t>
            </a:fld>
            <a:endParaRPr lang="en-US" b="1" dirty="0"/>
          </a:p>
        </p:txBody>
      </p:sp>
    </p:spTree>
    <p:extLst>
      <p:ext uri="{BB962C8B-B14F-4D97-AF65-F5344CB8AC3E}">
        <p14:creationId xmlns:p14="http://schemas.microsoft.com/office/powerpoint/2010/main" val="167590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6B41B-7FB2-9760-3C0A-95A885A86D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CCD24E-9577-FA4A-1F4F-6DCF5F6CA778}"/>
              </a:ext>
            </a:extLst>
          </p:cNvPr>
          <p:cNvSpPr>
            <a:spLocks noGrp="1"/>
          </p:cNvSpPr>
          <p:nvPr>
            <p:ph type="title"/>
          </p:nvPr>
        </p:nvSpPr>
        <p:spPr>
          <a:xfrm>
            <a:off x="643422" y="0"/>
            <a:ext cx="10924032" cy="795130"/>
          </a:xfrm>
        </p:spPr>
        <p:txBody>
          <a:bodyPr/>
          <a:lstStyle/>
          <a:p>
            <a:r>
              <a:rPr lang="en-US" dirty="0" smtClean="0"/>
              <a:t>Conclusions</a:t>
            </a:r>
            <a:endParaRPr lang="en-US" dirty="0"/>
          </a:p>
        </p:txBody>
      </p:sp>
      <p:sp>
        <p:nvSpPr>
          <p:cNvPr id="4" name="Content Placeholder 3">
            <a:extLst>
              <a:ext uri="{FF2B5EF4-FFF2-40B4-BE49-F238E27FC236}">
                <a16:creationId xmlns:a16="http://schemas.microsoft.com/office/drawing/2014/main" id="{6E7EAF10-5BC9-308B-37FE-9A6F7AB5A753}"/>
              </a:ext>
            </a:extLst>
          </p:cNvPr>
          <p:cNvSpPr>
            <a:spLocks noGrp="1"/>
          </p:cNvSpPr>
          <p:nvPr>
            <p:ph sz="quarter" idx="11"/>
          </p:nvPr>
        </p:nvSpPr>
        <p:spPr>
          <a:xfrm>
            <a:off x="480132" y="967885"/>
            <a:ext cx="11250613" cy="5075237"/>
          </a:xfrm>
        </p:spPr>
        <p:txBody>
          <a:bodyPr/>
          <a:lstStyle/>
          <a:p>
            <a:pPr marL="0" indent="0">
              <a:buNone/>
            </a:pPr>
            <a:r>
              <a:rPr lang="en-US" sz="2400" b="1" dirty="0"/>
              <a:t>Summary</a:t>
            </a:r>
          </a:p>
          <a:p>
            <a:pPr>
              <a:buFont typeface="Arial" panose="020B0604020202020204" pitchFamily="34" charset="0"/>
              <a:buChar char="•"/>
            </a:pPr>
            <a:r>
              <a:rPr lang="en-US" sz="2400" dirty="0" smtClean="0"/>
              <a:t>Display technologies (HMD vs. large flat screen) </a:t>
            </a:r>
            <a:r>
              <a:rPr lang="en-US" sz="2400" dirty="0"/>
              <a:t>and FOR variations were evaluated for </a:t>
            </a:r>
            <a:r>
              <a:rPr lang="en-US" sz="2400" dirty="0" smtClean="0"/>
              <a:t>potential impact </a:t>
            </a:r>
            <a:r>
              <a:rPr lang="en-US" sz="2400" dirty="0"/>
              <a:t>on parachute descent training.</a:t>
            </a:r>
          </a:p>
          <a:p>
            <a:pPr>
              <a:buFont typeface="Arial" panose="020B0604020202020204" pitchFamily="34" charset="0"/>
              <a:buChar char="•"/>
            </a:pPr>
            <a:r>
              <a:rPr lang="en-US" sz="2400" dirty="0"/>
              <a:t>Results show </a:t>
            </a:r>
            <a:r>
              <a:rPr lang="en-US" sz="2400" dirty="0" smtClean="0"/>
              <a:t>that </a:t>
            </a:r>
            <a:r>
              <a:rPr lang="en-US" sz="2400" dirty="0"/>
              <a:t>FOR </a:t>
            </a:r>
            <a:r>
              <a:rPr lang="en-US" sz="2400" dirty="0" smtClean="0"/>
              <a:t>variations studied did </a:t>
            </a:r>
            <a:r>
              <a:rPr lang="en-US" sz="2400" dirty="0"/>
              <a:t>not significantly influence training outcomes</a:t>
            </a:r>
            <a:r>
              <a:rPr lang="en-US" sz="2400" dirty="0" smtClean="0"/>
              <a:t>.</a:t>
            </a:r>
          </a:p>
          <a:p>
            <a:pPr>
              <a:buFont typeface="Arial" panose="020B0604020202020204" pitchFamily="34" charset="0"/>
              <a:buChar char="•"/>
            </a:pPr>
            <a:r>
              <a:rPr lang="en-US" sz="2400" dirty="0" smtClean="0"/>
              <a:t>Results show that differences in display technologies did not significantly influence training outcomes</a:t>
            </a:r>
            <a:endParaRPr lang="en-US" sz="2400" dirty="0"/>
          </a:p>
          <a:p>
            <a:pPr marL="0" indent="0">
              <a:buNone/>
            </a:pPr>
            <a:r>
              <a:rPr lang="en-US" sz="2400" b="1" dirty="0" smtClean="0"/>
              <a:t>Final </a:t>
            </a:r>
            <a:r>
              <a:rPr lang="en-US" sz="2400" b="1" dirty="0"/>
              <a:t>Thoughts</a:t>
            </a:r>
          </a:p>
          <a:p>
            <a:pPr>
              <a:buFont typeface="Arial" panose="020B0604020202020204" pitchFamily="34" charset="0"/>
              <a:buChar char="•"/>
            </a:pPr>
            <a:r>
              <a:rPr lang="en-US" sz="2400" b="1" dirty="0"/>
              <a:t>Impact</a:t>
            </a:r>
            <a:r>
              <a:rPr lang="en-US" sz="2400" dirty="0"/>
              <a:t>: VR did not increase return on investment for the parachute simulator (i.e., not more effective than conventional display methods).</a:t>
            </a:r>
          </a:p>
          <a:p>
            <a:pPr>
              <a:buFont typeface="Arial" panose="020B0604020202020204" pitchFamily="34" charset="0"/>
              <a:buChar char="•"/>
            </a:pPr>
            <a:r>
              <a:rPr lang="en-US" sz="2400" b="1" dirty="0" smtClean="0"/>
              <a:t>Iterative </a:t>
            </a:r>
            <a:r>
              <a:rPr lang="en-US" sz="2400" b="1" dirty="0"/>
              <a:t>Testing</a:t>
            </a:r>
            <a:r>
              <a:rPr lang="en-US" sz="2400" dirty="0"/>
              <a:t>: The training </a:t>
            </a:r>
            <a:r>
              <a:rPr lang="en-US" sz="2400" dirty="0" smtClean="0"/>
              <a:t>design/development </a:t>
            </a:r>
            <a:r>
              <a:rPr lang="en-US" sz="2400" dirty="0"/>
              <a:t>process involved </a:t>
            </a:r>
            <a:r>
              <a:rPr lang="en-US" sz="2400" dirty="0" smtClean="0"/>
              <a:t>frequent </a:t>
            </a:r>
            <a:r>
              <a:rPr lang="en-US" sz="2400" dirty="0"/>
              <a:t>testing to </a:t>
            </a:r>
            <a:r>
              <a:rPr lang="en-US" sz="2400" dirty="0" smtClean="0"/>
              <a:t>help optimize system design and implementation. </a:t>
            </a:r>
          </a:p>
          <a:p>
            <a:pPr>
              <a:buFont typeface="Arial" panose="020B0604020202020204" pitchFamily="34" charset="0"/>
              <a:buChar char="•"/>
            </a:pPr>
            <a:r>
              <a:rPr lang="en-US" sz="2400" b="1" dirty="0" smtClean="0"/>
              <a:t>Future </a:t>
            </a:r>
            <a:r>
              <a:rPr lang="en-US" sz="2400" b="1" dirty="0"/>
              <a:t>Focus</a:t>
            </a:r>
            <a:r>
              <a:rPr lang="en-US" sz="2400" dirty="0"/>
              <a:t>: </a:t>
            </a:r>
            <a:r>
              <a:rPr lang="en-US" sz="2400" dirty="0" smtClean="0"/>
              <a:t>Continue to explore ways to enhance training effectiveness/affordability by employing emerging technologies. </a:t>
            </a:r>
            <a:endParaRPr lang="en-US" sz="2400" dirty="0"/>
          </a:p>
        </p:txBody>
      </p:sp>
      <p:sp>
        <p:nvSpPr>
          <p:cNvPr id="3" name="Slide Number Placeholder 2">
            <a:extLst>
              <a:ext uri="{FF2B5EF4-FFF2-40B4-BE49-F238E27FC236}">
                <a16:creationId xmlns:a16="http://schemas.microsoft.com/office/drawing/2014/main" id="{48B959A4-A4A3-EB82-9A97-9A2D393E73F6}"/>
              </a:ext>
            </a:extLst>
          </p:cNvPr>
          <p:cNvSpPr>
            <a:spLocks noGrp="1"/>
          </p:cNvSpPr>
          <p:nvPr>
            <p:ph type="sldNum" sz="quarter" idx="10"/>
          </p:nvPr>
        </p:nvSpPr>
        <p:spPr>
          <a:xfrm>
            <a:off x="10722807" y="6373537"/>
            <a:ext cx="821634" cy="340935"/>
          </a:xfrm>
        </p:spPr>
        <p:txBody>
          <a:bodyPr/>
          <a:lstStyle/>
          <a:p>
            <a:pPr>
              <a:defRPr/>
            </a:pPr>
            <a:fld id="{D68E8870-17DE-45C4-A8DD-7644B2422933}" type="slidenum">
              <a:rPr lang="en-US" b="1" smtClean="0"/>
              <a:pPr>
                <a:defRPr/>
              </a:pPr>
              <a:t>17</a:t>
            </a:fld>
            <a:endParaRPr lang="en-US" b="1" dirty="0"/>
          </a:p>
        </p:txBody>
      </p:sp>
    </p:spTree>
    <p:extLst>
      <p:ext uri="{BB962C8B-B14F-4D97-AF65-F5344CB8AC3E}">
        <p14:creationId xmlns:p14="http://schemas.microsoft.com/office/powerpoint/2010/main" val="420795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18</a:t>
            </a:fld>
            <a:endParaRPr lang="en-US" dirty="0"/>
          </a:p>
        </p:txBody>
      </p:sp>
      <p:sp>
        <p:nvSpPr>
          <p:cNvPr id="3" name="Title 2"/>
          <p:cNvSpPr>
            <a:spLocks noGrp="1"/>
          </p:cNvSpPr>
          <p:nvPr>
            <p:ph type="title"/>
          </p:nvPr>
        </p:nvSpPr>
        <p:spPr/>
        <p:txBody>
          <a:bodyPr/>
          <a:lstStyle/>
          <a:p>
            <a:r>
              <a:rPr lang="en-US" dirty="0" smtClean="0"/>
              <a:t>Future Research Directions</a:t>
            </a:r>
            <a:endParaRPr lang="en-US" dirty="0"/>
          </a:p>
        </p:txBody>
      </p:sp>
      <p:sp>
        <p:nvSpPr>
          <p:cNvPr id="4" name="Content Placeholder 3"/>
          <p:cNvSpPr>
            <a:spLocks noGrp="1"/>
          </p:cNvSpPr>
          <p:nvPr>
            <p:ph sz="quarter" idx="11"/>
          </p:nvPr>
        </p:nvSpPr>
        <p:spPr>
          <a:xfrm>
            <a:off x="480132" y="996533"/>
            <a:ext cx="11250613" cy="6010554"/>
          </a:xfrm>
        </p:spPr>
        <p:txBody>
          <a:bodyPr/>
          <a:lstStyle/>
          <a:p>
            <a:pPr>
              <a:buFont typeface="Arial" panose="020B0604020202020204" pitchFamily="34" charset="0"/>
              <a:buChar char="•"/>
            </a:pPr>
            <a:r>
              <a:rPr lang="en-US" dirty="0" smtClean="0"/>
              <a:t>Explore how </a:t>
            </a:r>
            <a:r>
              <a:rPr lang="en-US" dirty="0"/>
              <a:t>individual differences </a:t>
            </a:r>
            <a:r>
              <a:rPr lang="en-US" dirty="0" smtClean="0"/>
              <a:t>interact with adaptability and Mixed Reality (XR) technologies </a:t>
            </a:r>
            <a:endParaRPr lang="en-US" dirty="0"/>
          </a:p>
          <a:p>
            <a:pPr>
              <a:buFont typeface="Arial" panose="020B0604020202020204" pitchFamily="34" charset="0"/>
              <a:buChar char="•"/>
            </a:pPr>
            <a:r>
              <a:rPr lang="en-US" dirty="0" smtClean="0"/>
              <a:t>Investigate combining adaptive capabilities with XR system capabilities to increase training effectiveness </a:t>
            </a:r>
          </a:p>
          <a:p>
            <a:pPr>
              <a:buFont typeface="Arial" panose="020B0604020202020204" pitchFamily="34" charset="0"/>
              <a:buChar char="•"/>
            </a:pPr>
            <a:r>
              <a:rPr lang="en-US" dirty="0" smtClean="0"/>
              <a:t>Conduct </a:t>
            </a:r>
            <a:r>
              <a:rPr lang="en-US" dirty="0"/>
              <a:t>longitudinal studies to </a:t>
            </a:r>
            <a:r>
              <a:rPr lang="en-US" dirty="0" smtClean="0"/>
              <a:t>explore performance trends</a:t>
            </a:r>
          </a:p>
          <a:p>
            <a:pPr>
              <a:buFont typeface="Arial" panose="020B0604020202020204" pitchFamily="34" charset="0"/>
              <a:buChar char="•"/>
            </a:pPr>
            <a:r>
              <a:rPr lang="en-US" dirty="0" smtClean="0"/>
              <a:t>Explore application of XR capabilities to tasks requiring significant real-time spatial context for successful performance</a:t>
            </a:r>
          </a:p>
          <a:p>
            <a:pPr marL="0" indent="0">
              <a:buNone/>
            </a:pPr>
            <a:r>
              <a:rPr lang="en-US" b="1" dirty="0" smtClean="0"/>
              <a:t>Potential </a:t>
            </a:r>
            <a:r>
              <a:rPr lang="en-US" b="1" dirty="0"/>
              <a:t>Improvements</a:t>
            </a:r>
            <a:endParaRPr lang="en-US" dirty="0"/>
          </a:p>
          <a:p>
            <a:pPr>
              <a:buFont typeface="Arial" panose="020B0604020202020204" pitchFamily="34" charset="0"/>
              <a:buChar char="•"/>
            </a:pPr>
            <a:r>
              <a:rPr lang="en-US" dirty="0" smtClean="0"/>
              <a:t>Accelerate learning by providing richer environmental and task cues via XR</a:t>
            </a:r>
            <a:endParaRPr lang="en-US" dirty="0"/>
          </a:p>
        </p:txBody>
      </p:sp>
    </p:spTree>
    <p:extLst>
      <p:ext uri="{BB962C8B-B14F-4D97-AF65-F5344CB8AC3E}">
        <p14:creationId xmlns:p14="http://schemas.microsoft.com/office/powerpoint/2010/main" val="214122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501CF-1CC1-86E6-1FFE-0C869805B72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97D85E-9AC7-3CA5-ADF5-34974924CE8F}"/>
              </a:ext>
            </a:extLst>
          </p:cNvPr>
          <p:cNvSpPr>
            <a:spLocks noGrp="1"/>
          </p:cNvSpPr>
          <p:nvPr>
            <p:ph type="sldNum" sz="quarter" idx="10"/>
          </p:nvPr>
        </p:nvSpPr>
        <p:spPr>
          <a:xfrm>
            <a:off x="10722807" y="6373537"/>
            <a:ext cx="821634" cy="340935"/>
          </a:xfrm>
        </p:spPr>
        <p:txBody>
          <a:bodyPr/>
          <a:lstStyle/>
          <a:p>
            <a:pPr>
              <a:defRPr/>
            </a:pPr>
            <a:fld id="{D68E8870-17DE-45C4-A8DD-7644B2422933}" type="slidenum">
              <a:rPr lang="en-US" b="1" smtClean="0"/>
              <a:pPr>
                <a:defRPr/>
              </a:pPr>
              <a:t>19</a:t>
            </a:fld>
            <a:endParaRPr lang="en-US" b="1" dirty="0"/>
          </a:p>
        </p:txBody>
      </p:sp>
      <p:sp>
        <p:nvSpPr>
          <p:cNvPr id="9" name="TextBox 8">
            <a:extLst>
              <a:ext uri="{FF2B5EF4-FFF2-40B4-BE49-F238E27FC236}">
                <a16:creationId xmlns:a16="http://schemas.microsoft.com/office/drawing/2014/main" id="{70EB3388-4D18-5F31-0ED2-AD208F99918F}"/>
              </a:ext>
            </a:extLst>
          </p:cNvPr>
          <p:cNvSpPr txBox="1"/>
          <p:nvPr/>
        </p:nvSpPr>
        <p:spPr>
          <a:xfrm>
            <a:off x="1603129" y="2644170"/>
            <a:ext cx="8985741" cy="1446550"/>
          </a:xfrm>
          <a:prstGeom prst="rect">
            <a:avLst/>
          </a:prstGeom>
          <a:noFill/>
        </p:spPr>
        <p:txBody>
          <a:bodyPr wrap="square" rtlCol="0">
            <a:spAutoFit/>
          </a:bodyPr>
          <a:lstStyle/>
          <a:p>
            <a:pPr algn="ctr"/>
            <a:r>
              <a:rPr lang="en-US" sz="8800" dirty="0" smtClean="0">
                <a:latin typeface="Arial" panose="020B0604020202020204" pitchFamily="34" charset="0"/>
                <a:cs typeface="Arial" panose="020B0604020202020204" pitchFamily="34" charset="0"/>
              </a:rPr>
              <a:t>Questions?</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1530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Author’s Notes</a:t>
            </a:r>
          </a:p>
        </p:txBody>
      </p:sp>
      <p:sp>
        <p:nvSpPr>
          <p:cNvPr id="4" name="Content Placeholder 3"/>
          <p:cNvSpPr>
            <a:spLocks noGrp="1"/>
          </p:cNvSpPr>
          <p:nvPr>
            <p:ph sz="quarter" idx="11"/>
          </p:nvPr>
        </p:nvSpPr>
        <p:spPr/>
        <p:txBody>
          <a:bodyPr/>
          <a:lstStyle/>
          <a:p>
            <a:pPr algn="l">
              <a:spcAft>
                <a:spcPts val="2400"/>
              </a:spcAft>
              <a:buFont typeface="Arial" panose="020B0604020202020204" pitchFamily="34" charset="0"/>
              <a:buChar char="•"/>
            </a:pPr>
            <a:r>
              <a:rPr lang="en-US" sz="2400" b="1" dirty="0"/>
              <a:t>Authors: </a:t>
            </a:r>
            <a:r>
              <a:rPr lang="en-US" sz="2400" dirty="0"/>
              <a:t>Jenna Korentsides, M.S., Victoria </a:t>
            </a:r>
            <a:r>
              <a:rPr lang="en-US" sz="2400" dirty="0" err="1"/>
              <a:t>Trabysh</a:t>
            </a:r>
            <a:r>
              <a:rPr lang="en-US" sz="2400" dirty="0"/>
              <a:t>, Ph.D., Emily </a:t>
            </a:r>
            <a:r>
              <a:rPr lang="en-US" sz="2400" dirty="0" err="1"/>
              <a:t>Rickel</a:t>
            </a:r>
            <a:r>
              <a:rPr lang="en-US" sz="2400" dirty="0"/>
              <a:t>, Ph.D., Matthew B. Pierce, </a:t>
            </a:r>
            <a:r>
              <a:rPr lang="en-US" sz="2400" dirty="0" smtClean="0"/>
              <a:t>M.S., </a:t>
            </a:r>
            <a:r>
              <a:rPr lang="en-US" sz="2400" dirty="0"/>
              <a:t>Barbara Chaparro, Ph.D., Joseph R. Keebler, Ph.D., Beth F Wheeler Atkinson, </a:t>
            </a:r>
            <a:r>
              <a:rPr lang="en-US" sz="2400" dirty="0" smtClean="0"/>
              <a:t>M.A. </a:t>
            </a:r>
            <a:endParaRPr lang="en-US" sz="2400" i="1" dirty="0"/>
          </a:p>
          <a:p>
            <a:pPr algn="l">
              <a:spcAft>
                <a:spcPts val="2400"/>
              </a:spcAft>
              <a:buFont typeface="Arial" panose="020B0604020202020204" pitchFamily="34" charset="0"/>
              <a:buChar char="•"/>
            </a:pPr>
            <a:r>
              <a:rPr lang="en-US" sz="2400" i="1" dirty="0"/>
              <a:t>The views of the authors expressed herein do not necessarily represent those of the U.S. Navy or Department of Defense (DoD). Presentation of this material does not constitute or imply its endorsement, recommendation, or favoring by the DoD</a:t>
            </a:r>
            <a:r>
              <a:rPr lang="en-US" sz="2400" i="1" dirty="0" smtClean="0"/>
              <a:t>.</a:t>
            </a:r>
          </a:p>
          <a:p>
            <a:pPr>
              <a:spcAft>
                <a:spcPts val="2400"/>
              </a:spcAft>
              <a:buFont typeface="Arial" panose="020B0604020202020204" pitchFamily="34" charset="0"/>
              <a:buChar char="•"/>
            </a:pPr>
            <a:r>
              <a:rPr lang="en-US" sz="2400" i="1" dirty="0"/>
              <a:t>Distribution Statement A – Approved for public release; distribution is unlimited, as submitted under NAWCTSD Release </a:t>
            </a:r>
            <a:r>
              <a:rPr lang="en-US" sz="2400" i="1"/>
              <a:t>Authorization </a:t>
            </a:r>
            <a:r>
              <a:rPr lang="en-US" sz="2400" i="1" smtClean="0"/>
              <a:t>24-ORL065.</a:t>
            </a:r>
            <a:endParaRPr lang="en-US" sz="2400" i="1" dirty="0"/>
          </a:p>
          <a:p>
            <a:pPr marL="0" indent="0" algn="l">
              <a:spcAft>
                <a:spcPts val="2400"/>
              </a:spcAft>
              <a:buNone/>
            </a:pPr>
            <a:endParaRPr lang="en-US" sz="2400" i="1" dirty="0"/>
          </a:p>
          <a:p>
            <a:pPr>
              <a:buFont typeface="Arial" panose="020B0604020202020204" pitchFamily="34" charset="0"/>
              <a:buChar char="•"/>
            </a:pPr>
            <a:endParaRPr lang="en-US" sz="2400" dirty="0"/>
          </a:p>
        </p:txBody>
      </p:sp>
      <p:sp>
        <p:nvSpPr>
          <p:cNvPr id="3" name="Slide Number Placeholder 2">
            <a:extLst>
              <a:ext uri="{FF2B5EF4-FFF2-40B4-BE49-F238E27FC236}">
                <a16:creationId xmlns:a16="http://schemas.microsoft.com/office/drawing/2014/main" id="{47120F73-9AB8-41B1-BE96-89267788E03F}"/>
              </a:ext>
            </a:extLst>
          </p:cNvPr>
          <p:cNvSpPr>
            <a:spLocks noGrp="1"/>
          </p:cNvSpPr>
          <p:nvPr>
            <p:ph type="sldNum" sz="quarter" idx="10"/>
          </p:nvPr>
        </p:nvSpPr>
        <p:spPr>
          <a:xfrm>
            <a:off x="10722807" y="6373537"/>
            <a:ext cx="821634" cy="340935"/>
          </a:xfrm>
        </p:spPr>
        <p:txBody>
          <a:bodyPr/>
          <a:lstStyle/>
          <a:p>
            <a:pPr>
              <a:defRPr/>
            </a:pPr>
            <a:fld id="{D68E8870-17DE-45C4-A8DD-7644B2422933}" type="slidenum">
              <a:rPr lang="en-US" b="1" smtClean="0"/>
              <a:pPr>
                <a:defRPr/>
              </a:pPr>
              <a:t>2</a:t>
            </a:fld>
            <a:endParaRPr lang="en-US" b="1" dirty="0"/>
          </a:p>
        </p:txBody>
      </p:sp>
    </p:spTree>
    <p:extLst>
      <p:ext uri="{BB962C8B-B14F-4D97-AF65-F5344CB8AC3E}">
        <p14:creationId xmlns:p14="http://schemas.microsoft.com/office/powerpoint/2010/main" val="1008667600"/>
      </p:ext>
    </p:extLst>
  </p:cSld>
  <p:clrMapOvr>
    <a:masterClrMapping/>
  </p:clrMapOvr>
  <p:extLst mod="1">
    <p:ext uri="{6950BFC3-D8DA-4A85-94F7-54DA5524770B}">
      <p188:commentRel xmlns:p188="http://schemas.microsoft.com/office/powerpoint/2018/8/main" xmlns=""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660D6-926F-8C5C-F15C-161807D5E8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339023-7761-1F59-715C-480B65EDD39C}"/>
              </a:ext>
            </a:extLst>
          </p:cNvPr>
          <p:cNvSpPr>
            <a:spLocks noGrp="1"/>
          </p:cNvSpPr>
          <p:nvPr>
            <p:ph type="title"/>
          </p:nvPr>
        </p:nvSpPr>
        <p:spPr/>
        <p:txBody>
          <a:bodyPr/>
          <a:lstStyle/>
          <a:p>
            <a:r>
              <a:rPr lang="en-US" dirty="0"/>
              <a:t>Parachute Descent Training</a:t>
            </a:r>
          </a:p>
        </p:txBody>
      </p:sp>
      <p:sp>
        <p:nvSpPr>
          <p:cNvPr id="4" name="Content Placeholder 3">
            <a:extLst>
              <a:ext uri="{FF2B5EF4-FFF2-40B4-BE49-F238E27FC236}">
                <a16:creationId xmlns:a16="http://schemas.microsoft.com/office/drawing/2014/main" id="{C399F931-DA9C-02D0-FB64-65EFFC51488E}"/>
              </a:ext>
            </a:extLst>
          </p:cNvPr>
          <p:cNvSpPr>
            <a:spLocks noGrp="1"/>
          </p:cNvSpPr>
          <p:nvPr>
            <p:ph sz="quarter" idx="11"/>
          </p:nvPr>
        </p:nvSpPr>
        <p:spPr>
          <a:xfrm>
            <a:off x="480132" y="1046715"/>
            <a:ext cx="11342521" cy="5075237"/>
          </a:xfrm>
        </p:spPr>
        <p:txBody>
          <a:bodyPr/>
          <a:lstStyle/>
          <a:p>
            <a:pPr marL="0" indent="0">
              <a:buNone/>
            </a:pPr>
            <a:r>
              <a:rPr lang="en-US" b="1" dirty="0"/>
              <a:t>Overview</a:t>
            </a:r>
          </a:p>
          <a:p>
            <a:pPr>
              <a:buFont typeface="Arial" panose="020B0604020202020204" pitchFamily="34" charset="0"/>
              <a:buChar char="•"/>
            </a:pPr>
            <a:r>
              <a:rPr lang="en-US" dirty="0"/>
              <a:t>Essential for naval personnel in airborne operations</a:t>
            </a:r>
          </a:p>
          <a:p>
            <a:pPr>
              <a:buFont typeface="Arial" panose="020B0604020202020204" pitchFamily="34" charset="0"/>
              <a:buChar char="•"/>
            </a:pPr>
            <a:r>
              <a:rPr lang="en-US" dirty="0"/>
              <a:t>Ensures proficiency in safe and effective parachute procedures during emergencies</a:t>
            </a:r>
          </a:p>
          <a:p>
            <a:pPr marL="0" indent="0">
              <a:buNone/>
            </a:pPr>
            <a:endParaRPr lang="en-US" dirty="0"/>
          </a:p>
          <a:p>
            <a:pPr marL="0" indent="0">
              <a:buNone/>
            </a:pPr>
            <a:r>
              <a:rPr lang="en-US" b="1" dirty="0"/>
              <a:t>Training Components</a:t>
            </a:r>
          </a:p>
          <a:p>
            <a:pPr>
              <a:buFont typeface="Arial" panose="020B0604020202020204" pitchFamily="34" charset="0"/>
              <a:buChar char="•"/>
            </a:pPr>
            <a:r>
              <a:rPr lang="en-US" dirty="0"/>
              <a:t>Classroom instructions: Equipment, procedures, aerodynamics, and landing techniques</a:t>
            </a:r>
          </a:p>
          <a:p>
            <a:pPr>
              <a:buFont typeface="Arial" panose="020B0604020202020204" pitchFamily="34" charset="0"/>
              <a:buChar char="•"/>
            </a:pPr>
            <a:r>
              <a:rPr lang="en-US" dirty="0"/>
              <a:t>Practical exercises: Use of Parachute Descent Trainer (PDT) for real-world simulation</a:t>
            </a:r>
          </a:p>
        </p:txBody>
      </p:sp>
      <p:sp>
        <p:nvSpPr>
          <p:cNvPr id="3" name="Slide Number Placeholder 2">
            <a:extLst>
              <a:ext uri="{FF2B5EF4-FFF2-40B4-BE49-F238E27FC236}">
                <a16:creationId xmlns:a16="http://schemas.microsoft.com/office/drawing/2014/main" id="{D2ED6881-D0E6-2CB2-8508-087E3815F797}"/>
              </a:ext>
            </a:extLst>
          </p:cNvPr>
          <p:cNvSpPr>
            <a:spLocks noGrp="1"/>
          </p:cNvSpPr>
          <p:nvPr>
            <p:ph type="sldNum" sz="quarter" idx="10"/>
          </p:nvPr>
        </p:nvSpPr>
        <p:spPr>
          <a:xfrm>
            <a:off x="10722807" y="6373537"/>
            <a:ext cx="821634" cy="340935"/>
          </a:xfrm>
        </p:spPr>
        <p:txBody>
          <a:bodyPr/>
          <a:lstStyle/>
          <a:p>
            <a:pPr>
              <a:defRPr/>
            </a:pPr>
            <a:fld id="{D68E8870-17DE-45C4-A8DD-7644B2422933}" type="slidenum">
              <a:rPr lang="en-US" b="1" smtClean="0"/>
              <a:pPr>
                <a:defRPr/>
              </a:pPr>
              <a:t>3</a:t>
            </a:fld>
            <a:endParaRPr lang="en-US" b="1" dirty="0"/>
          </a:p>
        </p:txBody>
      </p:sp>
    </p:spTree>
    <p:extLst>
      <p:ext uri="{BB962C8B-B14F-4D97-AF65-F5344CB8AC3E}">
        <p14:creationId xmlns:p14="http://schemas.microsoft.com/office/powerpoint/2010/main" val="3970499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46C22-28FD-E08E-89EA-F6269CE374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C62EFE-4950-5529-EBD0-0CAFCB5F3691}"/>
              </a:ext>
            </a:extLst>
          </p:cNvPr>
          <p:cNvSpPr>
            <a:spLocks noGrp="1"/>
          </p:cNvSpPr>
          <p:nvPr>
            <p:ph type="title"/>
          </p:nvPr>
        </p:nvSpPr>
        <p:spPr/>
        <p:txBody>
          <a:bodyPr/>
          <a:lstStyle/>
          <a:p>
            <a:r>
              <a:rPr lang="en-US" dirty="0" smtClean="0"/>
              <a:t>Training Aims</a:t>
            </a:r>
            <a:endParaRPr lang="en-US" dirty="0">
              <a:solidFill>
                <a:srgbClr val="FF0000"/>
              </a:solidFill>
            </a:endParaRPr>
          </a:p>
        </p:txBody>
      </p:sp>
      <p:sp>
        <p:nvSpPr>
          <p:cNvPr id="4" name="Content Placeholder 3">
            <a:extLst>
              <a:ext uri="{FF2B5EF4-FFF2-40B4-BE49-F238E27FC236}">
                <a16:creationId xmlns:a16="http://schemas.microsoft.com/office/drawing/2014/main" id="{9DDF1125-01BB-620F-986D-780A62239620}"/>
              </a:ext>
            </a:extLst>
          </p:cNvPr>
          <p:cNvSpPr>
            <a:spLocks noGrp="1"/>
          </p:cNvSpPr>
          <p:nvPr>
            <p:ph sz="quarter" idx="11"/>
          </p:nvPr>
        </p:nvSpPr>
        <p:spPr>
          <a:xfrm>
            <a:off x="480132" y="1046715"/>
            <a:ext cx="6593267" cy="5075237"/>
          </a:xfrm>
        </p:spPr>
        <p:txBody>
          <a:bodyPr/>
          <a:lstStyle/>
          <a:p>
            <a:pPr marL="0" indent="0">
              <a:buNone/>
            </a:pPr>
            <a:r>
              <a:rPr lang="en-US" b="1" dirty="0"/>
              <a:t>Key </a:t>
            </a:r>
            <a:r>
              <a:rPr lang="en-US" b="1" dirty="0" smtClean="0"/>
              <a:t>Training Focus </a:t>
            </a:r>
            <a:r>
              <a:rPr lang="en-US" b="1" dirty="0"/>
              <a:t>Areas</a:t>
            </a:r>
          </a:p>
          <a:p>
            <a:pPr>
              <a:buFont typeface="Arial" panose="020B0604020202020204" pitchFamily="34" charset="0"/>
              <a:buChar char="•"/>
            </a:pPr>
            <a:r>
              <a:rPr lang="en-US" dirty="0"/>
              <a:t>Malfunction identification and mitigation</a:t>
            </a:r>
          </a:p>
          <a:p>
            <a:pPr>
              <a:buFont typeface="Arial" panose="020B0604020202020204" pitchFamily="34" charset="0"/>
              <a:buChar char="•"/>
            </a:pPr>
            <a:r>
              <a:rPr lang="en-US" dirty="0"/>
              <a:t>Decision-making for landing locations</a:t>
            </a:r>
          </a:p>
          <a:p>
            <a:pPr>
              <a:buFont typeface="Arial" panose="020B0604020202020204" pitchFamily="34" charset="0"/>
              <a:buChar char="•"/>
            </a:pPr>
            <a:r>
              <a:rPr lang="en-US" dirty="0"/>
              <a:t>Canopy control and body positions</a:t>
            </a:r>
          </a:p>
          <a:p>
            <a:pPr>
              <a:buFont typeface="Arial" panose="020B0604020202020204" pitchFamily="34" charset="0"/>
              <a:buChar char="•"/>
            </a:pPr>
            <a:endParaRPr lang="en-US" dirty="0"/>
          </a:p>
          <a:p>
            <a:pPr marL="0" indent="0">
              <a:buNone/>
            </a:pPr>
            <a:r>
              <a:rPr lang="en-US" b="1" dirty="0" smtClean="0"/>
              <a:t>Training Objectives</a:t>
            </a:r>
            <a:endParaRPr lang="en-US" b="1" dirty="0"/>
          </a:p>
          <a:p>
            <a:pPr>
              <a:buFont typeface="Arial" panose="020B0604020202020204" pitchFamily="34" charset="0"/>
              <a:buChar char="•"/>
            </a:pPr>
            <a:r>
              <a:rPr lang="en-US" dirty="0"/>
              <a:t>Familiarize trainees with equipment </a:t>
            </a:r>
          </a:p>
          <a:p>
            <a:pPr>
              <a:buFont typeface="Arial" panose="020B0604020202020204" pitchFamily="34" charset="0"/>
              <a:buChar char="•"/>
            </a:pPr>
            <a:r>
              <a:rPr lang="en-US" dirty="0"/>
              <a:t>Develop understanding of procedures that enhance </a:t>
            </a:r>
            <a:r>
              <a:rPr lang="en-US" dirty="0" smtClean="0"/>
              <a:t>survivability</a:t>
            </a:r>
          </a:p>
          <a:p>
            <a:pPr>
              <a:buFont typeface="Arial" panose="020B0604020202020204" pitchFamily="34" charset="0"/>
              <a:buChar char="•"/>
            </a:pPr>
            <a:r>
              <a:rPr lang="en-US" dirty="0" smtClean="0"/>
              <a:t>Practice survival procedures</a:t>
            </a:r>
            <a:endParaRPr lang="en-US" dirty="0"/>
          </a:p>
        </p:txBody>
      </p:sp>
      <p:sp>
        <p:nvSpPr>
          <p:cNvPr id="3" name="Slide Number Placeholder 2">
            <a:extLst>
              <a:ext uri="{FF2B5EF4-FFF2-40B4-BE49-F238E27FC236}">
                <a16:creationId xmlns:a16="http://schemas.microsoft.com/office/drawing/2014/main" id="{418987AA-5ED2-5D40-9CA0-43BEEF0C0BFD}"/>
              </a:ext>
            </a:extLst>
          </p:cNvPr>
          <p:cNvSpPr>
            <a:spLocks noGrp="1"/>
          </p:cNvSpPr>
          <p:nvPr>
            <p:ph type="sldNum" sz="quarter" idx="10"/>
          </p:nvPr>
        </p:nvSpPr>
        <p:spPr>
          <a:xfrm>
            <a:off x="10722807" y="6373537"/>
            <a:ext cx="821634" cy="340935"/>
          </a:xfrm>
        </p:spPr>
        <p:txBody>
          <a:bodyPr/>
          <a:lstStyle/>
          <a:p>
            <a:pPr>
              <a:defRPr/>
            </a:pPr>
            <a:fld id="{D68E8870-17DE-45C4-A8DD-7644B2422933}" type="slidenum">
              <a:rPr lang="en-US" b="1" smtClean="0"/>
              <a:pPr>
                <a:defRPr/>
              </a:pPr>
              <a:t>4</a:t>
            </a:fld>
            <a:endParaRPr lang="en-US" b="1" dirty="0"/>
          </a:p>
        </p:txBody>
      </p:sp>
      <p:pic>
        <p:nvPicPr>
          <p:cNvPr id="5" name="Google Shape;115;p16">
            <a:extLst>
              <a:ext uri="{FF2B5EF4-FFF2-40B4-BE49-F238E27FC236}">
                <a16:creationId xmlns:a16="http://schemas.microsoft.com/office/drawing/2014/main" id="{26688AAB-49DA-4A7A-10B9-C1CB36A99292}"/>
              </a:ext>
            </a:extLst>
          </p:cNvPr>
          <p:cNvPicPr preferRelativeResize="0"/>
          <p:nvPr/>
        </p:nvPicPr>
        <p:blipFill rotWithShape="1">
          <a:blip r:embed="rId2"/>
          <a:srcRect l="7110" r="-4" b="-4"/>
          <a:stretch/>
        </p:blipFill>
        <p:spPr>
          <a:xfrm>
            <a:off x="7073399" y="2289354"/>
            <a:ext cx="4657346" cy="3346704"/>
          </a:xfrm>
          <a:prstGeom prst="rect">
            <a:avLst/>
          </a:prstGeom>
          <a:noFill/>
        </p:spPr>
      </p:pic>
      <p:sp>
        <p:nvSpPr>
          <p:cNvPr id="6" name="TextBox 5">
            <a:extLst>
              <a:ext uri="{FF2B5EF4-FFF2-40B4-BE49-F238E27FC236}">
                <a16:creationId xmlns:a16="http://schemas.microsoft.com/office/drawing/2014/main" id="{B55910C3-3CD9-FACA-7A4D-A8508C990E74}"/>
              </a:ext>
            </a:extLst>
          </p:cNvPr>
          <p:cNvSpPr txBox="1"/>
          <p:nvPr/>
        </p:nvSpPr>
        <p:spPr>
          <a:xfrm>
            <a:off x="6951201" y="1628227"/>
            <a:ext cx="4663989" cy="584775"/>
          </a:xfrm>
          <a:prstGeom prst="rect">
            <a:avLst/>
          </a:prstGeom>
          <a:noFill/>
        </p:spPr>
        <p:txBody>
          <a:bodyPr wrap="square" rtlCol="0">
            <a:spAutoFit/>
          </a:bodyPr>
          <a:lstStyle/>
          <a:p>
            <a:r>
              <a:rPr lang="en-US" sz="1600" dirty="0" err="1"/>
              <a:t>SkyFall</a:t>
            </a:r>
            <a:r>
              <a:rPr lang="en-US" sz="1600" dirty="0"/>
              <a:t> Parachute Descent Training System – Trainees’ Upward View</a:t>
            </a:r>
          </a:p>
        </p:txBody>
      </p:sp>
    </p:spTree>
    <p:extLst>
      <p:ext uri="{BB962C8B-B14F-4D97-AF65-F5344CB8AC3E}">
        <p14:creationId xmlns:p14="http://schemas.microsoft.com/office/powerpoint/2010/main" val="1930273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B902A-3307-B49D-4225-FBA540AF48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57B031-79AA-A5C7-F69B-CC2E9DBADED9}"/>
              </a:ext>
            </a:extLst>
          </p:cNvPr>
          <p:cNvSpPr>
            <a:spLocks noGrp="1"/>
          </p:cNvSpPr>
          <p:nvPr>
            <p:ph type="title"/>
          </p:nvPr>
        </p:nvSpPr>
        <p:spPr>
          <a:xfrm>
            <a:off x="1942554" y="0"/>
            <a:ext cx="8325768" cy="795130"/>
          </a:xfrm>
        </p:spPr>
        <p:txBody>
          <a:bodyPr/>
          <a:lstStyle/>
          <a:p>
            <a:r>
              <a:rPr lang="en-US" dirty="0"/>
              <a:t>Enhancing PDTs with </a:t>
            </a:r>
            <a:r>
              <a:rPr lang="en-US" dirty="0" err="1"/>
              <a:t>SkyFall</a:t>
            </a:r>
            <a:r>
              <a:rPr lang="en-US" dirty="0"/>
              <a:t> Technology</a:t>
            </a:r>
          </a:p>
        </p:txBody>
      </p:sp>
      <p:sp>
        <p:nvSpPr>
          <p:cNvPr id="4" name="Content Placeholder 3">
            <a:extLst>
              <a:ext uri="{FF2B5EF4-FFF2-40B4-BE49-F238E27FC236}">
                <a16:creationId xmlns:a16="http://schemas.microsoft.com/office/drawing/2014/main" id="{B8C1CDF7-8F63-FF8E-1337-0B0D6BF6DB4F}"/>
              </a:ext>
            </a:extLst>
          </p:cNvPr>
          <p:cNvSpPr>
            <a:spLocks noGrp="1"/>
          </p:cNvSpPr>
          <p:nvPr>
            <p:ph sz="quarter" idx="11"/>
          </p:nvPr>
        </p:nvSpPr>
        <p:spPr>
          <a:xfrm>
            <a:off x="480133" y="1046715"/>
            <a:ext cx="6781280" cy="5075237"/>
          </a:xfrm>
        </p:spPr>
        <p:txBody>
          <a:bodyPr/>
          <a:lstStyle/>
          <a:p>
            <a:pPr marL="0" indent="0">
              <a:buNone/>
            </a:pPr>
            <a:r>
              <a:rPr lang="en-US" sz="2400" b="1" dirty="0"/>
              <a:t>Technological Advancements</a:t>
            </a:r>
          </a:p>
          <a:p>
            <a:pPr>
              <a:buFont typeface="Arial" panose="020B0604020202020204" pitchFamily="34" charset="0"/>
              <a:buChar char="•"/>
            </a:pPr>
            <a:r>
              <a:rPr lang="en-US" sz="2400" b="1" dirty="0" err="1"/>
              <a:t>SkyFall</a:t>
            </a:r>
            <a:r>
              <a:rPr lang="en-US" sz="2400" b="1" dirty="0"/>
              <a:t> System</a:t>
            </a:r>
            <a:r>
              <a:rPr lang="en-US" sz="2400" dirty="0"/>
              <a:t>: Virtual environment with realistic visuals</a:t>
            </a:r>
          </a:p>
          <a:p>
            <a:pPr>
              <a:buFont typeface="Arial" panose="020B0604020202020204" pitchFamily="34" charset="0"/>
              <a:buChar char="•"/>
            </a:pPr>
            <a:r>
              <a:rPr lang="en-US" sz="2400" b="1" dirty="0"/>
              <a:t>Capabilities</a:t>
            </a:r>
            <a:r>
              <a:rPr lang="en-US" sz="2400" dirty="0"/>
              <a:t>: Flexible options for </a:t>
            </a:r>
            <a:r>
              <a:rPr lang="en-US" sz="2400" dirty="0" smtClean="0"/>
              <a:t>large flat screen display or </a:t>
            </a:r>
            <a:r>
              <a:rPr lang="en-US" sz="2400" dirty="0"/>
              <a:t>VR HMD </a:t>
            </a:r>
          </a:p>
          <a:p>
            <a:pPr marL="0" indent="0">
              <a:buNone/>
            </a:pPr>
            <a:endParaRPr lang="en-US" sz="2400" b="1" dirty="0"/>
          </a:p>
          <a:p>
            <a:pPr marL="0" indent="0">
              <a:buNone/>
            </a:pPr>
            <a:r>
              <a:rPr lang="en-US" sz="2400" b="1" dirty="0"/>
              <a:t>Monitoring and Feedback</a:t>
            </a:r>
          </a:p>
          <a:p>
            <a:pPr>
              <a:buFont typeface="Arial" panose="020B0604020202020204" pitchFamily="34" charset="0"/>
              <a:buChar char="•"/>
            </a:pPr>
            <a:r>
              <a:rPr lang="en-US" sz="2400" dirty="0"/>
              <a:t>System-based event markers</a:t>
            </a:r>
          </a:p>
          <a:p>
            <a:pPr>
              <a:buFont typeface="Arial" panose="020B0604020202020204" pitchFamily="34" charset="0"/>
              <a:buChar char="•"/>
            </a:pPr>
            <a:r>
              <a:rPr lang="en-US" sz="2400" dirty="0"/>
              <a:t>Instructor observation tools for performance feedback</a:t>
            </a:r>
          </a:p>
        </p:txBody>
      </p:sp>
      <p:sp>
        <p:nvSpPr>
          <p:cNvPr id="3" name="Slide Number Placeholder 2">
            <a:extLst>
              <a:ext uri="{FF2B5EF4-FFF2-40B4-BE49-F238E27FC236}">
                <a16:creationId xmlns:a16="http://schemas.microsoft.com/office/drawing/2014/main" id="{E6D4CA8F-D4FC-FA69-57E4-05231E413257}"/>
              </a:ext>
            </a:extLst>
          </p:cNvPr>
          <p:cNvSpPr>
            <a:spLocks noGrp="1"/>
          </p:cNvSpPr>
          <p:nvPr>
            <p:ph type="sldNum" sz="quarter" idx="10"/>
          </p:nvPr>
        </p:nvSpPr>
        <p:spPr>
          <a:xfrm>
            <a:off x="10722807" y="6373537"/>
            <a:ext cx="821634" cy="340935"/>
          </a:xfrm>
        </p:spPr>
        <p:txBody>
          <a:bodyPr/>
          <a:lstStyle/>
          <a:p>
            <a:pPr>
              <a:defRPr/>
            </a:pPr>
            <a:fld id="{D68E8870-17DE-45C4-A8DD-7644B2422933}" type="slidenum">
              <a:rPr lang="en-US" b="1" smtClean="0"/>
              <a:pPr>
                <a:defRPr/>
              </a:pPr>
              <a:t>5</a:t>
            </a:fld>
            <a:endParaRPr lang="en-US" b="1" dirty="0"/>
          </a:p>
        </p:txBody>
      </p:sp>
      <p:sp>
        <p:nvSpPr>
          <p:cNvPr id="6" name="Content Placeholder 3">
            <a:extLst>
              <a:ext uri="{FF2B5EF4-FFF2-40B4-BE49-F238E27FC236}">
                <a16:creationId xmlns:a16="http://schemas.microsoft.com/office/drawing/2014/main" id="{390FEFAC-D854-0D9F-F7EE-F9C4AD3648E3}"/>
              </a:ext>
            </a:extLst>
          </p:cNvPr>
          <p:cNvSpPr txBox="1">
            <a:spLocks/>
          </p:cNvSpPr>
          <p:nvPr/>
        </p:nvSpPr>
        <p:spPr bwMode="auto">
          <a:xfrm>
            <a:off x="480133" y="5206064"/>
            <a:ext cx="7336086" cy="12339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Font typeface="Wingdings" charset="2"/>
              <a:buNone/>
            </a:pPr>
            <a:r>
              <a:rPr lang="en-US" sz="2400" b="1" kern="0" dirty="0" smtClean="0"/>
              <a:t>Skyfall</a:t>
            </a:r>
          </a:p>
          <a:p>
            <a:pPr>
              <a:buFont typeface="Arial" panose="020B0604020202020204" pitchFamily="34" charset="0"/>
              <a:buChar char="•"/>
            </a:pPr>
            <a:r>
              <a:rPr lang="en-US" sz="2400" kern="0" dirty="0" smtClean="0"/>
              <a:t>Modernized version of legacy VR HMD parachute descent trainer</a:t>
            </a:r>
            <a:endParaRPr lang="en-US" sz="2400" kern="0" dirty="0">
              <a:solidFill>
                <a:srgbClr val="FF0000"/>
              </a:solidFill>
            </a:endParaRPr>
          </a:p>
        </p:txBody>
      </p:sp>
      <p:pic>
        <p:nvPicPr>
          <p:cNvPr id="10" name="Google Shape;114;p16">
            <a:extLst>
              <a:ext uri="{FF2B5EF4-FFF2-40B4-BE49-F238E27FC236}">
                <a16:creationId xmlns:a16="http://schemas.microsoft.com/office/drawing/2014/main" id="{F9F224C6-D7D7-A249-4D02-55EFEBCECA18}"/>
              </a:ext>
            </a:extLst>
          </p:cNvPr>
          <p:cNvPicPr preferRelativeResize="0"/>
          <p:nvPr/>
        </p:nvPicPr>
        <p:blipFill rotWithShape="1">
          <a:blip r:embed="rId2"/>
          <a:srcRect l="4487" r="23778" b="-1"/>
          <a:stretch/>
        </p:blipFill>
        <p:spPr>
          <a:xfrm>
            <a:off x="7816219" y="2231129"/>
            <a:ext cx="4181339" cy="3890823"/>
          </a:xfrm>
          <a:prstGeom prst="rect">
            <a:avLst/>
          </a:prstGeom>
          <a:noFill/>
        </p:spPr>
      </p:pic>
      <p:sp>
        <p:nvSpPr>
          <p:cNvPr id="11" name="TextBox 10">
            <a:extLst>
              <a:ext uri="{FF2B5EF4-FFF2-40B4-BE49-F238E27FC236}">
                <a16:creationId xmlns:a16="http://schemas.microsoft.com/office/drawing/2014/main" id="{000A8C4E-5372-7E5F-DC5D-0A317804EF0C}"/>
              </a:ext>
            </a:extLst>
          </p:cNvPr>
          <p:cNvSpPr txBox="1"/>
          <p:nvPr/>
        </p:nvSpPr>
        <p:spPr>
          <a:xfrm>
            <a:off x="7729485" y="1563987"/>
            <a:ext cx="4268073" cy="584775"/>
          </a:xfrm>
          <a:prstGeom prst="rect">
            <a:avLst/>
          </a:prstGeom>
          <a:noFill/>
        </p:spPr>
        <p:txBody>
          <a:bodyPr wrap="square" rtlCol="0">
            <a:spAutoFit/>
          </a:bodyPr>
          <a:lstStyle/>
          <a:p>
            <a:r>
              <a:rPr lang="en-US" sz="1600" dirty="0" err="1"/>
              <a:t>SkyFall</a:t>
            </a:r>
            <a:r>
              <a:rPr lang="en-US" sz="1600" dirty="0"/>
              <a:t> Parachute Descent Training System – Screen View</a:t>
            </a:r>
          </a:p>
        </p:txBody>
      </p:sp>
    </p:spTree>
    <p:extLst>
      <p:ext uri="{BB962C8B-B14F-4D97-AF65-F5344CB8AC3E}">
        <p14:creationId xmlns:p14="http://schemas.microsoft.com/office/powerpoint/2010/main" val="314332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C8C08-313F-6DB3-D47E-D0FF7A4F6A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EF1DED-CFE8-54FE-8AD1-C42FD217700F}"/>
              </a:ext>
            </a:extLst>
          </p:cNvPr>
          <p:cNvSpPr>
            <a:spLocks noGrp="1"/>
          </p:cNvSpPr>
          <p:nvPr>
            <p:ph type="title"/>
          </p:nvPr>
        </p:nvSpPr>
        <p:spPr>
          <a:xfrm>
            <a:off x="1942554" y="0"/>
            <a:ext cx="8325768" cy="795130"/>
          </a:xfrm>
        </p:spPr>
        <p:txBody>
          <a:bodyPr/>
          <a:lstStyle/>
          <a:p>
            <a:r>
              <a:rPr lang="en-US" dirty="0" smtClean="0"/>
              <a:t>HMD Advantages </a:t>
            </a:r>
            <a:r>
              <a:rPr lang="en-US" dirty="0"/>
              <a:t>and </a:t>
            </a:r>
            <a:r>
              <a:rPr lang="en-US" dirty="0" smtClean="0"/>
              <a:t>Concerns</a:t>
            </a:r>
            <a:endParaRPr lang="en-US" dirty="0"/>
          </a:p>
        </p:txBody>
      </p:sp>
      <p:sp>
        <p:nvSpPr>
          <p:cNvPr id="4" name="Content Placeholder 3">
            <a:extLst>
              <a:ext uri="{FF2B5EF4-FFF2-40B4-BE49-F238E27FC236}">
                <a16:creationId xmlns:a16="http://schemas.microsoft.com/office/drawing/2014/main" id="{8EA0B490-500F-221F-C7B0-A8CD24B7189D}"/>
              </a:ext>
            </a:extLst>
          </p:cNvPr>
          <p:cNvSpPr>
            <a:spLocks noGrp="1"/>
          </p:cNvSpPr>
          <p:nvPr>
            <p:ph sz="quarter" idx="11"/>
          </p:nvPr>
        </p:nvSpPr>
        <p:spPr/>
        <p:txBody>
          <a:bodyPr/>
          <a:lstStyle/>
          <a:p>
            <a:pPr marL="0" indent="0">
              <a:buNone/>
            </a:pPr>
            <a:r>
              <a:rPr lang="en-US" b="1" dirty="0" smtClean="0"/>
              <a:t>Advantages of HMD-based Training</a:t>
            </a:r>
            <a:endParaRPr lang="en-US" b="1" dirty="0"/>
          </a:p>
          <a:p>
            <a:pPr>
              <a:buFont typeface="Arial" panose="020B0604020202020204" pitchFamily="34" charset="0"/>
              <a:buChar char="•"/>
            </a:pPr>
            <a:r>
              <a:rPr lang="en-US" dirty="0"/>
              <a:t>Cost-effective, immersive, flexible, and safer than field training</a:t>
            </a:r>
          </a:p>
          <a:p>
            <a:pPr>
              <a:buFont typeface="Arial" panose="020B0604020202020204" pitchFamily="34" charset="0"/>
              <a:buChar char="•"/>
            </a:pPr>
            <a:endParaRPr lang="en-US" dirty="0"/>
          </a:p>
          <a:p>
            <a:pPr marL="0" indent="0">
              <a:buNone/>
            </a:pPr>
            <a:r>
              <a:rPr lang="en-US" b="1" dirty="0" smtClean="0"/>
              <a:t>Potential Concerns</a:t>
            </a:r>
          </a:p>
          <a:p>
            <a:pPr>
              <a:buFont typeface="Arial" panose="020B0604020202020204" pitchFamily="34" charset="0"/>
              <a:buChar char="•"/>
            </a:pPr>
            <a:r>
              <a:rPr lang="en-US" dirty="0" smtClean="0"/>
              <a:t>Technical </a:t>
            </a:r>
            <a:r>
              <a:rPr lang="en-US" dirty="0"/>
              <a:t>limitations (e.g., latency, maintainability, calibration time)</a:t>
            </a:r>
          </a:p>
          <a:p>
            <a:pPr>
              <a:buFont typeface="Arial" panose="020B0604020202020204" pitchFamily="34" charset="0"/>
              <a:buChar char="•"/>
            </a:pPr>
            <a:r>
              <a:rPr lang="en-US" dirty="0"/>
              <a:t>Adverse effects (e.g., cybersickness, </a:t>
            </a:r>
            <a:r>
              <a:rPr lang="en-US" dirty="0" smtClean="0"/>
              <a:t>negative training)</a:t>
            </a:r>
            <a:endParaRPr lang="en-US" dirty="0">
              <a:solidFill>
                <a:srgbClr val="FF0000"/>
              </a:solidFill>
            </a:endParaRPr>
          </a:p>
          <a:p>
            <a:pPr>
              <a:buFont typeface="Arial" panose="020B0604020202020204" pitchFamily="34" charset="0"/>
              <a:buChar char="•"/>
            </a:pPr>
            <a:r>
              <a:rPr lang="en-US" dirty="0" smtClean="0"/>
              <a:t>Individual </a:t>
            </a:r>
            <a:r>
              <a:rPr lang="en-US" dirty="0"/>
              <a:t>differences (e.g., learning styles, VR </a:t>
            </a:r>
            <a:r>
              <a:rPr lang="en-US" dirty="0" smtClean="0"/>
              <a:t>acceptance)</a:t>
            </a:r>
            <a:endParaRPr lang="en-US" dirty="0">
              <a:solidFill>
                <a:srgbClr val="FF0000"/>
              </a:solidFill>
            </a:endParaRPr>
          </a:p>
        </p:txBody>
      </p:sp>
      <p:sp>
        <p:nvSpPr>
          <p:cNvPr id="3" name="Slide Number Placeholder 2">
            <a:extLst>
              <a:ext uri="{FF2B5EF4-FFF2-40B4-BE49-F238E27FC236}">
                <a16:creationId xmlns:a16="http://schemas.microsoft.com/office/drawing/2014/main" id="{73B6EE4F-E25F-1AAB-73D4-C17A16491291}"/>
              </a:ext>
            </a:extLst>
          </p:cNvPr>
          <p:cNvSpPr>
            <a:spLocks noGrp="1"/>
          </p:cNvSpPr>
          <p:nvPr>
            <p:ph type="sldNum" sz="quarter" idx="10"/>
          </p:nvPr>
        </p:nvSpPr>
        <p:spPr>
          <a:xfrm>
            <a:off x="10722807" y="6373537"/>
            <a:ext cx="821634" cy="340935"/>
          </a:xfrm>
        </p:spPr>
        <p:txBody>
          <a:bodyPr/>
          <a:lstStyle/>
          <a:p>
            <a:pPr>
              <a:defRPr/>
            </a:pPr>
            <a:fld id="{D68E8870-17DE-45C4-A8DD-7644B2422933}" type="slidenum">
              <a:rPr lang="en-US" b="1" smtClean="0"/>
              <a:pPr>
                <a:defRPr/>
              </a:pPr>
              <a:t>6</a:t>
            </a:fld>
            <a:endParaRPr lang="en-US" b="1" dirty="0"/>
          </a:p>
        </p:txBody>
      </p:sp>
    </p:spTree>
    <p:extLst>
      <p:ext uri="{BB962C8B-B14F-4D97-AF65-F5344CB8AC3E}">
        <p14:creationId xmlns:p14="http://schemas.microsoft.com/office/powerpoint/2010/main" val="1025536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6ACDD-E03C-8D4C-91B5-DAE3E18701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927EE0-8732-6C17-315C-BA64610901C6}"/>
              </a:ext>
            </a:extLst>
          </p:cNvPr>
          <p:cNvSpPr>
            <a:spLocks noGrp="1"/>
          </p:cNvSpPr>
          <p:nvPr>
            <p:ph type="title"/>
          </p:nvPr>
        </p:nvSpPr>
        <p:spPr>
          <a:xfrm>
            <a:off x="1942554" y="0"/>
            <a:ext cx="8325768" cy="795130"/>
          </a:xfrm>
        </p:spPr>
        <p:txBody>
          <a:bodyPr/>
          <a:lstStyle/>
          <a:p>
            <a:r>
              <a:rPr lang="en-US" dirty="0"/>
              <a:t>IROK Procedures in Training</a:t>
            </a:r>
          </a:p>
        </p:txBody>
      </p:sp>
      <p:sp>
        <p:nvSpPr>
          <p:cNvPr id="4" name="Content Placeholder 3">
            <a:extLst>
              <a:ext uri="{FF2B5EF4-FFF2-40B4-BE49-F238E27FC236}">
                <a16:creationId xmlns:a16="http://schemas.microsoft.com/office/drawing/2014/main" id="{A9F3D3F6-2C48-081D-0331-B532BB592813}"/>
              </a:ext>
            </a:extLst>
          </p:cNvPr>
          <p:cNvSpPr>
            <a:spLocks noGrp="1"/>
          </p:cNvSpPr>
          <p:nvPr>
            <p:ph sz="quarter" idx="11"/>
          </p:nvPr>
        </p:nvSpPr>
        <p:spPr>
          <a:xfrm>
            <a:off x="480133" y="1046715"/>
            <a:ext cx="6730660" cy="5075237"/>
          </a:xfrm>
        </p:spPr>
        <p:txBody>
          <a:bodyPr/>
          <a:lstStyle/>
          <a:p>
            <a:pPr marL="0" indent="0">
              <a:buNone/>
            </a:pPr>
            <a:r>
              <a:rPr lang="en-US" sz="2500" b="1" dirty="0"/>
              <a:t>IROK Acronym</a:t>
            </a:r>
          </a:p>
          <a:p>
            <a:pPr>
              <a:buFont typeface="Arial" panose="020B0604020202020204" pitchFamily="34" charset="0"/>
              <a:buChar char="•"/>
            </a:pPr>
            <a:r>
              <a:rPr lang="en-US" sz="2500" b="1" dirty="0"/>
              <a:t>Inflate</a:t>
            </a:r>
            <a:r>
              <a:rPr lang="en-US" sz="2500" dirty="0"/>
              <a:t>: Life preserver unit (LPU) for water landing or neck protection</a:t>
            </a:r>
          </a:p>
          <a:p>
            <a:pPr>
              <a:buFont typeface="Arial" panose="020B0604020202020204" pitchFamily="34" charset="0"/>
              <a:buChar char="•"/>
            </a:pPr>
            <a:r>
              <a:rPr lang="en-US" sz="2500" b="1" dirty="0"/>
              <a:t>Release</a:t>
            </a:r>
            <a:r>
              <a:rPr lang="en-US" sz="2500" dirty="0"/>
              <a:t>: Seat kit to prevent injury and ensure access to survival contents</a:t>
            </a:r>
          </a:p>
          <a:p>
            <a:pPr>
              <a:buFont typeface="Arial" panose="020B0604020202020204" pitchFamily="34" charset="0"/>
              <a:buChar char="•"/>
            </a:pPr>
            <a:r>
              <a:rPr lang="en-US" sz="2500" b="1" dirty="0"/>
              <a:t>Option</a:t>
            </a:r>
            <a:r>
              <a:rPr lang="en-US" sz="2500" dirty="0"/>
              <a:t>: </a:t>
            </a:r>
            <a:r>
              <a:rPr lang="en-US" sz="2500" dirty="0" smtClean="0"/>
              <a:t>Adapting to environmental conditions (not examined in the study)</a:t>
            </a:r>
            <a:endParaRPr lang="en-US" sz="2500" dirty="0"/>
          </a:p>
          <a:p>
            <a:pPr>
              <a:buFont typeface="Arial" panose="020B0604020202020204" pitchFamily="34" charset="0"/>
              <a:buChar char="•"/>
            </a:pPr>
            <a:r>
              <a:rPr lang="en-US" sz="2500" b="1" dirty="0"/>
              <a:t>Koch Fittings</a:t>
            </a:r>
            <a:r>
              <a:rPr lang="en-US" sz="2500" dirty="0"/>
              <a:t>: </a:t>
            </a:r>
            <a:r>
              <a:rPr lang="en-US" sz="2500" dirty="0" smtClean="0"/>
              <a:t>Unclasp </a:t>
            </a:r>
            <a:r>
              <a:rPr lang="en-US" sz="2500" dirty="0"/>
              <a:t>harness connections (not examined in the study)</a:t>
            </a:r>
            <a:endParaRPr lang="en-US" sz="2500" b="1" dirty="0"/>
          </a:p>
          <a:p>
            <a:pPr>
              <a:buFont typeface="Arial" panose="020B0604020202020204" pitchFamily="34" charset="0"/>
              <a:buChar char="•"/>
            </a:pPr>
            <a:endParaRPr lang="en-US" sz="2500" dirty="0"/>
          </a:p>
          <a:p>
            <a:pPr marL="0" indent="0">
              <a:buNone/>
            </a:pPr>
            <a:r>
              <a:rPr lang="en-US" sz="2500" b="1" dirty="0"/>
              <a:t>Training Objective</a:t>
            </a:r>
            <a:endParaRPr lang="en-US" sz="2500" dirty="0"/>
          </a:p>
          <a:p>
            <a:pPr>
              <a:buFont typeface="Arial" panose="020B0604020202020204" pitchFamily="34" charset="0"/>
              <a:buChar char="•"/>
            </a:pPr>
            <a:r>
              <a:rPr lang="en-US" sz="2500" dirty="0" smtClean="0"/>
              <a:t>Memorize </a:t>
            </a:r>
            <a:r>
              <a:rPr lang="en-US" sz="2500" dirty="0"/>
              <a:t>and </a:t>
            </a:r>
            <a:r>
              <a:rPr lang="en-US" sz="2500" dirty="0" smtClean="0"/>
              <a:t>execute emergency </a:t>
            </a:r>
            <a:r>
              <a:rPr lang="en-US" sz="2500" dirty="0"/>
              <a:t>procedures</a:t>
            </a:r>
          </a:p>
        </p:txBody>
      </p:sp>
      <p:sp>
        <p:nvSpPr>
          <p:cNvPr id="3" name="Slide Number Placeholder 2">
            <a:extLst>
              <a:ext uri="{FF2B5EF4-FFF2-40B4-BE49-F238E27FC236}">
                <a16:creationId xmlns:a16="http://schemas.microsoft.com/office/drawing/2014/main" id="{3FF77062-A607-E680-5E15-264163B22AB0}"/>
              </a:ext>
            </a:extLst>
          </p:cNvPr>
          <p:cNvSpPr>
            <a:spLocks noGrp="1"/>
          </p:cNvSpPr>
          <p:nvPr>
            <p:ph type="sldNum" sz="quarter" idx="10"/>
          </p:nvPr>
        </p:nvSpPr>
        <p:spPr>
          <a:xfrm>
            <a:off x="10722807" y="6373537"/>
            <a:ext cx="821634" cy="340935"/>
          </a:xfrm>
        </p:spPr>
        <p:txBody>
          <a:bodyPr/>
          <a:lstStyle/>
          <a:p>
            <a:pPr>
              <a:defRPr/>
            </a:pPr>
            <a:fld id="{D68E8870-17DE-45C4-A8DD-7644B2422933}" type="slidenum">
              <a:rPr lang="en-US" b="1" smtClean="0"/>
              <a:pPr>
                <a:defRPr/>
              </a:pPr>
              <a:t>7</a:t>
            </a:fld>
            <a:endParaRPr lang="en-US" b="1" dirty="0"/>
          </a:p>
        </p:txBody>
      </p:sp>
      <p:pic>
        <p:nvPicPr>
          <p:cNvPr id="10" name="Google Shape;113;p16">
            <a:extLst>
              <a:ext uri="{FF2B5EF4-FFF2-40B4-BE49-F238E27FC236}">
                <a16:creationId xmlns:a16="http://schemas.microsoft.com/office/drawing/2014/main" id="{71DD3C02-679D-9231-E7D4-840A6F582933}"/>
              </a:ext>
            </a:extLst>
          </p:cNvPr>
          <p:cNvPicPr preferRelativeResize="0"/>
          <p:nvPr/>
        </p:nvPicPr>
        <p:blipFill rotWithShape="1">
          <a:blip r:embed="rId2"/>
          <a:srcRect r="7106" b="-4"/>
          <a:stretch/>
        </p:blipFill>
        <p:spPr>
          <a:xfrm>
            <a:off x="7356009" y="2533849"/>
            <a:ext cx="4657344" cy="3346704"/>
          </a:xfrm>
          <a:prstGeom prst="rect">
            <a:avLst/>
          </a:prstGeom>
          <a:noFill/>
        </p:spPr>
      </p:pic>
      <p:sp>
        <p:nvSpPr>
          <p:cNvPr id="11" name="TextBox 10">
            <a:extLst>
              <a:ext uri="{FF2B5EF4-FFF2-40B4-BE49-F238E27FC236}">
                <a16:creationId xmlns:a16="http://schemas.microsoft.com/office/drawing/2014/main" id="{07848E71-0BCE-421D-130E-6D3E03220669}"/>
              </a:ext>
            </a:extLst>
          </p:cNvPr>
          <p:cNvSpPr txBox="1"/>
          <p:nvPr/>
        </p:nvSpPr>
        <p:spPr>
          <a:xfrm>
            <a:off x="7273857" y="1883047"/>
            <a:ext cx="4663989" cy="584775"/>
          </a:xfrm>
          <a:prstGeom prst="rect">
            <a:avLst/>
          </a:prstGeom>
          <a:noFill/>
        </p:spPr>
        <p:txBody>
          <a:bodyPr wrap="square" rtlCol="0">
            <a:spAutoFit/>
          </a:bodyPr>
          <a:lstStyle/>
          <a:p>
            <a:r>
              <a:rPr lang="en-US" sz="1600" dirty="0" err="1"/>
              <a:t>SkyFall</a:t>
            </a:r>
            <a:r>
              <a:rPr lang="en-US" sz="1600" dirty="0"/>
              <a:t> Parachute Descent Training System – IROK Controls</a:t>
            </a:r>
          </a:p>
        </p:txBody>
      </p:sp>
    </p:spTree>
    <p:extLst>
      <p:ext uri="{BB962C8B-B14F-4D97-AF65-F5344CB8AC3E}">
        <p14:creationId xmlns:p14="http://schemas.microsoft.com/office/powerpoint/2010/main" val="3820218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C697D-C476-697C-97D0-7021C96A6C62}"/>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546A3164-A147-E808-0A0D-9246A4FD0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7900" y="1438033"/>
            <a:ext cx="4851400" cy="4089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688002-B624-4D1E-8B06-D2529C329A79}"/>
              </a:ext>
            </a:extLst>
          </p:cNvPr>
          <p:cNvSpPr>
            <a:spLocks noGrp="1"/>
          </p:cNvSpPr>
          <p:nvPr>
            <p:ph type="title"/>
          </p:nvPr>
        </p:nvSpPr>
        <p:spPr>
          <a:xfrm>
            <a:off x="1267968" y="0"/>
            <a:ext cx="9656064" cy="795130"/>
          </a:xfrm>
        </p:spPr>
        <p:txBody>
          <a:bodyPr/>
          <a:lstStyle/>
          <a:p>
            <a:r>
              <a:rPr lang="en-US" dirty="0"/>
              <a:t>Field of View (FOV) and Field of Regard (FOR)</a:t>
            </a:r>
          </a:p>
        </p:txBody>
      </p:sp>
      <p:sp>
        <p:nvSpPr>
          <p:cNvPr id="4" name="Content Placeholder 3">
            <a:extLst>
              <a:ext uri="{FF2B5EF4-FFF2-40B4-BE49-F238E27FC236}">
                <a16:creationId xmlns:a16="http://schemas.microsoft.com/office/drawing/2014/main" id="{86B00BB5-1167-0962-DB84-FD3291F4AAC7}"/>
              </a:ext>
            </a:extLst>
          </p:cNvPr>
          <p:cNvSpPr>
            <a:spLocks noGrp="1"/>
          </p:cNvSpPr>
          <p:nvPr>
            <p:ph sz="quarter" idx="11"/>
          </p:nvPr>
        </p:nvSpPr>
        <p:spPr>
          <a:xfrm>
            <a:off x="480133" y="1046715"/>
            <a:ext cx="7868738" cy="5075237"/>
          </a:xfrm>
        </p:spPr>
        <p:txBody>
          <a:bodyPr/>
          <a:lstStyle/>
          <a:p>
            <a:pPr marL="0" indent="0">
              <a:buNone/>
            </a:pPr>
            <a:r>
              <a:rPr lang="en-US" b="1" dirty="0"/>
              <a:t>Definitions</a:t>
            </a:r>
          </a:p>
          <a:p>
            <a:pPr>
              <a:buFont typeface="Arial" panose="020B0604020202020204" pitchFamily="34" charset="0"/>
              <a:buChar char="•"/>
            </a:pPr>
            <a:r>
              <a:rPr lang="en-US" b="1" dirty="0"/>
              <a:t>FOV</a:t>
            </a:r>
            <a:r>
              <a:rPr lang="en-US" dirty="0"/>
              <a:t>: Extent of the visual field </a:t>
            </a:r>
            <a:r>
              <a:rPr lang="en-US" dirty="0" smtClean="0"/>
              <a:t>visible</a:t>
            </a:r>
            <a:r>
              <a:rPr lang="en-US" dirty="0" smtClean="0">
                <a:solidFill>
                  <a:srgbClr val="FF0000"/>
                </a:solidFill>
              </a:rPr>
              <a:t> </a:t>
            </a:r>
            <a:r>
              <a:rPr lang="en-US" dirty="0"/>
              <a:t>at one time</a:t>
            </a:r>
          </a:p>
          <a:p>
            <a:pPr>
              <a:buFont typeface="Arial" panose="020B0604020202020204" pitchFamily="34" charset="0"/>
              <a:buChar char="•"/>
            </a:pPr>
            <a:r>
              <a:rPr lang="en-US" b="1" dirty="0"/>
              <a:t>FOR</a:t>
            </a:r>
            <a:r>
              <a:rPr lang="en-US" dirty="0"/>
              <a:t>: Total visual environment </a:t>
            </a:r>
            <a:r>
              <a:rPr lang="en-US" dirty="0" smtClean="0"/>
              <a:t>available to be viewed by </a:t>
            </a:r>
            <a:r>
              <a:rPr lang="en-US" dirty="0"/>
              <a:t>the </a:t>
            </a:r>
            <a:r>
              <a:rPr lang="en-US" dirty="0" smtClean="0"/>
              <a:t>user </a:t>
            </a:r>
            <a:endParaRPr lang="en-US" dirty="0"/>
          </a:p>
          <a:p>
            <a:pPr marL="0" indent="0">
              <a:buNone/>
            </a:pPr>
            <a:endParaRPr lang="en-US" sz="1200" b="1" dirty="0"/>
          </a:p>
          <a:p>
            <a:pPr marL="0" indent="0">
              <a:buNone/>
            </a:pPr>
            <a:r>
              <a:rPr lang="en-US" b="1" dirty="0"/>
              <a:t>Importance</a:t>
            </a:r>
            <a:endParaRPr lang="en-US" dirty="0"/>
          </a:p>
          <a:p>
            <a:pPr>
              <a:buFont typeface="Arial" panose="020B0604020202020204" pitchFamily="34" charset="0"/>
              <a:buChar char="•"/>
            </a:pPr>
            <a:r>
              <a:rPr lang="en-US" dirty="0" smtClean="0"/>
              <a:t>May affect </a:t>
            </a:r>
            <a:r>
              <a:rPr lang="en-US" dirty="0"/>
              <a:t>user experience and performance in VR </a:t>
            </a:r>
            <a:r>
              <a:rPr lang="en-US" dirty="0" smtClean="0"/>
              <a:t>environments</a:t>
            </a:r>
            <a:endParaRPr lang="en-US" dirty="0"/>
          </a:p>
        </p:txBody>
      </p:sp>
      <p:sp>
        <p:nvSpPr>
          <p:cNvPr id="3" name="Slide Number Placeholder 2">
            <a:extLst>
              <a:ext uri="{FF2B5EF4-FFF2-40B4-BE49-F238E27FC236}">
                <a16:creationId xmlns:a16="http://schemas.microsoft.com/office/drawing/2014/main" id="{7A0C62B3-9117-2E0C-5A82-C564999515FE}"/>
              </a:ext>
            </a:extLst>
          </p:cNvPr>
          <p:cNvSpPr>
            <a:spLocks noGrp="1"/>
          </p:cNvSpPr>
          <p:nvPr>
            <p:ph type="sldNum" sz="quarter" idx="10"/>
          </p:nvPr>
        </p:nvSpPr>
        <p:spPr>
          <a:xfrm>
            <a:off x="10722807" y="6373537"/>
            <a:ext cx="821634" cy="340935"/>
          </a:xfrm>
        </p:spPr>
        <p:txBody>
          <a:bodyPr/>
          <a:lstStyle/>
          <a:p>
            <a:pPr>
              <a:defRPr/>
            </a:pPr>
            <a:fld id="{D68E8870-17DE-45C4-A8DD-7644B2422933}" type="slidenum">
              <a:rPr lang="en-US" b="1" smtClean="0"/>
              <a:pPr>
                <a:defRPr/>
              </a:pPr>
              <a:t>8</a:t>
            </a:fld>
            <a:endParaRPr lang="en-US" b="1" dirty="0"/>
          </a:p>
        </p:txBody>
      </p:sp>
      <p:sp>
        <p:nvSpPr>
          <p:cNvPr id="5" name="Content Placeholder 3">
            <a:extLst>
              <a:ext uri="{FF2B5EF4-FFF2-40B4-BE49-F238E27FC236}">
                <a16:creationId xmlns:a16="http://schemas.microsoft.com/office/drawing/2014/main" id="{571CFF73-1051-FF31-2212-B9A2A2B2A13F}"/>
              </a:ext>
            </a:extLst>
          </p:cNvPr>
          <p:cNvSpPr txBox="1">
            <a:spLocks/>
          </p:cNvSpPr>
          <p:nvPr/>
        </p:nvSpPr>
        <p:spPr bwMode="auto">
          <a:xfrm>
            <a:off x="480132" y="4811625"/>
            <a:ext cx="9235368" cy="110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Font typeface="Wingdings" charset="2"/>
              <a:buNone/>
            </a:pPr>
            <a:r>
              <a:rPr lang="en-US" b="1" kern="0" dirty="0"/>
              <a:t>Prior Research Findings</a:t>
            </a:r>
            <a:endParaRPr lang="en-US" kern="0" dirty="0"/>
          </a:p>
          <a:p>
            <a:pPr>
              <a:buFont typeface="Arial" panose="020B0604020202020204" pitchFamily="34" charset="0"/>
              <a:buChar char="•"/>
            </a:pPr>
            <a:r>
              <a:rPr lang="en-US" kern="0" dirty="0"/>
              <a:t>Larger FOR linked to better situational awareness and usability</a:t>
            </a:r>
          </a:p>
        </p:txBody>
      </p:sp>
    </p:spTree>
    <p:extLst>
      <p:ext uri="{BB962C8B-B14F-4D97-AF65-F5344CB8AC3E}">
        <p14:creationId xmlns:p14="http://schemas.microsoft.com/office/powerpoint/2010/main" val="3871062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1E77D-B38C-F6DD-0ED0-103A2B5A8D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8DE0E-E404-3AAB-5628-EB079CDBCA0D}"/>
              </a:ext>
            </a:extLst>
          </p:cNvPr>
          <p:cNvSpPr>
            <a:spLocks noGrp="1"/>
          </p:cNvSpPr>
          <p:nvPr>
            <p:ph type="title"/>
          </p:nvPr>
        </p:nvSpPr>
        <p:spPr>
          <a:xfrm>
            <a:off x="1267968" y="0"/>
            <a:ext cx="9656064" cy="795130"/>
          </a:xfrm>
        </p:spPr>
        <p:txBody>
          <a:bodyPr/>
          <a:lstStyle/>
          <a:p>
            <a:r>
              <a:rPr lang="en-US" dirty="0"/>
              <a:t>Study Participants</a:t>
            </a:r>
          </a:p>
        </p:txBody>
      </p:sp>
      <p:sp>
        <p:nvSpPr>
          <p:cNvPr id="4" name="Content Placeholder 3">
            <a:extLst>
              <a:ext uri="{FF2B5EF4-FFF2-40B4-BE49-F238E27FC236}">
                <a16:creationId xmlns:a16="http://schemas.microsoft.com/office/drawing/2014/main" id="{19BC2228-BD89-2359-68D5-4F46D5394A11}"/>
              </a:ext>
            </a:extLst>
          </p:cNvPr>
          <p:cNvSpPr>
            <a:spLocks noGrp="1"/>
          </p:cNvSpPr>
          <p:nvPr>
            <p:ph sz="quarter" idx="11"/>
          </p:nvPr>
        </p:nvSpPr>
        <p:spPr/>
        <p:txBody>
          <a:bodyPr/>
          <a:lstStyle/>
          <a:p>
            <a:pPr marL="0" indent="0">
              <a:buNone/>
            </a:pPr>
            <a:r>
              <a:rPr lang="en-US" b="1" dirty="0"/>
              <a:t>Demographics</a:t>
            </a:r>
          </a:p>
          <a:p>
            <a:pPr>
              <a:buFont typeface="Arial" panose="020B0604020202020204" pitchFamily="34" charset="0"/>
              <a:buChar char="•"/>
            </a:pPr>
            <a:r>
              <a:rPr lang="en-US" dirty="0"/>
              <a:t>35 participants (23 males, 12 females)</a:t>
            </a:r>
          </a:p>
          <a:p>
            <a:pPr>
              <a:buFont typeface="Arial" panose="020B0604020202020204" pitchFamily="34" charset="0"/>
              <a:buChar char="•"/>
            </a:pPr>
            <a:r>
              <a:rPr lang="en-US" dirty="0"/>
              <a:t>62.9% </a:t>
            </a:r>
            <a:r>
              <a:rPr lang="en-US" dirty="0" smtClean="0"/>
              <a:t>had very limited </a:t>
            </a:r>
            <a:r>
              <a:rPr lang="en-US" dirty="0"/>
              <a:t>VR </a:t>
            </a:r>
            <a:r>
              <a:rPr lang="en-US" dirty="0" smtClean="0"/>
              <a:t>experience </a:t>
            </a:r>
          </a:p>
          <a:p>
            <a:pPr>
              <a:buFont typeface="Arial" panose="020B0604020202020204" pitchFamily="34" charset="0"/>
              <a:buChar char="•"/>
            </a:pPr>
            <a:r>
              <a:rPr lang="en-US" dirty="0" smtClean="0"/>
              <a:t>20</a:t>
            </a:r>
            <a:r>
              <a:rPr lang="en-US" dirty="0"/>
              <a:t>% had civilian parachute experience </a:t>
            </a:r>
          </a:p>
          <a:p>
            <a:pPr marL="0" indent="0">
              <a:buNone/>
            </a:pPr>
            <a:endParaRPr lang="en-US" dirty="0"/>
          </a:p>
          <a:p>
            <a:pPr marL="0" indent="0">
              <a:buNone/>
            </a:pPr>
            <a:r>
              <a:rPr lang="en-US" b="1" dirty="0"/>
              <a:t>Exclusion</a:t>
            </a:r>
            <a:endParaRPr lang="en-US" dirty="0"/>
          </a:p>
          <a:p>
            <a:pPr>
              <a:buFont typeface="Arial" panose="020B0604020202020204" pitchFamily="34" charset="0"/>
              <a:buChar char="•"/>
            </a:pPr>
            <a:r>
              <a:rPr lang="en-US" dirty="0"/>
              <a:t>Data integrity issues led to exclusion of 2 </a:t>
            </a:r>
            <a:r>
              <a:rPr lang="en-US" dirty="0" smtClean="0"/>
              <a:t>participants</a:t>
            </a:r>
          </a:p>
          <a:p>
            <a:pPr>
              <a:buFont typeface="Arial" panose="020B0604020202020204" pitchFamily="34" charset="0"/>
              <a:buChar char="•"/>
            </a:pPr>
            <a:r>
              <a:rPr lang="en-US" dirty="0" smtClean="0"/>
              <a:t>History </a:t>
            </a:r>
            <a:r>
              <a:rPr lang="en-US" dirty="0"/>
              <a:t>of seizures or back injuries </a:t>
            </a:r>
            <a:endParaRPr lang="en-US" dirty="0">
              <a:solidFill>
                <a:srgbClr val="FF0000"/>
              </a:solidFill>
            </a:endParaRPr>
          </a:p>
        </p:txBody>
      </p:sp>
      <p:sp>
        <p:nvSpPr>
          <p:cNvPr id="3" name="Slide Number Placeholder 2">
            <a:extLst>
              <a:ext uri="{FF2B5EF4-FFF2-40B4-BE49-F238E27FC236}">
                <a16:creationId xmlns:a16="http://schemas.microsoft.com/office/drawing/2014/main" id="{6E4CD753-3555-1360-A3A1-5DD85803A1E6}"/>
              </a:ext>
            </a:extLst>
          </p:cNvPr>
          <p:cNvSpPr>
            <a:spLocks noGrp="1"/>
          </p:cNvSpPr>
          <p:nvPr>
            <p:ph type="sldNum" sz="quarter" idx="10"/>
          </p:nvPr>
        </p:nvSpPr>
        <p:spPr>
          <a:xfrm>
            <a:off x="10722807" y="6373537"/>
            <a:ext cx="821634" cy="340935"/>
          </a:xfrm>
        </p:spPr>
        <p:txBody>
          <a:bodyPr/>
          <a:lstStyle/>
          <a:p>
            <a:pPr>
              <a:defRPr/>
            </a:pPr>
            <a:fld id="{D68E8870-17DE-45C4-A8DD-7644B2422933}" type="slidenum">
              <a:rPr lang="en-US" b="1" smtClean="0"/>
              <a:pPr>
                <a:defRPr/>
              </a:pPr>
              <a:t>9</a:t>
            </a:fld>
            <a:endParaRPr lang="en-US" b="1" dirty="0"/>
          </a:p>
        </p:txBody>
      </p:sp>
    </p:spTree>
    <p:extLst>
      <p:ext uri="{BB962C8B-B14F-4D97-AF65-F5344CB8AC3E}">
        <p14:creationId xmlns:p14="http://schemas.microsoft.com/office/powerpoint/2010/main" val="3379951110"/>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D5255E20C2EB46933843999236D328" ma:contentTypeVersion="12" ma:contentTypeDescription="Create a new document." ma:contentTypeScope="" ma:versionID="b4cb7c344055bb2328b16a8e51b8ee38">
  <xsd:schema xmlns:xsd="http://www.w3.org/2001/XMLSchema" xmlns:xs="http://www.w3.org/2001/XMLSchema" xmlns:p="http://schemas.microsoft.com/office/2006/metadata/properties" xmlns:ns3="dab4dba0-2b8b-414a-8eb3-7f503f0ef013" targetNamespace="http://schemas.microsoft.com/office/2006/metadata/properties" ma:root="true" ma:fieldsID="6ce80ffd8702f1034fc6c130b17da261" ns3:_="">
    <xsd:import namespace="dab4dba0-2b8b-414a-8eb3-7f503f0ef013"/>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b4dba0-2b8b-414a-8eb3-7f503f0ef0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_activity xmlns="dab4dba0-2b8b-414a-8eb3-7f503f0ef013" xsi:nil="true"/>
  </documentManagement>
</p:properties>
</file>

<file path=customXml/itemProps1.xml><?xml version="1.0" encoding="utf-8"?>
<ds:datastoreItem xmlns:ds="http://schemas.openxmlformats.org/officeDocument/2006/customXml" ds:itemID="{3DC8EB24-FC7E-45AD-9920-E98883254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b4dba0-2b8b-414a-8eb3-7f503f0ef0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8C709B06-5FA7-40B8-A752-7128AA94FE0C}">
  <ds:schemaRefs>
    <ds:schemaRef ds:uri="http://purl.org/dc/elements/1.1/"/>
    <ds:schemaRef ds:uri="http://schemas.microsoft.com/office/2006/documentManagement/types"/>
    <ds:schemaRef ds:uri="dab4dba0-2b8b-414a-8eb3-7f503f0ef01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7095</TotalTime>
  <Words>1068</Words>
  <Application>Microsoft Office PowerPoint</Application>
  <PresentationFormat>Widescreen</PresentationFormat>
  <Paragraphs>170</Paragraphs>
  <Slides>19</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19</vt:i4>
      </vt:variant>
    </vt:vector>
  </HeadingPairs>
  <TitlesOfParts>
    <vt:vector size="24" baseType="lpstr">
      <vt:lpstr>Arial</vt:lpstr>
      <vt:lpstr>Arial Narrow</vt:lpstr>
      <vt:lpstr>Tahoma</vt:lpstr>
      <vt:lpstr>Wingdings</vt:lpstr>
      <vt:lpstr>Blends</vt:lpstr>
      <vt:lpstr>PowerPoint Presentation</vt:lpstr>
      <vt:lpstr>Author’s Notes</vt:lpstr>
      <vt:lpstr>Parachute Descent Training</vt:lpstr>
      <vt:lpstr>Training Aims</vt:lpstr>
      <vt:lpstr>Enhancing PDTs with SkyFall Technology</vt:lpstr>
      <vt:lpstr>HMD Advantages and Concerns</vt:lpstr>
      <vt:lpstr>IROK Procedures in Training</vt:lpstr>
      <vt:lpstr>Field of View (FOV) and Field of Regard (FOR)</vt:lpstr>
      <vt:lpstr>Study Participants</vt:lpstr>
      <vt:lpstr>Study Materials</vt:lpstr>
      <vt:lpstr>Measurement Details</vt:lpstr>
      <vt:lpstr>Procedure Summary</vt:lpstr>
      <vt:lpstr>Hypotheses Overview</vt:lpstr>
      <vt:lpstr>Bayesian Analysis &amp; Analysis of Variance (ANOVA)</vt:lpstr>
      <vt:lpstr>Bayesian Analysis &amp; Analysis of Variance (ANOVA) Results</vt:lpstr>
      <vt:lpstr>Results</vt:lpstr>
      <vt:lpstr>Conclusions</vt:lpstr>
      <vt:lpstr>Future Research Directions</vt:lpstr>
      <vt:lpstr>PowerPoint Presentation</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Pierce, Matthew B CIV USN NAWCTSD (USA)</cp:lastModifiedBy>
  <cp:revision>84</cp:revision>
  <cp:lastPrinted>1601-01-01T00:00:00Z</cp:lastPrinted>
  <dcterms:created xsi:type="dcterms:W3CDTF">2016-03-29T15:29:36Z</dcterms:created>
  <dcterms:modified xsi:type="dcterms:W3CDTF">2024-09-30T12:27:09Z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0x010100ABD5255E20C2EB46933843999236D328</vt:lpwstr>
  </property>
  <property fmtid="{D5CDD505-2E9C-101B-9397-08002B2CF9AE}" pid="3" name="DocumentDescription">
    <vt:lpwstr>&lt;div class=ExternalClass9DF5FD6F97034AAA9FF0AABB8157F05A&gt; &lt;/div&gt;</vt:lpwstr>
  </property>
</Properties>
</file>